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92" autoAdjust="0"/>
  </p:normalViewPr>
  <p:slideViewPr>
    <p:cSldViewPr snapToGrid="0" showGuides="1">
      <p:cViewPr varScale="1">
        <p:scale>
          <a:sx n="67" d="100"/>
          <a:sy n="67" d="100"/>
        </p:scale>
        <p:origin x="5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718BF-A55E-4A3B-886B-A42AFA7E9F42}" type="datetimeFigureOut">
              <a:rPr lang="tr-TR" smtClean="0"/>
              <a:t>25.05.2021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119B-CB08-4E4A-81F2-82A8A6E87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9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5119B-CB08-4E4A-81F2-82A8A6E874F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6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D61E-4087-46EB-80FF-AF53A530D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647A8-8301-4B5A-91D1-547B1218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514F-21B9-4D1B-8D68-64888AF3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5694-27F2-4610-AA52-BE74E651C9C6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357F-396A-4F08-A2A0-8139AC7A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0410-E32D-4EF1-AEA9-B0E3F645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9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7FDB-ED88-4A42-92B6-0DFDC76C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1954F-260C-41CF-9E02-D9D52C2B3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4D95-96FE-4482-9B43-B194FD60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4069-109E-4D84-B1AE-5A1D15AB219D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4E6D-5CB7-4366-AFC7-0477BBAE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6B55-BAE6-47F8-9E25-309B441C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42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B8348-2F8F-4C1B-A8B4-8D176CE2F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E8B5-0A5E-48A2-9E9E-BA72E7FF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62CA-5603-49D1-ACF3-5E7573DF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DDBD-5AC3-45E3-8374-D36C8DDA5F30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6050-10B1-42B1-AC93-0AFB8DA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585-07E3-49B9-B560-BE8C2751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39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F21A-E667-4028-9633-5BFDA154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A369-A05E-4776-9C45-3F43959A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6C5C-49E2-4157-9459-4AAB4ABF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B1A1-5F37-498D-9BBE-B5A0D4CAFC1E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9584-302D-41C2-B82E-B9D801AA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A8C5-E670-466A-83DD-4C88E454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6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704F-F791-40F6-BBE2-84ABB70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4970D-3154-408D-A78A-706DE121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E236-7ABC-4B49-B4D7-2EE34845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3CFD-4DEA-4BED-903A-BEDE0528753F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A479-D086-4204-81D4-E419126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1AEE-8449-4543-940F-D7B9E27D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1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F39F-4077-47AA-8387-8C11E662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B795-9678-4685-BCE0-F30BE148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4BA34-13B6-4085-92C0-3082437C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AFA07-EA37-45EA-8AA7-A3680F77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36B-D401-47BA-9DFE-8A2C5891D0D1}" type="datetime1">
              <a:rPr lang="tr-TR" smtClean="0"/>
              <a:t>25.05.2021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80BD5-D651-4382-850B-E425E679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29050-08C8-416D-8437-9981F753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C1DB-F585-4F40-9B1C-C5725A43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B595-C678-40FE-B697-24706A2E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22D96-CF9B-496A-A74A-4329B438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0B605-7CD1-428A-86DB-F12C91DDB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3E587-E572-4DED-BE84-251C479EE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53267-A349-4905-8273-CD899E29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22EF-682D-4CBA-BB39-FD8A2C832385}" type="datetime1">
              <a:rPr lang="tr-TR" smtClean="0"/>
              <a:t>25.05.2021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858C0-989C-4C3D-A4A9-AA71C40D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4A064-B14E-47FA-9F6F-FF392F26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28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0075-82FC-4A7E-9B6D-AFB09A8D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CBE44-671E-4C32-9E94-4554FDB3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A70A-AB47-4571-B716-FF5F8DC4C81B}" type="datetime1">
              <a:rPr lang="tr-TR" smtClean="0"/>
              <a:t>25.05.2021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0EC37-39DB-411A-AE83-77F01DF0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D80B0-333F-4B90-943E-F2DE4C8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2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4DFD9-B903-4474-9294-74AE808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16DE-FB31-475A-A33F-0BB97D876BCD}" type="datetime1">
              <a:rPr lang="tr-TR" smtClean="0"/>
              <a:t>25.05.2021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84EA6-2CA9-4CFC-B39A-8C421E20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91FB-F528-4E36-830F-537169BC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14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821C-08E0-4894-8D7A-7EAA9717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D491-0FA7-4DDE-8421-A1443485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DD828-AD42-442C-BB7C-A941BB421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E1F92-8F8D-462C-B77C-8E4B4D0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4809-6137-4292-9D14-88CA2CDE7B1E}" type="datetime1">
              <a:rPr lang="tr-TR" smtClean="0"/>
              <a:t>25.05.2021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9070-A622-423E-8C8A-2F52E97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A1188-7995-4DE9-8BD9-E0164930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9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4BE6-5EB5-4729-9EB1-E6509706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3114A-5312-4214-B159-62D6B8D6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0D12-DF74-437C-98DD-BDB7905A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9746-5070-4332-93A4-32E6A573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1274-9B5E-480C-8142-93C59D20C9CD}" type="datetime1">
              <a:rPr lang="tr-TR" smtClean="0"/>
              <a:t>25.05.2021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F193F-82C2-4E98-9B83-46153177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65382-FA6A-444E-9E07-1513B49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98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58162-DCF3-482E-AA8B-A73EA7D5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6E1F-DFD5-498E-84EA-E25587BD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E038-B974-4948-B3BA-858FDDBC0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13C4-BBC1-4853-9FBF-62E3D9F2D2B0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63E9-87F1-40C1-8ED0-99C3652B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D5BE-0B53-4D0C-8C4D-D4803EAD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0E71-06BB-4743-B8A3-290D2C1C80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7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BB494-5E2C-4902-8BC6-05916A5EE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2400475"/>
            <a:ext cx="9142288" cy="2068222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MİLAS Projesi’nde </a:t>
            </a:r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Seçimi (Feature Selection) Konusu </a:t>
            </a:r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İçin Yapılan Çalışmalar</a:t>
            </a:r>
            <a:br>
              <a:rPr lang="en-US" sz="3600" dirty="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C5F9F-61DE-4AEE-9D42-1AC117BB0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712" y="4629235"/>
            <a:ext cx="9142288" cy="1488679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Desdina KOF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716B42-4F2E-405C-A45E-03D93FE6A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8070" y="1422902"/>
            <a:ext cx="1075860" cy="4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FC44-CEE3-4B1F-B690-DAAB0D4D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8B7A10-906F-4EEC-B6FB-1866880B71D5}" type="datetime1">
              <a:rPr lang="tr-TR" smtClean="0"/>
              <a:pPr>
                <a:spcAft>
                  <a:spcPts val="600"/>
                </a:spcAft>
              </a:pPr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6E5F-E7F5-4D78-9EB3-378EF47D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013-1186-4F23-BD44-AB7DFE3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710E71-06BB-4743-B8A3-290D2C1C809D}" type="slidenum">
              <a:rPr lang="tr-TR" smtClean="0"/>
              <a:pPr>
                <a:spcAft>
                  <a:spcPts val="600"/>
                </a:spcAft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0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5B89-22CB-497A-8C19-278436D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3"/>
            <a:ext cx="12192000" cy="666918"/>
          </a:xfrm>
        </p:spPr>
        <p:txBody>
          <a:bodyPr>
            <a:noAutofit/>
          </a:bodyPr>
          <a:lstStyle/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Ön Bilgilendirmesi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B993-7A9D-47B5-9B59-55E54BAE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92" y="1862356"/>
            <a:ext cx="7719749" cy="43181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  <a:tabLst>
                <a:tab pos="228600" algn="l"/>
              </a:tabLst>
            </a:pP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Anomali Tespit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Etiketli veri setleri trafiğin sınıflandırılması için gerekli trafik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metriklerini sağlayacaktır. Veri setlerinde kullanılacak özelliklerin sayısı (&gt;75) düşürülmesi gerekmektedir.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  <a:tabLst>
                <a:tab pos="228600" algn="l"/>
              </a:tabLst>
            </a:pPr>
            <a:endParaRPr kumimoji="0" lang="tr-T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DDOS Saldırıları Tespit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tabLst>
                <a:tab pos="228600" algn="l"/>
              </a:tabLst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DDoS tipindeki SYN Food, UDP Flood, ICMP Flood, Ping Of Death, DNS amplification, Botnet gibi saldırıları tespit edebilecektir.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 Saldırıları Tespit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tabLst>
                <a:tab pos="228600" algn="l"/>
              </a:tabLst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 tipindeki virus, worm, trojan, spyware gibi saldırı türlerini tespit edebilecektir.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Saldırıları Tespit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tabLst>
                <a:tab pos="228600" algn="l"/>
              </a:tabLst>
            </a:pP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saldırı tipindeki Cross site scripting (XSS), Brute Force, Sql Injection, DNS spoofing, Session Hijacking gibi saldırı tiplerini engelleyecektir.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tr-TR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tabLst>
                <a:tab pos="22860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400"/>
              <a:tabLst>
                <a:tab pos="228600" algn="l"/>
              </a:tabLst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96DE-D50F-497B-BC36-5D16320C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BD54-4AD6-4359-BCB8-7E414241A79E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AB89-674C-49E7-A8B8-9642577B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4118-A333-4417-9253-FDE4BC7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2</a:t>
            </a:fld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D61A8-FDCE-45E7-A9D2-DCC7DCA7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30393"/>
            <a:ext cx="10096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AB02F6-1C90-455E-98B2-8CC7AAE1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79602"/>
              </p:ext>
            </p:extLst>
          </p:nvPr>
        </p:nvGraphicFramePr>
        <p:xfrm>
          <a:off x="8125858" y="1799089"/>
          <a:ext cx="3816350" cy="4381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468104444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525029545"/>
                    </a:ext>
                  </a:extLst>
                </a:gridCol>
              </a:tblGrid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 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060412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IDS2017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475878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IDS-2018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207966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injection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IDS2017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633202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DNS Spoofing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IDS2017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494691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IDS2017, SOREL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455695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Spyware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Sophos-ReversingLabs (SOREL)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032557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Trojan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IDS2017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55057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 Flood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DDoS2019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667718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flood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DDoS2019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517313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ICMP Flood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DDoS2019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852961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DNS amplification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IDS2017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669657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Botnet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IDS-2018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259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9ED24A-A0A8-4FC8-9346-6F55DC41ABCB}"/>
              </a:ext>
            </a:extLst>
          </p:cNvPr>
          <p:cNvSpPr txBox="1"/>
          <p:nvPr/>
        </p:nvSpPr>
        <p:spPr>
          <a:xfrm>
            <a:off x="226560" y="677449"/>
            <a:ext cx="114606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600" b="1" kern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  <a:r>
              <a:rPr lang="en-US" sz="1600" b="1" kern="1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Kritik İletişim altyapılarına otonom bir siber güvenlik katmanı oluşturarak tüm şebekede uçtan uca servis sürekliliği ve veri gizliliğinin yerli ve milli çözümlerle sağlanması amaçlanmaktadır.  ULAK MAYA Platformu ile entegre SDN/NFV ve derin öğrenme tabanlı anomali / saldırı tespit ve engelleme uygulamasının geliştirilerek ürün olarak kullanılabilir hale getirilecektir.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16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1FE-BC46-4A9E-ACDC-CC10D864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952777"/>
            <a:ext cx="10921430" cy="576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 kümesindeki değişkenlerin hepsi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model oluşturmak için yararlı değildir. Gereksiz değişkenlerin eklenmesi, modelin genelleme yeteneğini ve sınıflandırıcının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doğruluğunu azaltabilir. Ayrıca modele daha fazla değişken eklemek, modelin karmaşıklığını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artırır.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Teknikler şu şekilde sınıflandırıl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r:</a:t>
            </a:r>
          </a:p>
          <a:p>
            <a:pPr lvl="1"/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Filtre yöntemleri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methods)</a:t>
            </a:r>
          </a:p>
          <a:p>
            <a:pPr lvl="1"/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malay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ıcı yöntemler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methods)</a:t>
            </a:r>
          </a:p>
          <a:p>
            <a:pPr lvl="1"/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Gömülü yöntemler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methods)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Filter methods: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Filtre yöntemleri, çapraz doğrulama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performansı yerine tek değişkenli istatistiklerle ölçülen özelliklerin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dikkate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alır. Bu yöntemler, sarmalayıcı yöntemlerden daha hızlıdır ve hesaplama açısından daha ucuzdur. Yüksek boyutlu verilerle uğraşırken, filtre yöntemlerini 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kullanmak hesaplama açısından daha ucuzdur. 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tekniklere örnek olarak;</a:t>
            </a:r>
            <a:r>
              <a:rPr lang="tr-TR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Test, Correlation Coefficient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 Wrapper Methods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Sarmalayıcılar, tüm olası özellik alt kümelerinin alanını araştırmak, kalitelerini bu özellik alt kümesiyle bir sınıflandırıcıyı öğrenerek değerlendirmek için bazı yöntemler gerektirir. Özellik seçim süreci, veri kümesi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üzerinden 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uygulanan belirli bir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dayanmaktadır. 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tekniklere örnek olarak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Forward Feature Selection, Backward Feature Elimination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 Embedded Methods: 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yöntemler, özelliklerin etkileşimlerini dahil ederek ve aynı zamanda </a:t>
            </a:r>
            <a:r>
              <a:rPr lang="tr-T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karmaşıklığını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koruyarak hem sarıcı hem de filtre yöntemlerinin faydalarını kapsar. Gömülü yöntemler, model eğitim sürecinin her yinelemesini ele al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ır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 belirli bir yineleme için eğitime en çok katkıda bulunan özellikleri çıkaran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tekrar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kumimoji="0" lang="tr-TR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tekniklere örnek olarak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 </a:t>
            </a:r>
            <a:r>
              <a:rPr lang="en-US" sz="1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(L1), Ridge Regularization (L2) </a:t>
            </a:r>
            <a:endParaRPr lang="en-US" sz="800" b="0" i="0" dirty="0">
              <a:solidFill>
                <a:srgbClr val="595858"/>
              </a:solidFill>
              <a:effectLst/>
              <a:latin typeface="roboto"/>
            </a:endParaRPr>
          </a:p>
          <a:p>
            <a:pPr algn="l"/>
            <a:endParaRPr lang="en-US" sz="800" b="0" i="0" dirty="0">
              <a:solidFill>
                <a:srgbClr val="595858"/>
              </a:solidFill>
              <a:effectLst/>
              <a:latin typeface="roboto"/>
            </a:endParaRPr>
          </a:p>
          <a:p>
            <a:pPr algn="l"/>
            <a:endParaRPr lang="en-US" sz="800" b="0" i="0" dirty="0">
              <a:solidFill>
                <a:srgbClr val="595858"/>
              </a:solidFill>
              <a:effectLst/>
              <a:latin typeface="roboto"/>
            </a:endParaRPr>
          </a:p>
          <a:p>
            <a:pPr algn="l"/>
            <a:endParaRPr lang="en-US" sz="900" b="0" i="0" dirty="0">
              <a:solidFill>
                <a:srgbClr val="595858"/>
              </a:solidFill>
              <a:effectLst/>
              <a:latin typeface="roboto"/>
            </a:endParaRPr>
          </a:p>
          <a:p>
            <a:pPr algn="l"/>
            <a:endParaRPr lang="en-US" sz="1100" b="0" i="0" dirty="0">
              <a:solidFill>
                <a:srgbClr val="595858"/>
              </a:solidFill>
              <a:effectLst/>
              <a:latin typeface="roboto"/>
            </a:endParaRPr>
          </a:p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2FAA-AF36-431A-A414-8B9B8338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E0D-DE2D-4979-8511-51F39B437E85}" type="datetime1">
              <a:rPr lang="tr-TR" smtClean="0"/>
              <a:t>25.05.2021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3C0A-1746-4636-ACAC-C9B3BA3F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AD5B-332A-45DC-97D5-4D2D860D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3</a:t>
            </a:fld>
            <a:endParaRPr lang="tr-T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52488-C122-40AC-B33C-CA757C0E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363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Seçimi için Literatürde Kullanılan Yöntemler</a:t>
            </a:r>
          </a:p>
        </p:txBody>
      </p:sp>
    </p:spTree>
    <p:extLst>
      <p:ext uri="{BB962C8B-B14F-4D97-AF65-F5344CB8AC3E}">
        <p14:creationId xmlns:p14="http://schemas.microsoft.com/office/powerpoint/2010/main" val="232566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3B9C-E383-4563-92EC-AD3FEAA5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969963"/>
            <a:ext cx="5787775" cy="4351338"/>
          </a:xfrm>
        </p:spPr>
        <p:txBody>
          <a:bodyPr/>
          <a:lstStyle/>
          <a:p>
            <a:pPr marL="0" indent="0">
              <a:buNone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2017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Web attacks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Python üzerinde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çalışılmıştır.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Heat Map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Backward Feature Elimination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Lasso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294E-FC6F-449D-8E7F-3D924646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B1A1-5F37-498D-9BBE-B5A0D4CAFC1E}" type="datetime1">
              <a:rPr lang="tr-TR" smtClean="0"/>
              <a:t>25.05.2021</a:t>
            </a:fld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FC10-07F4-4B8E-B0B5-9FB6161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3AF7-843F-443F-B11B-F03D8095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4</a:t>
            </a:fld>
            <a:endParaRPr lang="tr-T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000435-6E54-4D9B-B5A5-441F3EED68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 Sonuçları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83E1FB9-84D1-41E5-A9AA-32EFD68E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8" y="2755508"/>
            <a:ext cx="4808204" cy="3246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4E630-2009-41FA-8077-59834CCD6D20}"/>
              </a:ext>
            </a:extLst>
          </p:cNvPr>
          <p:cNvSpPr txBox="1"/>
          <p:nvPr/>
        </p:nvSpPr>
        <p:spPr>
          <a:xfrm flipH="1">
            <a:off x="2209800" y="5888037"/>
            <a:ext cx="3889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çıktısı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54A25C-1D8F-4B7A-B9C6-D49E66DBF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77074"/>
              </p:ext>
            </p:extLst>
          </p:nvPr>
        </p:nvGraphicFramePr>
        <p:xfrm>
          <a:off x="7290602" y="225432"/>
          <a:ext cx="3821152" cy="6313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288">
                  <a:extLst>
                    <a:ext uri="{9D8B030D-6E8A-4147-A177-3AD203B41FA5}">
                      <a16:colId xmlns:a16="http://schemas.microsoft.com/office/drawing/2014/main" val="2871062884"/>
                    </a:ext>
                  </a:extLst>
                </a:gridCol>
                <a:gridCol w="955288">
                  <a:extLst>
                    <a:ext uri="{9D8B030D-6E8A-4147-A177-3AD203B41FA5}">
                      <a16:colId xmlns:a16="http://schemas.microsoft.com/office/drawing/2014/main" val="2368414742"/>
                    </a:ext>
                  </a:extLst>
                </a:gridCol>
                <a:gridCol w="955288">
                  <a:extLst>
                    <a:ext uri="{9D8B030D-6E8A-4147-A177-3AD203B41FA5}">
                      <a16:colId xmlns:a16="http://schemas.microsoft.com/office/drawing/2014/main" val="4254581854"/>
                    </a:ext>
                  </a:extLst>
                </a:gridCol>
                <a:gridCol w="955288">
                  <a:extLst>
                    <a:ext uri="{9D8B030D-6E8A-4147-A177-3AD203B41FA5}">
                      <a16:colId xmlns:a16="http://schemas.microsoft.com/office/drawing/2014/main" val="1429458761"/>
                    </a:ext>
                  </a:extLst>
                </a:gridCol>
              </a:tblGrid>
              <a:tr h="2457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seti / Saldırı Türü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DoS/DDoS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Web attacks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Malware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extLst>
                  <a:ext uri="{0D108BD9-81ED-4DB2-BD59-A6C34878D82A}">
                    <a16:rowId xmlns:a16="http://schemas.microsoft.com/office/drawing/2014/main" val="4024036202"/>
                  </a:ext>
                </a:extLst>
              </a:tr>
              <a:tr h="891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</a:t>
                      </a:r>
                      <a:r>
                        <a:rPr lang="en-US" sz="1000" dirty="0" err="1">
                          <a:effectLst/>
                        </a:rPr>
                        <a:t>GoldenEye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</a:t>
                      </a:r>
                      <a:r>
                        <a:rPr lang="en-US" sz="1000" dirty="0" err="1">
                          <a:effectLst/>
                        </a:rPr>
                        <a:t>Slowloris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</a:t>
                      </a:r>
                      <a:r>
                        <a:rPr lang="en-US" sz="1000" dirty="0" err="1">
                          <a:effectLst/>
                        </a:rPr>
                        <a:t>SlowHTTPTest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DoS-Hulk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 attacks-LOIC-HTTP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DDoS-LOIC-UDP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DDOS-LOIC-UDP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DDOS-HOIC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Brute Force-Web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Brute Force-XSS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SQL Injection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Infiltration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Botnet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extLst>
                  <a:ext uri="{0D108BD9-81ED-4DB2-BD59-A6C34878D82A}">
                    <a16:rowId xmlns:a16="http://schemas.microsoft.com/office/drawing/2014/main" val="4043368623"/>
                  </a:ext>
                </a:extLst>
              </a:tr>
              <a:tr h="460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2017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</a:t>
                      </a:r>
                      <a:r>
                        <a:rPr lang="en-US" sz="1000" dirty="0" err="1">
                          <a:effectLst/>
                        </a:rPr>
                        <a:t>GoldenEye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</a:t>
                      </a:r>
                      <a:r>
                        <a:rPr lang="en-US" sz="1000" dirty="0" err="1">
                          <a:effectLst/>
                        </a:rPr>
                        <a:t>Slowloris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</a:t>
                      </a:r>
                      <a:r>
                        <a:rPr lang="en-US" sz="1000" dirty="0" err="1">
                          <a:effectLst/>
                        </a:rPr>
                        <a:t>SlowHTTPTest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DoS-Hulk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Brute Force-Web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Brute Force-XSS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SQL Injection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Infiltration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Botnet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extLst>
                  <a:ext uri="{0D108BD9-81ED-4DB2-BD59-A6C34878D82A}">
                    <a16:rowId xmlns:a16="http://schemas.microsoft.com/office/drawing/2014/main" val="976578685"/>
                  </a:ext>
                </a:extLst>
              </a:tr>
              <a:tr h="13212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2019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DDoS-NTP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DDoS-DNS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DDoS-LDAP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DDoS-MSSQL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DDoS-NetBIOS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DDoS-SNMP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DDoS-SSDP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DDoS-UDP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DDoS-UDP-Lag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</a:t>
                      </a:r>
                      <a:r>
                        <a:rPr lang="en-US" sz="1000" dirty="0" err="1">
                          <a:effectLst/>
                        </a:rPr>
                        <a:t>WebDDoS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DDoS-SYN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DDoS-TFTP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extLst>
                  <a:ext uri="{0D108BD9-81ED-4DB2-BD59-A6C34878D82A}">
                    <a16:rowId xmlns:a16="http://schemas.microsoft.com/office/drawing/2014/main" val="936966571"/>
                  </a:ext>
                </a:extLst>
              </a:tr>
              <a:tr h="121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NSL-KDD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apache2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back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land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neptune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mailbomb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processtable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smurf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teardrop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udpstorm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worm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-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1748" marR="21748" marT="21748" marB="21748"/>
                </a:tc>
                <a:extLst>
                  <a:ext uri="{0D108BD9-81ED-4DB2-BD59-A6C34878D82A}">
                    <a16:rowId xmlns:a16="http://schemas.microsoft.com/office/drawing/2014/main" val="2523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4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83AC-1D4E-4148-A05E-0539178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969962"/>
            <a:ext cx="10515600" cy="5386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78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sütun/ bağımsız değişken bulunmaktadır.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sonrası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sütun/ bağımsız değişken bulunmaktadır: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Flow.Duration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Total.Fwd.Packets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Fwd.Packet.Length.Max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Fwd.Packet.Length.Min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Bwd.Packet.Length.Max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Bwd.Packet.Length.Min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Flow.Bytes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Flow.Packets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Flow.IAT.Mean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Flow.IAT.Std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Flow.IAT.Min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Fwd.IAT.Std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Fwd.PSH.Flags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Bwd.PSH.Flags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Fwd.URG.Flags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Bwd.URG.Flags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Bwd.Packets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FIN.Flag.Count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RST.Flag.Count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PSH.Flag.Count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ACK.Flag.Count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URG.Flag.Count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CWE.Flag.Count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Down/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Up.Ratio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Fwd.Avg.Bytes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/Bulk’,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Fwd.Avg.Packets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/Bulk’,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Fwd.Avg.Bulk.Rate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Bwd.Avg.Bytes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/Bulk’,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Bwd.Avg.Packets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/Bulk',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Bwd.Avg.Bulk.Rate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Init_Win_bytes_forward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Init_Win_bytes_backward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min_seg_size_forward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Active.Mean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Active.Std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Idle.Std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Feature Elimination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sonrası 38 sütun/ bağımsız değişken bulunmaktadır.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Regularization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sonrası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sütun/ bağımsız değişken bulunmaktadır: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Bwd.Packet.Length.Max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Flow.IAT.Min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Bwd.Packets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/s’,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Init_Win_bytes_forward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Active.Mean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Idle.Std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B603-7FE4-4EC9-BC5A-B8FC9BA9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B1A1-5F37-498D-9BBE-B5A0D4CAFC1E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D816-CADF-4153-87A3-E41295A0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FE0-E19D-4804-BA1D-3A3F051C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5</a:t>
            </a:fld>
            <a:endParaRPr lang="tr-T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ABF38F-C391-4796-A240-F22E06EF2C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Sonuçları</a:t>
            </a:r>
          </a:p>
        </p:txBody>
      </p:sp>
    </p:spTree>
    <p:extLst>
      <p:ext uri="{BB962C8B-B14F-4D97-AF65-F5344CB8AC3E}">
        <p14:creationId xmlns:p14="http://schemas.microsoft.com/office/powerpoint/2010/main" val="894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67EF-6E5C-49BA-8A76-07BF9711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43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Makale</a:t>
            </a:r>
            <a:r>
              <a:rPr lang="en-US" dirty="0"/>
              <a:t> </a:t>
            </a:r>
            <a:r>
              <a:rPr lang="en-US" dirty="0" err="1"/>
              <a:t>Fikirleri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B5F3-CB03-4BF6-988E-86BB3582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54341"/>
            <a:ext cx="12191999" cy="6203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2 </a:t>
            </a:r>
            <a:r>
              <a:rPr lang="en-US" sz="1600" dirty="0" err="1"/>
              <a:t>makale</a:t>
            </a:r>
            <a:r>
              <a:rPr lang="en-US" sz="1600" dirty="0"/>
              <a:t> </a:t>
            </a:r>
            <a:r>
              <a:rPr lang="en-US" sz="1600" dirty="0" err="1"/>
              <a:t>fikri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Sadece</a:t>
            </a:r>
            <a:r>
              <a:rPr lang="en-US" sz="1600" dirty="0"/>
              <a:t> Feature Selection </a:t>
            </a:r>
            <a:r>
              <a:rPr lang="en-US" sz="1600" dirty="0" err="1"/>
              <a:t>algoritmalarının</a:t>
            </a:r>
            <a:r>
              <a:rPr lang="en-US" sz="1600" dirty="0"/>
              <a:t> </a:t>
            </a:r>
            <a:r>
              <a:rPr lang="en-US" sz="1600" dirty="0" err="1"/>
              <a:t>olduğu</a:t>
            </a:r>
            <a:r>
              <a:rPr lang="en-US" sz="1600" dirty="0"/>
              <a:t>/ MAYA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uygulandıktan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Proposing a hybrid feature selection algorithm = </a:t>
            </a:r>
            <a:r>
              <a:rPr lang="en-US" sz="1600" dirty="0" err="1"/>
              <a:t>corr</a:t>
            </a:r>
            <a:r>
              <a:rPr lang="en-US" sz="1600" dirty="0"/>
              <a:t> heat map </a:t>
            </a:r>
            <a:r>
              <a:rPr lang="en-US" sz="1200" dirty="0"/>
              <a:t>(filter) </a:t>
            </a:r>
            <a:r>
              <a:rPr lang="en-US" sz="1600" dirty="0"/>
              <a:t>+ backward selection </a:t>
            </a:r>
            <a:r>
              <a:rPr lang="en-US" sz="1200" dirty="0"/>
              <a:t>(wrapper)</a:t>
            </a:r>
            <a:r>
              <a:rPr lang="en-US" sz="1600" dirty="0"/>
              <a:t>+ lasso </a:t>
            </a:r>
            <a:r>
              <a:rPr lang="en-US" sz="1200" dirty="0"/>
              <a:t>(embedded)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Comparing with filter, wrapper, embedded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/>
              <a:t>Metriklerimiz</a:t>
            </a:r>
            <a:r>
              <a:rPr lang="en-US" sz="1400" dirty="0"/>
              <a:t> feature </a:t>
            </a:r>
            <a:r>
              <a:rPr lang="en-US" sz="1400" dirty="0" err="1"/>
              <a:t>sayısı</a:t>
            </a:r>
            <a:r>
              <a:rPr lang="en-US" sz="1400" dirty="0"/>
              <a:t>, </a:t>
            </a:r>
            <a:r>
              <a:rPr lang="en-US" sz="1400" dirty="0" err="1"/>
              <a:t>karmaşıklık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/>
              <a:t>Bizim</a:t>
            </a:r>
            <a:r>
              <a:rPr lang="en-US" sz="1400" dirty="0"/>
              <a:t> </a:t>
            </a:r>
            <a:r>
              <a:rPr lang="en-US" sz="1400" dirty="0" err="1"/>
              <a:t>avantajımız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minimize </a:t>
            </a:r>
            <a:r>
              <a:rPr lang="en-US" sz="1400" dirty="0" err="1"/>
              <a:t>eden</a:t>
            </a:r>
            <a:r>
              <a:rPr lang="en-US" sz="1400" dirty="0"/>
              <a:t>, </a:t>
            </a:r>
            <a:r>
              <a:rPr lang="en-US" sz="1400" dirty="0" err="1"/>
              <a:t>işlem</a:t>
            </a:r>
            <a:r>
              <a:rPr lang="en-US" sz="1400" dirty="0"/>
              <a:t> </a:t>
            </a:r>
            <a:r>
              <a:rPr lang="en-US" sz="1400" dirty="0" err="1"/>
              <a:t>karmaşıklığını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düşüren</a:t>
            </a:r>
            <a:r>
              <a:rPr lang="en-US" sz="1400" dirty="0"/>
              <a:t>  </a:t>
            </a:r>
            <a:r>
              <a:rPr lang="en-US" sz="1400" dirty="0" err="1"/>
              <a:t>yöntem</a:t>
            </a:r>
            <a:r>
              <a:rPr lang="en-US" sz="1400" dirty="0"/>
              <a:t> </a:t>
            </a:r>
            <a:r>
              <a:rPr lang="en-US" sz="1400" dirty="0" err="1"/>
              <a:t>budur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600" dirty="0"/>
              <a:t>Feature Selection + ML </a:t>
            </a:r>
            <a:r>
              <a:rPr lang="en-US" sz="1600" dirty="0" err="1"/>
              <a:t>modellerinden</a:t>
            </a:r>
            <a:r>
              <a:rPr lang="en-US" sz="1600" dirty="0"/>
              <a:t> </a:t>
            </a:r>
            <a:r>
              <a:rPr lang="en-US" sz="1600" dirty="0" err="1"/>
              <a:t>geçirilecek</a:t>
            </a:r>
            <a:r>
              <a:rPr lang="en-US" sz="1600" dirty="0"/>
              <a:t> </a:t>
            </a:r>
            <a:r>
              <a:rPr lang="en-US" sz="1600" dirty="0" err="1"/>
              <a:t>şekilde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Proposing a hybrid feature selection algorithm = </a:t>
            </a:r>
            <a:r>
              <a:rPr lang="en-US" sz="1600" dirty="0" err="1"/>
              <a:t>corr</a:t>
            </a:r>
            <a:r>
              <a:rPr lang="en-US" sz="1600" dirty="0"/>
              <a:t> heat map </a:t>
            </a:r>
            <a:r>
              <a:rPr lang="en-US" sz="1200" dirty="0"/>
              <a:t>(filter) </a:t>
            </a:r>
            <a:r>
              <a:rPr lang="en-US" sz="1600" dirty="0"/>
              <a:t>+ backward selection </a:t>
            </a:r>
            <a:r>
              <a:rPr lang="en-US" sz="1200" dirty="0"/>
              <a:t>(wrapper)</a:t>
            </a:r>
            <a:r>
              <a:rPr lang="en-US" sz="1600" dirty="0"/>
              <a:t>+ lasso </a:t>
            </a:r>
            <a:r>
              <a:rPr lang="en-US" sz="1200" dirty="0"/>
              <a:t>(embedded) </a:t>
            </a:r>
            <a:r>
              <a:rPr lang="en-US" sz="1600" dirty="0"/>
              <a:t>and its performance on the ML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Comparing with no selection, filter, wrapper, embedded methods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ML </a:t>
            </a:r>
            <a:r>
              <a:rPr lang="en-US" sz="1400" dirty="0" err="1"/>
              <a:t>algoritmaları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sonuçları</a:t>
            </a:r>
            <a:r>
              <a:rPr lang="en-US" sz="1400" dirty="0"/>
              <a:t> </a:t>
            </a:r>
            <a:r>
              <a:rPr lang="en-US" sz="1400" dirty="0" err="1"/>
              <a:t>karşılaştırma</a:t>
            </a:r>
            <a:r>
              <a:rPr lang="en-US" sz="14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/>
              <a:t>Metriklerimiz</a:t>
            </a:r>
            <a:r>
              <a:rPr lang="en-US" sz="1400" dirty="0"/>
              <a:t> accuracy, false negative/true positive, F1 score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/>
              <a:t>Bizim</a:t>
            </a:r>
            <a:r>
              <a:rPr lang="en-US" sz="1400" dirty="0"/>
              <a:t> </a:t>
            </a:r>
            <a:r>
              <a:rPr lang="en-US" sz="1400" dirty="0" err="1"/>
              <a:t>avantajımız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karmaşıklıkla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accuracy </a:t>
            </a:r>
            <a:r>
              <a:rPr lang="en-US" sz="1400" dirty="0" err="1"/>
              <a:t>veren</a:t>
            </a:r>
            <a:r>
              <a:rPr lang="en-US" sz="1400" dirty="0"/>
              <a:t> </a:t>
            </a:r>
            <a:r>
              <a:rPr lang="en-US" sz="1400" dirty="0" err="1"/>
              <a:t>yöntem</a:t>
            </a:r>
            <a:r>
              <a:rPr lang="en-US" sz="1400" dirty="0"/>
              <a:t> </a:t>
            </a:r>
            <a:r>
              <a:rPr lang="en-US" sz="1400" dirty="0" err="1"/>
              <a:t>budur</a:t>
            </a:r>
            <a:r>
              <a:rPr lang="en-US" sz="1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tr-TR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96B0-1EAC-4BD5-B198-F7D0E83F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B1A1-5F37-498D-9BBE-B5A0D4CAFC1E}" type="datetime1">
              <a:rPr lang="tr-TR" smtClean="0"/>
              <a:t>25.05.2021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DC0D-7977-43E1-8BB5-54F9FA73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MİLAS- Özellik Seçimi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68FE-9D1A-4B0C-ADC4-FDFC6A9D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0E71-06BB-4743-B8A3-290D2C1C809D}" type="slidenum">
              <a:rPr lang="tr-TR" smtClean="0"/>
              <a:t>6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29E8F-0E0E-4578-A619-B11C65204C77}"/>
              </a:ext>
            </a:extLst>
          </p:cNvPr>
          <p:cNvSpPr/>
          <p:nvPr/>
        </p:nvSpPr>
        <p:spPr>
          <a:xfrm>
            <a:off x="8372213" y="1803633"/>
            <a:ext cx="813732" cy="7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6FCAC-F3EE-4426-8B60-FAD3A065DF02}"/>
              </a:ext>
            </a:extLst>
          </p:cNvPr>
          <p:cNvSpPr txBox="1"/>
          <p:nvPr/>
        </p:nvSpPr>
        <p:spPr>
          <a:xfrm>
            <a:off x="8372213" y="1803633"/>
            <a:ext cx="81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Selection Model</a:t>
            </a:r>
            <a:endParaRPr lang="tr-TR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00B1-F7A1-4A2B-8612-0B542F3E076A}"/>
              </a:ext>
            </a:extLst>
          </p:cNvPr>
          <p:cNvCxnSpPr/>
          <p:nvPr/>
        </p:nvCxnSpPr>
        <p:spPr>
          <a:xfrm>
            <a:off x="7801761" y="2155971"/>
            <a:ext cx="570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C8399A-5FB3-4C8B-BFD3-62991E552778}"/>
              </a:ext>
            </a:extLst>
          </p:cNvPr>
          <p:cNvSpPr txBox="1"/>
          <p:nvPr/>
        </p:nvSpPr>
        <p:spPr>
          <a:xfrm>
            <a:off x="6691617" y="1945867"/>
            <a:ext cx="15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 </a:t>
            </a:r>
            <a:r>
              <a:rPr lang="en-US" sz="1200" dirty="0" err="1"/>
              <a:t>Kümesi</a:t>
            </a:r>
            <a:r>
              <a:rPr lang="en-US" sz="1200" dirty="0"/>
              <a:t> </a:t>
            </a:r>
          </a:p>
          <a:p>
            <a:r>
              <a:rPr lang="en-US" sz="1200" dirty="0"/>
              <a:t>(IDS 2017, IDS 2019, DDoS 2019, </a:t>
            </a:r>
            <a:r>
              <a:rPr lang="en-US" sz="1200" dirty="0" err="1"/>
              <a:t>inSDN</a:t>
            </a:r>
            <a:r>
              <a:rPr lang="en-US" sz="1200" dirty="0"/>
              <a:t>)</a:t>
            </a:r>
            <a:endParaRPr lang="tr-TR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6344DA-D612-42BA-B8D6-16DF1B3A2B9B}"/>
              </a:ext>
            </a:extLst>
          </p:cNvPr>
          <p:cNvCxnSpPr>
            <a:cxnSpLocks/>
          </p:cNvCxnSpPr>
          <p:nvPr/>
        </p:nvCxnSpPr>
        <p:spPr>
          <a:xfrm flipV="1">
            <a:off x="9185945" y="2152627"/>
            <a:ext cx="436227" cy="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C1F039-BD45-4D11-9AE7-F33904FEBBAD}"/>
              </a:ext>
            </a:extLst>
          </p:cNvPr>
          <p:cNvSpPr txBox="1"/>
          <p:nvPr/>
        </p:nvSpPr>
        <p:spPr>
          <a:xfrm>
            <a:off x="9622172" y="2000095"/>
            <a:ext cx="154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Metrics (complexity)</a:t>
            </a:r>
            <a:endParaRPr lang="tr-T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6B2DE-7B0E-4B61-9F62-6091D4017F77}"/>
              </a:ext>
            </a:extLst>
          </p:cNvPr>
          <p:cNvSpPr txBox="1"/>
          <p:nvPr/>
        </p:nvSpPr>
        <p:spPr>
          <a:xfrm>
            <a:off x="2234968" y="5072455"/>
            <a:ext cx="15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 </a:t>
            </a:r>
            <a:r>
              <a:rPr lang="en-US" sz="1200" dirty="0" err="1"/>
              <a:t>Kümesi</a:t>
            </a:r>
            <a:r>
              <a:rPr lang="en-US" sz="1200" dirty="0"/>
              <a:t> </a:t>
            </a:r>
          </a:p>
          <a:p>
            <a:r>
              <a:rPr lang="en-US" sz="1200" dirty="0"/>
              <a:t>(IDS 2017, IDS 2019, DDoS 2019, </a:t>
            </a:r>
            <a:r>
              <a:rPr lang="en-US" sz="1200" dirty="0" err="1"/>
              <a:t>inSDN</a:t>
            </a:r>
            <a:r>
              <a:rPr lang="en-US" sz="1200" dirty="0"/>
              <a:t>)</a:t>
            </a:r>
            <a:endParaRPr lang="tr-TR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D77B2-1528-48E2-83A6-FCA922AD1D6E}"/>
              </a:ext>
            </a:extLst>
          </p:cNvPr>
          <p:cNvCxnSpPr/>
          <p:nvPr/>
        </p:nvCxnSpPr>
        <p:spPr>
          <a:xfrm>
            <a:off x="3468150" y="5303241"/>
            <a:ext cx="570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B168B-6037-4B4F-B7D8-90F50F21704D}"/>
              </a:ext>
            </a:extLst>
          </p:cNvPr>
          <p:cNvSpPr/>
          <p:nvPr/>
        </p:nvSpPr>
        <p:spPr>
          <a:xfrm>
            <a:off x="4038600" y="5001337"/>
            <a:ext cx="813732" cy="7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519CF1-8E7E-4449-8B6D-4711F242C2DC}"/>
              </a:ext>
            </a:extLst>
          </p:cNvPr>
          <p:cNvSpPr txBox="1"/>
          <p:nvPr/>
        </p:nvSpPr>
        <p:spPr>
          <a:xfrm>
            <a:off x="4009237" y="4975791"/>
            <a:ext cx="81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Selection Model</a:t>
            </a:r>
            <a:endParaRPr lang="tr-TR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CD346-137C-4CF6-BCC1-FCC163690396}"/>
              </a:ext>
            </a:extLst>
          </p:cNvPr>
          <p:cNvCxnSpPr>
            <a:cxnSpLocks/>
          </p:cNvCxnSpPr>
          <p:nvPr/>
        </p:nvCxnSpPr>
        <p:spPr>
          <a:xfrm flipV="1">
            <a:off x="4862116" y="5295612"/>
            <a:ext cx="436227" cy="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EE0E2AC-33D1-4A4A-A1DD-8E8027946EBB}"/>
              </a:ext>
            </a:extLst>
          </p:cNvPr>
          <p:cNvSpPr/>
          <p:nvPr/>
        </p:nvSpPr>
        <p:spPr>
          <a:xfrm>
            <a:off x="5320710" y="5001337"/>
            <a:ext cx="1793153" cy="78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860D8-BF93-4F76-9334-23BDC1B34247}"/>
              </a:ext>
            </a:extLst>
          </p:cNvPr>
          <p:cNvSpPr txBox="1"/>
          <p:nvPr/>
        </p:nvSpPr>
        <p:spPr>
          <a:xfrm>
            <a:off x="5267588" y="4980075"/>
            <a:ext cx="184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ML algorithms </a:t>
            </a:r>
          </a:p>
          <a:p>
            <a:r>
              <a:rPr lang="en-US" sz="1200" dirty="0"/>
              <a:t>(logistic regression, ANN, one other)</a:t>
            </a:r>
            <a:endParaRPr lang="tr-T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11809-47A7-4D83-AECC-D4A1F196B86D}"/>
              </a:ext>
            </a:extLst>
          </p:cNvPr>
          <p:cNvCxnSpPr>
            <a:cxnSpLocks/>
          </p:cNvCxnSpPr>
          <p:nvPr/>
        </p:nvCxnSpPr>
        <p:spPr>
          <a:xfrm flipV="1">
            <a:off x="7083109" y="5303240"/>
            <a:ext cx="436227" cy="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31EF18-D1A6-4425-83E9-BFC9FF73EC17}"/>
              </a:ext>
            </a:extLst>
          </p:cNvPr>
          <p:cNvSpPr txBox="1"/>
          <p:nvPr/>
        </p:nvSpPr>
        <p:spPr>
          <a:xfrm>
            <a:off x="7529120" y="5164740"/>
            <a:ext cx="154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Metrics (accuracy, precision, F1)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36973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1158</Words>
  <Application>Microsoft Office PowerPoint</Application>
  <PresentationFormat>Widescreen</PresentationFormat>
  <Paragraphs>179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MİLAS Projesi’nde  Özellik Seçimi (Feature Selection) Konusu  İçin Yapılan Çalışmalar </vt:lpstr>
      <vt:lpstr>Projenin Ön Bilgilendirmesi</vt:lpstr>
      <vt:lpstr>Özellik Seçimi için Literatürde Kullanılan Yöntemler</vt:lpstr>
      <vt:lpstr>PowerPoint Presentation</vt:lpstr>
      <vt:lpstr>PowerPoint Presentation</vt:lpstr>
      <vt:lpstr>Makale Fikirleri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MİLAS Projesi’nde  Özellik Seçimi (Feature Selection) Konusu  İçin Yapılan Çalışmalar </dc:title>
  <dc:creator>Desdina KOF</dc:creator>
  <cp:lastModifiedBy>Desdina KOF</cp:lastModifiedBy>
  <cp:revision>28</cp:revision>
  <dcterms:created xsi:type="dcterms:W3CDTF">2021-04-15T11:41:45Z</dcterms:created>
  <dcterms:modified xsi:type="dcterms:W3CDTF">2021-05-27T11:12:10Z</dcterms:modified>
</cp:coreProperties>
</file>