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04" autoAdjust="0"/>
  </p:normalViewPr>
  <p:slideViewPr>
    <p:cSldViewPr snapToGrid="0">
      <p:cViewPr>
        <p:scale>
          <a:sx n="75" d="100"/>
          <a:sy n="75" d="100"/>
        </p:scale>
        <p:origin x="931" y="2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3FECC5-2E94-4F0B-B233-2A2EF462FA8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CA4B0A6-3D5D-4D19-A948-F8440DC0E6A1}">
      <dgm:prSet/>
      <dgm:spPr/>
      <dgm:t>
        <a:bodyPr/>
        <a:lstStyle/>
        <a:p>
          <a:r>
            <a:rPr lang="ru-RU"/>
            <a:t>Сопоставление результатов расчетов приведенных в результирующих таблицах разделов 1-4 показало достаточно высокую сходимость данных полученных с использованием подходов курса «Сопротивление материалов» и результатов расчетов, определенных в оболочке </a:t>
          </a:r>
          <a:r>
            <a:rPr lang="en-US"/>
            <a:t>Solid</a:t>
          </a:r>
          <a:r>
            <a:rPr lang="ru-RU"/>
            <a:t>Works (Simulation). На основании чего можно прийти к заключению о верности проведенных анализов.</a:t>
          </a:r>
          <a:endParaRPr lang="en-US"/>
        </a:p>
      </dgm:t>
    </dgm:pt>
    <dgm:pt modelId="{DE81B4C4-E81E-4939-AFE9-A4160BCD3CDB}" type="parTrans" cxnId="{67D2E9EB-A009-4D38-842B-AF601524730B}">
      <dgm:prSet/>
      <dgm:spPr/>
      <dgm:t>
        <a:bodyPr/>
        <a:lstStyle/>
        <a:p>
          <a:endParaRPr lang="en-US"/>
        </a:p>
      </dgm:t>
    </dgm:pt>
    <dgm:pt modelId="{4D5C4195-0FA6-42CC-8B36-B121048DF2CB}" type="sibTrans" cxnId="{67D2E9EB-A009-4D38-842B-AF601524730B}">
      <dgm:prSet/>
      <dgm:spPr/>
      <dgm:t>
        <a:bodyPr/>
        <a:lstStyle/>
        <a:p>
          <a:endParaRPr lang="en-US"/>
        </a:p>
      </dgm:t>
    </dgm:pt>
    <dgm:pt modelId="{0B263FEE-AD14-4F60-A1F3-E3E87DCE8C08}">
      <dgm:prSet/>
      <dgm:spPr/>
      <dgm:t>
        <a:bodyPr/>
        <a:lstStyle/>
        <a:p>
          <a:r>
            <a:rPr lang="ru-RU"/>
            <a:t>Подводя итоги выполнения курсового проекта, можно констатировать то, что в результате проделанной работы были закреплены знания в изучении дисциплины «Компьютерные системы конечноэлементных расчетов» при решении различного типа практических задач.</a:t>
          </a:r>
          <a:endParaRPr lang="en-US"/>
        </a:p>
      </dgm:t>
    </dgm:pt>
    <dgm:pt modelId="{16005811-125F-4CF5-A623-34A97DBB4F30}" type="parTrans" cxnId="{8D1C34BF-ECDE-4171-BA7A-BF041B3F97D4}">
      <dgm:prSet/>
      <dgm:spPr/>
      <dgm:t>
        <a:bodyPr/>
        <a:lstStyle/>
        <a:p>
          <a:endParaRPr lang="en-US"/>
        </a:p>
      </dgm:t>
    </dgm:pt>
    <dgm:pt modelId="{038220FB-85BC-40B0-8B60-FE0585D0FCAD}" type="sibTrans" cxnId="{8D1C34BF-ECDE-4171-BA7A-BF041B3F97D4}">
      <dgm:prSet/>
      <dgm:spPr/>
      <dgm:t>
        <a:bodyPr/>
        <a:lstStyle/>
        <a:p>
          <a:endParaRPr lang="en-US"/>
        </a:p>
      </dgm:t>
    </dgm:pt>
    <dgm:pt modelId="{9C4DFDEF-F381-40BA-8D36-0437D043479F}" type="pres">
      <dgm:prSet presAssocID="{F73FECC5-2E94-4F0B-B233-2A2EF462FA8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59E91B-657E-4C26-A525-FE796882478E}" type="pres">
      <dgm:prSet presAssocID="{FCA4B0A6-3D5D-4D19-A948-F8440DC0E6A1}" presName="hierRoot1" presStyleCnt="0"/>
      <dgm:spPr/>
    </dgm:pt>
    <dgm:pt modelId="{5165F2C9-810A-4E84-A0C7-F4AEC7A71C75}" type="pres">
      <dgm:prSet presAssocID="{FCA4B0A6-3D5D-4D19-A948-F8440DC0E6A1}" presName="composite" presStyleCnt="0"/>
      <dgm:spPr/>
    </dgm:pt>
    <dgm:pt modelId="{45758C48-D596-41FA-876B-2D646CC0708C}" type="pres">
      <dgm:prSet presAssocID="{FCA4B0A6-3D5D-4D19-A948-F8440DC0E6A1}" presName="background" presStyleLbl="node0" presStyleIdx="0" presStyleCnt="2"/>
      <dgm:spPr/>
    </dgm:pt>
    <dgm:pt modelId="{4578A115-DF66-4350-B5BE-75A311729B7F}" type="pres">
      <dgm:prSet presAssocID="{FCA4B0A6-3D5D-4D19-A948-F8440DC0E6A1}" presName="text" presStyleLbl="fgAcc0" presStyleIdx="0" presStyleCnt="2">
        <dgm:presLayoutVars>
          <dgm:chPref val="3"/>
        </dgm:presLayoutVars>
      </dgm:prSet>
      <dgm:spPr/>
    </dgm:pt>
    <dgm:pt modelId="{0FB6DC36-ADD8-44B8-AAF2-B0958329C48B}" type="pres">
      <dgm:prSet presAssocID="{FCA4B0A6-3D5D-4D19-A948-F8440DC0E6A1}" presName="hierChild2" presStyleCnt="0"/>
      <dgm:spPr/>
    </dgm:pt>
    <dgm:pt modelId="{8366BF62-F698-40B7-B587-A1EBF0AAD111}" type="pres">
      <dgm:prSet presAssocID="{0B263FEE-AD14-4F60-A1F3-E3E87DCE8C08}" presName="hierRoot1" presStyleCnt="0"/>
      <dgm:spPr/>
    </dgm:pt>
    <dgm:pt modelId="{20D047A9-1990-433B-B8E0-09D9C16AD6DB}" type="pres">
      <dgm:prSet presAssocID="{0B263FEE-AD14-4F60-A1F3-E3E87DCE8C08}" presName="composite" presStyleCnt="0"/>
      <dgm:spPr/>
    </dgm:pt>
    <dgm:pt modelId="{CD8C3731-A886-433A-9403-2338A0526CCE}" type="pres">
      <dgm:prSet presAssocID="{0B263FEE-AD14-4F60-A1F3-E3E87DCE8C08}" presName="background" presStyleLbl="node0" presStyleIdx="1" presStyleCnt="2"/>
      <dgm:spPr/>
    </dgm:pt>
    <dgm:pt modelId="{7AC6B616-AE83-495E-A565-4616E212E451}" type="pres">
      <dgm:prSet presAssocID="{0B263FEE-AD14-4F60-A1F3-E3E87DCE8C08}" presName="text" presStyleLbl="fgAcc0" presStyleIdx="1" presStyleCnt="2">
        <dgm:presLayoutVars>
          <dgm:chPref val="3"/>
        </dgm:presLayoutVars>
      </dgm:prSet>
      <dgm:spPr/>
    </dgm:pt>
    <dgm:pt modelId="{1E45C8C7-97B1-4F83-9DBE-6F1C961F0382}" type="pres">
      <dgm:prSet presAssocID="{0B263FEE-AD14-4F60-A1F3-E3E87DCE8C08}" presName="hierChild2" presStyleCnt="0"/>
      <dgm:spPr/>
    </dgm:pt>
  </dgm:ptLst>
  <dgm:cxnLst>
    <dgm:cxn modelId="{2E5ACD4F-9364-4E2A-95B6-0FB98BB2DB6C}" type="presOf" srcId="{F73FECC5-2E94-4F0B-B233-2A2EF462FA85}" destId="{9C4DFDEF-F381-40BA-8D36-0437D043479F}" srcOrd="0" destOrd="0" presId="urn:microsoft.com/office/officeart/2005/8/layout/hierarchy1"/>
    <dgm:cxn modelId="{62B111AB-F208-4B17-80B4-C978EC3B8D8B}" type="presOf" srcId="{0B263FEE-AD14-4F60-A1F3-E3E87DCE8C08}" destId="{7AC6B616-AE83-495E-A565-4616E212E451}" srcOrd="0" destOrd="0" presId="urn:microsoft.com/office/officeart/2005/8/layout/hierarchy1"/>
    <dgm:cxn modelId="{8D1C34BF-ECDE-4171-BA7A-BF041B3F97D4}" srcId="{F73FECC5-2E94-4F0B-B233-2A2EF462FA85}" destId="{0B263FEE-AD14-4F60-A1F3-E3E87DCE8C08}" srcOrd="1" destOrd="0" parTransId="{16005811-125F-4CF5-A623-34A97DBB4F30}" sibTransId="{038220FB-85BC-40B0-8B60-FE0585D0FCAD}"/>
    <dgm:cxn modelId="{4BFB12C0-135C-4D87-85F7-EAD0054F9E1D}" type="presOf" srcId="{FCA4B0A6-3D5D-4D19-A948-F8440DC0E6A1}" destId="{4578A115-DF66-4350-B5BE-75A311729B7F}" srcOrd="0" destOrd="0" presId="urn:microsoft.com/office/officeart/2005/8/layout/hierarchy1"/>
    <dgm:cxn modelId="{67D2E9EB-A009-4D38-842B-AF601524730B}" srcId="{F73FECC5-2E94-4F0B-B233-2A2EF462FA85}" destId="{FCA4B0A6-3D5D-4D19-A948-F8440DC0E6A1}" srcOrd="0" destOrd="0" parTransId="{DE81B4C4-E81E-4939-AFE9-A4160BCD3CDB}" sibTransId="{4D5C4195-0FA6-42CC-8B36-B121048DF2CB}"/>
    <dgm:cxn modelId="{943BA510-C252-4462-B7A8-81567FFFDCB0}" type="presParOf" srcId="{9C4DFDEF-F381-40BA-8D36-0437D043479F}" destId="{6F59E91B-657E-4C26-A525-FE796882478E}" srcOrd="0" destOrd="0" presId="urn:microsoft.com/office/officeart/2005/8/layout/hierarchy1"/>
    <dgm:cxn modelId="{5922729B-993D-4364-933E-211C93AFC929}" type="presParOf" srcId="{6F59E91B-657E-4C26-A525-FE796882478E}" destId="{5165F2C9-810A-4E84-A0C7-F4AEC7A71C75}" srcOrd="0" destOrd="0" presId="urn:microsoft.com/office/officeart/2005/8/layout/hierarchy1"/>
    <dgm:cxn modelId="{6E5307AF-CBD1-4F49-BF3D-AF8B49E4397C}" type="presParOf" srcId="{5165F2C9-810A-4E84-A0C7-F4AEC7A71C75}" destId="{45758C48-D596-41FA-876B-2D646CC0708C}" srcOrd="0" destOrd="0" presId="urn:microsoft.com/office/officeart/2005/8/layout/hierarchy1"/>
    <dgm:cxn modelId="{96197D41-F286-4E51-BAA0-0CBA108A1DA2}" type="presParOf" srcId="{5165F2C9-810A-4E84-A0C7-F4AEC7A71C75}" destId="{4578A115-DF66-4350-B5BE-75A311729B7F}" srcOrd="1" destOrd="0" presId="urn:microsoft.com/office/officeart/2005/8/layout/hierarchy1"/>
    <dgm:cxn modelId="{1FD7EAD1-5C17-4681-8E12-CB6CCB827BC7}" type="presParOf" srcId="{6F59E91B-657E-4C26-A525-FE796882478E}" destId="{0FB6DC36-ADD8-44B8-AAF2-B0958329C48B}" srcOrd="1" destOrd="0" presId="urn:microsoft.com/office/officeart/2005/8/layout/hierarchy1"/>
    <dgm:cxn modelId="{DABF3D80-EFF4-4259-BAB8-A7106D6622BB}" type="presParOf" srcId="{9C4DFDEF-F381-40BA-8D36-0437D043479F}" destId="{8366BF62-F698-40B7-B587-A1EBF0AAD111}" srcOrd="1" destOrd="0" presId="urn:microsoft.com/office/officeart/2005/8/layout/hierarchy1"/>
    <dgm:cxn modelId="{FC71F098-22EF-4785-916A-5CB32B6561DA}" type="presParOf" srcId="{8366BF62-F698-40B7-B587-A1EBF0AAD111}" destId="{20D047A9-1990-433B-B8E0-09D9C16AD6DB}" srcOrd="0" destOrd="0" presId="urn:microsoft.com/office/officeart/2005/8/layout/hierarchy1"/>
    <dgm:cxn modelId="{13A0C339-2838-4B4C-9290-A54716A040FB}" type="presParOf" srcId="{20D047A9-1990-433B-B8E0-09D9C16AD6DB}" destId="{CD8C3731-A886-433A-9403-2338A0526CCE}" srcOrd="0" destOrd="0" presId="urn:microsoft.com/office/officeart/2005/8/layout/hierarchy1"/>
    <dgm:cxn modelId="{E95D6304-1F5D-4D97-8BE6-C7BC39E54120}" type="presParOf" srcId="{20D047A9-1990-433B-B8E0-09D9C16AD6DB}" destId="{7AC6B616-AE83-495E-A565-4616E212E451}" srcOrd="1" destOrd="0" presId="urn:microsoft.com/office/officeart/2005/8/layout/hierarchy1"/>
    <dgm:cxn modelId="{9D002E01-9960-4E1F-BE72-A4919A2A034F}" type="presParOf" srcId="{8366BF62-F698-40B7-B587-A1EBF0AAD111}" destId="{1E45C8C7-97B1-4F83-9DBE-6F1C961F03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58C48-D596-41FA-876B-2D646CC0708C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8A115-DF66-4350-B5BE-75A311729B7F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Сопоставление результатов расчетов приведенных в результирующих таблицах разделов 1-4 показало достаточно высокую сходимость данных полученных с использованием подходов курса «Сопротивление материалов» и результатов расчетов, определенных в оболочке </a:t>
          </a:r>
          <a:r>
            <a:rPr lang="en-US" sz="1600" kern="1200"/>
            <a:t>Solid</a:t>
          </a:r>
          <a:r>
            <a:rPr lang="ru-RU" sz="1600" kern="1200"/>
            <a:t>Works (Simulation). На основании чего можно прийти к заключению о верности проведенных анализов.</a:t>
          </a:r>
          <a:endParaRPr lang="en-US" sz="1600" kern="1200"/>
        </a:p>
      </dsp:txBody>
      <dsp:txXfrm>
        <a:off x="696297" y="538547"/>
        <a:ext cx="4171627" cy="2590157"/>
      </dsp:txXfrm>
    </dsp:sp>
    <dsp:sp modelId="{CD8C3731-A886-433A-9403-2338A0526CCE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6B616-AE83-495E-A565-4616E212E451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Подводя итоги выполнения курсового проекта, можно констатировать то, что в результате проделанной работы были закреплены знания в изучении дисциплины «Компьютерные системы конечноэлементных расчетов» при решении различного типа практических задач.</a:t>
          </a:r>
          <a:endParaRPr lang="en-US" sz="16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5DD8-0A7C-4CD0-8A91-DF16357EA2E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A6BF-A787-4E64-8DD1-D099C1D90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2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5DD8-0A7C-4CD0-8A91-DF16357EA2E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A6BF-A787-4E64-8DD1-D099C1D90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44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5DD8-0A7C-4CD0-8A91-DF16357EA2E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A6BF-A787-4E64-8DD1-D099C1D90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75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5DD8-0A7C-4CD0-8A91-DF16357EA2E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A6BF-A787-4E64-8DD1-D099C1D90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64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5DD8-0A7C-4CD0-8A91-DF16357EA2E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A6BF-A787-4E64-8DD1-D099C1D90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82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5DD8-0A7C-4CD0-8A91-DF16357EA2E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A6BF-A787-4E64-8DD1-D099C1D90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56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5DD8-0A7C-4CD0-8A91-DF16357EA2E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A6BF-A787-4E64-8DD1-D099C1D90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09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5DD8-0A7C-4CD0-8A91-DF16357EA2E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A6BF-A787-4E64-8DD1-D099C1D90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12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5DD8-0A7C-4CD0-8A91-DF16357EA2E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A6BF-A787-4E64-8DD1-D099C1D90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12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5DD8-0A7C-4CD0-8A91-DF16357EA2E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A6BF-A787-4E64-8DD1-D099C1D90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84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5DD8-0A7C-4CD0-8A91-DF16357EA2E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A6BF-A787-4E64-8DD1-D099C1D90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27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25DD8-0A7C-4CD0-8A91-DF16357EA2EB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0A6BF-A787-4E64-8DD1-D099C1D90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29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27429"/>
            <a:ext cx="9144000" cy="4114800"/>
          </a:xfrm>
        </p:spPr>
        <p:txBody>
          <a:bodyPr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МЕЖГОСУДАРСТВЕННОЕ ОБРАЗОВАТЕЛЬНОЕ УЧРЕЖДЕНИЕ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«БЕЛОРУССКО-РОССИЙСКИЙ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«Технологии металлов»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«Компьютерные системы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конечноэлементных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расчетов»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 «Сопоставительный анализ напряженно-деформированного состояния изделий полученного посредством использования подходов курса “Сопротивление материалов” и “Метода конечных элементов” при различных видах нагружения»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757507"/>
            <a:ext cx="9144000" cy="1655762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 кандидат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техничесуих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наук, доцент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 А.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Попковский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ИСиТ-191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 В. Харкевич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Могилев, 2022</a:t>
            </a:r>
          </a:p>
        </p:txBody>
      </p:sp>
    </p:spTree>
    <p:extLst>
      <p:ext uri="{BB962C8B-B14F-4D97-AF65-F5344CB8AC3E}">
        <p14:creationId xmlns:p14="http://schemas.microsoft.com/office/powerpoint/2010/main" val="122145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A14B83C-B379-41FC-8327-600DA7EFD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83339" y="464372"/>
            <a:ext cx="5257798" cy="660181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endParaRPr lang="en-US" sz="17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8" name="Picture 7" descr="Shape, arrow&#10;&#10;Description automatically generated with medium confidence">
            <a:extLst>
              <a:ext uri="{FF2B5EF4-FFF2-40B4-BE49-F238E27FC236}">
                <a16:creationId xmlns:a16="http://schemas.microsoft.com/office/drawing/2014/main" id="{9571CD2E-DFEA-FB22-57FD-3D255F558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49" y="2188626"/>
            <a:ext cx="5453551" cy="2699507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952642D-17E3-CA55-7476-04AFD0705B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0384694"/>
                  </p:ext>
                </p:extLst>
              </p:nvPr>
            </p:nvGraphicFramePr>
            <p:xfrm>
              <a:off x="6185998" y="2188626"/>
              <a:ext cx="5455139" cy="34894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78882">
                      <a:extLst>
                        <a:ext uri="{9D8B030D-6E8A-4147-A177-3AD203B41FA5}">
                          <a16:colId xmlns:a16="http://schemas.microsoft.com/office/drawing/2014/main" val="4165700160"/>
                        </a:ext>
                      </a:extLst>
                    </a:gridCol>
                    <a:gridCol w="1695643">
                      <a:extLst>
                        <a:ext uri="{9D8B030D-6E8A-4147-A177-3AD203B41FA5}">
                          <a16:colId xmlns:a16="http://schemas.microsoft.com/office/drawing/2014/main" val="2291485049"/>
                        </a:ext>
                      </a:extLst>
                    </a:gridCol>
                    <a:gridCol w="1680614">
                      <a:extLst>
                        <a:ext uri="{9D8B030D-6E8A-4147-A177-3AD203B41FA5}">
                          <a16:colId xmlns:a16="http://schemas.microsoft.com/office/drawing/2014/main" val="4109367042"/>
                        </a:ext>
                      </a:extLst>
                    </a:gridCol>
                  </a:tblGrid>
                  <a:tr h="206355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ru-RU" sz="1500">
                              <a:effectLst/>
                            </a:rPr>
                            <a:t>Методы анализа</a:t>
                          </a:r>
                          <a:endParaRPr lang="en-US" sz="130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ru-RU" sz="1500">
                              <a:effectLst/>
                            </a:rPr>
                            <a:t>напряженно-деформированного</a:t>
                          </a:r>
                          <a:endParaRPr lang="en-US" sz="130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ru-RU" sz="1500">
                              <a:effectLst/>
                            </a:rPr>
                            <a:t>состояния балки</a:t>
                          </a:r>
                          <a:endParaRPr lang="en-US" sz="13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1156" marR="81156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ru-RU" sz="1500">
                              <a:effectLst/>
                            </a:rPr>
                            <a:t>Максимальные нормальные напряжения, возникающие в консольной балке</a:t>
                          </a:r>
                          <a:endParaRPr lang="en-US" sz="130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ru-RU" sz="1500">
                                  <a:effectLst/>
                                  <a:latin typeface="Cambria Math" panose="02040503050406030204" pitchFamily="18" charset="0"/>
                                </a:rPr>
                                <m:t>, (МПа)</m:t>
                              </m:r>
                            </m:oMath>
                          </a14:m>
                          <a:r>
                            <a:rPr lang="ru-RU" sz="1500">
                              <a:effectLst/>
                            </a:rPr>
                            <a:t> </a:t>
                          </a:r>
                          <a:endParaRPr lang="en-US" sz="13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1156" marR="81156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ru-RU" sz="1500">
                              <a:effectLst/>
                            </a:rPr>
                            <a:t>Максимальные прогибы</a:t>
                          </a:r>
                          <a:endParaRPr lang="en-US" sz="130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ru-RU" sz="1500">
                              <a:effectLst/>
                            </a:rPr>
                            <a:t>в консольной балке</a:t>
                          </a:r>
                          <a:endParaRPr lang="en-US" sz="130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ru-RU" sz="150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мм</m:t>
                                  </m:r>
                                </m:e>
                              </m:d>
                            </m:oMath>
                          </a14:m>
                          <a:r>
                            <a:rPr lang="ru-RU" sz="1500">
                              <a:effectLst/>
                            </a:rPr>
                            <a:t> </a:t>
                          </a:r>
                          <a:endParaRPr lang="en-US" sz="13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1156" marR="81156" marT="0" marB="0"/>
                    </a:tc>
                    <a:extLst>
                      <a:ext uri="{0D108BD9-81ED-4DB2-BD59-A6C34878D82A}">
                        <a16:rowId xmlns:a16="http://schemas.microsoft.com/office/drawing/2014/main" val="2933596386"/>
                      </a:ext>
                    </a:extLst>
                  </a:tr>
                  <a:tr h="2955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en-US" sz="1500">
                              <a:effectLst/>
                            </a:rPr>
                            <a:t>Solid Works</a:t>
                          </a:r>
                          <a:endParaRPr lang="en-US" sz="13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1156" marR="81156" marT="0" marB="0"/>
                    </a:tc>
                    <a:tc>
                      <a:txBody>
                        <a:bodyPr/>
                        <a:lstStyle/>
                        <a:p>
                          <a:pPr indent="372110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ru-RU" sz="1500">
                              <a:effectLst/>
                            </a:rPr>
                            <a:t>66,592</a:t>
                          </a:r>
                          <a:endParaRPr lang="en-US" sz="13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1156" marR="81156" marT="0" marB="0"/>
                    </a:tc>
                    <a:tc>
                      <a:txBody>
                        <a:bodyPr/>
                        <a:lstStyle/>
                        <a:p>
                          <a:pPr indent="372110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en-US" sz="1500">
                              <a:effectLst/>
                            </a:rPr>
                            <a:t>0</a:t>
                          </a:r>
                          <a:r>
                            <a:rPr lang="ru-RU" sz="1500">
                              <a:effectLst/>
                            </a:rPr>
                            <a:t>,923</a:t>
                          </a:r>
                          <a:endParaRPr lang="en-US" sz="13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1156" marR="81156" marT="0" marB="0"/>
                    </a:tc>
                    <a:extLst>
                      <a:ext uri="{0D108BD9-81ED-4DB2-BD59-A6C34878D82A}">
                        <a16:rowId xmlns:a16="http://schemas.microsoft.com/office/drawing/2014/main" val="3420189732"/>
                      </a:ext>
                    </a:extLst>
                  </a:tr>
                  <a:tr h="56516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ru-RU" sz="1500">
                              <a:effectLst/>
                            </a:rPr>
                            <a:t>Сопротивление материалов</a:t>
                          </a:r>
                          <a:endParaRPr lang="en-US" sz="13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1156" marR="81156" marT="0" marB="0"/>
                    </a:tc>
                    <a:tc>
                      <a:txBody>
                        <a:bodyPr/>
                        <a:lstStyle/>
                        <a:p>
                          <a:pPr indent="372110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en-US" sz="1500">
                              <a:effectLst/>
                            </a:rPr>
                            <a:t>68</a:t>
                          </a:r>
                          <a:r>
                            <a:rPr lang="ru-RU" sz="1500">
                              <a:effectLst/>
                            </a:rPr>
                            <a:t>,</a:t>
                          </a:r>
                          <a:r>
                            <a:rPr lang="en-US" sz="1500">
                              <a:effectLst/>
                            </a:rPr>
                            <a:t>645</a:t>
                          </a:r>
                          <a:endParaRPr lang="en-US" sz="13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1156" marR="81156" marT="0" marB="0"/>
                    </a:tc>
                    <a:tc>
                      <a:txBody>
                        <a:bodyPr/>
                        <a:lstStyle/>
                        <a:p>
                          <a:pPr indent="372110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ru-RU" sz="1500">
                              <a:effectLst/>
                            </a:rPr>
                            <a:t>0,908</a:t>
                          </a:r>
                          <a:endParaRPr lang="en-US" sz="13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1156" marR="81156" marT="0" marB="0"/>
                    </a:tc>
                    <a:extLst>
                      <a:ext uri="{0D108BD9-81ED-4DB2-BD59-A6C34878D82A}">
                        <a16:rowId xmlns:a16="http://schemas.microsoft.com/office/drawing/2014/main" val="3568797449"/>
                      </a:ext>
                    </a:extLst>
                  </a:tr>
                  <a:tr h="56516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ru-RU" sz="1500">
                              <a:effectLst/>
                            </a:rPr>
                            <a:t>Процент расхождения, %</a:t>
                          </a:r>
                          <a:endParaRPr lang="en-US" sz="13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1156" marR="81156" marT="0" marB="0"/>
                    </a:tc>
                    <a:tc>
                      <a:txBody>
                        <a:bodyPr/>
                        <a:lstStyle/>
                        <a:p>
                          <a:pPr indent="372110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en-US" sz="1500">
                              <a:effectLst/>
                            </a:rPr>
                            <a:t>2</a:t>
                          </a:r>
                          <a:r>
                            <a:rPr lang="ru-RU" sz="1500">
                              <a:effectLst/>
                            </a:rPr>
                            <a:t>,</a:t>
                          </a:r>
                          <a:r>
                            <a:rPr lang="en-US" sz="1500">
                              <a:effectLst/>
                            </a:rPr>
                            <a:t>991</a:t>
                          </a:r>
                          <a:endParaRPr lang="en-US" sz="13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1156" marR="81156" marT="0" marB="0"/>
                    </a:tc>
                    <a:tc>
                      <a:txBody>
                        <a:bodyPr/>
                        <a:lstStyle/>
                        <a:p>
                          <a:pPr indent="372110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ru-RU" sz="1500">
                              <a:effectLst/>
                            </a:rPr>
                            <a:t>1,</a:t>
                          </a:r>
                          <a:r>
                            <a:rPr lang="en-US" sz="1500">
                              <a:effectLst/>
                            </a:rPr>
                            <a:t>623</a:t>
                          </a:r>
                          <a:endParaRPr lang="en-US" sz="13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1156" marR="81156" marT="0" marB="0"/>
                    </a:tc>
                    <a:extLst>
                      <a:ext uri="{0D108BD9-81ED-4DB2-BD59-A6C34878D82A}">
                        <a16:rowId xmlns:a16="http://schemas.microsoft.com/office/drawing/2014/main" val="21070615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952642D-17E3-CA55-7476-04AFD0705B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0384694"/>
                  </p:ext>
                </p:extLst>
              </p:nvPr>
            </p:nvGraphicFramePr>
            <p:xfrm>
              <a:off x="6185998" y="2188626"/>
              <a:ext cx="5455139" cy="34894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78882">
                      <a:extLst>
                        <a:ext uri="{9D8B030D-6E8A-4147-A177-3AD203B41FA5}">
                          <a16:colId xmlns:a16="http://schemas.microsoft.com/office/drawing/2014/main" val="4165700160"/>
                        </a:ext>
                      </a:extLst>
                    </a:gridCol>
                    <a:gridCol w="1695643">
                      <a:extLst>
                        <a:ext uri="{9D8B030D-6E8A-4147-A177-3AD203B41FA5}">
                          <a16:colId xmlns:a16="http://schemas.microsoft.com/office/drawing/2014/main" val="2291485049"/>
                        </a:ext>
                      </a:extLst>
                    </a:gridCol>
                    <a:gridCol w="1680614">
                      <a:extLst>
                        <a:ext uri="{9D8B030D-6E8A-4147-A177-3AD203B41FA5}">
                          <a16:colId xmlns:a16="http://schemas.microsoft.com/office/drawing/2014/main" val="4109367042"/>
                        </a:ext>
                      </a:extLst>
                    </a:gridCol>
                  </a:tblGrid>
                  <a:tr h="206355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ru-RU" sz="1500">
                              <a:effectLst/>
                            </a:rPr>
                            <a:t>Методы анализа</a:t>
                          </a:r>
                          <a:endParaRPr lang="en-US" sz="130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ru-RU" sz="1500">
                              <a:effectLst/>
                            </a:rPr>
                            <a:t>напряженно-деформированного</a:t>
                          </a:r>
                          <a:endParaRPr lang="en-US" sz="130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ru-RU" sz="1500">
                              <a:effectLst/>
                            </a:rPr>
                            <a:t>состояния балки</a:t>
                          </a:r>
                          <a:endParaRPr lang="en-US" sz="13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1156" marR="81156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156" marR="81156" marT="0" marB="0">
                        <a:blipFill>
                          <a:blip r:embed="rId3"/>
                          <a:stretch>
                            <a:fillRect l="-122581" t="-2065" r="-100358" b="-7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156" marR="81156" marT="0" marB="0">
                        <a:blipFill>
                          <a:blip r:embed="rId3"/>
                          <a:stretch>
                            <a:fillRect l="-225000" t="-2065" r="-1449" b="-7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596386"/>
                      </a:ext>
                    </a:extLst>
                  </a:tr>
                  <a:tr h="2955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en-US" sz="1500">
                              <a:effectLst/>
                            </a:rPr>
                            <a:t>Solid Works</a:t>
                          </a:r>
                          <a:endParaRPr lang="en-US" sz="13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1156" marR="81156" marT="0" marB="0"/>
                    </a:tc>
                    <a:tc>
                      <a:txBody>
                        <a:bodyPr/>
                        <a:lstStyle/>
                        <a:p>
                          <a:pPr indent="372110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ru-RU" sz="1500">
                              <a:effectLst/>
                            </a:rPr>
                            <a:t>66,592</a:t>
                          </a:r>
                          <a:endParaRPr lang="en-US" sz="13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1156" marR="81156" marT="0" marB="0"/>
                    </a:tc>
                    <a:tc>
                      <a:txBody>
                        <a:bodyPr/>
                        <a:lstStyle/>
                        <a:p>
                          <a:pPr indent="372110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en-US" sz="1500">
                              <a:effectLst/>
                            </a:rPr>
                            <a:t>0</a:t>
                          </a:r>
                          <a:r>
                            <a:rPr lang="ru-RU" sz="1500">
                              <a:effectLst/>
                            </a:rPr>
                            <a:t>,923</a:t>
                          </a:r>
                          <a:endParaRPr lang="en-US" sz="13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1156" marR="81156" marT="0" marB="0"/>
                    </a:tc>
                    <a:extLst>
                      <a:ext uri="{0D108BD9-81ED-4DB2-BD59-A6C34878D82A}">
                        <a16:rowId xmlns:a16="http://schemas.microsoft.com/office/drawing/2014/main" val="3420189732"/>
                      </a:ext>
                    </a:extLst>
                  </a:tr>
                  <a:tr h="56516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ru-RU" sz="1500">
                              <a:effectLst/>
                            </a:rPr>
                            <a:t>Сопротивление материалов</a:t>
                          </a:r>
                          <a:endParaRPr lang="en-US" sz="13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1156" marR="81156" marT="0" marB="0"/>
                    </a:tc>
                    <a:tc>
                      <a:txBody>
                        <a:bodyPr/>
                        <a:lstStyle/>
                        <a:p>
                          <a:pPr indent="372110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en-US" sz="1500">
                              <a:effectLst/>
                            </a:rPr>
                            <a:t>68</a:t>
                          </a:r>
                          <a:r>
                            <a:rPr lang="ru-RU" sz="1500">
                              <a:effectLst/>
                            </a:rPr>
                            <a:t>,</a:t>
                          </a:r>
                          <a:r>
                            <a:rPr lang="en-US" sz="1500">
                              <a:effectLst/>
                            </a:rPr>
                            <a:t>645</a:t>
                          </a:r>
                          <a:endParaRPr lang="en-US" sz="13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1156" marR="81156" marT="0" marB="0"/>
                    </a:tc>
                    <a:tc>
                      <a:txBody>
                        <a:bodyPr/>
                        <a:lstStyle/>
                        <a:p>
                          <a:pPr indent="372110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ru-RU" sz="1500">
                              <a:effectLst/>
                            </a:rPr>
                            <a:t>0,908</a:t>
                          </a:r>
                          <a:endParaRPr lang="en-US" sz="13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1156" marR="81156" marT="0" marB="0"/>
                    </a:tc>
                    <a:extLst>
                      <a:ext uri="{0D108BD9-81ED-4DB2-BD59-A6C34878D82A}">
                        <a16:rowId xmlns:a16="http://schemas.microsoft.com/office/drawing/2014/main" val="3568797449"/>
                      </a:ext>
                    </a:extLst>
                  </a:tr>
                  <a:tr h="56516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ru-RU" sz="1500">
                              <a:effectLst/>
                            </a:rPr>
                            <a:t>Процент расхождения, %</a:t>
                          </a:r>
                          <a:endParaRPr lang="en-US" sz="13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1156" marR="81156" marT="0" marB="0"/>
                    </a:tc>
                    <a:tc>
                      <a:txBody>
                        <a:bodyPr/>
                        <a:lstStyle/>
                        <a:p>
                          <a:pPr indent="372110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en-US" sz="1500">
                              <a:effectLst/>
                            </a:rPr>
                            <a:t>2</a:t>
                          </a:r>
                          <a:r>
                            <a:rPr lang="ru-RU" sz="1500">
                              <a:effectLst/>
                            </a:rPr>
                            <a:t>,</a:t>
                          </a:r>
                          <a:r>
                            <a:rPr lang="en-US" sz="1500">
                              <a:effectLst/>
                            </a:rPr>
                            <a:t>991</a:t>
                          </a:r>
                          <a:endParaRPr lang="en-US" sz="13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1156" marR="81156" marT="0" marB="0"/>
                    </a:tc>
                    <a:tc>
                      <a:txBody>
                        <a:bodyPr/>
                        <a:lstStyle/>
                        <a:p>
                          <a:pPr indent="372110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90170" algn="l"/>
                            </a:tabLst>
                          </a:pPr>
                          <a:r>
                            <a:rPr lang="ru-RU" sz="1500">
                              <a:effectLst/>
                            </a:rPr>
                            <a:t>1,</a:t>
                          </a:r>
                          <a:r>
                            <a:rPr lang="en-US" sz="1500">
                              <a:effectLst/>
                            </a:rPr>
                            <a:t>623</a:t>
                          </a:r>
                          <a:endParaRPr lang="en-US" sz="13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1156" marR="81156" marT="0" marB="0"/>
                    </a:tc>
                    <a:extLst>
                      <a:ext uri="{0D108BD9-81ED-4DB2-BD59-A6C34878D82A}">
                        <a16:rowId xmlns:a16="http://schemas.microsoft.com/office/drawing/2014/main" val="21070615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Текст 2">
            <a:extLst>
              <a:ext uri="{FF2B5EF4-FFF2-40B4-BE49-F238E27FC236}">
                <a16:creationId xmlns:a16="http://schemas.microsoft.com/office/drawing/2014/main" id="{C98D02A9-B6EE-67B7-95E4-99C062B3A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004" y="4841414"/>
            <a:ext cx="5565144" cy="823912"/>
          </a:xfrm>
        </p:spPr>
        <p:txBody>
          <a:bodyPr>
            <a:normAutofit/>
          </a:bodyPr>
          <a:lstStyle/>
          <a:p>
            <a:r>
              <a:rPr lang="ru-RU" sz="2000" dirty="0"/>
              <a:t>Перемещения точек поверхности балки в вертикальном направлении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E2272EF3-B630-9745-FD1C-B27B6B97201A}"/>
              </a:ext>
            </a:extLst>
          </p:cNvPr>
          <p:cNvSpPr txBox="1">
            <a:spLocks/>
          </p:cNvSpPr>
          <p:nvPr/>
        </p:nvSpPr>
        <p:spPr>
          <a:xfrm>
            <a:off x="6096000" y="5755814"/>
            <a:ext cx="556514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Таблица сопоставления результатов расчета балки полученных с использованием различных подходов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0BE741A4-0E43-5C41-10EE-0295EF53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Раздел 2 - Анализ напряженно-деформированного состояния балки при изгибе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98732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3600" b="1"/>
              <a:t>Раздел 3 - Анализ центрально-сжатой стойки на устойчивость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9772" y="1670241"/>
            <a:ext cx="5159651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Модель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расчета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продольно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сжатого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стержня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усилием</a:t>
            </a:r>
            <a:r>
              <a:rPr lang="en-US" sz="2000" dirty="0">
                <a:effectLst/>
              </a:rPr>
              <a:t> 130000Н, </a:t>
            </a:r>
            <a:r>
              <a:rPr lang="en-US" sz="2000" dirty="0" err="1">
                <a:effectLst/>
              </a:rPr>
              <a:t>длиной</a:t>
            </a:r>
            <a:r>
              <a:rPr lang="en-US" sz="2000" dirty="0">
                <a:effectLst/>
              </a:rPr>
              <a:t> 3000 </a:t>
            </a:r>
            <a:r>
              <a:rPr lang="en-US" sz="2000" dirty="0" err="1">
                <a:effectLst/>
              </a:rPr>
              <a:t>мм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нижний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край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которого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жестко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защемлен</a:t>
            </a:r>
            <a:endParaRPr lang="en-US" sz="2000" dirty="0">
              <a:effectLst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Рисунок 1">
            <a:extLst>
              <a:ext uri="{FF2B5EF4-FFF2-40B4-BE49-F238E27FC236}">
                <a16:creationId xmlns:a16="http://schemas.microsoft.com/office/drawing/2014/main" id="{FDED6218-4E02-1277-81F6-5A7999A2C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" t="15240" r="35446" b="10498"/>
          <a:stretch/>
        </p:blipFill>
        <p:spPr bwMode="auto">
          <a:xfrm>
            <a:off x="6419773" y="1389866"/>
            <a:ext cx="4951199" cy="356821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4780692-C1CA-C99F-CC38-42140B907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00" y="3340265"/>
            <a:ext cx="5808145" cy="2207095"/>
          </a:xfrm>
          <a:prstGeom prst="rect">
            <a:avLst/>
          </a:prstGeom>
        </p:spPr>
      </p:pic>
      <p:sp>
        <p:nvSpPr>
          <p:cNvPr id="11" name="Текст 2">
            <a:extLst>
              <a:ext uri="{FF2B5EF4-FFF2-40B4-BE49-F238E27FC236}">
                <a16:creationId xmlns:a16="http://schemas.microsoft.com/office/drawing/2014/main" id="{EE654C45-FC2A-8C05-31EC-D69387BF6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585" y="2860072"/>
            <a:ext cx="5996848" cy="533352"/>
          </a:xfrm>
        </p:spPr>
        <p:txBody>
          <a:bodyPr>
            <a:normAutofit fontScale="25000" lnSpcReduction="20000"/>
          </a:bodyPr>
          <a:lstStyle/>
          <a:p>
            <a:r>
              <a:rPr lang="ru-RU" sz="8000" b="0" dirty="0"/>
              <a:t>Исходные данные</a:t>
            </a:r>
            <a:r>
              <a:rPr lang="en-US" sz="8000" b="0" dirty="0"/>
              <a:t>:</a:t>
            </a:r>
            <a:endParaRPr lang="ru-RU" sz="8000" b="0" dirty="0"/>
          </a:p>
          <a:p>
            <a:br>
              <a:rPr lang="ru-RU" sz="1400" b="0" dirty="0"/>
            </a:br>
            <a:br>
              <a:rPr lang="ru-RU" sz="1400" b="0" dirty="0"/>
            </a:b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6587897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Раздел 3 - Анализ центрально-сжатой стойки на устойчивость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1362" y="5401558"/>
            <a:ext cx="5990838" cy="823912"/>
          </a:xfrm>
        </p:spPr>
        <p:txBody>
          <a:bodyPr>
            <a:normAutofit/>
          </a:bodyPr>
          <a:lstStyle/>
          <a:p>
            <a:r>
              <a:rPr lang="ru-RU" sz="1400" dirty="0"/>
              <a:t>Форма потери устойчивости, наложенная на недеформированное состояние и числовые значения эпюры формы (колебаний/амплитуд «РЕЗАМП») 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2928189"/>
            <a:ext cx="5183188" cy="823912"/>
          </a:xfrm>
        </p:spPr>
        <p:txBody>
          <a:bodyPr>
            <a:normAutofit/>
          </a:bodyPr>
          <a:lstStyle/>
          <a:p>
            <a:r>
              <a:rPr lang="ru-RU" sz="2000" dirty="0"/>
              <a:t>Таблица сопоставления данных расчетов, полученных МКЭ и аналитически</a:t>
            </a:r>
          </a:p>
        </p:txBody>
      </p:sp>
      <p:pic>
        <p:nvPicPr>
          <p:cNvPr id="4" name="Рисунок 18">
            <a:extLst>
              <a:ext uri="{FF2B5EF4-FFF2-40B4-BE49-F238E27FC236}">
                <a16:creationId xmlns:a16="http://schemas.microsoft.com/office/drawing/2014/main" id="{F7461E5A-B51F-B0B6-E0C5-A24F6515B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78" y="2255406"/>
            <a:ext cx="5323205" cy="29933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6D575ED-2CB3-820C-E680-8298231393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9979534"/>
                  </p:ext>
                </p:extLst>
              </p:nvPr>
            </p:nvGraphicFramePr>
            <p:xfrm>
              <a:off x="5965383" y="3830091"/>
              <a:ext cx="5990838" cy="115951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96749">
                      <a:extLst>
                        <a:ext uri="{9D8B030D-6E8A-4147-A177-3AD203B41FA5}">
                          <a16:colId xmlns:a16="http://schemas.microsoft.com/office/drawing/2014/main" val="679750609"/>
                        </a:ext>
                      </a:extLst>
                    </a:gridCol>
                    <a:gridCol w="1996749">
                      <a:extLst>
                        <a:ext uri="{9D8B030D-6E8A-4147-A177-3AD203B41FA5}">
                          <a16:colId xmlns:a16="http://schemas.microsoft.com/office/drawing/2014/main" val="1534897338"/>
                        </a:ext>
                      </a:extLst>
                    </a:gridCol>
                    <a:gridCol w="1997340">
                      <a:extLst>
                        <a:ext uri="{9D8B030D-6E8A-4147-A177-3AD203B41FA5}">
                          <a16:colId xmlns:a16="http://schemas.microsoft.com/office/drawing/2014/main" val="2401870062"/>
                        </a:ext>
                      </a:extLst>
                    </a:gridCol>
                  </a:tblGrid>
                  <a:tr h="884920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270510" algn="l"/>
                            </a:tabLst>
                          </a:pPr>
                          <a:r>
                            <a:rPr lang="ru-RU" sz="1300">
                              <a:effectLst/>
                            </a:rPr>
                            <a:t>Запас устойчивости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3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>
                                      <a:effectLst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sz="1300">
                                      <a:effectLst/>
                                    </a:rPr>
                                    <m:t>у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300">
                              <a:effectLst/>
                            </a:rPr>
                            <a:t> полученный МКЭ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270510" algn="l"/>
                            </a:tabLst>
                          </a:pPr>
                          <a:r>
                            <a:rPr lang="ru-RU" sz="1300">
                              <a:effectLst/>
                            </a:rPr>
                            <a:t>Запас устойчивости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3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>
                                      <a:effectLst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sz="1300">
                                      <a:effectLst/>
                                    </a:rPr>
                                    <m:t>у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300">
                              <a:effectLst/>
                            </a:rPr>
                            <a:t> полученный аналитически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  <a:tabLst>
                              <a:tab pos="270510" algn="l"/>
                            </a:tabLst>
                          </a:pPr>
                          <a:r>
                            <a:rPr lang="ru-RU" sz="1300">
                              <a:effectLst/>
                            </a:rPr>
                            <a:t>Процент расхождения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37399304"/>
                      </a:ext>
                    </a:extLst>
                  </a:tr>
                  <a:tr h="274591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270510" algn="l"/>
                            </a:tabLst>
                          </a:pPr>
                          <a:r>
                            <a:rPr lang="ru-RU" sz="1300">
                              <a:effectLst/>
                            </a:rPr>
                            <a:t>11,718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270510" algn="l"/>
                            </a:tabLst>
                          </a:pPr>
                          <a:r>
                            <a:rPr lang="ru-RU" sz="1300">
                              <a:effectLst/>
                            </a:rPr>
                            <a:t>11,</a:t>
                          </a:r>
                          <a:r>
                            <a:rPr lang="en-US" sz="1300">
                              <a:effectLst/>
                            </a:rPr>
                            <a:t>711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270510" algn="l"/>
                            </a:tabLst>
                          </a:pPr>
                          <a:r>
                            <a:rPr lang="ru-RU" sz="1300" dirty="0">
                              <a:effectLst/>
                            </a:rPr>
                            <a:t>0,06%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970992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6D575ED-2CB3-820C-E680-8298231393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9979534"/>
                  </p:ext>
                </p:extLst>
              </p:nvPr>
            </p:nvGraphicFramePr>
            <p:xfrm>
              <a:off x="5965383" y="3830091"/>
              <a:ext cx="5990838" cy="115951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96749">
                      <a:extLst>
                        <a:ext uri="{9D8B030D-6E8A-4147-A177-3AD203B41FA5}">
                          <a16:colId xmlns:a16="http://schemas.microsoft.com/office/drawing/2014/main" val="679750609"/>
                        </a:ext>
                      </a:extLst>
                    </a:gridCol>
                    <a:gridCol w="1996749">
                      <a:extLst>
                        <a:ext uri="{9D8B030D-6E8A-4147-A177-3AD203B41FA5}">
                          <a16:colId xmlns:a16="http://schemas.microsoft.com/office/drawing/2014/main" val="1534897338"/>
                        </a:ext>
                      </a:extLst>
                    </a:gridCol>
                    <a:gridCol w="1997340">
                      <a:extLst>
                        <a:ext uri="{9D8B030D-6E8A-4147-A177-3AD203B41FA5}">
                          <a16:colId xmlns:a16="http://schemas.microsoft.com/office/drawing/2014/main" val="2401870062"/>
                        </a:ext>
                      </a:extLst>
                    </a:gridCol>
                  </a:tblGrid>
                  <a:tr h="884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" t="-3425" r="-201220" b="-38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305" t="-3425" r="-101220" b="-38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  <a:tabLst>
                              <a:tab pos="270510" algn="l"/>
                            </a:tabLst>
                          </a:pPr>
                          <a:r>
                            <a:rPr lang="ru-RU" sz="1300">
                              <a:effectLst/>
                            </a:rPr>
                            <a:t>Процент расхождения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37399304"/>
                      </a:ext>
                    </a:extLst>
                  </a:tr>
                  <a:tr h="274591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270510" algn="l"/>
                            </a:tabLst>
                          </a:pPr>
                          <a:r>
                            <a:rPr lang="ru-RU" sz="1300">
                              <a:effectLst/>
                            </a:rPr>
                            <a:t>11,718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270510" algn="l"/>
                            </a:tabLst>
                          </a:pPr>
                          <a:r>
                            <a:rPr lang="ru-RU" sz="1300">
                              <a:effectLst/>
                            </a:rPr>
                            <a:t>11,</a:t>
                          </a:r>
                          <a:r>
                            <a:rPr lang="en-US" sz="1300">
                              <a:effectLst/>
                            </a:rPr>
                            <a:t>711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270510" algn="l"/>
                            </a:tabLst>
                          </a:pPr>
                          <a:r>
                            <a:rPr lang="ru-RU" sz="1300" dirty="0">
                              <a:effectLst/>
                            </a:rPr>
                            <a:t>0,06%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970992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39886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/>
              <a:t>Раздел 4 - Расчет балки подверженной поперечному удару падающим грузом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89204" y="5507774"/>
            <a:ext cx="5013698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/>
              <a:t>Форма</a:t>
            </a:r>
            <a:r>
              <a:rPr lang="en-US" sz="2800" dirty="0"/>
              <a:t> </a:t>
            </a:r>
            <a:r>
              <a:rPr lang="en-US" sz="2800" dirty="0" err="1"/>
              <a:t>поперечного</a:t>
            </a:r>
            <a:r>
              <a:rPr lang="en-US" sz="2800" dirty="0"/>
              <a:t> </a:t>
            </a:r>
            <a:r>
              <a:rPr lang="en-US" sz="2800" dirty="0" err="1"/>
              <a:t>сечения</a:t>
            </a:r>
            <a:r>
              <a:rPr lang="en-US" sz="2800" dirty="0"/>
              <a:t> </a:t>
            </a:r>
            <a:r>
              <a:rPr lang="en-US" sz="2800" dirty="0" err="1"/>
              <a:t>рассматриваемой</a:t>
            </a:r>
            <a:r>
              <a:rPr lang="en-US" sz="2800" dirty="0"/>
              <a:t> </a:t>
            </a:r>
            <a:r>
              <a:rPr lang="en-US" sz="2800" dirty="0" err="1"/>
              <a:t>балки</a:t>
            </a:r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 descr="A picture containing text, antenna, gauge&#10;&#10;Description automatically generated">
            <a:extLst>
              <a:ext uri="{FF2B5EF4-FFF2-40B4-BE49-F238E27FC236}">
                <a16:creationId xmlns:a16="http://schemas.microsoft.com/office/drawing/2014/main" id="{D2440E3E-71F4-5DAE-B866-D9AB4F18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204" y="1297048"/>
            <a:ext cx="4708831" cy="23885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B5CF00F-861C-44ED-E9A7-6BB718070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636" y="4141227"/>
            <a:ext cx="4708833" cy="1612775"/>
          </a:xfrm>
          <a:prstGeom prst="rect">
            <a:avLst/>
          </a:prstGeom>
        </p:spPr>
      </p:pic>
      <p:sp>
        <p:nvSpPr>
          <p:cNvPr id="13" name="Текст 2">
            <a:extLst>
              <a:ext uri="{FF2B5EF4-FFF2-40B4-BE49-F238E27FC236}">
                <a16:creationId xmlns:a16="http://schemas.microsoft.com/office/drawing/2014/main" id="{4A9AF937-5DAF-0F2A-EDED-51B33FA0D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4324" y="3505625"/>
            <a:ext cx="3927421" cy="359920"/>
          </a:xfrm>
        </p:spPr>
        <p:txBody>
          <a:bodyPr>
            <a:noAutofit/>
          </a:bodyPr>
          <a:lstStyle/>
          <a:p>
            <a:r>
              <a:rPr lang="ru-RU" sz="2000" dirty="0"/>
              <a:t>Схема </a:t>
            </a:r>
            <a:r>
              <a:rPr lang="ru-RU" sz="2000" dirty="0" err="1"/>
              <a:t>нагружения</a:t>
            </a:r>
            <a:r>
              <a:rPr lang="ru-RU" sz="2000" dirty="0"/>
              <a:t> балки ударом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3">
                <a:extLst>
                  <a:ext uri="{FF2B5EF4-FFF2-40B4-BE49-F238E27FC236}">
                    <a16:creationId xmlns:a16="http://schemas.microsoft.com/office/drawing/2014/main" id="{1D30D031-C2FF-4207-17C7-C0CC9F71AB26}"/>
                  </a:ext>
                </a:extLst>
              </p:cNvPr>
              <p:cNvSpPr/>
              <p:nvPr/>
            </p:nvSpPr>
            <p:spPr>
              <a:xfrm>
                <a:off x="6412908" y="328154"/>
                <a:ext cx="540307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Исходные данные</a:t>
                </a:r>
                <a:r>
                  <a:rPr lang="en-US" dirty="0"/>
                  <a:t>:</a:t>
                </a:r>
                <a:br>
                  <a:rPr lang="ru-RU" i="1" dirty="0"/>
                </a:br>
                <a:r>
                  <a:rPr lang="ru-RU" b="1" i="1" dirty="0"/>
                  <a:t>l </a:t>
                </a:r>
                <a:r>
                  <a:rPr lang="ru-RU" b="1" dirty="0"/>
                  <a:t>= 2,4 м; </a:t>
                </a:r>
                <a:r>
                  <a:rPr lang="ru-RU" b="1" i="1" dirty="0"/>
                  <a:t>m </a:t>
                </a:r>
                <a:r>
                  <a:rPr lang="ru-RU" b="1" dirty="0"/>
                  <a:t>= 3 кг;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ru-RU" b="1" i="1"/>
                          <m:t>𝒉</m:t>
                        </m:r>
                      </m:e>
                      <m:sub>
                        <m:r>
                          <a:rPr lang="en-US" b="1" i="1"/>
                          <m:t>𝒎</m:t>
                        </m:r>
                      </m:sub>
                    </m:sSub>
                  </m:oMath>
                </a14:m>
                <a:r>
                  <a:rPr lang="ru-RU" b="1" i="1" dirty="0"/>
                  <a:t> </a:t>
                </a:r>
                <a:r>
                  <a:rPr lang="ru-RU" b="1" dirty="0"/>
                  <a:t>= 0,45 м</a:t>
                </a:r>
                <a:r>
                  <a:rPr lang="en-US" b="1" dirty="0"/>
                  <a:t>, </a:t>
                </a:r>
                <a:r>
                  <a:rPr lang="ru-RU" b="1" i="1" dirty="0"/>
                  <a:t>h </a:t>
                </a:r>
                <a:r>
                  <a:rPr lang="ru-RU" b="1" dirty="0"/>
                  <a:t>= 0,13 м; </a:t>
                </a:r>
                <a:r>
                  <a:rPr lang="en-US" b="1" i="1" dirty="0"/>
                  <a:t>b </a:t>
                </a:r>
                <a:r>
                  <a:rPr lang="ru-RU" b="1" dirty="0"/>
                  <a:t>= 0,08 м;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ru-RU" b="1" i="1"/>
                          <m:t>𝒅</m:t>
                        </m:r>
                      </m:e>
                      <m:sub>
                        <m:r>
                          <a:rPr lang="ru-RU" b="1" i="1"/>
                          <m:t>в</m:t>
                        </m:r>
                      </m:sub>
                    </m:sSub>
                  </m:oMath>
                </a14:m>
                <a:r>
                  <a:rPr lang="ru-RU" b="1" dirty="0"/>
                  <a:t>= 0,06 м</a:t>
                </a:r>
                <a:r>
                  <a:rPr lang="ru-RU" dirty="0"/>
                  <a:t>.</a:t>
                </a:r>
                <a:r>
                  <a:rPr lang="ru-RU" b="1" dirty="0"/>
                  <a:t> </a:t>
                </a:r>
                <a:endParaRPr lang="ru-RU" sz="1100" b="1" dirty="0"/>
              </a:p>
            </p:txBody>
          </p:sp>
        </mc:Choice>
        <mc:Fallback>
          <p:sp>
            <p:nvSpPr>
              <p:cNvPr id="15" name="Прямоугольник 3">
                <a:extLst>
                  <a:ext uri="{FF2B5EF4-FFF2-40B4-BE49-F238E27FC236}">
                    <a16:creationId xmlns:a16="http://schemas.microsoft.com/office/drawing/2014/main" id="{1D30D031-C2FF-4207-17C7-C0CC9F71AB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908" y="328154"/>
                <a:ext cx="5403078" cy="923330"/>
              </a:xfrm>
              <a:prstGeom prst="rect">
                <a:avLst/>
              </a:prstGeom>
              <a:blipFill>
                <a:blip r:embed="rId4"/>
                <a:stretch>
                  <a:fillRect l="-1016" t="-3974" r="-56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01799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Раздел 4 - Расчет балки подверженной поперечному удару падающим грузом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0701" y="5376887"/>
            <a:ext cx="5157787" cy="544408"/>
          </a:xfrm>
        </p:spPr>
        <p:txBody>
          <a:bodyPr>
            <a:noAutofit/>
          </a:bodyPr>
          <a:lstStyle/>
          <a:p>
            <a:r>
              <a:rPr lang="ru-RU" sz="2000" dirty="0"/>
              <a:t>Задание исходных условий в момент соприкосновения груза с балкой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56627" y="5264761"/>
            <a:ext cx="5451110" cy="823912"/>
          </a:xfrm>
        </p:spPr>
        <p:txBody>
          <a:bodyPr>
            <a:normAutofit/>
          </a:bodyPr>
          <a:lstStyle/>
          <a:p>
            <a:r>
              <a:rPr lang="ru-RU" sz="2000" dirty="0"/>
              <a:t>Максимальный прогиб балки в процессе поперечного удара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DF6CC1F-74AE-DD1E-3E8D-F55A95529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3" y="2085987"/>
            <a:ext cx="5374005" cy="305245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0FE6BD6-C972-F561-2A3F-4A72F7D09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432" y="1981199"/>
            <a:ext cx="5252085" cy="31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9074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Раздел 4 - Расчет балки подверженной поперечному удару падающим грузом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3390" y="5191687"/>
            <a:ext cx="5644198" cy="1073595"/>
          </a:xfrm>
        </p:spPr>
        <p:txBody>
          <a:bodyPr>
            <a:noAutofit/>
          </a:bodyPr>
          <a:lstStyle/>
          <a:p>
            <a:r>
              <a:rPr lang="ru-RU" sz="2000" dirty="0"/>
              <a:t>Распределение нормальных напряжений по наружной поверхности балки в момент наибольшего деформирования ее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08714" y="5112173"/>
            <a:ext cx="5183188" cy="823912"/>
          </a:xfrm>
        </p:spPr>
        <p:txBody>
          <a:bodyPr>
            <a:normAutofit/>
          </a:bodyPr>
          <a:lstStyle/>
          <a:p>
            <a:r>
              <a:rPr lang="ru-RU" sz="2000" dirty="0"/>
              <a:t>График прогиба балки в зоне падения груза за активную фазу удара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C36DA99E-3523-7C51-372D-07A23EF20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59" y="1848398"/>
            <a:ext cx="5382260" cy="3263773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EE58DC-7D03-242B-7D0C-D12B42E04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1" y="1690687"/>
            <a:ext cx="5217955" cy="342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5820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Раздел 4 - Расчет балки подверженной поперечному удару падающим грузом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32576" y="2242990"/>
            <a:ext cx="6295227" cy="910408"/>
          </a:xfrm>
        </p:spPr>
        <p:txBody>
          <a:bodyPr>
            <a:noAutofit/>
          </a:bodyPr>
          <a:lstStyle/>
          <a:p>
            <a:r>
              <a:rPr lang="ru-RU" sz="2000" dirty="0"/>
              <a:t>Таблица сопоставления результатов расчетов, полученных с помощью </a:t>
            </a:r>
            <a:r>
              <a:rPr lang="ru-RU" sz="2000" dirty="0" err="1"/>
              <a:t>SolidWorks</a:t>
            </a:r>
            <a:r>
              <a:rPr lang="ru-RU" sz="2000" dirty="0"/>
              <a:t> и расчетных методов, представленных в курсе «Сопротивление материалов»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35969" y="5845325"/>
            <a:ext cx="3004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Эпюры расчет балки на удар</a:t>
            </a:r>
            <a:endParaRPr lang="ru-RU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EEF3D88-3D88-B734-C0BA-C086D82DE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" y="1897363"/>
            <a:ext cx="4415403" cy="394796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5286891-6C7F-FA1E-2199-E550D59B44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683640"/>
                  </p:ext>
                </p:extLst>
              </p:nvPr>
            </p:nvGraphicFramePr>
            <p:xfrm>
              <a:off x="5437187" y="3230943"/>
              <a:ext cx="5606733" cy="32619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25533">
                      <a:extLst>
                        <a:ext uri="{9D8B030D-6E8A-4147-A177-3AD203B41FA5}">
                          <a16:colId xmlns:a16="http://schemas.microsoft.com/office/drawing/2014/main" val="4173517010"/>
                        </a:ext>
                      </a:extLst>
                    </a:gridCol>
                    <a:gridCol w="1654789">
                      <a:extLst>
                        <a:ext uri="{9D8B030D-6E8A-4147-A177-3AD203B41FA5}">
                          <a16:colId xmlns:a16="http://schemas.microsoft.com/office/drawing/2014/main" val="1692281694"/>
                        </a:ext>
                      </a:extLst>
                    </a:gridCol>
                    <a:gridCol w="1726411">
                      <a:extLst>
                        <a:ext uri="{9D8B030D-6E8A-4147-A177-3AD203B41FA5}">
                          <a16:colId xmlns:a16="http://schemas.microsoft.com/office/drawing/2014/main" val="381235862"/>
                        </a:ext>
                      </a:extLst>
                    </a:gridCol>
                  </a:tblGrid>
                  <a:tr h="1874580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</a:pPr>
                          <a:r>
                            <a:rPr lang="ru-RU" sz="1300">
                              <a:effectLst/>
                            </a:rPr>
                            <a:t>Методы анализа напряженно-деформированного состояния балки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</a:pPr>
                          <a:r>
                            <a:rPr lang="ru-RU" sz="1300">
                              <a:effectLst/>
                            </a:rPr>
                            <a:t>Максимальные напряжения на верхних волокнах балки сечения прилегающего к заделке,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300"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300">
                                      <a:effectLst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300">
                                      <a:effectLst/>
                                    </a:rPr>
                                    <m:t>𝑚𝑎𝑥</m:t>
                                  </m:r>
                                </m:sub>
                                <m:sup>
                                  <m:r>
                                    <a:rPr lang="ru-RU" sz="1300">
                                      <a:effectLst/>
                                    </a:rPr>
                                    <m:t>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ru-RU" sz="1300">
                              <a:effectLst/>
                            </a:rPr>
                            <a:t>, (МПа)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</a:pPr>
                          <a:r>
                            <a:rPr lang="ru-RU" sz="1300">
                              <a:effectLst/>
                            </a:rPr>
                            <a:t>Максимальный прогиб балки в зоне падения груза,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3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300">
                                      <a:effectLst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ru-RU" sz="1300">
                                      <a:effectLst/>
                                    </a:rPr>
                                    <m:t>д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300">
                              <a:effectLst/>
                            </a:rPr>
                            <a:t>, (мм)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168968"/>
                      </a:ext>
                    </a:extLst>
                  </a:tr>
                  <a:tr h="36167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</a:pPr>
                          <a:r>
                            <a:rPr lang="en-US" sz="1300">
                              <a:effectLst/>
                            </a:rPr>
                            <a:t>S</a:t>
                          </a:r>
                          <a:r>
                            <a:rPr lang="ru-RU" sz="1300">
                              <a:effectLst/>
                            </a:rPr>
                            <a:t>olidWorks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43,128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1,532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37365989"/>
                      </a:ext>
                    </a:extLst>
                  </a:tr>
                  <a:tr h="512839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</a:pPr>
                          <a:r>
                            <a:rPr lang="ru-RU" sz="1300">
                              <a:effectLst/>
                            </a:rPr>
                            <a:t>Сопротивление материалов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46,306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r>
                            <a:rPr lang="ru-RU" sz="1300">
                              <a:effectLst/>
                            </a:rPr>
                            <a:t>,</a:t>
                          </a:r>
                          <a:r>
                            <a:rPr lang="en-US" sz="1300">
                              <a:effectLst/>
                            </a:rPr>
                            <a:t>447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31439683"/>
                      </a:ext>
                    </a:extLst>
                  </a:tr>
                  <a:tr h="512839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</a:pPr>
                          <a:r>
                            <a:rPr lang="ru-RU" sz="1300">
                              <a:effectLst/>
                            </a:rPr>
                            <a:t>Процент расхождения, %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7,368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5,874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325862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5286891-6C7F-FA1E-2199-E550D59B44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683640"/>
                  </p:ext>
                </p:extLst>
              </p:nvPr>
            </p:nvGraphicFramePr>
            <p:xfrm>
              <a:off x="5437187" y="3230943"/>
              <a:ext cx="5606733" cy="32619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25533">
                      <a:extLst>
                        <a:ext uri="{9D8B030D-6E8A-4147-A177-3AD203B41FA5}">
                          <a16:colId xmlns:a16="http://schemas.microsoft.com/office/drawing/2014/main" val="4173517010"/>
                        </a:ext>
                      </a:extLst>
                    </a:gridCol>
                    <a:gridCol w="1654789">
                      <a:extLst>
                        <a:ext uri="{9D8B030D-6E8A-4147-A177-3AD203B41FA5}">
                          <a16:colId xmlns:a16="http://schemas.microsoft.com/office/drawing/2014/main" val="1692281694"/>
                        </a:ext>
                      </a:extLst>
                    </a:gridCol>
                    <a:gridCol w="1726411">
                      <a:extLst>
                        <a:ext uri="{9D8B030D-6E8A-4147-A177-3AD203B41FA5}">
                          <a16:colId xmlns:a16="http://schemas.microsoft.com/office/drawing/2014/main" val="381235862"/>
                        </a:ext>
                      </a:extLst>
                    </a:gridCol>
                  </a:tblGrid>
                  <a:tr h="1874580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</a:pPr>
                          <a:r>
                            <a:rPr lang="ru-RU" sz="1300">
                              <a:effectLst/>
                            </a:rPr>
                            <a:t>Методы анализа напряженно-деформированного состояния балки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5424" t="-1623" r="-106273" b="-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24648" t="-1623" r="-1408" b="-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168968"/>
                      </a:ext>
                    </a:extLst>
                  </a:tr>
                  <a:tr h="36167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</a:pPr>
                          <a:r>
                            <a:rPr lang="en-US" sz="1300">
                              <a:effectLst/>
                            </a:rPr>
                            <a:t>S</a:t>
                          </a:r>
                          <a:r>
                            <a:rPr lang="ru-RU" sz="1300">
                              <a:effectLst/>
                            </a:rPr>
                            <a:t>olidWorks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43,128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1,532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37365989"/>
                      </a:ext>
                    </a:extLst>
                  </a:tr>
                  <a:tr h="512839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</a:pPr>
                          <a:r>
                            <a:rPr lang="ru-RU" sz="1300">
                              <a:effectLst/>
                            </a:rPr>
                            <a:t>Сопротивление материалов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300">
                              <a:effectLst/>
                            </a:rPr>
                            <a:t>46,306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r>
                            <a:rPr lang="ru-RU" sz="1300">
                              <a:effectLst/>
                            </a:rPr>
                            <a:t>,</a:t>
                          </a:r>
                          <a:r>
                            <a:rPr lang="en-US" sz="1300">
                              <a:effectLst/>
                            </a:rPr>
                            <a:t>447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31439683"/>
                      </a:ext>
                    </a:extLst>
                  </a:tr>
                  <a:tr h="512839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</a:pPr>
                          <a:r>
                            <a:rPr lang="ru-RU" sz="1300">
                              <a:effectLst/>
                            </a:rPr>
                            <a:t>Процент расхождения, %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7,368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5,874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325862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2917950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ru-RU" sz="4800" b="1"/>
              <a:t>Заключение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Объект 7">
            <a:extLst>
              <a:ext uri="{FF2B5EF4-FFF2-40B4-BE49-F238E27FC236}">
                <a16:creationId xmlns:a16="http://schemas.microsoft.com/office/drawing/2014/main" id="{9C53B8A8-482B-C728-C2A7-3CBE781B0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84288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452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941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ru-RU" sz="5000" b="1"/>
              <a:t>Цели курсового проекта</a:t>
            </a:r>
          </a:p>
        </p:txBody>
      </p:sp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A89E457A-F940-D55C-EF35-5FAB8A62C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Целью курсового проекта является приобретение студентами навыков по практическому применению и закреплению знаний, полученных при изучении дисциплины «Компьютерные системы конечноэлементных расчетов».</a:t>
            </a:r>
          </a:p>
          <a:p>
            <a:r>
              <a:rPr lang="ru-RU" sz="2400"/>
              <a:t>Целью первого раздела является проведение расчета ступенчатого бруса при центральном растяжении-сжатии.</a:t>
            </a:r>
            <a:endParaRPr lang="ru-RU" sz="2400">
              <a:effectLst/>
            </a:endParaRPr>
          </a:p>
          <a:p>
            <a:r>
              <a:rPr lang="ru-RU" sz="2400"/>
              <a:t>Целью второго раздела является анализ напряженно-деформированного состояния балки при изгибе.</a:t>
            </a:r>
            <a:endParaRPr lang="ru-RU" sz="2400">
              <a:effectLst/>
            </a:endParaRPr>
          </a:p>
          <a:p>
            <a:r>
              <a:rPr lang="ru-RU" sz="2400"/>
              <a:t>Целью третьего раздела является анализ стойки на устойчивость.</a:t>
            </a:r>
            <a:endParaRPr lang="ru-RU" sz="2400">
              <a:effectLst/>
            </a:endParaRPr>
          </a:p>
          <a:p>
            <a:r>
              <a:rPr lang="ru-RU" sz="2400"/>
              <a:t>Целью четвертого раздела является расчет балки подверженной удару падающим грузом.</a:t>
            </a:r>
          </a:p>
        </p:txBody>
      </p:sp>
    </p:spTree>
    <p:extLst>
      <p:ext uri="{BB962C8B-B14F-4D97-AF65-F5344CB8AC3E}">
        <p14:creationId xmlns:p14="http://schemas.microsoft.com/office/powerpoint/2010/main" val="5830458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361D0E-0B35-42DA-8779-9780B96F5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7819" y="871442"/>
            <a:ext cx="3016529" cy="51151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Раздел 1 - Анализ напряженно-деформированного состояния ступенчатого бруса при центральном растяжении-сжатии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ECC08E-F4F5-429A-B70B-B378AC0B0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5791" y="0"/>
            <a:ext cx="7416205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Рисунок 1">
            <a:extLst>
              <a:ext uri="{FF2B5EF4-FFF2-40B4-BE49-F238E27FC236}">
                <a16:creationId xmlns:a16="http://schemas.microsoft.com/office/drawing/2014/main" id="{5B43F550-8256-A2FC-EE3C-B6BEE50DE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283" y="3206857"/>
            <a:ext cx="5673320" cy="19429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Текст 6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5480203" y="547017"/>
                <a:ext cx="5673320" cy="1903229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1800" b="0" dirty="0" err="1">
                    <a:solidFill>
                      <a:srgbClr val="595959"/>
                    </a:solidFill>
                  </a:rPr>
                  <a:t>Исходные</a:t>
                </a:r>
                <a:r>
                  <a:rPr lang="en-US" sz="1800" b="0" dirty="0">
                    <a:solidFill>
                      <a:srgbClr val="595959"/>
                    </a:solidFill>
                  </a:rPr>
                  <a:t> </a:t>
                </a:r>
                <a:r>
                  <a:rPr lang="en-US" sz="1800" b="0" dirty="0" err="1">
                    <a:solidFill>
                      <a:srgbClr val="595959"/>
                    </a:solidFill>
                  </a:rPr>
                  <a:t>данные</a:t>
                </a:r>
                <a:r>
                  <a:rPr lang="en-US" sz="1800" b="0" dirty="0">
                    <a:solidFill>
                      <a:srgbClr val="595959"/>
                    </a:solidFill>
                  </a:rPr>
                  <a:t>:</a:t>
                </a:r>
                <a:br>
                  <a:rPr lang="en-US" sz="1800" b="0" dirty="0">
                    <a:solidFill>
                      <a:srgbClr val="595959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=1,5 </m:t>
                      </m:r>
                      <m:sSup>
                        <m:sSupPr>
                          <m:ctrlP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см</m:t>
                          </m:r>
                        </m:e>
                        <m:sup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=2,5 </m:t>
                      </m:r>
                      <m:sSup>
                        <m:sSupPr>
                          <m:ctrlP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см</m:t>
                          </m:r>
                        </m:e>
                        <m:sup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=3,3 </m:t>
                      </m:r>
                      <m:sSup>
                        <m:sSupPr>
                          <m:ctrlP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см</m:t>
                          </m:r>
                        </m:e>
                        <m:sup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=0,15 м,  </m:t>
                      </m:r>
                      <m:sSub>
                        <m:sSubPr>
                          <m:ctrlP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=0,25 м,  </m:t>
                      </m:r>
                      <m:sSub>
                        <m:sSubPr>
                          <m:ctrlP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=0,45 м,  </m:t>
                      </m:r>
                      <m:sSub>
                        <m:sSubPr>
                          <m:ctrlP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800" b="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=0,5 м,  </m:t>
                      </m:r>
                      <m:sSub>
                        <m:sSubPr>
                          <m:ctrlP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=9 кН, </m:t>
                      </m:r>
                      <m:sSub>
                        <m:sSubPr>
                          <m:ctrlP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=23 кН, </m:t>
                      </m:r>
                      <m:sSub>
                        <m:sSubPr>
                          <m:ctrlP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=40 кН</m:t>
                      </m:r>
                    </m:oMath>
                  </m:oMathPara>
                </a14:m>
                <a:endParaRPr lang="en-US" sz="1800" b="0" dirty="0">
                  <a:solidFill>
                    <a:srgbClr val="595959"/>
                  </a:solidFill>
                </a:endParaRPr>
              </a:p>
            </p:txBody>
          </p:sp>
        </mc:Choice>
        <mc:Fallback>
          <p:sp>
            <p:nvSpPr>
              <p:cNvPr id="7" name="Текс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5480203" y="547017"/>
                <a:ext cx="5673320" cy="1903229"/>
              </a:xfrm>
              <a:blipFill>
                <a:blip r:embed="rId3"/>
                <a:stretch>
                  <a:fillRect l="-967" t="-3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Текст 4">
            <a:extLst>
              <a:ext uri="{FF2B5EF4-FFF2-40B4-BE49-F238E27FC236}">
                <a16:creationId xmlns:a16="http://schemas.microsoft.com/office/drawing/2014/main" id="{C683A2A7-F222-13E6-7547-9EBD143DE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0761" y="5315718"/>
            <a:ext cx="5603420" cy="384560"/>
          </a:xfrm>
        </p:spPr>
        <p:txBody>
          <a:bodyPr>
            <a:normAutofit/>
          </a:bodyPr>
          <a:lstStyle/>
          <a:p>
            <a:r>
              <a:rPr lang="ru-RU" sz="2000" b="0" dirty="0"/>
              <a:t>Расчетная схема анализируемого бруса</a:t>
            </a:r>
          </a:p>
        </p:txBody>
      </p:sp>
    </p:spTree>
    <p:extLst>
      <p:ext uri="{BB962C8B-B14F-4D97-AF65-F5344CB8AC3E}">
        <p14:creationId xmlns:p14="http://schemas.microsoft.com/office/powerpoint/2010/main" val="426755757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Раздел 1 - Анализ напряженно-деформированного состояния ступенчатого бруса при центральном растяжении-сжатии</a:t>
            </a:r>
            <a:endParaRPr lang="ru-RU" dirty="0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3"/>
          </p:nvPr>
        </p:nvSpPr>
        <p:spPr>
          <a:xfrm>
            <a:off x="6856711" y="5985336"/>
            <a:ext cx="4669804" cy="758683"/>
          </a:xfrm>
        </p:spPr>
        <p:txBody>
          <a:bodyPr>
            <a:noAutofit/>
          </a:bodyPr>
          <a:lstStyle/>
          <a:p>
            <a:r>
              <a:rPr lang="ru-RU" sz="2000"/>
              <a:t>Пример построение эпюр продольных сил, напряжений и перемещений для варианта ступенчатого бруса</a:t>
            </a:r>
            <a:endParaRPr lang="ru-RU" sz="2000" dirty="0"/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365AD95-7FD5-F3CC-B7AE-52D0604B9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242" y="1884077"/>
            <a:ext cx="4876742" cy="3907870"/>
          </a:xfrm>
          <a:prstGeom prst="rect">
            <a:avLst/>
          </a:prstGeom>
        </p:spPr>
      </p:pic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E7A005E6-D00F-961E-54E3-5FB32EED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1" y="2186940"/>
            <a:ext cx="5940425" cy="2484120"/>
          </a:xfrm>
          <a:prstGeom prst="rect">
            <a:avLst/>
          </a:prstGeom>
        </p:spPr>
      </p:pic>
      <p:sp>
        <p:nvSpPr>
          <p:cNvPr id="12" name="Текст 2">
            <a:extLst>
              <a:ext uri="{FF2B5EF4-FFF2-40B4-BE49-F238E27FC236}">
                <a16:creationId xmlns:a16="http://schemas.microsoft.com/office/drawing/2014/main" id="{7A3A293E-AF5A-9458-91FB-940F5240D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5664" y="4932267"/>
            <a:ext cx="5157787" cy="659671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Твердотельная модель сборки ступенчатого бруса квадратного поперечного сечения</a:t>
            </a:r>
            <a:endParaRPr lang="ru-RU" sz="1400" b="0" dirty="0"/>
          </a:p>
        </p:txBody>
      </p:sp>
    </p:spTree>
    <p:extLst>
      <p:ext uri="{BB962C8B-B14F-4D97-AF65-F5344CB8AC3E}">
        <p14:creationId xmlns:p14="http://schemas.microsoft.com/office/powerpoint/2010/main" val="24918107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Раздел 1 - Анализ напряженно-деформированного состояния ступенчатого бруса при центральном растяжении-сжатии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97601" y="5964963"/>
            <a:ext cx="5698145" cy="636655"/>
          </a:xfrm>
        </p:spPr>
        <p:txBody>
          <a:bodyPr>
            <a:noAutofit/>
          </a:bodyPr>
          <a:lstStyle/>
          <a:p>
            <a:r>
              <a:rPr lang="ru-RU" sz="2000" dirty="0"/>
              <a:t>Результаты зондирования эпюры нормальных напряжений на участках ступенчатого бруса 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3"/>
          </p:nvPr>
        </p:nvSpPr>
        <p:spPr>
          <a:xfrm>
            <a:off x="318495" y="5777707"/>
            <a:ext cx="5106946" cy="715168"/>
          </a:xfrm>
        </p:spPr>
        <p:txBody>
          <a:bodyPr>
            <a:normAutofit fontScale="92500"/>
          </a:bodyPr>
          <a:lstStyle/>
          <a:p>
            <a:r>
              <a:rPr lang="ru-RU" sz="2000" dirty="0"/>
              <a:t>Конечно-элементная модель ступенчатого бруса с нагрузками и условиями закрепления </a:t>
            </a:r>
          </a:p>
        </p:txBody>
      </p:sp>
      <p:pic>
        <p:nvPicPr>
          <p:cNvPr id="4" name="Рисунок 6">
            <a:extLst>
              <a:ext uri="{FF2B5EF4-FFF2-40B4-BE49-F238E27FC236}">
                <a16:creationId xmlns:a16="http://schemas.microsoft.com/office/drawing/2014/main" id="{A03C2E4A-925A-9970-B231-10A4D44C2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279" y="2644663"/>
            <a:ext cx="5631180" cy="2994025"/>
          </a:xfrm>
          <a:prstGeom prst="rect">
            <a:avLst/>
          </a:prstGeom>
        </p:spPr>
      </p:pic>
      <p:pic>
        <p:nvPicPr>
          <p:cNvPr id="5" name="Рисунок 7" descr="Chart, line chart&#10;&#10;Description automatically generated">
            <a:extLst>
              <a:ext uri="{FF2B5EF4-FFF2-40B4-BE49-F238E27FC236}">
                <a16:creationId xmlns:a16="http://schemas.microsoft.com/office/drawing/2014/main" id="{5F605B45-12F9-F726-5B83-821EE6F7D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22" y="2571152"/>
            <a:ext cx="5409341" cy="296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255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3"/>
          </p:nvPr>
        </p:nvSpPr>
        <p:spPr>
          <a:xfrm>
            <a:off x="1845889" y="5827372"/>
            <a:ext cx="10018762" cy="6867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Таблица</a:t>
            </a:r>
            <a:r>
              <a:rPr lang="en-US" sz="2000" dirty="0"/>
              <a:t> </a:t>
            </a:r>
            <a:r>
              <a:rPr lang="en-US" sz="2000" dirty="0" err="1"/>
              <a:t>сопоставления</a:t>
            </a:r>
            <a:r>
              <a:rPr lang="en-US" sz="2000" dirty="0"/>
              <a:t> </a:t>
            </a:r>
            <a:r>
              <a:rPr lang="en-US" sz="2000" dirty="0" err="1"/>
              <a:t>результатов</a:t>
            </a:r>
            <a:r>
              <a:rPr lang="en-US" sz="2000" dirty="0"/>
              <a:t> </a:t>
            </a:r>
            <a:r>
              <a:rPr lang="en-US" sz="2000" dirty="0" err="1"/>
              <a:t>расчета</a:t>
            </a:r>
            <a:r>
              <a:rPr lang="en-US" sz="2000" dirty="0"/>
              <a:t> </a:t>
            </a:r>
            <a:r>
              <a:rPr lang="en-US" sz="2000" dirty="0" err="1"/>
              <a:t>ступенчатого</a:t>
            </a:r>
            <a:r>
              <a:rPr lang="en-US" sz="2000" dirty="0"/>
              <a:t> </a:t>
            </a:r>
            <a:r>
              <a:rPr lang="en-US" sz="2000" dirty="0" err="1"/>
              <a:t>бруса</a:t>
            </a:r>
            <a:r>
              <a:rPr lang="en-US" sz="2000" dirty="0"/>
              <a:t>, </a:t>
            </a:r>
            <a:r>
              <a:rPr lang="en-US" sz="2000" dirty="0" err="1"/>
              <a:t>полученных</a:t>
            </a:r>
            <a:r>
              <a:rPr lang="en-US" sz="2000" dirty="0"/>
              <a:t> с </a:t>
            </a:r>
            <a:r>
              <a:rPr lang="en-US" sz="2000" dirty="0" err="1"/>
              <a:t>использованием</a:t>
            </a:r>
            <a:r>
              <a:rPr lang="en-US" sz="2000" dirty="0"/>
              <a:t> </a:t>
            </a:r>
            <a:r>
              <a:rPr lang="en-US" sz="2000" dirty="0" err="1"/>
              <a:t>различных</a:t>
            </a:r>
            <a:r>
              <a:rPr lang="en-US" sz="2000" dirty="0"/>
              <a:t> </a:t>
            </a:r>
            <a:r>
              <a:rPr lang="en-US" sz="2000" dirty="0" err="1"/>
              <a:t>подходов</a:t>
            </a:r>
            <a:endParaRPr lang="en-US" sz="2000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21E3EBD-5F2A-85E6-6143-DB9174AD5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08145"/>
              </p:ext>
            </p:extLst>
          </p:nvPr>
        </p:nvGraphicFramePr>
        <p:xfrm>
          <a:off x="3288826" y="1681478"/>
          <a:ext cx="5580853" cy="400321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62899">
                  <a:extLst>
                    <a:ext uri="{9D8B030D-6E8A-4147-A177-3AD203B41FA5}">
                      <a16:colId xmlns:a16="http://schemas.microsoft.com/office/drawing/2014/main" val="1268644477"/>
                    </a:ext>
                  </a:extLst>
                </a:gridCol>
                <a:gridCol w="1535426">
                  <a:extLst>
                    <a:ext uri="{9D8B030D-6E8A-4147-A177-3AD203B41FA5}">
                      <a16:colId xmlns:a16="http://schemas.microsoft.com/office/drawing/2014/main" val="3342893874"/>
                    </a:ext>
                  </a:extLst>
                </a:gridCol>
                <a:gridCol w="1517653">
                  <a:extLst>
                    <a:ext uri="{9D8B030D-6E8A-4147-A177-3AD203B41FA5}">
                      <a16:colId xmlns:a16="http://schemas.microsoft.com/office/drawing/2014/main" val="2134314260"/>
                    </a:ext>
                  </a:extLst>
                </a:gridCol>
                <a:gridCol w="1264875">
                  <a:extLst>
                    <a:ext uri="{9D8B030D-6E8A-4147-A177-3AD203B41FA5}">
                      <a16:colId xmlns:a16="http://schemas.microsoft.com/office/drawing/2014/main" val="3562052372"/>
                    </a:ext>
                  </a:extLst>
                </a:gridCol>
              </a:tblGrid>
              <a:tr h="846047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ru-RU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Порядковый номер</a:t>
                      </a:r>
                      <a:endParaRPr lang="en-US" sz="12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ru-RU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участка</a:t>
                      </a:r>
                      <a:endParaRPr lang="en-US" sz="12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ru-RU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ступенчатого бруса</a:t>
                      </a:r>
                      <a:endParaRPr lang="en-US" sz="1200" b="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2388" marR="59175" marT="78759" marB="7875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ru-RU" sz="1200" b="0" cap="none" spc="0">
                          <a:solidFill>
                            <a:schemeClr val="tx1"/>
                          </a:solidFill>
                          <a:effectLst/>
                        </a:rPr>
                        <a:t>Значения нормальных напряжений в поперечных сечениях ступенчатого бруса, (МПа)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2388" marR="59175" marT="78759" marB="7875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ru-RU" sz="1200" b="0" cap="none" spc="0">
                          <a:solidFill>
                            <a:schemeClr val="tx1"/>
                          </a:solidFill>
                          <a:effectLst/>
                        </a:rPr>
                        <a:t>Процент расхождения результатов</a:t>
                      </a:r>
                      <a:endParaRPr lang="en-US" sz="1200" b="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2388" marR="59175" marT="78759" marB="78759" anchor="ctr"/>
                </a:tc>
                <a:extLst>
                  <a:ext uri="{0D108BD9-81ED-4DB2-BD59-A6C34878D82A}">
                    <a16:rowId xmlns:a16="http://schemas.microsoft.com/office/drawing/2014/main" val="1891956474"/>
                  </a:ext>
                </a:extLst>
              </a:tr>
              <a:tr h="14985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Результаты расчета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с использованием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курса «Сопротивление материалов»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2388" marR="59175" marT="78759" marB="7875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Результаты расчета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с использованием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Solid Works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Simulation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02388" marR="59175" marT="78759" marB="78759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61196"/>
                  </a:ext>
                </a:extLst>
              </a:tr>
              <a:tr h="4146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388" marR="59175" marT="78759" marB="7875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388" marR="59175" marT="78759" marB="7875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388" marR="59175" marT="78759" marB="7875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388" marR="59175" marT="78759" marB="78759" anchor="ctr"/>
                </a:tc>
                <a:extLst>
                  <a:ext uri="{0D108BD9-81ED-4DB2-BD59-A6C34878D82A}">
                    <a16:rowId xmlns:a16="http://schemas.microsoft.com/office/drawing/2014/main" val="3182022288"/>
                  </a:ext>
                </a:extLst>
              </a:tr>
              <a:tr h="4146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388" marR="59175" marT="78759" marB="7875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213,3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388" marR="59175" marT="78759" marB="7875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213,3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388" marR="59175" marT="78759" marB="7875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388" marR="59175" marT="78759" marB="78759" anchor="ctr"/>
                </a:tc>
                <a:extLst>
                  <a:ext uri="{0D108BD9-81ED-4DB2-BD59-A6C34878D82A}">
                    <a16:rowId xmlns:a16="http://schemas.microsoft.com/office/drawing/2014/main" val="2051939160"/>
                  </a:ext>
                </a:extLst>
              </a:tr>
              <a:tr h="4146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388" marR="59175" marT="78759" marB="7875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128,0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388" marR="59175" marT="78759" marB="7875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128,3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388" marR="59175" marT="78759" marB="7875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388" marR="59175" marT="78759" marB="78759" anchor="ctr"/>
                </a:tc>
                <a:extLst>
                  <a:ext uri="{0D108BD9-81ED-4DB2-BD59-A6C34878D82A}">
                    <a16:rowId xmlns:a16="http://schemas.microsoft.com/office/drawing/2014/main" val="1624339124"/>
                  </a:ext>
                </a:extLst>
              </a:tr>
              <a:tr h="4146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388" marR="59175" marT="78759" marB="7875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218</a:t>
                      </a:r>
                      <a:r>
                        <a:rPr lang="ru-RU" sz="1200" cap="none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388" marR="59175" marT="78759" marB="7875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210,5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388" marR="59175" marT="78759" marB="7875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ru-RU" sz="1200" cap="none" spc="0" dirty="0">
                          <a:solidFill>
                            <a:schemeClr val="tx1"/>
                          </a:solidFill>
                          <a:effectLst/>
                        </a:rPr>
                        <a:t>3,65%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388" marR="59175" marT="78759" marB="78759" anchor="ctr"/>
                </a:tc>
                <a:extLst>
                  <a:ext uri="{0D108BD9-81ED-4DB2-BD59-A6C34878D82A}">
                    <a16:rowId xmlns:a16="http://schemas.microsoft.com/office/drawing/2014/main" val="1744799123"/>
                  </a:ext>
                </a:extLst>
              </a:tr>
            </a:tbl>
          </a:graphicData>
        </a:graphic>
      </p:graphicFrame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CC82EF9-857B-0C0A-DD9A-8B30155C50FB}"/>
              </a:ext>
            </a:extLst>
          </p:cNvPr>
          <p:cNvSpPr txBox="1">
            <a:spLocks/>
          </p:cNvSpPr>
          <p:nvPr/>
        </p:nvSpPr>
        <p:spPr>
          <a:xfrm>
            <a:off x="643465" y="2132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Раздел 1 - Анализ напряженно-деформированного состояния ступенчатого бруса при центральном растяжении-сжатии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4052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A14B83C-B379-41FC-8327-600DA7EFD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4A5E3F33-CC26-B8D8-23B1-62F6D29D9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49" y="2088867"/>
            <a:ext cx="5453551" cy="3394835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53160D-CED9-4907-0202-E929A1F0F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3608"/>
              </p:ext>
            </p:extLst>
          </p:nvPr>
        </p:nvGraphicFramePr>
        <p:xfrm>
          <a:off x="6185998" y="2382977"/>
          <a:ext cx="5455139" cy="3100725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1236918">
                  <a:extLst>
                    <a:ext uri="{9D8B030D-6E8A-4147-A177-3AD203B41FA5}">
                      <a16:colId xmlns:a16="http://schemas.microsoft.com/office/drawing/2014/main" val="773123991"/>
                    </a:ext>
                  </a:extLst>
                </a:gridCol>
                <a:gridCol w="1446137">
                  <a:extLst>
                    <a:ext uri="{9D8B030D-6E8A-4147-A177-3AD203B41FA5}">
                      <a16:colId xmlns:a16="http://schemas.microsoft.com/office/drawing/2014/main" val="4167700064"/>
                    </a:ext>
                  </a:extLst>
                </a:gridCol>
                <a:gridCol w="1590068">
                  <a:extLst>
                    <a:ext uri="{9D8B030D-6E8A-4147-A177-3AD203B41FA5}">
                      <a16:colId xmlns:a16="http://schemas.microsoft.com/office/drawing/2014/main" val="2586960899"/>
                    </a:ext>
                  </a:extLst>
                </a:gridCol>
                <a:gridCol w="1182016">
                  <a:extLst>
                    <a:ext uri="{9D8B030D-6E8A-4147-A177-3AD203B41FA5}">
                      <a16:colId xmlns:a16="http://schemas.microsoft.com/office/drawing/2014/main" val="12252133"/>
                    </a:ext>
                  </a:extLst>
                </a:gridCol>
              </a:tblGrid>
              <a:tr h="540855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Порядковый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номер поперечных 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сечений бруса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по мере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перемещения от заделки к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свободному концу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101" marR="6410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Значение перемещений поперечных сечений бруса, (мм)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101" marR="6410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Процент расхождения результатов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101" marR="64101" marT="0" marB="0"/>
                </a:tc>
                <a:extLst>
                  <a:ext uri="{0D108BD9-81ED-4DB2-BD59-A6C34878D82A}">
                    <a16:rowId xmlns:a16="http://schemas.microsoft.com/office/drawing/2014/main" val="3175039783"/>
                  </a:ext>
                </a:extLst>
              </a:tr>
              <a:tr h="13926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Результаты расчета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с использованием курса «Сопротивление материалов»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101" marR="641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Результаты расчета 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с использованием 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pos="90170" algn="l"/>
                        </a:tabLst>
                      </a:pPr>
                      <a:r>
                        <a:rPr lang="en-US" sz="1200">
                          <a:effectLst/>
                        </a:rPr>
                        <a:t>Solid Works Simulation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4101" marR="64101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134387"/>
                  </a:ext>
                </a:extLst>
              </a:tr>
              <a:tr h="233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1" marR="641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1" marR="641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1" marR="641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1" marR="64101" marT="0" marB="0"/>
                </a:tc>
                <a:extLst>
                  <a:ext uri="{0D108BD9-81ED-4DB2-BD59-A6C34878D82A}">
                    <a16:rowId xmlns:a16="http://schemas.microsoft.com/office/drawing/2014/main" val="2526935648"/>
                  </a:ext>
                </a:extLst>
              </a:tr>
              <a:tr h="233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1" marR="641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0,</a:t>
                      </a:r>
                      <a:r>
                        <a:rPr lang="en-US" sz="1200">
                          <a:effectLst/>
                        </a:rPr>
                        <a:t>545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1" marR="641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0,</a:t>
                      </a:r>
                      <a:r>
                        <a:rPr lang="en-US" sz="1200">
                          <a:effectLst/>
                        </a:rPr>
                        <a:t>514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1" marR="641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6,03%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1" marR="64101" marT="0" marB="0"/>
                </a:tc>
                <a:extLst>
                  <a:ext uri="{0D108BD9-81ED-4DB2-BD59-A6C34878D82A}">
                    <a16:rowId xmlns:a16="http://schemas.microsoft.com/office/drawing/2014/main" val="3619264597"/>
                  </a:ext>
                </a:extLst>
              </a:tr>
              <a:tr h="233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1" marR="641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0,</a:t>
                      </a:r>
                      <a:r>
                        <a:rPr lang="en-US" sz="1200">
                          <a:effectLst/>
                        </a:rPr>
                        <a:t>833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1" marR="641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0,</a:t>
                      </a:r>
                      <a:r>
                        <a:rPr lang="en-US" sz="1200">
                          <a:effectLst/>
                        </a:rPr>
                        <a:t>7</a:t>
                      </a:r>
                      <a:r>
                        <a:rPr lang="ru-RU" sz="1200">
                          <a:effectLst/>
                        </a:rPr>
                        <a:t>91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1" marR="641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r>
                        <a:rPr lang="ru-RU" sz="1200">
                          <a:effectLst/>
                        </a:rPr>
                        <a:t>,04%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1" marR="64101" marT="0" marB="0"/>
                </a:tc>
                <a:extLst>
                  <a:ext uri="{0D108BD9-81ED-4DB2-BD59-A6C34878D82A}">
                    <a16:rowId xmlns:a16="http://schemas.microsoft.com/office/drawing/2014/main" val="3239835284"/>
                  </a:ext>
                </a:extLst>
              </a:tr>
              <a:tr h="233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1" marR="641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ru-RU" sz="1200">
                          <a:effectLst/>
                        </a:rPr>
                        <a:t>,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1" marR="641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ru-RU" sz="1200">
                          <a:effectLst/>
                        </a:rPr>
                        <a:t>,</a:t>
                      </a:r>
                      <a:r>
                        <a:rPr lang="en-US" sz="1200">
                          <a:effectLst/>
                        </a:rPr>
                        <a:t>048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1" marR="641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r>
                        <a:rPr lang="ru-RU" sz="1200">
                          <a:effectLst/>
                        </a:rPr>
                        <a:t>,</a:t>
                      </a:r>
                      <a:r>
                        <a:rPr lang="en-US" sz="1200">
                          <a:effectLst/>
                        </a:rPr>
                        <a:t>84</a:t>
                      </a:r>
                      <a:r>
                        <a:rPr lang="ru-RU" sz="1200">
                          <a:effectLst/>
                        </a:rPr>
                        <a:t>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1" marR="64101" marT="0" marB="0"/>
                </a:tc>
                <a:extLst>
                  <a:ext uri="{0D108BD9-81ED-4DB2-BD59-A6C34878D82A}">
                    <a16:rowId xmlns:a16="http://schemas.microsoft.com/office/drawing/2014/main" val="2560261194"/>
                  </a:ext>
                </a:extLst>
              </a:tr>
              <a:tr h="233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1" marR="641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ru-RU" sz="1200">
                          <a:effectLst/>
                        </a:rPr>
                        <a:t>,</a:t>
                      </a:r>
                      <a:r>
                        <a:rPr lang="en-US" sz="1200">
                          <a:effectLst/>
                        </a:rPr>
                        <a:t>145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1" marR="641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ru-RU" sz="1200">
                          <a:effectLst/>
                        </a:rPr>
                        <a:t>,</a:t>
                      </a:r>
                      <a:r>
                        <a:rPr lang="en-US" sz="1200">
                          <a:effectLst/>
                        </a:rPr>
                        <a:t>092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1" marR="641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0170" algn="l"/>
                        </a:tabLs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r>
                        <a:rPr lang="ru-RU" sz="1200">
                          <a:effectLst/>
                        </a:rPr>
                        <a:t>,</a:t>
                      </a:r>
                      <a:r>
                        <a:rPr lang="en-US" sz="1200">
                          <a:effectLst/>
                        </a:rPr>
                        <a:t>77</a:t>
                      </a:r>
                      <a:r>
                        <a:rPr lang="ru-RU" sz="1200">
                          <a:effectLst/>
                        </a:rPr>
                        <a:t>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1" marR="64101" marT="0" marB="0"/>
                </a:tc>
                <a:extLst>
                  <a:ext uri="{0D108BD9-81ED-4DB2-BD59-A6C34878D82A}">
                    <a16:rowId xmlns:a16="http://schemas.microsoft.com/office/drawing/2014/main" val="177065691"/>
                  </a:ext>
                </a:extLst>
              </a:tr>
            </a:tbl>
          </a:graphicData>
        </a:graphic>
      </p:graphicFrame>
      <p:sp>
        <p:nvSpPr>
          <p:cNvPr id="13" name="Текст 4">
            <a:extLst>
              <a:ext uri="{FF2B5EF4-FFF2-40B4-BE49-F238E27FC236}">
                <a16:creationId xmlns:a16="http://schemas.microsoft.com/office/drawing/2014/main" id="{A76FE3F6-527F-DE3B-3C61-229B787EC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5998" y="5981672"/>
            <a:ext cx="5908413" cy="823912"/>
          </a:xfrm>
        </p:spPr>
        <p:txBody>
          <a:bodyPr>
            <a:noAutofit/>
          </a:bodyPr>
          <a:lstStyle/>
          <a:p>
            <a:r>
              <a:rPr lang="ru-RU" sz="2000" dirty="0"/>
              <a:t>Таблица сопоставления значений продольных перемещений ступенчатого бруса вычисленных методом конечных элементов и подходами курса «Сопротивление материалов»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5904B775-6438-0C2B-E435-497C8B25F6EF}"/>
              </a:ext>
            </a:extLst>
          </p:cNvPr>
          <p:cNvSpPr txBox="1">
            <a:spLocks/>
          </p:cNvSpPr>
          <p:nvPr/>
        </p:nvSpPr>
        <p:spPr>
          <a:xfrm>
            <a:off x="642449" y="5656172"/>
            <a:ext cx="5908413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Эпюра перемещений ступенчатого бруса по направлению его оси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25204C43-9221-01FB-271C-CDC02227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Раздел 1 - Анализ напряженно-деформированного состояния ступенчатого бруса при центральном растяжении-сжатии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02474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1519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Раздел 2 - Анализ напряженно-деформированного состояния балки при изгибе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621" y="1685926"/>
            <a:ext cx="10178840" cy="804698"/>
          </a:xfrm>
        </p:spPr>
        <p:txBody>
          <a:bodyPr>
            <a:normAutofit fontScale="25000" lnSpcReduction="20000"/>
          </a:bodyPr>
          <a:lstStyle/>
          <a:p>
            <a:r>
              <a:rPr lang="ru-RU" sz="8000" b="0" dirty="0"/>
              <a:t>Исходные данные</a:t>
            </a:r>
            <a:r>
              <a:rPr lang="en-US" sz="8000" b="0" dirty="0"/>
              <a:t>:</a:t>
            </a:r>
            <a:br>
              <a:rPr lang="en-US" sz="8000" b="0" dirty="0"/>
            </a:br>
            <a:br>
              <a:rPr lang="en-US" sz="8000" b="0" dirty="0"/>
            </a:br>
            <a:r>
              <a:rPr lang="en-US" sz="8000" dirty="0"/>
              <a:t>l = </a:t>
            </a:r>
            <a:r>
              <a:rPr lang="ru-RU" sz="8000" dirty="0"/>
              <a:t>2</a:t>
            </a:r>
            <a:r>
              <a:rPr lang="en-US" sz="8000" dirty="0"/>
              <a:t>,</a:t>
            </a:r>
            <a:r>
              <a:rPr lang="ru-RU" sz="8000" dirty="0"/>
              <a:t>5</a:t>
            </a:r>
            <a:r>
              <a:rPr lang="en-US" sz="8000" dirty="0"/>
              <a:t> </a:t>
            </a:r>
            <a:r>
              <a:rPr lang="ru-RU" sz="8000" dirty="0"/>
              <a:t>м</a:t>
            </a:r>
            <a:r>
              <a:rPr lang="en-US" sz="8000" dirty="0"/>
              <a:t>, a = 1,</a:t>
            </a:r>
            <a:r>
              <a:rPr lang="ru-RU" sz="8000" dirty="0"/>
              <a:t>5</a:t>
            </a:r>
            <a:r>
              <a:rPr lang="en-US" sz="8000" dirty="0"/>
              <a:t> </a:t>
            </a:r>
            <a:r>
              <a:rPr lang="ru-RU" sz="8000" dirty="0"/>
              <a:t>м</a:t>
            </a:r>
            <a:r>
              <a:rPr lang="en-US" sz="8000" dirty="0"/>
              <a:t>, b = 1 </a:t>
            </a:r>
            <a:r>
              <a:rPr lang="ru-RU" sz="8000" dirty="0"/>
              <a:t>м</a:t>
            </a:r>
            <a:r>
              <a:rPr lang="en-US" sz="8000" dirty="0"/>
              <a:t>, q = 1,</a:t>
            </a:r>
            <a:r>
              <a:rPr lang="ru-RU" sz="8000" dirty="0"/>
              <a:t>1</a:t>
            </a:r>
            <a:r>
              <a:rPr lang="en-US" sz="8000" dirty="0"/>
              <a:t> </a:t>
            </a:r>
            <a:r>
              <a:rPr lang="ru-RU" sz="8000" dirty="0"/>
              <a:t>кН</a:t>
            </a:r>
            <a:r>
              <a:rPr lang="en-US" sz="8000" dirty="0"/>
              <a:t>/</a:t>
            </a:r>
            <a:r>
              <a:rPr lang="ru-RU" sz="8000" dirty="0"/>
              <a:t>м</a:t>
            </a:r>
            <a:r>
              <a:rPr lang="en-US" sz="8000" dirty="0"/>
              <a:t>, h = 0,1</a:t>
            </a:r>
            <a:r>
              <a:rPr lang="ru-RU" sz="8000" dirty="0"/>
              <a:t>2</a:t>
            </a:r>
            <a:r>
              <a:rPr lang="en-US" sz="8000" dirty="0"/>
              <a:t> </a:t>
            </a:r>
            <a:r>
              <a:rPr lang="ru-RU" sz="8000" dirty="0"/>
              <a:t>м</a:t>
            </a:r>
            <a:r>
              <a:rPr lang="en-US" sz="8000" dirty="0"/>
              <a:t>, b = 0,0</a:t>
            </a:r>
            <a:r>
              <a:rPr lang="ru-RU" sz="8000" dirty="0"/>
              <a:t>6</a:t>
            </a:r>
            <a:r>
              <a:rPr lang="en-US" sz="8000" dirty="0"/>
              <a:t> </a:t>
            </a:r>
            <a:r>
              <a:rPr lang="ru-RU" sz="8000" dirty="0"/>
              <a:t>м</a:t>
            </a:r>
            <a:r>
              <a:rPr lang="en-US" sz="8000" dirty="0"/>
              <a:t>, h1 = 0,11</a:t>
            </a:r>
            <a:r>
              <a:rPr lang="ru-RU" sz="8000" dirty="0"/>
              <a:t> м</a:t>
            </a:r>
            <a:r>
              <a:rPr lang="en-US" sz="8000" dirty="0"/>
              <a:t>, b1 = 0,0</a:t>
            </a:r>
            <a:r>
              <a:rPr lang="ru-RU" sz="8000" dirty="0"/>
              <a:t>5</a:t>
            </a:r>
            <a:r>
              <a:rPr lang="en-US" sz="8000" dirty="0"/>
              <a:t> </a:t>
            </a:r>
            <a:r>
              <a:rPr lang="ru-RU" sz="8000" dirty="0"/>
              <a:t>м</a:t>
            </a:r>
            <a:r>
              <a:rPr lang="en-US" sz="8000" dirty="0"/>
              <a:t>,</a:t>
            </a:r>
          </a:p>
          <a:p>
            <a:r>
              <a:rPr lang="en-US" sz="8000" dirty="0"/>
              <a:t>M = 5,9 </a:t>
            </a:r>
            <a:r>
              <a:rPr lang="ru-RU" sz="8000" dirty="0"/>
              <a:t>кН</a:t>
            </a:r>
            <a:r>
              <a:rPr lang="en-US" sz="8000" dirty="0"/>
              <a:t>*</a:t>
            </a:r>
            <a:r>
              <a:rPr lang="ru-RU" sz="8000" dirty="0"/>
              <a:t>м</a:t>
            </a:r>
            <a:br>
              <a:rPr lang="en-US" sz="1400" b="0" dirty="0"/>
            </a:br>
            <a:endParaRPr lang="ru-RU" sz="14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40827" y="4843339"/>
            <a:ext cx="5410982" cy="391160"/>
          </a:xfrm>
        </p:spPr>
        <p:txBody>
          <a:bodyPr>
            <a:normAutofit/>
          </a:bodyPr>
          <a:lstStyle/>
          <a:p>
            <a:r>
              <a:rPr lang="ru-RU" sz="2000" dirty="0"/>
              <a:t>Схема </a:t>
            </a:r>
            <a:r>
              <a:rPr lang="ru-RU" sz="2000" dirty="0" err="1"/>
              <a:t>нагружения</a:t>
            </a:r>
            <a:r>
              <a:rPr lang="ru-RU" sz="2000" dirty="0"/>
              <a:t> и закрепления балки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865164" y="505254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/>
              <a:t>Форма поперечного сечения и их геометрические характеристики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CA3E5B4-DB57-5E96-0DD9-533CC9023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420"/>
          <a:stretch/>
        </p:blipFill>
        <p:spPr bwMode="auto">
          <a:xfrm>
            <a:off x="1483588" y="2868048"/>
            <a:ext cx="2941320" cy="1798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2B5EEEE-212F-6B86-38FA-2985AE64E2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725"/>
          <a:stretch/>
        </p:blipFill>
        <p:spPr bwMode="auto">
          <a:xfrm>
            <a:off x="6206118" y="2841533"/>
            <a:ext cx="4450042" cy="19752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89854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Раздел 2 - Анализ напряженно-деформированного состояния балки при изгибе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869" y="4900497"/>
            <a:ext cx="5537200" cy="823912"/>
          </a:xfrm>
        </p:spPr>
        <p:txBody>
          <a:bodyPr>
            <a:noAutofit/>
          </a:bodyPr>
          <a:lstStyle/>
          <a:p>
            <a:r>
              <a:rPr lang="ru-RU" sz="2000" dirty="0"/>
              <a:t>Конечно-элементная модель шарнирно опорной балки, нагруженной распределенной нагрузкой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22805" y="4887133"/>
            <a:ext cx="5613117" cy="823912"/>
          </a:xfrm>
        </p:spPr>
        <p:txBody>
          <a:bodyPr>
            <a:noAutofit/>
          </a:bodyPr>
          <a:lstStyle/>
          <a:p>
            <a:r>
              <a:rPr lang="ru-RU" sz="2000" dirty="0"/>
              <a:t>Распределение нормальных напряжений в направлении, перпендикулярном поперечному сечению балки</a:t>
            </a:r>
          </a:p>
        </p:txBody>
      </p:sp>
      <p:pic>
        <p:nvPicPr>
          <p:cNvPr id="4" name="Рисунок 9">
            <a:extLst>
              <a:ext uri="{FF2B5EF4-FFF2-40B4-BE49-F238E27FC236}">
                <a16:creationId xmlns:a16="http://schemas.microsoft.com/office/drawing/2014/main" id="{5CBEC4F8-D0CD-EFB3-1068-9EFC2DB0F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69" y="1842582"/>
            <a:ext cx="5236845" cy="260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14">
            <a:extLst>
              <a:ext uri="{FF2B5EF4-FFF2-40B4-BE49-F238E27FC236}">
                <a16:creationId xmlns:a16="http://schemas.microsoft.com/office/drawing/2014/main" id="{41ECABB3-7B2C-5B0D-4C94-BBA765D63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377" y="1558911"/>
            <a:ext cx="5387975" cy="31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481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1037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Тема Office</vt:lpstr>
      <vt:lpstr>МЕЖГОСУДАРСТВЕННОЕ ОБРАЗОВАТЕЛЬНОЕ УЧРЕЖДЕНИЕ ВЫСШЕГО ОБРАЗОВАНИЯ «БЕЛОРУССКО-РОССИЙСКИЙ УНИВЕРСИТЕТ»     Кафедра «Технологии металлов»  Курсовой проект   по дисциплине «Компьютерные системы конечноэлементных расчетов» на тему «Сопоставительный анализ напряженно-деформированного состояния изделий полученного посредством использования подходов курса “Сопротивление материалов” и “Метода конечных элементов” при различных видах нагружения»</vt:lpstr>
      <vt:lpstr>Цели курсового проекта</vt:lpstr>
      <vt:lpstr>Раздел 1 - Анализ напряженно-деформированного состояния ступенчатого бруса при центральном растяжении-сжатии</vt:lpstr>
      <vt:lpstr>Раздел 1 - Анализ напряженно-деформированного состояния ступенчатого бруса при центральном растяжении-сжатии</vt:lpstr>
      <vt:lpstr>Раздел 1 - Анализ напряженно-деформированного состояния ступенчатого бруса при центральном растяжении-сжатии</vt:lpstr>
      <vt:lpstr>PowerPoint Presentation</vt:lpstr>
      <vt:lpstr>Раздел 1 - Анализ напряженно-деформированного состояния ступенчатого бруса при центральном растяжении-сжатии</vt:lpstr>
      <vt:lpstr>Раздел 2 - Анализ напряженно-деформированного состояния балки при изгибе</vt:lpstr>
      <vt:lpstr>Раздел 2 - Анализ напряженно-деформированного состояния балки при изгибе</vt:lpstr>
      <vt:lpstr>Раздел 2 - Анализ напряженно-деформированного состояния балки при изгибе</vt:lpstr>
      <vt:lpstr>Раздел 3 - Анализ центрально-сжатой стойки на устойчивость</vt:lpstr>
      <vt:lpstr>Раздел 3 - Анализ центрально-сжатой стойки на устойчивость</vt:lpstr>
      <vt:lpstr>Раздел 4 - Расчет балки подверженной поперечному удару падающим грузом</vt:lpstr>
      <vt:lpstr>Раздел 4 - Расчет балки подверженной поперечному удару падающим грузом</vt:lpstr>
      <vt:lpstr>Раздел 4 - Расчет балки подверженной поперечному удару падающим грузом</vt:lpstr>
      <vt:lpstr>Раздел 4 - Расчет балки подверженной поперечному удару падающим грузом</vt:lpstr>
      <vt:lpstr>Заключение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МЕЖГОСУДАРСТВЕННОЕ ОБРАЗОВАТЕЛЬНОЕ УЧРЕЖДЕНИЕ ВЫСШЕГО ОБРАЗОВАНИЯ «БЕЛОРУССКО-РОССИЙСКИЙ УНИВЕРСИТЕТ»     Кафедра «Технологии металлов»  Курсовой проект   по дисциплине «Компьютерные системы конечноэлементных расчетов» на тему «Сопоставительный анализ напряженно-деформированного состояния изделий полученного посредством использования подходов курса “Сопротивление материалов” и “Метода конечных элементов” при различных видах нагружения»</dc:title>
  <dc:creator>Вячеслав Лишанков</dc:creator>
  <cp:lastModifiedBy>Artsiom Kharkevich</cp:lastModifiedBy>
  <cp:revision>50</cp:revision>
  <dcterms:created xsi:type="dcterms:W3CDTF">2022-10-01T12:48:45Z</dcterms:created>
  <dcterms:modified xsi:type="dcterms:W3CDTF">2022-12-22T21:24:27Z</dcterms:modified>
</cp:coreProperties>
</file>