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301" r:id="rId15"/>
    <p:sldId id="290" r:id="rId16"/>
    <p:sldId id="291" r:id="rId17"/>
    <p:sldId id="293" r:id="rId18"/>
    <p:sldId id="302" r:id="rId19"/>
    <p:sldId id="294" r:id="rId20"/>
    <p:sldId id="295" r:id="rId21"/>
    <p:sldId id="296" r:id="rId22"/>
    <p:sldId id="303" r:id="rId23"/>
    <p:sldId id="297" r:id="rId24"/>
    <p:sldId id="298" r:id="rId25"/>
    <p:sldId id="299" r:id="rId26"/>
    <p:sldId id="25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1" d="100"/>
          <a:sy n="71" d="100"/>
        </p:scale>
        <p:origin x="-696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7FF9E-7842-4D37-A1D0-6F9C6FFFE22E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8B14B-933D-490D-B6D4-27BB3BA23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9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DDE3A-4B3F-4906-A1AD-4FF1668B60EE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F2A4B-5436-407A-9B49-2B544567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61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F2A4B-5436-407A-9B49-2B544567E6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0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F2A4B-5436-407A-9B49-2B544567E6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F2A4B-5436-407A-9B49-2B544567E6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1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1F6-3244-4266-81A6-B5373F7E0E46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540C-7A91-4B4F-959A-CBFD35BAC5E1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36C8-A5FD-4A55-B904-15AA23DB1601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6583-4D98-4196-AE26-DBEBB4FAE61B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9BA6-7184-49DF-9F63-A46768C7673C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B01C-413E-47ED-B992-ADAC32738310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4E31-997B-4B8A-A21A-0BAEAF7CADF8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DAB2-1A9D-43EA-A4AD-65F52E0213D0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6E83-93F9-4D77-A702-B2A8A5B531E3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D584-2253-4CC7-A982-E0D70FBC9E3C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8B8E-2C02-4473-9303-B7F03CEA204E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63939B8-5F29-4FC9-92C6-B7A0A6E8EB0A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Agricultural </a:t>
            </a:r>
            <a:r>
              <a:rPr lang="en-US" smtClean="0"/>
              <a:t>Information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USE CASE</a:t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51631" y="5964702"/>
            <a:ext cx="622372" cy="441785"/>
          </a:xfrm>
        </p:spPr>
        <p:txBody>
          <a:bodyPr>
            <a:normAutofit fontScale="85000" lnSpcReduction="20000"/>
          </a:bodyPr>
          <a:lstStyle/>
          <a:p>
            <a:fld id="{4FAB73BC-B049-4115-A692-8D63A059BFB8}" type="slidenum">
              <a:rPr lang="en-US" sz="3200" smtClean="0"/>
              <a:t>1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996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832727"/>
              </p:ext>
            </p:extLst>
          </p:nvPr>
        </p:nvGraphicFramePr>
        <p:xfrm>
          <a:off x="1098997" y="1930400"/>
          <a:ext cx="7772400" cy="2537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6200"/>
                <a:gridCol w="3886200"/>
              </a:tblGrid>
              <a:tr h="4254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</a:t>
                      </a: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ID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1.3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Medium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FRM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Description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Farmer asks 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for solutions to the problems they face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By </a:t>
                      </a: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FRM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92878"/>
            <a:ext cx="683339" cy="365125"/>
          </a:xfrm>
        </p:spPr>
        <p:txBody>
          <a:bodyPr>
            <a:normAutofit fontScale="77500" lnSpcReduction="20000"/>
          </a:bodyPr>
          <a:lstStyle/>
          <a:p>
            <a:fld id="{4FAB73BC-B049-4115-A692-8D63A059BFB8}" type="slidenum">
              <a:rPr lang="en-US" sz="2800" smtClean="0"/>
              <a:t>10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1.3 Asked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3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533840"/>
              </p:ext>
            </p:extLst>
          </p:nvPr>
        </p:nvGraphicFramePr>
        <p:xfrm>
          <a:off x="995966" y="1554182"/>
          <a:ext cx="7772400" cy="258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1.4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High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FRM+AG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Notifying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by system on special weather,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New info, solution to the problems, users’ choice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6271" y="6079999"/>
            <a:ext cx="683339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11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1.4 Notifications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310522"/>
              </p:ext>
            </p:extLst>
          </p:nvPr>
        </p:nvGraphicFramePr>
        <p:xfrm>
          <a:off x="905814" y="2029049"/>
          <a:ext cx="7772400" cy="2402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1.5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High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The </a:t>
                      </a: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users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upload and update their product info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By TST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105756"/>
            <a:ext cx="683339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12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1.5 Updating Product info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4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23851"/>
              </p:ext>
            </p:extLst>
          </p:nvPr>
        </p:nvGraphicFramePr>
        <p:xfrm>
          <a:off x="970209" y="1822987"/>
          <a:ext cx="77724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Participant actors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And Roles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2.1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Agro-information Upload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Uploading agricultural information 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AIP provides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2.2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Agro-info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update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Updating info, market price and other info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AIP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updates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800" smtClean="0"/>
              <a:t>13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2.Agro-based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3466" y="2674938"/>
            <a:ext cx="4856181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800" smtClean="0"/>
              <a:t>14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330" y="313386"/>
            <a:ext cx="8596668" cy="1000259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 for </a:t>
            </a:r>
            <a:r>
              <a:rPr lang="en-US" dirty="0" smtClean="0"/>
              <a:t>agro-based info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1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384557"/>
              </p:ext>
            </p:extLst>
          </p:nvPr>
        </p:nvGraphicFramePr>
        <p:xfrm>
          <a:off x="677334" y="2019121"/>
          <a:ext cx="7772400" cy="2677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2.1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High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Agro-information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Provider(AIP)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Uploading agro-based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information, latest agro-technological information, market info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By </a:t>
                      </a: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AIP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800" smtClean="0"/>
              <a:t>15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2.1Agro-Information Upload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0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970872"/>
              </p:ext>
            </p:extLst>
          </p:nvPr>
        </p:nvGraphicFramePr>
        <p:xfrm>
          <a:off x="1176271" y="2196474"/>
          <a:ext cx="77724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2.2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Medium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AIP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Updating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info i.e. market price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By </a:t>
                      </a: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AIP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67120"/>
            <a:ext cx="683339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16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2.2 Agro-Information Update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773011"/>
              </p:ext>
            </p:extLst>
          </p:nvPr>
        </p:nvGraphicFramePr>
        <p:xfrm>
          <a:off x="1021724" y="2299505"/>
          <a:ext cx="7772400" cy="246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Participant actors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And Roles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3.1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Problems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and Solutions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Farmers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asks solutions to the problems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FRM asks and get solution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from EXP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3.2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Experts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Profile </a:t>
                      </a: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Management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Individual accounts for experts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ADM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approves/removes ids in case of inconvenience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800" smtClean="0"/>
              <a:t>17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3.Experts’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9" y="2674938"/>
            <a:ext cx="4181155" cy="34512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800" smtClean="0"/>
              <a:t>18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 Diagram </a:t>
            </a:r>
            <a:r>
              <a:rPr lang="en-US" dirty="0" smtClean="0"/>
              <a:t>Experts’ solution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776801"/>
              </p:ext>
            </p:extLst>
          </p:nvPr>
        </p:nvGraphicFramePr>
        <p:xfrm>
          <a:off x="1349188" y="1757456"/>
          <a:ext cx="77724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3.1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High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FRM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External Receiver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EXP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EXP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gives solution to the queries 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EXP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800" smtClean="0"/>
              <a:t>19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/>
              <a:t>3.1 Problems and Solutions</a:t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3989"/>
            <a:ext cx="8596668" cy="4387374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Subsystems</a:t>
            </a:r>
          </a:p>
          <a:p>
            <a:pPr lvl="1">
              <a:buFont typeface="Wingdings" pitchFamily="2" charset="2"/>
              <a:buChar char="Ø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Use-case Glossary</a:t>
            </a:r>
          </a:p>
          <a:p>
            <a:pPr lvl="1">
              <a:buFont typeface="Wingdings" pitchFamily="2" charset="2"/>
              <a:buChar char="Ø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Use-case Diagram</a:t>
            </a:r>
          </a:p>
          <a:p>
            <a:pPr lvl="1">
              <a:buFont typeface="Wingdings" pitchFamily="2" charset="2"/>
              <a:buChar char="Ø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Use-case Narrative with</a:t>
            </a:r>
          </a:p>
          <a:p>
            <a:pPr marL="1143000"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3086100" algn="l"/>
              </a:tabLst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Tabular form</a:t>
            </a:r>
          </a:p>
          <a:p>
            <a:pPr marL="1143000"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3086100" algn="l"/>
              </a:tabLst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Documentation</a:t>
            </a:r>
          </a:p>
          <a:p>
            <a:pPr lvl="0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Actors</a:t>
            </a:r>
          </a:p>
          <a:p>
            <a:pPr lvl="0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Actor Glossary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4FAB73BC-B049-4115-A692-8D63A059BFB8}" type="slidenum">
              <a:rPr lang="en-US" sz="3200" smtClean="0"/>
              <a:t>2</a:t>
            </a:fld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b="1" cap="small" dirty="0" smtClean="0"/>
              <a:t>Topics</a:t>
            </a:r>
            <a:br>
              <a:rPr lang="en-US" b="1" cap="small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138170"/>
              </p:ext>
            </p:extLst>
          </p:nvPr>
        </p:nvGraphicFramePr>
        <p:xfrm>
          <a:off x="841420" y="2006242"/>
          <a:ext cx="7772400" cy="2499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3.2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Low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ADM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235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External Receiver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EXP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Approval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of experts, removal ids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ADM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800" smtClean="0"/>
              <a:t>20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3.2 Experts’ profile management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076806"/>
              </p:ext>
            </p:extLst>
          </p:nvPr>
        </p:nvGraphicFramePr>
        <p:xfrm>
          <a:off x="880056" y="1565409"/>
          <a:ext cx="7772400" cy="311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Participant actors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And Roles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4.1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Update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Info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Updating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weather info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WIP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provides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4.2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Special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notification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Special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cases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WIP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provides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4.3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Weather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Compatible harvesting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Based on WIP provided info, system manages to advice weather compatible harvesting 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WIP provides info, system manages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800" smtClean="0"/>
              <a:t>21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r"/>
            <a:r>
              <a:rPr lang="en-US" dirty="0" smtClean="0"/>
              <a:t>4.Weather Updates</a:t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471" y="2674938"/>
            <a:ext cx="4140170" cy="34512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800" smtClean="0"/>
              <a:t>22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440" y="273424"/>
            <a:ext cx="8596668" cy="871470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 for </a:t>
            </a:r>
            <a:r>
              <a:rPr lang="en-US" dirty="0" smtClean="0"/>
              <a:t>weather updates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9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406492"/>
              </p:ext>
            </p:extLst>
          </p:nvPr>
        </p:nvGraphicFramePr>
        <p:xfrm>
          <a:off x="983087" y="1930400"/>
          <a:ext cx="77724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4.1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High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WIP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External Receiver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FRM/AG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Weather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broadcast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By </a:t>
                      </a: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WIP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800" smtClean="0"/>
              <a:t>23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4.1Update Info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292254"/>
              </p:ext>
            </p:extLst>
          </p:nvPr>
        </p:nvGraphicFramePr>
        <p:xfrm>
          <a:off x="854298" y="1930400"/>
          <a:ext cx="7772400" cy="2773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4.2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High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WIP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External Receiver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FRM/AG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WIP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provides info and based on special info system response 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WIP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800" smtClean="0"/>
              <a:t>24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4.2 Special Notification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063241"/>
              </p:ext>
            </p:extLst>
          </p:nvPr>
        </p:nvGraphicFramePr>
        <p:xfrm>
          <a:off x="1021724" y="1835865"/>
          <a:ext cx="7772400" cy="30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4.3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Medium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WIP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External Receiver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FRM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Based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on WIP provided info, system manages to advice weather compatible harvesting 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WIP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800" smtClean="0"/>
              <a:t>25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4.3 Weather Compatible Harvesting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1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1264025" y="2729721"/>
            <a:ext cx="6925234" cy="2923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GROUP  </a:t>
            </a:r>
            <a:r>
              <a:rPr kumimoji="0" lang="en-US" altLang="ja-JP" sz="2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4</a:t>
            </a: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CSE B (1)</a:t>
            </a: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32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Student no.</a:t>
            </a:r>
            <a:endParaRPr kumimoji="0" lang="en-US" altLang="ja-JP" sz="20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1005078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1005079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1005083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1005086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1005087</a:t>
            </a: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</a:t>
            </a:r>
            <a:endParaRPr kumimoji="0" lang="en-US" altLang="ja-JP" sz="28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800" smtClean="0"/>
              <a:t>26</a:t>
            </a:fld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4388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sz="4400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Farmer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account management</a:t>
            </a:r>
          </a:p>
          <a:p>
            <a:pPr lvl="0"/>
            <a:r>
              <a:rPr lang="en-US" sz="3200">
                <a:solidFill>
                  <a:schemeClr val="accent1">
                    <a:lumMod val="75000"/>
                  </a:schemeClr>
                </a:solidFill>
              </a:rPr>
              <a:t>Agro-based Information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Experts’ Solutions</a:t>
            </a:r>
          </a:p>
          <a:p>
            <a:pPr lvl="0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Weather updates</a:t>
            </a:r>
          </a:p>
          <a:p>
            <a:pPr lvl="0"/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4FAB73BC-B049-4115-A692-8D63A059BFB8}" type="slidenum">
              <a:rPr lang="en-US" sz="3200" smtClean="0"/>
              <a:t>3</a:t>
            </a:fld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sz="4000" b="1" cap="small" dirty="0" smtClean="0"/>
              <a:t>Subsystems</a:t>
            </a:r>
            <a:r>
              <a:rPr lang="en-US" b="1" cap="small" dirty="0" smtClean="0"/>
              <a:t/>
            </a:r>
            <a:br>
              <a:rPr lang="en-US" b="1" cap="small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6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3257"/>
            <a:ext cx="8596668" cy="3880773"/>
          </a:xfrm>
        </p:spPr>
        <p:txBody>
          <a:bodyPr/>
          <a:lstStyle/>
          <a:p>
            <a:pPr lvl="0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Farmer</a:t>
            </a:r>
          </a:p>
          <a:p>
            <a:pPr lvl="0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Agent(Interpreter)</a:t>
            </a:r>
          </a:p>
          <a:p>
            <a:pPr lvl="0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Experts</a:t>
            </a:r>
          </a:p>
          <a:p>
            <a:pPr lvl="0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Agro-info Provider</a:t>
            </a:r>
          </a:p>
          <a:p>
            <a:pPr lvl="0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Weather info provider</a:t>
            </a:r>
          </a:p>
          <a:p>
            <a:pPr lvl="0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Admin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4400" b="1" cap="small" dirty="0" smtClean="0"/>
              <a:t>Actors</a:t>
            </a:r>
            <a:br>
              <a:rPr lang="en-US" sz="4400" b="1" cap="small" dirty="0" smtClean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9638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0996" y="533754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4FAB73BC-B049-4115-A692-8D63A059BFB8}" type="slidenum">
              <a:rPr lang="en-US" sz="3200" smtClean="0"/>
              <a:t>5</a:t>
            </a:fld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057" y="0"/>
            <a:ext cx="8596668" cy="1320800"/>
          </a:xfrm>
        </p:spPr>
        <p:txBody>
          <a:bodyPr>
            <a:normAutofit fontScale="90000"/>
          </a:bodyPr>
          <a:lstStyle/>
          <a:p>
            <a:pPr algn="r"/>
            <a:r>
              <a:rPr lang="en-US" b="1" cap="small" dirty="0" smtClean="0"/>
              <a:t>Actor</a:t>
            </a:r>
            <a:r>
              <a:rPr lang="en-US" b="1" u="sng" cap="small" dirty="0" smtClean="0"/>
              <a:t> </a:t>
            </a:r>
            <a:r>
              <a:rPr lang="en-US" b="1" cap="small" dirty="0" smtClean="0"/>
              <a:t>glossary</a:t>
            </a:r>
            <a:br>
              <a:rPr lang="en-US" b="1" cap="small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213475"/>
              </p:ext>
            </p:extLst>
          </p:nvPr>
        </p:nvGraphicFramePr>
        <p:xfrm>
          <a:off x="1030120" y="672352"/>
          <a:ext cx="7924800" cy="36165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1600"/>
                <a:gridCol w="2641600"/>
                <a:gridCol w="2641600"/>
              </a:tblGrid>
              <a:tr h="682502"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Short-key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Activity scope</a:t>
                      </a:r>
                      <a:endParaRPr lang="en-US" dirty="0"/>
                    </a:p>
                  </a:txBody>
                  <a:tcPr/>
                </a:tc>
              </a:tr>
              <a:tr h="1082802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Farmer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a)(Individual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farmer)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managing user profiles</a:t>
                      </a:r>
                    </a:p>
                    <a:p>
                      <a:pPr lvl="0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b)updating product information</a:t>
                      </a:r>
                    </a:p>
                    <a:p>
                      <a:pPr lvl="0"/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Agent(Interpreter)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a)Managing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other farmers profile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30885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a)Solution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problems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04343"/>
              </p:ext>
            </p:extLst>
          </p:nvPr>
        </p:nvGraphicFramePr>
        <p:xfrm>
          <a:off x="1035423" y="3980330"/>
          <a:ext cx="7906871" cy="15060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00906"/>
                <a:gridCol w="2641600"/>
                <a:gridCol w="2664365"/>
              </a:tblGrid>
              <a:tr h="1506071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Agro-info Provider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AIP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a)updating agro-based information  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b)Updating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market info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349187"/>
              </p:ext>
            </p:extLst>
          </p:nvPr>
        </p:nvGraphicFramePr>
        <p:xfrm>
          <a:off x="1019901" y="5171946"/>
          <a:ext cx="7924800" cy="7737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1600"/>
                <a:gridCol w="2641600"/>
                <a:gridCol w="2641600"/>
              </a:tblGrid>
              <a:tr h="773723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Weather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info Provider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WIP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a)Updating weather information  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28147"/>
              </p:ext>
            </p:extLst>
          </p:nvPr>
        </p:nvGraphicFramePr>
        <p:xfrm>
          <a:off x="1021977" y="5909214"/>
          <a:ext cx="7937895" cy="7737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5965"/>
                <a:gridCol w="2645965"/>
                <a:gridCol w="2645965"/>
              </a:tblGrid>
              <a:tr h="773723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a)Administration</a:t>
                      </a:r>
                    </a:p>
                    <a:p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32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621410"/>
              </p:ext>
            </p:extLst>
          </p:nvPr>
        </p:nvGraphicFramePr>
        <p:xfrm>
          <a:off x="779172" y="1506828"/>
          <a:ext cx="7924800" cy="47348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1039058"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Use-Case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Times New Roman"/>
                          <a:ea typeface="SimSun"/>
                        </a:rPr>
                        <a:t>Participant actors and Roles</a:t>
                      </a:r>
                      <a:endParaRPr lang="en-US" sz="1400" kern="100" dirty="0">
                        <a:latin typeface="Times New Roman"/>
                        <a:ea typeface="SimSun"/>
                      </a:endParaRPr>
                    </a:p>
                  </a:txBody>
                  <a:tcPr marL="114300" marR="114300" marT="0" marB="0"/>
                </a:tc>
              </a:tr>
              <a:tr h="5891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1.1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Sign Up &amp; Login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Signing Up &amp; Logging in to an account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FRM </a:t>
                      </a: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into </a:t>
                      </a: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account,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AG into account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</a:t>
                      </a:r>
                      <a:endParaRPr lang="en-US" sz="1800" kern="100" dirty="0" smtClean="0">
                        <a:latin typeface="Times New Roman"/>
                        <a:ea typeface="SimSu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891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1.2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Searching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Searching for any </a:t>
                      </a: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agro-info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FRM </a:t>
                      </a: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searches </a:t>
                      </a: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agro-info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891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1.3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Ask question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Ask solution to the problems from experts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FRM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ask question 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8715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1.4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Notification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Solution,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weather update and new info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(individual)FRM+AG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891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1.5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Updating product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info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Uploading </a:t>
                      </a: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products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produced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FRM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4FAB73BC-B049-4115-A692-8D63A059BFB8}" type="slidenum">
              <a:rPr lang="en-US" sz="3200" smtClean="0"/>
              <a:t>6</a:t>
            </a:fld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/>
              <a:t>1.Farmer Account Management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54" y="2674938"/>
            <a:ext cx="4011405" cy="34512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4FAB73BC-B049-4115-A692-8D63A059BFB8}" type="slidenum">
              <a:rPr lang="en-US" sz="2800" smtClean="0"/>
              <a:t>7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706" y="438626"/>
            <a:ext cx="9150926" cy="9144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Use Case Diagram for Farmer account management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6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770640"/>
              </p:ext>
            </p:extLst>
          </p:nvPr>
        </p:nvGraphicFramePr>
        <p:xfrm>
          <a:off x="815662" y="1835865"/>
          <a:ext cx="7772400" cy="3322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1.1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High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Farmer(FRM), Agent(AG)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External Receiver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Admin(ADM)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The user creates a new account by signing up providing an email id.Later he/she can log into that account using that email id.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FRM, AG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4FAB73BC-B049-4115-A692-8D63A059BFB8}" type="slidenum">
              <a:rPr lang="en-US" sz="2800" smtClean="0"/>
              <a:t>8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/>
              <a:t>1.1 Sign Up &amp; Login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7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305829"/>
              </p:ext>
            </p:extLst>
          </p:nvPr>
        </p:nvGraphicFramePr>
        <p:xfrm>
          <a:off x="931571" y="2106321"/>
          <a:ext cx="7772400" cy="2402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1.2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High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FRM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The user searches for </a:t>
                      </a: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desired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info,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By </a:t>
                      </a: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FRM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56271" y="6040191"/>
            <a:ext cx="758185" cy="437881"/>
          </a:xfrm>
        </p:spPr>
        <p:txBody>
          <a:bodyPr>
            <a:normAutofit fontScale="92500" lnSpcReduction="20000"/>
          </a:bodyPr>
          <a:lstStyle/>
          <a:p>
            <a:fld id="{4FAB73BC-B049-4115-A692-8D63A059BFB8}" type="slidenum">
              <a:rPr lang="en-US" sz="2800" smtClean="0"/>
              <a:t>9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/>
              <a:t>1.2 Searching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617</TotalTime>
  <Words>767</Words>
  <Application>Microsoft Office PowerPoint</Application>
  <PresentationFormat>Custom</PresentationFormat>
  <Paragraphs>328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Waveform</vt:lpstr>
      <vt:lpstr>Agricultural Information System</vt:lpstr>
      <vt:lpstr>Topics </vt:lpstr>
      <vt:lpstr>Subsystems </vt:lpstr>
      <vt:lpstr>Actors </vt:lpstr>
      <vt:lpstr>Actor glossary </vt:lpstr>
      <vt:lpstr>1.Farmer Account Management  </vt:lpstr>
      <vt:lpstr>Use Case Diagram for Farmer account management </vt:lpstr>
      <vt:lpstr>1.1 Sign Up &amp; Login </vt:lpstr>
      <vt:lpstr>1.2 Searching </vt:lpstr>
      <vt:lpstr>1.3 Asked Question</vt:lpstr>
      <vt:lpstr>1.4 Notifications </vt:lpstr>
      <vt:lpstr>1.5 Updating Product info </vt:lpstr>
      <vt:lpstr>2.Agro-based info</vt:lpstr>
      <vt:lpstr>Use Case Diagram for agro-based info </vt:lpstr>
      <vt:lpstr>2.1Agro-Information Upload </vt:lpstr>
      <vt:lpstr>2.2 Agro-Information Update </vt:lpstr>
      <vt:lpstr>3.Experts’ Solutions</vt:lpstr>
      <vt:lpstr>Use Case Diagram Experts’ solution </vt:lpstr>
      <vt:lpstr>3.1 Problems and Solutions   </vt:lpstr>
      <vt:lpstr>3.2 Experts’ profile management </vt:lpstr>
      <vt:lpstr>4.Weather Updates   </vt:lpstr>
      <vt:lpstr>Use Case Diagram for weather updates </vt:lpstr>
      <vt:lpstr>4.1Update Info </vt:lpstr>
      <vt:lpstr>4.2 Special Notification </vt:lpstr>
      <vt:lpstr>4.3 Weather Compatible Harvesting </vt:lpstr>
      <vt:lpstr>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Traveler’s Diary</dc:title>
  <dc:creator>ENVY</dc:creator>
  <cp:lastModifiedBy>Rahmatullah Roche</cp:lastModifiedBy>
  <cp:revision>38</cp:revision>
  <dcterms:created xsi:type="dcterms:W3CDTF">2014-02-01T19:23:23Z</dcterms:created>
  <dcterms:modified xsi:type="dcterms:W3CDTF">2014-02-28T13:39:56Z</dcterms:modified>
</cp:coreProperties>
</file>