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</p:sldMasterIdLst>
  <p:notesMasterIdLst>
    <p:notesMasterId r:id="rId19"/>
  </p:notesMasterIdLst>
  <p:sldIdLst>
    <p:sldId id="256" r:id="rId4"/>
    <p:sldId id="270" r:id="rId5"/>
    <p:sldId id="293" r:id="rId6"/>
    <p:sldId id="274" r:id="rId7"/>
    <p:sldId id="289" r:id="rId8"/>
    <p:sldId id="290" r:id="rId9"/>
    <p:sldId id="275" r:id="rId10"/>
    <p:sldId id="295" r:id="rId11"/>
    <p:sldId id="296" r:id="rId12"/>
    <p:sldId id="298" r:id="rId13"/>
    <p:sldId id="301" r:id="rId14"/>
    <p:sldId id="315" r:id="rId15"/>
    <p:sldId id="294" r:id="rId16"/>
    <p:sldId id="313" r:id="rId17"/>
    <p:sldId id="31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153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8CB2F-B8C1-4787-8425-759053C7283E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951A-2047-4DB1-86FE-CC8383113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02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F951A-2047-4DB1-86FE-CC8383113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69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9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8849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6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71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8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95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5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583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89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5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719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842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56214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217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0777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70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962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253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FB974-EC50-4D13-904E-9570419BB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995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2DE35455-AD8F-494F-A6CB-06F55123FE87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89EB16-E0B2-4779-84A1-6E50FAB3D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2661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FDC7B5A-D9F2-45BF-BA8D-B0A2752148C7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FDF12-FD1D-4563-B989-FB5EF069F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6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350113A-EE2F-4080-B41E-F5508D3E5F26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E73CC1-8F77-45D4-9712-4AAD87021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017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D1E135-57B2-41FF-B286-8292ED0A653D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C1AC95-1355-4995-AF20-23BEDDCB7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551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1A9FFB7-209C-4203-94E7-713E92970DE7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CE51D0-37AA-4084-BEC8-4EFD6882B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32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1DAAF3C-170F-469E-B984-72B80C9BD465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350B6-D26B-4C08-AFB1-60466959D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783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EE521B9-3D43-4DBB-A535-05A56B91DE40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CF5872-0486-46E4-9068-2F50C72B8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9358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88CF16B-A931-442D-93E5-08C1500FAF03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703B5F-75C5-46E7-A222-40A24E269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12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5A8B920-B505-40E9-BC16-B11AC0CBD48E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ED657A-222C-4B91-97CA-E4D8D093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258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DB23187-7D31-4124-844D-901B30267A0A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577658-B1F9-42EF-ACB2-5A337B781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37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734BA74-76DE-4544-857B-1345F4EC0909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9435E6-A0F8-43D6-9709-75F7FDBEE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2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CC5CA-60F9-4B3B-85C2-CA5DDCCA21E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CDB1-9C6B-4F83-8418-6CA1D6BCE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CD08FC1-20FA-4688-983F-F1C66268256F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358ADB-FD0A-4EE8-869E-3A52864DD9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9D9D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Threads, IPC, Synchronization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Linux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Counting </a:t>
            </a:r>
            <a:r>
              <a:rPr lang="en-US" b="1" dirty="0" smtClean="0"/>
              <a:t>semaphore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can </a:t>
            </a:r>
            <a:r>
              <a:rPr lang="en-US" dirty="0"/>
              <a:t>range over an unrestricted domain</a:t>
            </a:r>
            <a:endParaRPr lang="en-US" dirty="0" smtClean="0"/>
          </a:p>
          <a:p>
            <a:r>
              <a:rPr lang="en-US" b="1" dirty="0" smtClean="0"/>
              <a:t>binary semaphore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value can </a:t>
            </a:r>
            <a:r>
              <a:rPr lang="en-US" dirty="0"/>
              <a:t>range only between 0 and 1.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some systems, binary semaphores are known as 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smtClean="0"/>
              <a:t>locks as they provide 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Controlling access to a resource 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914400"/>
            <a:ext cx="8763000" cy="51943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if we want maximum </a:t>
            </a:r>
            <a:r>
              <a:rPr lang="en-US" sz="2800" b="1" dirty="0" smtClean="0"/>
              <a:t>m</a:t>
            </a:r>
            <a:r>
              <a:rPr lang="en-US" sz="2800" dirty="0" smtClean="0"/>
              <a:t> process/thread can use a resource simultaneously ?</a:t>
            </a: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Counting semaphore initialized to the number of available resources</a:t>
            </a: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Here is a semaphore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initialized to 2 </a:t>
            </a:r>
            <a:r>
              <a:rPr lang="en-US" altLang="ko-KR" sz="2400" dirty="0" smtClean="0">
                <a:ea typeface="굴림" panose="020B0600000101010101" pitchFamily="34" charset="-127"/>
              </a:rPr>
              <a:t>for resource control:</a:t>
            </a:r>
          </a:p>
          <a:p>
            <a:pPr eaLnBrk="1" hangingPunct="1"/>
            <a:endParaRPr lang="ko-KR" altLang="en-US" sz="2800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82968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9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0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1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34 h 272"/>
                <a:gd name="T2" fmla="*/ 144 w 480"/>
                <a:gd name="T3" fmla="*/ 34 h 272"/>
                <a:gd name="T4" fmla="*/ 336 w 480"/>
                <a:gd name="T5" fmla="*/ 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2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601 h 272"/>
                <a:gd name="T2" fmla="*/ 660 w 480"/>
                <a:gd name="T3" fmla="*/ 601 h 272"/>
                <a:gd name="T4" fmla="*/ 1547 w 480"/>
                <a:gd name="T5" fmla="*/ 120 h 272"/>
                <a:gd name="T6" fmla="*/ 2207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3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34 h 272"/>
                <a:gd name="T2" fmla="*/ 144 w 480"/>
                <a:gd name="T3" fmla="*/ 34 h 272"/>
                <a:gd name="T4" fmla="*/ 336 w 480"/>
                <a:gd name="T5" fmla="*/ 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4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601 h 272"/>
                <a:gd name="T2" fmla="*/ 660 w 480"/>
                <a:gd name="T3" fmla="*/ 601 h 272"/>
                <a:gd name="T4" fmla="*/ 1547 w 480"/>
                <a:gd name="T5" fmla="*/ 120 h 272"/>
                <a:gd name="T6" fmla="*/ 2207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5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2976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3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1800" y="4343400"/>
            <a:ext cx="39624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Critical : 2 Cars permitted at a time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10400" y="4343400"/>
            <a:ext cx="1905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Non Critical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0600" y="4343400"/>
            <a:ext cx="1905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 Non critical</a:t>
            </a:r>
          </a:p>
        </p:txBody>
      </p:sp>
    </p:spTree>
    <p:extLst>
      <p:ext uri="{BB962C8B-B14F-4D97-AF65-F5344CB8AC3E}">
        <p14:creationId xmlns:p14="http://schemas.microsoft.com/office/powerpoint/2010/main" xmlns="" val="114770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5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51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61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" y="2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8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8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  <p:bldP spid="30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4147" y="-64395"/>
            <a:ext cx="8128000" cy="734096"/>
          </a:xfrm>
        </p:spPr>
        <p:txBody>
          <a:bodyPr/>
          <a:lstStyle/>
          <a:p>
            <a:r>
              <a:rPr lang="en-US" dirty="0" smtClean="0"/>
              <a:t>Producer &amp; consumer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9900" y="1524000"/>
            <a:ext cx="8128000" cy="49911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8" y="617422"/>
            <a:ext cx="8321803" cy="1468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186"/>
            <a:ext cx="4250028" cy="479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53" y="2085975"/>
            <a:ext cx="4262847" cy="48265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1555" y="4262907"/>
            <a:ext cx="3039414" cy="10947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310" y="4610637"/>
            <a:ext cx="2434108" cy="10045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2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Semaphores in Thread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43000"/>
            <a:ext cx="72657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34231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" y="4495800"/>
            <a:ext cx="42492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8128000" cy="73409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Work</a:t>
            </a:r>
            <a:r>
              <a:rPr lang="en-US" dirty="0" smtClean="0"/>
              <a:t>: Producer </a:t>
            </a:r>
            <a:r>
              <a:rPr lang="en-US" dirty="0" smtClean="0"/>
              <a:t>&amp; consumer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8" y="617422"/>
            <a:ext cx="8321803" cy="1468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186"/>
            <a:ext cx="4250028" cy="479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53" y="2085975"/>
            <a:ext cx="4262847" cy="48265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1555" y="4262907"/>
            <a:ext cx="3039414" cy="10947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310" y="4610637"/>
            <a:ext cx="2434108" cy="10045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2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THREADS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Chapter 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38200"/>
            <a:ext cx="841281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90800"/>
            <a:ext cx="4800600" cy="89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733800"/>
            <a:ext cx="7620000" cy="9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097018"/>
            <a:ext cx="1676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76200" y="2514600"/>
            <a:ext cx="891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" y="3503612"/>
            <a:ext cx="891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" y="4646612"/>
            <a:ext cx="8915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5104257"/>
            <a:ext cx="8763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14544"/>
            <a:ext cx="914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116068"/>
            <a:ext cx="9239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Thread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pthread.h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void * threadFunc1(void *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){	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=1;i&lt;=5;i++){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("%s\n",(char*)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sleep(1);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void * threadFunc2(void *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=1;i&lt;=5;i++){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("%s\n",(char*)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sleep(1);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main(void){	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thread1;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thread2;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char * message1 = “I am thread 1”;</a:t>
            </a:r>
          </a:p>
          <a:p>
            <a:pPr>
              <a:buNone/>
              <a:tabLst>
                <a:tab pos="2687638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char * message2 = “I am thread 2”;	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(&amp;thread1,NULL,threadFunc1,(void*)message1 );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(&amp;thread2,NULL,threadFunc2,(void*)message2 );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while(1);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Join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929481"/>
            <a:ext cx="72675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Join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6934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Semaphores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146175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new variable type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kind of </a:t>
            </a:r>
            <a:r>
              <a:rPr lang="en-US" altLang="ko-KR" dirty="0" smtClean="0">
                <a:solidFill>
                  <a:srgbClr val="C00000"/>
                </a:solidFill>
                <a:ea typeface="굴림" panose="020B0600000101010101" pitchFamily="34" charset="-127"/>
              </a:rPr>
              <a:t>generalized</a:t>
            </a:r>
            <a:r>
              <a:rPr lang="en-US" altLang="ko-KR" dirty="0" smtClean="0">
                <a:ea typeface="굴림" panose="020B0600000101010101" pitchFamily="34" charset="-127"/>
              </a:rPr>
              <a:t>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</a:t>
            </a:r>
            <a:r>
              <a:rPr lang="en-US" altLang="ko-KR" dirty="0" smtClean="0">
                <a:solidFill>
                  <a:srgbClr val="C00000"/>
                </a:solidFill>
                <a:ea typeface="굴림" panose="020B0600000101010101" pitchFamily="34" charset="-127"/>
              </a:rPr>
              <a:t>primitive</a:t>
            </a:r>
            <a:r>
              <a:rPr lang="en-US" altLang="ko-KR" dirty="0" smtClean="0">
                <a:ea typeface="굴림" panose="020B0600000101010101" pitchFamily="34" charset="-127"/>
              </a:rPr>
              <a:t> used in original UNIX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</a:t>
            </a:r>
            <a:r>
              <a:rPr lang="en-US" altLang="ko-KR" i="1" dirty="0">
                <a:ea typeface="굴림" panose="020B0600000101010101" pitchFamily="34" charset="-127"/>
              </a:rPr>
              <a:t>up</a:t>
            </a:r>
            <a:r>
              <a:rPr lang="en-US" altLang="ko-KR" dirty="0">
                <a:ea typeface="굴림" panose="020B0600000101010101" pitchFamily="34" charset="-127"/>
              </a:rPr>
              <a:t> and </a:t>
            </a:r>
            <a:r>
              <a:rPr lang="en-US" altLang="ko-KR" i="1" dirty="0">
                <a:ea typeface="굴림" panose="020B0600000101010101" pitchFamily="34" charset="-127"/>
              </a:rPr>
              <a:t>down</a:t>
            </a:r>
            <a:r>
              <a:rPr lang="en-US" altLang="ko-KR" dirty="0">
                <a:ea typeface="굴림" panose="020B0600000101010101" pitchFamily="34" charset="-127"/>
              </a:rPr>
              <a:t> – can’t read or write value, except to set it initially</a:t>
            </a:r>
          </a:p>
        </p:txBody>
      </p:sp>
      <p:pic>
        <p:nvPicPr>
          <p:cNvPr id="102404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837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469900" y="1146220"/>
            <a:ext cx="8128000" cy="536888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Operation “down”: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value &gt; 0 value-- and then continue.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value = 0, process is put to sleep without completing the down for the moment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Checking the value, changing it, and possibly going to sleep, is all done as an </a:t>
            </a:r>
            <a:r>
              <a:rPr lang="en-US" sz="2000" b="1" i="1" dirty="0" smtClean="0">
                <a:solidFill>
                  <a:srgbClr val="FF0000"/>
                </a:solidFill>
              </a:rPr>
              <a:t>atomic</a:t>
            </a:r>
            <a:r>
              <a:rPr lang="en-US" sz="2000" i="1" dirty="0" smtClean="0"/>
              <a:t> action</a:t>
            </a:r>
            <a:r>
              <a:rPr lang="en-US" sz="2000" dirty="0" smtClean="0"/>
              <a:t>. </a:t>
            </a:r>
          </a:p>
          <a:p>
            <a:r>
              <a:rPr lang="en-US" dirty="0"/>
              <a:t>Operation “up”:</a:t>
            </a:r>
          </a:p>
          <a:p>
            <a:pPr lvl="1"/>
            <a:r>
              <a:rPr lang="en-US" dirty="0"/>
              <a:t>increments the value of the semaphore addressed. </a:t>
            </a:r>
          </a:p>
          <a:p>
            <a:pPr lvl="1"/>
            <a:r>
              <a:rPr lang="en-US" dirty="0"/>
              <a:t>If one or more process were sleeping on that semaphore, one of them is chosen by the system (e.g. at random) and is allowed to complete its </a:t>
            </a:r>
            <a:r>
              <a:rPr lang="en-US" i="1" dirty="0"/>
              <a:t>down</a:t>
            </a:r>
          </a:p>
          <a:p>
            <a:pPr lvl="2"/>
            <a:r>
              <a:rPr lang="en-US" dirty="0"/>
              <a:t>The operation of incrementing the semaphore and waking up one process is also </a:t>
            </a:r>
            <a:r>
              <a:rPr lang="en-US" dirty="0">
                <a:solidFill>
                  <a:srgbClr val="FF0000"/>
                </a:solidFill>
              </a:rPr>
              <a:t>indivisible</a:t>
            </a:r>
          </a:p>
          <a:p>
            <a:pPr lvl="1"/>
            <a:r>
              <a:rPr lang="en-US" dirty="0"/>
              <a:t>No process ever blocks doing an </a:t>
            </a:r>
            <a:r>
              <a:rPr lang="en-US" i="1" dirty="0"/>
              <a:t>up.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46322-8819-4C93-A98F-CC532C1641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2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322</Words>
  <Application>Microsoft Office PowerPoint</Application>
  <PresentationFormat>On-screen Show (4:3)</PresentationFormat>
  <Paragraphs>83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Droplet</vt:lpstr>
      <vt:lpstr>1_Office Theme</vt:lpstr>
      <vt:lpstr>Threads, IPC, Synchronization in Linux</vt:lpstr>
      <vt:lpstr>THREADS</vt:lpstr>
      <vt:lpstr>Threads</vt:lpstr>
      <vt:lpstr>Simple Thread Example</vt:lpstr>
      <vt:lpstr>Thread Join</vt:lpstr>
      <vt:lpstr>Thread Join</vt:lpstr>
      <vt:lpstr>Semaphores</vt:lpstr>
      <vt:lpstr>Semaphores</vt:lpstr>
      <vt:lpstr>Semaphores</vt:lpstr>
      <vt:lpstr>Semaphores</vt:lpstr>
      <vt:lpstr>Controlling access to a resource </vt:lpstr>
      <vt:lpstr>Producer &amp; consumer</vt:lpstr>
      <vt:lpstr>Semaphores in Thread</vt:lpstr>
      <vt:lpstr>Slide 14</vt:lpstr>
      <vt:lpstr>Class Work: Producer &amp; consumer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Process, Threads,  IPC, Synchronization in Linux</dc:title>
  <dc:creator>popel</dc:creator>
  <cp:lastModifiedBy>user</cp:lastModifiedBy>
  <cp:revision>45</cp:revision>
  <dcterms:created xsi:type="dcterms:W3CDTF">2011-03-20T22:12:54Z</dcterms:created>
  <dcterms:modified xsi:type="dcterms:W3CDTF">2014-09-16T08:03:54Z</dcterms:modified>
</cp:coreProperties>
</file>