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1" r:id="rId26"/>
    <p:sldId id="282" r:id="rId27"/>
    <p:sldId id="284" r:id="rId28"/>
    <p:sldId id="285" r:id="rId29"/>
    <p:sldId id="286" r:id="rId30"/>
    <p:sldId id="288" r:id="rId31"/>
    <p:sldId id="289" r:id="rId32"/>
    <p:sldId id="287" r:id="rId33"/>
    <p:sldId id="2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20"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6E438-F9CE-4D42-8500-068E09E399D3}" type="datetimeFigureOut">
              <a:rPr lang="en-US" smtClean="0"/>
              <a:t>7/4/2016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2583A-97BB-451F-8658-8C7D21721A08}" type="slidenum">
              <a:rPr lang="en-US" smtClean="0"/>
              <a:t>‹#›</a:t>
            </a:fld>
            <a:endParaRPr lang="en-US"/>
          </a:p>
        </p:txBody>
      </p:sp>
    </p:spTree>
    <p:extLst>
      <p:ext uri="{BB962C8B-B14F-4D97-AF65-F5344CB8AC3E}">
        <p14:creationId xmlns:p14="http://schemas.microsoft.com/office/powerpoint/2010/main" val="2832675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ECA5A7-B492-48DE-AC04-28E27A2EEFEF}" type="slidenum">
              <a:rPr lang="bg-BG" smtClean="0"/>
              <a:pPr/>
              <a:t>1</a:t>
            </a:fld>
            <a:endParaRPr lang="bg-BG"/>
          </a:p>
        </p:txBody>
      </p:sp>
    </p:spTree>
    <p:extLst>
      <p:ext uri="{BB962C8B-B14F-4D97-AF65-F5344CB8AC3E}">
        <p14:creationId xmlns:p14="http://schemas.microsoft.com/office/powerpoint/2010/main" val="980473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10</a:t>
            </a:fld>
            <a:endParaRPr lang="bg-BG"/>
          </a:p>
        </p:txBody>
      </p:sp>
    </p:spTree>
    <p:extLst>
      <p:ext uri="{BB962C8B-B14F-4D97-AF65-F5344CB8AC3E}">
        <p14:creationId xmlns:p14="http://schemas.microsoft.com/office/powerpoint/2010/main" val="417314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12</a:t>
            </a:fld>
            <a:endParaRPr lang="bg-BG"/>
          </a:p>
        </p:txBody>
      </p:sp>
    </p:spTree>
    <p:extLst>
      <p:ext uri="{BB962C8B-B14F-4D97-AF65-F5344CB8AC3E}">
        <p14:creationId xmlns:p14="http://schemas.microsoft.com/office/powerpoint/2010/main" val="3072304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13</a:t>
            </a:fld>
            <a:endParaRPr lang="bg-BG"/>
          </a:p>
        </p:txBody>
      </p:sp>
    </p:spTree>
    <p:extLst>
      <p:ext uri="{BB962C8B-B14F-4D97-AF65-F5344CB8AC3E}">
        <p14:creationId xmlns:p14="http://schemas.microsoft.com/office/powerpoint/2010/main" val="2359052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14</a:t>
            </a:fld>
            <a:endParaRPr lang="bg-BG"/>
          </a:p>
        </p:txBody>
      </p:sp>
    </p:spTree>
    <p:extLst>
      <p:ext uri="{BB962C8B-B14F-4D97-AF65-F5344CB8AC3E}">
        <p14:creationId xmlns:p14="http://schemas.microsoft.com/office/powerpoint/2010/main" val="4161721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15</a:t>
            </a:fld>
            <a:endParaRPr lang="bg-BG"/>
          </a:p>
        </p:txBody>
      </p:sp>
    </p:spTree>
    <p:extLst>
      <p:ext uri="{BB962C8B-B14F-4D97-AF65-F5344CB8AC3E}">
        <p14:creationId xmlns:p14="http://schemas.microsoft.com/office/powerpoint/2010/main" val="6928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18</a:t>
            </a:fld>
            <a:endParaRPr lang="bg-BG"/>
          </a:p>
        </p:txBody>
      </p:sp>
    </p:spTree>
    <p:extLst>
      <p:ext uri="{BB962C8B-B14F-4D97-AF65-F5344CB8AC3E}">
        <p14:creationId xmlns:p14="http://schemas.microsoft.com/office/powerpoint/2010/main" val="1400442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19</a:t>
            </a:fld>
            <a:endParaRPr lang="bg-BG"/>
          </a:p>
        </p:txBody>
      </p:sp>
    </p:spTree>
    <p:extLst>
      <p:ext uri="{BB962C8B-B14F-4D97-AF65-F5344CB8AC3E}">
        <p14:creationId xmlns:p14="http://schemas.microsoft.com/office/powerpoint/2010/main" val="3280666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20</a:t>
            </a:fld>
            <a:endParaRPr lang="bg-BG"/>
          </a:p>
        </p:txBody>
      </p:sp>
    </p:spTree>
    <p:extLst>
      <p:ext uri="{BB962C8B-B14F-4D97-AF65-F5344CB8AC3E}">
        <p14:creationId xmlns:p14="http://schemas.microsoft.com/office/powerpoint/2010/main" val="296406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21</a:t>
            </a:fld>
            <a:endParaRPr lang="bg-BG"/>
          </a:p>
        </p:txBody>
      </p:sp>
    </p:spTree>
    <p:extLst>
      <p:ext uri="{BB962C8B-B14F-4D97-AF65-F5344CB8AC3E}">
        <p14:creationId xmlns:p14="http://schemas.microsoft.com/office/powerpoint/2010/main" val="1666813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22</a:t>
            </a:fld>
            <a:endParaRPr lang="bg-BG"/>
          </a:p>
        </p:txBody>
      </p:sp>
    </p:spTree>
    <p:extLst>
      <p:ext uri="{BB962C8B-B14F-4D97-AF65-F5344CB8AC3E}">
        <p14:creationId xmlns:p14="http://schemas.microsoft.com/office/powerpoint/2010/main" val="3073131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2</a:t>
            </a:fld>
            <a:endParaRPr lang="bg-BG"/>
          </a:p>
        </p:txBody>
      </p:sp>
    </p:spTree>
    <p:extLst>
      <p:ext uri="{BB962C8B-B14F-4D97-AF65-F5344CB8AC3E}">
        <p14:creationId xmlns:p14="http://schemas.microsoft.com/office/powerpoint/2010/main" val="1758001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23</a:t>
            </a:fld>
            <a:endParaRPr lang="bg-BG"/>
          </a:p>
        </p:txBody>
      </p:sp>
    </p:spTree>
    <p:extLst>
      <p:ext uri="{BB962C8B-B14F-4D97-AF65-F5344CB8AC3E}">
        <p14:creationId xmlns:p14="http://schemas.microsoft.com/office/powerpoint/2010/main" val="1609333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24</a:t>
            </a:fld>
            <a:endParaRPr lang="bg-BG"/>
          </a:p>
        </p:txBody>
      </p:sp>
    </p:spTree>
    <p:extLst>
      <p:ext uri="{BB962C8B-B14F-4D97-AF65-F5344CB8AC3E}">
        <p14:creationId xmlns:p14="http://schemas.microsoft.com/office/powerpoint/2010/main" val="68753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a:t>
            </a:r>
            <a:r>
              <a:rPr lang="en-US" baseline="0" dirty="0"/>
              <a:t>add image, you must sent it to back! </a:t>
            </a:r>
            <a:r>
              <a:rPr lang="en-US" b="1" baseline="0" dirty="0"/>
              <a:t>Right Click on Image </a:t>
            </a:r>
            <a:r>
              <a:rPr lang="en-US" b="0" baseline="0" dirty="0"/>
              <a:t>-&gt; </a:t>
            </a:r>
            <a:r>
              <a:rPr lang="en-US" b="1" baseline="0" dirty="0"/>
              <a:t>Send to Back</a:t>
            </a:r>
            <a:r>
              <a:rPr lang="en-US" b="0" baseline="0" dirty="0"/>
              <a:t> -&gt; </a:t>
            </a:r>
            <a:r>
              <a:rPr lang="en-US" b="1" baseline="0" dirty="0"/>
              <a:t>Send Back</a:t>
            </a:r>
            <a:endParaRPr lang="bg-BG" b="0" dirty="0"/>
          </a:p>
          <a:p>
            <a:endParaRPr lang="en-US" dirty="0"/>
          </a:p>
        </p:txBody>
      </p:sp>
      <p:sp>
        <p:nvSpPr>
          <p:cNvPr id="4" name="Slide Number Placeholder 3"/>
          <p:cNvSpPr>
            <a:spLocks noGrp="1"/>
          </p:cNvSpPr>
          <p:nvPr>
            <p:ph type="sldNum" sz="quarter" idx="10"/>
          </p:nvPr>
        </p:nvSpPr>
        <p:spPr/>
        <p:txBody>
          <a:bodyPr/>
          <a:lstStyle/>
          <a:p>
            <a:fld id="{8CECA5A7-B492-48DE-AC04-28E27A2EEFEF}" type="slidenum">
              <a:rPr lang="bg-BG" smtClean="0"/>
              <a:pPr/>
              <a:t>33</a:t>
            </a:fld>
            <a:endParaRPr lang="bg-BG"/>
          </a:p>
        </p:txBody>
      </p:sp>
    </p:spTree>
    <p:extLst>
      <p:ext uri="{BB962C8B-B14F-4D97-AF65-F5344CB8AC3E}">
        <p14:creationId xmlns:p14="http://schemas.microsoft.com/office/powerpoint/2010/main" val="218355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3</a:t>
            </a:fld>
            <a:endParaRPr lang="bg-BG"/>
          </a:p>
        </p:txBody>
      </p:sp>
    </p:spTree>
    <p:extLst>
      <p:ext uri="{BB962C8B-B14F-4D97-AF65-F5344CB8AC3E}">
        <p14:creationId xmlns:p14="http://schemas.microsoft.com/office/powerpoint/2010/main" val="32275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4</a:t>
            </a:fld>
            <a:endParaRPr lang="bg-BG"/>
          </a:p>
        </p:txBody>
      </p:sp>
    </p:spTree>
    <p:extLst>
      <p:ext uri="{BB962C8B-B14F-4D97-AF65-F5344CB8AC3E}">
        <p14:creationId xmlns:p14="http://schemas.microsoft.com/office/powerpoint/2010/main" val="216611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5</a:t>
            </a:fld>
            <a:endParaRPr lang="bg-BG"/>
          </a:p>
        </p:txBody>
      </p:sp>
    </p:spTree>
    <p:extLst>
      <p:ext uri="{BB962C8B-B14F-4D97-AF65-F5344CB8AC3E}">
        <p14:creationId xmlns:p14="http://schemas.microsoft.com/office/powerpoint/2010/main" val="3290720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6</a:t>
            </a:fld>
            <a:endParaRPr lang="bg-BG"/>
          </a:p>
        </p:txBody>
      </p:sp>
    </p:spTree>
    <p:extLst>
      <p:ext uri="{BB962C8B-B14F-4D97-AF65-F5344CB8AC3E}">
        <p14:creationId xmlns:p14="http://schemas.microsoft.com/office/powerpoint/2010/main" val="189089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7</a:t>
            </a:fld>
            <a:endParaRPr lang="bg-BG"/>
          </a:p>
        </p:txBody>
      </p:sp>
    </p:spTree>
    <p:extLst>
      <p:ext uri="{BB962C8B-B14F-4D97-AF65-F5344CB8AC3E}">
        <p14:creationId xmlns:p14="http://schemas.microsoft.com/office/powerpoint/2010/main" val="211622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8</a:t>
            </a:fld>
            <a:endParaRPr lang="bg-BG"/>
          </a:p>
        </p:txBody>
      </p:sp>
    </p:spTree>
    <p:extLst>
      <p:ext uri="{BB962C8B-B14F-4D97-AF65-F5344CB8AC3E}">
        <p14:creationId xmlns:p14="http://schemas.microsoft.com/office/powerpoint/2010/main" val="258026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ECA5A7-B492-48DE-AC04-28E27A2EEFEF}" type="slidenum">
              <a:rPr lang="bg-BG" smtClean="0"/>
              <a:pPr/>
              <a:t>9</a:t>
            </a:fld>
            <a:endParaRPr lang="bg-BG"/>
          </a:p>
        </p:txBody>
      </p:sp>
    </p:spTree>
    <p:extLst>
      <p:ext uri="{BB962C8B-B14F-4D97-AF65-F5344CB8AC3E}">
        <p14:creationId xmlns:p14="http://schemas.microsoft.com/office/powerpoint/2010/main" val="341238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920BC6-807C-4FCE-A837-821BE9B81BE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133131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20BC6-807C-4FCE-A837-821BE9B81BE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137744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20BC6-807C-4FCE-A837-821BE9B81BE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1253682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p>
            <a:endParaRPr lang="bg-BG"/>
          </a:p>
        </p:txBody>
      </p:sp>
    </p:spTree>
    <p:extLst>
      <p:ext uri="{BB962C8B-B14F-4D97-AF65-F5344CB8AC3E}">
        <p14:creationId xmlns:p14="http://schemas.microsoft.com/office/powerpoint/2010/main" val="929964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Main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50813"/>
            <a:ext cx="9144000" cy="900747"/>
          </a:xfrm>
          <a:prstGeom prst="rect">
            <a:avLst/>
          </a:prstGeom>
        </p:spPr>
        <p:txBody>
          <a:bodyPr anchor="b"/>
          <a:lstStyle>
            <a:lvl1pPr algn="ctr">
              <a:defRPr sz="4800" spc="-150">
                <a:solidFill>
                  <a:srgbClr val="5DBA4E"/>
                </a:solidFill>
                <a:latin typeface="Segoe UI Semilight" pitchFamily="34" charset="0"/>
                <a:ea typeface="Open Sans Condensed Light" panose="020B0306030504020204" pitchFamily="34" charset="0"/>
                <a:cs typeface="Segoe UI Semilight" pitchFamily="34" charset="0"/>
              </a:defRPr>
            </a:lvl1pPr>
          </a:lstStyle>
          <a:p>
            <a:r>
              <a:rPr lang="en-US" dirty="0"/>
              <a:t>CLICK TO EDIT MASTER TITLE</a:t>
            </a:r>
            <a:endParaRPr lang="bg-BG" dirty="0"/>
          </a:p>
        </p:txBody>
      </p:sp>
      <p:sp>
        <p:nvSpPr>
          <p:cNvPr id="3" name="Subtitle 2"/>
          <p:cNvSpPr>
            <a:spLocks noGrp="1"/>
          </p:cNvSpPr>
          <p:nvPr>
            <p:ph type="subTitle" idx="1"/>
          </p:nvPr>
        </p:nvSpPr>
        <p:spPr>
          <a:xfrm>
            <a:off x="1524000" y="965200"/>
            <a:ext cx="9144000" cy="445770"/>
          </a:xfrm>
          <a:prstGeom prst="rect">
            <a:avLst/>
          </a:prstGeom>
        </p:spPr>
        <p:txBody>
          <a:bodyPr/>
          <a:lstStyle>
            <a:lvl1pPr marL="0" indent="0" algn="ctr">
              <a:buNone/>
              <a:defRPr sz="1600">
                <a:solidFill>
                  <a:schemeClr val="accent2"/>
                </a:solidFill>
                <a:latin typeface="Segoe UI Semilight" pitchFamily="34" charset="0"/>
                <a:cs typeface="Segoe UI Semilight"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bg-BG" dirty="0"/>
          </a:p>
        </p:txBody>
      </p:sp>
      <p:sp>
        <p:nvSpPr>
          <p:cNvPr id="10" name="Rectangle 9"/>
          <p:cNvSpPr/>
          <p:nvPr userDrawn="1"/>
        </p:nvSpPr>
        <p:spPr>
          <a:xfrm>
            <a:off x="0" y="6382711"/>
            <a:ext cx="12192000" cy="331053"/>
          </a:xfrm>
          <a:prstGeom prst="rect">
            <a:avLst/>
          </a:prstGeom>
          <a:solidFill>
            <a:schemeClr val="accent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lt1">
                  <a:alpha val="79000"/>
                </a:schemeClr>
              </a:solidFill>
              <a:latin typeface="Segoe UI Semilight" pitchFamily="34" charset="0"/>
              <a:cs typeface="Segoe UI Semilight" pitchFamily="34" charset="0"/>
            </a:endParaRPr>
          </a:p>
        </p:txBody>
      </p:sp>
      <p:sp>
        <p:nvSpPr>
          <p:cNvPr id="12" name="Rectangle 11"/>
          <p:cNvSpPr/>
          <p:nvPr userDrawn="1"/>
        </p:nvSpPr>
        <p:spPr>
          <a:xfrm>
            <a:off x="5060299" y="6394349"/>
            <a:ext cx="2348976" cy="307777"/>
          </a:xfrm>
          <a:prstGeom prst="rect">
            <a:avLst/>
          </a:prstGeom>
        </p:spPr>
        <p:txBody>
          <a:bodyPr wrap="none">
            <a:spAutoFit/>
          </a:bodyPr>
          <a:lstStyle/>
          <a:p>
            <a:r>
              <a:rPr lang="en-US" sz="1400" dirty="0">
                <a:solidFill>
                  <a:schemeClr val="accent2">
                    <a:alpha val="79000"/>
                  </a:schemeClr>
                </a:solidFill>
                <a:latin typeface="Segoe UI Semilight" pitchFamily="34" charset="0"/>
                <a:cs typeface="Segoe UI Semilight" pitchFamily="34" charset="0"/>
              </a:rPr>
              <a:t>WWW.ITWORX.EDUCATION</a:t>
            </a:r>
            <a:endParaRPr lang="bg-BG" sz="1400" dirty="0">
              <a:solidFill>
                <a:schemeClr val="accent2">
                  <a:alpha val="79000"/>
                </a:schemeClr>
              </a:solidFill>
              <a:latin typeface="Segoe UI Semilight" pitchFamily="34" charset="0"/>
              <a:cs typeface="Segoe UI Semilight" pitchFamily="34" charset="0"/>
            </a:endParaRPr>
          </a:p>
        </p:txBody>
      </p:sp>
      <p:sp>
        <p:nvSpPr>
          <p:cNvPr id="14" name="Slide Number Placeholder 5"/>
          <p:cNvSpPr>
            <a:spLocks noGrp="1"/>
          </p:cNvSpPr>
          <p:nvPr>
            <p:ph type="sldNum" sz="quarter" idx="4"/>
          </p:nvPr>
        </p:nvSpPr>
        <p:spPr>
          <a:xfrm>
            <a:off x="11047808" y="6383053"/>
            <a:ext cx="495300" cy="330076"/>
          </a:xfrm>
          <a:prstGeom prst="rect">
            <a:avLst/>
          </a:prstGeom>
        </p:spPr>
        <p:txBody>
          <a:bodyPr/>
          <a:lstStyle>
            <a:lvl1pPr algn="r">
              <a:defRPr sz="1600">
                <a:latin typeface="Segoe UI Semilight" pitchFamily="34" charset="0"/>
                <a:cs typeface="Segoe UI Semilight" pitchFamily="34" charset="0"/>
              </a:defRPr>
            </a:lvl1pPr>
          </a:lstStyle>
          <a:p>
            <a:fld id="{CCB13F18-A32D-40F8-92A2-4CABB04772E8}" type="slidenum">
              <a:rPr lang="bg-BG" smtClean="0"/>
              <a:pPr/>
              <a:t>‹#›</a:t>
            </a:fld>
            <a:endParaRPr lang="bg-BG" dirty="0"/>
          </a:p>
        </p:txBody>
      </p:sp>
      <p:sp>
        <p:nvSpPr>
          <p:cNvPr id="15" name="Half Frame 14">
            <a:hlinkClick r:id="" action="ppaction://hlinkshowjump?jump=previousslide"/>
          </p:cNvPr>
          <p:cNvSpPr/>
          <p:nvPr userDrawn="1"/>
        </p:nvSpPr>
        <p:spPr>
          <a:xfrm rot="13500000" flipH="1">
            <a:off x="11688528" y="6479390"/>
            <a:ext cx="137695" cy="137695"/>
          </a:xfrm>
          <a:prstGeom prst="halfFrame">
            <a:avLst>
              <a:gd name="adj1" fmla="val 21252"/>
              <a:gd name="adj2" fmla="val 232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a:solidFill>
                <a:schemeClr val="tx1"/>
              </a:solidFill>
              <a:latin typeface="Segoe UI Semilight" pitchFamily="34" charset="0"/>
              <a:cs typeface="Segoe UI Semilight" pitchFamily="34" charset="0"/>
            </a:endParaRPr>
          </a:p>
        </p:txBody>
      </p:sp>
      <p:cxnSp>
        <p:nvCxnSpPr>
          <p:cNvPr id="16" name="Straight Connector 15"/>
          <p:cNvCxnSpPr/>
          <p:nvPr userDrawn="1"/>
        </p:nvCxnSpPr>
        <p:spPr>
          <a:xfrm>
            <a:off x="11561323" y="6352629"/>
            <a:ext cx="0" cy="3611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Half Frame 16">
            <a:hlinkClick r:id="" action="ppaction://hlinkshowjump?jump=nextslide"/>
          </p:cNvPr>
          <p:cNvSpPr/>
          <p:nvPr userDrawn="1"/>
        </p:nvSpPr>
        <p:spPr>
          <a:xfrm rot="8100000">
            <a:off x="11762815" y="6479390"/>
            <a:ext cx="137695" cy="137695"/>
          </a:xfrm>
          <a:prstGeom prst="halfFrame">
            <a:avLst>
              <a:gd name="adj1" fmla="val 21252"/>
              <a:gd name="adj2" fmla="val 232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a:solidFill>
                <a:schemeClr val="tx1"/>
              </a:solidFill>
              <a:latin typeface="Segoe UI Semilight" pitchFamily="34" charset="0"/>
              <a:cs typeface="Segoe UI Semilight" pitchFamily="34" charset="0"/>
            </a:endParaRPr>
          </a:p>
        </p:txBody>
      </p:sp>
      <p:pic>
        <p:nvPicPr>
          <p:cNvPr id="2050" name="Picture 2" descr="D:\eduworx\Logo\ITWORX LOGO Final4 - Colored1.png"/>
          <p:cNvPicPr>
            <a:picLocks noChangeAspect="1" noChangeArrowheads="1"/>
          </p:cNvPicPr>
          <p:nvPr userDrawn="1"/>
        </p:nvPicPr>
        <p:blipFill>
          <a:blip r:embed="rId2" cstate="print"/>
          <a:srcRect/>
          <a:stretch>
            <a:fillRect/>
          </a:stretch>
        </p:blipFill>
        <p:spPr bwMode="auto">
          <a:xfrm>
            <a:off x="237113" y="6400801"/>
            <a:ext cx="1276047" cy="344343"/>
          </a:xfrm>
          <a:prstGeom prst="rect">
            <a:avLst/>
          </a:prstGeom>
          <a:noFill/>
        </p:spPr>
      </p:pic>
      <p:sp>
        <p:nvSpPr>
          <p:cNvPr id="11" name="Rectangle 10"/>
          <p:cNvSpPr/>
          <p:nvPr userDrawn="1"/>
        </p:nvSpPr>
        <p:spPr>
          <a:xfrm>
            <a:off x="0" y="2272094"/>
            <a:ext cx="116956" cy="11444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3" name="Rectangle 12"/>
          <p:cNvSpPr/>
          <p:nvPr userDrawn="1"/>
        </p:nvSpPr>
        <p:spPr>
          <a:xfrm>
            <a:off x="0" y="3416569"/>
            <a:ext cx="116956" cy="10989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Rectangle 17"/>
          <p:cNvSpPr/>
          <p:nvPr userDrawn="1"/>
        </p:nvSpPr>
        <p:spPr>
          <a:xfrm>
            <a:off x="0" y="4515563"/>
            <a:ext cx="116956" cy="10953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9" name="Rectangle 18"/>
          <p:cNvSpPr/>
          <p:nvPr userDrawn="1"/>
        </p:nvSpPr>
        <p:spPr>
          <a:xfrm>
            <a:off x="-1124" y="1173100"/>
            <a:ext cx="116956" cy="1095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 name="Content Placeholder 4"/>
          <p:cNvSpPr>
            <a:spLocks noGrp="1"/>
          </p:cNvSpPr>
          <p:nvPr>
            <p:ph sz="quarter" idx="10"/>
          </p:nvPr>
        </p:nvSpPr>
        <p:spPr>
          <a:xfrm>
            <a:off x="1019849" y="1734374"/>
            <a:ext cx="10429875" cy="4262438"/>
          </a:xfrm>
          <a:prstGeom prst="rect">
            <a:avLst/>
          </a:prstGeom>
        </p:spPr>
        <p:txBody>
          <a:bodyPr/>
          <a:lstStyle>
            <a:lvl1pPr>
              <a:defRPr>
                <a:solidFill>
                  <a:sysClr val="windowText" lastClr="000000"/>
                </a:solidFill>
              </a:defRPr>
            </a:lvl1pPr>
            <a:lvl2pPr>
              <a:defRPr>
                <a:solidFill>
                  <a:sysClr val="windowText" lastClr="000000"/>
                </a:solidFill>
              </a:defRPr>
            </a:lvl2pPr>
            <a:lvl3pPr>
              <a:defRPr>
                <a:solidFill>
                  <a:sysClr val="windowText" lastClr="000000"/>
                </a:solidFill>
              </a:defRPr>
            </a:lvl3pPr>
            <a:lvl4pPr>
              <a:defRPr>
                <a:solidFill>
                  <a:sysClr val="windowText" lastClr="000000"/>
                </a:solidFill>
              </a:defRPr>
            </a:lvl4pPr>
            <a:lvl5pPr>
              <a:defRPr>
                <a:solidFill>
                  <a:sysClr val="windowText" lastClr="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758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dirty="0">
                <a:solidFill>
                  <a:schemeClr val="bg1"/>
                </a:solidFill>
                <a:latin typeface="+mj-lt"/>
                <a:ea typeface="Gotham Light" charset="0"/>
                <a:cs typeface="Gotham Light" charset="0"/>
              </a:rPr>
              <a:t>Demo</a:t>
            </a: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mn-lt"/>
                <a:ea typeface="Tahoma" panose="020B0604030504040204" pitchFamily="34" charset="0"/>
                <a:cs typeface="Tahoma" panose="020B0604030504040204" pitchFamily="34" charset="0"/>
              </a:defRPr>
            </a:lvl2pPr>
            <a:lvl3pPr algn="l">
              <a:defRPr sz="2400" b="0" i="0">
                <a:solidFill>
                  <a:schemeClr val="accent2"/>
                </a:solidFill>
                <a:latin typeface="+mn-lt"/>
                <a:ea typeface="Tahoma" panose="020B0604030504040204" pitchFamily="34" charset="0"/>
                <a:cs typeface="Tahoma" panose="020B0604030504040204" pitchFamily="34" charset="0"/>
              </a:defRPr>
            </a:lvl3pPr>
            <a:lvl4pPr algn="l">
              <a:defRPr sz="2400" b="0" i="0">
                <a:solidFill>
                  <a:schemeClr val="accent2"/>
                </a:solidFill>
                <a:latin typeface="+mn-lt"/>
                <a:ea typeface="Tahoma" panose="020B0604030504040204" pitchFamily="34" charset="0"/>
                <a:cs typeface="Tahoma" panose="020B0604030504040204" pitchFamily="34" charset="0"/>
              </a:defRPr>
            </a:lvl4pPr>
            <a:lvl5pPr algn="l">
              <a:defRPr sz="2400" b="0" i="0">
                <a:solidFill>
                  <a:schemeClr val="accent2"/>
                </a:solidFill>
                <a:latin typeface="+mn-lt"/>
                <a:ea typeface="Tahoma" panose="020B0604030504040204" pitchFamily="34" charset="0"/>
                <a:cs typeface="Tahoma" panose="020B0604030504040204" pitchFamily="34"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03723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20BC6-807C-4FCE-A837-821BE9B81BE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330579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920BC6-807C-4FCE-A837-821BE9B81BE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383976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920BC6-807C-4FCE-A837-821BE9B81BEC}"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117845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920BC6-807C-4FCE-A837-821BE9B81BEC}" type="datetimeFigureOut">
              <a:rPr lang="en-US" smtClean="0"/>
              <a:t>7/4/2016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244630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920BC6-807C-4FCE-A837-821BE9B81BEC}" type="datetimeFigureOut">
              <a:rPr lang="en-US" smtClean="0"/>
              <a:t>7/4/2016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341946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20BC6-807C-4FCE-A837-821BE9B81BEC}" type="datetimeFigureOut">
              <a:rPr lang="en-US" smtClean="0"/>
              <a:t>7/4/2016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380563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920BC6-807C-4FCE-A837-821BE9B81BEC}"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71388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920BC6-807C-4FCE-A837-821BE9B81BEC}"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2A89-F1E9-40B6-B748-7CBE92A10A9F}" type="slidenum">
              <a:rPr lang="en-US" smtClean="0"/>
              <a:t>‹#›</a:t>
            </a:fld>
            <a:endParaRPr lang="en-US"/>
          </a:p>
        </p:txBody>
      </p:sp>
    </p:spTree>
    <p:extLst>
      <p:ext uri="{BB962C8B-B14F-4D97-AF65-F5344CB8AC3E}">
        <p14:creationId xmlns:p14="http://schemas.microsoft.com/office/powerpoint/2010/main" val="266020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20BC6-807C-4FCE-A837-821BE9B81BEC}" type="datetimeFigureOut">
              <a:rPr lang="en-US" smtClean="0"/>
              <a:t>7/4/2016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A2A89-F1E9-40B6-B748-7CBE92A10A9F}" type="slidenum">
              <a:rPr lang="en-US" smtClean="0"/>
              <a:t>‹#›</a:t>
            </a:fld>
            <a:endParaRPr lang="en-US"/>
          </a:p>
        </p:txBody>
      </p:sp>
    </p:spTree>
    <p:extLst>
      <p:ext uri="{BB962C8B-B14F-4D97-AF65-F5344CB8AC3E}">
        <p14:creationId xmlns:p14="http://schemas.microsoft.com/office/powerpoint/2010/main" val="101986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owin.org/"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katanaproject.codeplex.com/"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rack.github.io/"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whereslou.com/" TargetMode="External"/><Relationship Id="rId5" Type="http://schemas.openxmlformats.org/officeDocument/2006/relationships/hyperlink" Target="http://bvanderveen.com/" TargetMode="External"/><Relationship Id="rId4" Type="http://schemas.openxmlformats.org/officeDocument/2006/relationships/hyperlink" Target="http://owin.org/spec/owin-1.0.0.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owin.org/html/owin.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www.asp.net/web-api/overview/getting-started-with-aspnet-web-api" TargetMode="External"/><Relationship Id="rId5" Type="http://schemas.openxmlformats.org/officeDocument/2006/relationships/hyperlink" Target="http://www.asp.net/signalr" TargetMode="External"/><Relationship Id="rId4" Type="http://schemas.openxmlformats.org/officeDocument/2006/relationships/hyperlink" Target="http://katanaproject.codeplex.com/documenta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 y="-1563"/>
            <a:ext cx="12160568" cy="6857463"/>
          </a:xfrm>
          <a:prstGeom prst="rect">
            <a:avLst/>
          </a:prstGeom>
          <a:noFill/>
          <a:ln>
            <a:noFill/>
          </a:ln>
        </p:spPr>
      </p:pic>
      <p:pic>
        <p:nvPicPr>
          <p:cNvPr id="1028" name="Picture 4" descr="D:\eduworx\Logo\ITWORX LOGO Final4 - Colored2.png" hidden="1"/>
          <p:cNvPicPr>
            <a:picLocks noChangeAspect="1" noChangeArrowheads="1"/>
          </p:cNvPicPr>
          <p:nvPr/>
        </p:nvPicPr>
        <p:blipFill>
          <a:blip r:embed="rId4" cstate="print"/>
          <a:srcRect l="30309" r="31256" b="41944"/>
          <a:stretch>
            <a:fillRect/>
          </a:stretch>
        </p:blipFill>
        <p:spPr bwMode="auto">
          <a:xfrm>
            <a:off x="-3025836" y="0"/>
            <a:ext cx="7880465" cy="8139534"/>
          </a:xfrm>
          <a:prstGeom prst="rect">
            <a:avLst/>
          </a:prstGeom>
          <a:noFill/>
        </p:spPr>
      </p:pic>
      <p:grpSp>
        <p:nvGrpSpPr>
          <p:cNvPr id="31" name="Group 30"/>
          <p:cNvGrpSpPr/>
          <p:nvPr/>
        </p:nvGrpSpPr>
        <p:grpSpPr>
          <a:xfrm>
            <a:off x="0" y="0"/>
            <a:ext cx="299546" cy="3197968"/>
            <a:chOff x="0" y="0"/>
            <a:chExt cx="299546" cy="3197968"/>
          </a:xfrm>
        </p:grpSpPr>
        <p:sp>
          <p:nvSpPr>
            <p:cNvPr id="26" name="Rectangle 25"/>
            <p:cNvSpPr/>
            <p:nvPr/>
          </p:nvSpPr>
          <p:spPr>
            <a:xfrm>
              <a:off x="0" y="0"/>
              <a:ext cx="299546" cy="1098086"/>
            </a:xfrm>
            <a:prstGeom prst="rect">
              <a:avLst/>
            </a:prstGeom>
            <a:solidFill>
              <a:srgbClr val="8DD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7" name="Rectangle 26"/>
            <p:cNvSpPr/>
            <p:nvPr/>
          </p:nvSpPr>
          <p:spPr>
            <a:xfrm>
              <a:off x="0" y="1099649"/>
              <a:ext cx="299546" cy="1054448"/>
            </a:xfrm>
            <a:prstGeom prst="rect">
              <a:avLst/>
            </a:prstGeom>
            <a:solidFill>
              <a:srgbClr val="33A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Rectangle 27"/>
            <p:cNvSpPr/>
            <p:nvPr/>
          </p:nvSpPr>
          <p:spPr>
            <a:xfrm>
              <a:off x="0" y="2147017"/>
              <a:ext cx="299546" cy="10509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3" name="Group 32"/>
          <p:cNvGrpSpPr/>
          <p:nvPr/>
        </p:nvGrpSpPr>
        <p:grpSpPr>
          <a:xfrm>
            <a:off x="439104" y="1130522"/>
            <a:ext cx="11721464" cy="2067446"/>
            <a:chOff x="470536" y="1199309"/>
            <a:chExt cx="11721464" cy="2067446"/>
          </a:xfrm>
        </p:grpSpPr>
        <p:sp>
          <p:nvSpPr>
            <p:cNvPr id="32" name="Rectangle 31"/>
            <p:cNvSpPr/>
            <p:nvPr/>
          </p:nvSpPr>
          <p:spPr>
            <a:xfrm>
              <a:off x="6786283" y="1217238"/>
              <a:ext cx="5405717" cy="2049517"/>
            </a:xfrm>
            <a:prstGeom prst="rect">
              <a:avLst/>
            </a:prstGeom>
            <a:solidFill>
              <a:srgbClr val="25CD51">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470536" y="1199309"/>
              <a:ext cx="11478764" cy="2049517"/>
              <a:chOff x="4114578" y="3362083"/>
              <a:chExt cx="11478764" cy="2049517"/>
            </a:xfrm>
          </p:grpSpPr>
          <p:sp>
            <p:nvSpPr>
              <p:cNvPr id="19" name="Rectangle 18"/>
              <p:cNvSpPr/>
              <p:nvPr/>
            </p:nvSpPr>
            <p:spPr>
              <a:xfrm>
                <a:off x="4114578" y="3362083"/>
                <a:ext cx="6266552" cy="2049517"/>
              </a:xfrm>
              <a:prstGeom prst="rect">
                <a:avLst/>
              </a:prstGeom>
              <a:solidFill>
                <a:srgbClr val="FBFBFB">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13618" y="3613313"/>
                <a:ext cx="5831198" cy="1576493"/>
              </a:xfrm>
              <a:prstGeom prst="rect">
                <a:avLst/>
              </a:prstGeom>
              <a:noFill/>
            </p:spPr>
          </p:pic>
          <p:sp>
            <p:nvSpPr>
              <p:cNvPr id="29" name="Rectangle 28"/>
              <p:cNvSpPr/>
              <p:nvPr/>
            </p:nvSpPr>
            <p:spPr>
              <a:xfrm>
                <a:off x="10673024" y="4227838"/>
                <a:ext cx="4920318" cy="584775"/>
              </a:xfrm>
              <a:prstGeom prst="rect">
                <a:avLst/>
              </a:prstGeom>
            </p:spPr>
            <p:txBody>
              <a:bodyPr wrap="square">
                <a:spAutoFit/>
              </a:bodyPr>
              <a:lstStyle/>
              <a:p>
                <a:endParaRPr lang="bg-BG" sz="3200" dirty="0">
                  <a:solidFill>
                    <a:schemeClr val="accent5"/>
                  </a:solidFill>
                  <a:latin typeface="Segoe UI Semilight" panose="020B0402040204020203" pitchFamily="34" charset="0"/>
                  <a:ea typeface="Open Sans Condensed Light" panose="020B0306030504020204" pitchFamily="34" charset="0"/>
                  <a:cs typeface="Segoe UI Semilight" panose="020B0402040204020203" pitchFamily="34" charset="0"/>
                </a:endParaRPr>
              </a:p>
            </p:txBody>
          </p:sp>
        </p:grpSp>
      </p:grpSp>
      <p:grpSp>
        <p:nvGrpSpPr>
          <p:cNvPr id="12" name="Group 11"/>
          <p:cNvGrpSpPr/>
          <p:nvPr/>
        </p:nvGrpSpPr>
        <p:grpSpPr>
          <a:xfrm>
            <a:off x="0" y="5113177"/>
            <a:ext cx="12160568" cy="849942"/>
            <a:chOff x="0" y="5113177"/>
            <a:chExt cx="12192000" cy="849942"/>
          </a:xfrm>
        </p:grpSpPr>
        <p:sp>
          <p:nvSpPr>
            <p:cNvPr id="9" name="Rectangle 8"/>
            <p:cNvSpPr/>
            <p:nvPr/>
          </p:nvSpPr>
          <p:spPr>
            <a:xfrm>
              <a:off x="0" y="5113177"/>
              <a:ext cx="12192000" cy="849942"/>
            </a:xfrm>
            <a:prstGeom prst="rect">
              <a:avLst/>
            </a:pr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82426" y="5478948"/>
              <a:ext cx="10128782" cy="461665"/>
            </a:xfrm>
            <a:prstGeom prst="rect">
              <a:avLst/>
            </a:prstGeom>
            <a:noFill/>
          </p:spPr>
          <p:txBody>
            <a:bodyPr wrap="square" rtlCol="0">
              <a:spAutoFit/>
            </a:bodyPr>
            <a:lstStyle/>
            <a:p>
              <a:r>
                <a:rPr lang="en-US" sz="2400" dirty="0">
                  <a:latin typeface="Segoe UI Semilight" panose="020B0402040204020203" pitchFamily="34" charset="0"/>
                  <a:cs typeface="Segoe UI Semilight" panose="020B0402040204020203" pitchFamily="34" charset="0"/>
                </a:rPr>
                <a:t>By: Ahmed Marzouk</a:t>
              </a:r>
            </a:p>
          </p:txBody>
        </p:sp>
      </p:grpSp>
      <p:sp>
        <p:nvSpPr>
          <p:cNvPr id="17" name="TextBox 16"/>
          <p:cNvSpPr txBox="1"/>
          <p:nvPr/>
        </p:nvSpPr>
        <p:spPr>
          <a:xfrm>
            <a:off x="574589" y="5061929"/>
            <a:ext cx="10102669" cy="523220"/>
          </a:xfrm>
          <a:prstGeom prst="rect">
            <a:avLst/>
          </a:prstGeom>
          <a:noFill/>
        </p:spPr>
        <p:txBody>
          <a:bodyPr wrap="square" rtlCol="0">
            <a:spAutoFit/>
          </a:bodyPr>
          <a:lstStyle/>
          <a:p>
            <a:r>
              <a:rPr lang="en-US" sz="2800" dirty="0">
                <a:latin typeface="Segoe UI Semilight" panose="020B0402040204020203" pitchFamily="34" charset="0"/>
                <a:cs typeface="Segoe UI Semilight" panose="020B0402040204020203" pitchFamily="34" charset="0"/>
              </a:rPr>
              <a:t>OWIN &amp; KATANA </a:t>
            </a:r>
          </a:p>
        </p:txBody>
      </p:sp>
    </p:spTree>
    <p:extLst>
      <p:ext uri="{BB962C8B-B14F-4D97-AF65-F5344CB8AC3E}">
        <p14:creationId xmlns:p14="http://schemas.microsoft.com/office/powerpoint/2010/main" val="114159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lide(fromBottom)">
                                      <p:cBhvr>
                                        <p:cTn id="7" dur="500"/>
                                        <p:tgtEl>
                                          <p:spTgt spid="31"/>
                                        </p:tgtEl>
                                      </p:cBhvr>
                                    </p:animEffect>
                                  </p:childTnLst>
                                </p:cTn>
                              </p:par>
                              <p:par>
                                <p:cTn id="8" presetID="12" presetClass="entr" presetSubtype="2" fill="hold" nodeType="withEffect">
                                  <p:stCondLst>
                                    <p:cond delay="500"/>
                                  </p:stCondLst>
                                  <p:childTnLst>
                                    <p:set>
                                      <p:cBhvr>
                                        <p:cTn id="9" dur="1" fill="hold">
                                          <p:stCondLst>
                                            <p:cond delay="0"/>
                                          </p:stCondLst>
                                        </p:cTn>
                                        <p:tgtEl>
                                          <p:spTgt spid="33"/>
                                        </p:tgtEl>
                                        <p:attrNameLst>
                                          <p:attrName>style.visibility</p:attrName>
                                        </p:attrNameLst>
                                      </p:cBhvr>
                                      <p:to>
                                        <p:strVal val="visible"/>
                                      </p:to>
                                    </p:set>
                                    <p:animEffect transition="in" filter="slide(fromRight)">
                                      <p:cBhvr>
                                        <p:cTn id="10" dur="500"/>
                                        <p:tgtEl>
                                          <p:spTgt spid="33"/>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tx2">
                    <a:lumMod val="75000"/>
                  </a:schemeClr>
                </a:solidFill>
              </a:rPr>
              <a:t>Specifications on: </a:t>
            </a:r>
            <a:r>
              <a:rPr lang="en-US" sz="2800" dirty="0">
                <a:solidFill>
                  <a:schemeClr val="tx2">
                    <a:lumMod val="75000"/>
                  </a:schemeClr>
                </a:solidFill>
                <a:hlinkClick r:id="rId3"/>
              </a:rPr>
              <a:t>http://owin.org</a:t>
            </a:r>
            <a:r>
              <a:rPr lang="en-US" sz="2800" dirty="0">
                <a:solidFill>
                  <a:schemeClr val="tx2">
                    <a:lumMod val="75000"/>
                  </a:schemeClr>
                </a:solidFill>
              </a:rPr>
              <a:t> </a:t>
            </a:r>
          </a:p>
          <a:p>
            <a:pPr marL="285750" indent="-285750" algn="l">
              <a:buFont typeface="Arial" panose="020B0604020202020204" pitchFamily="34" charset="0"/>
              <a:buChar char="•"/>
            </a:pPr>
            <a:r>
              <a:rPr lang="en-US" sz="2800" dirty="0">
                <a:solidFill>
                  <a:schemeClr val="tx2">
                    <a:lumMod val="75000"/>
                  </a:schemeClr>
                </a:solidFill>
              </a:rPr>
              <a:t>Specifications main parts:</a:t>
            </a:r>
          </a:p>
          <a:p>
            <a:pPr marL="742950" lvl="1" indent="-285750" algn="l">
              <a:buFont typeface="Arial" panose="020B0604020202020204" pitchFamily="34" charset="0"/>
              <a:buChar char="•"/>
            </a:pPr>
            <a:r>
              <a:rPr lang="en-US" sz="2600" dirty="0">
                <a:solidFill>
                  <a:schemeClr val="accent1">
                    <a:lumMod val="75000"/>
                  </a:schemeClr>
                </a:solidFill>
              </a:rPr>
              <a:t>Definition of Software Actors</a:t>
            </a:r>
          </a:p>
          <a:p>
            <a:pPr marL="742950" lvl="1" indent="-285750" algn="l">
              <a:buFont typeface="Arial" panose="020B0604020202020204" pitchFamily="34" charset="0"/>
              <a:buChar char="•"/>
            </a:pPr>
            <a:r>
              <a:rPr lang="en-US" sz="2600" dirty="0">
                <a:solidFill>
                  <a:schemeClr val="accent1">
                    <a:lumMod val="75000"/>
                  </a:schemeClr>
                </a:solidFill>
              </a:rPr>
              <a:t>Request execution</a:t>
            </a:r>
          </a:p>
          <a:p>
            <a:pPr marL="1200150" lvl="2" indent="-285750" algn="l">
              <a:buFont typeface="Arial" panose="020B0604020202020204" pitchFamily="34" charset="0"/>
              <a:buChar char="•"/>
            </a:pPr>
            <a:r>
              <a:rPr lang="en-US" b="1" dirty="0">
                <a:solidFill>
                  <a:schemeClr val="tx2">
                    <a:lumMod val="75000"/>
                  </a:schemeClr>
                </a:solidFill>
              </a:rPr>
              <a:t>Application Delegate</a:t>
            </a:r>
          </a:p>
          <a:p>
            <a:pPr marL="1200150" lvl="2" indent="-285750" algn="l">
              <a:buFont typeface="Arial" panose="020B0604020202020204" pitchFamily="34" charset="0"/>
              <a:buChar char="•"/>
            </a:pPr>
            <a:r>
              <a:rPr lang="en-US" sz="2400" dirty="0">
                <a:solidFill>
                  <a:schemeClr val="tx2">
                    <a:lumMod val="75000"/>
                  </a:schemeClr>
                </a:solidFill>
              </a:rPr>
              <a:t>Environment</a:t>
            </a:r>
          </a:p>
          <a:p>
            <a:pPr marL="1200150" lvl="2" indent="-285750" algn="l">
              <a:buFont typeface="Arial" panose="020B0604020202020204" pitchFamily="34" charset="0"/>
              <a:buChar char="•"/>
            </a:pPr>
            <a:r>
              <a:rPr lang="en-US" sz="2400" dirty="0">
                <a:solidFill>
                  <a:schemeClr val="tx2">
                    <a:lumMod val="75000"/>
                  </a:schemeClr>
                </a:solidFill>
              </a:rPr>
              <a:t>Request data, Response data, Other data</a:t>
            </a:r>
          </a:p>
          <a:p>
            <a:pPr marL="742950" lvl="1" indent="-285750" algn="l">
              <a:buFont typeface="Arial" panose="020B0604020202020204" pitchFamily="34" charset="0"/>
              <a:buChar char="•"/>
            </a:pPr>
            <a:r>
              <a:rPr lang="en-US" sz="2600" dirty="0">
                <a:solidFill>
                  <a:schemeClr val="accent1">
                    <a:lumMod val="75000"/>
                  </a:schemeClr>
                </a:solidFill>
              </a:rPr>
              <a:t>Application Startup</a:t>
            </a:r>
          </a:p>
          <a:p>
            <a:pPr marL="742950" lvl="1" indent="-285750" algn="l">
              <a:buFont typeface="Arial" panose="020B0604020202020204" pitchFamily="34" charset="0"/>
              <a:buChar char="•"/>
            </a:pPr>
            <a:r>
              <a:rPr lang="en-US" sz="2600" dirty="0">
                <a:solidFill>
                  <a:schemeClr val="accent1">
                    <a:lumMod val="75000"/>
                  </a:schemeClr>
                </a:solidFill>
              </a:rPr>
              <a:t>URI and Paths</a:t>
            </a:r>
          </a:p>
          <a:p>
            <a:pPr marL="742950" lvl="1" indent="-285750" algn="l">
              <a:buFont typeface="Arial" panose="020B0604020202020204" pitchFamily="34" charset="0"/>
              <a:buChar char="•"/>
            </a:pPr>
            <a:r>
              <a:rPr lang="en-US" sz="2600" dirty="0">
                <a:solidFill>
                  <a:schemeClr val="accent1">
                    <a:lumMod val="75000"/>
                  </a:schemeClr>
                </a:solidFill>
              </a:rPr>
              <a:t>Error Handling</a:t>
            </a:r>
          </a:p>
          <a:p>
            <a:pPr marL="742950" lvl="1" indent="-285750" algn="l">
              <a:buFont typeface="Arial" panose="020B0604020202020204" pitchFamily="34" charset="0"/>
              <a:buChar char="•"/>
            </a:pPr>
            <a:r>
              <a:rPr lang="en-US" sz="2600" dirty="0">
                <a:solidFill>
                  <a:schemeClr val="accent1">
                    <a:lumMod val="75000"/>
                  </a:schemeClr>
                </a:solidFill>
              </a:rPr>
              <a:t>Versioning</a:t>
            </a:r>
          </a:p>
          <a:p>
            <a:pPr marL="1200150" lvl="2" indent="-285750" algn="l">
              <a:buFont typeface="Arial" panose="020B0604020202020204" pitchFamily="34" charset="0"/>
              <a:buChar char="•"/>
            </a:pPr>
            <a:endParaRPr lang="en-US" sz="2400" dirty="0">
              <a:solidFill>
                <a:schemeClr val="accent1">
                  <a:lumMod val="75000"/>
                </a:schemeClr>
              </a:solidFill>
            </a:endParaRPr>
          </a:p>
          <a:p>
            <a:pPr marL="742950" lvl="1" indent="-285750" algn="l">
              <a:buFont typeface="Arial" panose="020B0604020202020204" pitchFamily="34" charset="0"/>
              <a:buChar char="•"/>
            </a:pPr>
            <a:endParaRPr lang="en-US" sz="2800" dirty="0">
              <a:solidFill>
                <a:schemeClr val="tx2">
                  <a:lumMod val="75000"/>
                </a:schemeClr>
              </a:solidFill>
            </a:endParaRPr>
          </a:p>
          <a:p>
            <a:pPr marL="285750" indent="-285750" algn="l">
              <a:buFont typeface="Arial" panose="020B0604020202020204" pitchFamily="34" charset="0"/>
              <a:buChar char="•"/>
            </a:pPr>
            <a:endParaRPr lang="en-US" sz="2800" dirty="0"/>
          </a:p>
        </p:txBody>
      </p:sp>
      <p:sp>
        <p:nvSpPr>
          <p:cNvPr id="3" name="Slide Number Placeholder 2"/>
          <p:cNvSpPr>
            <a:spLocks noGrp="1"/>
          </p:cNvSpPr>
          <p:nvPr>
            <p:ph type="sldNum" sz="quarter" idx="4"/>
          </p:nvPr>
        </p:nvSpPr>
        <p:spPr/>
        <p:txBody>
          <a:bodyPr/>
          <a:lstStyle/>
          <a:p>
            <a:fld id="{CCB13F18-A32D-40F8-92A2-4CABB04772E8}" type="slidenum">
              <a:rPr lang="bg-BG" smtClean="0"/>
              <a:pPr/>
              <a:t>10</a:t>
            </a:fld>
            <a:endParaRPr lang="bg-BG" dirty="0"/>
          </a:p>
        </p:txBody>
      </p:sp>
    </p:spTree>
    <p:extLst>
      <p:ext uri="{BB962C8B-B14F-4D97-AF65-F5344CB8AC3E}">
        <p14:creationId xmlns:p14="http://schemas.microsoft.com/office/powerpoint/2010/main" val="2287249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Check Open source KATANA packages </a:t>
            </a:r>
          </a:p>
          <a:p>
            <a:pPr marL="0" indent="0" algn="just">
              <a:buNone/>
            </a:pPr>
            <a:r>
              <a:rPr lang="en-US" sz="2800" dirty="0">
                <a:solidFill>
                  <a:schemeClr val="accent1">
                    <a:lumMod val="75000"/>
                  </a:schemeClr>
                </a:solidFill>
                <a:hlinkClick r:id="rId2"/>
              </a:rPr>
              <a:t>https://katanaproject.codeplex.com</a:t>
            </a:r>
            <a:r>
              <a:rPr lang="en-US" sz="2800" dirty="0">
                <a:solidFill>
                  <a:schemeClr val="accent1">
                    <a:lumMod val="75000"/>
                  </a:schemeClr>
                </a:solidFill>
              </a:rPr>
              <a:t> </a:t>
            </a:r>
          </a:p>
        </p:txBody>
      </p:sp>
    </p:spTree>
    <p:extLst>
      <p:ext uri="{BB962C8B-B14F-4D97-AF65-F5344CB8AC3E}">
        <p14:creationId xmlns:p14="http://schemas.microsoft.com/office/powerpoint/2010/main" val="2478882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bg2">
                    <a:lumMod val="25000"/>
                  </a:schemeClr>
                </a:solidFill>
              </a:rPr>
              <a:t>Definition of Software Actors:</a:t>
            </a:r>
            <a:endParaRPr lang="en-US" sz="2400" dirty="0">
              <a:solidFill>
                <a:schemeClr val="bg2">
                  <a:lumMod val="25000"/>
                </a:schemeClr>
              </a:solidFill>
            </a:endParaRPr>
          </a:p>
          <a:p>
            <a:pPr marL="742950" lvl="1" indent="-285750" algn="l">
              <a:buFont typeface="Arial" panose="020B0604020202020204" pitchFamily="34" charset="0"/>
              <a:buChar char="•"/>
            </a:pPr>
            <a:r>
              <a:rPr lang="en-US" sz="2400" dirty="0">
                <a:solidFill>
                  <a:schemeClr val="accent1">
                    <a:lumMod val="75000"/>
                  </a:schemeClr>
                </a:solidFill>
              </a:rPr>
              <a:t>Host:</a:t>
            </a:r>
          </a:p>
          <a:p>
            <a:pPr marL="1200150" lvl="2" indent="-285750" algn="l">
              <a:buFont typeface="Arial" panose="020B0604020202020204" pitchFamily="34" charset="0"/>
              <a:buChar char="•"/>
            </a:pPr>
            <a:r>
              <a:rPr lang="en-US" dirty="0">
                <a:solidFill>
                  <a:schemeClr val="accent1">
                    <a:lumMod val="75000"/>
                  </a:schemeClr>
                </a:solidFill>
              </a:rPr>
              <a:t> The process that hosts the other parts( IIS , Windows service, Console application)</a:t>
            </a:r>
          </a:p>
          <a:p>
            <a:pPr marL="1200150" lvl="2" indent="-285750" algn="l">
              <a:buFont typeface="Arial" panose="020B0604020202020204" pitchFamily="34" charset="0"/>
              <a:buChar char="•"/>
            </a:pPr>
            <a:r>
              <a:rPr lang="en-US" dirty="0">
                <a:solidFill>
                  <a:schemeClr val="accent1">
                    <a:lumMod val="75000"/>
                  </a:schemeClr>
                </a:solidFill>
              </a:rPr>
              <a:t>It is responsible for starting every thing up.</a:t>
            </a:r>
          </a:p>
          <a:p>
            <a:pPr marL="742950" lvl="1" indent="-285750" algn="l">
              <a:buFont typeface="Arial" panose="020B0604020202020204" pitchFamily="34" charset="0"/>
              <a:buChar char="•"/>
            </a:pPr>
            <a:r>
              <a:rPr lang="en-US" sz="2400" dirty="0">
                <a:solidFill>
                  <a:schemeClr val="accent1">
                    <a:lumMod val="75000"/>
                  </a:schemeClr>
                </a:solidFill>
              </a:rPr>
              <a:t>Server:</a:t>
            </a:r>
          </a:p>
          <a:p>
            <a:pPr marL="1200150" lvl="2" indent="-285750" algn="l">
              <a:buFont typeface="Arial" panose="020B0604020202020204" pitchFamily="34" charset="0"/>
              <a:buChar char="•"/>
            </a:pPr>
            <a:r>
              <a:rPr lang="en-US" dirty="0">
                <a:solidFill>
                  <a:schemeClr val="accent1">
                    <a:lumMod val="75000"/>
                  </a:schemeClr>
                </a:solidFill>
              </a:rPr>
              <a:t>Responsible for binding to a TCP port, constructing the environment dictionary </a:t>
            </a:r>
          </a:p>
          <a:p>
            <a:pPr marL="1200150" lvl="2" indent="-285750" algn="l">
              <a:buFont typeface="Arial" panose="020B0604020202020204" pitchFamily="34" charset="0"/>
              <a:buChar char="•"/>
            </a:pPr>
            <a:r>
              <a:rPr lang="en-US" dirty="0">
                <a:solidFill>
                  <a:schemeClr val="accent1">
                    <a:lumMod val="75000"/>
                  </a:schemeClr>
                </a:solidFill>
              </a:rPr>
              <a:t>and processing requests through an OWIN pipeline.</a:t>
            </a:r>
          </a:p>
          <a:p>
            <a:pPr marL="1200150" lvl="2" indent="-285750" algn="l">
              <a:buFont typeface="Arial" panose="020B0604020202020204" pitchFamily="34" charset="0"/>
              <a:buChar char="•"/>
            </a:pPr>
            <a:r>
              <a:rPr lang="en-US" dirty="0">
                <a:solidFill>
                  <a:schemeClr val="accent1">
                    <a:lumMod val="75000"/>
                  </a:schemeClr>
                </a:solidFill>
              </a:rPr>
              <a:t>In IIS: Host == Server</a:t>
            </a:r>
          </a:p>
          <a:p>
            <a:pPr marL="742950" lvl="1" indent="-285750" algn="l">
              <a:buFont typeface="Arial" panose="020B0604020202020204" pitchFamily="34" charset="0"/>
              <a:buChar char="•"/>
            </a:pPr>
            <a:r>
              <a:rPr lang="en-US" sz="2400" dirty="0">
                <a:solidFill>
                  <a:schemeClr val="accent1">
                    <a:lumMod val="75000"/>
                  </a:schemeClr>
                </a:solidFill>
              </a:rPr>
              <a:t>Middleware:</a:t>
            </a:r>
          </a:p>
          <a:p>
            <a:pPr marL="1200150" lvl="2" indent="-285750" algn="l">
              <a:buFont typeface="Arial" panose="020B0604020202020204" pitchFamily="34" charset="0"/>
              <a:buChar char="•"/>
            </a:pPr>
            <a:r>
              <a:rPr lang="en-US" sz="2200" dirty="0">
                <a:solidFill>
                  <a:schemeClr val="accent1">
                    <a:lumMod val="75000"/>
                  </a:schemeClr>
                </a:solidFill>
              </a:rPr>
              <a:t>Is just a piece of code that the request passes on the way to and from the application</a:t>
            </a:r>
          </a:p>
          <a:p>
            <a:pPr marL="1200150" lvl="2" indent="-285750" algn="l">
              <a:buFont typeface="Arial" panose="020B0604020202020204" pitchFamily="34" charset="0"/>
              <a:buChar char="•"/>
            </a:pPr>
            <a:r>
              <a:rPr lang="en-US" sz="2200" dirty="0">
                <a:solidFill>
                  <a:schemeClr val="accent1">
                    <a:lumMod val="75000"/>
                  </a:schemeClr>
                </a:solidFill>
              </a:rPr>
              <a:t>They can be used to inspect &amp; modify both the incoming requests &amp; outgoing responses.</a:t>
            </a:r>
          </a:p>
          <a:p>
            <a:pPr marL="1200150" lvl="2" indent="-285750" algn="l">
              <a:buFont typeface="Arial" panose="020B0604020202020204" pitchFamily="34" charset="0"/>
              <a:buChar char="•"/>
            </a:pPr>
            <a:endParaRPr lang="en-US" sz="2200" dirty="0">
              <a:solidFill>
                <a:schemeClr val="accent1">
                  <a:lumMod val="75000"/>
                </a:schemeClr>
              </a:solidFill>
            </a:endParaRPr>
          </a:p>
        </p:txBody>
      </p:sp>
      <p:sp>
        <p:nvSpPr>
          <p:cNvPr id="3" name="Slide Number Placeholder 2"/>
          <p:cNvSpPr>
            <a:spLocks noGrp="1"/>
          </p:cNvSpPr>
          <p:nvPr>
            <p:ph type="sldNum" sz="quarter" idx="4"/>
          </p:nvPr>
        </p:nvSpPr>
        <p:spPr/>
        <p:txBody>
          <a:bodyPr/>
          <a:lstStyle/>
          <a:p>
            <a:fld id="{CCB13F18-A32D-40F8-92A2-4CABB04772E8}" type="slidenum">
              <a:rPr lang="bg-BG" smtClean="0"/>
              <a:pPr/>
              <a:t>12</a:t>
            </a:fld>
            <a:endParaRPr lang="bg-BG" dirty="0"/>
          </a:p>
        </p:txBody>
      </p:sp>
    </p:spTree>
    <p:extLst>
      <p:ext uri="{BB962C8B-B14F-4D97-AF65-F5344CB8AC3E}">
        <p14:creationId xmlns:p14="http://schemas.microsoft.com/office/powerpoint/2010/main" val="1788669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bg2">
                    <a:lumMod val="25000"/>
                  </a:schemeClr>
                </a:solidFill>
              </a:rPr>
              <a:t>Definition of Software Actors – Cont. :</a:t>
            </a:r>
            <a:endParaRPr lang="en-US" sz="2400" dirty="0">
              <a:solidFill>
                <a:schemeClr val="bg2">
                  <a:lumMod val="25000"/>
                </a:schemeClr>
              </a:solidFill>
            </a:endParaRPr>
          </a:p>
          <a:p>
            <a:pPr marL="742950" lvl="1" indent="-285750" algn="l">
              <a:buFont typeface="Arial" panose="020B0604020202020204" pitchFamily="34" charset="0"/>
              <a:buChar char="•"/>
            </a:pPr>
            <a:r>
              <a:rPr lang="en-US" sz="2400" dirty="0">
                <a:solidFill>
                  <a:schemeClr val="accent1">
                    <a:lumMod val="75000"/>
                  </a:schemeClr>
                </a:solidFill>
              </a:rPr>
              <a:t>Pipeline of middlewares:</a:t>
            </a:r>
          </a:p>
          <a:p>
            <a:pPr marL="1200150" lvl="2" indent="-285750" algn="l">
              <a:buFont typeface="Arial" panose="020B0604020202020204" pitchFamily="34" charset="0"/>
              <a:buChar char="•"/>
            </a:pPr>
            <a:r>
              <a:rPr lang="en-US" dirty="0">
                <a:solidFill>
                  <a:schemeClr val="accent1">
                    <a:lumMod val="75000"/>
                  </a:schemeClr>
                </a:solidFill>
              </a:rPr>
              <a:t>As the server passes the request to the app using AppFunc, it send it through a pipeline of middlewares.</a:t>
            </a:r>
          </a:p>
          <a:p>
            <a:pPr marL="742950" lvl="1" indent="-285750" algn="l">
              <a:buFont typeface="Arial" panose="020B0604020202020204" pitchFamily="34" charset="0"/>
              <a:buChar char="•"/>
            </a:pPr>
            <a:r>
              <a:rPr lang="en-US" sz="2400" dirty="0">
                <a:solidFill>
                  <a:schemeClr val="accent1">
                    <a:lumMod val="75000"/>
                  </a:schemeClr>
                </a:solidFill>
              </a:rPr>
              <a:t>Application:</a:t>
            </a:r>
          </a:p>
          <a:p>
            <a:pPr marL="1200150" lvl="2" indent="-285750" algn="l">
              <a:buFont typeface="Arial" panose="020B0604020202020204" pitchFamily="34" charset="0"/>
              <a:buChar char="•"/>
            </a:pPr>
            <a:r>
              <a:rPr lang="en-US" dirty="0">
                <a:solidFill>
                  <a:schemeClr val="accent1">
                    <a:lumMod val="75000"/>
                  </a:schemeClr>
                </a:solidFill>
              </a:rPr>
              <a:t>Is the part that responsible for generating the actual response.</a:t>
            </a:r>
          </a:p>
          <a:p>
            <a:pPr marL="1200150" lvl="2" indent="-285750" algn="l">
              <a:buFont typeface="Arial" panose="020B0604020202020204" pitchFamily="34" charset="0"/>
              <a:buChar char="•"/>
            </a:pPr>
            <a:r>
              <a:rPr lang="en-US" dirty="0">
                <a:solidFill>
                  <a:schemeClr val="accent1">
                    <a:lumMod val="75000"/>
                  </a:schemeClr>
                </a:solidFill>
              </a:rPr>
              <a:t>Technically,  no difference between application and middleware except the fact that the application short circuit the pipeline by generating a response but the middleware alter the pass the request or response.</a:t>
            </a:r>
          </a:p>
          <a:p>
            <a:pPr marL="742950" lvl="1" indent="-285750" algn="l">
              <a:buFont typeface="Arial" panose="020B0604020202020204" pitchFamily="34" charset="0"/>
              <a:buChar char="•"/>
            </a:pPr>
            <a:r>
              <a:rPr lang="en-US" sz="2400" dirty="0">
                <a:solidFill>
                  <a:schemeClr val="accent1">
                    <a:lumMod val="75000"/>
                  </a:schemeClr>
                </a:solidFill>
              </a:rPr>
              <a:t>Web Framework:</a:t>
            </a:r>
          </a:p>
          <a:p>
            <a:pPr marL="1200150" lvl="2" indent="-285750" algn="l">
              <a:buFont typeface="Arial" panose="020B0604020202020204" pitchFamily="34" charset="0"/>
              <a:buChar char="•"/>
            </a:pPr>
            <a:r>
              <a:rPr lang="en-US" sz="2200" dirty="0">
                <a:solidFill>
                  <a:schemeClr val="accent1">
                    <a:lumMod val="75000"/>
                  </a:schemeClr>
                </a:solidFill>
              </a:rPr>
              <a:t>Not part of actors but it’s a set of middleware that plug into the pipeline and expose their own set of APIs for developers to interact with.</a:t>
            </a:r>
          </a:p>
          <a:p>
            <a:pPr marL="1200150" lvl="2" indent="-285750" algn="l">
              <a:buFont typeface="Arial" panose="020B0604020202020204" pitchFamily="34" charset="0"/>
              <a:buChar char="•"/>
            </a:pPr>
            <a:endParaRPr lang="en-US" sz="2200" dirty="0">
              <a:solidFill>
                <a:schemeClr val="accent1">
                  <a:lumMod val="75000"/>
                </a:schemeClr>
              </a:solidFill>
            </a:endParaRPr>
          </a:p>
          <a:p>
            <a:pPr marL="1200150" lvl="2" indent="-285750" algn="l">
              <a:buFont typeface="Arial" panose="020B0604020202020204" pitchFamily="34" charset="0"/>
              <a:buChar char="•"/>
            </a:pPr>
            <a:endParaRPr lang="en-US" sz="2200" dirty="0">
              <a:solidFill>
                <a:schemeClr val="accent1">
                  <a:lumMod val="75000"/>
                </a:schemeClr>
              </a:solidFill>
            </a:endParaRPr>
          </a:p>
        </p:txBody>
      </p:sp>
      <p:sp>
        <p:nvSpPr>
          <p:cNvPr id="3" name="Slide Number Placeholder 2"/>
          <p:cNvSpPr>
            <a:spLocks noGrp="1"/>
          </p:cNvSpPr>
          <p:nvPr>
            <p:ph type="sldNum" sz="quarter" idx="4"/>
          </p:nvPr>
        </p:nvSpPr>
        <p:spPr/>
        <p:txBody>
          <a:bodyPr/>
          <a:lstStyle/>
          <a:p>
            <a:fld id="{CCB13F18-A32D-40F8-92A2-4CABB04772E8}" type="slidenum">
              <a:rPr lang="bg-BG" smtClean="0"/>
              <a:pPr/>
              <a:t>13</a:t>
            </a:fld>
            <a:endParaRPr lang="bg-BG" dirty="0"/>
          </a:p>
        </p:txBody>
      </p:sp>
    </p:spTree>
    <p:extLst>
      <p:ext uri="{BB962C8B-B14F-4D97-AF65-F5344CB8AC3E}">
        <p14:creationId xmlns:p14="http://schemas.microsoft.com/office/powerpoint/2010/main" val="2006967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bg2">
                    <a:lumMod val="25000"/>
                  </a:schemeClr>
                </a:solidFill>
              </a:rPr>
              <a:t>Definition of Software Actors – Cont. :</a:t>
            </a:r>
            <a:endParaRPr lang="en-US" sz="2400" dirty="0">
              <a:solidFill>
                <a:schemeClr val="bg2">
                  <a:lumMod val="25000"/>
                </a:schemeClr>
              </a:solidFill>
            </a:endParaRPr>
          </a:p>
          <a:p>
            <a:pPr marL="1200150" lvl="2" indent="-285750" algn="l">
              <a:buFont typeface="Arial" panose="020B0604020202020204" pitchFamily="34" charset="0"/>
              <a:buChar char="•"/>
            </a:pPr>
            <a:endParaRPr lang="en-US" sz="2200" dirty="0">
              <a:solidFill>
                <a:schemeClr val="accent1">
                  <a:lumMod val="75000"/>
                </a:schemeClr>
              </a:solidFill>
            </a:endParaRPr>
          </a:p>
          <a:p>
            <a:pPr marL="1200150" lvl="2" indent="-285750" algn="l">
              <a:buFont typeface="Arial" panose="020B0604020202020204" pitchFamily="34" charset="0"/>
              <a:buChar char="•"/>
            </a:pPr>
            <a:endParaRPr lang="en-US" sz="2200" dirty="0">
              <a:solidFill>
                <a:schemeClr val="accent1">
                  <a:lumMod val="75000"/>
                </a:schemeClr>
              </a:solidFill>
            </a:endParaRPr>
          </a:p>
        </p:txBody>
      </p:sp>
      <p:sp>
        <p:nvSpPr>
          <p:cNvPr id="3" name="Slide Number Placeholder 2"/>
          <p:cNvSpPr>
            <a:spLocks noGrp="1"/>
          </p:cNvSpPr>
          <p:nvPr>
            <p:ph type="sldNum" sz="quarter" idx="4"/>
          </p:nvPr>
        </p:nvSpPr>
        <p:spPr/>
        <p:txBody>
          <a:bodyPr/>
          <a:lstStyle/>
          <a:p>
            <a:fld id="{CCB13F18-A32D-40F8-92A2-4CABB04772E8}" type="slidenum">
              <a:rPr lang="bg-BG" smtClean="0"/>
              <a:pPr/>
              <a:t>14</a:t>
            </a:fld>
            <a:endParaRPr lang="bg-BG" dirty="0"/>
          </a:p>
        </p:txBody>
      </p:sp>
      <p:sp>
        <p:nvSpPr>
          <p:cNvPr id="5" name="Content Placeholder 1"/>
          <p:cNvSpPr txBox="1">
            <a:spLocks/>
          </p:cNvSpPr>
          <p:nvPr/>
        </p:nvSpPr>
        <p:spPr>
          <a:xfrm>
            <a:off x="578067" y="2050032"/>
            <a:ext cx="3173799" cy="757132"/>
          </a:xfrm>
          <a:prstGeom prst="rect">
            <a:avLst/>
          </a:prstGeom>
          <a:solidFill>
            <a:schemeClr val="accent4"/>
          </a:solidFill>
        </p:spPr>
        <p:txBody>
          <a:bodyPr/>
          <a:lst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Tahoma" panose="020B0604030504040204" pitchFamily="34"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Tahoma" panose="020B0604030504040204" pitchFamily="34"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Tahoma" panose="020B0604030504040204" pitchFamily="34"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Tahoma" panose="020B0604030504040204" pitchFamily="34" charset="0"/>
                <a:ea typeface="+mn-ea"/>
                <a:cs typeface="+mn-cs"/>
              </a:defRPr>
            </a:lvl9pPr>
          </a:lstStyle>
          <a:p>
            <a:r>
              <a:rPr lang="en-US" dirty="0">
                <a:solidFill>
                  <a:schemeClr val="bg1"/>
                </a:solidFill>
              </a:rPr>
              <a:t>Application</a:t>
            </a:r>
          </a:p>
        </p:txBody>
      </p:sp>
      <p:sp>
        <p:nvSpPr>
          <p:cNvPr id="6" name="Content Placeholder 2"/>
          <p:cNvSpPr txBox="1">
            <a:spLocks/>
          </p:cNvSpPr>
          <p:nvPr/>
        </p:nvSpPr>
        <p:spPr>
          <a:xfrm>
            <a:off x="578068" y="4618377"/>
            <a:ext cx="3173799" cy="757132"/>
          </a:xfrm>
          <a:prstGeom prst="rect">
            <a:avLst/>
          </a:prstGeom>
          <a:solidFill>
            <a:schemeClr val="accent4"/>
          </a:solidFill>
        </p:spPr>
        <p:txBody>
          <a:bodyPr/>
          <a:lst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Tahoma" panose="020B0604030504040204" pitchFamily="34"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Tahoma" panose="020B0604030504040204" pitchFamily="34"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Tahoma" panose="020B0604030504040204" pitchFamily="34"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Tahoma" panose="020B0604030504040204" pitchFamily="34" charset="0"/>
                <a:ea typeface="+mn-ea"/>
                <a:cs typeface="+mn-cs"/>
              </a:defRPr>
            </a:lvl9pPr>
          </a:lstStyle>
          <a:p>
            <a:r>
              <a:rPr lang="en-US">
                <a:solidFill>
                  <a:schemeClr val="bg1"/>
                </a:solidFill>
              </a:rPr>
              <a:t>Host</a:t>
            </a:r>
            <a:endParaRPr lang="en-US" dirty="0">
              <a:solidFill>
                <a:schemeClr val="bg1"/>
              </a:solidFill>
            </a:endParaRPr>
          </a:p>
        </p:txBody>
      </p:sp>
      <p:sp>
        <p:nvSpPr>
          <p:cNvPr id="7" name="Content Placeholder 5"/>
          <p:cNvSpPr txBox="1">
            <a:spLocks/>
          </p:cNvSpPr>
          <p:nvPr/>
        </p:nvSpPr>
        <p:spPr>
          <a:xfrm>
            <a:off x="578069" y="3762262"/>
            <a:ext cx="3173799" cy="757132"/>
          </a:xfrm>
          <a:prstGeom prst="rect">
            <a:avLst/>
          </a:prstGeom>
          <a:solidFill>
            <a:schemeClr val="accent4"/>
          </a:solidFill>
        </p:spPr>
        <p:txBody>
          <a:bodyPr/>
          <a:lst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Tahoma" panose="020B0604030504040204" pitchFamily="34"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Tahoma" panose="020B0604030504040204" pitchFamily="34"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Tahoma" panose="020B0604030504040204" pitchFamily="34"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Tahoma" panose="020B0604030504040204" pitchFamily="34" charset="0"/>
                <a:ea typeface="+mn-ea"/>
                <a:cs typeface="+mn-cs"/>
              </a:defRPr>
            </a:lvl9pPr>
          </a:lstStyle>
          <a:p>
            <a:r>
              <a:rPr lang="en-US">
                <a:solidFill>
                  <a:schemeClr val="bg1"/>
                </a:solidFill>
              </a:rPr>
              <a:t>Server</a:t>
            </a:r>
            <a:endParaRPr lang="en-US" dirty="0">
              <a:solidFill>
                <a:schemeClr val="bg1"/>
              </a:solidFill>
            </a:endParaRPr>
          </a:p>
        </p:txBody>
      </p:sp>
      <p:sp>
        <p:nvSpPr>
          <p:cNvPr id="8" name="Content Placeholder 6"/>
          <p:cNvSpPr txBox="1">
            <a:spLocks/>
          </p:cNvSpPr>
          <p:nvPr/>
        </p:nvSpPr>
        <p:spPr>
          <a:xfrm>
            <a:off x="578068" y="2906147"/>
            <a:ext cx="3173799" cy="757132"/>
          </a:xfrm>
          <a:prstGeom prst="rect">
            <a:avLst/>
          </a:prstGeom>
          <a:solidFill>
            <a:schemeClr val="accent4"/>
          </a:solidFill>
        </p:spPr>
        <p:txBody>
          <a:bodyPr/>
          <a:lst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Tahoma" panose="020B0604030504040204" pitchFamily="34"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Tahoma" panose="020B0604030504040204" pitchFamily="34"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Tahoma" panose="020B0604030504040204" pitchFamily="34"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Tahoma" panose="020B0604030504040204" pitchFamily="34" charset="0"/>
                <a:ea typeface="+mn-ea"/>
                <a:cs typeface="+mn-cs"/>
              </a:defRPr>
            </a:lvl9pPr>
          </a:lstStyle>
          <a:p>
            <a:r>
              <a:rPr lang="en-US">
                <a:solidFill>
                  <a:schemeClr val="bg1"/>
                </a:solidFill>
              </a:rPr>
              <a:t>Middleware</a:t>
            </a:r>
            <a:endParaRPr lang="en-US" dirty="0">
              <a:solidFill>
                <a:schemeClr val="bg1"/>
              </a:solidFill>
            </a:endParaRPr>
          </a:p>
        </p:txBody>
      </p:sp>
      <p:pic>
        <p:nvPicPr>
          <p:cNvPr id="11" name="Picture 10" descr="Example of the Data Flow in Kat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122" y="1994034"/>
            <a:ext cx="5898602" cy="313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46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bg2">
                    <a:lumMod val="25000"/>
                  </a:schemeClr>
                </a:solidFill>
              </a:rPr>
              <a:t>Application Delegate (AppFunc):</a:t>
            </a:r>
            <a:endParaRPr lang="en-US" sz="2400" dirty="0">
              <a:solidFill>
                <a:schemeClr val="bg2">
                  <a:lumMod val="25000"/>
                </a:schemeClr>
              </a:solidFill>
            </a:endParaRPr>
          </a:p>
          <a:p>
            <a:pPr marL="1200150" lvl="2" indent="-285750" algn="l">
              <a:buFont typeface="Arial" panose="020B0604020202020204" pitchFamily="34" charset="0"/>
              <a:buChar char="•"/>
            </a:pPr>
            <a:r>
              <a:rPr lang="en-US" sz="2200" dirty="0">
                <a:solidFill>
                  <a:schemeClr val="accent1">
                    <a:lumMod val="75000"/>
                  </a:schemeClr>
                </a:solidFill>
              </a:rPr>
              <a:t>The primary interface in OWIN is called the application delegate or AppFunc. </a:t>
            </a:r>
          </a:p>
          <a:p>
            <a:pPr marL="1200150" lvl="2" indent="-285750" algn="l">
              <a:buFont typeface="Arial" panose="020B0604020202020204" pitchFamily="34" charset="0"/>
              <a:buChar char="•"/>
            </a:pPr>
            <a:r>
              <a:rPr lang="en-US" sz="2200" dirty="0">
                <a:solidFill>
                  <a:schemeClr val="accent1">
                    <a:lumMod val="75000"/>
                  </a:schemeClr>
                </a:solidFill>
              </a:rPr>
              <a:t>An application delegate takes the IDictionary&lt;string, object&gt; environment and returns a Task when it has finished processing.</a:t>
            </a:r>
          </a:p>
          <a:p>
            <a:pPr marL="1200150" lvl="2" indent="-285750" algn="l">
              <a:buFont typeface="Arial" panose="020B0604020202020204" pitchFamily="34" charset="0"/>
              <a:buChar char="•"/>
            </a:pPr>
            <a:endParaRPr lang="en-US" sz="2200" dirty="0">
              <a:solidFill>
                <a:schemeClr val="accent1">
                  <a:lumMod val="75000"/>
                </a:schemeClr>
              </a:solidFill>
            </a:endParaRPr>
          </a:p>
          <a:p>
            <a:pPr marL="1200150" lvl="2" indent="-285750" algn="l">
              <a:buFont typeface="Arial" panose="020B0604020202020204" pitchFamily="34" charset="0"/>
              <a:buChar char="•"/>
            </a:pPr>
            <a:endParaRPr lang="en-US" sz="2200" dirty="0">
              <a:solidFill>
                <a:schemeClr val="accent1">
                  <a:lumMod val="75000"/>
                </a:schemeClr>
              </a:solidFill>
            </a:endParaRPr>
          </a:p>
          <a:p>
            <a:pPr marL="1200150" lvl="2" indent="-285750" algn="l">
              <a:buFont typeface="Arial" panose="020B0604020202020204" pitchFamily="34" charset="0"/>
              <a:buChar char="•"/>
            </a:pPr>
            <a:endParaRPr lang="en-US" sz="2200" dirty="0">
              <a:solidFill>
                <a:schemeClr val="accent1">
                  <a:lumMod val="75000"/>
                </a:schemeClr>
              </a:solidFill>
            </a:endParaRPr>
          </a:p>
          <a:p>
            <a:pPr marL="1200150" lvl="2" indent="-285750" algn="l">
              <a:buFont typeface="Arial" panose="020B0604020202020204" pitchFamily="34" charset="0"/>
              <a:buChar char="•"/>
            </a:pPr>
            <a:r>
              <a:rPr lang="en-US" sz="2200" dirty="0">
                <a:solidFill>
                  <a:schemeClr val="accent1">
                    <a:lumMod val="75000"/>
                  </a:schemeClr>
                </a:solidFill>
              </a:rPr>
              <a:t>The application MUST eventually complete the returned Task, or throw an exception.</a:t>
            </a:r>
          </a:p>
          <a:p>
            <a:pPr marL="1200150" lvl="2" indent="-285750" algn="l">
              <a:buFont typeface="Arial" panose="020B0604020202020204" pitchFamily="34" charset="0"/>
              <a:buChar char="•"/>
            </a:pPr>
            <a:r>
              <a:rPr lang="en-US" sz="2200" dirty="0">
                <a:solidFill>
                  <a:schemeClr val="accent1">
                    <a:lumMod val="75000"/>
                  </a:schemeClr>
                </a:solidFill>
              </a:rPr>
              <a:t>Returning Task tell server to non block any process waiting request to finish.</a:t>
            </a:r>
          </a:p>
          <a:p>
            <a:pPr marL="1200150" lvl="2" indent="-285750" algn="l">
              <a:buFont typeface="Arial" panose="020B0604020202020204" pitchFamily="34" charset="0"/>
              <a:buChar char="•"/>
            </a:pPr>
            <a:endParaRPr lang="en-US" sz="2200" dirty="0">
              <a:solidFill>
                <a:schemeClr val="accent1">
                  <a:lumMod val="75000"/>
                </a:schemeClr>
              </a:solidFill>
            </a:endParaRPr>
          </a:p>
        </p:txBody>
      </p:sp>
      <p:sp>
        <p:nvSpPr>
          <p:cNvPr id="3" name="Slide Number Placeholder 2"/>
          <p:cNvSpPr>
            <a:spLocks noGrp="1"/>
          </p:cNvSpPr>
          <p:nvPr>
            <p:ph type="sldNum" sz="quarter" idx="4"/>
          </p:nvPr>
        </p:nvSpPr>
        <p:spPr/>
        <p:txBody>
          <a:bodyPr/>
          <a:lstStyle/>
          <a:p>
            <a:fld id="{CCB13F18-A32D-40F8-92A2-4CABB04772E8}" type="slidenum">
              <a:rPr lang="bg-BG" smtClean="0"/>
              <a:pPr/>
              <a:t>15</a:t>
            </a:fld>
            <a:endParaRPr lang="bg-BG" dirty="0"/>
          </a:p>
        </p:txBody>
      </p:sp>
      <p:pic>
        <p:nvPicPr>
          <p:cNvPr id="4" name="Picture 3"/>
          <p:cNvPicPr>
            <a:picLocks noChangeAspect="1"/>
          </p:cNvPicPr>
          <p:nvPr/>
        </p:nvPicPr>
        <p:blipFill>
          <a:blip r:embed="rId3"/>
          <a:stretch>
            <a:fillRect/>
          </a:stretch>
        </p:blipFill>
        <p:spPr>
          <a:xfrm>
            <a:off x="3070928" y="3145412"/>
            <a:ext cx="6219825" cy="914400"/>
          </a:xfrm>
          <a:prstGeom prst="rect">
            <a:avLst/>
          </a:prstGeom>
        </p:spPr>
      </p:pic>
    </p:spTree>
    <p:extLst>
      <p:ext uri="{BB962C8B-B14F-4D97-AF65-F5344CB8AC3E}">
        <p14:creationId xmlns:p14="http://schemas.microsoft.com/office/powerpoint/2010/main" val="3919014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Check MVC template with individual user account.</a:t>
            </a:r>
          </a:p>
        </p:txBody>
      </p:sp>
    </p:spTree>
    <p:extLst>
      <p:ext uri="{BB962C8B-B14F-4D97-AF65-F5344CB8AC3E}">
        <p14:creationId xmlns:p14="http://schemas.microsoft.com/office/powerpoint/2010/main" val="1862545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Simplest OWIN Middleware with IIS</a:t>
            </a:r>
          </a:p>
        </p:txBody>
      </p:sp>
    </p:spTree>
    <p:extLst>
      <p:ext uri="{BB962C8B-B14F-4D97-AF65-F5344CB8AC3E}">
        <p14:creationId xmlns:p14="http://schemas.microsoft.com/office/powerpoint/2010/main" val="3319641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tx2">
                    <a:lumMod val="75000"/>
                  </a:schemeClr>
                </a:solidFill>
              </a:rPr>
              <a:t>Environment</a:t>
            </a:r>
            <a:r>
              <a:rPr lang="ar-EG" sz="2800" dirty="0">
                <a:solidFill>
                  <a:schemeClr val="tx2">
                    <a:lumMod val="75000"/>
                  </a:schemeClr>
                </a:solidFill>
              </a:rPr>
              <a:t>:</a:t>
            </a:r>
          </a:p>
          <a:p>
            <a:pPr marL="742950" lvl="1" indent="-285750" algn="l">
              <a:buFont typeface="Arial" panose="020B0604020202020204" pitchFamily="34" charset="0"/>
              <a:buChar char="•"/>
            </a:pPr>
            <a:r>
              <a:rPr lang="en-US" dirty="0">
                <a:solidFill>
                  <a:schemeClr val="accent1">
                    <a:lumMod val="75000"/>
                  </a:schemeClr>
                </a:solidFill>
              </a:rPr>
              <a:t>The Environment dictionary stores information about the request, the response, and any relevant server state.</a:t>
            </a:r>
          </a:p>
          <a:p>
            <a:pPr marL="742950" lvl="1" indent="-285750" algn="l">
              <a:buFont typeface="Arial" panose="020B0604020202020204" pitchFamily="34" charset="0"/>
              <a:buChar char="•"/>
            </a:pPr>
            <a:r>
              <a:rPr lang="en-US" dirty="0">
                <a:solidFill>
                  <a:schemeClr val="accent1">
                    <a:lumMod val="75000"/>
                  </a:schemeClr>
                </a:solidFill>
              </a:rPr>
              <a:t>Server is responsible for initiating it, but the application is responsible for response data and response body.</a:t>
            </a:r>
          </a:p>
          <a:p>
            <a:pPr marL="742950" lvl="1" indent="-285750" algn="l">
              <a:buFont typeface="Arial" panose="020B0604020202020204" pitchFamily="34" charset="0"/>
              <a:buChar char="•"/>
            </a:pPr>
            <a:r>
              <a:rPr lang="en-US" dirty="0">
                <a:solidFill>
                  <a:schemeClr val="accent1">
                    <a:lumMod val="75000"/>
                  </a:schemeClr>
                </a:solidFill>
              </a:rPr>
              <a:t>The environment dictionary MUST be non-null, mutable and MUST contain the keys listed as required in the specifications.</a:t>
            </a:r>
          </a:p>
          <a:p>
            <a:pPr marL="742950" lvl="1" indent="-285750" algn="l">
              <a:buFont typeface="Arial" panose="020B0604020202020204" pitchFamily="34" charset="0"/>
              <a:buChar char="•"/>
            </a:pPr>
            <a:endParaRPr lang="ar-EG" dirty="0">
              <a:solidFill>
                <a:schemeClr val="accent1">
                  <a:lumMod val="75000"/>
                </a:schemeClr>
              </a:solidFill>
            </a:endParaRPr>
          </a:p>
        </p:txBody>
      </p:sp>
      <p:sp>
        <p:nvSpPr>
          <p:cNvPr id="3" name="Slide Number Placeholder 2"/>
          <p:cNvSpPr>
            <a:spLocks noGrp="1"/>
          </p:cNvSpPr>
          <p:nvPr>
            <p:ph type="sldNum" sz="quarter" idx="4"/>
          </p:nvPr>
        </p:nvSpPr>
        <p:spPr/>
        <p:txBody>
          <a:bodyPr/>
          <a:lstStyle/>
          <a:p>
            <a:fld id="{CCB13F18-A32D-40F8-92A2-4CABB04772E8}" type="slidenum">
              <a:rPr lang="bg-BG" smtClean="0"/>
              <a:pPr/>
              <a:t>18</a:t>
            </a:fld>
            <a:endParaRPr lang="bg-BG" dirty="0"/>
          </a:p>
        </p:txBody>
      </p:sp>
    </p:spTree>
    <p:extLst>
      <p:ext uri="{BB962C8B-B14F-4D97-AF65-F5344CB8AC3E}">
        <p14:creationId xmlns:p14="http://schemas.microsoft.com/office/powerpoint/2010/main" val="30472339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a:bodyPr>
          <a:lstStyle/>
          <a:p>
            <a:pPr marL="742950" lvl="1" indent="-285750" algn="l">
              <a:buFont typeface="Arial" panose="020B0604020202020204" pitchFamily="34" charset="0"/>
              <a:buChar char="•"/>
            </a:pPr>
            <a:endParaRPr lang="ar-EG" dirty="0">
              <a:solidFill>
                <a:schemeClr val="accent1">
                  <a:lumMod val="75000"/>
                </a:schemeClr>
              </a:solidFill>
            </a:endParaRPr>
          </a:p>
        </p:txBody>
      </p:sp>
      <p:sp>
        <p:nvSpPr>
          <p:cNvPr id="3" name="Slide Number Placeholder 2"/>
          <p:cNvSpPr>
            <a:spLocks noGrp="1"/>
          </p:cNvSpPr>
          <p:nvPr>
            <p:ph type="sldNum" sz="quarter" idx="4"/>
          </p:nvPr>
        </p:nvSpPr>
        <p:spPr/>
        <p:txBody>
          <a:bodyPr/>
          <a:lstStyle/>
          <a:p>
            <a:fld id="{CCB13F18-A32D-40F8-92A2-4CABB04772E8}" type="slidenum">
              <a:rPr lang="bg-BG" smtClean="0"/>
              <a:pPr/>
              <a:t>19</a:t>
            </a:fld>
            <a:endParaRPr lang="bg-BG" dirty="0"/>
          </a:p>
        </p:txBody>
      </p:sp>
      <p:pic>
        <p:nvPicPr>
          <p:cNvPr id="5" name="Picture 4"/>
          <p:cNvPicPr>
            <a:picLocks noChangeAspect="1"/>
          </p:cNvPicPr>
          <p:nvPr/>
        </p:nvPicPr>
        <p:blipFill>
          <a:blip r:embed="rId3"/>
          <a:stretch>
            <a:fillRect/>
          </a:stretch>
        </p:blipFill>
        <p:spPr>
          <a:xfrm>
            <a:off x="419453" y="1051561"/>
            <a:ext cx="11392333" cy="4973842"/>
          </a:xfrm>
          <a:prstGeom prst="rect">
            <a:avLst/>
          </a:prstGeom>
        </p:spPr>
      </p:pic>
    </p:spTree>
    <p:extLst>
      <p:ext uri="{BB962C8B-B14F-4D97-AF65-F5344CB8AC3E}">
        <p14:creationId xmlns:p14="http://schemas.microsoft.com/office/powerpoint/2010/main" val="3295483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Agenda</a:t>
            </a:r>
          </a:p>
        </p:txBody>
      </p:sp>
      <p:sp>
        <p:nvSpPr>
          <p:cNvPr id="10" name="Subtitle 9"/>
          <p:cNvSpPr>
            <a:spLocks noGrp="1"/>
          </p:cNvSpPr>
          <p:nvPr>
            <p:ph type="subTitle" idx="1"/>
          </p:nvPr>
        </p:nvSpPr>
        <p:spPr>
          <a:xfrm>
            <a:off x="1524000" y="1226457"/>
            <a:ext cx="9144000" cy="4752311"/>
          </a:xfrm>
        </p:spPr>
        <p:txBody>
          <a:bodyPr/>
          <a:lstStyle/>
          <a:p>
            <a:pPr marL="285750" indent="-285750" algn="l">
              <a:buFont typeface="Arial" panose="020B0604020202020204" pitchFamily="34" charset="0"/>
              <a:buChar char="•"/>
            </a:pPr>
            <a:r>
              <a:rPr lang="en-US" sz="2800" b="1" dirty="0">
                <a:solidFill>
                  <a:schemeClr val="tx2">
                    <a:lumMod val="75000"/>
                  </a:schemeClr>
                </a:solidFill>
              </a:rPr>
              <a:t>A Brief History</a:t>
            </a:r>
          </a:p>
          <a:p>
            <a:pPr marL="285750" indent="-285750" algn="l">
              <a:buFont typeface="Arial" panose="020B0604020202020204" pitchFamily="34" charset="0"/>
              <a:buChar char="•"/>
            </a:pPr>
            <a:r>
              <a:rPr lang="en-US" sz="2800" b="1" dirty="0">
                <a:solidFill>
                  <a:schemeClr val="tx2">
                    <a:lumMod val="75000"/>
                  </a:schemeClr>
                </a:solidFill>
              </a:rPr>
              <a:t>What is OWIN and Why?</a:t>
            </a:r>
          </a:p>
          <a:p>
            <a:pPr marL="285750" indent="-285750" algn="l">
              <a:buFont typeface="Arial" panose="020B0604020202020204" pitchFamily="34" charset="0"/>
              <a:buChar char="•"/>
            </a:pPr>
            <a:r>
              <a:rPr lang="en-US" sz="2800" b="1" dirty="0">
                <a:solidFill>
                  <a:schemeClr val="tx2">
                    <a:lumMod val="75000"/>
                  </a:schemeClr>
                </a:solidFill>
              </a:rPr>
              <a:t>What is </a:t>
            </a:r>
            <a:r>
              <a:rPr lang="en-US" sz="2800" b="1" dirty="0" smtClean="0">
                <a:solidFill>
                  <a:schemeClr val="tx2">
                    <a:lumMod val="75000"/>
                  </a:schemeClr>
                </a:solidFill>
              </a:rPr>
              <a:t>KATANA?</a:t>
            </a:r>
            <a:endParaRPr lang="en-US" sz="2800" b="1" dirty="0">
              <a:solidFill>
                <a:schemeClr val="tx2">
                  <a:lumMod val="75000"/>
                </a:schemeClr>
              </a:solidFill>
            </a:endParaRPr>
          </a:p>
          <a:p>
            <a:pPr marL="285750" indent="-285750" algn="l">
              <a:buFont typeface="Arial" panose="020B0604020202020204" pitchFamily="34" charset="0"/>
              <a:buChar char="•"/>
            </a:pPr>
            <a:r>
              <a:rPr lang="en-US" sz="2800" b="1" dirty="0" smtClean="0">
                <a:solidFill>
                  <a:schemeClr val="tx2">
                    <a:lumMod val="75000"/>
                  </a:schemeClr>
                </a:solidFill>
              </a:rPr>
              <a:t>OWIN Specifications</a:t>
            </a:r>
          </a:p>
          <a:p>
            <a:pPr marL="285750" indent="-285750" algn="l">
              <a:buFont typeface="Arial" panose="020B0604020202020204" pitchFamily="34" charset="0"/>
              <a:buChar char="•"/>
            </a:pPr>
            <a:r>
              <a:rPr lang="en-US" sz="2800" b="1" dirty="0" smtClean="0">
                <a:solidFill>
                  <a:schemeClr val="tx2">
                    <a:lumMod val="75000"/>
                  </a:schemeClr>
                </a:solidFill>
              </a:rPr>
              <a:t>OWIN/KATANA Goals</a:t>
            </a:r>
            <a:endParaRPr lang="en-US" sz="2800" b="1" dirty="0" smtClean="0">
              <a:solidFill>
                <a:schemeClr val="tx2">
                  <a:lumMod val="75000"/>
                </a:schemeClr>
              </a:solidFill>
            </a:endParaRPr>
          </a:p>
          <a:p>
            <a:pPr marL="285750" indent="-285750" algn="l">
              <a:buFont typeface="Arial" panose="020B0604020202020204" pitchFamily="34" charset="0"/>
              <a:buChar char="•"/>
            </a:pPr>
            <a:r>
              <a:rPr lang="en-US" sz="2800" b="1" dirty="0" smtClean="0">
                <a:solidFill>
                  <a:schemeClr val="tx2">
                    <a:lumMod val="75000"/>
                  </a:schemeClr>
                </a:solidFill>
              </a:rPr>
              <a:t>KATANA Implementation</a:t>
            </a:r>
            <a:endParaRPr lang="en-US" sz="2800" dirty="0"/>
          </a:p>
          <a:p>
            <a:pPr marL="285750" indent="-285750" algn="l">
              <a:buFont typeface="Arial" panose="020B0604020202020204" pitchFamily="34" charset="0"/>
              <a:buChar char="•"/>
            </a:pPr>
            <a:r>
              <a:rPr lang="en-US" sz="2800" b="1" dirty="0" smtClean="0">
                <a:solidFill>
                  <a:schemeClr val="tx2">
                    <a:lumMod val="75000"/>
                  </a:schemeClr>
                </a:solidFill>
              </a:rPr>
              <a:t>Demo</a:t>
            </a:r>
            <a:endParaRPr lang="en-US" sz="2800" b="1" dirty="0">
              <a:solidFill>
                <a:schemeClr val="tx2">
                  <a:lumMod val="75000"/>
                </a:schemeClr>
              </a:solidFill>
            </a:endParaRPr>
          </a:p>
        </p:txBody>
      </p:sp>
      <p:sp>
        <p:nvSpPr>
          <p:cNvPr id="3" name="Slide Number Placeholder 2"/>
          <p:cNvSpPr>
            <a:spLocks noGrp="1"/>
          </p:cNvSpPr>
          <p:nvPr>
            <p:ph type="sldNum" sz="quarter" idx="4"/>
          </p:nvPr>
        </p:nvSpPr>
        <p:spPr/>
        <p:txBody>
          <a:bodyPr/>
          <a:lstStyle/>
          <a:p>
            <a:fld id="{CCB13F18-A32D-40F8-92A2-4CABB04772E8}" type="slidenum">
              <a:rPr lang="bg-BG" smtClean="0"/>
              <a:pPr/>
              <a:t>2</a:t>
            </a:fld>
            <a:endParaRPr lang="bg-BG" dirty="0"/>
          </a:p>
        </p:txBody>
      </p:sp>
    </p:spTree>
    <p:extLst>
      <p:ext uri="{BB962C8B-B14F-4D97-AF65-F5344CB8AC3E}">
        <p14:creationId xmlns:p14="http://schemas.microsoft.com/office/powerpoint/2010/main" val="1177941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fontScale="92500" lnSpcReduction="10000"/>
          </a:bodyPr>
          <a:lstStyle/>
          <a:p>
            <a:pPr marL="285750" indent="-285750" algn="l">
              <a:buFont typeface="Arial" panose="020B0604020202020204" pitchFamily="34" charset="0"/>
              <a:buChar char="•"/>
            </a:pPr>
            <a:r>
              <a:rPr lang="en-US" sz="2800" dirty="0">
                <a:solidFill>
                  <a:schemeClr val="tx2">
                    <a:lumMod val="75000"/>
                  </a:schemeClr>
                </a:solidFill>
              </a:rPr>
              <a:t>Application Startup:</a:t>
            </a:r>
          </a:p>
          <a:p>
            <a:pPr marL="285750" indent="-285750" algn="l">
              <a:buFont typeface="Arial" panose="020B0604020202020204" pitchFamily="34" charset="0"/>
              <a:buChar char="•"/>
            </a:pPr>
            <a:r>
              <a:rPr lang="en-US" sz="2000" dirty="0">
                <a:solidFill>
                  <a:schemeClr val="accent1">
                    <a:lumMod val="75000"/>
                  </a:schemeClr>
                </a:solidFill>
                <a:latin typeface="+mn-lt"/>
                <a:cs typeface="+mn-cs"/>
              </a:rPr>
              <a:t>When the host process starts there are a number of steps it goes through to set up the application:</a:t>
            </a:r>
          </a:p>
          <a:p>
            <a:pPr marL="914400" lvl="1" indent="-457200" algn="l">
              <a:buFont typeface="+mj-lt"/>
              <a:buAutoNum type="arabicPeriod"/>
            </a:pPr>
            <a:r>
              <a:rPr lang="en-US" sz="2200" dirty="0">
                <a:solidFill>
                  <a:schemeClr val="accent1">
                    <a:lumMod val="75000"/>
                  </a:schemeClr>
                </a:solidFill>
              </a:rPr>
              <a:t>The host creates a Properties IDictionary&lt;string, object&gt; and populates any startup data or capabilities provided by the host.</a:t>
            </a:r>
          </a:p>
          <a:p>
            <a:pPr marL="914400" lvl="1" indent="-457200" algn="l">
              <a:buFont typeface="+mj-lt"/>
              <a:buAutoNum type="arabicPeriod"/>
            </a:pPr>
            <a:r>
              <a:rPr lang="en-US" sz="2200" dirty="0">
                <a:solidFill>
                  <a:schemeClr val="accent1">
                    <a:lumMod val="75000"/>
                  </a:schemeClr>
                </a:solidFill>
              </a:rPr>
              <a:t>The host selects which server will be used and provides it with the Properties collection so it can similarly announce any capabilities.</a:t>
            </a:r>
          </a:p>
          <a:p>
            <a:pPr marL="914400" lvl="1" indent="-457200" algn="l">
              <a:buFont typeface="+mj-lt"/>
              <a:buAutoNum type="arabicPeriod"/>
            </a:pPr>
            <a:r>
              <a:rPr lang="en-US" sz="2200" dirty="0">
                <a:solidFill>
                  <a:schemeClr val="accent1">
                    <a:lumMod val="75000"/>
                  </a:schemeClr>
                </a:solidFill>
              </a:rPr>
              <a:t>The host locates the application setup code and invokes it with the Properties collection.</a:t>
            </a:r>
          </a:p>
          <a:p>
            <a:pPr marL="914400" lvl="1" indent="-457200" algn="l">
              <a:buFont typeface="+mj-lt"/>
              <a:buAutoNum type="arabicPeriod"/>
            </a:pPr>
            <a:r>
              <a:rPr lang="en-US" sz="2200" dirty="0">
                <a:solidFill>
                  <a:schemeClr val="accent1">
                    <a:lumMod val="75000"/>
                  </a:schemeClr>
                </a:solidFill>
              </a:rPr>
              <a:t>The application reads and/or sets configuration in the Properties collection, constructs the desired request processing pipeline, and returns the resulting application delegate.</a:t>
            </a:r>
          </a:p>
          <a:p>
            <a:pPr marL="914400" lvl="1" indent="-457200" algn="l">
              <a:buFont typeface="+mj-lt"/>
              <a:buAutoNum type="arabicPeriod"/>
            </a:pPr>
            <a:r>
              <a:rPr lang="en-US" sz="2200" dirty="0">
                <a:solidFill>
                  <a:schemeClr val="accent1">
                    <a:lumMod val="75000"/>
                  </a:schemeClr>
                </a:solidFill>
              </a:rPr>
              <a:t>The host invokes the server startup code with the given application delegate and the Properties dictionary. The server finishes configuring itself, starts accepting requests, and invokes the application delegate to process those requests.</a:t>
            </a:r>
          </a:p>
        </p:txBody>
      </p:sp>
      <p:sp>
        <p:nvSpPr>
          <p:cNvPr id="3" name="Slide Number Placeholder 2"/>
          <p:cNvSpPr>
            <a:spLocks noGrp="1"/>
          </p:cNvSpPr>
          <p:nvPr>
            <p:ph type="sldNum" sz="quarter" idx="4"/>
          </p:nvPr>
        </p:nvSpPr>
        <p:spPr/>
        <p:txBody>
          <a:bodyPr/>
          <a:lstStyle/>
          <a:p>
            <a:fld id="{CCB13F18-A32D-40F8-92A2-4CABB04772E8}" type="slidenum">
              <a:rPr lang="bg-BG" smtClean="0"/>
              <a:pPr/>
              <a:t>20</a:t>
            </a:fld>
            <a:endParaRPr lang="bg-BG" dirty="0"/>
          </a:p>
        </p:txBody>
      </p:sp>
    </p:spTree>
    <p:extLst>
      <p:ext uri="{BB962C8B-B14F-4D97-AF65-F5344CB8AC3E}">
        <p14:creationId xmlns:p14="http://schemas.microsoft.com/office/powerpoint/2010/main" val="32034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 Specifications</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tx2">
                    <a:lumMod val="75000"/>
                  </a:schemeClr>
                </a:solidFill>
              </a:rPr>
              <a:t>The Flow after startup:</a:t>
            </a:r>
          </a:p>
          <a:p>
            <a:pPr marL="971550" lvl="1" indent="-514350" algn="l">
              <a:buFont typeface="+mj-lt"/>
              <a:buAutoNum type="arabicPeriod"/>
            </a:pPr>
            <a:r>
              <a:rPr lang="en-US" dirty="0">
                <a:solidFill>
                  <a:schemeClr val="accent1">
                    <a:lumMod val="75000"/>
                  </a:schemeClr>
                </a:solidFill>
              </a:rPr>
              <a:t>Client send Http request.</a:t>
            </a:r>
          </a:p>
          <a:p>
            <a:pPr marL="971550" lvl="1" indent="-514350" algn="l">
              <a:buFont typeface="+mj-lt"/>
              <a:buAutoNum type="arabicPeriod"/>
            </a:pPr>
            <a:r>
              <a:rPr lang="en-US" dirty="0">
                <a:solidFill>
                  <a:schemeClr val="accent1">
                    <a:lumMod val="75000"/>
                  </a:schemeClr>
                </a:solidFill>
              </a:rPr>
              <a:t>Server take separate it into pieces, and put them in an corresponding Environment dictionary items.</a:t>
            </a:r>
          </a:p>
          <a:p>
            <a:pPr marL="971550" lvl="1" indent="-514350" algn="l">
              <a:buFont typeface="+mj-lt"/>
              <a:buAutoNum type="arabicPeriod"/>
            </a:pPr>
            <a:r>
              <a:rPr lang="en-US" dirty="0">
                <a:solidFill>
                  <a:schemeClr val="accent1">
                    <a:lumMod val="75000"/>
                  </a:schemeClr>
                </a:solidFill>
              </a:rPr>
              <a:t>Server passes Environment Dictionary to the first middleware in the pipeline using AppFunc.</a:t>
            </a:r>
          </a:p>
          <a:p>
            <a:pPr marL="971550" lvl="1" indent="-514350" algn="l">
              <a:buFont typeface="+mj-lt"/>
              <a:buAutoNum type="arabicPeriod"/>
            </a:pPr>
            <a:r>
              <a:rPr lang="en-US" dirty="0">
                <a:solidFill>
                  <a:schemeClr val="accent1">
                    <a:lumMod val="75000"/>
                  </a:schemeClr>
                </a:solidFill>
              </a:rPr>
              <a:t>After middleware done it’s processing send it to the next one and etc.</a:t>
            </a:r>
          </a:p>
          <a:p>
            <a:pPr marL="971550" lvl="1" indent="-514350" algn="l">
              <a:buFont typeface="+mj-lt"/>
              <a:buAutoNum type="arabicPeriod"/>
            </a:pPr>
            <a:r>
              <a:rPr lang="en-US" dirty="0">
                <a:solidFill>
                  <a:schemeClr val="accent1">
                    <a:lumMod val="75000"/>
                  </a:schemeClr>
                </a:solidFill>
              </a:rPr>
              <a:t>Application generate a response and send the dictionary back to the last middleware in the pipeline till the first one.</a:t>
            </a:r>
          </a:p>
          <a:p>
            <a:pPr marL="971550" lvl="1" indent="-514350" algn="l">
              <a:buFont typeface="+mj-lt"/>
              <a:buAutoNum type="arabicPeriod"/>
            </a:pPr>
            <a:r>
              <a:rPr lang="en-US" dirty="0">
                <a:solidFill>
                  <a:schemeClr val="accent1">
                    <a:lumMod val="75000"/>
                  </a:schemeClr>
                </a:solidFill>
              </a:rPr>
              <a:t>When the dictionary arrive to the first middleware in the pipeline and this middleware finished processing, response will be send then connection will be close.</a:t>
            </a:r>
          </a:p>
          <a:p>
            <a:pPr lvl="1" algn="l"/>
            <a:r>
              <a:rPr lang="en-US" dirty="0">
                <a:solidFill>
                  <a:schemeClr val="accent1">
                    <a:lumMod val="75000"/>
                  </a:schemeClr>
                </a:solidFill>
              </a:rPr>
              <a:t>Note: Application sets any response headers that it has to set before writing the response stream and send it to the client.</a:t>
            </a:r>
          </a:p>
          <a:p>
            <a:pPr marL="971550" lvl="1" indent="-514350" algn="l">
              <a:buFont typeface="+mj-lt"/>
              <a:buAutoNum type="arabicPeriod"/>
            </a:pPr>
            <a:endParaRPr lang="en-US" dirty="0">
              <a:solidFill>
                <a:schemeClr val="accent1">
                  <a:lumMod val="75000"/>
                </a:schemeClr>
              </a:solidFill>
            </a:endParaRPr>
          </a:p>
          <a:p>
            <a:pPr marL="971550" lvl="1" indent="-514350" algn="l">
              <a:buFont typeface="+mj-lt"/>
              <a:buAutoNum type="arabicPeriod"/>
            </a:pPr>
            <a:endParaRPr lang="en-US" dirty="0">
              <a:solidFill>
                <a:schemeClr val="accent1">
                  <a:lumMod val="75000"/>
                </a:schemeClr>
              </a:solidFill>
            </a:endParaRPr>
          </a:p>
        </p:txBody>
      </p:sp>
      <p:sp>
        <p:nvSpPr>
          <p:cNvPr id="3" name="Slide Number Placeholder 2"/>
          <p:cNvSpPr>
            <a:spLocks noGrp="1"/>
          </p:cNvSpPr>
          <p:nvPr>
            <p:ph type="sldNum" sz="quarter" idx="4"/>
          </p:nvPr>
        </p:nvSpPr>
        <p:spPr/>
        <p:txBody>
          <a:bodyPr/>
          <a:lstStyle/>
          <a:p>
            <a:fld id="{CCB13F18-A32D-40F8-92A2-4CABB04772E8}" type="slidenum">
              <a:rPr lang="bg-BG" smtClean="0"/>
              <a:pPr/>
              <a:t>21</a:t>
            </a:fld>
            <a:endParaRPr lang="bg-BG" dirty="0"/>
          </a:p>
        </p:txBody>
      </p:sp>
    </p:spTree>
    <p:extLst>
      <p:ext uri="{BB962C8B-B14F-4D97-AF65-F5344CB8AC3E}">
        <p14:creationId xmlns:p14="http://schemas.microsoft.com/office/powerpoint/2010/main" val="2828271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KATANA Implementation</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tx2">
                    <a:lumMod val="75000"/>
                  </a:schemeClr>
                </a:solidFill>
              </a:rPr>
              <a:t>KATANA Startup class detection:</a:t>
            </a:r>
          </a:p>
          <a:p>
            <a:pPr marL="971550" lvl="1" indent="-514350" algn="l">
              <a:buFont typeface="+mj-lt"/>
              <a:buAutoNum type="arabicPeriod"/>
            </a:pPr>
            <a:r>
              <a:rPr lang="en-US" sz="2400" dirty="0">
                <a:solidFill>
                  <a:schemeClr val="accent1">
                    <a:lumMod val="75000"/>
                  </a:schemeClr>
                </a:solidFill>
              </a:rPr>
              <a:t>App.config or Web.config:</a:t>
            </a:r>
          </a:p>
          <a:p>
            <a:pPr marL="914400" lvl="1" indent="-457200" algn="l">
              <a:buFont typeface="+mj-lt"/>
              <a:buAutoNum type="arabicPeriod"/>
            </a:pPr>
            <a:endParaRPr lang="en-US" dirty="0">
              <a:solidFill>
                <a:schemeClr val="accent1">
                  <a:lumMod val="75000"/>
                </a:schemeClr>
              </a:solidFill>
            </a:endParaRPr>
          </a:p>
          <a:p>
            <a:pPr marL="971550" lvl="1" indent="-514350" algn="l">
              <a:buFont typeface="+mj-lt"/>
              <a:buAutoNum type="arabicPeriod"/>
            </a:pPr>
            <a:endParaRPr lang="en-US" dirty="0">
              <a:solidFill>
                <a:schemeClr val="accent1">
                  <a:lumMod val="75000"/>
                </a:schemeClr>
              </a:solidFill>
            </a:endParaRPr>
          </a:p>
          <a:p>
            <a:pPr marL="971550" lvl="1" indent="-514350" algn="l">
              <a:buFont typeface="+mj-lt"/>
              <a:buAutoNum type="arabicPeriod"/>
            </a:pPr>
            <a:endParaRPr lang="en-US" dirty="0">
              <a:solidFill>
                <a:schemeClr val="accent1">
                  <a:lumMod val="75000"/>
                </a:schemeClr>
              </a:solidFill>
            </a:endParaRPr>
          </a:p>
          <a:p>
            <a:pPr marL="971550" lvl="1" indent="-514350" algn="l">
              <a:buFont typeface="+mj-lt"/>
              <a:buAutoNum type="arabicPeriod"/>
            </a:pPr>
            <a:endParaRPr lang="en-US" dirty="0">
              <a:solidFill>
                <a:schemeClr val="accent1">
                  <a:lumMod val="75000"/>
                </a:schemeClr>
              </a:solidFill>
            </a:endParaRPr>
          </a:p>
          <a:p>
            <a:pPr marL="971550" lvl="1" indent="-514350" algn="l">
              <a:buFont typeface="+mj-lt"/>
              <a:buAutoNum type="arabicPeriod"/>
            </a:pPr>
            <a:r>
              <a:rPr lang="en-US" sz="2400" dirty="0">
                <a:solidFill>
                  <a:schemeClr val="accent1">
                    <a:lumMod val="75000"/>
                  </a:schemeClr>
                </a:solidFill>
              </a:rPr>
              <a:t>OwinStartup Attribute:</a:t>
            </a:r>
          </a:p>
          <a:p>
            <a:pPr marL="971550" lvl="1" indent="-514350" algn="l">
              <a:buFont typeface="+mj-lt"/>
              <a:buAutoNum type="arabicPeriod"/>
            </a:pPr>
            <a:endParaRPr lang="en-US" sz="2400" dirty="0">
              <a:solidFill>
                <a:schemeClr val="accent1">
                  <a:lumMod val="75000"/>
                </a:schemeClr>
              </a:solidFill>
            </a:endParaRPr>
          </a:p>
          <a:p>
            <a:pPr marL="971550" lvl="1" indent="-514350" algn="l">
              <a:buFont typeface="+mj-lt"/>
              <a:buAutoNum type="arabicPeriod"/>
            </a:pPr>
            <a:endParaRPr lang="en-US" sz="2400" dirty="0">
              <a:solidFill>
                <a:schemeClr val="accent1">
                  <a:lumMod val="75000"/>
                </a:schemeClr>
              </a:solidFill>
            </a:endParaRPr>
          </a:p>
          <a:p>
            <a:pPr marL="971550" lvl="1" indent="-514350" algn="l">
              <a:buFont typeface="+mj-lt"/>
              <a:buAutoNum type="arabicPeriod"/>
            </a:pPr>
            <a:r>
              <a:rPr lang="en-US" sz="2400" dirty="0">
                <a:solidFill>
                  <a:schemeClr val="accent1">
                    <a:lumMod val="75000"/>
                  </a:schemeClr>
                </a:solidFill>
              </a:rPr>
              <a:t>Put Startup class in the main project namespace.</a:t>
            </a:r>
          </a:p>
        </p:txBody>
      </p:sp>
      <p:sp>
        <p:nvSpPr>
          <p:cNvPr id="3" name="Slide Number Placeholder 2"/>
          <p:cNvSpPr>
            <a:spLocks noGrp="1"/>
          </p:cNvSpPr>
          <p:nvPr>
            <p:ph type="sldNum" sz="quarter" idx="4"/>
          </p:nvPr>
        </p:nvSpPr>
        <p:spPr/>
        <p:txBody>
          <a:bodyPr/>
          <a:lstStyle/>
          <a:p>
            <a:fld id="{CCB13F18-A32D-40F8-92A2-4CABB04772E8}" type="slidenum">
              <a:rPr lang="bg-BG" smtClean="0"/>
              <a:pPr/>
              <a:t>22</a:t>
            </a:fld>
            <a:endParaRPr lang="bg-BG" dirty="0"/>
          </a:p>
        </p:txBody>
      </p:sp>
      <p:pic>
        <p:nvPicPr>
          <p:cNvPr id="2" name="Picture 1"/>
          <p:cNvPicPr>
            <a:picLocks noChangeAspect="1"/>
          </p:cNvPicPr>
          <p:nvPr/>
        </p:nvPicPr>
        <p:blipFill>
          <a:blip r:embed="rId3"/>
          <a:stretch>
            <a:fillRect/>
          </a:stretch>
        </p:blipFill>
        <p:spPr>
          <a:xfrm>
            <a:off x="1909167" y="2233611"/>
            <a:ext cx="7844434" cy="898155"/>
          </a:xfrm>
          <a:prstGeom prst="rect">
            <a:avLst/>
          </a:prstGeom>
        </p:spPr>
      </p:pic>
      <p:pic>
        <p:nvPicPr>
          <p:cNvPr id="4" name="Picture 3"/>
          <p:cNvPicPr>
            <a:picLocks noChangeAspect="1"/>
          </p:cNvPicPr>
          <p:nvPr/>
        </p:nvPicPr>
        <p:blipFill>
          <a:blip r:embed="rId4"/>
          <a:stretch>
            <a:fillRect/>
          </a:stretch>
        </p:blipFill>
        <p:spPr>
          <a:xfrm>
            <a:off x="2228850" y="3872827"/>
            <a:ext cx="7524750" cy="466725"/>
          </a:xfrm>
          <a:prstGeom prst="rect">
            <a:avLst/>
          </a:prstGeom>
        </p:spPr>
      </p:pic>
    </p:spTree>
    <p:extLst>
      <p:ext uri="{BB962C8B-B14F-4D97-AF65-F5344CB8AC3E}">
        <p14:creationId xmlns:p14="http://schemas.microsoft.com/office/powerpoint/2010/main" val="2634578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KATANA Implementation</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tx2">
                    <a:lumMod val="75000"/>
                  </a:schemeClr>
                </a:solidFill>
              </a:rPr>
              <a:t>KATANA Startup class detection – Cont.</a:t>
            </a:r>
          </a:p>
          <a:p>
            <a:pPr marL="742950" lvl="1" indent="-285750" algn="l">
              <a:buFont typeface="Arial" panose="020B0604020202020204" pitchFamily="34" charset="0"/>
              <a:buChar char="•"/>
            </a:pPr>
            <a:r>
              <a:rPr lang="en-US" sz="2400" dirty="0">
                <a:solidFill>
                  <a:schemeClr val="accent1">
                    <a:lumMod val="75000"/>
                  </a:schemeClr>
                </a:solidFill>
              </a:rPr>
              <a:t>Note: There are another way (explicit way) when there are a project that have entry point</a:t>
            </a:r>
          </a:p>
          <a:p>
            <a:pPr marL="742950" lvl="1" indent="-285750" algn="l">
              <a:buFont typeface="Arial" panose="020B0604020202020204" pitchFamily="34" charset="0"/>
              <a:buChar char="•"/>
            </a:pPr>
            <a:r>
              <a:rPr lang="en-US" sz="2400" dirty="0">
                <a:solidFill>
                  <a:schemeClr val="accent1">
                    <a:lumMod val="75000"/>
                  </a:schemeClr>
                </a:solidFill>
              </a:rPr>
              <a:t>t like console application:</a:t>
            </a:r>
          </a:p>
        </p:txBody>
      </p:sp>
      <p:sp>
        <p:nvSpPr>
          <p:cNvPr id="3" name="Slide Number Placeholder 2"/>
          <p:cNvSpPr>
            <a:spLocks noGrp="1"/>
          </p:cNvSpPr>
          <p:nvPr>
            <p:ph type="sldNum" sz="quarter" idx="4"/>
          </p:nvPr>
        </p:nvSpPr>
        <p:spPr/>
        <p:txBody>
          <a:bodyPr/>
          <a:lstStyle/>
          <a:p>
            <a:fld id="{CCB13F18-A32D-40F8-92A2-4CABB04772E8}" type="slidenum">
              <a:rPr lang="bg-BG" smtClean="0"/>
              <a:pPr/>
              <a:t>23</a:t>
            </a:fld>
            <a:endParaRPr lang="bg-BG" dirty="0"/>
          </a:p>
        </p:txBody>
      </p:sp>
      <p:pic>
        <p:nvPicPr>
          <p:cNvPr id="5" name="Picture 4"/>
          <p:cNvPicPr>
            <a:picLocks noChangeAspect="1"/>
          </p:cNvPicPr>
          <p:nvPr/>
        </p:nvPicPr>
        <p:blipFill>
          <a:blip r:embed="rId3"/>
          <a:stretch>
            <a:fillRect/>
          </a:stretch>
        </p:blipFill>
        <p:spPr>
          <a:xfrm>
            <a:off x="1528029" y="2952750"/>
            <a:ext cx="8778021" cy="915183"/>
          </a:xfrm>
          <a:prstGeom prst="rect">
            <a:avLst/>
          </a:prstGeom>
        </p:spPr>
      </p:pic>
    </p:spTree>
    <p:extLst>
      <p:ext uri="{BB962C8B-B14F-4D97-AF65-F5344CB8AC3E}">
        <p14:creationId xmlns:p14="http://schemas.microsoft.com/office/powerpoint/2010/main" val="2450615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KATANA Implementation</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tx2">
                    <a:lumMod val="75000"/>
                  </a:schemeClr>
                </a:solidFill>
              </a:rPr>
              <a:t>IAppBuilder</a:t>
            </a:r>
          </a:p>
          <a:p>
            <a:pPr marL="742950" lvl="1" indent="-285750" algn="l">
              <a:buFont typeface="Arial" panose="020B0604020202020204" pitchFamily="34" charset="0"/>
              <a:buChar char="•"/>
            </a:pPr>
            <a:r>
              <a:rPr lang="en-US" dirty="0">
                <a:solidFill>
                  <a:schemeClr val="accent1">
                    <a:lumMod val="75000"/>
                  </a:schemeClr>
                </a:solidFill>
              </a:rPr>
              <a:t>Include some methods that allow me to configure application behavior.</a:t>
            </a:r>
          </a:p>
          <a:p>
            <a:pPr marL="742950" lvl="1" indent="-285750" algn="l">
              <a:buFont typeface="Arial" panose="020B0604020202020204" pitchFamily="34" charset="0"/>
              <a:buChar char="•"/>
            </a:pPr>
            <a:r>
              <a:rPr lang="en-US" dirty="0">
                <a:solidFill>
                  <a:schemeClr val="accent1">
                    <a:lumMod val="75000"/>
                  </a:schemeClr>
                </a:solidFill>
              </a:rPr>
              <a:t>With adding more KATANA components IAppBuilder will have additional extension methods that do specific functionalities related to the new components.</a:t>
            </a:r>
          </a:p>
        </p:txBody>
      </p:sp>
      <p:sp>
        <p:nvSpPr>
          <p:cNvPr id="3" name="Slide Number Placeholder 2"/>
          <p:cNvSpPr>
            <a:spLocks noGrp="1"/>
          </p:cNvSpPr>
          <p:nvPr>
            <p:ph type="sldNum" sz="quarter" idx="4"/>
          </p:nvPr>
        </p:nvSpPr>
        <p:spPr/>
        <p:txBody>
          <a:bodyPr/>
          <a:lstStyle/>
          <a:p>
            <a:fld id="{CCB13F18-A32D-40F8-92A2-4CABB04772E8}" type="slidenum">
              <a:rPr lang="bg-BG" smtClean="0"/>
              <a:pPr/>
              <a:t>24</a:t>
            </a:fld>
            <a:endParaRPr lang="bg-BG" dirty="0"/>
          </a:p>
        </p:txBody>
      </p:sp>
    </p:spTree>
    <p:extLst>
      <p:ext uri="{BB962C8B-B14F-4D97-AF65-F5344CB8AC3E}">
        <p14:creationId xmlns:p14="http://schemas.microsoft.com/office/powerpoint/2010/main" val="1991669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Simplest self-host app using OWIN</a:t>
            </a:r>
          </a:p>
        </p:txBody>
      </p:sp>
    </p:spTree>
    <p:extLst>
      <p:ext uri="{BB962C8B-B14F-4D97-AF65-F5344CB8AC3E}">
        <p14:creationId xmlns:p14="http://schemas.microsoft.com/office/powerpoint/2010/main" val="3900034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app.Run()</a:t>
            </a:r>
          </a:p>
          <a:p>
            <a:pPr marL="0" indent="0" algn="just">
              <a:buNone/>
            </a:pPr>
            <a:r>
              <a:rPr lang="en-US" sz="3200" dirty="0">
                <a:solidFill>
                  <a:schemeClr val="accent1">
                    <a:lumMod val="75000"/>
                  </a:schemeClr>
                </a:solidFill>
              </a:rPr>
              <a:t> app.Use()</a:t>
            </a:r>
          </a:p>
          <a:p>
            <a:pPr marL="0" indent="0" algn="just">
              <a:buNone/>
            </a:pPr>
            <a:r>
              <a:rPr lang="en-US" sz="3200" dirty="0">
                <a:solidFill>
                  <a:schemeClr val="accent1">
                    <a:lumMod val="75000"/>
                  </a:schemeClr>
                </a:solidFill>
              </a:rPr>
              <a:t>app.UseWelcomePage()</a:t>
            </a:r>
          </a:p>
        </p:txBody>
      </p:sp>
    </p:spTree>
    <p:extLst>
      <p:ext uri="{BB962C8B-B14F-4D97-AF65-F5344CB8AC3E}">
        <p14:creationId xmlns:p14="http://schemas.microsoft.com/office/powerpoint/2010/main" val="4268494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Low-level middleware</a:t>
            </a:r>
          </a:p>
        </p:txBody>
      </p:sp>
    </p:spTree>
    <p:extLst>
      <p:ext uri="{BB962C8B-B14F-4D97-AF65-F5344CB8AC3E}">
        <p14:creationId xmlns:p14="http://schemas.microsoft.com/office/powerpoint/2010/main" val="2595127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Middlewares pipeline</a:t>
            </a:r>
          </a:p>
          <a:p>
            <a:pPr marL="0" indent="0" algn="just">
              <a:buNone/>
            </a:pPr>
            <a:r>
              <a:rPr lang="en-US" sz="3200" dirty="0">
                <a:solidFill>
                  <a:schemeClr val="accent1">
                    <a:lumMod val="75000"/>
                  </a:schemeClr>
                </a:solidFill>
              </a:rPr>
              <a:t>Request / Response</a:t>
            </a:r>
          </a:p>
          <a:p>
            <a:pPr marL="0" indent="0" algn="just">
              <a:buNone/>
            </a:pPr>
            <a:endParaRPr lang="en-US" sz="3200" dirty="0">
              <a:solidFill>
                <a:schemeClr val="accent1">
                  <a:lumMod val="75000"/>
                </a:schemeClr>
              </a:solidFill>
            </a:endParaRPr>
          </a:p>
        </p:txBody>
      </p:sp>
    </p:spTree>
    <p:extLst>
      <p:ext uri="{BB962C8B-B14F-4D97-AF65-F5344CB8AC3E}">
        <p14:creationId xmlns:p14="http://schemas.microsoft.com/office/powerpoint/2010/main" val="413278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Self-hosted WebAPI</a:t>
            </a:r>
          </a:p>
          <a:p>
            <a:pPr marL="0" indent="0" algn="just">
              <a:buNone/>
            </a:pPr>
            <a:endParaRPr lang="en-US" sz="3200" dirty="0">
              <a:solidFill>
                <a:schemeClr val="accent1">
                  <a:lumMod val="75000"/>
                </a:schemeClr>
              </a:solidFill>
            </a:endParaRPr>
          </a:p>
        </p:txBody>
      </p:sp>
    </p:spTree>
    <p:extLst>
      <p:ext uri="{BB962C8B-B14F-4D97-AF65-F5344CB8AC3E}">
        <p14:creationId xmlns:p14="http://schemas.microsoft.com/office/powerpoint/2010/main" val="155892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A Brief History</a:t>
            </a:r>
          </a:p>
        </p:txBody>
      </p:sp>
      <p:sp>
        <p:nvSpPr>
          <p:cNvPr id="10" name="Subtitle 9"/>
          <p:cNvSpPr>
            <a:spLocks noGrp="1"/>
          </p:cNvSpPr>
          <p:nvPr>
            <p:ph type="subTitle" idx="1"/>
          </p:nvPr>
        </p:nvSpPr>
        <p:spPr>
          <a:xfrm>
            <a:off x="1524000" y="1226457"/>
            <a:ext cx="9144000" cy="4752311"/>
          </a:xfrm>
        </p:spPr>
        <p:txBody>
          <a:bodyPr/>
          <a:lstStyle/>
          <a:p>
            <a:pPr marL="285750" indent="-285750" algn="l">
              <a:buFont typeface="Arial" panose="020B0604020202020204" pitchFamily="34" charset="0"/>
              <a:buChar char="•"/>
            </a:pPr>
            <a:r>
              <a:rPr lang="en-US" sz="2800" dirty="0">
                <a:solidFill>
                  <a:schemeClr val="tx2">
                    <a:lumMod val="75000"/>
                  </a:schemeClr>
                </a:solidFill>
              </a:rPr>
              <a:t>History of ASP</a:t>
            </a:r>
          </a:p>
          <a:p>
            <a:pPr marL="742950" lvl="1" indent="-285750" algn="l">
              <a:buFont typeface="Arial" panose="020B0604020202020204" pitchFamily="34" charset="0"/>
              <a:buChar char="•"/>
            </a:pPr>
            <a:r>
              <a:rPr lang="en-US" sz="2800" dirty="0">
                <a:solidFill>
                  <a:schemeClr val="accent1">
                    <a:lumMod val="75000"/>
                  </a:schemeClr>
                </a:solidFill>
              </a:rPr>
              <a:t>1996 – ASP (Active Server Pages)</a:t>
            </a:r>
          </a:p>
          <a:p>
            <a:pPr marL="742950" lvl="1" indent="-285750" algn="l">
              <a:buFont typeface="Arial" panose="020B0604020202020204" pitchFamily="34" charset="0"/>
              <a:buChar char="•"/>
            </a:pPr>
            <a:r>
              <a:rPr lang="en-US" sz="2800" dirty="0">
                <a:solidFill>
                  <a:schemeClr val="accent1">
                    <a:lumMod val="75000"/>
                  </a:schemeClr>
                </a:solidFill>
              </a:rPr>
              <a:t>2002 – ASP.NET Web Forms</a:t>
            </a:r>
          </a:p>
          <a:p>
            <a:pPr marL="742950" lvl="1" indent="-285750" algn="l">
              <a:buFont typeface="Arial" panose="020B0604020202020204" pitchFamily="34" charset="0"/>
              <a:buChar char="•"/>
            </a:pPr>
            <a:r>
              <a:rPr lang="en-US" sz="2800" dirty="0">
                <a:solidFill>
                  <a:schemeClr val="accent1">
                    <a:lumMod val="75000"/>
                  </a:schemeClr>
                </a:solidFill>
              </a:rPr>
              <a:t>2008 – ASP.NET MVC</a:t>
            </a:r>
          </a:p>
          <a:p>
            <a:pPr marL="742950" lvl="1" indent="-285750" algn="l">
              <a:buFont typeface="Arial" panose="020B0604020202020204" pitchFamily="34" charset="0"/>
              <a:buChar char="•"/>
            </a:pPr>
            <a:r>
              <a:rPr lang="en-US" sz="2800" dirty="0">
                <a:solidFill>
                  <a:schemeClr val="accent1">
                    <a:lumMod val="75000"/>
                  </a:schemeClr>
                </a:solidFill>
              </a:rPr>
              <a:t>2010 – ASP.NET Web Pages</a:t>
            </a:r>
          </a:p>
          <a:p>
            <a:pPr marL="742950" lvl="1" indent="-285750" algn="l">
              <a:buFont typeface="Arial" panose="020B0604020202020204" pitchFamily="34" charset="0"/>
              <a:buChar char="•"/>
            </a:pPr>
            <a:r>
              <a:rPr lang="en-US" sz="2800" dirty="0">
                <a:solidFill>
                  <a:schemeClr val="accent1">
                    <a:lumMod val="75000"/>
                  </a:schemeClr>
                </a:solidFill>
              </a:rPr>
              <a:t>2012 – ASP.NET WebAPI, SignalR</a:t>
            </a:r>
          </a:p>
          <a:p>
            <a:pPr marL="742950" lvl="1" indent="-285750" algn="l">
              <a:buFont typeface="Arial" panose="020B0604020202020204" pitchFamily="34" charset="0"/>
              <a:buChar char="•"/>
            </a:pPr>
            <a:r>
              <a:rPr lang="en-US" sz="2800" dirty="0">
                <a:solidFill>
                  <a:schemeClr val="accent1">
                    <a:lumMod val="75000"/>
                  </a:schemeClr>
                </a:solidFill>
              </a:rPr>
              <a:t>2014 – ASP.NET vNext </a:t>
            </a:r>
          </a:p>
          <a:p>
            <a:pPr marL="742950" lvl="1" indent="-285750" algn="l">
              <a:buFont typeface="Arial" panose="020B0604020202020204" pitchFamily="34" charset="0"/>
              <a:buChar char="•"/>
            </a:pPr>
            <a:r>
              <a:rPr lang="en-US" sz="2800" dirty="0">
                <a:solidFill>
                  <a:schemeClr val="accent1">
                    <a:lumMod val="75000"/>
                  </a:schemeClr>
                </a:solidFill>
              </a:rPr>
              <a:t>2015 – vNext &gt; ASP.NET 5</a:t>
            </a:r>
          </a:p>
          <a:p>
            <a:pPr marL="742950" lvl="1" indent="-285750" algn="l">
              <a:buFont typeface="Arial" panose="020B0604020202020204" pitchFamily="34" charset="0"/>
              <a:buChar char="•"/>
            </a:pPr>
            <a:r>
              <a:rPr lang="en-US" sz="2800" dirty="0">
                <a:solidFill>
                  <a:schemeClr val="accent1">
                    <a:lumMod val="75000"/>
                  </a:schemeClr>
                </a:solidFill>
              </a:rPr>
              <a:t>2016 ASP.NET 5 &gt; ASP.NET Core 1.0</a:t>
            </a:r>
          </a:p>
          <a:p>
            <a:pPr marL="285750" indent="-285750" algn="l">
              <a:buFont typeface="Arial" panose="020B0604020202020204" pitchFamily="34" charset="0"/>
              <a:buChar char="•"/>
            </a:pPr>
            <a:endParaRPr lang="en-US" sz="3200" dirty="0"/>
          </a:p>
          <a:p>
            <a:pPr marL="742950" lvl="1" indent="-285750" algn="l">
              <a:buFont typeface="Arial" panose="020B0604020202020204" pitchFamily="34" charset="0"/>
              <a:buChar char="•"/>
            </a:pPr>
            <a:endParaRPr lang="en-US" sz="3200" dirty="0"/>
          </a:p>
        </p:txBody>
      </p:sp>
      <p:sp>
        <p:nvSpPr>
          <p:cNvPr id="3" name="Slide Number Placeholder 2"/>
          <p:cNvSpPr>
            <a:spLocks noGrp="1"/>
          </p:cNvSpPr>
          <p:nvPr>
            <p:ph type="sldNum" sz="quarter" idx="4"/>
          </p:nvPr>
        </p:nvSpPr>
        <p:spPr/>
        <p:txBody>
          <a:bodyPr/>
          <a:lstStyle/>
          <a:p>
            <a:fld id="{CCB13F18-A32D-40F8-92A2-4CABB04772E8}" type="slidenum">
              <a:rPr lang="bg-BG" smtClean="0"/>
              <a:pPr/>
              <a:t>3</a:t>
            </a:fld>
            <a:endParaRPr lang="bg-BG" dirty="0"/>
          </a:p>
        </p:txBody>
      </p:sp>
    </p:spTree>
    <p:extLst>
      <p:ext uri="{BB962C8B-B14F-4D97-AF65-F5344CB8AC3E}">
        <p14:creationId xmlns:p14="http://schemas.microsoft.com/office/powerpoint/2010/main" val="833311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Migrating from Global.ascx to Startup class</a:t>
            </a:r>
          </a:p>
          <a:p>
            <a:pPr marL="0" indent="0" algn="just">
              <a:buNone/>
            </a:pPr>
            <a:endParaRPr lang="en-US" sz="3200"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295815" y="2600028"/>
            <a:ext cx="6324600" cy="3962400"/>
          </a:xfrm>
          <a:prstGeom prst="rect">
            <a:avLst/>
          </a:prstGeom>
        </p:spPr>
      </p:pic>
      <p:pic>
        <p:nvPicPr>
          <p:cNvPr id="4" name="Picture 3"/>
          <p:cNvPicPr>
            <a:picLocks noChangeAspect="1"/>
          </p:cNvPicPr>
          <p:nvPr/>
        </p:nvPicPr>
        <p:blipFill>
          <a:blip r:embed="rId3"/>
          <a:stretch>
            <a:fillRect/>
          </a:stretch>
        </p:blipFill>
        <p:spPr>
          <a:xfrm>
            <a:off x="5181600" y="223054"/>
            <a:ext cx="4752975" cy="2238375"/>
          </a:xfrm>
          <a:prstGeom prst="rect">
            <a:avLst/>
          </a:prstGeom>
        </p:spPr>
      </p:pic>
      <p:pic>
        <p:nvPicPr>
          <p:cNvPr id="5" name="Picture 4"/>
          <p:cNvPicPr>
            <a:picLocks noChangeAspect="1"/>
          </p:cNvPicPr>
          <p:nvPr/>
        </p:nvPicPr>
        <p:blipFill>
          <a:blip r:embed="rId4"/>
          <a:stretch>
            <a:fillRect/>
          </a:stretch>
        </p:blipFill>
        <p:spPr>
          <a:xfrm>
            <a:off x="5436961" y="2600028"/>
            <a:ext cx="6477000" cy="3781425"/>
          </a:xfrm>
          <a:prstGeom prst="rect">
            <a:avLst/>
          </a:prstGeom>
        </p:spPr>
      </p:pic>
    </p:spTree>
    <p:extLst>
      <p:ext uri="{BB962C8B-B14F-4D97-AF65-F5344CB8AC3E}">
        <p14:creationId xmlns:p14="http://schemas.microsoft.com/office/powerpoint/2010/main" val="4243608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MVC side by side with OWIN pipeline</a:t>
            </a:r>
          </a:p>
          <a:p>
            <a:pPr marL="0" indent="0" algn="just">
              <a:buNone/>
            </a:pPr>
            <a:endParaRPr lang="en-US" sz="3200" dirty="0">
              <a:solidFill>
                <a:schemeClr val="accent1">
                  <a:lumMod val="75000"/>
                </a:schemeClr>
              </a:solidFill>
            </a:endParaRPr>
          </a:p>
        </p:txBody>
      </p:sp>
    </p:spTree>
    <p:extLst>
      <p:ext uri="{BB962C8B-B14F-4D97-AF65-F5344CB8AC3E}">
        <p14:creationId xmlns:p14="http://schemas.microsoft.com/office/powerpoint/2010/main" val="1408046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pPr marL="0" indent="0" algn="just">
              <a:buNone/>
            </a:pPr>
            <a:r>
              <a:rPr lang="en-US" sz="3200" dirty="0">
                <a:solidFill>
                  <a:schemeClr val="accent1">
                    <a:lumMod val="75000"/>
                  </a:schemeClr>
                </a:solidFill>
              </a:rPr>
              <a:t>Migrating from self-hosted WebApi to IIS</a:t>
            </a:r>
          </a:p>
          <a:p>
            <a:pPr marL="0" indent="0" algn="just">
              <a:buNone/>
            </a:pPr>
            <a:r>
              <a:rPr lang="en-US" sz="3200" dirty="0">
                <a:solidFill>
                  <a:schemeClr val="accent1">
                    <a:lumMod val="75000"/>
                  </a:schemeClr>
                </a:solidFill>
              </a:rPr>
              <a:t>From IIS to Self-hosted WebAPI</a:t>
            </a:r>
          </a:p>
          <a:p>
            <a:pPr marL="0" indent="0" algn="just">
              <a:buNone/>
            </a:pPr>
            <a:r>
              <a:rPr lang="en-US" sz="3200" dirty="0">
                <a:solidFill>
                  <a:schemeClr val="accent1">
                    <a:lumMod val="75000"/>
                  </a:schemeClr>
                </a:solidFill>
              </a:rPr>
              <a:t>Debugging middleware with options</a:t>
            </a:r>
          </a:p>
          <a:p>
            <a:pPr marL="0" indent="0" algn="just">
              <a:buNone/>
            </a:pPr>
            <a:endParaRPr lang="en-US" sz="3200" dirty="0">
              <a:solidFill>
                <a:schemeClr val="accent1">
                  <a:lumMod val="75000"/>
                </a:schemeClr>
              </a:solidFill>
            </a:endParaRPr>
          </a:p>
        </p:txBody>
      </p:sp>
    </p:spTree>
    <p:extLst>
      <p:ext uri="{BB962C8B-B14F-4D97-AF65-F5344CB8AC3E}">
        <p14:creationId xmlns:p14="http://schemas.microsoft.com/office/powerpoint/2010/main" val="2740862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2165"/>
          </a:xfrm>
          <a:prstGeom prst="rect">
            <a:avLst/>
          </a:prstGeom>
        </p:spPr>
      </p:pic>
      <p:sp>
        <p:nvSpPr>
          <p:cNvPr id="14" name="Title 1"/>
          <p:cNvSpPr txBox="1">
            <a:spLocks/>
          </p:cNvSpPr>
          <p:nvPr/>
        </p:nvSpPr>
        <p:spPr>
          <a:xfrm>
            <a:off x="2925009" y="5507604"/>
            <a:ext cx="5842753" cy="9007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spc="-300" dirty="0">
                <a:solidFill>
                  <a:schemeClr val="bg2"/>
                </a:solidFill>
                <a:latin typeface="Segoe UI Semilight" pitchFamily="34" charset="0"/>
                <a:ea typeface="Open Sans Condensed Light" panose="020B0306030504020204" pitchFamily="34" charset="0"/>
                <a:cs typeface="Segoe UI Semilight" pitchFamily="34" charset="0"/>
              </a:rPr>
              <a:t>Thank You</a:t>
            </a:r>
          </a:p>
        </p:txBody>
      </p:sp>
      <p:sp>
        <p:nvSpPr>
          <p:cNvPr id="2" name="Picture Placeholder 1" hidden="1"/>
          <p:cNvSpPr>
            <a:spLocks noGrp="1"/>
          </p:cNvSpPr>
          <p:nvPr>
            <p:ph type="pic" sz="quarter" idx="10"/>
          </p:nvPr>
        </p:nvSpPr>
        <p:spPr/>
      </p:sp>
      <p:grpSp>
        <p:nvGrpSpPr>
          <p:cNvPr id="15" name="Group 14"/>
          <p:cNvGrpSpPr/>
          <p:nvPr/>
        </p:nvGrpSpPr>
        <p:grpSpPr>
          <a:xfrm>
            <a:off x="571500" y="0"/>
            <a:ext cx="1581150" cy="3238500"/>
            <a:chOff x="571500" y="0"/>
            <a:chExt cx="1581150" cy="3238500"/>
          </a:xfrm>
        </p:grpSpPr>
        <p:sp>
          <p:nvSpPr>
            <p:cNvPr id="11" name="Rectangle 10"/>
            <p:cNvSpPr/>
            <p:nvPr/>
          </p:nvSpPr>
          <p:spPr>
            <a:xfrm>
              <a:off x="609599" y="0"/>
              <a:ext cx="1543051" cy="32385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1500" y="1630755"/>
              <a:ext cx="1428750" cy="1239471"/>
            </a:xfrm>
            <a:prstGeom prst="rect">
              <a:avLst/>
            </a:prstGeom>
            <a:noFill/>
          </p:spPr>
        </p:pic>
      </p:grpSp>
      <p:sp>
        <p:nvSpPr>
          <p:cNvPr id="17" name="Rectangle 16"/>
          <p:cNvSpPr/>
          <p:nvPr/>
        </p:nvSpPr>
        <p:spPr>
          <a:xfrm>
            <a:off x="12075044" y="3526466"/>
            <a:ext cx="116956" cy="114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Rectangle 17"/>
          <p:cNvSpPr/>
          <p:nvPr/>
        </p:nvSpPr>
        <p:spPr>
          <a:xfrm>
            <a:off x="12075044" y="4670941"/>
            <a:ext cx="116956" cy="1098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9" name="Rectangle 18"/>
          <p:cNvSpPr/>
          <p:nvPr/>
        </p:nvSpPr>
        <p:spPr>
          <a:xfrm>
            <a:off x="12075044" y="5769935"/>
            <a:ext cx="116956" cy="10953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20" name="Group 19"/>
          <p:cNvGrpSpPr/>
          <p:nvPr/>
        </p:nvGrpSpPr>
        <p:grpSpPr>
          <a:xfrm>
            <a:off x="0" y="0"/>
            <a:ext cx="152400" cy="3197968"/>
            <a:chOff x="0" y="0"/>
            <a:chExt cx="299546" cy="3197968"/>
          </a:xfrm>
        </p:grpSpPr>
        <p:sp>
          <p:nvSpPr>
            <p:cNvPr id="21" name="Rectangle 20"/>
            <p:cNvSpPr/>
            <p:nvPr/>
          </p:nvSpPr>
          <p:spPr>
            <a:xfrm>
              <a:off x="0" y="0"/>
              <a:ext cx="299546" cy="1098086"/>
            </a:xfrm>
            <a:prstGeom prst="rect">
              <a:avLst/>
            </a:prstGeom>
            <a:solidFill>
              <a:srgbClr val="8DD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2" name="Rectangle 21"/>
            <p:cNvSpPr/>
            <p:nvPr/>
          </p:nvSpPr>
          <p:spPr>
            <a:xfrm>
              <a:off x="0" y="1099649"/>
              <a:ext cx="299546" cy="1054448"/>
            </a:xfrm>
            <a:prstGeom prst="rect">
              <a:avLst/>
            </a:prstGeom>
            <a:solidFill>
              <a:srgbClr val="33A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3" name="Rectangle 22"/>
            <p:cNvSpPr/>
            <p:nvPr/>
          </p:nvSpPr>
          <p:spPr>
            <a:xfrm>
              <a:off x="0" y="2147017"/>
              <a:ext cx="299546" cy="10509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extLst>
      <p:ext uri="{BB962C8B-B14F-4D97-AF65-F5344CB8AC3E}">
        <p14:creationId xmlns:p14="http://schemas.microsoft.com/office/powerpoint/2010/main" val="3559442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par>
                                <p:cTn id="8" presetID="12" presetClass="entr" presetSubtype="1" fill="hold" nodeType="withEffect">
                                  <p:stCondLst>
                                    <p:cond delay="200"/>
                                  </p:stCondLst>
                                  <p:childTnLst>
                                    <p:set>
                                      <p:cBhvr>
                                        <p:cTn id="9" dur="1" fill="hold">
                                          <p:stCondLst>
                                            <p:cond delay="0"/>
                                          </p:stCondLst>
                                        </p:cTn>
                                        <p:tgtEl>
                                          <p:spTgt spid="15"/>
                                        </p:tgtEl>
                                        <p:attrNameLst>
                                          <p:attrName>style.visibility</p:attrName>
                                        </p:attrNameLst>
                                      </p:cBhvr>
                                      <p:to>
                                        <p:strVal val="visible"/>
                                      </p:to>
                                    </p:set>
                                    <p:animEffect transition="in" filter="slide(fromTop)">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Why OWIN?</a:t>
            </a:r>
          </a:p>
        </p:txBody>
      </p:sp>
      <p:sp>
        <p:nvSpPr>
          <p:cNvPr id="10" name="Subtitle 9"/>
          <p:cNvSpPr>
            <a:spLocks noGrp="1"/>
          </p:cNvSpPr>
          <p:nvPr>
            <p:ph type="subTitle" idx="1"/>
          </p:nvPr>
        </p:nvSpPr>
        <p:spPr>
          <a:xfrm>
            <a:off x="1524000" y="1226457"/>
            <a:ext cx="9144000" cy="4752311"/>
          </a:xfrm>
        </p:spPr>
        <p:txBody>
          <a:bodyPr/>
          <a:lstStyle/>
          <a:p>
            <a:pPr marL="285750" indent="-285750" algn="l">
              <a:buFont typeface="Arial" panose="020B0604020202020204" pitchFamily="34" charset="0"/>
              <a:buChar char="•"/>
            </a:pPr>
            <a:r>
              <a:rPr lang="en-US" sz="2800" dirty="0">
                <a:solidFill>
                  <a:schemeClr val="tx2">
                    <a:lumMod val="75000"/>
                  </a:schemeClr>
                </a:solidFill>
              </a:rPr>
              <a:t>ASP.NET net result was a mature, feature-rich runtime and developer programming model.</a:t>
            </a:r>
          </a:p>
          <a:p>
            <a:pPr marL="285750" indent="-285750" algn="l">
              <a:buFont typeface="Arial" panose="020B0604020202020204" pitchFamily="34" charset="0"/>
              <a:buChar char="•"/>
            </a:pPr>
            <a:endParaRPr lang="en-US" sz="700" dirty="0">
              <a:solidFill>
                <a:schemeClr val="tx2">
                  <a:lumMod val="75000"/>
                </a:schemeClr>
              </a:solidFill>
            </a:endParaRPr>
          </a:p>
          <a:p>
            <a:pPr marL="285750" indent="-285750" algn="l">
              <a:buFont typeface="Arial" panose="020B0604020202020204" pitchFamily="34" charset="0"/>
              <a:buChar char="•"/>
            </a:pPr>
            <a:r>
              <a:rPr lang="en-US" sz="2800" dirty="0">
                <a:solidFill>
                  <a:schemeClr val="tx2">
                    <a:lumMod val="75000"/>
                  </a:schemeClr>
                </a:solidFill>
              </a:rPr>
              <a:t>Challenges raised by the historical model</a:t>
            </a:r>
          </a:p>
          <a:p>
            <a:pPr algn="l"/>
            <a:endParaRPr lang="en-US" sz="300" dirty="0">
              <a:solidFill>
                <a:schemeClr val="accent1">
                  <a:lumMod val="75000"/>
                </a:schemeClr>
              </a:solidFill>
            </a:endParaRPr>
          </a:p>
          <a:p>
            <a:pPr marL="742950" lvl="1" indent="-285750" algn="l">
              <a:buFont typeface="Arial" panose="020B0604020202020204" pitchFamily="34" charset="0"/>
              <a:buChar char="•"/>
            </a:pPr>
            <a:r>
              <a:rPr lang="en-US" dirty="0">
                <a:solidFill>
                  <a:schemeClr val="accent1">
                    <a:lumMod val="75000"/>
                  </a:schemeClr>
                </a:solidFill>
              </a:rPr>
              <a:t>Different features in one big DLL: System.Web.dll assembly (for example, the core HTTP objects with the Web forms framework).</a:t>
            </a:r>
          </a:p>
          <a:p>
            <a:pPr lvl="1" algn="l"/>
            <a:endParaRPr lang="en-US" dirty="0">
              <a:solidFill>
                <a:schemeClr val="accent1">
                  <a:lumMod val="75000"/>
                </a:schemeClr>
              </a:solidFill>
            </a:endParaRPr>
          </a:p>
          <a:p>
            <a:pPr marL="742950" lvl="1" indent="-285750" algn="l">
              <a:buFont typeface="Arial" panose="020B0604020202020204" pitchFamily="34" charset="0"/>
              <a:buChar char="•"/>
            </a:pPr>
            <a:r>
              <a:rPr lang="en-US" dirty="0">
                <a:solidFill>
                  <a:schemeClr val="accent1">
                    <a:lumMod val="75000"/>
                  </a:schemeClr>
                </a:solidFill>
              </a:rPr>
              <a:t>ASP.NET was included as a part of the larger .NET Framework,  which meant that the </a:t>
            </a:r>
            <a:r>
              <a:rPr lang="en-US" b="1" dirty="0">
                <a:solidFill>
                  <a:schemeClr val="accent1">
                    <a:lumMod val="75000"/>
                  </a:schemeClr>
                </a:solidFill>
              </a:rPr>
              <a:t>time between releases was on the order of years.</a:t>
            </a:r>
            <a:r>
              <a:rPr lang="en-US" dirty="0">
                <a:solidFill>
                  <a:schemeClr val="accent1">
                    <a:lumMod val="75000"/>
                  </a:schemeClr>
                </a:solidFill>
              </a:rPr>
              <a:t> </a:t>
            </a:r>
          </a:p>
          <a:p>
            <a:pPr lvl="1" algn="l"/>
            <a:endParaRPr lang="en-US" dirty="0">
              <a:solidFill>
                <a:schemeClr val="accent1">
                  <a:lumMod val="75000"/>
                </a:schemeClr>
              </a:solidFill>
            </a:endParaRPr>
          </a:p>
          <a:p>
            <a:pPr marL="742950" lvl="1" indent="-285750" algn="l">
              <a:buFont typeface="Arial" panose="020B0604020202020204" pitchFamily="34" charset="0"/>
              <a:buChar char="•"/>
            </a:pPr>
            <a:r>
              <a:rPr lang="en-US" dirty="0">
                <a:solidFill>
                  <a:schemeClr val="accent1">
                    <a:lumMod val="75000"/>
                  </a:schemeClr>
                </a:solidFill>
              </a:rPr>
              <a:t>System.Web.dll itself was coupled in a few different ways to a specific Web hosting option: Internet Information Services (IIS).</a:t>
            </a:r>
          </a:p>
          <a:p>
            <a:pPr lvl="1" algn="l"/>
            <a:endParaRPr lang="en-US" sz="3200" dirty="0"/>
          </a:p>
          <a:p>
            <a:pPr marL="742950" lvl="1" indent="-285750" algn="l">
              <a:buFont typeface="Arial" panose="020B0604020202020204" pitchFamily="34" charset="0"/>
              <a:buChar char="•"/>
            </a:pPr>
            <a:endParaRPr lang="en-US" sz="3200" dirty="0"/>
          </a:p>
        </p:txBody>
      </p:sp>
      <p:sp>
        <p:nvSpPr>
          <p:cNvPr id="3" name="Slide Number Placeholder 2"/>
          <p:cNvSpPr>
            <a:spLocks noGrp="1"/>
          </p:cNvSpPr>
          <p:nvPr>
            <p:ph type="sldNum" sz="quarter" idx="4"/>
          </p:nvPr>
        </p:nvSpPr>
        <p:spPr/>
        <p:txBody>
          <a:bodyPr/>
          <a:lstStyle/>
          <a:p>
            <a:fld id="{CCB13F18-A32D-40F8-92A2-4CABB04772E8}" type="slidenum">
              <a:rPr lang="bg-BG" smtClean="0"/>
              <a:pPr/>
              <a:t>4</a:t>
            </a:fld>
            <a:endParaRPr lang="bg-BG" dirty="0"/>
          </a:p>
        </p:txBody>
      </p:sp>
    </p:spTree>
    <p:extLst>
      <p:ext uri="{BB962C8B-B14F-4D97-AF65-F5344CB8AC3E}">
        <p14:creationId xmlns:p14="http://schemas.microsoft.com/office/powerpoint/2010/main" val="4118405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Why OWIN?</a:t>
            </a:r>
          </a:p>
        </p:txBody>
      </p:sp>
      <p:sp>
        <p:nvSpPr>
          <p:cNvPr id="10" name="Subtitle 9"/>
          <p:cNvSpPr>
            <a:spLocks noGrp="1"/>
          </p:cNvSpPr>
          <p:nvPr>
            <p:ph type="subTitle" idx="1"/>
          </p:nvPr>
        </p:nvSpPr>
        <p:spPr>
          <a:xfrm>
            <a:off x="1524000" y="1226457"/>
            <a:ext cx="9144000" cy="4752311"/>
          </a:xfrm>
        </p:spPr>
        <p:txBody>
          <a:bodyPr/>
          <a:lstStyle/>
          <a:p>
            <a:pPr marL="285750" indent="-285750" algn="l">
              <a:buFont typeface="Arial" panose="020B0604020202020204" pitchFamily="34" charset="0"/>
              <a:buChar char="•"/>
            </a:pPr>
            <a:r>
              <a:rPr lang="en-US" sz="2800" dirty="0">
                <a:solidFill>
                  <a:schemeClr val="tx2">
                    <a:lumMod val="75000"/>
                  </a:schemeClr>
                </a:solidFill>
              </a:rPr>
              <a:t>Two evolutionary steps: ASP.NET MVC and ASP.NET Web API</a:t>
            </a:r>
          </a:p>
          <a:p>
            <a:pPr algn="l"/>
            <a:r>
              <a:rPr lang="en-US" dirty="0">
                <a:solidFill>
                  <a:schemeClr val="tx2">
                    <a:lumMod val="75000"/>
                  </a:schemeClr>
                </a:solidFill>
              </a:rPr>
              <a:t> Web applications were increasingly being developed as a series of small, focused components rather than large frameworks. </a:t>
            </a:r>
          </a:p>
          <a:p>
            <a:pPr algn="l"/>
            <a:endParaRPr lang="en-US" sz="100" dirty="0"/>
          </a:p>
          <a:p>
            <a:pPr marL="742950" lvl="1" indent="-285750" algn="l">
              <a:buFont typeface="Arial" panose="020B0604020202020204" pitchFamily="34" charset="0"/>
              <a:buChar char="•"/>
            </a:pPr>
            <a:r>
              <a:rPr lang="en-US" dirty="0">
                <a:solidFill>
                  <a:schemeClr val="accent1">
                    <a:lumMod val="75000"/>
                  </a:schemeClr>
                </a:solidFill>
              </a:rPr>
              <a:t>ASP.NET MVC was released as an independent download. This gave the engineering team the flexibility to deliver updates much more frequently than had been previously possible.</a:t>
            </a:r>
          </a:p>
          <a:p>
            <a:pPr marL="742950" lvl="1" indent="-285750" algn="l">
              <a:buFont typeface="Arial" panose="020B0604020202020204" pitchFamily="34" charset="0"/>
              <a:buChar char="•"/>
            </a:pPr>
            <a:endParaRPr lang="en-US" sz="600" dirty="0">
              <a:solidFill>
                <a:schemeClr val="accent1">
                  <a:lumMod val="75000"/>
                </a:schemeClr>
              </a:solidFill>
            </a:endParaRPr>
          </a:p>
          <a:p>
            <a:pPr marL="742950" lvl="1" indent="-285750" algn="l">
              <a:buFont typeface="Arial" panose="020B0604020202020204" pitchFamily="34" charset="0"/>
              <a:buChar char="•"/>
            </a:pPr>
            <a:r>
              <a:rPr lang="en-US" dirty="0">
                <a:solidFill>
                  <a:schemeClr val="accent1">
                    <a:lumMod val="75000"/>
                  </a:schemeClr>
                </a:solidFill>
              </a:rPr>
              <a:t>ASP.NET WebAPI Another major shift in Web application development due to the shift from dynamic, server-generated to static initial markup using AJAX </a:t>
            </a:r>
          </a:p>
          <a:p>
            <a:pPr marL="1657350" lvl="3" indent="-285750" algn="l">
              <a:buFont typeface="Arial" panose="020B0604020202020204" pitchFamily="34" charset="0"/>
              <a:buChar char="•"/>
            </a:pPr>
            <a:r>
              <a:rPr lang="en-US" sz="2000" dirty="0">
                <a:solidFill>
                  <a:schemeClr val="tx2">
                    <a:lumMod val="75000"/>
                  </a:schemeClr>
                </a:solidFill>
              </a:rPr>
              <a:t>Nugget so frequently updates</a:t>
            </a:r>
          </a:p>
          <a:p>
            <a:pPr marL="1657350" lvl="3" indent="-285750" algn="l">
              <a:buFont typeface="Arial" panose="020B0604020202020204" pitchFamily="34" charset="0"/>
              <a:buChar char="•"/>
            </a:pPr>
            <a:r>
              <a:rPr lang="en-US" sz="2000" dirty="0">
                <a:solidFill>
                  <a:schemeClr val="tx2">
                    <a:lumMod val="75000"/>
                  </a:schemeClr>
                </a:solidFill>
              </a:rPr>
              <a:t>No dependencies on System. Web so can hosted outside IIS</a:t>
            </a:r>
          </a:p>
          <a:p>
            <a:pPr marL="800100" lvl="1" indent="-342900" algn="l">
              <a:buFont typeface="Arial" panose="020B0604020202020204" pitchFamily="34" charset="0"/>
              <a:buChar char="•"/>
            </a:pPr>
            <a:endParaRPr lang="en-US" dirty="0"/>
          </a:p>
          <a:p>
            <a:pPr marL="742950" lvl="1" indent="-285750" algn="l">
              <a:buFont typeface="Arial" panose="020B0604020202020204" pitchFamily="34" charset="0"/>
              <a:buChar char="•"/>
            </a:pPr>
            <a:endParaRPr lang="en-US" sz="3200" dirty="0"/>
          </a:p>
        </p:txBody>
      </p:sp>
      <p:sp>
        <p:nvSpPr>
          <p:cNvPr id="3" name="Slide Number Placeholder 2"/>
          <p:cNvSpPr>
            <a:spLocks noGrp="1"/>
          </p:cNvSpPr>
          <p:nvPr>
            <p:ph type="sldNum" sz="quarter" idx="4"/>
          </p:nvPr>
        </p:nvSpPr>
        <p:spPr/>
        <p:txBody>
          <a:bodyPr/>
          <a:lstStyle/>
          <a:p>
            <a:fld id="{CCB13F18-A32D-40F8-92A2-4CABB04772E8}" type="slidenum">
              <a:rPr lang="bg-BG" smtClean="0"/>
              <a:pPr/>
              <a:t>5</a:t>
            </a:fld>
            <a:endParaRPr lang="bg-BG" dirty="0"/>
          </a:p>
        </p:txBody>
      </p:sp>
    </p:spTree>
    <p:extLst>
      <p:ext uri="{BB962C8B-B14F-4D97-AF65-F5344CB8AC3E}">
        <p14:creationId xmlns:p14="http://schemas.microsoft.com/office/powerpoint/2010/main" val="1885084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Why OWIN?</a:t>
            </a:r>
          </a:p>
        </p:txBody>
      </p:sp>
      <p:sp>
        <p:nvSpPr>
          <p:cNvPr id="10" name="Subtitle 9"/>
          <p:cNvSpPr>
            <a:spLocks noGrp="1"/>
          </p:cNvSpPr>
          <p:nvPr>
            <p:ph type="subTitle" idx="1"/>
          </p:nvPr>
        </p:nvSpPr>
        <p:spPr>
          <a:xfrm>
            <a:off x="1524000" y="1226457"/>
            <a:ext cx="9144000" cy="4752311"/>
          </a:xfrm>
        </p:spPr>
        <p:txBody>
          <a:bodyPr/>
          <a:lstStyle/>
          <a:p>
            <a:pPr marL="285750" indent="-285750" algn="l">
              <a:buFont typeface="Arial" panose="020B0604020202020204" pitchFamily="34" charset="0"/>
              <a:buChar char="•"/>
            </a:pPr>
            <a:r>
              <a:rPr lang="en-US" sz="2800" dirty="0">
                <a:solidFill>
                  <a:schemeClr val="tx2">
                    <a:lumMod val="75000"/>
                  </a:schemeClr>
                </a:solidFill>
              </a:rPr>
              <a:t>So Why OWIN?</a:t>
            </a:r>
          </a:p>
          <a:p>
            <a:pPr marL="285750" indent="-285750" algn="l">
              <a:buFont typeface="Arial" panose="020B0604020202020204" pitchFamily="34" charset="0"/>
              <a:buChar char="•"/>
            </a:pPr>
            <a:endParaRPr lang="en-US" sz="600" dirty="0"/>
          </a:p>
          <a:p>
            <a:pPr lvl="1" algn="l"/>
            <a:r>
              <a:rPr lang="en-US" sz="2400" dirty="0">
                <a:solidFill>
                  <a:schemeClr val="accent1">
                    <a:lumMod val="75000"/>
                  </a:schemeClr>
                </a:solidFill>
              </a:rPr>
              <a:t>What was needed was a single hosting abstraction that would enable a developer to compose an application from a variety of different components and frameworks, and then run that application on a supporting host.</a:t>
            </a:r>
          </a:p>
          <a:p>
            <a:pPr marL="457200" indent="-457200" algn="l">
              <a:buFont typeface="Arial" panose="020B0604020202020204" pitchFamily="34" charset="0"/>
              <a:buChar char="•"/>
            </a:pPr>
            <a:r>
              <a:rPr lang="en-US" sz="2400" dirty="0">
                <a:solidFill>
                  <a:schemeClr val="tx2">
                    <a:lumMod val="75000"/>
                  </a:schemeClr>
                </a:solidFill>
                <a:latin typeface="Segoe UI Semilight" pitchFamily="34" charset="0"/>
                <a:cs typeface="Segoe UI Semilight" pitchFamily="34" charset="0"/>
              </a:rPr>
              <a:t>Why not hosting on IIS only?</a:t>
            </a:r>
          </a:p>
          <a:p>
            <a:pPr marL="457200" indent="-457200" algn="l">
              <a:buFont typeface="Arial" panose="020B0604020202020204" pitchFamily="34" charset="0"/>
              <a:buChar char="•"/>
            </a:pPr>
            <a:endParaRPr lang="en-US" sz="500" dirty="0">
              <a:solidFill>
                <a:schemeClr val="tx2">
                  <a:lumMod val="75000"/>
                </a:schemeClr>
              </a:solidFill>
              <a:latin typeface="Segoe UI Semilight" pitchFamily="34" charset="0"/>
              <a:cs typeface="Segoe UI Semilight" pitchFamily="34" charset="0"/>
            </a:endParaRPr>
          </a:p>
          <a:p>
            <a:pPr marL="1371600" lvl="2" indent="-457200" algn="just">
              <a:buFont typeface="Arial" panose="020B0604020202020204" pitchFamily="34" charset="0"/>
              <a:buChar char="•"/>
            </a:pPr>
            <a:r>
              <a:rPr lang="en-US" sz="2600" dirty="0">
                <a:solidFill>
                  <a:schemeClr val="accent1">
                    <a:lumMod val="75000"/>
                  </a:schemeClr>
                </a:solidFill>
              </a:rPr>
              <a:t>Use small, lightweight web server</a:t>
            </a:r>
          </a:p>
          <a:p>
            <a:pPr marL="1371600" lvl="2" indent="-457200" algn="just">
              <a:buFont typeface="Arial" panose="020B0604020202020204" pitchFamily="34" charset="0"/>
              <a:buChar char="•"/>
            </a:pPr>
            <a:r>
              <a:rPr lang="en-US" sz="2600" dirty="0">
                <a:solidFill>
                  <a:schemeClr val="accent1">
                    <a:lumMod val="75000"/>
                  </a:schemeClr>
                </a:solidFill>
              </a:rPr>
              <a:t>Avoid IIS performance overhead</a:t>
            </a:r>
          </a:p>
          <a:p>
            <a:pPr marL="1371600" lvl="2" indent="-457200" algn="just">
              <a:buFont typeface="Arial" panose="020B0604020202020204" pitchFamily="34" charset="0"/>
              <a:buChar char="•"/>
            </a:pPr>
            <a:r>
              <a:rPr lang="en-US" sz="2600" dirty="0">
                <a:solidFill>
                  <a:schemeClr val="accent1">
                    <a:lumMod val="75000"/>
                  </a:schemeClr>
                </a:solidFill>
              </a:rPr>
              <a:t>IIS might not be available…</a:t>
            </a:r>
          </a:p>
          <a:p>
            <a:pPr marL="457200" indent="-457200" algn="l">
              <a:buFont typeface="Arial" panose="020B0604020202020204" pitchFamily="34" charset="0"/>
              <a:buChar char="•"/>
            </a:pPr>
            <a:endParaRPr lang="en-US" sz="2400" dirty="0">
              <a:solidFill>
                <a:schemeClr val="tx2">
                  <a:lumMod val="75000"/>
                </a:schemeClr>
              </a:solidFill>
              <a:latin typeface="Segoe UI Semilight" pitchFamily="34" charset="0"/>
              <a:cs typeface="Segoe UI Semilight" pitchFamily="34" charset="0"/>
            </a:endParaRPr>
          </a:p>
          <a:p>
            <a:pPr marL="742950" lvl="1" indent="-285750" algn="l">
              <a:buFont typeface="Arial" panose="020B0604020202020204" pitchFamily="34" charset="0"/>
              <a:buChar char="•"/>
            </a:pPr>
            <a:endParaRPr lang="en-US" sz="3200" dirty="0"/>
          </a:p>
        </p:txBody>
      </p:sp>
      <p:sp>
        <p:nvSpPr>
          <p:cNvPr id="3" name="Slide Number Placeholder 2"/>
          <p:cNvSpPr>
            <a:spLocks noGrp="1"/>
          </p:cNvSpPr>
          <p:nvPr>
            <p:ph type="sldNum" sz="quarter" idx="4"/>
          </p:nvPr>
        </p:nvSpPr>
        <p:spPr/>
        <p:txBody>
          <a:bodyPr/>
          <a:lstStyle/>
          <a:p>
            <a:fld id="{CCB13F18-A32D-40F8-92A2-4CABB04772E8}" type="slidenum">
              <a:rPr lang="bg-BG" smtClean="0"/>
              <a:pPr/>
              <a:t>6</a:t>
            </a:fld>
            <a:endParaRPr lang="bg-BG" dirty="0"/>
          </a:p>
        </p:txBody>
      </p:sp>
    </p:spTree>
    <p:extLst>
      <p:ext uri="{BB962C8B-B14F-4D97-AF65-F5344CB8AC3E}">
        <p14:creationId xmlns:p14="http://schemas.microsoft.com/office/powerpoint/2010/main" val="2221651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What is OWIN?</a:t>
            </a:r>
          </a:p>
        </p:txBody>
      </p:sp>
      <p:sp>
        <p:nvSpPr>
          <p:cNvPr id="10" name="Subtitle 9"/>
          <p:cNvSpPr>
            <a:spLocks noGrp="1"/>
          </p:cNvSpPr>
          <p:nvPr>
            <p:ph type="subTitle" idx="1"/>
          </p:nvPr>
        </p:nvSpPr>
        <p:spPr>
          <a:xfrm>
            <a:off x="1524000" y="1226457"/>
            <a:ext cx="9144000" cy="4752311"/>
          </a:xfrm>
        </p:spPr>
        <p:txBody>
          <a:bodyPr/>
          <a:lstStyle/>
          <a:p>
            <a:pPr marL="914400" lvl="1" indent="-457200" algn="just">
              <a:buFont typeface="Arial" panose="020B0604020202020204" pitchFamily="34" charset="0"/>
              <a:buChar char="•"/>
            </a:pPr>
            <a:r>
              <a:rPr lang="en-US" sz="3200" dirty="0">
                <a:solidFill>
                  <a:schemeClr val="tx2">
                    <a:lumMod val="75000"/>
                  </a:schemeClr>
                </a:solidFill>
              </a:rPr>
              <a:t>stands for: </a:t>
            </a:r>
            <a:r>
              <a:rPr lang="en-US" sz="2800" dirty="0">
                <a:solidFill>
                  <a:schemeClr val="tx2">
                    <a:lumMod val="75000"/>
                  </a:schemeClr>
                </a:solidFill>
              </a:rPr>
              <a:t>The Open Web Interface for .NET</a:t>
            </a:r>
          </a:p>
          <a:p>
            <a:pPr marL="914400" lvl="1" indent="-457200" algn="just">
              <a:buFont typeface="Arial" panose="020B0604020202020204" pitchFamily="34" charset="0"/>
              <a:buChar char="•"/>
            </a:pPr>
            <a:r>
              <a:rPr lang="en-US" sz="2800" dirty="0">
                <a:solidFill>
                  <a:schemeClr val="tx2">
                    <a:lumMod val="75000"/>
                  </a:schemeClr>
                </a:solidFill>
              </a:rPr>
              <a:t>Inspired by </a:t>
            </a:r>
            <a:r>
              <a:rPr lang="en-US" sz="2800" dirty="0">
                <a:solidFill>
                  <a:schemeClr val="tx2">
                    <a:lumMod val="75000"/>
                  </a:schemeClr>
                </a:solidFill>
                <a:hlinkClick r:id="rId3"/>
              </a:rPr>
              <a:t>Rack</a:t>
            </a:r>
            <a:r>
              <a:rPr lang="en-US" sz="2800" dirty="0">
                <a:solidFill>
                  <a:schemeClr val="tx2">
                    <a:lumMod val="75000"/>
                  </a:schemeClr>
                </a:solidFill>
              </a:rPr>
              <a:t> in the Ruby community</a:t>
            </a:r>
          </a:p>
          <a:p>
            <a:pPr marL="914400" lvl="1" indent="-457200" algn="just">
              <a:buFont typeface="Arial" panose="020B0604020202020204" pitchFamily="34" charset="0"/>
              <a:buChar char="•"/>
            </a:pPr>
            <a:r>
              <a:rPr lang="en-US" sz="2800" dirty="0">
                <a:solidFill>
                  <a:schemeClr val="tx2">
                    <a:lumMod val="75000"/>
                  </a:schemeClr>
                </a:solidFill>
              </a:rPr>
              <a:t>It creates an abstraction between Web servers and framework components</a:t>
            </a:r>
          </a:p>
          <a:p>
            <a:pPr marL="914400" lvl="1" indent="-457200" algn="just">
              <a:buFont typeface="Arial" panose="020B0604020202020204" pitchFamily="34" charset="0"/>
              <a:buChar char="•"/>
            </a:pPr>
            <a:r>
              <a:rPr lang="en-US" sz="2800" dirty="0">
                <a:solidFill>
                  <a:schemeClr val="tx2">
                    <a:lumMod val="75000"/>
                  </a:schemeClr>
                </a:solidFill>
              </a:rPr>
              <a:t>It’s an </a:t>
            </a:r>
            <a:r>
              <a:rPr lang="en-US" sz="2800" dirty="0">
                <a:solidFill>
                  <a:schemeClr val="tx2">
                    <a:lumMod val="75000"/>
                  </a:schemeClr>
                </a:solidFill>
                <a:hlinkClick r:id="rId4"/>
              </a:rPr>
              <a:t>open standard</a:t>
            </a:r>
            <a:endParaRPr lang="en-US" sz="2800" dirty="0">
              <a:solidFill>
                <a:schemeClr val="tx2">
                  <a:lumMod val="75000"/>
                </a:schemeClr>
              </a:solidFill>
            </a:endParaRPr>
          </a:p>
          <a:p>
            <a:pPr marL="914400" lvl="1" indent="-457200" algn="just">
              <a:buFont typeface="Arial" panose="020B0604020202020204" pitchFamily="34" charset="0"/>
              <a:buChar char="•"/>
            </a:pPr>
            <a:r>
              <a:rPr lang="en-US" sz="2800" dirty="0">
                <a:solidFill>
                  <a:schemeClr val="tx2">
                    <a:lumMod val="75000"/>
                  </a:schemeClr>
                </a:solidFill>
              </a:rPr>
              <a:t>Authored by 2 MS guys: </a:t>
            </a:r>
            <a:r>
              <a:rPr lang="nl-NL" sz="2800" dirty="0">
                <a:solidFill>
                  <a:schemeClr val="tx2">
                    <a:lumMod val="75000"/>
                  </a:schemeClr>
                </a:solidFill>
                <a:hlinkClick r:id="rId5"/>
              </a:rPr>
              <a:t>Benjamin Vanderveen</a:t>
            </a:r>
            <a:r>
              <a:rPr lang="nl-NL" sz="2800" dirty="0">
                <a:solidFill>
                  <a:schemeClr val="tx2">
                    <a:lumMod val="75000"/>
                  </a:schemeClr>
                </a:solidFill>
              </a:rPr>
              <a:t> and </a:t>
            </a:r>
            <a:r>
              <a:rPr lang="nl-NL" sz="2800" dirty="0">
                <a:solidFill>
                  <a:schemeClr val="tx2">
                    <a:lumMod val="75000"/>
                  </a:schemeClr>
                </a:solidFill>
                <a:hlinkClick r:id="rId6"/>
              </a:rPr>
              <a:t>Louis Dejardin</a:t>
            </a:r>
            <a:endParaRPr lang="nl-NL" sz="2800" dirty="0">
              <a:solidFill>
                <a:schemeClr val="tx2">
                  <a:lumMod val="75000"/>
                </a:schemeClr>
              </a:solidFill>
            </a:endParaRPr>
          </a:p>
          <a:p>
            <a:pPr marL="285750" indent="-285750" algn="l">
              <a:buFont typeface="Arial" panose="020B0604020202020204" pitchFamily="34" charset="0"/>
              <a:buChar char="•"/>
            </a:pPr>
            <a:endParaRPr lang="en-US" sz="2800" dirty="0"/>
          </a:p>
        </p:txBody>
      </p:sp>
      <p:sp>
        <p:nvSpPr>
          <p:cNvPr id="3" name="Slide Number Placeholder 2"/>
          <p:cNvSpPr>
            <a:spLocks noGrp="1"/>
          </p:cNvSpPr>
          <p:nvPr>
            <p:ph type="sldNum" sz="quarter" idx="4"/>
          </p:nvPr>
        </p:nvSpPr>
        <p:spPr/>
        <p:txBody>
          <a:bodyPr/>
          <a:lstStyle/>
          <a:p>
            <a:fld id="{CCB13F18-A32D-40F8-92A2-4CABB04772E8}" type="slidenum">
              <a:rPr lang="bg-BG" smtClean="0"/>
              <a:pPr/>
              <a:t>7</a:t>
            </a:fld>
            <a:endParaRPr lang="bg-BG" dirty="0"/>
          </a:p>
        </p:txBody>
      </p:sp>
    </p:spTree>
    <p:extLst>
      <p:ext uri="{BB962C8B-B14F-4D97-AF65-F5344CB8AC3E}">
        <p14:creationId xmlns:p14="http://schemas.microsoft.com/office/powerpoint/2010/main" val="1153052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What is KATANA?</a:t>
            </a:r>
          </a:p>
        </p:txBody>
      </p:sp>
      <p:sp>
        <p:nvSpPr>
          <p:cNvPr id="10" name="Subtitle 9"/>
          <p:cNvSpPr>
            <a:spLocks noGrp="1"/>
          </p:cNvSpPr>
          <p:nvPr>
            <p:ph type="subTitle" idx="1"/>
          </p:nvPr>
        </p:nvSpPr>
        <p:spPr>
          <a:xfrm>
            <a:off x="1524000" y="1226457"/>
            <a:ext cx="9144000" cy="4752311"/>
          </a:xfrm>
        </p:spPr>
        <p:txBody>
          <a:bodyPr>
            <a:normAutofit fontScale="62500" lnSpcReduction="20000"/>
          </a:bodyPr>
          <a:lstStyle/>
          <a:p>
            <a:pPr marL="285750" indent="-285750" algn="l">
              <a:lnSpc>
                <a:spcPct val="130000"/>
              </a:lnSpc>
              <a:buFont typeface="Arial" panose="020B0604020202020204" pitchFamily="34" charset="0"/>
              <a:buChar char="•"/>
            </a:pPr>
            <a:r>
              <a:rPr lang="en-US" sz="2800" dirty="0">
                <a:solidFill>
                  <a:schemeClr val="tx2">
                    <a:lumMod val="75000"/>
                  </a:schemeClr>
                </a:solidFill>
              </a:rPr>
              <a:t>Katana is « just » Microsoft implementation of OWIN rules!</a:t>
            </a:r>
          </a:p>
          <a:p>
            <a:pPr algn="l">
              <a:lnSpc>
                <a:spcPct val="130000"/>
              </a:lnSpc>
            </a:pPr>
            <a:endParaRPr lang="en-US" sz="1300" dirty="0">
              <a:solidFill>
                <a:schemeClr val="tx2">
                  <a:lumMod val="75000"/>
                </a:schemeClr>
              </a:solidFill>
            </a:endParaRPr>
          </a:p>
          <a:p>
            <a:pPr marL="285750" indent="-285750" algn="l">
              <a:lnSpc>
                <a:spcPct val="130000"/>
              </a:lnSpc>
              <a:buFont typeface="Arial" panose="020B0604020202020204" pitchFamily="34" charset="0"/>
              <a:buChar char="•"/>
            </a:pPr>
            <a:r>
              <a:rPr lang="en-US" sz="2800" dirty="0">
                <a:solidFill>
                  <a:schemeClr val="tx2">
                    <a:lumMod val="75000"/>
                  </a:schemeClr>
                </a:solidFill>
              </a:rPr>
              <a:t>So OWIN itself does not have any tools, libraries or anything else. It is just a specification.</a:t>
            </a:r>
          </a:p>
          <a:p>
            <a:pPr algn="l">
              <a:lnSpc>
                <a:spcPct val="130000"/>
              </a:lnSpc>
            </a:pPr>
            <a:endParaRPr lang="en-US" sz="500" dirty="0">
              <a:solidFill>
                <a:schemeClr val="tx2">
                  <a:lumMod val="75000"/>
                </a:schemeClr>
              </a:solidFill>
            </a:endParaRPr>
          </a:p>
          <a:p>
            <a:pPr marL="285750" indent="-285750" algn="l">
              <a:lnSpc>
                <a:spcPct val="130000"/>
              </a:lnSpc>
              <a:buFont typeface="Arial" panose="020B0604020202020204" pitchFamily="34" charset="0"/>
              <a:buChar char="•"/>
            </a:pPr>
            <a:r>
              <a:rPr lang="en-US" sz="2800" dirty="0">
                <a:solidFill>
                  <a:schemeClr val="tx2">
                    <a:lumMod val="75000"/>
                  </a:schemeClr>
                </a:solidFill>
              </a:rPr>
              <a:t>Whereas both the </a:t>
            </a:r>
            <a:r>
              <a:rPr lang="en-US" sz="2800" dirty="0">
                <a:solidFill>
                  <a:schemeClr val="tx2">
                    <a:lumMod val="75000"/>
                  </a:schemeClr>
                </a:solidFill>
                <a:hlinkClick r:id="rId3"/>
              </a:rPr>
              <a:t>OWIN</a:t>
            </a:r>
            <a:r>
              <a:rPr lang="en-US" sz="2800" dirty="0">
                <a:solidFill>
                  <a:schemeClr val="tx2">
                    <a:lumMod val="75000"/>
                  </a:schemeClr>
                </a:solidFill>
              </a:rPr>
              <a:t> specification and Owin.dll are community owned and community run open source efforts, the </a:t>
            </a:r>
            <a:r>
              <a:rPr lang="en-US" sz="2800" dirty="0">
                <a:solidFill>
                  <a:schemeClr val="tx2">
                    <a:lumMod val="75000"/>
                  </a:schemeClr>
                </a:solidFill>
                <a:hlinkClick r:id="rId4"/>
              </a:rPr>
              <a:t>Katana</a:t>
            </a:r>
            <a:r>
              <a:rPr lang="en-US" sz="2800" dirty="0">
                <a:solidFill>
                  <a:schemeClr val="tx2">
                    <a:lumMod val="75000"/>
                  </a:schemeClr>
                </a:solidFill>
              </a:rPr>
              <a:t> project represents the set of OWIN components that, while still open source, are built and released by Microsoft.</a:t>
            </a:r>
          </a:p>
          <a:p>
            <a:pPr marL="285750" indent="-285750" algn="l">
              <a:lnSpc>
                <a:spcPct val="130000"/>
              </a:lnSpc>
              <a:buFont typeface="Arial" panose="020B0604020202020204" pitchFamily="34" charset="0"/>
              <a:buChar char="•"/>
            </a:pPr>
            <a:r>
              <a:rPr lang="en-US" sz="2800" dirty="0">
                <a:solidFill>
                  <a:schemeClr val="tx2">
                    <a:lumMod val="75000"/>
                  </a:schemeClr>
                </a:solidFill>
              </a:rPr>
              <a:t> These components include both </a:t>
            </a:r>
            <a:r>
              <a:rPr lang="en-US" sz="2800" b="1" dirty="0">
                <a:solidFill>
                  <a:schemeClr val="tx2">
                    <a:lumMod val="75000"/>
                  </a:schemeClr>
                </a:solidFill>
              </a:rPr>
              <a:t>infrastructure components</a:t>
            </a:r>
            <a:r>
              <a:rPr lang="en-US" sz="2800" dirty="0">
                <a:solidFill>
                  <a:schemeClr val="tx2">
                    <a:lumMod val="75000"/>
                  </a:schemeClr>
                </a:solidFill>
              </a:rPr>
              <a:t>, such as </a:t>
            </a:r>
            <a:r>
              <a:rPr lang="en-US" sz="2800" b="1" dirty="0">
                <a:solidFill>
                  <a:schemeClr val="tx2">
                    <a:lumMod val="75000"/>
                  </a:schemeClr>
                </a:solidFill>
              </a:rPr>
              <a:t>hosts</a:t>
            </a:r>
            <a:r>
              <a:rPr lang="en-US" sz="2800" dirty="0">
                <a:solidFill>
                  <a:schemeClr val="tx2">
                    <a:lumMod val="75000"/>
                  </a:schemeClr>
                </a:solidFill>
              </a:rPr>
              <a:t> and </a:t>
            </a:r>
            <a:r>
              <a:rPr lang="en-US" sz="2800" b="1" dirty="0">
                <a:solidFill>
                  <a:schemeClr val="tx2">
                    <a:lumMod val="75000"/>
                  </a:schemeClr>
                </a:solidFill>
              </a:rPr>
              <a:t>servers</a:t>
            </a:r>
            <a:r>
              <a:rPr lang="en-US" sz="2800" dirty="0">
                <a:solidFill>
                  <a:schemeClr val="tx2">
                    <a:lumMod val="75000"/>
                  </a:schemeClr>
                </a:solidFill>
              </a:rPr>
              <a:t>, as well as </a:t>
            </a:r>
            <a:r>
              <a:rPr lang="en-US" sz="2800" b="1" dirty="0">
                <a:solidFill>
                  <a:schemeClr val="tx2">
                    <a:lumMod val="75000"/>
                  </a:schemeClr>
                </a:solidFill>
              </a:rPr>
              <a:t>functional components</a:t>
            </a:r>
            <a:r>
              <a:rPr lang="en-US" sz="2800" dirty="0">
                <a:solidFill>
                  <a:schemeClr val="tx2">
                    <a:lumMod val="75000"/>
                  </a:schemeClr>
                </a:solidFill>
              </a:rPr>
              <a:t>, such as </a:t>
            </a:r>
            <a:r>
              <a:rPr lang="en-US" sz="2800" b="1" dirty="0">
                <a:solidFill>
                  <a:schemeClr val="tx2">
                    <a:lumMod val="75000"/>
                  </a:schemeClr>
                </a:solidFill>
              </a:rPr>
              <a:t>authentication</a:t>
            </a:r>
            <a:r>
              <a:rPr lang="en-US" sz="2800" dirty="0">
                <a:solidFill>
                  <a:schemeClr val="tx2">
                    <a:lumMod val="75000"/>
                  </a:schemeClr>
                </a:solidFill>
              </a:rPr>
              <a:t> components and bindings to frameworks such as </a:t>
            </a:r>
            <a:r>
              <a:rPr lang="en-US" sz="2800" dirty="0">
                <a:solidFill>
                  <a:schemeClr val="tx2">
                    <a:lumMod val="75000"/>
                  </a:schemeClr>
                </a:solidFill>
                <a:hlinkClick r:id="rId5"/>
              </a:rPr>
              <a:t>SignalR</a:t>
            </a:r>
            <a:r>
              <a:rPr lang="en-US" sz="2800" dirty="0">
                <a:solidFill>
                  <a:schemeClr val="tx2">
                    <a:lumMod val="75000"/>
                  </a:schemeClr>
                </a:solidFill>
              </a:rPr>
              <a:t> and </a:t>
            </a:r>
            <a:r>
              <a:rPr lang="en-US" sz="2800" dirty="0">
                <a:solidFill>
                  <a:schemeClr val="tx2">
                    <a:lumMod val="75000"/>
                  </a:schemeClr>
                </a:solidFill>
                <a:hlinkClick r:id="rId6"/>
              </a:rPr>
              <a:t>ASP.NET Web API</a:t>
            </a:r>
            <a:r>
              <a:rPr lang="en-US" sz="2800" dirty="0">
                <a:solidFill>
                  <a:schemeClr val="tx2">
                    <a:lumMod val="75000"/>
                  </a:schemeClr>
                </a:solidFill>
              </a:rPr>
              <a:t>.</a:t>
            </a:r>
          </a:p>
          <a:p>
            <a:r>
              <a:rPr lang="en-US" sz="2400" dirty="0"/>
              <a:t/>
            </a:r>
            <a:br>
              <a:rPr lang="en-US" sz="2400" dirty="0"/>
            </a:br>
            <a:endParaRPr lang="en-US" sz="2400" dirty="0">
              <a:solidFill>
                <a:schemeClr val="tx2">
                  <a:lumMod val="75000"/>
                </a:schemeClr>
              </a:solidFill>
            </a:endParaRPr>
          </a:p>
          <a:p>
            <a:pPr marL="285750" indent="-285750" algn="l">
              <a:buFont typeface="Arial" panose="020B0604020202020204" pitchFamily="34" charset="0"/>
              <a:buChar char="•"/>
            </a:pPr>
            <a:endParaRPr lang="en-US" sz="2800" dirty="0"/>
          </a:p>
        </p:txBody>
      </p:sp>
      <p:sp>
        <p:nvSpPr>
          <p:cNvPr id="3" name="Slide Number Placeholder 2"/>
          <p:cNvSpPr>
            <a:spLocks noGrp="1"/>
          </p:cNvSpPr>
          <p:nvPr>
            <p:ph type="sldNum" sz="quarter" idx="4"/>
          </p:nvPr>
        </p:nvSpPr>
        <p:spPr/>
        <p:txBody>
          <a:bodyPr/>
          <a:lstStyle/>
          <a:p>
            <a:fld id="{CCB13F18-A32D-40F8-92A2-4CABB04772E8}" type="slidenum">
              <a:rPr lang="bg-BG" smtClean="0"/>
              <a:pPr/>
              <a:t>8</a:t>
            </a:fld>
            <a:endParaRPr lang="bg-BG" dirty="0"/>
          </a:p>
        </p:txBody>
      </p:sp>
    </p:spTree>
    <p:extLst>
      <p:ext uri="{BB962C8B-B14F-4D97-AF65-F5344CB8AC3E}">
        <p14:creationId xmlns:p14="http://schemas.microsoft.com/office/powerpoint/2010/main" val="763981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OWIN/KATANA Goals</a:t>
            </a:r>
          </a:p>
        </p:txBody>
      </p:sp>
      <p:sp>
        <p:nvSpPr>
          <p:cNvPr id="10" name="Subtitle 9"/>
          <p:cNvSpPr>
            <a:spLocks noGrp="1"/>
          </p:cNvSpPr>
          <p:nvPr>
            <p:ph type="subTitle" idx="1"/>
          </p:nvPr>
        </p:nvSpPr>
        <p:spPr>
          <a:xfrm>
            <a:off x="1524000" y="1226457"/>
            <a:ext cx="9144000" cy="4752311"/>
          </a:xfrm>
        </p:spPr>
        <p:txBody>
          <a:bodyPr>
            <a:normAutofit/>
          </a:bodyPr>
          <a:lstStyle/>
          <a:p>
            <a:pPr marL="285750" indent="-285750" algn="l">
              <a:buFont typeface="Arial" panose="020B0604020202020204" pitchFamily="34" charset="0"/>
              <a:buChar char="•"/>
            </a:pPr>
            <a:r>
              <a:rPr lang="en-US" sz="2800" dirty="0">
                <a:solidFill>
                  <a:schemeClr val="tx2">
                    <a:lumMod val="75000"/>
                  </a:schemeClr>
                </a:solidFill>
              </a:rPr>
              <a:t>OWIN Goals:</a:t>
            </a:r>
          </a:p>
          <a:p>
            <a:pPr marL="285750" indent="-285750" algn="l">
              <a:buFont typeface="Arial" panose="020B0604020202020204" pitchFamily="34" charset="0"/>
              <a:buChar char="•"/>
            </a:pPr>
            <a:endParaRPr lang="en-US" sz="600" dirty="0"/>
          </a:p>
          <a:p>
            <a:pPr lvl="1" algn="l"/>
            <a:r>
              <a:rPr lang="en-US" sz="2400" dirty="0">
                <a:solidFill>
                  <a:schemeClr val="accent1">
                    <a:lumMod val="75000"/>
                  </a:schemeClr>
                </a:solidFill>
              </a:rPr>
              <a:t>creates an abstraction between Web servers and framework components </a:t>
            </a:r>
          </a:p>
          <a:p>
            <a:pPr marL="342900" indent="-342900" algn="l">
              <a:buFont typeface="Arial" panose="020B0604020202020204" pitchFamily="34" charset="0"/>
              <a:buChar char="•"/>
            </a:pPr>
            <a:r>
              <a:rPr lang="en-US" sz="2800" dirty="0">
                <a:solidFill>
                  <a:schemeClr val="tx2">
                    <a:lumMod val="75000"/>
                  </a:schemeClr>
                </a:solidFill>
              </a:rPr>
              <a:t>KATANA Goals:</a:t>
            </a:r>
          </a:p>
          <a:p>
            <a:pPr marL="457200" indent="-457200" algn="l">
              <a:buFont typeface="Arial" panose="020B0604020202020204" pitchFamily="34" charset="0"/>
              <a:buChar char="•"/>
            </a:pPr>
            <a:endParaRPr lang="en-US" sz="500" dirty="0">
              <a:solidFill>
                <a:schemeClr val="tx2">
                  <a:lumMod val="75000"/>
                </a:schemeClr>
              </a:solidFill>
            </a:endParaRPr>
          </a:p>
          <a:p>
            <a:pPr marL="1371600" lvl="2" indent="-457200" algn="just">
              <a:buFont typeface="Arial" panose="020B0604020202020204" pitchFamily="34" charset="0"/>
              <a:buChar char="•"/>
            </a:pPr>
            <a:r>
              <a:rPr lang="en-US" sz="2600" dirty="0">
                <a:solidFill>
                  <a:schemeClr val="accent1">
                    <a:lumMod val="75000"/>
                  </a:schemeClr>
                </a:solidFill>
              </a:rPr>
              <a:t>Portable  Components</a:t>
            </a:r>
          </a:p>
          <a:p>
            <a:pPr marL="1371600" lvl="2" indent="-457200" algn="just">
              <a:buFont typeface="Arial" panose="020B0604020202020204" pitchFamily="34" charset="0"/>
              <a:buChar char="•"/>
            </a:pPr>
            <a:r>
              <a:rPr lang="en-US" sz="2600" dirty="0">
                <a:solidFill>
                  <a:schemeClr val="accent1">
                    <a:lumMod val="75000"/>
                  </a:schemeClr>
                </a:solidFill>
              </a:rPr>
              <a:t>Modular Components</a:t>
            </a:r>
          </a:p>
          <a:p>
            <a:pPr marL="1371600" lvl="2" indent="-457200" algn="just">
              <a:buFont typeface="Arial" panose="020B0604020202020204" pitchFamily="34" charset="0"/>
              <a:buChar char="•"/>
            </a:pPr>
            <a:r>
              <a:rPr lang="en-US" sz="2600" dirty="0">
                <a:solidFill>
                  <a:schemeClr val="accent1">
                    <a:lumMod val="75000"/>
                  </a:schemeClr>
                </a:solidFill>
              </a:rPr>
              <a:t>Lightweight Components</a:t>
            </a:r>
          </a:p>
          <a:p>
            <a:pPr marL="457200" indent="-457200" algn="l">
              <a:buFont typeface="Arial" panose="020B0604020202020204" pitchFamily="34" charset="0"/>
              <a:buChar char="•"/>
            </a:pPr>
            <a:endParaRPr lang="en-US" sz="2400" dirty="0">
              <a:solidFill>
                <a:schemeClr val="tx2">
                  <a:lumMod val="75000"/>
                </a:schemeClr>
              </a:solidFill>
            </a:endParaRPr>
          </a:p>
          <a:p>
            <a:pPr marL="285750" indent="-285750" algn="l">
              <a:buFont typeface="Arial" panose="020B0604020202020204" pitchFamily="34" charset="0"/>
              <a:buChar char="•"/>
            </a:pPr>
            <a:endParaRPr lang="en-US" sz="2800" dirty="0"/>
          </a:p>
        </p:txBody>
      </p:sp>
      <p:sp>
        <p:nvSpPr>
          <p:cNvPr id="3" name="Slide Number Placeholder 2"/>
          <p:cNvSpPr>
            <a:spLocks noGrp="1"/>
          </p:cNvSpPr>
          <p:nvPr>
            <p:ph type="sldNum" sz="quarter" idx="4"/>
          </p:nvPr>
        </p:nvSpPr>
        <p:spPr/>
        <p:txBody>
          <a:bodyPr/>
          <a:lstStyle/>
          <a:p>
            <a:fld id="{CCB13F18-A32D-40F8-92A2-4CABB04772E8}" type="slidenum">
              <a:rPr lang="bg-BG" smtClean="0"/>
              <a:pPr/>
              <a:t>9</a:t>
            </a:fld>
            <a:endParaRPr lang="bg-BG" dirty="0"/>
          </a:p>
        </p:txBody>
      </p:sp>
    </p:spTree>
    <p:extLst>
      <p:ext uri="{BB962C8B-B14F-4D97-AF65-F5344CB8AC3E}">
        <p14:creationId xmlns:p14="http://schemas.microsoft.com/office/powerpoint/2010/main" val="1387357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1154</Words>
  <Application>Microsoft Office PowerPoint</Application>
  <PresentationFormat>Widescreen</PresentationFormat>
  <Paragraphs>223</Paragraphs>
  <Slides>33</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Gotham Light</vt:lpstr>
      <vt:lpstr>Gotham Medium</vt:lpstr>
      <vt:lpstr>Myriad Pro</vt:lpstr>
      <vt:lpstr>Open Sans Condensed Light</vt:lpstr>
      <vt:lpstr>Segoe UI Semilight</vt:lpstr>
      <vt:lpstr>Tahoma</vt:lpstr>
      <vt:lpstr>Office Theme</vt:lpstr>
      <vt:lpstr>PowerPoint Presentation</vt:lpstr>
      <vt:lpstr>Agenda</vt:lpstr>
      <vt:lpstr>A Brief History</vt:lpstr>
      <vt:lpstr>Why OWIN?</vt:lpstr>
      <vt:lpstr>Why OWIN?</vt:lpstr>
      <vt:lpstr>Why OWIN?</vt:lpstr>
      <vt:lpstr>What is OWIN?</vt:lpstr>
      <vt:lpstr>What is KATANA?</vt:lpstr>
      <vt:lpstr>OWIN/KATANA Goals</vt:lpstr>
      <vt:lpstr>OWIN Specifications</vt:lpstr>
      <vt:lpstr>PowerPoint Presentation</vt:lpstr>
      <vt:lpstr>OWIN Specifications</vt:lpstr>
      <vt:lpstr>OWIN Specifications</vt:lpstr>
      <vt:lpstr>OWIN Specifications</vt:lpstr>
      <vt:lpstr>OWIN Specifications</vt:lpstr>
      <vt:lpstr>PowerPoint Presentation</vt:lpstr>
      <vt:lpstr>PowerPoint Presentation</vt:lpstr>
      <vt:lpstr>OWIN Specifications</vt:lpstr>
      <vt:lpstr>OWIN Specifications</vt:lpstr>
      <vt:lpstr>OWIN Specifications</vt:lpstr>
      <vt:lpstr>OWIN Specifications</vt:lpstr>
      <vt:lpstr>KATANA Implementation</vt:lpstr>
      <vt:lpstr>KATANA Implementation</vt:lpstr>
      <vt:lpstr>KATANA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marzouk</dc:creator>
  <cp:lastModifiedBy>Ahmed Marzouk</cp:lastModifiedBy>
  <cp:revision>78</cp:revision>
  <dcterms:created xsi:type="dcterms:W3CDTF">2016-07-03T13:38:24Z</dcterms:created>
  <dcterms:modified xsi:type="dcterms:W3CDTF">2016-07-04T12:42:27Z</dcterms:modified>
</cp:coreProperties>
</file>