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0" r:id="rId19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h.D\Research\EMR-Interoperability\Implementation\Results\results%20v2%20(Autosav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KappaInterAnnotatorAgrement!$B$1</c:f>
              <c:strCache>
                <c:ptCount val="1"/>
                <c:pt idx="0">
                  <c:v>Kappa Score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KappaInterAnnotatorAgrement!$A$2:$A$7</c:f>
              <c:strCache>
                <c:ptCount val="6"/>
                <c:pt idx="0">
                  <c:v>Annotator1 vs Annnotator2</c:v>
                </c:pt>
                <c:pt idx="1">
                  <c:v>Annotator1 vs Annnotator3</c:v>
                </c:pt>
                <c:pt idx="2">
                  <c:v>Annotator1 vs Annnotator4</c:v>
                </c:pt>
                <c:pt idx="3">
                  <c:v>Annotator2 vs Annnotator3</c:v>
                </c:pt>
                <c:pt idx="4">
                  <c:v>Annotator2 vs Annnotator4</c:v>
                </c:pt>
                <c:pt idx="5">
                  <c:v>Annotator3 vs Annnotator4</c:v>
                </c:pt>
              </c:strCache>
            </c:strRef>
          </c:cat>
          <c:val>
            <c:numRef>
              <c:f>KappaInterAnnotatorAgrement!$B$2:$B$7</c:f>
              <c:numCache>
                <c:formatCode>General</c:formatCode>
                <c:ptCount val="6"/>
                <c:pt idx="0">
                  <c:v>0.7</c:v>
                </c:pt>
                <c:pt idx="1">
                  <c:v>0.18</c:v>
                </c:pt>
                <c:pt idx="2">
                  <c:v>0.8</c:v>
                </c:pt>
                <c:pt idx="3">
                  <c:v>0.16</c:v>
                </c:pt>
                <c:pt idx="4">
                  <c:v>0.77</c:v>
                </c:pt>
                <c:pt idx="5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E2-4295-8400-0064C72CC87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05814240"/>
        <c:axId val="405815904"/>
      </c:barChart>
      <c:catAx>
        <c:axId val="405814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405815904"/>
        <c:crosses val="autoZero"/>
        <c:auto val="1"/>
        <c:lblAlgn val="ctr"/>
        <c:lblOffset val="100"/>
        <c:noMultiLvlLbl val="0"/>
      </c:catAx>
      <c:valAx>
        <c:axId val="405815904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405814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74B2B81A-79F9-4685-9165-18DFF79F4C0E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840" y="1241280"/>
            <a:ext cx="5955480" cy="3350520"/>
          </a:xfrm>
          <a:prstGeom prst="rect">
            <a:avLst/>
          </a:prstGeom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02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A6B1DBE-7AA3-4F7C-BF02-EFDF0661B8A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840" y="1241280"/>
            <a:ext cx="5955480" cy="3350520"/>
          </a:xfrm>
          <a:prstGeom prst="rect">
            <a:avLst/>
          </a:prstGeom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05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CB00733-CF17-4EE9-8501-1E1974276D3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08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3B26B2F-3634-405B-AAAF-3084BACD7EC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DE79393-7E97-48BE-8C49-F31F71BF9D9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14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D6E0A3E-3F61-4916-A85A-2B477B10024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17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46FED9C-C966-453A-B2BE-8368E17533F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8360" y="894960"/>
            <a:ext cx="1446480" cy="501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6525000" y="129240"/>
            <a:ext cx="5666400" cy="4031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22" name="Table 3"/>
          <p:cNvGraphicFramePr/>
          <p:nvPr/>
        </p:nvGraphicFramePr>
        <p:xfrm>
          <a:off x="6718680" y="785520"/>
          <a:ext cx="1221480" cy="2362200"/>
        </p:xfrm>
        <a:graphic>
          <a:graphicData uri="http://schemas.openxmlformats.org/drawingml/2006/table">
            <a:tbl>
              <a:tblPr/>
              <a:tblGrid>
                <a:gridCol w="122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PatientCorePopulatedTable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PatientGender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PatientDateOfBirth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PatientRace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PatientMaritalStatus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PatientLanguage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PatientPopulationPercentageBelowPoverty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3" name="Table 4"/>
          <p:cNvGraphicFramePr/>
          <p:nvPr/>
        </p:nvGraphicFramePr>
        <p:xfrm>
          <a:off x="8541000" y="252360"/>
          <a:ext cx="1828800" cy="115824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AdmissionsCorePopulatedTable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AdmissionStartDate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AdmissionEndDate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4" name="Table 5"/>
          <p:cNvGraphicFramePr/>
          <p:nvPr/>
        </p:nvGraphicFramePr>
        <p:xfrm>
          <a:off x="8266680" y="2904120"/>
          <a:ext cx="2377440" cy="1158240"/>
        </p:xfrm>
        <a:graphic>
          <a:graphicData uri="http://schemas.openxmlformats.org/drawingml/2006/table">
            <a:tbl>
              <a:tblPr/>
              <a:tblGrid>
                <a:gridCol w="237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AdmissionsDiagnosesCorePopulatedTable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PrimaryDiagnosisCode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PrimaryDiagnosisDescription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5" name="Table 6"/>
          <p:cNvGraphicFramePr/>
          <p:nvPr/>
        </p:nvGraphicFramePr>
        <p:xfrm>
          <a:off x="10644120" y="1184400"/>
          <a:ext cx="1463040" cy="1615440"/>
        </p:xfrm>
        <a:graphic>
          <a:graphicData uri="http://schemas.openxmlformats.org/drawingml/2006/table">
            <a:tbl>
              <a:tblPr/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LabsCorePopulatedTable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LabValue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LabUnits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LabDateTime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6" name="Line 7"/>
          <p:cNvSpPr/>
          <p:nvPr/>
        </p:nvSpPr>
        <p:spPr>
          <a:xfrm flipV="1">
            <a:off x="7940160" y="1410480"/>
            <a:ext cx="1514880" cy="55584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7" name="Line 8"/>
          <p:cNvSpPr/>
          <p:nvPr/>
        </p:nvSpPr>
        <p:spPr>
          <a:xfrm>
            <a:off x="7940160" y="1966320"/>
            <a:ext cx="1514880" cy="93744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8" name="Line 9"/>
          <p:cNvSpPr/>
          <p:nvPr/>
        </p:nvSpPr>
        <p:spPr>
          <a:xfrm>
            <a:off x="9455040" y="1410480"/>
            <a:ext cx="0" cy="149328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9" name="Line 10"/>
          <p:cNvSpPr/>
          <p:nvPr/>
        </p:nvSpPr>
        <p:spPr>
          <a:xfrm>
            <a:off x="9455040" y="1410480"/>
            <a:ext cx="1188720" cy="58140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0" name="Line 11"/>
          <p:cNvSpPr/>
          <p:nvPr/>
        </p:nvSpPr>
        <p:spPr>
          <a:xfrm>
            <a:off x="7940160" y="1966320"/>
            <a:ext cx="2703600" cy="2556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1" name="CustomShape 12"/>
          <p:cNvSpPr/>
          <p:nvPr/>
        </p:nvSpPr>
        <p:spPr>
          <a:xfrm>
            <a:off x="6725160" y="3344760"/>
            <a:ext cx="10310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EMRBOTS.org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32" name="Table 13"/>
          <p:cNvGraphicFramePr/>
          <p:nvPr/>
        </p:nvGraphicFramePr>
        <p:xfrm>
          <a:off x="366840" y="992880"/>
          <a:ext cx="1097280" cy="4815840"/>
        </p:xfrm>
        <a:graphic>
          <a:graphicData uri="http://schemas.openxmlformats.org/drawingml/2006/table">
            <a:tbl>
              <a:tblPr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tblPatient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PatientMRNNo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DateOfBirth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SymptomsAndSigns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ClinicalHistory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PhysicalExam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ECG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NTproBNP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BNP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LVEF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LAVI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LVMI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eSeptal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LongitudinalStrain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TRV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EncounterDate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33" name="CustomShape 14"/>
          <p:cNvSpPr/>
          <p:nvPr/>
        </p:nvSpPr>
        <p:spPr>
          <a:xfrm rot="16200000">
            <a:off x="-158040" y="3279960"/>
            <a:ext cx="76860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Krsiloemr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4" name="CustomShape 15"/>
          <p:cNvSpPr/>
          <p:nvPr/>
        </p:nvSpPr>
        <p:spPr>
          <a:xfrm>
            <a:off x="1632960" y="129240"/>
            <a:ext cx="4669560" cy="4854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 Reports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35" name="Table 16"/>
          <p:cNvGraphicFramePr/>
          <p:nvPr/>
        </p:nvGraphicFramePr>
        <p:xfrm>
          <a:off x="1738080" y="545760"/>
          <a:ext cx="1085040" cy="7097760"/>
        </p:xfrm>
        <a:graphic>
          <a:graphicData uri="http://schemas.openxmlformats.org/drawingml/2006/table">
            <a:tbl>
              <a:tblPr/>
              <a:tblGrid>
                <a:gridCol w="1085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ExternalID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DOB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Sex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License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MaritalStatus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UserDefined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BillingNote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Address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City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PostalCode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Country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MotherName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EmergencyContact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EmergencyPhone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HomePhone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WorkPhone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MobilePhone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ContactEmail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TrustedEmail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Provider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Referring_Provider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Pharmacy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HIPPANoticeReceived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AllowVoiceMessage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LeaveMessageWith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AllowMailMessage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AllowSMS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AllowEmail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136" name="Table 17"/>
          <p:cNvGraphicFramePr/>
          <p:nvPr/>
        </p:nvGraphicFramePr>
        <p:xfrm>
          <a:off x="2823480" y="545760"/>
          <a:ext cx="1512720" cy="6135120"/>
        </p:xfrm>
        <a:graphic>
          <a:graphicData uri="http://schemas.openxmlformats.org/drawingml/2006/table">
            <a:tbl>
              <a:tblPr/>
              <a:tblGrid>
                <a:gridCol w="151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AllowImmunizationRegistryUse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AllowImmunizationInfoSharing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AllowHeartInformationExchange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AllowPatientPortal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CareTeam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CMSPortalLogin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ImmunizationRegistryStatus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ImmunizationRegistryStatusEffectiveDate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PublicityCode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PublicityCodeEffectiveDate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ProtectionIndicator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ProtectionIndicatorEffectiveDate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Language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Race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Ethnicity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FamilySize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FinancialReviewDate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Homeless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MonthlyIncome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Interpreter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MigrantSeasonal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VFC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Religion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DateDecreased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ReasonDecreased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137" name="CustomShape 18"/>
          <p:cNvSpPr/>
          <p:nvPr/>
        </p:nvSpPr>
        <p:spPr>
          <a:xfrm>
            <a:off x="1738080" y="222480"/>
            <a:ext cx="2597400" cy="3225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Demographics</a:t>
            </a:r>
            <a:endParaRPr lang="en-US" sz="1000" b="0" strike="noStrike" spc="-1">
              <a:latin typeface="Arial"/>
            </a:endParaRPr>
          </a:p>
        </p:txBody>
      </p:sp>
      <p:graphicFrame>
        <p:nvGraphicFramePr>
          <p:cNvPr id="138" name="Table 19"/>
          <p:cNvGraphicFramePr/>
          <p:nvPr/>
        </p:nvGraphicFramePr>
        <p:xfrm>
          <a:off x="4691880" y="222480"/>
          <a:ext cx="1554480" cy="2072640"/>
        </p:xfrm>
        <a:graphic>
          <a:graphicData uri="http://schemas.openxmlformats.org/drawingml/2006/table">
            <a:tbl>
              <a:tblPr/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openemr_MedicalProblems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Title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Coding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BeginDate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9" name="Table 20"/>
          <p:cNvGraphicFramePr/>
          <p:nvPr/>
        </p:nvGraphicFramePr>
        <p:xfrm>
          <a:off x="4757760" y="2446200"/>
          <a:ext cx="1371600" cy="207264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openemr_Prescriptions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0" name="Line 21"/>
          <p:cNvSpPr/>
          <p:nvPr/>
        </p:nvSpPr>
        <p:spPr>
          <a:xfrm flipV="1">
            <a:off x="4335840" y="1258560"/>
            <a:ext cx="356040" cy="1255680"/>
          </a:xfrm>
          <a:prstGeom prst="line">
            <a:avLst/>
          </a:prstGeom>
          <a:ln w="25560">
            <a:solidFill>
              <a:srgbClr val="5597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Line 22"/>
          <p:cNvSpPr/>
          <p:nvPr/>
        </p:nvSpPr>
        <p:spPr>
          <a:xfrm>
            <a:off x="4335840" y="2514240"/>
            <a:ext cx="421560" cy="968040"/>
          </a:xfrm>
          <a:prstGeom prst="line">
            <a:avLst/>
          </a:prstGeom>
          <a:ln w="25560">
            <a:solidFill>
              <a:srgbClr val="5597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2" name="Picture 25"/>
          <p:cNvPicPr/>
          <p:nvPr/>
        </p:nvPicPr>
        <p:blipFill>
          <a:blip r:embed="rId2"/>
          <a:stretch/>
        </p:blipFill>
        <p:spPr>
          <a:xfrm>
            <a:off x="9496800" y="4502160"/>
            <a:ext cx="2293920" cy="1881360"/>
          </a:xfrm>
          <a:prstGeom prst="rect">
            <a:avLst/>
          </a:prstGeom>
          <a:ln>
            <a:noFill/>
          </a:ln>
        </p:spPr>
      </p:pic>
      <p:sp>
        <p:nvSpPr>
          <p:cNvPr id="143" name="CustomShape 23"/>
          <p:cNvSpPr/>
          <p:nvPr/>
        </p:nvSpPr>
        <p:spPr>
          <a:xfrm>
            <a:off x="8697960" y="6280920"/>
            <a:ext cx="3555360" cy="5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https://www.semanticscholar.org/paper/Design-a-novel-electronic-medical-record-system-for-Pan-Fu/f38d8a1a5468e1501a124766fc3b48119628f72d/figure/0</a:t>
            </a:r>
            <a:endParaRPr lang="en-US" sz="1050" b="0" strike="noStrike" spc="-1">
              <a:latin typeface="Arial"/>
            </a:endParaRPr>
          </a:p>
        </p:txBody>
      </p:sp>
      <p:pic>
        <p:nvPicPr>
          <p:cNvPr id="144" name="Picture 27"/>
          <p:cNvPicPr/>
          <p:nvPr/>
        </p:nvPicPr>
        <p:blipFill>
          <a:blip r:embed="rId3"/>
          <a:stretch/>
        </p:blipFill>
        <p:spPr>
          <a:xfrm>
            <a:off x="5827320" y="4716000"/>
            <a:ext cx="3025800" cy="1653840"/>
          </a:xfrm>
          <a:prstGeom prst="rect">
            <a:avLst/>
          </a:prstGeom>
          <a:ln>
            <a:noFill/>
          </a:ln>
        </p:spPr>
      </p:pic>
      <p:sp>
        <p:nvSpPr>
          <p:cNvPr id="145" name="CustomShape 24"/>
          <p:cNvSpPr/>
          <p:nvPr/>
        </p:nvSpPr>
        <p:spPr>
          <a:xfrm>
            <a:off x="5834880" y="6168600"/>
            <a:ext cx="2721240" cy="75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https://www.researchgate.net/publication/224101596_MedTAKMI-CDI_Interactive_knowledge_discovery_for_clinical_decision_intelligence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5527440" y="111528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2"/>
          <p:cNvSpPr/>
          <p:nvPr/>
        </p:nvSpPr>
        <p:spPr>
          <a:xfrm>
            <a:off x="517176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3"/>
          <p:cNvSpPr/>
          <p:nvPr/>
        </p:nvSpPr>
        <p:spPr>
          <a:xfrm>
            <a:off x="4815720" y="227484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4"/>
          <p:cNvSpPr/>
          <p:nvPr/>
        </p:nvSpPr>
        <p:spPr>
          <a:xfrm>
            <a:off x="5527440" y="23101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5"/>
          <p:cNvSpPr/>
          <p:nvPr/>
        </p:nvSpPr>
        <p:spPr>
          <a:xfrm>
            <a:off x="584676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Line 6"/>
          <p:cNvSpPr/>
          <p:nvPr/>
        </p:nvSpPr>
        <p:spPr>
          <a:xfrm flipH="1">
            <a:off x="5349240" y="1470960"/>
            <a:ext cx="35568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Line 7"/>
          <p:cNvSpPr/>
          <p:nvPr/>
        </p:nvSpPr>
        <p:spPr>
          <a:xfrm>
            <a:off x="5704920" y="1470960"/>
            <a:ext cx="31932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8"/>
          <p:cNvSpPr/>
          <p:nvPr/>
        </p:nvSpPr>
        <p:spPr>
          <a:xfrm>
            <a:off x="6350040" y="23101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Line 9"/>
          <p:cNvSpPr/>
          <p:nvPr/>
        </p:nvSpPr>
        <p:spPr>
          <a:xfrm flipH="1">
            <a:off x="4993560" y="2068200"/>
            <a:ext cx="355680" cy="206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Line 10"/>
          <p:cNvSpPr/>
          <p:nvPr/>
        </p:nvSpPr>
        <p:spPr>
          <a:xfrm>
            <a:off x="5349240" y="2068200"/>
            <a:ext cx="35568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Line 11"/>
          <p:cNvSpPr/>
          <p:nvPr/>
        </p:nvSpPr>
        <p:spPr>
          <a:xfrm>
            <a:off x="6150240" y="2016000"/>
            <a:ext cx="377640" cy="293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12"/>
          <p:cNvSpPr/>
          <p:nvPr/>
        </p:nvSpPr>
        <p:spPr>
          <a:xfrm>
            <a:off x="7976880" y="111528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CustomShape 13"/>
          <p:cNvSpPr/>
          <p:nvPr/>
        </p:nvSpPr>
        <p:spPr>
          <a:xfrm>
            <a:off x="762120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14"/>
          <p:cNvSpPr/>
          <p:nvPr/>
        </p:nvSpPr>
        <p:spPr>
          <a:xfrm>
            <a:off x="7265520" y="227484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15"/>
          <p:cNvSpPr/>
          <p:nvPr/>
        </p:nvSpPr>
        <p:spPr>
          <a:xfrm>
            <a:off x="7976880" y="23101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CustomShape 16"/>
          <p:cNvSpPr/>
          <p:nvPr/>
        </p:nvSpPr>
        <p:spPr>
          <a:xfrm>
            <a:off x="829620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Line 17"/>
          <p:cNvSpPr/>
          <p:nvPr/>
        </p:nvSpPr>
        <p:spPr>
          <a:xfrm flipH="1">
            <a:off x="7798680" y="1470960"/>
            <a:ext cx="35604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Line 18"/>
          <p:cNvSpPr/>
          <p:nvPr/>
        </p:nvSpPr>
        <p:spPr>
          <a:xfrm>
            <a:off x="8154720" y="1470960"/>
            <a:ext cx="31932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Line 19"/>
          <p:cNvSpPr/>
          <p:nvPr/>
        </p:nvSpPr>
        <p:spPr>
          <a:xfrm flipH="1">
            <a:off x="7443000" y="2068200"/>
            <a:ext cx="355680" cy="206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Line 20"/>
          <p:cNvSpPr/>
          <p:nvPr/>
        </p:nvSpPr>
        <p:spPr>
          <a:xfrm>
            <a:off x="7798680" y="2068200"/>
            <a:ext cx="35604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56" name="Group 21"/>
          <p:cNvGrpSpPr/>
          <p:nvPr/>
        </p:nvGrpSpPr>
        <p:grpSpPr>
          <a:xfrm>
            <a:off x="5293800" y="4638960"/>
            <a:ext cx="612000" cy="501840"/>
            <a:chOff x="5293800" y="4638960"/>
            <a:chExt cx="612000" cy="501840"/>
          </a:xfrm>
        </p:grpSpPr>
        <p:sp>
          <p:nvSpPr>
            <p:cNvPr id="357" name="CustomShape 22"/>
            <p:cNvSpPr/>
            <p:nvPr/>
          </p:nvSpPr>
          <p:spPr>
            <a:xfrm>
              <a:off x="5524200" y="46389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" name="CustomShape 23"/>
            <p:cNvSpPr/>
            <p:nvPr/>
          </p:nvSpPr>
          <p:spPr>
            <a:xfrm>
              <a:off x="5409000" y="483264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" name="CustomShape 24"/>
            <p:cNvSpPr/>
            <p:nvPr/>
          </p:nvSpPr>
          <p:spPr>
            <a:xfrm>
              <a:off x="5293800" y="50151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" name="CustomShape 25"/>
            <p:cNvSpPr/>
            <p:nvPr/>
          </p:nvSpPr>
          <p:spPr>
            <a:xfrm>
              <a:off x="5524200" y="502632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" name="CustomShape 26"/>
            <p:cNvSpPr/>
            <p:nvPr/>
          </p:nvSpPr>
          <p:spPr>
            <a:xfrm>
              <a:off x="5627880" y="483264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" name="Line 27"/>
            <p:cNvSpPr/>
            <p:nvPr/>
          </p:nvSpPr>
          <p:spPr>
            <a:xfrm flipH="1">
              <a:off x="5466600" y="4754160"/>
              <a:ext cx="115200" cy="78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3" name="Line 28"/>
            <p:cNvSpPr/>
            <p:nvPr/>
          </p:nvSpPr>
          <p:spPr>
            <a:xfrm>
              <a:off x="5581800" y="4754160"/>
              <a:ext cx="103680" cy="78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4" name="CustomShape 29"/>
            <p:cNvSpPr/>
            <p:nvPr/>
          </p:nvSpPr>
          <p:spPr>
            <a:xfrm>
              <a:off x="5791320" y="502632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5" name="Line 30"/>
            <p:cNvSpPr/>
            <p:nvPr/>
          </p:nvSpPr>
          <p:spPr>
            <a:xfrm flipH="1">
              <a:off x="5351040" y="4947840"/>
              <a:ext cx="115560" cy="66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6" name="Line 31"/>
            <p:cNvSpPr/>
            <p:nvPr/>
          </p:nvSpPr>
          <p:spPr>
            <a:xfrm>
              <a:off x="5466600" y="4947840"/>
              <a:ext cx="115200" cy="78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7" name="Line 32"/>
            <p:cNvSpPr/>
            <p:nvPr/>
          </p:nvSpPr>
          <p:spPr>
            <a:xfrm>
              <a:off x="5726160" y="4930920"/>
              <a:ext cx="122400" cy="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68" name="Group 33"/>
          <p:cNvGrpSpPr/>
          <p:nvPr/>
        </p:nvGrpSpPr>
        <p:grpSpPr>
          <a:xfrm>
            <a:off x="7229160" y="4649760"/>
            <a:ext cx="569160" cy="636480"/>
            <a:chOff x="7229160" y="4649760"/>
            <a:chExt cx="569160" cy="636480"/>
          </a:xfrm>
        </p:grpSpPr>
        <p:sp>
          <p:nvSpPr>
            <p:cNvPr id="369" name="CustomShape 34"/>
            <p:cNvSpPr/>
            <p:nvPr/>
          </p:nvSpPr>
          <p:spPr>
            <a:xfrm>
              <a:off x="7521480" y="464976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0" name="CustomShape 35"/>
            <p:cNvSpPr/>
            <p:nvPr/>
          </p:nvSpPr>
          <p:spPr>
            <a:xfrm>
              <a:off x="7375320" y="489528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1" name="CustomShape 36"/>
            <p:cNvSpPr/>
            <p:nvPr/>
          </p:nvSpPr>
          <p:spPr>
            <a:xfrm>
              <a:off x="7229160" y="51264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2" name="CustomShape 37"/>
            <p:cNvSpPr/>
            <p:nvPr/>
          </p:nvSpPr>
          <p:spPr>
            <a:xfrm>
              <a:off x="7521480" y="51408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3" name="CustomShape 38"/>
            <p:cNvSpPr/>
            <p:nvPr/>
          </p:nvSpPr>
          <p:spPr>
            <a:xfrm>
              <a:off x="7652880" y="489528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4" name="Line 39"/>
            <p:cNvSpPr/>
            <p:nvPr/>
          </p:nvSpPr>
          <p:spPr>
            <a:xfrm flipH="1">
              <a:off x="7448400" y="4795560"/>
              <a:ext cx="146160" cy="99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5" name="Line 40"/>
            <p:cNvSpPr/>
            <p:nvPr/>
          </p:nvSpPr>
          <p:spPr>
            <a:xfrm>
              <a:off x="7594560" y="4795560"/>
              <a:ext cx="131040" cy="99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6" name="Line 41"/>
            <p:cNvSpPr/>
            <p:nvPr/>
          </p:nvSpPr>
          <p:spPr>
            <a:xfrm flipH="1">
              <a:off x="7302240" y="5041080"/>
              <a:ext cx="146160" cy="8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7" name="Line 42"/>
            <p:cNvSpPr/>
            <p:nvPr/>
          </p:nvSpPr>
          <p:spPr>
            <a:xfrm>
              <a:off x="7448400" y="5041080"/>
              <a:ext cx="146160" cy="9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" name="Table 1"/>
          <p:cNvGraphicFramePr/>
          <p:nvPr/>
        </p:nvGraphicFramePr>
        <p:xfrm>
          <a:off x="2324160" y="1826280"/>
          <a:ext cx="7554600" cy="1008360"/>
        </p:xfrm>
        <a:graphic>
          <a:graphicData uri="http://schemas.openxmlformats.org/drawingml/2006/table">
            <a:tbl>
              <a:tblPr/>
              <a:tblGrid>
                <a:gridCol w="251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24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Context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Schema Name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Table Name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Name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Schema Version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Source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Recorded Date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9" name="Table 2"/>
          <p:cNvGraphicFramePr/>
          <p:nvPr/>
        </p:nvGraphicFramePr>
        <p:xfrm>
          <a:off x="2324160" y="3067200"/>
          <a:ext cx="7554960" cy="672120"/>
        </p:xfrm>
        <a:graphic>
          <a:graphicData uri="http://schemas.openxmlformats.org/drawingml/2006/table">
            <a:tbl>
              <a:tblPr/>
              <a:tblGrid>
                <a:gridCol w="37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7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4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Type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Data Type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Possible Value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0" name="Table 3"/>
          <p:cNvGraphicFramePr/>
          <p:nvPr>
            <p:extLst>
              <p:ext uri="{D42A27DB-BD31-4B8C-83A1-F6EECF244321}">
                <p14:modId xmlns:p14="http://schemas.microsoft.com/office/powerpoint/2010/main" val="2851200474"/>
              </p:ext>
            </p:extLst>
          </p:nvPr>
        </p:nvGraphicFramePr>
        <p:xfrm>
          <a:off x="2324160" y="3971520"/>
          <a:ext cx="7554600" cy="672120"/>
        </p:xfrm>
        <a:graphic>
          <a:graphicData uri="http://schemas.openxmlformats.org/drawingml/2006/table">
            <a:tbl>
              <a:tblPr/>
              <a:tblGrid>
                <a:gridCol w="377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4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Semantics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Suffix </a:t>
                      </a:r>
                      <a:r>
                        <a:rPr lang="en-US" sz="12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Array</a:t>
                      </a:r>
                      <a:endParaRPr lang="en-US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Concept Array</a:t>
                      </a:r>
                      <a:endParaRPr lang="en-US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3667680" y="702000"/>
            <a:ext cx="1370880" cy="730800"/>
          </a:xfrm>
          <a:prstGeom prst="roundRect">
            <a:avLst>
              <a:gd name="adj" fmla="val 26634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(True)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True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3667680" y="17362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= ‘string’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2269800" y="28522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4" name="CustomShape 4"/>
          <p:cNvSpPr/>
          <p:nvPr/>
        </p:nvSpPr>
        <p:spPr>
          <a:xfrm>
            <a:off x="7584480" y="17326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AttributeType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=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‘long’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385" name="CustomShape 5"/>
          <p:cNvSpPr/>
          <p:nvPr/>
        </p:nvSpPr>
        <p:spPr>
          <a:xfrm>
            <a:off x="4353480" y="1433520"/>
            <a:ext cx="360" cy="30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CustomShape 6"/>
          <p:cNvSpPr/>
          <p:nvPr/>
        </p:nvSpPr>
        <p:spPr>
          <a:xfrm flipV="1">
            <a:off x="5039280" y="2097000"/>
            <a:ext cx="2544840" cy="3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CustomShape 7"/>
          <p:cNvSpPr/>
          <p:nvPr/>
        </p:nvSpPr>
        <p:spPr>
          <a:xfrm rot="5400000">
            <a:off x="3463200" y="1961280"/>
            <a:ext cx="383760" cy="13968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8"/>
          <p:cNvSpPr/>
          <p:nvPr/>
        </p:nvSpPr>
        <p:spPr>
          <a:xfrm>
            <a:off x="3803040" y="14151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9" name="CustomShape 9"/>
          <p:cNvSpPr/>
          <p:nvPr/>
        </p:nvSpPr>
        <p:spPr>
          <a:xfrm>
            <a:off x="5874480" y="172800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0" name="CustomShape 10"/>
          <p:cNvSpPr/>
          <p:nvPr/>
        </p:nvSpPr>
        <p:spPr>
          <a:xfrm>
            <a:off x="3095280" y="24008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1" name="CustomShape 11"/>
          <p:cNvSpPr/>
          <p:nvPr/>
        </p:nvSpPr>
        <p:spPr>
          <a:xfrm>
            <a:off x="1476000" y="399240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2" name="CustomShape 12"/>
          <p:cNvSpPr/>
          <p:nvPr/>
        </p:nvSpPr>
        <p:spPr>
          <a:xfrm rot="5400000">
            <a:off x="2354760" y="3391200"/>
            <a:ext cx="408240" cy="79308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13"/>
          <p:cNvSpPr/>
          <p:nvPr/>
        </p:nvSpPr>
        <p:spPr>
          <a:xfrm>
            <a:off x="1790640" y="35355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4" name="CustomShape 14"/>
          <p:cNvSpPr/>
          <p:nvPr/>
        </p:nvSpPr>
        <p:spPr>
          <a:xfrm>
            <a:off x="7584480" y="285480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5" name="CustomShape 15"/>
          <p:cNvSpPr/>
          <p:nvPr/>
        </p:nvSpPr>
        <p:spPr>
          <a:xfrm>
            <a:off x="7584480" y="397620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6" name="CustomShape 16"/>
          <p:cNvSpPr/>
          <p:nvPr/>
        </p:nvSpPr>
        <p:spPr>
          <a:xfrm>
            <a:off x="8270280" y="3586320"/>
            <a:ext cx="360" cy="389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17"/>
          <p:cNvSpPr/>
          <p:nvPr/>
        </p:nvSpPr>
        <p:spPr>
          <a:xfrm>
            <a:off x="7728480" y="36180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8" name="CustomShape 18"/>
          <p:cNvSpPr/>
          <p:nvPr/>
        </p:nvSpPr>
        <p:spPr>
          <a:xfrm>
            <a:off x="8270280" y="2464200"/>
            <a:ext cx="360" cy="389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CustomShape 19"/>
          <p:cNvSpPr/>
          <p:nvPr/>
        </p:nvSpPr>
        <p:spPr>
          <a:xfrm>
            <a:off x="7728480" y="24843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0" name="CustomShape 20"/>
          <p:cNvSpPr/>
          <p:nvPr/>
        </p:nvSpPr>
        <p:spPr>
          <a:xfrm>
            <a:off x="2981880" y="39967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1" name="CustomShape 21"/>
          <p:cNvSpPr/>
          <p:nvPr/>
        </p:nvSpPr>
        <p:spPr>
          <a:xfrm rot="16200000" flipH="1">
            <a:off x="3105360" y="3434400"/>
            <a:ext cx="412200" cy="711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22"/>
          <p:cNvSpPr/>
          <p:nvPr/>
        </p:nvSpPr>
        <p:spPr>
          <a:xfrm>
            <a:off x="5218920" y="284904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3" name="CustomShape 23"/>
          <p:cNvSpPr/>
          <p:nvPr/>
        </p:nvSpPr>
        <p:spPr>
          <a:xfrm rot="16200000" flipH="1">
            <a:off x="4938480" y="1882440"/>
            <a:ext cx="380160" cy="15505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24"/>
          <p:cNvSpPr/>
          <p:nvPr/>
        </p:nvSpPr>
        <p:spPr>
          <a:xfrm>
            <a:off x="4505400" y="39877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5" name="CustomShape 25"/>
          <p:cNvSpPr/>
          <p:nvPr/>
        </p:nvSpPr>
        <p:spPr>
          <a:xfrm>
            <a:off x="4999320" y="35431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6" name="CustomShape 26"/>
          <p:cNvSpPr/>
          <p:nvPr/>
        </p:nvSpPr>
        <p:spPr>
          <a:xfrm>
            <a:off x="6058800" y="39877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7" name="CustomShape 27"/>
          <p:cNvSpPr/>
          <p:nvPr/>
        </p:nvSpPr>
        <p:spPr>
          <a:xfrm rot="5400000">
            <a:off x="5344920" y="3427560"/>
            <a:ext cx="406800" cy="7128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28"/>
          <p:cNvSpPr/>
          <p:nvPr/>
        </p:nvSpPr>
        <p:spPr>
          <a:xfrm rot="16200000" flipH="1">
            <a:off x="6120720" y="3364200"/>
            <a:ext cx="406800" cy="8391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29"/>
          <p:cNvSpPr/>
          <p:nvPr/>
        </p:nvSpPr>
        <p:spPr>
          <a:xfrm>
            <a:off x="3484800" y="36180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0" name="CustomShape 30"/>
          <p:cNvSpPr/>
          <p:nvPr/>
        </p:nvSpPr>
        <p:spPr>
          <a:xfrm>
            <a:off x="6396840" y="35636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1" name="CustomShape 31"/>
          <p:cNvSpPr/>
          <p:nvPr/>
        </p:nvSpPr>
        <p:spPr>
          <a:xfrm>
            <a:off x="5250240" y="24332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2" name="CustomShape 32"/>
          <p:cNvSpPr/>
          <p:nvPr/>
        </p:nvSpPr>
        <p:spPr>
          <a:xfrm>
            <a:off x="9385560" y="17398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AttributeType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2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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‘long’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413" name="CustomShape 33"/>
          <p:cNvSpPr/>
          <p:nvPr/>
        </p:nvSpPr>
        <p:spPr>
          <a:xfrm>
            <a:off x="9385560" y="28321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4" name="CustomShape 34"/>
          <p:cNvSpPr/>
          <p:nvPr/>
        </p:nvSpPr>
        <p:spPr>
          <a:xfrm>
            <a:off x="9385560" y="397116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5" name="CustomShape 35"/>
          <p:cNvSpPr/>
          <p:nvPr/>
        </p:nvSpPr>
        <p:spPr>
          <a:xfrm>
            <a:off x="10071360" y="3563640"/>
            <a:ext cx="360" cy="40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36"/>
          <p:cNvSpPr/>
          <p:nvPr/>
        </p:nvSpPr>
        <p:spPr>
          <a:xfrm>
            <a:off x="9509760" y="35809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7" name="CustomShape 37"/>
          <p:cNvSpPr/>
          <p:nvPr/>
        </p:nvSpPr>
        <p:spPr>
          <a:xfrm>
            <a:off x="10071360" y="2471400"/>
            <a:ext cx="360" cy="36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CustomShape 38"/>
          <p:cNvSpPr/>
          <p:nvPr/>
        </p:nvSpPr>
        <p:spPr>
          <a:xfrm>
            <a:off x="9509760" y="24782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9" name="CustomShape 39"/>
          <p:cNvSpPr/>
          <p:nvPr/>
        </p:nvSpPr>
        <p:spPr>
          <a:xfrm>
            <a:off x="8956080" y="2098440"/>
            <a:ext cx="428760" cy="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CustomShape 40"/>
          <p:cNvSpPr/>
          <p:nvPr/>
        </p:nvSpPr>
        <p:spPr>
          <a:xfrm>
            <a:off x="8914680" y="171216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3457800" y="353520"/>
            <a:ext cx="1677240" cy="607320"/>
          </a:xfrm>
          <a:prstGeom prst="roundRect">
            <a:avLst>
              <a:gd name="adj" fmla="val 26634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(True)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Class ‘0’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3457800" y="152676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= ‘string’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1963440" y="2867040"/>
            <a:ext cx="184428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‘Patient or Disabled Group’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‘Patient’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4" name="CustomShape 4"/>
          <p:cNvSpPr/>
          <p:nvPr/>
        </p:nvSpPr>
        <p:spPr>
          <a:xfrm>
            <a:off x="8481960" y="15361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</a:t>
            </a:r>
            <a:r>
              <a:rPr lang="en-US" sz="12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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‘integer’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5" name="CustomShape 5"/>
          <p:cNvSpPr/>
          <p:nvPr/>
        </p:nvSpPr>
        <p:spPr>
          <a:xfrm>
            <a:off x="4296600" y="96156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6"/>
          <p:cNvSpPr/>
          <p:nvPr/>
        </p:nvSpPr>
        <p:spPr>
          <a:xfrm>
            <a:off x="5135400" y="1830600"/>
            <a:ext cx="3345480" cy="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CustomShape 7"/>
          <p:cNvSpPr/>
          <p:nvPr/>
        </p:nvSpPr>
        <p:spPr>
          <a:xfrm rot="5400000">
            <a:off x="3225960" y="1795680"/>
            <a:ext cx="731520" cy="14097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CustomShape 8"/>
          <p:cNvSpPr/>
          <p:nvPr/>
        </p:nvSpPr>
        <p:spPr>
          <a:xfrm>
            <a:off x="3703680" y="11055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9" name="CustomShape 9"/>
          <p:cNvSpPr/>
          <p:nvPr/>
        </p:nvSpPr>
        <p:spPr>
          <a:xfrm>
            <a:off x="5181480" y="152676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0" name="CustomShape 10"/>
          <p:cNvSpPr/>
          <p:nvPr/>
        </p:nvSpPr>
        <p:spPr>
          <a:xfrm>
            <a:off x="2608920" y="23468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1" name="CustomShape 11"/>
          <p:cNvSpPr/>
          <p:nvPr/>
        </p:nvSpPr>
        <p:spPr>
          <a:xfrm>
            <a:off x="1047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= ‘Intellectual Product’ </a:t>
            </a: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‘PatientName’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2" name="CustomShape 12"/>
          <p:cNvSpPr/>
          <p:nvPr/>
        </p:nvSpPr>
        <p:spPr>
          <a:xfrm rot="5400000">
            <a:off x="2104200" y="3257280"/>
            <a:ext cx="564480" cy="999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CustomShape 13"/>
          <p:cNvSpPr/>
          <p:nvPr/>
        </p:nvSpPr>
        <p:spPr>
          <a:xfrm>
            <a:off x="149148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4" name="CustomShape 14"/>
          <p:cNvSpPr/>
          <p:nvPr/>
        </p:nvSpPr>
        <p:spPr>
          <a:xfrm>
            <a:off x="8481960" y="280980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‘Disease’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5" name="CustomShape 15"/>
          <p:cNvSpPr/>
          <p:nvPr/>
        </p:nvSpPr>
        <p:spPr>
          <a:xfrm>
            <a:off x="8481960" y="398304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‘XYZ’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6" name="CustomShape 16"/>
          <p:cNvSpPr/>
          <p:nvPr/>
        </p:nvSpPr>
        <p:spPr>
          <a:xfrm>
            <a:off x="9320760" y="341784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CustomShape 17"/>
          <p:cNvSpPr/>
          <p:nvPr/>
        </p:nvSpPr>
        <p:spPr>
          <a:xfrm>
            <a:off x="8727840" y="35586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8" name="CustomShape 18"/>
          <p:cNvSpPr/>
          <p:nvPr/>
        </p:nvSpPr>
        <p:spPr>
          <a:xfrm>
            <a:off x="9320760" y="2144160"/>
            <a:ext cx="360" cy="664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19"/>
          <p:cNvSpPr/>
          <p:nvPr/>
        </p:nvSpPr>
        <p:spPr>
          <a:xfrm>
            <a:off x="8724960" y="238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0" name="CustomShape 20"/>
          <p:cNvSpPr/>
          <p:nvPr/>
        </p:nvSpPr>
        <p:spPr>
          <a:xfrm>
            <a:off x="284616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‘Organism Attribute’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‘PatientGender’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1" name="CustomShape 21"/>
          <p:cNvSpPr/>
          <p:nvPr/>
        </p:nvSpPr>
        <p:spPr>
          <a:xfrm rot="16200000" flipH="1">
            <a:off x="3002760" y="3357720"/>
            <a:ext cx="564480" cy="7981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22"/>
          <p:cNvSpPr/>
          <p:nvPr/>
        </p:nvSpPr>
        <p:spPr>
          <a:xfrm>
            <a:off x="5550480" y="27493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‘Findings’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3" name="CustomShape 23"/>
          <p:cNvSpPr/>
          <p:nvPr/>
        </p:nvSpPr>
        <p:spPr>
          <a:xfrm rot="16200000" flipH="1">
            <a:off x="5035680" y="1395720"/>
            <a:ext cx="613800" cy="20919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CustomShape 24"/>
          <p:cNvSpPr/>
          <p:nvPr/>
        </p:nvSpPr>
        <p:spPr>
          <a:xfrm>
            <a:off x="4692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‘Diabetes’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5" name="CustomShape 25"/>
          <p:cNvSpPr/>
          <p:nvPr/>
        </p:nvSpPr>
        <p:spPr>
          <a:xfrm>
            <a:off x="513612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6" name="CustomShape 26"/>
          <p:cNvSpPr/>
          <p:nvPr/>
        </p:nvSpPr>
        <p:spPr>
          <a:xfrm>
            <a:off x="6451200" y="403128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‘s2’ AND Key = ‘Glucose’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7" name="CustomShape 27"/>
          <p:cNvSpPr/>
          <p:nvPr/>
        </p:nvSpPr>
        <p:spPr>
          <a:xfrm rot="5400000">
            <a:off x="5619600" y="3269520"/>
            <a:ext cx="681840" cy="8575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CustomShape 28"/>
          <p:cNvSpPr/>
          <p:nvPr/>
        </p:nvSpPr>
        <p:spPr>
          <a:xfrm rot="16200000" flipH="1">
            <a:off x="6502680" y="3243960"/>
            <a:ext cx="673200" cy="900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CustomShape 29"/>
          <p:cNvSpPr/>
          <p:nvPr/>
        </p:nvSpPr>
        <p:spPr>
          <a:xfrm>
            <a:off x="329472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0" name="CustomShape 30"/>
          <p:cNvSpPr/>
          <p:nvPr/>
        </p:nvSpPr>
        <p:spPr>
          <a:xfrm>
            <a:off x="707868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1" name="CustomShape 31"/>
          <p:cNvSpPr/>
          <p:nvPr/>
        </p:nvSpPr>
        <p:spPr>
          <a:xfrm>
            <a:off x="5615640" y="21956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2" name="CustomShape 32"/>
          <p:cNvSpPr/>
          <p:nvPr/>
        </p:nvSpPr>
        <p:spPr>
          <a:xfrm>
            <a:off x="1101600" y="473040"/>
            <a:ext cx="965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Example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3457800" y="353520"/>
            <a:ext cx="1677240" cy="607320"/>
          </a:xfrm>
          <a:prstGeom prst="roundRect">
            <a:avLst>
              <a:gd name="adj" fmla="val 26634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(True)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Class ‘0’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4" name="CustomShape 2"/>
          <p:cNvSpPr/>
          <p:nvPr/>
        </p:nvSpPr>
        <p:spPr>
          <a:xfrm>
            <a:off x="3457800" y="152676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= Integer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5" name="CustomShape 3"/>
          <p:cNvSpPr/>
          <p:nvPr/>
        </p:nvSpPr>
        <p:spPr>
          <a:xfrm>
            <a:off x="1963440" y="286704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‘Disease’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6" name="CustomShape 4"/>
          <p:cNvSpPr/>
          <p:nvPr/>
        </p:nvSpPr>
        <p:spPr>
          <a:xfrm>
            <a:off x="8481960" y="1636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= Categorical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7" name="CustomShape 5"/>
          <p:cNvSpPr/>
          <p:nvPr/>
        </p:nvSpPr>
        <p:spPr>
          <a:xfrm>
            <a:off x="4296600" y="96156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6"/>
          <p:cNvSpPr/>
          <p:nvPr/>
        </p:nvSpPr>
        <p:spPr>
          <a:xfrm>
            <a:off x="5135400" y="1830600"/>
            <a:ext cx="3345480" cy="109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CustomShape 7"/>
          <p:cNvSpPr/>
          <p:nvPr/>
        </p:nvSpPr>
        <p:spPr>
          <a:xfrm rot="5400000">
            <a:off x="3183840" y="1753560"/>
            <a:ext cx="731520" cy="149364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8"/>
          <p:cNvSpPr/>
          <p:nvPr/>
        </p:nvSpPr>
        <p:spPr>
          <a:xfrm>
            <a:off x="3703680" y="11055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1" name="CustomShape 9"/>
          <p:cNvSpPr/>
          <p:nvPr/>
        </p:nvSpPr>
        <p:spPr>
          <a:xfrm>
            <a:off x="5181480" y="152676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2" name="CustomShape 10"/>
          <p:cNvSpPr/>
          <p:nvPr/>
        </p:nvSpPr>
        <p:spPr>
          <a:xfrm>
            <a:off x="2608920" y="23468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3" name="CustomShape 11"/>
          <p:cNvSpPr/>
          <p:nvPr/>
        </p:nvSpPr>
        <p:spPr>
          <a:xfrm>
            <a:off x="1047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‘Diabetes’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4" name="CustomShape 12"/>
          <p:cNvSpPr/>
          <p:nvPr/>
        </p:nvSpPr>
        <p:spPr>
          <a:xfrm rot="5400000">
            <a:off x="2062440" y="3299040"/>
            <a:ext cx="564480" cy="91548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CustomShape 13"/>
          <p:cNvSpPr/>
          <p:nvPr/>
        </p:nvSpPr>
        <p:spPr>
          <a:xfrm>
            <a:off x="149148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6" name="CustomShape 14"/>
          <p:cNvSpPr/>
          <p:nvPr/>
        </p:nvSpPr>
        <p:spPr>
          <a:xfrm>
            <a:off x="8481960" y="280980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‘Disease’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7" name="CustomShape 15"/>
          <p:cNvSpPr/>
          <p:nvPr/>
        </p:nvSpPr>
        <p:spPr>
          <a:xfrm>
            <a:off x="8481960" y="398304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‘XYZ’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8" name="CustomShape 16"/>
          <p:cNvSpPr/>
          <p:nvPr/>
        </p:nvSpPr>
        <p:spPr>
          <a:xfrm>
            <a:off x="9320760" y="341784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CustomShape 17"/>
          <p:cNvSpPr/>
          <p:nvPr/>
        </p:nvSpPr>
        <p:spPr>
          <a:xfrm>
            <a:off x="8727840" y="35586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0" name="CustomShape 18"/>
          <p:cNvSpPr/>
          <p:nvPr/>
        </p:nvSpPr>
        <p:spPr>
          <a:xfrm>
            <a:off x="9320760" y="224496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19"/>
          <p:cNvSpPr/>
          <p:nvPr/>
        </p:nvSpPr>
        <p:spPr>
          <a:xfrm>
            <a:off x="8724960" y="238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2" name="CustomShape 20"/>
          <p:cNvSpPr/>
          <p:nvPr/>
        </p:nvSpPr>
        <p:spPr>
          <a:xfrm>
            <a:off x="284616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‘s2’ AND Key = ‘Glucose’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3" name="CustomShape 21"/>
          <p:cNvSpPr/>
          <p:nvPr/>
        </p:nvSpPr>
        <p:spPr>
          <a:xfrm rot="16200000" flipH="1">
            <a:off x="2961000" y="3315960"/>
            <a:ext cx="564480" cy="88164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22"/>
          <p:cNvSpPr/>
          <p:nvPr/>
        </p:nvSpPr>
        <p:spPr>
          <a:xfrm>
            <a:off x="5550480" y="27493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‘Findings’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5" name="CustomShape 23"/>
          <p:cNvSpPr/>
          <p:nvPr/>
        </p:nvSpPr>
        <p:spPr>
          <a:xfrm rot="16200000" flipH="1">
            <a:off x="5035680" y="1395720"/>
            <a:ext cx="613800" cy="20919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24"/>
          <p:cNvSpPr/>
          <p:nvPr/>
        </p:nvSpPr>
        <p:spPr>
          <a:xfrm>
            <a:off x="4692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‘Diabetes’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7" name="CustomShape 25"/>
          <p:cNvSpPr/>
          <p:nvPr/>
        </p:nvSpPr>
        <p:spPr>
          <a:xfrm>
            <a:off x="513612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8" name="CustomShape 26"/>
          <p:cNvSpPr/>
          <p:nvPr/>
        </p:nvSpPr>
        <p:spPr>
          <a:xfrm>
            <a:off x="6451200" y="403128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‘s2’ AND Key = ‘Glucose’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9" name="CustomShape 27"/>
          <p:cNvSpPr/>
          <p:nvPr/>
        </p:nvSpPr>
        <p:spPr>
          <a:xfrm rot="5400000">
            <a:off x="5619600" y="3269520"/>
            <a:ext cx="681840" cy="8575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28"/>
          <p:cNvSpPr/>
          <p:nvPr/>
        </p:nvSpPr>
        <p:spPr>
          <a:xfrm rot="16200000" flipH="1">
            <a:off x="6502680" y="3243960"/>
            <a:ext cx="673200" cy="900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CustomShape 29"/>
          <p:cNvSpPr/>
          <p:nvPr/>
        </p:nvSpPr>
        <p:spPr>
          <a:xfrm>
            <a:off x="329472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82" name="CustomShape 30"/>
          <p:cNvSpPr/>
          <p:nvPr/>
        </p:nvSpPr>
        <p:spPr>
          <a:xfrm>
            <a:off x="707868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83" name="CustomShape 31"/>
          <p:cNvSpPr/>
          <p:nvPr/>
        </p:nvSpPr>
        <p:spPr>
          <a:xfrm>
            <a:off x="5615640" y="21956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84" name="CustomShape 32"/>
          <p:cNvSpPr/>
          <p:nvPr/>
        </p:nvSpPr>
        <p:spPr>
          <a:xfrm>
            <a:off x="1101600" y="473040"/>
            <a:ext cx="965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Example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911657"/>
              </p:ext>
            </p:extLst>
          </p:nvPr>
        </p:nvGraphicFramePr>
        <p:xfrm>
          <a:off x="3667125" y="2057400"/>
          <a:ext cx="48577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2298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Picture 484"/>
          <p:cNvPicPr/>
          <p:nvPr/>
        </p:nvPicPr>
        <p:blipFill>
          <a:blip r:embed="rId2"/>
          <a:stretch/>
        </p:blipFill>
        <p:spPr>
          <a:xfrm>
            <a:off x="7946280" y="1005120"/>
            <a:ext cx="3218760" cy="3228120"/>
          </a:xfrm>
          <a:prstGeom prst="rect">
            <a:avLst/>
          </a:prstGeom>
          <a:ln>
            <a:noFill/>
          </a:ln>
        </p:spPr>
      </p:pic>
      <p:pic>
        <p:nvPicPr>
          <p:cNvPr id="486" name="Picture 485"/>
          <p:cNvPicPr/>
          <p:nvPr/>
        </p:nvPicPr>
        <p:blipFill>
          <a:blip r:embed="rId3"/>
          <a:stretch/>
        </p:blipFill>
        <p:spPr>
          <a:xfrm>
            <a:off x="3950280" y="1206720"/>
            <a:ext cx="961200" cy="961200"/>
          </a:xfrm>
          <a:prstGeom prst="rect">
            <a:avLst/>
          </a:prstGeom>
          <a:ln>
            <a:noFill/>
          </a:ln>
        </p:spPr>
      </p:pic>
      <p:pic>
        <p:nvPicPr>
          <p:cNvPr id="487" name="Picture 486"/>
          <p:cNvPicPr/>
          <p:nvPr/>
        </p:nvPicPr>
        <p:blipFill>
          <a:blip r:embed="rId4"/>
          <a:stretch/>
        </p:blipFill>
        <p:spPr>
          <a:xfrm>
            <a:off x="373320" y="2373120"/>
            <a:ext cx="2876040" cy="2666520"/>
          </a:xfrm>
          <a:prstGeom prst="rect">
            <a:avLst/>
          </a:prstGeom>
          <a:ln>
            <a:noFill/>
          </a:ln>
        </p:spPr>
      </p:pic>
      <p:pic>
        <p:nvPicPr>
          <p:cNvPr id="488" name="Picture 487"/>
          <p:cNvPicPr/>
          <p:nvPr/>
        </p:nvPicPr>
        <p:blipFill>
          <a:blip r:embed="rId5"/>
          <a:stretch/>
        </p:blipFill>
        <p:spPr>
          <a:xfrm>
            <a:off x="4060440" y="2318760"/>
            <a:ext cx="2666520" cy="2609640"/>
          </a:xfrm>
          <a:prstGeom prst="rect">
            <a:avLst/>
          </a:prstGeom>
          <a:ln>
            <a:noFill/>
          </a:ln>
        </p:spPr>
      </p:pic>
      <p:pic>
        <p:nvPicPr>
          <p:cNvPr id="489" name="Picture 488"/>
          <p:cNvPicPr/>
          <p:nvPr/>
        </p:nvPicPr>
        <p:blipFill>
          <a:blip r:embed="rId6"/>
          <a:stretch/>
        </p:blipFill>
        <p:spPr>
          <a:xfrm>
            <a:off x="6352560" y="4178880"/>
            <a:ext cx="2638080" cy="2409480"/>
          </a:xfrm>
          <a:prstGeom prst="rect">
            <a:avLst/>
          </a:prstGeom>
          <a:ln>
            <a:noFill/>
          </a:ln>
        </p:spPr>
      </p:pic>
      <p:pic>
        <p:nvPicPr>
          <p:cNvPr id="490" name="Picture 489"/>
          <p:cNvPicPr/>
          <p:nvPr/>
        </p:nvPicPr>
        <p:blipFill>
          <a:blip r:embed="rId7"/>
          <a:stretch/>
        </p:blipFill>
        <p:spPr>
          <a:xfrm>
            <a:off x="3624120" y="4883400"/>
            <a:ext cx="2276280" cy="2304720"/>
          </a:xfrm>
          <a:prstGeom prst="rect">
            <a:avLst/>
          </a:prstGeom>
          <a:ln>
            <a:noFill/>
          </a:ln>
        </p:spPr>
      </p:pic>
      <p:pic>
        <p:nvPicPr>
          <p:cNvPr id="491" name="Picture 490"/>
          <p:cNvPicPr/>
          <p:nvPr/>
        </p:nvPicPr>
        <p:blipFill>
          <a:blip r:embed="rId8"/>
          <a:stretch/>
        </p:blipFill>
        <p:spPr>
          <a:xfrm>
            <a:off x="8403120" y="3435480"/>
            <a:ext cx="3485880" cy="2819160"/>
          </a:xfrm>
          <a:prstGeom prst="rect">
            <a:avLst/>
          </a:prstGeom>
          <a:ln>
            <a:noFill/>
          </a:ln>
        </p:spPr>
      </p:pic>
      <p:pic>
        <p:nvPicPr>
          <p:cNvPr id="492" name="Picture 491"/>
          <p:cNvPicPr/>
          <p:nvPr/>
        </p:nvPicPr>
        <p:blipFill>
          <a:blip r:embed="rId9"/>
          <a:stretch/>
        </p:blipFill>
        <p:spPr>
          <a:xfrm>
            <a:off x="403200" y="-250200"/>
            <a:ext cx="4142160" cy="2342520"/>
          </a:xfrm>
          <a:prstGeom prst="rect">
            <a:avLst/>
          </a:prstGeom>
          <a:ln>
            <a:noFill/>
          </a:ln>
        </p:spPr>
      </p:pic>
      <p:pic>
        <p:nvPicPr>
          <p:cNvPr id="493" name="Picture 492"/>
          <p:cNvPicPr/>
          <p:nvPr/>
        </p:nvPicPr>
        <p:blipFill>
          <a:blip r:embed="rId10"/>
          <a:stretch/>
        </p:blipFill>
        <p:spPr>
          <a:xfrm>
            <a:off x="4265640" y="-93600"/>
            <a:ext cx="4285800" cy="2485440"/>
          </a:xfrm>
          <a:prstGeom prst="rect">
            <a:avLst/>
          </a:prstGeom>
          <a:ln>
            <a:noFill/>
          </a:ln>
        </p:spPr>
      </p:pic>
      <p:pic>
        <p:nvPicPr>
          <p:cNvPr id="494" name="Picture 493"/>
          <p:cNvPicPr/>
          <p:nvPr/>
        </p:nvPicPr>
        <p:blipFill>
          <a:blip r:embed="rId11"/>
          <a:stretch/>
        </p:blipFill>
        <p:spPr>
          <a:xfrm>
            <a:off x="8930880" y="-203040"/>
            <a:ext cx="1933200" cy="1875960"/>
          </a:xfrm>
          <a:prstGeom prst="rect">
            <a:avLst/>
          </a:prstGeom>
          <a:ln>
            <a:noFill/>
          </a:ln>
        </p:spPr>
      </p:pic>
      <p:pic>
        <p:nvPicPr>
          <p:cNvPr id="495" name="Picture 494"/>
          <p:cNvPicPr/>
          <p:nvPr/>
        </p:nvPicPr>
        <p:blipFill>
          <a:blip r:embed="rId12"/>
          <a:stretch/>
        </p:blipFill>
        <p:spPr>
          <a:xfrm>
            <a:off x="10494360" y="314640"/>
            <a:ext cx="1933200" cy="1875960"/>
          </a:xfrm>
          <a:prstGeom prst="rect">
            <a:avLst/>
          </a:prstGeom>
          <a:ln>
            <a:noFill/>
          </a:ln>
        </p:spPr>
      </p:pic>
      <p:pic>
        <p:nvPicPr>
          <p:cNvPr id="496" name="Picture 495"/>
          <p:cNvPicPr/>
          <p:nvPr/>
        </p:nvPicPr>
        <p:blipFill>
          <a:blip r:embed="rId13"/>
          <a:stretch/>
        </p:blipFill>
        <p:spPr>
          <a:xfrm>
            <a:off x="9929520" y="1672200"/>
            <a:ext cx="3228480" cy="3095280"/>
          </a:xfrm>
          <a:prstGeom prst="rect">
            <a:avLst/>
          </a:prstGeom>
          <a:ln>
            <a:noFill/>
          </a:ln>
        </p:spPr>
      </p:pic>
      <p:pic>
        <p:nvPicPr>
          <p:cNvPr id="497" name="Picture 496"/>
          <p:cNvPicPr/>
          <p:nvPr/>
        </p:nvPicPr>
        <p:blipFill>
          <a:blip r:embed="rId14"/>
          <a:stretch/>
        </p:blipFill>
        <p:spPr>
          <a:xfrm>
            <a:off x="1651680" y="5159520"/>
            <a:ext cx="961560" cy="1152000"/>
          </a:xfrm>
          <a:prstGeom prst="rect">
            <a:avLst/>
          </a:prstGeom>
          <a:ln>
            <a:noFill/>
          </a:ln>
        </p:spPr>
      </p:pic>
      <p:pic>
        <p:nvPicPr>
          <p:cNvPr id="498" name="Picture 497"/>
          <p:cNvPicPr/>
          <p:nvPr/>
        </p:nvPicPr>
        <p:blipFill>
          <a:blip r:embed="rId15"/>
          <a:stretch/>
        </p:blipFill>
        <p:spPr>
          <a:xfrm>
            <a:off x="3018240" y="2366280"/>
            <a:ext cx="961560" cy="961560"/>
          </a:xfrm>
          <a:prstGeom prst="rect">
            <a:avLst/>
          </a:prstGeom>
          <a:ln>
            <a:noFill/>
          </a:ln>
        </p:spPr>
      </p:pic>
      <p:pic>
        <p:nvPicPr>
          <p:cNvPr id="499" name="Picture 498"/>
          <p:cNvPicPr/>
          <p:nvPr/>
        </p:nvPicPr>
        <p:blipFill>
          <a:blip r:embed="rId16"/>
          <a:stretch/>
        </p:blipFill>
        <p:spPr>
          <a:xfrm>
            <a:off x="6859440" y="2355840"/>
            <a:ext cx="961560" cy="96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3"/>
          <p:cNvPicPr/>
          <p:nvPr/>
        </p:nvPicPr>
        <p:blipFill>
          <a:blip r:embed="rId2"/>
          <a:stretch/>
        </p:blipFill>
        <p:spPr>
          <a:xfrm>
            <a:off x="8430480" y="2166120"/>
            <a:ext cx="3492360" cy="2864520"/>
          </a:xfrm>
          <a:prstGeom prst="rect">
            <a:avLst/>
          </a:prstGeom>
          <a:ln>
            <a:noFill/>
          </a:ln>
        </p:spPr>
      </p:pic>
      <p:graphicFrame>
        <p:nvGraphicFramePr>
          <p:cNvPr id="147" name="Table 1"/>
          <p:cNvGraphicFramePr/>
          <p:nvPr/>
        </p:nvGraphicFramePr>
        <p:xfrm>
          <a:off x="3339000" y="490320"/>
          <a:ext cx="835200" cy="1989720"/>
        </p:xfrm>
        <a:graphic>
          <a:graphicData uri="http://schemas.openxmlformats.org/drawingml/2006/table">
            <a:tbl>
              <a:tblPr/>
              <a:tblGrid>
                <a:gridCol w="835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systoilicbp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diastolicbp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heartrate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advice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8" name="Table 2"/>
          <p:cNvGraphicFramePr/>
          <p:nvPr/>
        </p:nvGraphicFramePr>
        <p:xfrm>
          <a:off x="2180160" y="490320"/>
          <a:ext cx="807480" cy="298080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insurance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birthday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pasthistory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allergichistoy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height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weight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9" name="CustomShape 3"/>
          <p:cNvSpPr/>
          <p:nvPr/>
        </p:nvSpPr>
        <p:spPr>
          <a:xfrm>
            <a:off x="3376800" y="194400"/>
            <a:ext cx="7704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Diagnosis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2291400" y="171000"/>
            <a:ext cx="6195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51" name="Table 5"/>
          <p:cNvGraphicFramePr/>
          <p:nvPr/>
        </p:nvGraphicFramePr>
        <p:xfrm>
          <a:off x="4355640" y="476280"/>
          <a:ext cx="1092600" cy="2003760"/>
        </p:xfrm>
        <a:graphic>
          <a:graphicData uri="http://schemas.openxmlformats.org/drawingml/2006/table">
            <a:tbl>
              <a:tblPr/>
              <a:tblGrid>
                <a:gridCol w="109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categorya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categoryb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defaultadvice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pinyin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2" name="CustomShape 6"/>
          <p:cNvSpPr/>
          <p:nvPr/>
        </p:nvSpPr>
        <p:spPr>
          <a:xfrm>
            <a:off x="4643640" y="171000"/>
            <a:ext cx="5648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Illness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53" name="Table 7"/>
          <p:cNvGraphicFramePr/>
          <p:nvPr/>
        </p:nvGraphicFramePr>
        <p:xfrm>
          <a:off x="3315240" y="2765160"/>
          <a:ext cx="810360" cy="565560"/>
        </p:xfrm>
        <a:graphic>
          <a:graphicData uri="http://schemas.openxmlformats.org/drawingml/2006/table">
            <a:tbl>
              <a:tblPr/>
              <a:tblGrid>
                <a:gridCol w="81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pscid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customusage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quantity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4" name="CustomShape 8"/>
          <p:cNvSpPr/>
          <p:nvPr/>
        </p:nvSpPr>
        <p:spPr>
          <a:xfrm>
            <a:off x="3257640" y="2511720"/>
            <a:ext cx="9259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Prescription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55" name="Table 9"/>
          <p:cNvGraphicFramePr/>
          <p:nvPr/>
        </p:nvGraphicFramePr>
        <p:xfrm>
          <a:off x="4250880" y="2770200"/>
          <a:ext cx="603000" cy="560160"/>
        </p:xfrm>
        <a:graphic>
          <a:graphicData uri="http://schemas.openxmlformats.org/drawingml/2006/table">
            <a:tbl>
              <a:tblPr/>
              <a:tblGrid>
                <a:gridCol w="60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identity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6" name="CustomShape 10"/>
          <p:cNvSpPr/>
          <p:nvPr/>
        </p:nvSpPr>
        <p:spPr>
          <a:xfrm>
            <a:off x="4224600" y="2508840"/>
            <a:ext cx="6591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Identity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57" name="Table 11"/>
          <p:cNvGraphicFramePr/>
          <p:nvPr/>
        </p:nvGraphicFramePr>
        <p:xfrm>
          <a:off x="5736600" y="447840"/>
          <a:ext cx="801000" cy="2031840"/>
        </p:xfrm>
        <a:graphic>
          <a:graphicData uri="http://schemas.openxmlformats.org/drawingml/2006/table">
            <a:tbl>
              <a:tblPr/>
              <a:tblGrid>
                <a:gridCol w="801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invetory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specification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producer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paytype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defaultusage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pinin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8" name="CustomShape 12"/>
          <p:cNvSpPr/>
          <p:nvPr/>
        </p:nvSpPr>
        <p:spPr>
          <a:xfrm>
            <a:off x="5757840" y="171000"/>
            <a:ext cx="7581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Medicine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9" name="CustomShape 13"/>
          <p:cNvSpPr/>
          <p:nvPr/>
        </p:nvSpPr>
        <p:spPr>
          <a:xfrm>
            <a:off x="272880" y="6484680"/>
            <a:ext cx="1178208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https://www.semanticscholar.org/paper/Design-a-novel-electronic-medical-record-system-for-Pan-Fu/f38d8a1a5468e1501a124766fc3b48119628f72d/figure/0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Table 1"/>
          <p:cNvGraphicFramePr/>
          <p:nvPr/>
        </p:nvGraphicFramePr>
        <p:xfrm>
          <a:off x="2840760" y="509040"/>
          <a:ext cx="1834200" cy="228996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DateOfAdmissioin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department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1" name="Table 2"/>
          <p:cNvGraphicFramePr/>
          <p:nvPr/>
        </p:nvGraphicFramePr>
        <p:xfrm>
          <a:off x="427680" y="2252880"/>
          <a:ext cx="1834200" cy="286272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birthDate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dateOfFirstVisit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LiverDysfunction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RenalDysfunction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2" name="CustomShape 3"/>
          <p:cNvSpPr/>
          <p:nvPr/>
        </p:nvSpPr>
        <p:spPr>
          <a:xfrm>
            <a:off x="3227040" y="139680"/>
            <a:ext cx="1262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CareHistory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709200" y="1883520"/>
            <a:ext cx="781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Profile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64" name="Table 5"/>
          <p:cNvGraphicFramePr/>
          <p:nvPr/>
        </p:nvGraphicFramePr>
        <p:xfrm>
          <a:off x="5376600" y="499680"/>
          <a:ext cx="1834200" cy="200376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material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testName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result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5" name="CustomShape 6"/>
          <p:cNvSpPr/>
          <p:nvPr/>
        </p:nvSpPr>
        <p:spPr>
          <a:xfrm>
            <a:off x="4896360" y="81360"/>
            <a:ext cx="2847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Examination (laboratoryTest)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66" name="Table 7"/>
          <p:cNvGraphicFramePr/>
          <p:nvPr/>
        </p:nvGraphicFramePr>
        <p:xfrm>
          <a:off x="3091680" y="3169080"/>
          <a:ext cx="1834200" cy="200376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careGroup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operativeProcedure1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operativeStie1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7" name="CustomShape 8"/>
          <p:cNvSpPr/>
          <p:nvPr/>
        </p:nvSpPr>
        <p:spPr>
          <a:xfrm>
            <a:off x="3028320" y="2799720"/>
            <a:ext cx="1812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Therapy (surgery)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68" name="Table 9"/>
          <p:cNvGraphicFramePr/>
          <p:nvPr/>
        </p:nvGraphicFramePr>
        <p:xfrm>
          <a:off x="5957640" y="3223800"/>
          <a:ext cx="1834200" cy="284148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dateOfAdmission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dateOfDischarge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diseaseNameOnAdmission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diseaseNameOnDischarge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9" name="CustomShape 10"/>
          <p:cNvSpPr/>
          <p:nvPr/>
        </p:nvSpPr>
        <p:spPr>
          <a:xfrm>
            <a:off x="5748480" y="2730600"/>
            <a:ext cx="2189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Diagnosis (admission)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0" name="CustomShape 11"/>
          <p:cNvSpPr/>
          <p:nvPr/>
        </p:nvSpPr>
        <p:spPr>
          <a:xfrm>
            <a:off x="272880" y="6484680"/>
            <a:ext cx="1178208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https://www.researchgate.net/publication/224101596_MedTAKMI-CDI_Interactive_knowledge_discovery_for_clinical_decision_intelligence</a:t>
            </a:r>
            <a:endParaRPr lang="en-US" sz="1100" b="0" strike="noStrike" spc="-1">
              <a:latin typeface="Arial"/>
            </a:endParaRPr>
          </a:p>
        </p:txBody>
      </p:sp>
      <p:pic>
        <p:nvPicPr>
          <p:cNvPr id="171" name="Picture 17"/>
          <p:cNvPicPr/>
          <p:nvPr/>
        </p:nvPicPr>
        <p:blipFill>
          <a:blip r:embed="rId2"/>
          <a:stretch/>
        </p:blipFill>
        <p:spPr>
          <a:xfrm>
            <a:off x="7951320" y="2320200"/>
            <a:ext cx="4196880" cy="229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39480" y="62640"/>
            <a:ext cx="4250880" cy="327384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73" name="Table 2"/>
          <p:cNvGraphicFramePr/>
          <p:nvPr/>
        </p:nvGraphicFramePr>
        <p:xfrm>
          <a:off x="1425600" y="415440"/>
          <a:ext cx="835200" cy="1989720"/>
        </p:xfrm>
        <a:graphic>
          <a:graphicData uri="http://schemas.openxmlformats.org/drawingml/2006/table">
            <a:tbl>
              <a:tblPr/>
              <a:tblGrid>
                <a:gridCol w="835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systoilicbp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diastolicbp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heartrate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advice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4" name="Table 3"/>
          <p:cNvGraphicFramePr/>
          <p:nvPr/>
        </p:nvGraphicFramePr>
        <p:xfrm>
          <a:off x="502200" y="415440"/>
          <a:ext cx="807480" cy="287784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insurance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birthday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pasthistory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allergichistoy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height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weight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75" name="CustomShape 4"/>
          <p:cNvSpPr/>
          <p:nvPr/>
        </p:nvSpPr>
        <p:spPr>
          <a:xfrm>
            <a:off x="1463400" y="161280"/>
            <a:ext cx="7704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Diagnosis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613440" y="161280"/>
            <a:ext cx="6195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77" name="Table 6"/>
          <p:cNvGraphicFramePr/>
          <p:nvPr/>
        </p:nvGraphicFramePr>
        <p:xfrm>
          <a:off x="2390040" y="420120"/>
          <a:ext cx="1092600" cy="2003760"/>
        </p:xfrm>
        <a:graphic>
          <a:graphicData uri="http://schemas.openxmlformats.org/drawingml/2006/table">
            <a:tbl>
              <a:tblPr/>
              <a:tblGrid>
                <a:gridCol w="109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categorya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categoryb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defaultadvice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pinyin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8" name="CustomShape 7"/>
          <p:cNvSpPr/>
          <p:nvPr/>
        </p:nvSpPr>
        <p:spPr>
          <a:xfrm>
            <a:off x="2653920" y="161280"/>
            <a:ext cx="5648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Illness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79" name="Table 8"/>
          <p:cNvGraphicFramePr/>
          <p:nvPr/>
        </p:nvGraphicFramePr>
        <p:xfrm>
          <a:off x="1401840" y="2727720"/>
          <a:ext cx="810360" cy="565560"/>
        </p:xfrm>
        <a:graphic>
          <a:graphicData uri="http://schemas.openxmlformats.org/drawingml/2006/table">
            <a:tbl>
              <a:tblPr/>
              <a:tblGrid>
                <a:gridCol w="81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pscid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customusage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quantity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0" name="CustomShape 9"/>
          <p:cNvSpPr/>
          <p:nvPr/>
        </p:nvSpPr>
        <p:spPr>
          <a:xfrm>
            <a:off x="1343880" y="2474280"/>
            <a:ext cx="9259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Prescription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81" name="Table 10"/>
          <p:cNvGraphicFramePr/>
          <p:nvPr/>
        </p:nvGraphicFramePr>
        <p:xfrm>
          <a:off x="2337120" y="2733120"/>
          <a:ext cx="603000" cy="560160"/>
        </p:xfrm>
        <a:graphic>
          <a:graphicData uri="http://schemas.openxmlformats.org/drawingml/2006/table">
            <a:tbl>
              <a:tblPr/>
              <a:tblGrid>
                <a:gridCol w="60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identity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2" name="CustomShape 11"/>
          <p:cNvSpPr/>
          <p:nvPr/>
        </p:nvSpPr>
        <p:spPr>
          <a:xfrm>
            <a:off x="2311200" y="2471400"/>
            <a:ext cx="6591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Identity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83" name="Table 12"/>
          <p:cNvGraphicFramePr/>
          <p:nvPr/>
        </p:nvGraphicFramePr>
        <p:xfrm>
          <a:off x="3613320" y="422640"/>
          <a:ext cx="801000" cy="2031840"/>
        </p:xfrm>
        <a:graphic>
          <a:graphicData uri="http://schemas.openxmlformats.org/drawingml/2006/table">
            <a:tbl>
              <a:tblPr/>
              <a:tblGrid>
                <a:gridCol w="801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invetory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specification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producer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paytype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defaultusage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pinin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4" name="CustomShape 13"/>
          <p:cNvSpPr/>
          <p:nvPr/>
        </p:nvSpPr>
        <p:spPr>
          <a:xfrm>
            <a:off x="3634560" y="161280"/>
            <a:ext cx="7581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Medicine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5" name="CustomShape 14"/>
          <p:cNvSpPr/>
          <p:nvPr/>
        </p:nvSpPr>
        <p:spPr>
          <a:xfrm>
            <a:off x="4744080" y="75240"/>
            <a:ext cx="4250880" cy="327384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15"/>
          <p:cNvSpPr/>
          <p:nvPr/>
        </p:nvSpPr>
        <p:spPr>
          <a:xfrm>
            <a:off x="5036040" y="141840"/>
            <a:ext cx="5832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Profile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87" name="Table 16"/>
          <p:cNvGraphicFramePr/>
          <p:nvPr/>
        </p:nvGraphicFramePr>
        <p:xfrm>
          <a:off x="4826880" y="415440"/>
          <a:ext cx="1002960" cy="2896200"/>
        </p:xfrm>
        <a:graphic>
          <a:graphicData uri="http://schemas.openxmlformats.org/drawingml/2006/table">
            <a:tbl>
              <a:tblPr/>
              <a:tblGrid>
                <a:gridCol w="1003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birthDate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dateOfFirstVisit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LiverDysfunction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RenalDysfunction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8" name="Table 17"/>
          <p:cNvGraphicFramePr/>
          <p:nvPr/>
        </p:nvGraphicFramePr>
        <p:xfrm>
          <a:off x="5956920" y="1974240"/>
          <a:ext cx="1108800" cy="1329480"/>
        </p:xfrm>
        <a:graphic>
          <a:graphicData uri="http://schemas.openxmlformats.org/drawingml/2006/table">
            <a:tbl>
              <a:tblPr/>
              <a:tblGrid>
                <a:gridCol w="110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DateOfAdmissioin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department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9" name="CustomShape 18"/>
          <p:cNvSpPr/>
          <p:nvPr/>
        </p:nvSpPr>
        <p:spPr>
          <a:xfrm>
            <a:off x="6059520" y="1691280"/>
            <a:ext cx="9032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CareHistory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90" name="Table 19"/>
          <p:cNvGraphicFramePr/>
          <p:nvPr/>
        </p:nvGraphicFramePr>
        <p:xfrm>
          <a:off x="7188480" y="1952640"/>
          <a:ext cx="675000" cy="1413000"/>
        </p:xfrm>
        <a:graphic>
          <a:graphicData uri="http://schemas.openxmlformats.org/drawingml/2006/table">
            <a:tbl>
              <a:tblPr/>
              <a:tblGrid>
                <a:gridCol w="67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material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testName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result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1" name="CustomShape 20"/>
          <p:cNvSpPr/>
          <p:nvPr/>
        </p:nvSpPr>
        <p:spPr>
          <a:xfrm>
            <a:off x="6990480" y="1697400"/>
            <a:ext cx="10706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laboratoryTest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92" name="Table 21"/>
          <p:cNvGraphicFramePr/>
          <p:nvPr/>
        </p:nvGraphicFramePr>
        <p:xfrm>
          <a:off x="5954400" y="388800"/>
          <a:ext cx="1285560" cy="1413000"/>
        </p:xfrm>
        <a:graphic>
          <a:graphicData uri="http://schemas.openxmlformats.org/drawingml/2006/table">
            <a:tbl>
              <a:tblPr/>
              <a:tblGrid>
                <a:gridCol w="128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careGroup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operativeProcedure1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operativeStie1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3" name="Table 22"/>
          <p:cNvGraphicFramePr/>
          <p:nvPr/>
        </p:nvGraphicFramePr>
        <p:xfrm>
          <a:off x="7316280" y="388800"/>
          <a:ext cx="1580400" cy="1306080"/>
        </p:xfrm>
        <a:graphic>
          <a:graphicData uri="http://schemas.openxmlformats.org/drawingml/2006/table">
            <a:tbl>
              <a:tblPr/>
              <a:tblGrid>
                <a:gridCol w="1580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dateOfAdmission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dateOfDischarge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diseaseNameOnAdmission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diseaseNameOnDischarge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4" name="CustomShape 23"/>
          <p:cNvSpPr/>
          <p:nvPr/>
        </p:nvSpPr>
        <p:spPr>
          <a:xfrm>
            <a:off x="5916600" y="147960"/>
            <a:ext cx="1269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Therapy (surgery)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5" name="CustomShape 24"/>
          <p:cNvSpPr/>
          <p:nvPr/>
        </p:nvSpPr>
        <p:spPr>
          <a:xfrm>
            <a:off x="7264440" y="158040"/>
            <a:ext cx="1523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Diagnosis (admission)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6" name="CustomShape 25"/>
          <p:cNvSpPr/>
          <p:nvPr/>
        </p:nvSpPr>
        <p:spPr>
          <a:xfrm>
            <a:off x="339480" y="3690000"/>
            <a:ext cx="2765160" cy="313920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97" name="Table 26"/>
          <p:cNvGraphicFramePr/>
          <p:nvPr/>
        </p:nvGraphicFramePr>
        <p:xfrm>
          <a:off x="464760" y="4113000"/>
          <a:ext cx="1252080" cy="2591640"/>
        </p:xfrm>
        <a:graphic>
          <a:graphicData uri="http://schemas.openxmlformats.org/drawingml/2006/table">
            <a:tbl>
              <a:tblPr/>
              <a:tblGrid>
                <a:gridCol w="125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PatientMRNNo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DateOfBirth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SymptomsAndSigns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ClinicalHistory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PhysicalExam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ECG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8" name="CustomShape 27"/>
          <p:cNvSpPr/>
          <p:nvPr/>
        </p:nvSpPr>
        <p:spPr>
          <a:xfrm>
            <a:off x="1300680" y="3831480"/>
            <a:ext cx="7858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tblPatient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99" name="Table 28"/>
          <p:cNvGraphicFramePr/>
          <p:nvPr/>
        </p:nvGraphicFramePr>
        <p:xfrm>
          <a:off x="1717560" y="4110840"/>
          <a:ext cx="1252080" cy="2591640"/>
        </p:xfrm>
        <a:graphic>
          <a:graphicData uri="http://schemas.openxmlformats.org/drawingml/2006/table">
            <a:tbl>
              <a:tblPr/>
              <a:tblGrid>
                <a:gridCol w="125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NTproBNP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BNP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LVEF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LAVI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LVMI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eSeptal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LongitudinalStrain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TRV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EncounterDate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0" name="CustomShape 29"/>
          <p:cNvSpPr/>
          <p:nvPr/>
        </p:nvSpPr>
        <p:spPr>
          <a:xfrm>
            <a:off x="339480" y="351936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Kr Silo EMR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1" name="CustomShape 30"/>
          <p:cNvSpPr/>
          <p:nvPr/>
        </p:nvSpPr>
        <p:spPr>
          <a:xfrm>
            <a:off x="339480" y="-8100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L.Pan EMR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31"/>
          <p:cNvSpPr/>
          <p:nvPr/>
        </p:nvSpPr>
        <p:spPr>
          <a:xfrm>
            <a:off x="4744080" y="-12744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MedTAKMI-CDI EMR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669240" y="1325880"/>
            <a:ext cx="4673520" cy="349992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04" name="Table 2"/>
          <p:cNvGraphicFramePr/>
          <p:nvPr/>
        </p:nvGraphicFramePr>
        <p:xfrm>
          <a:off x="837360" y="1802520"/>
          <a:ext cx="807480" cy="291060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ExternalID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DOB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Sex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License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MaritalStatus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UserDefined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BillingNote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Address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05" name="Table 3"/>
          <p:cNvGraphicFramePr/>
          <p:nvPr/>
        </p:nvGraphicFramePr>
        <p:xfrm>
          <a:off x="1645200" y="1802520"/>
          <a:ext cx="807480" cy="289008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PostalCode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Country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MotherName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EmergencyContact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EmergencyPhone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HomePhone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WorkPhone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MobilePhone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ContactEmail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TrustedEmail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06" name="Table 4"/>
          <p:cNvGraphicFramePr/>
          <p:nvPr/>
        </p:nvGraphicFramePr>
        <p:xfrm>
          <a:off x="2453040" y="1802520"/>
          <a:ext cx="807480" cy="291060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Provider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Referring_Provider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Pharmacy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HIPPANoticeReceived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AllowVoiceMessage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LeaveMessageWith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AllowMailMessage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AllowSMS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AllowEmail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7" name="CustomShape 5"/>
          <p:cNvSpPr/>
          <p:nvPr/>
        </p:nvSpPr>
        <p:spPr>
          <a:xfrm>
            <a:off x="1533240" y="1482480"/>
            <a:ext cx="10692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Demographics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208" name="Table 6"/>
          <p:cNvGraphicFramePr/>
          <p:nvPr/>
        </p:nvGraphicFramePr>
        <p:xfrm>
          <a:off x="3361680" y="1802520"/>
          <a:ext cx="785160" cy="2251440"/>
        </p:xfrm>
        <a:graphic>
          <a:graphicData uri="http://schemas.openxmlformats.org/drawingml/2006/table">
            <a:tbl>
              <a:tblPr/>
              <a:tblGrid>
                <a:gridCol w="785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Title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Coding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BeginDate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9" name="CustomShape 7"/>
          <p:cNvSpPr/>
          <p:nvPr/>
        </p:nvSpPr>
        <p:spPr>
          <a:xfrm>
            <a:off x="3108240" y="1357560"/>
            <a:ext cx="125676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openemr_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MedicalProblems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210" name="Table 8"/>
          <p:cNvGraphicFramePr/>
          <p:nvPr/>
        </p:nvGraphicFramePr>
        <p:xfrm>
          <a:off x="4275000" y="1802520"/>
          <a:ext cx="937080" cy="2251440"/>
        </p:xfrm>
        <a:graphic>
          <a:graphicData uri="http://schemas.openxmlformats.org/drawingml/2006/table">
            <a:tbl>
              <a:tblPr/>
              <a:tblGrid>
                <a:gridCol w="93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1" name="CustomShape 9"/>
          <p:cNvSpPr/>
          <p:nvPr/>
        </p:nvSpPr>
        <p:spPr>
          <a:xfrm>
            <a:off x="4253400" y="1389960"/>
            <a:ext cx="98532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openemr_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Prescriptions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2" name="CustomShape 10"/>
          <p:cNvSpPr/>
          <p:nvPr/>
        </p:nvSpPr>
        <p:spPr>
          <a:xfrm>
            <a:off x="650160" y="1162080"/>
            <a:ext cx="252396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 Reports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3" name="CustomShape 11"/>
          <p:cNvSpPr/>
          <p:nvPr/>
        </p:nvSpPr>
        <p:spPr>
          <a:xfrm>
            <a:off x="6151320" y="1469520"/>
            <a:ext cx="4368960" cy="371124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14" name="Table 12"/>
          <p:cNvGraphicFramePr/>
          <p:nvPr/>
        </p:nvGraphicFramePr>
        <p:xfrm>
          <a:off x="6282000" y="1923120"/>
          <a:ext cx="1393200" cy="3057840"/>
        </p:xfrm>
        <a:graphic>
          <a:graphicData uri="http://schemas.openxmlformats.org/drawingml/2006/table">
            <a:tbl>
              <a:tblPr/>
              <a:tblGrid>
                <a:gridCol w="1393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PatientDateOfBirth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PatientRace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PatientMaritalStatus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PatientLanguage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PatientPopulationPercentageBelowPoverty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5" name="CustomShape 13"/>
          <p:cNvSpPr/>
          <p:nvPr/>
        </p:nvSpPr>
        <p:spPr>
          <a:xfrm>
            <a:off x="6389640" y="1514880"/>
            <a:ext cx="113940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PatientCore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PopulatedTable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216" name="Table 14"/>
          <p:cNvGraphicFramePr/>
          <p:nvPr/>
        </p:nvGraphicFramePr>
        <p:xfrm>
          <a:off x="9122040" y="1934280"/>
          <a:ext cx="1252080" cy="1553760"/>
        </p:xfrm>
        <a:graphic>
          <a:graphicData uri="http://schemas.openxmlformats.org/drawingml/2006/table">
            <a:tbl>
              <a:tblPr/>
              <a:tblGrid>
                <a:gridCol w="125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AdmissionStartDate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AdmissionEndDate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7" name="Table 15"/>
          <p:cNvGraphicFramePr/>
          <p:nvPr/>
        </p:nvGraphicFramePr>
        <p:xfrm>
          <a:off x="7740360" y="1934280"/>
          <a:ext cx="1252080" cy="1554840"/>
        </p:xfrm>
        <a:graphic>
          <a:graphicData uri="http://schemas.openxmlformats.org/drawingml/2006/table">
            <a:tbl>
              <a:tblPr/>
              <a:tblGrid>
                <a:gridCol w="125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LabValue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LabUnits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LabDateTime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8" name="Table 16"/>
          <p:cNvGraphicFramePr/>
          <p:nvPr/>
        </p:nvGraphicFramePr>
        <p:xfrm>
          <a:off x="7952400" y="3944160"/>
          <a:ext cx="2080440" cy="1036440"/>
        </p:xfrm>
        <a:graphic>
          <a:graphicData uri="http://schemas.openxmlformats.org/drawingml/2006/table">
            <a:tbl>
              <a:tblPr/>
              <a:tblGrid>
                <a:gridCol w="208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PrimaryDiagnosisCode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PrimaryDiagnosisDescription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9" name="CustomShape 17"/>
          <p:cNvSpPr/>
          <p:nvPr/>
        </p:nvSpPr>
        <p:spPr>
          <a:xfrm>
            <a:off x="8218440" y="3482280"/>
            <a:ext cx="151272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AdmissionsDiagnoses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CorePopulatedTable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0" name="CustomShape 18"/>
          <p:cNvSpPr/>
          <p:nvPr/>
        </p:nvSpPr>
        <p:spPr>
          <a:xfrm>
            <a:off x="7702200" y="1526400"/>
            <a:ext cx="137700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LabsCorePopulated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1" name="CustomShape 19"/>
          <p:cNvSpPr/>
          <p:nvPr/>
        </p:nvSpPr>
        <p:spPr>
          <a:xfrm>
            <a:off x="9162000" y="1482480"/>
            <a:ext cx="11714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AdmissionsCore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PopulatedTable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2" name="CustomShape 20"/>
          <p:cNvSpPr/>
          <p:nvPr/>
        </p:nvSpPr>
        <p:spPr>
          <a:xfrm>
            <a:off x="6153120" y="129060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EMRBOTS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3"/>
          <p:cNvPicPr/>
          <p:nvPr/>
        </p:nvPicPr>
        <p:blipFill>
          <a:blip r:embed="rId3"/>
          <a:stretch/>
        </p:blipFill>
        <p:spPr>
          <a:xfrm>
            <a:off x="295920" y="74160"/>
            <a:ext cx="2736720" cy="3277080"/>
          </a:xfrm>
          <a:prstGeom prst="rect">
            <a:avLst/>
          </a:prstGeom>
          <a:ln>
            <a:noFill/>
          </a:ln>
        </p:spPr>
      </p:pic>
      <p:pic>
        <p:nvPicPr>
          <p:cNvPr id="224" name="Picture 5"/>
          <p:cNvPicPr/>
          <p:nvPr/>
        </p:nvPicPr>
        <p:blipFill>
          <a:blip r:embed="rId4"/>
          <a:stretch/>
        </p:blipFill>
        <p:spPr>
          <a:xfrm>
            <a:off x="7340760" y="229320"/>
            <a:ext cx="3813120" cy="3122280"/>
          </a:xfrm>
          <a:prstGeom prst="rect">
            <a:avLst/>
          </a:prstGeom>
          <a:ln>
            <a:noFill/>
          </a:ln>
        </p:spPr>
      </p:pic>
      <p:pic>
        <p:nvPicPr>
          <p:cNvPr id="225" name="Picture 6"/>
          <p:cNvPicPr/>
          <p:nvPr/>
        </p:nvPicPr>
        <p:blipFill>
          <a:blip r:embed="rId5"/>
          <a:stretch/>
        </p:blipFill>
        <p:spPr>
          <a:xfrm>
            <a:off x="1996920" y="3563280"/>
            <a:ext cx="3919320" cy="3180240"/>
          </a:xfrm>
          <a:prstGeom prst="rect">
            <a:avLst/>
          </a:prstGeom>
          <a:ln>
            <a:noFill/>
          </a:ln>
        </p:spPr>
      </p:pic>
      <p:pic>
        <p:nvPicPr>
          <p:cNvPr id="226" name="Picture 7"/>
          <p:cNvPicPr/>
          <p:nvPr/>
        </p:nvPicPr>
        <p:blipFill>
          <a:blip r:embed="rId6"/>
          <a:stretch/>
        </p:blipFill>
        <p:spPr>
          <a:xfrm>
            <a:off x="6130440" y="3563280"/>
            <a:ext cx="4070160" cy="3180240"/>
          </a:xfrm>
          <a:prstGeom prst="rect">
            <a:avLst/>
          </a:prstGeom>
          <a:ln>
            <a:noFill/>
          </a:ln>
        </p:spPr>
      </p:pic>
      <p:pic>
        <p:nvPicPr>
          <p:cNvPr id="227" name="Picture 8"/>
          <p:cNvPicPr/>
          <p:nvPr/>
        </p:nvPicPr>
        <p:blipFill>
          <a:blip r:embed="rId7"/>
          <a:stretch/>
        </p:blipFill>
        <p:spPr>
          <a:xfrm>
            <a:off x="3253680" y="74160"/>
            <a:ext cx="3681000" cy="3277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Picture 1"/>
          <p:cNvPicPr/>
          <p:nvPr/>
        </p:nvPicPr>
        <p:blipFill>
          <a:blip r:embed="rId2"/>
          <a:stretch/>
        </p:blipFill>
        <p:spPr>
          <a:xfrm>
            <a:off x="18360" y="204840"/>
            <a:ext cx="4070160" cy="3180240"/>
          </a:xfrm>
          <a:prstGeom prst="rect">
            <a:avLst/>
          </a:prstGeom>
          <a:ln>
            <a:noFill/>
          </a:ln>
        </p:spPr>
      </p:pic>
      <p:pic>
        <p:nvPicPr>
          <p:cNvPr id="229" name="Picture 2"/>
          <p:cNvPicPr/>
          <p:nvPr/>
        </p:nvPicPr>
        <p:blipFill>
          <a:blip r:embed="rId3"/>
          <a:stretch/>
        </p:blipFill>
        <p:spPr>
          <a:xfrm>
            <a:off x="4263840" y="204840"/>
            <a:ext cx="3572280" cy="3180240"/>
          </a:xfrm>
          <a:prstGeom prst="rect">
            <a:avLst/>
          </a:prstGeom>
          <a:ln>
            <a:noFill/>
          </a:ln>
        </p:spPr>
      </p:pic>
      <p:pic>
        <p:nvPicPr>
          <p:cNvPr id="230" name="Picture 3"/>
          <p:cNvPicPr/>
          <p:nvPr/>
        </p:nvPicPr>
        <p:blipFill>
          <a:blip r:embed="rId4"/>
          <a:stretch/>
        </p:blipFill>
        <p:spPr>
          <a:xfrm>
            <a:off x="8078400" y="204840"/>
            <a:ext cx="3919320" cy="3180240"/>
          </a:xfrm>
          <a:prstGeom prst="rect">
            <a:avLst/>
          </a:prstGeom>
          <a:ln>
            <a:noFill/>
          </a:ln>
        </p:spPr>
      </p:pic>
      <p:pic>
        <p:nvPicPr>
          <p:cNvPr id="231" name="Picture 4"/>
          <p:cNvPicPr/>
          <p:nvPr/>
        </p:nvPicPr>
        <p:blipFill>
          <a:blip r:embed="rId5"/>
          <a:stretch/>
        </p:blipFill>
        <p:spPr>
          <a:xfrm>
            <a:off x="2255760" y="3507480"/>
            <a:ext cx="3813120" cy="3122280"/>
          </a:xfrm>
          <a:prstGeom prst="rect">
            <a:avLst/>
          </a:prstGeom>
          <a:ln>
            <a:noFill/>
          </a:ln>
        </p:spPr>
      </p:pic>
      <p:pic>
        <p:nvPicPr>
          <p:cNvPr id="232" name="Picture 5"/>
          <p:cNvPicPr/>
          <p:nvPr/>
        </p:nvPicPr>
        <p:blipFill>
          <a:blip r:embed="rId6"/>
          <a:stretch/>
        </p:blipFill>
        <p:spPr>
          <a:xfrm>
            <a:off x="6298200" y="3507480"/>
            <a:ext cx="2607480" cy="3122280"/>
          </a:xfrm>
          <a:prstGeom prst="rect">
            <a:avLst/>
          </a:prstGeom>
          <a:ln>
            <a:noFill/>
          </a:ln>
        </p:spPr>
      </p:pic>
      <p:sp>
        <p:nvSpPr>
          <p:cNvPr id="233" name="CustomShape 1"/>
          <p:cNvSpPr/>
          <p:nvPr/>
        </p:nvSpPr>
        <p:spPr>
          <a:xfrm>
            <a:off x="3852000" y="20484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7648560" y="20484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11809800" y="20484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5900040" y="350748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8731440" y="350748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Picture 1"/>
          <p:cNvPicPr/>
          <p:nvPr/>
        </p:nvPicPr>
        <p:blipFill>
          <a:blip r:embed="rId3"/>
          <a:stretch/>
        </p:blipFill>
        <p:spPr>
          <a:xfrm>
            <a:off x="3903840" y="787680"/>
            <a:ext cx="649440" cy="649440"/>
          </a:xfrm>
          <a:prstGeom prst="rect">
            <a:avLst/>
          </a:prstGeom>
          <a:ln>
            <a:noFill/>
          </a:ln>
        </p:spPr>
      </p:pic>
      <p:sp>
        <p:nvSpPr>
          <p:cNvPr id="239" name="CustomShape 1"/>
          <p:cNvSpPr/>
          <p:nvPr/>
        </p:nvSpPr>
        <p:spPr>
          <a:xfrm>
            <a:off x="5046840" y="876600"/>
            <a:ext cx="1258920" cy="4716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Load schema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and data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554000" y="1112760"/>
            <a:ext cx="492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3"/>
          <p:cNvSpPr/>
          <p:nvPr/>
        </p:nvSpPr>
        <p:spPr>
          <a:xfrm>
            <a:off x="5046840" y="1497600"/>
            <a:ext cx="1258920" cy="55404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Table Exist?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5676480" y="1349280"/>
            <a:ext cx="360" cy="14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5"/>
          <p:cNvSpPr/>
          <p:nvPr/>
        </p:nvSpPr>
        <p:spPr>
          <a:xfrm>
            <a:off x="5054760" y="2201400"/>
            <a:ext cx="1258920" cy="5695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Attribute 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Exist?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44" name="CustomShape 6"/>
          <p:cNvSpPr/>
          <p:nvPr/>
        </p:nvSpPr>
        <p:spPr>
          <a:xfrm>
            <a:off x="5676480" y="2052360"/>
            <a:ext cx="7200" cy="148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8"/>
          <p:cNvSpPr/>
          <p:nvPr/>
        </p:nvSpPr>
        <p:spPr>
          <a:xfrm flipH="1" flipV="1">
            <a:off x="6305760" y="1774080"/>
            <a:ext cx="7200" cy="711000"/>
          </a:xfrm>
          <a:prstGeom prst="bentConnector3">
            <a:avLst>
              <a:gd name="adj1" fmla="val -4562102"/>
            </a:avLst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9"/>
          <p:cNvSpPr/>
          <p:nvPr/>
        </p:nvSpPr>
        <p:spPr>
          <a:xfrm>
            <a:off x="5054760" y="2916360"/>
            <a:ext cx="1258920" cy="465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Generate 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Suffix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Array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48" name="CustomShape 10"/>
          <p:cNvSpPr/>
          <p:nvPr/>
        </p:nvSpPr>
        <p:spPr>
          <a:xfrm>
            <a:off x="5684400" y="2762640"/>
            <a:ext cx="360" cy="153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12"/>
          <p:cNvSpPr/>
          <p:nvPr/>
        </p:nvSpPr>
        <p:spPr>
          <a:xfrm>
            <a:off x="5292720" y="1996200"/>
            <a:ext cx="380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1" name="CustomShape 13"/>
          <p:cNvSpPr/>
          <p:nvPr/>
        </p:nvSpPr>
        <p:spPr>
          <a:xfrm>
            <a:off x="6168960" y="1996200"/>
            <a:ext cx="3607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7" name="CustomShape 19"/>
          <p:cNvSpPr/>
          <p:nvPr/>
        </p:nvSpPr>
        <p:spPr>
          <a:xfrm>
            <a:off x="5054220" y="4552299"/>
            <a:ext cx="1258920" cy="465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Suffix 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Semantic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Types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58" name="CustomShape 20"/>
          <p:cNvSpPr/>
          <p:nvPr/>
        </p:nvSpPr>
        <p:spPr>
          <a:xfrm flipH="1">
            <a:off x="3537000" y="4529081"/>
            <a:ext cx="1194840" cy="465480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UMLS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Dictionary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9" name="CustomShape 21"/>
          <p:cNvSpPr/>
          <p:nvPr/>
        </p:nvSpPr>
        <p:spPr>
          <a:xfrm>
            <a:off x="4733280" y="4762361"/>
            <a:ext cx="314280" cy="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23"/>
          <p:cNvSpPr/>
          <p:nvPr/>
        </p:nvSpPr>
        <p:spPr>
          <a:xfrm>
            <a:off x="4972230" y="5196375"/>
            <a:ext cx="1418040" cy="8017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Semantic Type 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== 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None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64" name="CustomShape 26"/>
          <p:cNvSpPr/>
          <p:nvPr/>
        </p:nvSpPr>
        <p:spPr>
          <a:xfrm>
            <a:off x="7286400" y="3669983"/>
            <a:ext cx="1266840" cy="465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Generate Enriched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Sentence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67" name="CustomShape 29"/>
          <p:cNvSpPr/>
          <p:nvPr/>
        </p:nvSpPr>
        <p:spPr>
          <a:xfrm>
            <a:off x="3542400" y="1918080"/>
            <a:ext cx="789840" cy="35424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End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8" name="CustomShape 40"/>
          <p:cNvSpPr/>
          <p:nvPr/>
        </p:nvSpPr>
        <p:spPr>
          <a:xfrm rot="10800000" flipV="1">
            <a:off x="3938760" y="1774800"/>
            <a:ext cx="1108080" cy="142560"/>
          </a:xfrm>
          <a:prstGeom prst="bentConnector2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42"/>
          <p:cNvSpPr/>
          <p:nvPr/>
        </p:nvSpPr>
        <p:spPr>
          <a:xfrm>
            <a:off x="4647960" y="1497240"/>
            <a:ext cx="3607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>
              <a:latin typeface="Arial"/>
            </a:endParaRPr>
          </a:p>
        </p:txBody>
      </p:sp>
      <p:cxnSp>
        <p:nvCxnSpPr>
          <p:cNvPr id="3" name="Straight Arrow Connector 2"/>
          <p:cNvCxnSpPr>
            <a:stCxn id="62" idx="2"/>
            <a:endCxn id="257" idx="0"/>
          </p:cNvCxnSpPr>
          <p:nvPr/>
        </p:nvCxnSpPr>
        <p:spPr>
          <a:xfrm>
            <a:off x="5672340" y="4278167"/>
            <a:ext cx="11340" cy="274132"/>
          </a:xfrm>
          <a:prstGeom prst="straightConnector1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48" name="CustomShape 19"/>
          <p:cNvSpPr/>
          <p:nvPr/>
        </p:nvSpPr>
        <p:spPr>
          <a:xfrm>
            <a:off x="5051790" y="6223642"/>
            <a:ext cx="1258920" cy="465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spc="-1" dirty="0" smtClean="0">
                <a:solidFill>
                  <a:srgbClr val="000000"/>
                </a:solidFill>
                <a:latin typeface="Calibri"/>
              </a:rPr>
              <a:t>Append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Semantic </a:t>
            </a: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Types to Suffix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6" name="Elbow Connector 5"/>
          <p:cNvCxnSpPr>
            <a:stCxn id="261" idx="3"/>
            <a:endCxn id="257" idx="3"/>
          </p:cNvCxnSpPr>
          <p:nvPr/>
        </p:nvCxnSpPr>
        <p:spPr>
          <a:xfrm flipH="1" flipV="1">
            <a:off x="6313140" y="4785039"/>
            <a:ext cx="77130" cy="812196"/>
          </a:xfrm>
          <a:prstGeom prst="bentConnector3">
            <a:avLst>
              <a:gd name="adj1" fmla="val -296383"/>
            </a:avLst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8" name="Straight Arrow Connector 7"/>
          <p:cNvCxnSpPr>
            <a:stCxn id="257" idx="2"/>
            <a:endCxn id="261" idx="0"/>
          </p:cNvCxnSpPr>
          <p:nvPr/>
        </p:nvCxnSpPr>
        <p:spPr>
          <a:xfrm flipH="1">
            <a:off x="5681250" y="5017779"/>
            <a:ext cx="2430" cy="178596"/>
          </a:xfrm>
          <a:prstGeom prst="straightConnector1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55" name="CustomShape 13"/>
          <p:cNvSpPr/>
          <p:nvPr/>
        </p:nvSpPr>
        <p:spPr>
          <a:xfrm>
            <a:off x="6641046" y="5053364"/>
            <a:ext cx="383544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56" name="CustomShape 13"/>
          <p:cNvSpPr/>
          <p:nvPr/>
        </p:nvSpPr>
        <p:spPr>
          <a:xfrm>
            <a:off x="5104905" y="5915655"/>
            <a:ext cx="362641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12" name="Straight Arrow Connector 11"/>
          <p:cNvCxnSpPr>
            <a:stCxn id="261" idx="2"/>
            <a:endCxn id="48" idx="0"/>
          </p:cNvCxnSpPr>
          <p:nvPr/>
        </p:nvCxnSpPr>
        <p:spPr>
          <a:xfrm>
            <a:off x="5681250" y="5998095"/>
            <a:ext cx="0" cy="225547"/>
          </a:xfrm>
          <a:prstGeom prst="straightConnector1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2" name="CustomShape 23"/>
          <p:cNvSpPr/>
          <p:nvPr/>
        </p:nvSpPr>
        <p:spPr>
          <a:xfrm>
            <a:off x="5038920" y="3527280"/>
            <a:ext cx="1266840" cy="75088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Suffix Exist?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18" name="Straight Arrow Connector 17"/>
          <p:cNvCxnSpPr>
            <a:stCxn id="247" idx="2"/>
            <a:endCxn id="62" idx="0"/>
          </p:cNvCxnSpPr>
          <p:nvPr/>
        </p:nvCxnSpPr>
        <p:spPr>
          <a:xfrm flipH="1">
            <a:off x="5672340" y="3381840"/>
            <a:ext cx="11880" cy="145440"/>
          </a:xfrm>
          <a:prstGeom prst="straightConnector1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6" name="CustomShape 13"/>
          <p:cNvSpPr/>
          <p:nvPr/>
        </p:nvSpPr>
        <p:spPr>
          <a:xfrm>
            <a:off x="5275774" y="4276754"/>
            <a:ext cx="383544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20" name="Straight Arrow Connector 19"/>
          <p:cNvCxnSpPr>
            <a:stCxn id="62" idx="3"/>
            <a:endCxn id="264" idx="1"/>
          </p:cNvCxnSpPr>
          <p:nvPr/>
        </p:nvCxnSpPr>
        <p:spPr>
          <a:xfrm flipV="1">
            <a:off x="6305760" y="3902723"/>
            <a:ext cx="980640" cy="1"/>
          </a:xfrm>
          <a:prstGeom prst="straightConnector1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9" name="CustomShape 13"/>
          <p:cNvSpPr/>
          <p:nvPr/>
        </p:nvSpPr>
        <p:spPr>
          <a:xfrm>
            <a:off x="6604308" y="3577229"/>
            <a:ext cx="362641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2734920" y="153504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Syntactic Context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Schema Name, Table Name, Attribute Name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2732400" y="259128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Semantic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Attribute semantically enriched suffix tree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pic>
        <p:nvPicPr>
          <p:cNvPr id="284" name="Picture 13"/>
          <p:cNvPicPr/>
          <p:nvPr/>
        </p:nvPicPr>
        <p:blipFill>
          <a:blip r:embed="rId3"/>
          <a:stretch/>
        </p:blipFill>
        <p:spPr>
          <a:xfrm>
            <a:off x="2926800" y="839880"/>
            <a:ext cx="456480" cy="456480"/>
          </a:xfrm>
          <a:prstGeom prst="rect">
            <a:avLst/>
          </a:prstGeom>
          <a:ln>
            <a:noFill/>
          </a:ln>
        </p:spPr>
      </p:pic>
      <p:pic>
        <p:nvPicPr>
          <p:cNvPr id="285" name="Picture 14"/>
          <p:cNvPicPr/>
          <p:nvPr/>
        </p:nvPicPr>
        <p:blipFill>
          <a:blip r:embed="rId3"/>
          <a:stretch/>
        </p:blipFill>
        <p:spPr>
          <a:xfrm>
            <a:off x="7954920" y="816120"/>
            <a:ext cx="456480" cy="456480"/>
          </a:xfrm>
          <a:prstGeom prst="rect">
            <a:avLst/>
          </a:prstGeom>
          <a:ln>
            <a:noFill/>
          </a:ln>
        </p:spPr>
      </p:pic>
      <p:sp>
        <p:nvSpPr>
          <p:cNvPr id="286" name="CustomShape 4"/>
          <p:cNvSpPr/>
          <p:nvPr/>
        </p:nvSpPr>
        <p:spPr>
          <a:xfrm rot="16200000" flipH="1">
            <a:off x="3694320" y="3409560"/>
            <a:ext cx="913680" cy="19116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5"/>
          <p:cNvSpPr/>
          <p:nvPr/>
        </p:nvSpPr>
        <p:spPr>
          <a:xfrm>
            <a:off x="3384000" y="1068480"/>
            <a:ext cx="673560" cy="46620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6"/>
          <p:cNvSpPr/>
          <p:nvPr/>
        </p:nvSpPr>
        <p:spPr>
          <a:xfrm rot="10800000" flipV="1">
            <a:off x="7089480" y="1044720"/>
            <a:ext cx="865440" cy="48960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7"/>
          <p:cNvSpPr/>
          <p:nvPr/>
        </p:nvSpPr>
        <p:spPr>
          <a:xfrm>
            <a:off x="4058280" y="1992240"/>
            <a:ext cx="360" cy="59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9"/>
          <p:cNvSpPr/>
          <p:nvPr/>
        </p:nvSpPr>
        <p:spPr>
          <a:xfrm>
            <a:off x="5765400" y="153504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Syntactic Context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Schema Name, Table Name, Attribute Name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93" name="CustomShape 11"/>
          <p:cNvSpPr/>
          <p:nvPr/>
        </p:nvSpPr>
        <p:spPr>
          <a:xfrm>
            <a:off x="5762880" y="259128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Semantic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Attribute semantically enriched suffix tree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94" name="CustomShape 12"/>
          <p:cNvSpPr/>
          <p:nvPr/>
        </p:nvSpPr>
        <p:spPr>
          <a:xfrm>
            <a:off x="7088760" y="1992240"/>
            <a:ext cx="360" cy="590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14"/>
          <p:cNvSpPr/>
          <p:nvPr/>
        </p:nvSpPr>
        <p:spPr>
          <a:xfrm rot="5400000">
            <a:off x="6533640" y="3409560"/>
            <a:ext cx="913680" cy="19116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15"/>
          <p:cNvSpPr/>
          <p:nvPr/>
        </p:nvSpPr>
        <p:spPr>
          <a:xfrm>
            <a:off x="4247640" y="373428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Similarity Matcher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Similarity score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98" name="CustomShape 16"/>
          <p:cNvSpPr/>
          <p:nvPr/>
        </p:nvSpPr>
        <p:spPr>
          <a:xfrm>
            <a:off x="7724880" y="1234440"/>
            <a:ext cx="7858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 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9" name="CustomShape 17"/>
          <p:cNvSpPr/>
          <p:nvPr/>
        </p:nvSpPr>
        <p:spPr>
          <a:xfrm>
            <a:off x="3372480" y="445680"/>
            <a:ext cx="228204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EMRBots.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PatientCorePopulatedTable.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PatientDateOfBirth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0" name="CustomShape 18"/>
          <p:cNvSpPr/>
          <p:nvPr/>
        </p:nvSpPr>
        <p:spPr>
          <a:xfrm>
            <a:off x="6799680" y="445680"/>
            <a:ext cx="115452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Demographics.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DOB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1" name="CustomShape 19"/>
          <p:cNvSpPr/>
          <p:nvPr/>
        </p:nvSpPr>
        <p:spPr>
          <a:xfrm>
            <a:off x="7088760" y="2002320"/>
            <a:ext cx="1525680" cy="5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OpenEMR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Demographics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DOB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2" name="CustomShape 20"/>
          <p:cNvSpPr/>
          <p:nvPr/>
        </p:nvSpPr>
        <p:spPr>
          <a:xfrm>
            <a:off x="2127240" y="2002320"/>
            <a:ext cx="1982520" cy="5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EMRBots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PatientCorePopulatedTable </a:t>
            </a: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PatientDateOfBirth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5" name="CustomShape 23"/>
          <p:cNvSpPr/>
          <p:nvPr/>
        </p:nvSpPr>
        <p:spPr>
          <a:xfrm>
            <a:off x="2732400" y="1238760"/>
            <a:ext cx="7858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 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6" name="CustomShape 24"/>
          <p:cNvSpPr/>
          <p:nvPr/>
        </p:nvSpPr>
        <p:spPr>
          <a:xfrm>
            <a:off x="2124720" y="3113280"/>
            <a:ext cx="195696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EMRBots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PatientCorePopulatedTable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PatientDateOfBirth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smtClean="0">
                <a:solidFill>
                  <a:srgbClr val="000000"/>
                </a:solidFill>
                <a:latin typeface="Calibri"/>
                <a:ea typeface="DejaVu Sans"/>
              </a:rPr>
              <a:t>Suffix </a:t>
            </a: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Tree: 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307" name="CustomShape 25"/>
          <p:cNvSpPr/>
          <p:nvPr/>
        </p:nvSpPr>
        <p:spPr>
          <a:xfrm>
            <a:off x="7086240" y="3101040"/>
            <a:ext cx="192852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OpenEMR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Demographics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DOB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Suffix </a:t>
            </a: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Tree: 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308" name="CustomShape 26"/>
          <p:cNvSpPr/>
          <p:nvPr/>
        </p:nvSpPr>
        <p:spPr>
          <a:xfrm>
            <a:off x="4897440" y="4341240"/>
            <a:ext cx="1350000" cy="63684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Similarity </a:t>
            </a:r>
            <a:endParaRPr lang="en-US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Score &gt; X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9" name="CustomShape 27"/>
          <p:cNvSpPr/>
          <p:nvPr/>
        </p:nvSpPr>
        <p:spPr>
          <a:xfrm>
            <a:off x="4032000" y="4978800"/>
            <a:ext cx="886320" cy="322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Similar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0" name="CustomShape 28"/>
          <p:cNvSpPr/>
          <p:nvPr/>
        </p:nvSpPr>
        <p:spPr>
          <a:xfrm>
            <a:off x="6200280" y="4978800"/>
            <a:ext cx="885240" cy="322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Dissimilar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1" name="CustomShape 29"/>
          <p:cNvSpPr/>
          <p:nvPr/>
        </p:nvSpPr>
        <p:spPr>
          <a:xfrm rot="10800000" flipV="1">
            <a:off x="4476240" y="4659840"/>
            <a:ext cx="421200" cy="31824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30"/>
          <p:cNvSpPr/>
          <p:nvPr/>
        </p:nvSpPr>
        <p:spPr>
          <a:xfrm>
            <a:off x="6248160" y="4659840"/>
            <a:ext cx="394200" cy="31824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31"/>
          <p:cNvSpPr/>
          <p:nvPr/>
        </p:nvSpPr>
        <p:spPr>
          <a:xfrm>
            <a:off x="5571000" y="4191480"/>
            <a:ext cx="1440" cy="14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4" name="Group 32"/>
          <p:cNvGrpSpPr/>
          <p:nvPr/>
        </p:nvGrpSpPr>
        <p:grpSpPr>
          <a:xfrm>
            <a:off x="2756880" y="3884040"/>
            <a:ext cx="612000" cy="501840"/>
            <a:chOff x="2759400" y="5086800"/>
            <a:chExt cx="612000" cy="501840"/>
          </a:xfrm>
        </p:grpSpPr>
        <p:sp>
          <p:nvSpPr>
            <p:cNvPr id="315" name="CustomShape 33"/>
            <p:cNvSpPr/>
            <p:nvPr/>
          </p:nvSpPr>
          <p:spPr>
            <a:xfrm>
              <a:off x="2990160" y="508680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" name="CustomShape 34"/>
            <p:cNvSpPr/>
            <p:nvPr/>
          </p:nvSpPr>
          <p:spPr>
            <a:xfrm>
              <a:off x="2874960" y="528048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" name="CustomShape 35"/>
            <p:cNvSpPr/>
            <p:nvPr/>
          </p:nvSpPr>
          <p:spPr>
            <a:xfrm>
              <a:off x="2759400" y="546264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" name="CustomShape 36"/>
            <p:cNvSpPr/>
            <p:nvPr/>
          </p:nvSpPr>
          <p:spPr>
            <a:xfrm>
              <a:off x="2990160" y="54741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9" name="CustomShape 37"/>
            <p:cNvSpPr/>
            <p:nvPr/>
          </p:nvSpPr>
          <p:spPr>
            <a:xfrm>
              <a:off x="3093840" y="528048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0" name="Line 38"/>
            <p:cNvSpPr/>
            <p:nvPr/>
          </p:nvSpPr>
          <p:spPr>
            <a:xfrm flipH="1">
              <a:off x="2931840" y="5202000"/>
              <a:ext cx="115560" cy="78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1" name="Line 39"/>
            <p:cNvSpPr/>
            <p:nvPr/>
          </p:nvSpPr>
          <p:spPr>
            <a:xfrm>
              <a:off x="3047400" y="5202000"/>
              <a:ext cx="103680" cy="78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2" name="CustomShape 40"/>
            <p:cNvSpPr/>
            <p:nvPr/>
          </p:nvSpPr>
          <p:spPr>
            <a:xfrm>
              <a:off x="3256920" y="54741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" name="Line 41"/>
            <p:cNvSpPr/>
            <p:nvPr/>
          </p:nvSpPr>
          <p:spPr>
            <a:xfrm flipH="1">
              <a:off x="2816640" y="5395680"/>
              <a:ext cx="115200" cy="6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" name="Line 42"/>
            <p:cNvSpPr/>
            <p:nvPr/>
          </p:nvSpPr>
          <p:spPr>
            <a:xfrm>
              <a:off x="2931840" y="5395680"/>
              <a:ext cx="115920" cy="78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" name="Line 43"/>
            <p:cNvSpPr/>
            <p:nvPr/>
          </p:nvSpPr>
          <p:spPr>
            <a:xfrm>
              <a:off x="3191760" y="5378760"/>
              <a:ext cx="122400" cy="95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26" name="Group 44"/>
          <p:cNvGrpSpPr/>
          <p:nvPr/>
        </p:nvGrpSpPr>
        <p:grpSpPr>
          <a:xfrm>
            <a:off x="7611120" y="3816720"/>
            <a:ext cx="569160" cy="636480"/>
            <a:chOff x="7613640" y="5019480"/>
            <a:chExt cx="569160" cy="636480"/>
          </a:xfrm>
        </p:grpSpPr>
        <p:sp>
          <p:nvSpPr>
            <p:cNvPr id="327" name="CustomShape 45"/>
            <p:cNvSpPr/>
            <p:nvPr/>
          </p:nvSpPr>
          <p:spPr>
            <a:xfrm>
              <a:off x="7905960" y="501948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" name="CustomShape 46"/>
            <p:cNvSpPr/>
            <p:nvPr/>
          </p:nvSpPr>
          <p:spPr>
            <a:xfrm>
              <a:off x="7759800" y="52650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" name="CustomShape 47"/>
            <p:cNvSpPr/>
            <p:nvPr/>
          </p:nvSpPr>
          <p:spPr>
            <a:xfrm>
              <a:off x="7613640" y="549612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" name="CustomShape 48"/>
            <p:cNvSpPr/>
            <p:nvPr/>
          </p:nvSpPr>
          <p:spPr>
            <a:xfrm>
              <a:off x="7905960" y="551052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1" name="CustomShape 49"/>
            <p:cNvSpPr/>
            <p:nvPr/>
          </p:nvSpPr>
          <p:spPr>
            <a:xfrm>
              <a:off x="8037360" y="52650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" name="Line 50"/>
            <p:cNvSpPr/>
            <p:nvPr/>
          </p:nvSpPr>
          <p:spPr>
            <a:xfrm flipH="1">
              <a:off x="7832880" y="5165280"/>
              <a:ext cx="146160" cy="9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3" name="Line 51"/>
            <p:cNvSpPr/>
            <p:nvPr/>
          </p:nvSpPr>
          <p:spPr>
            <a:xfrm>
              <a:off x="7979040" y="5165280"/>
              <a:ext cx="131040" cy="9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4" name="Line 52"/>
            <p:cNvSpPr/>
            <p:nvPr/>
          </p:nvSpPr>
          <p:spPr>
            <a:xfrm flipH="1">
              <a:off x="7686360" y="5410440"/>
              <a:ext cx="146520" cy="84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5" name="Line 53"/>
            <p:cNvSpPr/>
            <p:nvPr/>
          </p:nvSpPr>
          <p:spPr>
            <a:xfrm>
              <a:off x="7832880" y="5410440"/>
              <a:ext cx="146160" cy="99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4031</TotalTime>
  <Words>1019</Words>
  <Application>Microsoft Office PowerPoint</Application>
  <PresentationFormat>Widescreen</PresentationFormat>
  <Paragraphs>581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Musarrat Hussain</dc:creator>
  <dc:description/>
  <cp:lastModifiedBy>Musarrat Hussain</cp:lastModifiedBy>
  <cp:revision>1029</cp:revision>
  <cp:lastPrinted>2021-01-13T04:00:34Z</cp:lastPrinted>
  <dcterms:created xsi:type="dcterms:W3CDTF">2020-07-15T05:51:51Z</dcterms:created>
  <dcterms:modified xsi:type="dcterms:W3CDTF">2021-06-03T00:58:16Z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