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5"/>
  </p:notesMasterIdLst>
  <p:sldIdLst>
    <p:sldId id="274" r:id="rId5"/>
    <p:sldId id="275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2" r:id="rId22"/>
    <p:sldId id="273" r:id="rId23"/>
    <p:sldId id="270" r:id="rId24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.D\Research\EMR-Interoperability\Implementation\Results\results%20v2%20(Autosav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.D\Research\EMR-Interoperability\Presentations\Max_threshold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.D\Research\EMR-Interoperability\Implementation\Results\results%20v2.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KappaInterAnnotatorAgrement!$B$1</c:f>
              <c:strCache>
                <c:ptCount val="1"/>
                <c:pt idx="0">
                  <c:v>Kappa Score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KappaInterAnnotatorAgrement!$A$2:$A$7</c:f>
              <c:strCache>
                <c:ptCount val="6"/>
                <c:pt idx="0">
                  <c:v>Annotator1 vs Annnotator2</c:v>
                </c:pt>
                <c:pt idx="1">
                  <c:v>Annotator1 vs Annnotator3</c:v>
                </c:pt>
                <c:pt idx="2">
                  <c:v>Annotator1 vs Annnotator4</c:v>
                </c:pt>
                <c:pt idx="3">
                  <c:v>Annotator2 vs Annnotator3</c:v>
                </c:pt>
                <c:pt idx="4">
                  <c:v>Annotator2 vs Annnotator4</c:v>
                </c:pt>
                <c:pt idx="5">
                  <c:v>Annotator3 vs Annnotator4</c:v>
                </c:pt>
              </c:strCache>
            </c:strRef>
          </c:cat>
          <c:val>
            <c:numRef>
              <c:f>KappaInterAnnotatorAgrement!$B$2:$B$7</c:f>
              <c:numCache>
                <c:formatCode>General</c:formatCode>
                <c:ptCount val="6"/>
                <c:pt idx="0">
                  <c:v>0.7</c:v>
                </c:pt>
                <c:pt idx="1">
                  <c:v>0.18</c:v>
                </c:pt>
                <c:pt idx="2">
                  <c:v>0.8</c:v>
                </c:pt>
                <c:pt idx="3">
                  <c:v>0.16</c:v>
                </c:pt>
                <c:pt idx="4">
                  <c:v>0.77</c:v>
                </c:pt>
                <c:pt idx="5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E2-4295-8400-0064C72CC8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5814240"/>
        <c:axId val="405815904"/>
      </c:barChart>
      <c:catAx>
        <c:axId val="40581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05815904"/>
        <c:crosses val="autoZero"/>
        <c:auto val="1"/>
        <c:lblAlgn val="ctr"/>
        <c:lblOffset val="100"/>
        <c:noMultiLvlLbl val="0"/>
      </c:catAx>
      <c:valAx>
        <c:axId val="40581590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05814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Sheet2!$A$2:$A$13</c:f>
              <c:strCache>
                <c:ptCount val="12"/>
                <c:pt idx="0">
                  <c:v>word2vec</c:v>
                </c:pt>
                <c:pt idx="1">
                  <c:v>fuzzy wuzzy</c:v>
                </c:pt>
                <c:pt idx="2">
                  <c:v>bert-base-nli-stsb-mean-tokens</c:v>
                </c:pt>
                <c:pt idx="3">
                  <c:v>bert-large-nli-stsb-mean-tokens</c:v>
                </c:pt>
                <c:pt idx="4">
                  <c:v>roberta-base-nli-stsb-mean-tokens</c:v>
                </c:pt>
                <c:pt idx="5">
                  <c:v>roberta-large-nli-stsb-mean-tokens</c:v>
                </c:pt>
                <c:pt idx="6">
                  <c:v>distilbert-base-nli-stsb-mean-tokens</c:v>
                </c:pt>
                <c:pt idx="7">
                  <c:v>bert-base-nli-mean-tokens</c:v>
                </c:pt>
                <c:pt idx="8">
                  <c:v>bert-large-nli-mean-tokens</c:v>
                </c:pt>
                <c:pt idx="9">
                  <c:v>roberta-base-nli-mean-tokens</c:v>
                </c:pt>
                <c:pt idx="10">
                  <c:v>roberta-large-nli-mean-tokens</c:v>
                </c:pt>
                <c:pt idx="11">
                  <c:v>distilbert-base-nli-mean-tokens</c:v>
                </c:pt>
              </c:strCache>
            </c:strRef>
          </c:cat>
          <c:val>
            <c:numRef>
              <c:f>Sheet2!$B$2:$B$13</c:f>
              <c:numCache>
                <c:formatCode>General</c:formatCode>
                <c:ptCount val="12"/>
                <c:pt idx="0">
                  <c:v>0.05</c:v>
                </c:pt>
                <c:pt idx="1">
                  <c:v>0.7</c:v>
                </c:pt>
                <c:pt idx="2">
                  <c:v>0.85</c:v>
                </c:pt>
                <c:pt idx="3">
                  <c:v>0.85</c:v>
                </c:pt>
                <c:pt idx="4">
                  <c:v>0.85</c:v>
                </c:pt>
                <c:pt idx="5">
                  <c:v>0.85</c:v>
                </c:pt>
                <c:pt idx="6">
                  <c:v>0.85</c:v>
                </c:pt>
                <c:pt idx="7">
                  <c:v>0.9</c:v>
                </c:pt>
                <c:pt idx="8">
                  <c:v>0.75</c:v>
                </c:pt>
                <c:pt idx="9">
                  <c:v>0.9</c:v>
                </c:pt>
                <c:pt idx="10">
                  <c:v>0.9</c:v>
                </c:pt>
                <c:pt idx="11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18-48DC-906D-A55D0A9439FB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t2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Sheet2!$A$2:$A$13</c:f>
              <c:strCache>
                <c:ptCount val="12"/>
                <c:pt idx="0">
                  <c:v>word2vec</c:v>
                </c:pt>
                <c:pt idx="1">
                  <c:v>fuzzy wuzzy</c:v>
                </c:pt>
                <c:pt idx="2">
                  <c:v>bert-base-nli-stsb-mean-tokens</c:v>
                </c:pt>
                <c:pt idx="3">
                  <c:v>bert-large-nli-stsb-mean-tokens</c:v>
                </c:pt>
                <c:pt idx="4">
                  <c:v>roberta-base-nli-stsb-mean-tokens</c:v>
                </c:pt>
                <c:pt idx="5">
                  <c:v>roberta-large-nli-stsb-mean-tokens</c:v>
                </c:pt>
                <c:pt idx="6">
                  <c:v>distilbert-base-nli-stsb-mean-tokens</c:v>
                </c:pt>
                <c:pt idx="7">
                  <c:v>bert-base-nli-mean-tokens</c:v>
                </c:pt>
                <c:pt idx="8">
                  <c:v>bert-large-nli-mean-tokens</c:v>
                </c:pt>
                <c:pt idx="9">
                  <c:v>roberta-base-nli-mean-tokens</c:v>
                </c:pt>
                <c:pt idx="10">
                  <c:v>roberta-large-nli-mean-tokens</c:v>
                </c:pt>
                <c:pt idx="11">
                  <c:v>distilbert-base-nli-mean-tokens</c:v>
                </c:pt>
              </c:strCache>
            </c:strRef>
          </c:cat>
          <c:val>
            <c:numRef>
              <c:f>Sheet2!$C$2:$C$13</c:f>
              <c:numCache>
                <c:formatCode>General</c:formatCode>
                <c:ptCount val="12"/>
                <c:pt idx="0">
                  <c:v>0.1</c:v>
                </c:pt>
                <c:pt idx="1">
                  <c:v>0.75</c:v>
                </c:pt>
                <c:pt idx="2">
                  <c:v>0.9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  <c:pt idx="6">
                  <c:v>0.9</c:v>
                </c:pt>
                <c:pt idx="7">
                  <c:v>0.95</c:v>
                </c:pt>
                <c:pt idx="8">
                  <c:v>0.9</c:v>
                </c:pt>
                <c:pt idx="9">
                  <c:v>0.95</c:v>
                </c:pt>
                <c:pt idx="10">
                  <c:v>0.95</c:v>
                </c:pt>
                <c:pt idx="11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18-48DC-906D-A55D0A9439F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4721743"/>
        <c:axId val="224706351"/>
      </c:lineChart>
      <c:catAx>
        <c:axId val="224721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706351"/>
        <c:crosses val="autoZero"/>
        <c:auto val="1"/>
        <c:lblAlgn val="ctr"/>
        <c:lblOffset val="100"/>
        <c:noMultiLvlLbl val="0"/>
      </c:catAx>
      <c:valAx>
        <c:axId val="224706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Threshods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721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MCC Score</c:v>
                </c:pt>
              </c:strCache>
            </c:strRef>
          </c:tx>
          <c:spPr>
            <a:pattFill prst="pct9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word2vec</c:v>
                </c:pt>
                <c:pt idx="1">
                  <c:v>fuzzy wuzzy</c:v>
                </c:pt>
                <c:pt idx="2">
                  <c:v>bert-base-nli-ststb-mean-tokens</c:v>
                </c:pt>
                <c:pt idx="3">
                  <c:v>bert-large-nli-stsb-mean-tokens</c:v>
                </c:pt>
                <c:pt idx="4">
                  <c:v>roberta-base-nli-sts-mean-tokens</c:v>
                </c:pt>
                <c:pt idx="5">
                  <c:v>roberta-large-nli-stsb-mean-tokens</c:v>
                </c:pt>
                <c:pt idx="6">
                  <c:v>distilbert-base-nli-stsb-mean-tokens</c:v>
                </c:pt>
                <c:pt idx="7">
                  <c:v>bert-base-nli-mean-tokens</c:v>
                </c:pt>
                <c:pt idx="8">
                  <c:v>bert-large-nli-mean-tokens</c:v>
                </c:pt>
                <c:pt idx="9">
                  <c:v>roberta-base-nli-mean-tokens</c:v>
                </c:pt>
                <c:pt idx="10">
                  <c:v>roberta-large-nli-mean-tokens</c:v>
                </c:pt>
                <c:pt idx="11">
                  <c:v>distilbert-base-nli-mean-tokens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0.02</c:v>
                </c:pt>
                <c:pt idx="1">
                  <c:v>0.3</c:v>
                </c:pt>
                <c:pt idx="2">
                  <c:v>0.28999999999999998</c:v>
                </c:pt>
                <c:pt idx="3">
                  <c:v>0.39</c:v>
                </c:pt>
                <c:pt idx="4">
                  <c:v>0.31</c:v>
                </c:pt>
                <c:pt idx="5">
                  <c:v>0.48</c:v>
                </c:pt>
                <c:pt idx="6">
                  <c:v>0.28999999999999998</c:v>
                </c:pt>
                <c:pt idx="7">
                  <c:v>0.27</c:v>
                </c:pt>
                <c:pt idx="8">
                  <c:v>0.06</c:v>
                </c:pt>
                <c:pt idx="9">
                  <c:v>0.17</c:v>
                </c:pt>
                <c:pt idx="10">
                  <c:v>0.28999999999999998</c:v>
                </c:pt>
                <c:pt idx="1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36-44DD-9A5B-BEE080C106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Kappa Score</c:v>
                </c:pt>
              </c:strCache>
            </c:strRef>
          </c:tx>
          <c:spPr>
            <a:solidFill>
              <a:srgbClr val="C0504D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word2vec</c:v>
                </c:pt>
                <c:pt idx="1">
                  <c:v>fuzzy wuzzy</c:v>
                </c:pt>
                <c:pt idx="2">
                  <c:v>bert-base-nli-ststb-mean-tokens</c:v>
                </c:pt>
                <c:pt idx="3">
                  <c:v>bert-large-nli-stsb-mean-tokens</c:v>
                </c:pt>
                <c:pt idx="4">
                  <c:v>roberta-base-nli-sts-mean-tokens</c:v>
                </c:pt>
                <c:pt idx="5">
                  <c:v>roberta-large-nli-stsb-mean-tokens</c:v>
                </c:pt>
                <c:pt idx="6">
                  <c:v>distilbert-base-nli-stsb-mean-tokens</c:v>
                </c:pt>
                <c:pt idx="7">
                  <c:v>bert-base-nli-mean-tokens</c:v>
                </c:pt>
                <c:pt idx="8">
                  <c:v>bert-large-nli-mean-tokens</c:v>
                </c:pt>
                <c:pt idx="9">
                  <c:v>roberta-base-nli-mean-tokens</c:v>
                </c:pt>
                <c:pt idx="10">
                  <c:v>roberta-large-nli-mean-tokens</c:v>
                </c:pt>
                <c:pt idx="11">
                  <c:v>distilbert-base-nli-mean-tokens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0.01</c:v>
                </c:pt>
                <c:pt idx="1">
                  <c:v>0.27</c:v>
                </c:pt>
                <c:pt idx="2">
                  <c:v>0.27</c:v>
                </c:pt>
                <c:pt idx="3">
                  <c:v>0.39</c:v>
                </c:pt>
                <c:pt idx="4">
                  <c:v>0.31</c:v>
                </c:pt>
                <c:pt idx="5">
                  <c:v>0.47</c:v>
                </c:pt>
                <c:pt idx="6">
                  <c:v>0.28000000000000003</c:v>
                </c:pt>
                <c:pt idx="7">
                  <c:v>0.26</c:v>
                </c:pt>
                <c:pt idx="8">
                  <c:v>0.01</c:v>
                </c:pt>
                <c:pt idx="9">
                  <c:v>0.13</c:v>
                </c:pt>
                <c:pt idx="10">
                  <c:v>0.28000000000000003</c:v>
                </c:pt>
                <c:pt idx="1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36-44DD-9A5B-BEE080C106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5"/>
        <c:overlap val="-27"/>
        <c:axId val="879217023"/>
        <c:axId val="879219103"/>
      </c:barChart>
      <c:catAx>
        <c:axId val="8792170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219103"/>
        <c:crosses val="autoZero"/>
        <c:auto val="1"/>
        <c:lblAlgn val="ctr"/>
        <c:lblOffset val="100"/>
        <c:noMultiLvlLbl val="0"/>
      </c:catAx>
      <c:valAx>
        <c:axId val="8792191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79217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4B2B81A-79F9-4685-9165-18DFF79F4C0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6B1DBE-7AA3-4F7C-BF02-EFDF0661B8A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CB00733-CF17-4EE9-8501-1E1974276D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3B26B2F-3634-405B-AAAF-3084BACD7EC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DE79393-7E97-48BE-8C49-F31F71BF9D9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D6E0A3E-3F61-4916-A85A-2B477B10024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46FED9C-C966-453A-B2BE-8368E17533F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594" indent="0" algn="ctr">
              <a:buNone/>
              <a:defRPr sz="1000"/>
            </a:lvl2pPr>
            <a:lvl3pPr marL="457189" indent="0" algn="ctr">
              <a:buNone/>
              <a:defRPr sz="900"/>
            </a:lvl3pPr>
            <a:lvl4pPr marL="685783" indent="0" algn="ctr">
              <a:buNone/>
              <a:defRPr sz="800"/>
            </a:lvl4pPr>
            <a:lvl5pPr marL="914377" indent="0" algn="ctr">
              <a:buNone/>
              <a:defRPr sz="800"/>
            </a:lvl5pPr>
            <a:lvl6pPr marL="1142972" indent="0" algn="ctr">
              <a:buNone/>
              <a:defRPr sz="800"/>
            </a:lvl6pPr>
            <a:lvl7pPr marL="1371566" indent="0" algn="ctr">
              <a:buNone/>
              <a:defRPr sz="800"/>
            </a:lvl7pPr>
            <a:lvl8pPr marL="1600160" indent="0" algn="ctr">
              <a:buNone/>
              <a:defRPr sz="800"/>
            </a:lvl8pPr>
            <a:lvl9pPr marL="1828754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018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019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59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18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78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37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297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56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16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7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0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63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594" indent="0">
              <a:buNone/>
              <a:defRPr sz="1000" b="1"/>
            </a:lvl2pPr>
            <a:lvl3pPr marL="457189" indent="0">
              <a:buNone/>
              <a:defRPr sz="900" b="1"/>
            </a:lvl3pPr>
            <a:lvl4pPr marL="685783" indent="0">
              <a:buNone/>
              <a:defRPr sz="800" b="1"/>
            </a:lvl4pPr>
            <a:lvl5pPr marL="914377" indent="0">
              <a:buNone/>
              <a:defRPr sz="800" b="1"/>
            </a:lvl5pPr>
            <a:lvl6pPr marL="1142972" indent="0">
              <a:buNone/>
              <a:defRPr sz="800" b="1"/>
            </a:lvl6pPr>
            <a:lvl7pPr marL="1371566" indent="0">
              <a:buNone/>
              <a:defRPr sz="800" b="1"/>
            </a:lvl7pPr>
            <a:lvl8pPr marL="1600160" indent="0">
              <a:buNone/>
              <a:defRPr sz="800" b="1"/>
            </a:lvl8pPr>
            <a:lvl9pPr marL="1828754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594" indent="0">
              <a:buNone/>
              <a:defRPr sz="1000" b="1"/>
            </a:lvl2pPr>
            <a:lvl3pPr marL="457189" indent="0">
              <a:buNone/>
              <a:defRPr sz="900" b="1"/>
            </a:lvl3pPr>
            <a:lvl4pPr marL="685783" indent="0">
              <a:buNone/>
              <a:defRPr sz="800" b="1"/>
            </a:lvl4pPr>
            <a:lvl5pPr marL="914377" indent="0">
              <a:buNone/>
              <a:defRPr sz="800" b="1"/>
            </a:lvl5pPr>
            <a:lvl6pPr marL="1142972" indent="0">
              <a:buNone/>
              <a:defRPr sz="800" b="1"/>
            </a:lvl6pPr>
            <a:lvl7pPr marL="1371566" indent="0">
              <a:buNone/>
              <a:defRPr sz="800" b="1"/>
            </a:lvl7pPr>
            <a:lvl8pPr marL="1600160" indent="0">
              <a:buNone/>
              <a:defRPr sz="800" b="1"/>
            </a:lvl8pPr>
            <a:lvl9pPr marL="1828754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690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739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765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800"/>
            </a:lvl1pPr>
            <a:lvl2pPr marL="228594" indent="0">
              <a:buNone/>
              <a:defRPr sz="700"/>
            </a:lvl2pPr>
            <a:lvl3pPr marL="457189" indent="0">
              <a:buNone/>
              <a:defRPr sz="600"/>
            </a:lvl3pPr>
            <a:lvl4pPr marL="685783" indent="0">
              <a:buNone/>
              <a:defRPr sz="500"/>
            </a:lvl4pPr>
            <a:lvl5pPr marL="914377" indent="0">
              <a:buNone/>
              <a:defRPr sz="500"/>
            </a:lvl5pPr>
            <a:lvl6pPr marL="1142972" indent="0">
              <a:buNone/>
              <a:defRPr sz="500"/>
            </a:lvl6pPr>
            <a:lvl7pPr marL="1371566" indent="0">
              <a:buNone/>
              <a:defRPr sz="500"/>
            </a:lvl7pPr>
            <a:lvl8pPr marL="1600160" indent="0">
              <a:buNone/>
              <a:defRPr sz="500"/>
            </a:lvl8pPr>
            <a:lvl9pPr marL="1828754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531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594" indent="0">
              <a:buNone/>
              <a:defRPr sz="1400"/>
            </a:lvl2pPr>
            <a:lvl3pPr marL="457189" indent="0">
              <a:buNone/>
              <a:defRPr sz="1200"/>
            </a:lvl3pPr>
            <a:lvl4pPr marL="685783" indent="0">
              <a:buNone/>
              <a:defRPr sz="1000"/>
            </a:lvl4pPr>
            <a:lvl5pPr marL="914377" indent="0">
              <a:buNone/>
              <a:defRPr sz="1000"/>
            </a:lvl5pPr>
            <a:lvl6pPr marL="1142972" indent="0">
              <a:buNone/>
              <a:defRPr sz="1000"/>
            </a:lvl6pPr>
            <a:lvl7pPr marL="1371566" indent="0">
              <a:buNone/>
              <a:defRPr sz="1000"/>
            </a:lvl7pPr>
            <a:lvl8pPr marL="1600160" indent="0">
              <a:buNone/>
              <a:defRPr sz="1000"/>
            </a:lvl8pPr>
            <a:lvl9pPr marL="1828754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800"/>
            </a:lvl1pPr>
            <a:lvl2pPr marL="228594" indent="0">
              <a:buNone/>
              <a:defRPr sz="700"/>
            </a:lvl2pPr>
            <a:lvl3pPr marL="457189" indent="0">
              <a:buNone/>
              <a:defRPr sz="600"/>
            </a:lvl3pPr>
            <a:lvl4pPr marL="685783" indent="0">
              <a:buNone/>
              <a:defRPr sz="500"/>
            </a:lvl4pPr>
            <a:lvl5pPr marL="914377" indent="0">
              <a:buNone/>
              <a:defRPr sz="500"/>
            </a:lvl5pPr>
            <a:lvl6pPr marL="1142972" indent="0">
              <a:buNone/>
              <a:defRPr sz="500"/>
            </a:lvl6pPr>
            <a:lvl7pPr marL="1371566" indent="0">
              <a:buNone/>
              <a:defRPr sz="500"/>
            </a:lvl7pPr>
            <a:lvl8pPr marL="1600160" indent="0">
              <a:buNone/>
              <a:defRPr sz="500"/>
            </a:lvl8pPr>
            <a:lvl9pPr marL="1828754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153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966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0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13F6E-C77D-4952-B26B-A0F18C94620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4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297" indent="-114297" algn="l" defTabSz="4571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indent="-114297" algn="l" defTabSz="45718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86" indent="-114297" algn="l" defTabSz="45718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080" indent="-114297" algn="l" defTabSz="45718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indent="-114297" algn="l" defTabSz="45718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269" indent="-114297" algn="l" defTabSz="45718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863" indent="-114297" algn="l" defTabSz="45718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457" indent="-114297" algn="l" defTabSz="45718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051" indent="-114297" algn="l" defTabSz="45718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2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18" Type="http://schemas.openxmlformats.org/officeDocument/2006/relationships/image" Target="../media/image16.svg"/><Relationship Id="rId26" Type="http://schemas.openxmlformats.org/officeDocument/2006/relationships/image" Target="../media/image15.png"/><Relationship Id="rId21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17" Type="http://schemas.openxmlformats.org/officeDocument/2006/relationships/image" Target="../media/image8.png"/><Relationship Id="rId25" Type="http://schemas.openxmlformats.org/officeDocument/2006/relationships/image" Target="../media/image14.png"/><Relationship Id="rId33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0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24" Type="http://schemas.openxmlformats.org/officeDocument/2006/relationships/image" Target="../media/image13.png"/><Relationship Id="rId32" Type="http://schemas.openxmlformats.org/officeDocument/2006/relationships/image" Target="../media/image20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image" Target="../media/image17.png"/><Relationship Id="rId10" Type="http://schemas.openxmlformats.org/officeDocument/2006/relationships/image" Target="../media/image8.svg"/><Relationship Id="rId19" Type="http://schemas.openxmlformats.org/officeDocument/2006/relationships/image" Target="../media/image9.png"/><Relationship Id="rId31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Relationship Id="rId22" Type="http://schemas.microsoft.com/office/2007/relationships/hdphoto" Target="../media/hdphoto1.wdp"/><Relationship Id="rId27" Type="http://schemas.openxmlformats.org/officeDocument/2006/relationships/image" Target="../media/image16.png"/><Relationship Id="rId30" Type="http://schemas.openxmlformats.org/officeDocument/2006/relationships/image" Target="../media/image2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76">
            <a:extLst>
              <a:ext uri="{FF2B5EF4-FFF2-40B4-BE49-F238E27FC236}">
                <a16:creationId xmlns:a16="http://schemas.microsoft.com/office/drawing/2014/main" id="{2644A548-1643-4D65-851A-CE425D9886B4}"/>
              </a:ext>
            </a:extLst>
          </p:cNvPr>
          <p:cNvSpPr/>
          <p:nvPr/>
        </p:nvSpPr>
        <p:spPr>
          <a:xfrm>
            <a:off x="7931206" y="1560981"/>
            <a:ext cx="2954507" cy="4285734"/>
          </a:xfrm>
          <a:prstGeom prst="roundRect">
            <a:avLst>
              <a:gd name="adj" fmla="val 4971"/>
            </a:avLst>
          </a:prstGeom>
          <a:solidFill>
            <a:srgbClr val="F2FBFA"/>
          </a:solidFill>
          <a:ln w="19050">
            <a:solidFill>
              <a:srgbClr val="39C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1289">
            <a:extLst>
              <a:ext uri="{FF2B5EF4-FFF2-40B4-BE49-F238E27FC236}">
                <a16:creationId xmlns:a16="http://schemas.microsoft.com/office/drawing/2014/main" id="{75DB96D5-79D4-4A01-8C78-2D3C93AF6BCD}"/>
              </a:ext>
            </a:extLst>
          </p:cNvPr>
          <p:cNvSpPr/>
          <p:nvPr/>
        </p:nvSpPr>
        <p:spPr>
          <a:xfrm>
            <a:off x="8012603" y="2610134"/>
            <a:ext cx="1679188" cy="1101629"/>
          </a:xfrm>
          <a:prstGeom prst="roundRect">
            <a:avLst>
              <a:gd name="adj" fmla="val 8775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17985D-7139-497E-9656-4EB692600664}"/>
              </a:ext>
            </a:extLst>
          </p:cNvPr>
          <p:cNvGrpSpPr/>
          <p:nvPr/>
        </p:nvGrpSpPr>
        <p:grpSpPr>
          <a:xfrm>
            <a:off x="1361964" y="1605741"/>
            <a:ext cx="1099339" cy="728707"/>
            <a:chOff x="1163111" y="2288485"/>
            <a:chExt cx="879577" cy="583036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B20BCE84-E367-4493-9F65-8D2782B33817}"/>
                </a:ext>
              </a:extLst>
            </p:cNvPr>
            <p:cNvGrpSpPr/>
            <p:nvPr/>
          </p:nvGrpSpPr>
          <p:grpSpPr>
            <a:xfrm flipH="1">
              <a:off x="1163111" y="2460905"/>
              <a:ext cx="879577" cy="410616"/>
              <a:chOff x="1023952" y="2456929"/>
              <a:chExt cx="879577" cy="410616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4C053DD4-6895-4885-81AB-C94BD3DBB531}"/>
                  </a:ext>
                </a:extLst>
              </p:cNvPr>
              <p:cNvGrpSpPr/>
              <p:nvPr/>
            </p:nvGrpSpPr>
            <p:grpSpPr>
              <a:xfrm>
                <a:off x="1418054" y="2457172"/>
                <a:ext cx="485475" cy="410371"/>
                <a:chOff x="1418054" y="2457172"/>
                <a:chExt cx="485475" cy="410371"/>
              </a:xfrm>
            </p:grpSpPr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B3F88D96-FBD0-40DB-9043-4578EDE28CD2}"/>
                    </a:ext>
                  </a:extLst>
                </p:cNvPr>
                <p:cNvSpPr/>
                <p:nvPr/>
              </p:nvSpPr>
              <p:spPr>
                <a:xfrm>
                  <a:off x="1418054" y="2457172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chemeClr val="tx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9193FA35-3C19-4ABD-8107-F6535BB68343}"/>
                    </a:ext>
                  </a:extLst>
                </p:cNvPr>
                <p:cNvSpPr/>
                <p:nvPr/>
              </p:nvSpPr>
              <p:spPr>
                <a:xfrm>
                  <a:off x="1418054" y="2583166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chemeClr val="tx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2</a:t>
                  </a: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31200B99-5B05-429C-9750-BF0003B5A472}"/>
                    </a:ext>
                  </a:extLst>
                </p:cNvPr>
                <p:cNvSpPr/>
                <p:nvPr/>
              </p:nvSpPr>
              <p:spPr>
                <a:xfrm>
                  <a:off x="1418054" y="2748671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chemeClr val="tx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</a:t>
                  </a:r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20EA8648-030A-4482-A099-BF2DA6D67661}"/>
                  </a:ext>
                </a:extLst>
              </p:cNvPr>
              <p:cNvGrpSpPr/>
              <p:nvPr/>
            </p:nvGrpSpPr>
            <p:grpSpPr>
              <a:xfrm>
                <a:off x="1023952" y="2456929"/>
                <a:ext cx="594367" cy="410616"/>
                <a:chOff x="4777086" y="2647997"/>
                <a:chExt cx="594367" cy="410616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20E02730-6F5E-44FA-B75E-BFDF0B677AB8}"/>
                    </a:ext>
                  </a:extLst>
                </p:cNvPr>
                <p:cNvGrpSpPr/>
                <p:nvPr/>
              </p:nvGrpSpPr>
              <p:grpSpPr>
                <a:xfrm>
                  <a:off x="4777086" y="2647997"/>
                  <a:ext cx="594367" cy="410616"/>
                  <a:chOff x="5263856" y="2288606"/>
                  <a:chExt cx="594367" cy="410616"/>
                </a:xfrm>
              </p:grpSpPr>
              <p:grpSp>
                <p:nvGrpSpPr>
                  <p:cNvPr id="233" name="Group 232">
                    <a:extLst>
                      <a:ext uri="{FF2B5EF4-FFF2-40B4-BE49-F238E27FC236}">
                        <a16:creationId xmlns:a16="http://schemas.microsoft.com/office/drawing/2014/main" id="{3DC2CBA2-18BE-4314-8548-45AD10E4EF37}"/>
                      </a:ext>
                    </a:extLst>
                  </p:cNvPr>
                  <p:cNvGrpSpPr/>
                  <p:nvPr/>
                </p:nvGrpSpPr>
                <p:grpSpPr>
                  <a:xfrm>
                    <a:off x="5263856" y="2323000"/>
                    <a:ext cx="280857" cy="357114"/>
                    <a:chOff x="4777088" y="2037574"/>
                    <a:chExt cx="280857" cy="357114"/>
                  </a:xfrm>
                </p:grpSpPr>
                <p:grpSp>
                  <p:nvGrpSpPr>
                    <p:cNvPr id="238" name="Graphic 17" descr="Database outline">
                      <a:extLst>
                        <a:ext uri="{FF2B5EF4-FFF2-40B4-BE49-F238E27FC236}">
                          <a16:creationId xmlns:a16="http://schemas.microsoft.com/office/drawing/2014/main" id="{2CE18656-EBD1-455E-9C7E-49B5EE13DD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088" y="2037574"/>
                      <a:ext cx="223610" cy="298907"/>
                      <a:chOff x="4777088" y="2037574"/>
                      <a:chExt cx="223610" cy="298907"/>
                    </a:xfrm>
                    <a:solidFill>
                      <a:srgbClr val="39C7C0"/>
                    </a:solidFill>
                  </p:grpSpPr>
                  <p:sp>
                    <p:nvSpPr>
                      <p:cNvPr id="246" name="Graphic 17" descr="Database outline">
                        <a:extLst>
                          <a:ext uri="{FF2B5EF4-FFF2-40B4-BE49-F238E27FC236}">
                            <a16:creationId xmlns:a16="http://schemas.microsoft.com/office/drawing/2014/main" id="{67784854-298D-410F-9DAC-635323A6D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77088" y="2037574"/>
                        <a:ext cx="223610" cy="298907"/>
                      </a:xfrm>
                      <a:custGeom>
                        <a:avLst/>
                        <a:gdLst>
                          <a:gd name="connsiteX0" fmla="*/ 223611 w 223610"/>
                          <a:gd name="connsiteY0" fmla="*/ 266019 h 300717"/>
                          <a:gd name="connsiteX1" fmla="*/ 223611 w 223610"/>
                          <a:gd name="connsiteY1" fmla="*/ 34698 h 300717"/>
                          <a:gd name="connsiteX2" fmla="*/ 111805 w 223610"/>
                          <a:gd name="connsiteY2" fmla="*/ 0 h 300717"/>
                          <a:gd name="connsiteX3" fmla="*/ 0 w 223610"/>
                          <a:gd name="connsiteY3" fmla="*/ 34698 h 300717"/>
                          <a:gd name="connsiteX4" fmla="*/ 0 w 223610"/>
                          <a:gd name="connsiteY4" fmla="*/ 266019 h 300717"/>
                          <a:gd name="connsiteX5" fmla="*/ 111805 w 223610"/>
                          <a:gd name="connsiteY5" fmla="*/ 300718 h 300717"/>
                          <a:gd name="connsiteX6" fmla="*/ 223611 w 223610"/>
                          <a:gd name="connsiteY6" fmla="*/ 266019 h 300717"/>
                          <a:gd name="connsiteX7" fmla="*/ 111805 w 223610"/>
                          <a:gd name="connsiteY7" fmla="*/ 7711 h 300717"/>
                          <a:gd name="connsiteX8" fmla="*/ 215900 w 223610"/>
                          <a:gd name="connsiteY8" fmla="*/ 34698 h 300717"/>
                          <a:gd name="connsiteX9" fmla="*/ 111805 w 223610"/>
                          <a:gd name="connsiteY9" fmla="*/ 61686 h 300717"/>
                          <a:gd name="connsiteX10" fmla="*/ 7711 w 223610"/>
                          <a:gd name="connsiteY10" fmla="*/ 34698 h 300717"/>
                          <a:gd name="connsiteX11" fmla="*/ 111805 w 223610"/>
                          <a:gd name="connsiteY11" fmla="*/ 7711 h 300717"/>
                          <a:gd name="connsiteX12" fmla="*/ 7711 w 223610"/>
                          <a:gd name="connsiteY12" fmla="*/ 48038 h 300717"/>
                          <a:gd name="connsiteX13" fmla="*/ 111805 w 223610"/>
                          <a:gd name="connsiteY13" fmla="*/ 69396 h 300717"/>
                          <a:gd name="connsiteX14" fmla="*/ 215900 w 223610"/>
                          <a:gd name="connsiteY14" fmla="*/ 48038 h 300717"/>
                          <a:gd name="connsiteX15" fmla="*/ 215900 w 223610"/>
                          <a:gd name="connsiteY15" fmla="*/ 111805 h 300717"/>
                          <a:gd name="connsiteX16" fmla="*/ 111805 w 223610"/>
                          <a:gd name="connsiteY16" fmla="*/ 138793 h 300717"/>
                          <a:gd name="connsiteX17" fmla="*/ 7711 w 223610"/>
                          <a:gd name="connsiteY17" fmla="*/ 111805 h 300717"/>
                          <a:gd name="connsiteX18" fmla="*/ 7711 w 223610"/>
                          <a:gd name="connsiteY18" fmla="*/ 125145 h 300717"/>
                          <a:gd name="connsiteX19" fmla="*/ 111805 w 223610"/>
                          <a:gd name="connsiteY19" fmla="*/ 146503 h 300717"/>
                          <a:gd name="connsiteX20" fmla="*/ 215900 w 223610"/>
                          <a:gd name="connsiteY20" fmla="*/ 125145 h 300717"/>
                          <a:gd name="connsiteX21" fmla="*/ 215900 w 223610"/>
                          <a:gd name="connsiteY21" fmla="*/ 188912 h 300717"/>
                          <a:gd name="connsiteX22" fmla="*/ 111805 w 223610"/>
                          <a:gd name="connsiteY22" fmla="*/ 215900 h 300717"/>
                          <a:gd name="connsiteX23" fmla="*/ 7711 w 223610"/>
                          <a:gd name="connsiteY23" fmla="*/ 188912 h 300717"/>
                          <a:gd name="connsiteX24" fmla="*/ 7711 w 223610"/>
                          <a:gd name="connsiteY24" fmla="*/ 266019 h 300717"/>
                          <a:gd name="connsiteX25" fmla="*/ 7711 w 223610"/>
                          <a:gd name="connsiteY25" fmla="*/ 202252 h 300717"/>
                          <a:gd name="connsiteX26" fmla="*/ 111805 w 223610"/>
                          <a:gd name="connsiteY26" fmla="*/ 223611 h 300717"/>
                          <a:gd name="connsiteX27" fmla="*/ 215900 w 223610"/>
                          <a:gd name="connsiteY27" fmla="*/ 202252 h 300717"/>
                          <a:gd name="connsiteX28" fmla="*/ 215900 w 223610"/>
                          <a:gd name="connsiteY28" fmla="*/ 266019 h 300717"/>
                          <a:gd name="connsiteX29" fmla="*/ 111805 w 223610"/>
                          <a:gd name="connsiteY29" fmla="*/ 293007 h 300717"/>
                          <a:gd name="connsiteX30" fmla="*/ 7711 w 223610"/>
                          <a:gd name="connsiteY30" fmla="*/ 266019 h 3007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223610" h="300717">
                            <a:moveTo>
                              <a:pt x="223611" y="266019"/>
                            </a:moveTo>
                            <a:lnTo>
                              <a:pt x="223611" y="34698"/>
                            </a:lnTo>
                            <a:cubicBezTo>
                              <a:pt x="223611" y="12160"/>
                              <a:pt x="166008" y="0"/>
                              <a:pt x="111805" y="0"/>
                            </a:cubicBezTo>
                            <a:cubicBezTo>
                              <a:pt x="57603" y="0"/>
                              <a:pt x="0" y="12160"/>
                              <a:pt x="0" y="34698"/>
                            </a:cubicBezTo>
                            <a:lnTo>
                              <a:pt x="0" y="266019"/>
                            </a:lnTo>
                            <a:cubicBezTo>
                              <a:pt x="0" y="288558"/>
                              <a:pt x="57603" y="300718"/>
                              <a:pt x="111805" y="300718"/>
                            </a:cubicBezTo>
                            <a:cubicBezTo>
                              <a:pt x="166008" y="300718"/>
                              <a:pt x="223611" y="288558"/>
                              <a:pt x="223611" y="266019"/>
                            </a:cubicBezTo>
                            <a:close/>
                            <a:moveTo>
                              <a:pt x="111805" y="7711"/>
                            </a:moveTo>
                            <a:cubicBezTo>
                              <a:pt x="171382" y="7711"/>
                              <a:pt x="215900" y="21976"/>
                              <a:pt x="215900" y="34698"/>
                            </a:cubicBezTo>
                            <a:cubicBezTo>
                              <a:pt x="215900" y="47421"/>
                              <a:pt x="171382" y="61686"/>
                              <a:pt x="111805" y="61686"/>
                            </a:cubicBezTo>
                            <a:cubicBezTo>
                              <a:pt x="52228" y="61686"/>
                              <a:pt x="7711" y="47421"/>
                              <a:pt x="7711" y="34698"/>
                            </a:cubicBezTo>
                            <a:cubicBezTo>
                              <a:pt x="7711" y="21976"/>
                              <a:pt x="52228" y="7711"/>
                              <a:pt x="111805" y="7711"/>
                            </a:cubicBezTo>
                            <a:close/>
                            <a:moveTo>
                              <a:pt x="7711" y="48038"/>
                            </a:moveTo>
                            <a:cubicBezTo>
                              <a:pt x="25172" y="61994"/>
                              <a:pt x="69524" y="69396"/>
                              <a:pt x="111805" y="69396"/>
                            </a:cubicBezTo>
                            <a:cubicBezTo>
                              <a:pt x="154087" y="69396"/>
                              <a:pt x="198439" y="61994"/>
                              <a:pt x="215900" y="48038"/>
                            </a:cubicBezTo>
                            <a:lnTo>
                              <a:pt x="215900" y="111805"/>
                            </a:lnTo>
                            <a:cubicBezTo>
                              <a:pt x="215900" y="124528"/>
                              <a:pt x="171382" y="138793"/>
                              <a:pt x="111805" y="138793"/>
                            </a:cubicBezTo>
                            <a:cubicBezTo>
                              <a:pt x="52228" y="138793"/>
                              <a:pt x="7711" y="124528"/>
                              <a:pt x="7711" y="111805"/>
                            </a:cubicBezTo>
                            <a:close/>
                            <a:moveTo>
                              <a:pt x="7711" y="125145"/>
                            </a:moveTo>
                            <a:cubicBezTo>
                              <a:pt x="25172" y="139101"/>
                              <a:pt x="69524" y="146503"/>
                              <a:pt x="111805" y="146503"/>
                            </a:cubicBezTo>
                            <a:cubicBezTo>
                              <a:pt x="154087" y="146503"/>
                              <a:pt x="198439" y="139101"/>
                              <a:pt x="215900" y="125145"/>
                            </a:cubicBezTo>
                            <a:lnTo>
                              <a:pt x="215900" y="188912"/>
                            </a:lnTo>
                            <a:cubicBezTo>
                              <a:pt x="215900" y="201635"/>
                              <a:pt x="171382" y="215900"/>
                              <a:pt x="111805" y="215900"/>
                            </a:cubicBezTo>
                            <a:cubicBezTo>
                              <a:pt x="52228" y="215900"/>
                              <a:pt x="7711" y="201635"/>
                              <a:pt x="7711" y="188912"/>
                            </a:cubicBezTo>
                            <a:close/>
                            <a:moveTo>
                              <a:pt x="7711" y="266019"/>
                            </a:moveTo>
                            <a:lnTo>
                              <a:pt x="7711" y="202252"/>
                            </a:lnTo>
                            <a:cubicBezTo>
                              <a:pt x="25172" y="216208"/>
                              <a:pt x="69524" y="223611"/>
                              <a:pt x="111805" y="223611"/>
                            </a:cubicBezTo>
                            <a:cubicBezTo>
                              <a:pt x="154087" y="223611"/>
                              <a:pt x="198439" y="216208"/>
                              <a:pt x="215900" y="202252"/>
                            </a:cubicBezTo>
                            <a:lnTo>
                              <a:pt x="215900" y="266019"/>
                            </a:lnTo>
                            <a:cubicBezTo>
                              <a:pt x="215900" y="278742"/>
                              <a:pt x="171382" y="293007"/>
                              <a:pt x="111805" y="293007"/>
                            </a:cubicBezTo>
                            <a:cubicBezTo>
                              <a:pt x="52228" y="293007"/>
                              <a:pt x="7711" y="278742"/>
                              <a:pt x="7711" y="266019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47" name="Graphic 17" descr="Database outline">
                        <a:extLst>
                          <a:ext uri="{FF2B5EF4-FFF2-40B4-BE49-F238E27FC236}">
                            <a16:creationId xmlns:a16="http://schemas.microsoft.com/office/drawing/2014/main" id="{C6176A32-B248-466F-A4C3-C76D6926E5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157396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8" name="Graphic 17" descr="Database outline">
                        <a:extLst>
                          <a:ext uri="{FF2B5EF4-FFF2-40B4-BE49-F238E27FC236}">
                            <a16:creationId xmlns:a16="http://schemas.microsoft.com/office/drawing/2014/main" id="{58267C6D-BD97-4C46-868F-5C9366E576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234503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9" name="Graphic 17" descr="Database outline">
                        <a:extLst>
                          <a:ext uri="{FF2B5EF4-FFF2-40B4-BE49-F238E27FC236}">
                            <a16:creationId xmlns:a16="http://schemas.microsoft.com/office/drawing/2014/main" id="{A4C6BF02-1355-40B0-90D8-EE4C16EF26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311610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39" name="Group 238">
                      <a:extLst>
                        <a:ext uri="{FF2B5EF4-FFF2-40B4-BE49-F238E27FC236}">
                          <a16:creationId xmlns:a16="http://schemas.microsoft.com/office/drawing/2014/main" id="{DD63B820-0E83-4ECD-BAD7-E27A1589E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1340" y="2089738"/>
                      <a:ext cx="226605" cy="304950"/>
                      <a:chOff x="4651637" y="2947879"/>
                      <a:chExt cx="226605" cy="304950"/>
                    </a:xfrm>
                  </p:grpSpPr>
                  <p:sp>
                    <p:nvSpPr>
                      <p:cNvPr id="240" name="Flowchart: Magnetic Disk 239">
                        <a:extLst>
                          <a:ext uri="{FF2B5EF4-FFF2-40B4-BE49-F238E27FC236}">
                            <a16:creationId xmlns:a16="http://schemas.microsoft.com/office/drawing/2014/main" id="{10F48AAF-033A-4E8E-AC90-7853E78E32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51637" y="2952112"/>
                        <a:ext cx="223608" cy="300717"/>
                      </a:xfrm>
                      <a:prstGeom prst="flowChartMagneticDisk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grpSp>
                    <p:nvGrpSpPr>
                      <p:cNvPr id="241" name="Graphic 18" descr="Database outline">
                        <a:extLst>
                          <a:ext uri="{FF2B5EF4-FFF2-40B4-BE49-F238E27FC236}">
                            <a16:creationId xmlns:a16="http://schemas.microsoft.com/office/drawing/2014/main" id="{104C05FF-EE96-415D-9CA8-B527CDDBDC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54632" y="2947879"/>
                        <a:ext cx="223610" cy="300717"/>
                        <a:chOff x="5281289" y="2441964"/>
                        <a:chExt cx="223610" cy="300717"/>
                      </a:xfrm>
                      <a:solidFill>
                        <a:srgbClr val="39C7C0"/>
                      </a:solidFill>
                    </p:grpSpPr>
                    <p:sp>
                      <p:nvSpPr>
                        <p:cNvPr id="242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10F609A8-F1AE-47E1-9B96-AFFE2F0A7E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81289" y="2441964"/>
                          <a:ext cx="223610" cy="300717"/>
                        </a:xfrm>
                        <a:custGeom>
                          <a:avLst/>
                          <a:gdLst>
                            <a:gd name="connsiteX0" fmla="*/ 223611 w 223610"/>
                            <a:gd name="connsiteY0" fmla="*/ 266019 h 300717"/>
                            <a:gd name="connsiteX1" fmla="*/ 223611 w 223610"/>
                            <a:gd name="connsiteY1" fmla="*/ 34698 h 300717"/>
                            <a:gd name="connsiteX2" fmla="*/ 111805 w 223610"/>
                            <a:gd name="connsiteY2" fmla="*/ 0 h 300717"/>
                            <a:gd name="connsiteX3" fmla="*/ 0 w 223610"/>
                            <a:gd name="connsiteY3" fmla="*/ 34698 h 300717"/>
                            <a:gd name="connsiteX4" fmla="*/ 0 w 223610"/>
                            <a:gd name="connsiteY4" fmla="*/ 266019 h 300717"/>
                            <a:gd name="connsiteX5" fmla="*/ 111805 w 223610"/>
                            <a:gd name="connsiteY5" fmla="*/ 300718 h 300717"/>
                            <a:gd name="connsiteX6" fmla="*/ 223611 w 223610"/>
                            <a:gd name="connsiteY6" fmla="*/ 266019 h 300717"/>
                            <a:gd name="connsiteX7" fmla="*/ 111805 w 223610"/>
                            <a:gd name="connsiteY7" fmla="*/ 7711 h 300717"/>
                            <a:gd name="connsiteX8" fmla="*/ 215900 w 223610"/>
                            <a:gd name="connsiteY8" fmla="*/ 34698 h 300717"/>
                            <a:gd name="connsiteX9" fmla="*/ 111805 w 223610"/>
                            <a:gd name="connsiteY9" fmla="*/ 61686 h 300717"/>
                            <a:gd name="connsiteX10" fmla="*/ 7711 w 223610"/>
                            <a:gd name="connsiteY10" fmla="*/ 34698 h 300717"/>
                            <a:gd name="connsiteX11" fmla="*/ 111805 w 223610"/>
                            <a:gd name="connsiteY11" fmla="*/ 7711 h 300717"/>
                            <a:gd name="connsiteX12" fmla="*/ 7711 w 223610"/>
                            <a:gd name="connsiteY12" fmla="*/ 48038 h 300717"/>
                            <a:gd name="connsiteX13" fmla="*/ 111805 w 223610"/>
                            <a:gd name="connsiteY13" fmla="*/ 69396 h 300717"/>
                            <a:gd name="connsiteX14" fmla="*/ 215900 w 223610"/>
                            <a:gd name="connsiteY14" fmla="*/ 48038 h 300717"/>
                            <a:gd name="connsiteX15" fmla="*/ 215900 w 223610"/>
                            <a:gd name="connsiteY15" fmla="*/ 111805 h 300717"/>
                            <a:gd name="connsiteX16" fmla="*/ 111805 w 223610"/>
                            <a:gd name="connsiteY16" fmla="*/ 138793 h 300717"/>
                            <a:gd name="connsiteX17" fmla="*/ 7711 w 223610"/>
                            <a:gd name="connsiteY17" fmla="*/ 111805 h 300717"/>
                            <a:gd name="connsiteX18" fmla="*/ 7711 w 223610"/>
                            <a:gd name="connsiteY18" fmla="*/ 125145 h 300717"/>
                            <a:gd name="connsiteX19" fmla="*/ 111805 w 223610"/>
                            <a:gd name="connsiteY19" fmla="*/ 146503 h 300717"/>
                            <a:gd name="connsiteX20" fmla="*/ 215900 w 223610"/>
                            <a:gd name="connsiteY20" fmla="*/ 125145 h 300717"/>
                            <a:gd name="connsiteX21" fmla="*/ 215900 w 223610"/>
                            <a:gd name="connsiteY21" fmla="*/ 188912 h 300717"/>
                            <a:gd name="connsiteX22" fmla="*/ 111805 w 223610"/>
                            <a:gd name="connsiteY22" fmla="*/ 215900 h 300717"/>
                            <a:gd name="connsiteX23" fmla="*/ 7711 w 223610"/>
                            <a:gd name="connsiteY23" fmla="*/ 188912 h 300717"/>
                            <a:gd name="connsiteX24" fmla="*/ 7711 w 223610"/>
                            <a:gd name="connsiteY24" fmla="*/ 266019 h 300717"/>
                            <a:gd name="connsiteX25" fmla="*/ 7711 w 223610"/>
                            <a:gd name="connsiteY25" fmla="*/ 202252 h 300717"/>
                            <a:gd name="connsiteX26" fmla="*/ 111805 w 223610"/>
                            <a:gd name="connsiteY26" fmla="*/ 223611 h 300717"/>
                            <a:gd name="connsiteX27" fmla="*/ 215900 w 223610"/>
                            <a:gd name="connsiteY27" fmla="*/ 202252 h 300717"/>
                            <a:gd name="connsiteX28" fmla="*/ 215900 w 223610"/>
                            <a:gd name="connsiteY28" fmla="*/ 266019 h 300717"/>
                            <a:gd name="connsiteX29" fmla="*/ 111805 w 223610"/>
                            <a:gd name="connsiteY29" fmla="*/ 293007 h 300717"/>
                            <a:gd name="connsiteX30" fmla="*/ 7711 w 223610"/>
                            <a:gd name="connsiteY30" fmla="*/ 266019 h 30071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</a:cxnLst>
                          <a:rect l="l" t="t" r="r" b="b"/>
                          <a:pathLst>
                            <a:path w="223610" h="300717">
                              <a:moveTo>
                                <a:pt x="223611" y="266019"/>
                              </a:moveTo>
                              <a:lnTo>
                                <a:pt x="223611" y="34698"/>
                              </a:lnTo>
                              <a:cubicBezTo>
                                <a:pt x="223611" y="12160"/>
                                <a:pt x="166008" y="0"/>
                                <a:pt x="111805" y="0"/>
                              </a:cubicBezTo>
                              <a:cubicBezTo>
                                <a:pt x="57603" y="0"/>
                                <a:pt x="0" y="12160"/>
                                <a:pt x="0" y="34698"/>
                              </a:cubicBezTo>
                              <a:lnTo>
                                <a:pt x="0" y="266019"/>
                              </a:lnTo>
                              <a:cubicBezTo>
                                <a:pt x="0" y="288558"/>
                                <a:pt x="57603" y="300718"/>
                                <a:pt x="111805" y="300718"/>
                              </a:cubicBezTo>
                              <a:cubicBezTo>
                                <a:pt x="166008" y="300718"/>
                                <a:pt x="223611" y="288558"/>
                                <a:pt x="223611" y="266019"/>
                              </a:cubicBezTo>
                              <a:close/>
                              <a:moveTo>
                                <a:pt x="111805" y="7711"/>
                              </a:moveTo>
                              <a:cubicBezTo>
                                <a:pt x="171382" y="7711"/>
                                <a:pt x="215900" y="21976"/>
                                <a:pt x="215900" y="34698"/>
                              </a:cubicBezTo>
                              <a:cubicBezTo>
                                <a:pt x="215900" y="47421"/>
                                <a:pt x="171382" y="61686"/>
                                <a:pt x="111805" y="61686"/>
                              </a:cubicBezTo>
                              <a:cubicBezTo>
                                <a:pt x="52228" y="61686"/>
                                <a:pt x="7711" y="47421"/>
                                <a:pt x="7711" y="34698"/>
                              </a:cubicBezTo>
                              <a:cubicBezTo>
                                <a:pt x="7711" y="21976"/>
                                <a:pt x="52228" y="7711"/>
                                <a:pt x="111805" y="7711"/>
                              </a:cubicBezTo>
                              <a:close/>
                              <a:moveTo>
                                <a:pt x="7711" y="48038"/>
                              </a:moveTo>
                              <a:cubicBezTo>
                                <a:pt x="25172" y="61994"/>
                                <a:pt x="69524" y="69396"/>
                                <a:pt x="111805" y="69396"/>
                              </a:cubicBezTo>
                              <a:cubicBezTo>
                                <a:pt x="154087" y="69396"/>
                                <a:pt x="198439" y="61994"/>
                                <a:pt x="215900" y="48038"/>
                              </a:cubicBezTo>
                              <a:lnTo>
                                <a:pt x="215900" y="111805"/>
                              </a:lnTo>
                              <a:cubicBezTo>
                                <a:pt x="215900" y="124528"/>
                                <a:pt x="171382" y="138793"/>
                                <a:pt x="111805" y="138793"/>
                              </a:cubicBezTo>
                              <a:cubicBezTo>
                                <a:pt x="52228" y="138793"/>
                                <a:pt x="7711" y="124528"/>
                                <a:pt x="7711" y="111805"/>
                              </a:cubicBezTo>
                              <a:close/>
                              <a:moveTo>
                                <a:pt x="7711" y="125145"/>
                              </a:moveTo>
                              <a:cubicBezTo>
                                <a:pt x="25172" y="139101"/>
                                <a:pt x="69524" y="146503"/>
                                <a:pt x="111805" y="146503"/>
                              </a:cubicBezTo>
                              <a:cubicBezTo>
                                <a:pt x="154087" y="146503"/>
                                <a:pt x="198439" y="139101"/>
                                <a:pt x="215900" y="125145"/>
                              </a:cubicBezTo>
                              <a:lnTo>
                                <a:pt x="215900" y="188912"/>
                              </a:lnTo>
                              <a:cubicBezTo>
                                <a:pt x="215900" y="201635"/>
                                <a:pt x="171382" y="215900"/>
                                <a:pt x="111805" y="215900"/>
                              </a:cubicBezTo>
                              <a:cubicBezTo>
                                <a:pt x="52228" y="215900"/>
                                <a:pt x="7711" y="201635"/>
                                <a:pt x="7711" y="188912"/>
                              </a:cubicBezTo>
                              <a:close/>
                              <a:moveTo>
                                <a:pt x="7711" y="266019"/>
                              </a:moveTo>
                              <a:lnTo>
                                <a:pt x="7711" y="202252"/>
                              </a:lnTo>
                              <a:cubicBezTo>
                                <a:pt x="25172" y="216208"/>
                                <a:pt x="69524" y="223611"/>
                                <a:pt x="111805" y="223611"/>
                              </a:cubicBezTo>
                              <a:cubicBezTo>
                                <a:pt x="154087" y="223611"/>
                                <a:pt x="198439" y="216208"/>
                                <a:pt x="215900" y="202252"/>
                              </a:cubicBezTo>
                              <a:lnTo>
                                <a:pt x="215900" y="266019"/>
                              </a:lnTo>
                              <a:cubicBezTo>
                                <a:pt x="215900" y="278742"/>
                                <a:pt x="171382" y="293007"/>
                                <a:pt x="111805" y="293007"/>
                              </a:cubicBezTo>
                              <a:cubicBezTo>
                                <a:pt x="52228" y="293007"/>
                                <a:pt x="7711" y="278742"/>
                                <a:pt x="7711" y="266019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243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EC4B79AE-C30B-488C-A7B9-6DC21420D4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534493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4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14F0AAF9-2BC7-47D0-B9D0-DD50D1D952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611600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5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3C7EBB89-8D4D-4D1C-9350-EE0255CB53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688707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234" name="Group 233">
                    <a:extLst>
                      <a:ext uri="{FF2B5EF4-FFF2-40B4-BE49-F238E27FC236}">
                        <a16:creationId xmlns:a16="http://schemas.microsoft.com/office/drawing/2014/main" id="{FA571D32-C248-4246-8676-AF4F8604852B}"/>
                      </a:ext>
                    </a:extLst>
                  </p:cNvPr>
                  <p:cNvGrpSpPr/>
                  <p:nvPr/>
                </p:nvGrpSpPr>
                <p:grpSpPr>
                  <a:xfrm>
                    <a:off x="5447607" y="2288606"/>
                    <a:ext cx="410616" cy="410616"/>
                    <a:chOff x="5529943" y="2152261"/>
                    <a:chExt cx="585768" cy="585767"/>
                  </a:xfrm>
                </p:grpSpPr>
                <p:sp>
                  <p:nvSpPr>
                    <p:cNvPr id="235" name="Rectangle: Rounded Corners 9">
                      <a:extLst>
                        <a:ext uri="{FF2B5EF4-FFF2-40B4-BE49-F238E27FC236}">
                          <a16:creationId xmlns:a16="http://schemas.microsoft.com/office/drawing/2014/main" id="{55BB9E89-F339-4B3A-BB03-8E40138049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9943" y="2152261"/>
                      <a:ext cx="585768" cy="585767"/>
                    </a:xfrm>
                    <a:prstGeom prst="roundRect">
                      <a:avLst>
                        <a:gd name="adj" fmla="val 606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36" name="Straight Connector 235">
                      <a:extLst>
                        <a:ext uri="{FF2B5EF4-FFF2-40B4-BE49-F238E27FC236}">
                          <a16:creationId xmlns:a16="http://schemas.microsoft.com/office/drawing/2014/main" id="{739D0C16-29DA-4B0D-BEA3-B889296505CF}"/>
                        </a:ext>
                      </a:extLst>
                    </p:cNvPr>
                    <p:cNvCxnSpPr>
                      <a:cxnSpLocks/>
                      <a:stCxn id="235" idx="1"/>
                      <a:endCxn id="235" idx="3"/>
                    </p:cNvCxnSpPr>
                    <p:nvPr/>
                  </p:nvCxnSpPr>
                  <p:spPr>
                    <a:xfrm>
                      <a:off x="5529943" y="2445145"/>
                      <a:ext cx="585768" cy="0"/>
                    </a:xfrm>
                    <a:prstGeom prst="line">
                      <a:avLst/>
                    </a:prstGeom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Straight Connector 236">
                      <a:extLst>
                        <a:ext uri="{FF2B5EF4-FFF2-40B4-BE49-F238E27FC236}">
                          <a16:creationId xmlns:a16="http://schemas.microsoft.com/office/drawing/2014/main" id="{66106B6D-D254-452A-8EDC-1BD66DA5B074}"/>
                        </a:ext>
                      </a:extLst>
                    </p:cNvPr>
                    <p:cNvCxnSpPr>
                      <a:cxnSpLocks/>
                      <a:endCxn id="235" idx="0"/>
                    </p:cNvCxnSpPr>
                    <p:nvPr/>
                  </p:nvCxnSpPr>
                  <p:spPr>
                    <a:xfrm flipV="1">
                      <a:off x="5812972" y="2152261"/>
                      <a:ext cx="9855" cy="566058"/>
                    </a:xfrm>
                    <a:prstGeom prst="line">
                      <a:avLst/>
                    </a:prstGeom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229" name="Graphic 3" descr="Bar chart with solid fill">
                  <a:extLst>
                    <a:ext uri="{FF2B5EF4-FFF2-40B4-BE49-F238E27FC236}">
                      <a16:creationId xmlns:a16="http://schemas.microsoft.com/office/drawing/2014/main" id="{E6C86246-F475-44FA-B9F8-1BA27B9B6E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5603" y="2663169"/>
                  <a:ext cx="162518" cy="162518"/>
                </a:xfrm>
                <a:prstGeom prst="rect">
                  <a:avLst/>
                </a:prstGeom>
              </p:spPr>
            </p:pic>
            <p:pic>
              <p:nvPicPr>
                <p:cNvPr id="230" name="Graphic 4" descr="Hierarchy with solid fill">
                  <a:extLst>
                    <a:ext uri="{FF2B5EF4-FFF2-40B4-BE49-F238E27FC236}">
                      <a16:creationId xmlns:a16="http://schemas.microsoft.com/office/drawing/2014/main" id="{DD54C771-F87B-46FA-92A5-FF0BA42111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6528" y="2844796"/>
                  <a:ext cx="196562" cy="196562"/>
                </a:xfrm>
                <a:prstGeom prst="rect">
                  <a:avLst/>
                </a:prstGeom>
              </p:spPr>
            </p:pic>
            <p:pic>
              <p:nvPicPr>
                <p:cNvPr id="231" name="Graphic 5" descr="Signal with solid fill">
                  <a:extLst>
                    <a:ext uri="{FF2B5EF4-FFF2-40B4-BE49-F238E27FC236}">
                      <a16:creationId xmlns:a16="http://schemas.microsoft.com/office/drawing/2014/main" id="{BC579C95-5C5C-4010-84EA-E6F51AE24A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200182" y="2689151"/>
                  <a:ext cx="121692" cy="121692"/>
                </a:xfrm>
                <a:prstGeom prst="rect">
                  <a:avLst/>
                </a:prstGeom>
              </p:spPr>
            </p:pic>
            <p:pic>
              <p:nvPicPr>
                <p:cNvPr id="232" name="Graphic 6" descr="Signal with solid fill">
                  <a:extLst>
                    <a:ext uri="{FF2B5EF4-FFF2-40B4-BE49-F238E27FC236}">
                      <a16:creationId xmlns:a16="http://schemas.microsoft.com/office/drawing/2014/main" id="{8A18C5E3-F7E0-4151-8A0A-71ECFF479D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00512" y="2888710"/>
                  <a:ext cx="121692" cy="121692"/>
                </a:xfrm>
                <a:prstGeom prst="rect">
                  <a:avLst/>
                </a:prstGeom>
              </p:spPr>
            </p:pic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8C8D684-1B56-4DCD-AE43-25688F875E62}"/>
                  </a:ext>
                </a:extLst>
              </p:cNvPr>
              <p:cNvSpPr txBox="1"/>
              <p:nvPr/>
            </p:nvSpPr>
            <p:spPr>
              <a:xfrm>
                <a:off x="1687909" y="2661365"/>
                <a:ext cx="200696" cy="144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</p:txBody>
          </p:sp>
        </p:grp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BCFF3F6-7643-481A-993A-E94780191B01}"/>
                </a:ext>
              </a:extLst>
            </p:cNvPr>
            <p:cNvSpPr txBox="1"/>
            <p:nvPr/>
          </p:nvSpPr>
          <p:spPr>
            <a:xfrm>
              <a:off x="1163111" y="2288485"/>
              <a:ext cx="383488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1000" b="1" i="0" u="none" strike="noStrike" baseline="0" dirty="0">
                  <a:cs typeface="Quire Sans" panose="020B0502040204020203" pitchFamily="34" charset="0"/>
                </a:rPr>
                <a:t>EMR</a:t>
              </a:r>
              <a:r>
                <a:rPr lang="en-US" sz="1000" b="1" i="0" u="none" strike="noStrike" baseline="-25000" dirty="0">
                  <a:cs typeface="Quire Sans" panose="020B0502040204020203" pitchFamily="34" charset="0"/>
                </a:rPr>
                <a:t>1</a:t>
              </a:r>
              <a:endParaRPr lang="en-US" sz="1000" b="1" baseline="-25000" dirty="0">
                <a:cs typeface="Quire Sans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F3817A7-7F0B-4699-B76F-1A8871AC286F}"/>
              </a:ext>
            </a:extLst>
          </p:cNvPr>
          <p:cNvGrpSpPr/>
          <p:nvPr/>
        </p:nvGrpSpPr>
        <p:grpSpPr>
          <a:xfrm>
            <a:off x="1361964" y="2403542"/>
            <a:ext cx="1099339" cy="702577"/>
            <a:chOff x="1178035" y="2893108"/>
            <a:chExt cx="879577" cy="562129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2ACEE42-585B-4262-9041-3F59F4862667}"/>
                </a:ext>
              </a:extLst>
            </p:cNvPr>
            <p:cNvGrpSpPr/>
            <p:nvPr/>
          </p:nvGrpSpPr>
          <p:grpSpPr>
            <a:xfrm flipH="1">
              <a:off x="1178035" y="3044621"/>
              <a:ext cx="879577" cy="410616"/>
              <a:chOff x="1023952" y="2456929"/>
              <a:chExt cx="879577" cy="410616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1623E85-526C-4B43-B07F-B66F98DB498F}"/>
                  </a:ext>
                </a:extLst>
              </p:cNvPr>
              <p:cNvGrpSpPr/>
              <p:nvPr/>
            </p:nvGrpSpPr>
            <p:grpSpPr>
              <a:xfrm>
                <a:off x="1418054" y="2457172"/>
                <a:ext cx="485475" cy="410371"/>
                <a:chOff x="1418054" y="2457172"/>
                <a:chExt cx="485475" cy="410371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88AFEF49-2B65-4994-B0E5-3CDE468FD597}"/>
                    </a:ext>
                  </a:extLst>
                </p:cNvPr>
                <p:cNvSpPr/>
                <p:nvPr/>
              </p:nvSpPr>
              <p:spPr>
                <a:xfrm>
                  <a:off x="1418054" y="2457172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rgbClr val="898989"/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F4A4EA53-F9C7-46DF-AE35-27635184658A}"/>
                    </a:ext>
                  </a:extLst>
                </p:cNvPr>
                <p:cNvSpPr/>
                <p:nvPr/>
              </p:nvSpPr>
              <p:spPr>
                <a:xfrm>
                  <a:off x="1418054" y="2583166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rgbClr val="898989"/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2</a:t>
                  </a: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1A39383E-5153-4AFE-ACE1-F6B387237855}"/>
                    </a:ext>
                  </a:extLst>
                </p:cNvPr>
                <p:cNvSpPr/>
                <p:nvPr/>
              </p:nvSpPr>
              <p:spPr>
                <a:xfrm>
                  <a:off x="1418054" y="2748671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rgbClr val="898989"/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</a:t>
                  </a:r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2D366CE2-C149-4CAB-A926-7CA3AB955D65}"/>
                  </a:ext>
                </a:extLst>
              </p:cNvPr>
              <p:cNvGrpSpPr/>
              <p:nvPr/>
            </p:nvGrpSpPr>
            <p:grpSpPr>
              <a:xfrm>
                <a:off x="1023952" y="2456929"/>
                <a:ext cx="594367" cy="410616"/>
                <a:chOff x="4777086" y="2647997"/>
                <a:chExt cx="594367" cy="410616"/>
              </a:xfrm>
            </p:grpSpPr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3379D4E5-4FBC-4266-A14A-5BBBA0CDF734}"/>
                    </a:ext>
                  </a:extLst>
                </p:cNvPr>
                <p:cNvGrpSpPr/>
                <p:nvPr/>
              </p:nvGrpSpPr>
              <p:grpSpPr>
                <a:xfrm>
                  <a:off x="4777086" y="2647997"/>
                  <a:ext cx="594367" cy="410616"/>
                  <a:chOff x="5263856" y="2288606"/>
                  <a:chExt cx="594367" cy="410616"/>
                </a:xfrm>
              </p:grpSpPr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2E70CA6E-BB40-4008-9F21-534278A6B694}"/>
                      </a:ext>
                    </a:extLst>
                  </p:cNvPr>
                  <p:cNvGrpSpPr/>
                  <p:nvPr/>
                </p:nvGrpSpPr>
                <p:grpSpPr>
                  <a:xfrm>
                    <a:off x="5263856" y="2323000"/>
                    <a:ext cx="280857" cy="357114"/>
                    <a:chOff x="4777088" y="2037574"/>
                    <a:chExt cx="280857" cy="357114"/>
                  </a:xfrm>
                </p:grpSpPr>
                <p:grpSp>
                  <p:nvGrpSpPr>
                    <p:cNvPr id="208" name="Graphic 17" descr="Database outline">
                      <a:extLst>
                        <a:ext uri="{FF2B5EF4-FFF2-40B4-BE49-F238E27FC236}">
                          <a16:creationId xmlns:a16="http://schemas.microsoft.com/office/drawing/2014/main" id="{441325D5-5EF9-47D3-9E13-6CD8DF7B11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088" y="2037574"/>
                      <a:ext cx="223610" cy="298907"/>
                      <a:chOff x="4777088" y="2037574"/>
                      <a:chExt cx="223610" cy="298907"/>
                    </a:xfrm>
                    <a:solidFill>
                      <a:srgbClr val="39C7C0"/>
                    </a:solidFill>
                  </p:grpSpPr>
                  <p:sp>
                    <p:nvSpPr>
                      <p:cNvPr id="216" name="Graphic 17" descr="Database outline">
                        <a:extLst>
                          <a:ext uri="{FF2B5EF4-FFF2-40B4-BE49-F238E27FC236}">
                            <a16:creationId xmlns:a16="http://schemas.microsoft.com/office/drawing/2014/main" id="{21276656-972B-4474-B8A2-3D550728D4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77088" y="2037574"/>
                        <a:ext cx="223610" cy="298907"/>
                      </a:xfrm>
                      <a:custGeom>
                        <a:avLst/>
                        <a:gdLst>
                          <a:gd name="connsiteX0" fmla="*/ 223611 w 223610"/>
                          <a:gd name="connsiteY0" fmla="*/ 266019 h 300717"/>
                          <a:gd name="connsiteX1" fmla="*/ 223611 w 223610"/>
                          <a:gd name="connsiteY1" fmla="*/ 34698 h 300717"/>
                          <a:gd name="connsiteX2" fmla="*/ 111805 w 223610"/>
                          <a:gd name="connsiteY2" fmla="*/ 0 h 300717"/>
                          <a:gd name="connsiteX3" fmla="*/ 0 w 223610"/>
                          <a:gd name="connsiteY3" fmla="*/ 34698 h 300717"/>
                          <a:gd name="connsiteX4" fmla="*/ 0 w 223610"/>
                          <a:gd name="connsiteY4" fmla="*/ 266019 h 300717"/>
                          <a:gd name="connsiteX5" fmla="*/ 111805 w 223610"/>
                          <a:gd name="connsiteY5" fmla="*/ 300718 h 300717"/>
                          <a:gd name="connsiteX6" fmla="*/ 223611 w 223610"/>
                          <a:gd name="connsiteY6" fmla="*/ 266019 h 300717"/>
                          <a:gd name="connsiteX7" fmla="*/ 111805 w 223610"/>
                          <a:gd name="connsiteY7" fmla="*/ 7711 h 300717"/>
                          <a:gd name="connsiteX8" fmla="*/ 215900 w 223610"/>
                          <a:gd name="connsiteY8" fmla="*/ 34698 h 300717"/>
                          <a:gd name="connsiteX9" fmla="*/ 111805 w 223610"/>
                          <a:gd name="connsiteY9" fmla="*/ 61686 h 300717"/>
                          <a:gd name="connsiteX10" fmla="*/ 7711 w 223610"/>
                          <a:gd name="connsiteY10" fmla="*/ 34698 h 300717"/>
                          <a:gd name="connsiteX11" fmla="*/ 111805 w 223610"/>
                          <a:gd name="connsiteY11" fmla="*/ 7711 h 300717"/>
                          <a:gd name="connsiteX12" fmla="*/ 7711 w 223610"/>
                          <a:gd name="connsiteY12" fmla="*/ 48038 h 300717"/>
                          <a:gd name="connsiteX13" fmla="*/ 111805 w 223610"/>
                          <a:gd name="connsiteY13" fmla="*/ 69396 h 300717"/>
                          <a:gd name="connsiteX14" fmla="*/ 215900 w 223610"/>
                          <a:gd name="connsiteY14" fmla="*/ 48038 h 300717"/>
                          <a:gd name="connsiteX15" fmla="*/ 215900 w 223610"/>
                          <a:gd name="connsiteY15" fmla="*/ 111805 h 300717"/>
                          <a:gd name="connsiteX16" fmla="*/ 111805 w 223610"/>
                          <a:gd name="connsiteY16" fmla="*/ 138793 h 300717"/>
                          <a:gd name="connsiteX17" fmla="*/ 7711 w 223610"/>
                          <a:gd name="connsiteY17" fmla="*/ 111805 h 300717"/>
                          <a:gd name="connsiteX18" fmla="*/ 7711 w 223610"/>
                          <a:gd name="connsiteY18" fmla="*/ 125145 h 300717"/>
                          <a:gd name="connsiteX19" fmla="*/ 111805 w 223610"/>
                          <a:gd name="connsiteY19" fmla="*/ 146503 h 300717"/>
                          <a:gd name="connsiteX20" fmla="*/ 215900 w 223610"/>
                          <a:gd name="connsiteY20" fmla="*/ 125145 h 300717"/>
                          <a:gd name="connsiteX21" fmla="*/ 215900 w 223610"/>
                          <a:gd name="connsiteY21" fmla="*/ 188912 h 300717"/>
                          <a:gd name="connsiteX22" fmla="*/ 111805 w 223610"/>
                          <a:gd name="connsiteY22" fmla="*/ 215900 h 300717"/>
                          <a:gd name="connsiteX23" fmla="*/ 7711 w 223610"/>
                          <a:gd name="connsiteY23" fmla="*/ 188912 h 300717"/>
                          <a:gd name="connsiteX24" fmla="*/ 7711 w 223610"/>
                          <a:gd name="connsiteY24" fmla="*/ 266019 h 300717"/>
                          <a:gd name="connsiteX25" fmla="*/ 7711 w 223610"/>
                          <a:gd name="connsiteY25" fmla="*/ 202252 h 300717"/>
                          <a:gd name="connsiteX26" fmla="*/ 111805 w 223610"/>
                          <a:gd name="connsiteY26" fmla="*/ 223611 h 300717"/>
                          <a:gd name="connsiteX27" fmla="*/ 215900 w 223610"/>
                          <a:gd name="connsiteY27" fmla="*/ 202252 h 300717"/>
                          <a:gd name="connsiteX28" fmla="*/ 215900 w 223610"/>
                          <a:gd name="connsiteY28" fmla="*/ 266019 h 300717"/>
                          <a:gd name="connsiteX29" fmla="*/ 111805 w 223610"/>
                          <a:gd name="connsiteY29" fmla="*/ 293007 h 300717"/>
                          <a:gd name="connsiteX30" fmla="*/ 7711 w 223610"/>
                          <a:gd name="connsiteY30" fmla="*/ 266019 h 3007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223610" h="300717">
                            <a:moveTo>
                              <a:pt x="223611" y="266019"/>
                            </a:moveTo>
                            <a:lnTo>
                              <a:pt x="223611" y="34698"/>
                            </a:lnTo>
                            <a:cubicBezTo>
                              <a:pt x="223611" y="12160"/>
                              <a:pt x="166008" y="0"/>
                              <a:pt x="111805" y="0"/>
                            </a:cubicBezTo>
                            <a:cubicBezTo>
                              <a:pt x="57603" y="0"/>
                              <a:pt x="0" y="12160"/>
                              <a:pt x="0" y="34698"/>
                            </a:cubicBezTo>
                            <a:lnTo>
                              <a:pt x="0" y="266019"/>
                            </a:lnTo>
                            <a:cubicBezTo>
                              <a:pt x="0" y="288558"/>
                              <a:pt x="57603" y="300718"/>
                              <a:pt x="111805" y="300718"/>
                            </a:cubicBezTo>
                            <a:cubicBezTo>
                              <a:pt x="166008" y="300718"/>
                              <a:pt x="223611" y="288558"/>
                              <a:pt x="223611" y="266019"/>
                            </a:cubicBezTo>
                            <a:close/>
                            <a:moveTo>
                              <a:pt x="111805" y="7711"/>
                            </a:moveTo>
                            <a:cubicBezTo>
                              <a:pt x="171382" y="7711"/>
                              <a:pt x="215900" y="21976"/>
                              <a:pt x="215900" y="34698"/>
                            </a:cubicBezTo>
                            <a:cubicBezTo>
                              <a:pt x="215900" y="47421"/>
                              <a:pt x="171382" y="61686"/>
                              <a:pt x="111805" y="61686"/>
                            </a:cubicBezTo>
                            <a:cubicBezTo>
                              <a:pt x="52228" y="61686"/>
                              <a:pt x="7711" y="47421"/>
                              <a:pt x="7711" y="34698"/>
                            </a:cubicBezTo>
                            <a:cubicBezTo>
                              <a:pt x="7711" y="21976"/>
                              <a:pt x="52228" y="7711"/>
                              <a:pt x="111805" y="7711"/>
                            </a:cubicBezTo>
                            <a:close/>
                            <a:moveTo>
                              <a:pt x="7711" y="48038"/>
                            </a:moveTo>
                            <a:cubicBezTo>
                              <a:pt x="25172" y="61994"/>
                              <a:pt x="69524" y="69396"/>
                              <a:pt x="111805" y="69396"/>
                            </a:cubicBezTo>
                            <a:cubicBezTo>
                              <a:pt x="154087" y="69396"/>
                              <a:pt x="198439" y="61994"/>
                              <a:pt x="215900" y="48038"/>
                            </a:cubicBezTo>
                            <a:lnTo>
                              <a:pt x="215900" y="111805"/>
                            </a:lnTo>
                            <a:cubicBezTo>
                              <a:pt x="215900" y="124528"/>
                              <a:pt x="171382" y="138793"/>
                              <a:pt x="111805" y="138793"/>
                            </a:cubicBezTo>
                            <a:cubicBezTo>
                              <a:pt x="52228" y="138793"/>
                              <a:pt x="7711" y="124528"/>
                              <a:pt x="7711" y="111805"/>
                            </a:cubicBezTo>
                            <a:close/>
                            <a:moveTo>
                              <a:pt x="7711" y="125145"/>
                            </a:moveTo>
                            <a:cubicBezTo>
                              <a:pt x="25172" y="139101"/>
                              <a:pt x="69524" y="146503"/>
                              <a:pt x="111805" y="146503"/>
                            </a:cubicBezTo>
                            <a:cubicBezTo>
                              <a:pt x="154087" y="146503"/>
                              <a:pt x="198439" y="139101"/>
                              <a:pt x="215900" y="125145"/>
                            </a:cubicBezTo>
                            <a:lnTo>
                              <a:pt x="215900" y="188912"/>
                            </a:lnTo>
                            <a:cubicBezTo>
                              <a:pt x="215900" y="201635"/>
                              <a:pt x="171382" y="215900"/>
                              <a:pt x="111805" y="215900"/>
                            </a:cubicBezTo>
                            <a:cubicBezTo>
                              <a:pt x="52228" y="215900"/>
                              <a:pt x="7711" y="201635"/>
                              <a:pt x="7711" y="188912"/>
                            </a:cubicBezTo>
                            <a:close/>
                            <a:moveTo>
                              <a:pt x="7711" y="266019"/>
                            </a:moveTo>
                            <a:lnTo>
                              <a:pt x="7711" y="202252"/>
                            </a:lnTo>
                            <a:cubicBezTo>
                              <a:pt x="25172" y="216208"/>
                              <a:pt x="69524" y="223611"/>
                              <a:pt x="111805" y="223611"/>
                            </a:cubicBezTo>
                            <a:cubicBezTo>
                              <a:pt x="154087" y="223611"/>
                              <a:pt x="198439" y="216208"/>
                              <a:pt x="215900" y="202252"/>
                            </a:cubicBezTo>
                            <a:lnTo>
                              <a:pt x="215900" y="266019"/>
                            </a:lnTo>
                            <a:cubicBezTo>
                              <a:pt x="215900" y="278742"/>
                              <a:pt x="171382" y="293007"/>
                              <a:pt x="111805" y="293007"/>
                            </a:cubicBezTo>
                            <a:cubicBezTo>
                              <a:pt x="52228" y="293007"/>
                              <a:pt x="7711" y="278742"/>
                              <a:pt x="7711" y="266019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17" name="Graphic 17" descr="Database outline">
                        <a:extLst>
                          <a:ext uri="{FF2B5EF4-FFF2-40B4-BE49-F238E27FC236}">
                            <a16:creationId xmlns:a16="http://schemas.microsoft.com/office/drawing/2014/main" id="{5D011746-F56E-40F1-A65F-F17D8DB819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157396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8" name="Graphic 17" descr="Database outline">
                        <a:extLst>
                          <a:ext uri="{FF2B5EF4-FFF2-40B4-BE49-F238E27FC236}">
                            <a16:creationId xmlns:a16="http://schemas.microsoft.com/office/drawing/2014/main" id="{7AC92176-80E7-42A4-B996-F3E07DB536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234503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9" name="Graphic 17" descr="Database outline">
                        <a:extLst>
                          <a:ext uri="{FF2B5EF4-FFF2-40B4-BE49-F238E27FC236}">
                            <a16:creationId xmlns:a16="http://schemas.microsoft.com/office/drawing/2014/main" id="{8A68113A-BFD7-4C55-B7A9-C0E32308D5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311610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09" name="Group 208">
                      <a:extLst>
                        <a:ext uri="{FF2B5EF4-FFF2-40B4-BE49-F238E27FC236}">
                          <a16:creationId xmlns:a16="http://schemas.microsoft.com/office/drawing/2014/main" id="{9D4B8568-C49B-48AA-BA20-112F18BF26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1340" y="2089738"/>
                      <a:ext cx="226605" cy="304950"/>
                      <a:chOff x="4651637" y="2947879"/>
                      <a:chExt cx="226605" cy="304950"/>
                    </a:xfrm>
                  </p:grpSpPr>
                  <p:sp>
                    <p:nvSpPr>
                      <p:cNvPr id="210" name="Flowchart: Magnetic Disk 209">
                        <a:extLst>
                          <a:ext uri="{FF2B5EF4-FFF2-40B4-BE49-F238E27FC236}">
                            <a16:creationId xmlns:a16="http://schemas.microsoft.com/office/drawing/2014/main" id="{E27F51D0-136E-4B44-94DB-634DE67826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51637" y="2952112"/>
                        <a:ext cx="223608" cy="300717"/>
                      </a:xfrm>
                      <a:prstGeom prst="flowChartMagneticDisk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grpSp>
                    <p:nvGrpSpPr>
                      <p:cNvPr id="211" name="Graphic 18" descr="Database outline">
                        <a:extLst>
                          <a:ext uri="{FF2B5EF4-FFF2-40B4-BE49-F238E27FC236}">
                            <a16:creationId xmlns:a16="http://schemas.microsoft.com/office/drawing/2014/main" id="{96DAD5BF-8727-495C-94BD-6D947C30B3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54632" y="2947879"/>
                        <a:ext cx="223610" cy="300717"/>
                        <a:chOff x="5281289" y="2441964"/>
                        <a:chExt cx="223610" cy="300717"/>
                      </a:xfrm>
                      <a:solidFill>
                        <a:srgbClr val="39C7C0"/>
                      </a:solidFill>
                    </p:grpSpPr>
                    <p:sp>
                      <p:nvSpPr>
                        <p:cNvPr id="212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E34C6C93-044E-4889-91C9-4905D25F32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81289" y="2441964"/>
                          <a:ext cx="223610" cy="300717"/>
                        </a:xfrm>
                        <a:custGeom>
                          <a:avLst/>
                          <a:gdLst>
                            <a:gd name="connsiteX0" fmla="*/ 223611 w 223610"/>
                            <a:gd name="connsiteY0" fmla="*/ 266019 h 300717"/>
                            <a:gd name="connsiteX1" fmla="*/ 223611 w 223610"/>
                            <a:gd name="connsiteY1" fmla="*/ 34698 h 300717"/>
                            <a:gd name="connsiteX2" fmla="*/ 111805 w 223610"/>
                            <a:gd name="connsiteY2" fmla="*/ 0 h 300717"/>
                            <a:gd name="connsiteX3" fmla="*/ 0 w 223610"/>
                            <a:gd name="connsiteY3" fmla="*/ 34698 h 300717"/>
                            <a:gd name="connsiteX4" fmla="*/ 0 w 223610"/>
                            <a:gd name="connsiteY4" fmla="*/ 266019 h 300717"/>
                            <a:gd name="connsiteX5" fmla="*/ 111805 w 223610"/>
                            <a:gd name="connsiteY5" fmla="*/ 300718 h 300717"/>
                            <a:gd name="connsiteX6" fmla="*/ 223611 w 223610"/>
                            <a:gd name="connsiteY6" fmla="*/ 266019 h 300717"/>
                            <a:gd name="connsiteX7" fmla="*/ 111805 w 223610"/>
                            <a:gd name="connsiteY7" fmla="*/ 7711 h 300717"/>
                            <a:gd name="connsiteX8" fmla="*/ 215900 w 223610"/>
                            <a:gd name="connsiteY8" fmla="*/ 34698 h 300717"/>
                            <a:gd name="connsiteX9" fmla="*/ 111805 w 223610"/>
                            <a:gd name="connsiteY9" fmla="*/ 61686 h 300717"/>
                            <a:gd name="connsiteX10" fmla="*/ 7711 w 223610"/>
                            <a:gd name="connsiteY10" fmla="*/ 34698 h 300717"/>
                            <a:gd name="connsiteX11" fmla="*/ 111805 w 223610"/>
                            <a:gd name="connsiteY11" fmla="*/ 7711 h 300717"/>
                            <a:gd name="connsiteX12" fmla="*/ 7711 w 223610"/>
                            <a:gd name="connsiteY12" fmla="*/ 48038 h 300717"/>
                            <a:gd name="connsiteX13" fmla="*/ 111805 w 223610"/>
                            <a:gd name="connsiteY13" fmla="*/ 69396 h 300717"/>
                            <a:gd name="connsiteX14" fmla="*/ 215900 w 223610"/>
                            <a:gd name="connsiteY14" fmla="*/ 48038 h 300717"/>
                            <a:gd name="connsiteX15" fmla="*/ 215900 w 223610"/>
                            <a:gd name="connsiteY15" fmla="*/ 111805 h 300717"/>
                            <a:gd name="connsiteX16" fmla="*/ 111805 w 223610"/>
                            <a:gd name="connsiteY16" fmla="*/ 138793 h 300717"/>
                            <a:gd name="connsiteX17" fmla="*/ 7711 w 223610"/>
                            <a:gd name="connsiteY17" fmla="*/ 111805 h 300717"/>
                            <a:gd name="connsiteX18" fmla="*/ 7711 w 223610"/>
                            <a:gd name="connsiteY18" fmla="*/ 125145 h 300717"/>
                            <a:gd name="connsiteX19" fmla="*/ 111805 w 223610"/>
                            <a:gd name="connsiteY19" fmla="*/ 146503 h 300717"/>
                            <a:gd name="connsiteX20" fmla="*/ 215900 w 223610"/>
                            <a:gd name="connsiteY20" fmla="*/ 125145 h 300717"/>
                            <a:gd name="connsiteX21" fmla="*/ 215900 w 223610"/>
                            <a:gd name="connsiteY21" fmla="*/ 188912 h 300717"/>
                            <a:gd name="connsiteX22" fmla="*/ 111805 w 223610"/>
                            <a:gd name="connsiteY22" fmla="*/ 215900 h 300717"/>
                            <a:gd name="connsiteX23" fmla="*/ 7711 w 223610"/>
                            <a:gd name="connsiteY23" fmla="*/ 188912 h 300717"/>
                            <a:gd name="connsiteX24" fmla="*/ 7711 w 223610"/>
                            <a:gd name="connsiteY24" fmla="*/ 266019 h 300717"/>
                            <a:gd name="connsiteX25" fmla="*/ 7711 w 223610"/>
                            <a:gd name="connsiteY25" fmla="*/ 202252 h 300717"/>
                            <a:gd name="connsiteX26" fmla="*/ 111805 w 223610"/>
                            <a:gd name="connsiteY26" fmla="*/ 223611 h 300717"/>
                            <a:gd name="connsiteX27" fmla="*/ 215900 w 223610"/>
                            <a:gd name="connsiteY27" fmla="*/ 202252 h 300717"/>
                            <a:gd name="connsiteX28" fmla="*/ 215900 w 223610"/>
                            <a:gd name="connsiteY28" fmla="*/ 266019 h 300717"/>
                            <a:gd name="connsiteX29" fmla="*/ 111805 w 223610"/>
                            <a:gd name="connsiteY29" fmla="*/ 293007 h 300717"/>
                            <a:gd name="connsiteX30" fmla="*/ 7711 w 223610"/>
                            <a:gd name="connsiteY30" fmla="*/ 266019 h 30071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</a:cxnLst>
                          <a:rect l="l" t="t" r="r" b="b"/>
                          <a:pathLst>
                            <a:path w="223610" h="300717">
                              <a:moveTo>
                                <a:pt x="223611" y="266019"/>
                              </a:moveTo>
                              <a:lnTo>
                                <a:pt x="223611" y="34698"/>
                              </a:lnTo>
                              <a:cubicBezTo>
                                <a:pt x="223611" y="12160"/>
                                <a:pt x="166008" y="0"/>
                                <a:pt x="111805" y="0"/>
                              </a:cubicBezTo>
                              <a:cubicBezTo>
                                <a:pt x="57603" y="0"/>
                                <a:pt x="0" y="12160"/>
                                <a:pt x="0" y="34698"/>
                              </a:cubicBezTo>
                              <a:lnTo>
                                <a:pt x="0" y="266019"/>
                              </a:lnTo>
                              <a:cubicBezTo>
                                <a:pt x="0" y="288558"/>
                                <a:pt x="57603" y="300718"/>
                                <a:pt x="111805" y="300718"/>
                              </a:cubicBezTo>
                              <a:cubicBezTo>
                                <a:pt x="166008" y="300718"/>
                                <a:pt x="223611" y="288558"/>
                                <a:pt x="223611" y="266019"/>
                              </a:cubicBezTo>
                              <a:close/>
                              <a:moveTo>
                                <a:pt x="111805" y="7711"/>
                              </a:moveTo>
                              <a:cubicBezTo>
                                <a:pt x="171382" y="7711"/>
                                <a:pt x="215900" y="21976"/>
                                <a:pt x="215900" y="34698"/>
                              </a:cubicBezTo>
                              <a:cubicBezTo>
                                <a:pt x="215900" y="47421"/>
                                <a:pt x="171382" y="61686"/>
                                <a:pt x="111805" y="61686"/>
                              </a:cubicBezTo>
                              <a:cubicBezTo>
                                <a:pt x="52228" y="61686"/>
                                <a:pt x="7711" y="47421"/>
                                <a:pt x="7711" y="34698"/>
                              </a:cubicBezTo>
                              <a:cubicBezTo>
                                <a:pt x="7711" y="21976"/>
                                <a:pt x="52228" y="7711"/>
                                <a:pt x="111805" y="7711"/>
                              </a:cubicBezTo>
                              <a:close/>
                              <a:moveTo>
                                <a:pt x="7711" y="48038"/>
                              </a:moveTo>
                              <a:cubicBezTo>
                                <a:pt x="25172" y="61994"/>
                                <a:pt x="69524" y="69396"/>
                                <a:pt x="111805" y="69396"/>
                              </a:cubicBezTo>
                              <a:cubicBezTo>
                                <a:pt x="154087" y="69396"/>
                                <a:pt x="198439" y="61994"/>
                                <a:pt x="215900" y="48038"/>
                              </a:cubicBezTo>
                              <a:lnTo>
                                <a:pt x="215900" y="111805"/>
                              </a:lnTo>
                              <a:cubicBezTo>
                                <a:pt x="215900" y="124528"/>
                                <a:pt x="171382" y="138793"/>
                                <a:pt x="111805" y="138793"/>
                              </a:cubicBezTo>
                              <a:cubicBezTo>
                                <a:pt x="52228" y="138793"/>
                                <a:pt x="7711" y="124528"/>
                                <a:pt x="7711" y="111805"/>
                              </a:cubicBezTo>
                              <a:close/>
                              <a:moveTo>
                                <a:pt x="7711" y="125145"/>
                              </a:moveTo>
                              <a:cubicBezTo>
                                <a:pt x="25172" y="139101"/>
                                <a:pt x="69524" y="146503"/>
                                <a:pt x="111805" y="146503"/>
                              </a:cubicBezTo>
                              <a:cubicBezTo>
                                <a:pt x="154087" y="146503"/>
                                <a:pt x="198439" y="139101"/>
                                <a:pt x="215900" y="125145"/>
                              </a:cubicBezTo>
                              <a:lnTo>
                                <a:pt x="215900" y="188912"/>
                              </a:lnTo>
                              <a:cubicBezTo>
                                <a:pt x="215900" y="201635"/>
                                <a:pt x="171382" y="215900"/>
                                <a:pt x="111805" y="215900"/>
                              </a:cubicBezTo>
                              <a:cubicBezTo>
                                <a:pt x="52228" y="215900"/>
                                <a:pt x="7711" y="201635"/>
                                <a:pt x="7711" y="188912"/>
                              </a:cubicBezTo>
                              <a:close/>
                              <a:moveTo>
                                <a:pt x="7711" y="266019"/>
                              </a:moveTo>
                              <a:lnTo>
                                <a:pt x="7711" y="202252"/>
                              </a:lnTo>
                              <a:cubicBezTo>
                                <a:pt x="25172" y="216208"/>
                                <a:pt x="69524" y="223611"/>
                                <a:pt x="111805" y="223611"/>
                              </a:cubicBezTo>
                              <a:cubicBezTo>
                                <a:pt x="154087" y="223611"/>
                                <a:pt x="198439" y="216208"/>
                                <a:pt x="215900" y="202252"/>
                              </a:cubicBezTo>
                              <a:lnTo>
                                <a:pt x="215900" y="266019"/>
                              </a:lnTo>
                              <a:cubicBezTo>
                                <a:pt x="215900" y="278742"/>
                                <a:pt x="171382" y="293007"/>
                                <a:pt x="111805" y="293007"/>
                              </a:cubicBezTo>
                              <a:cubicBezTo>
                                <a:pt x="52228" y="293007"/>
                                <a:pt x="7711" y="278742"/>
                                <a:pt x="7711" y="266019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213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EB8EABCE-1C93-4C03-9DBB-E90A3BDADF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534493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4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FC9D9A86-44B6-4052-8F4B-7F4A0C07BA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611600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5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C5B008EC-C18B-4804-BE0A-A64420F600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688707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204" name="Group 203">
                    <a:extLst>
                      <a:ext uri="{FF2B5EF4-FFF2-40B4-BE49-F238E27FC236}">
                        <a16:creationId xmlns:a16="http://schemas.microsoft.com/office/drawing/2014/main" id="{F2451BA2-0E1B-4F30-9FD2-B85CAFB980FA}"/>
                      </a:ext>
                    </a:extLst>
                  </p:cNvPr>
                  <p:cNvGrpSpPr/>
                  <p:nvPr/>
                </p:nvGrpSpPr>
                <p:grpSpPr>
                  <a:xfrm>
                    <a:off x="5447607" y="2288606"/>
                    <a:ext cx="410616" cy="410616"/>
                    <a:chOff x="5529943" y="2152261"/>
                    <a:chExt cx="585768" cy="585767"/>
                  </a:xfrm>
                </p:grpSpPr>
                <p:sp>
                  <p:nvSpPr>
                    <p:cNvPr id="205" name="Rectangle: Rounded Corners 230">
                      <a:extLst>
                        <a:ext uri="{FF2B5EF4-FFF2-40B4-BE49-F238E27FC236}">
                          <a16:creationId xmlns:a16="http://schemas.microsoft.com/office/drawing/2014/main" id="{5157F2FA-37E2-4A77-BF49-10116CDC98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9943" y="2152261"/>
                      <a:ext cx="585768" cy="585767"/>
                    </a:xfrm>
                    <a:prstGeom prst="roundRect">
                      <a:avLst>
                        <a:gd name="adj" fmla="val 606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06" name="Straight Connector 205">
                      <a:extLst>
                        <a:ext uri="{FF2B5EF4-FFF2-40B4-BE49-F238E27FC236}">
                          <a16:creationId xmlns:a16="http://schemas.microsoft.com/office/drawing/2014/main" id="{67F8BF99-B97E-4E2C-BACD-96B03093D8C2}"/>
                        </a:ext>
                      </a:extLst>
                    </p:cNvPr>
                    <p:cNvCxnSpPr>
                      <a:cxnSpLocks/>
                      <a:stCxn id="205" idx="1"/>
                      <a:endCxn id="205" idx="3"/>
                    </p:cNvCxnSpPr>
                    <p:nvPr/>
                  </p:nvCxnSpPr>
                  <p:spPr>
                    <a:xfrm>
                      <a:off x="5529943" y="2445145"/>
                      <a:ext cx="585768" cy="0"/>
                    </a:xfrm>
                    <a:prstGeom prst="line">
                      <a:avLst/>
                    </a:prstGeom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Straight Connector 206">
                      <a:extLst>
                        <a:ext uri="{FF2B5EF4-FFF2-40B4-BE49-F238E27FC236}">
                          <a16:creationId xmlns:a16="http://schemas.microsoft.com/office/drawing/2014/main" id="{CCCCAD5E-BCEE-47A9-85C6-5F3EBAD80232}"/>
                        </a:ext>
                      </a:extLst>
                    </p:cNvPr>
                    <p:cNvCxnSpPr>
                      <a:cxnSpLocks/>
                      <a:endCxn id="205" idx="0"/>
                    </p:cNvCxnSpPr>
                    <p:nvPr/>
                  </p:nvCxnSpPr>
                  <p:spPr>
                    <a:xfrm flipV="1">
                      <a:off x="5812972" y="2152261"/>
                      <a:ext cx="9855" cy="566058"/>
                    </a:xfrm>
                    <a:prstGeom prst="line">
                      <a:avLst/>
                    </a:prstGeom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99" name="Graphic 224" descr="Bar chart with solid fill">
                  <a:extLst>
                    <a:ext uri="{FF2B5EF4-FFF2-40B4-BE49-F238E27FC236}">
                      <a16:creationId xmlns:a16="http://schemas.microsoft.com/office/drawing/2014/main" id="{03E91F31-81D8-4DF1-A956-916490FC18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5603" y="2663169"/>
                  <a:ext cx="162518" cy="162518"/>
                </a:xfrm>
                <a:prstGeom prst="rect">
                  <a:avLst/>
                </a:prstGeom>
              </p:spPr>
            </p:pic>
            <p:pic>
              <p:nvPicPr>
                <p:cNvPr id="200" name="Graphic 225" descr="Hierarchy with solid fill">
                  <a:extLst>
                    <a:ext uri="{FF2B5EF4-FFF2-40B4-BE49-F238E27FC236}">
                      <a16:creationId xmlns:a16="http://schemas.microsoft.com/office/drawing/2014/main" id="{13533EA6-833C-4BF2-91EC-FAA475F4AA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6528" y="2844796"/>
                  <a:ext cx="196562" cy="196562"/>
                </a:xfrm>
                <a:prstGeom prst="rect">
                  <a:avLst/>
                </a:prstGeom>
              </p:spPr>
            </p:pic>
            <p:pic>
              <p:nvPicPr>
                <p:cNvPr id="201" name="Graphic 226" descr="Signal with solid fill">
                  <a:extLst>
                    <a:ext uri="{FF2B5EF4-FFF2-40B4-BE49-F238E27FC236}">
                      <a16:creationId xmlns:a16="http://schemas.microsoft.com/office/drawing/2014/main" id="{201E068B-4926-419E-8398-772EC1ACE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200182" y="2689151"/>
                  <a:ext cx="121692" cy="121692"/>
                </a:xfrm>
                <a:prstGeom prst="rect">
                  <a:avLst/>
                </a:prstGeom>
              </p:spPr>
            </p:pic>
            <p:pic>
              <p:nvPicPr>
                <p:cNvPr id="202" name="Graphic 227" descr="Signal with solid fill">
                  <a:extLst>
                    <a:ext uri="{FF2B5EF4-FFF2-40B4-BE49-F238E27FC236}">
                      <a16:creationId xmlns:a16="http://schemas.microsoft.com/office/drawing/2014/main" id="{BA6C7B6B-9613-405E-A397-21F3185F2C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00512" y="2888710"/>
                  <a:ext cx="121692" cy="121692"/>
                </a:xfrm>
                <a:prstGeom prst="rect">
                  <a:avLst/>
                </a:prstGeom>
              </p:spPr>
            </p:pic>
          </p:grp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C9CF8612-5326-44D5-9FDC-1012E6D2C61F}"/>
                  </a:ext>
                </a:extLst>
              </p:cNvPr>
              <p:cNvSpPr txBox="1"/>
              <p:nvPr/>
            </p:nvSpPr>
            <p:spPr>
              <a:xfrm>
                <a:off x="1687909" y="2661365"/>
                <a:ext cx="200696" cy="144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A07856F-B014-4952-B9C7-5D561F5D8072}"/>
                </a:ext>
              </a:extLst>
            </p:cNvPr>
            <p:cNvSpPr txBox="1"/>
            <p:nvPr/>
          </p:nvSpPr>
          <p:spPr>
            <a:xfrm>
              <a:off x="1178035" y="2893108"/>
              <a:ext cx="383488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1000" b="1" i="0" u="none" strike="noStrike" baseline="0" dirty="0">
                  <a:cs typeface="Quire Sans" panose="020B0502040204020203" pitchFamily="34" charset="0"/>
                </a:rPr>
                <a:t>EMR</a:t>
              </a:r>
              <a:r>
                <a:rPr lang="en-US" sz="1000" b="1" baseline="-25000" dirty="0">
                  <a:cs typeface="Quire Sans" panose="020B0502040204020203" pitchFamily="34" charset="0"/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8AE756D-86D0-4C63-B5BA-61D41550A978}"/>
              </a:ext>
            </a:extLst>
          </p:cNvPr>
          <p:cNvGrpSpPr/>
          <p:nvPr/>
        </p:nvGrpSpPr>
        <p:grpSpPr>
          <a:xfrm>
            <a:off x="1361964" y="3175213"/>
            <a:ext cx="1099339" cy="702577"/>
            <a:chOff x="1178035" y="2893108"/>
            <a:chExt cx="879577" cy="562129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8EB4EF89-9040-4FD5-9115-D5209A474273}"/>
                </a:ext>
              </a:extLst>
            </p:cNvPr>
            <p:cNvGrpSpPr/>
            <p:nvPr/>
          </p:nvGrpSpPr>
          <p:grpSpPr>
            <a:xfrm flipH="1">
              <a:off x="1178035" y="3044621"/>
              <a:ext cx="879577" cy="410616"/>
              <a:chOff x="1023952" y="2456929"/>
              <a:chExt cx="879577" cy="410616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7E8B174-6156-41FE-AB4F-E8C204CAC856}"/>
                  </a:ext>
                </a:extLst>
              </p:cNvPr>
              <p:cNvGrpSpPr/>
              <p:nvPr/>
            </p:nvGrpSpPr>
            <p:grpSpPr>
              <a:xfrm>
                <a:off x="1418054" y="2457172"/>
                <a:ext cx="485475" cy="410371"/>
                <a:chOff x="1418054" y="2457172"/>
                <a:chExt cx="485475" cy="410371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78E6F88D-77A3-4950-A283-09A534673263}"/>
                    </a:ext>
                  </a:extLst>
                </p:cNvPr>
                <p:cNvSpPr/>
                <p:nvPr/>
              </p:nvSpPr>
              <p:spPr>
                <a:xfrm>
                  <a:off x="1418054" y="2457172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rgbClr val="898989"/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C451FF6B-1A8B-4613-AD3D-891F2DFD5F63}"/>
                    </a:ext>
                  </a:extLst>
                </p:cNvPr>
                <p:cNvSpPr/>
                <p:nvPr/>
              </p:nvSpPr>
              <p:spPr>
                <a:xfrm>
                  <a:off x="1418054" y="2583166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rgbClr val="898989"/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2</a:t>
                  </a: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9E848EC-711D-4134-AFE9-826F42A706DD}"/>
                    </a:ext>
                  </a:extLst>
                </p:cNvPr>
                <p:cNvSpPr/>
                <p:nvPr/>
              </p:nvSpPr>
              <p:spPr>
                <a:xfrm>
                  <a:off x="1418054" y="2748671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rgbClr val="898989"/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</a:t>
                  </a: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AAE5CFA4-57C5-404A-9116-019B61E4C82E}"/>
                  </a:ext>
                </a:extLst>
              </p:cNvPr>
              <p:cNvGrpSpPr/>
              <p:nvPr/>
            </p:nvGrpSpPr>
            <p:grpSpPr>
              <a:xfrm>
                <a:off x="1023952" y="2456929"/>
                <a:ext cx="594367" cy="410616"/>
                <a:chOff x="4777086" y="2647997"/>
                <a:chExt cx="594367" cy="410616"/>
              </a:xfrm>
            </p:grpSpPr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EFB20908-22EF-43AE-B5FD-CEC81E9664F1}"/>
                    </a:ext>
                  </a:extLst>
                </p:cNvPr>
                <p:cNvGrpSpPr/>
                <p:nvPr/>
              </p:nvGrpSpPr>
              <p:grpSpPr>
                <a:xfrm>
                  <a:off x="4777086" y="2647997"/>
                  <a:ext cx="594367" cy="410616"/>
                  <a:chOff x="5263856" y="2288606"/>
                  <a:chExt cx="594367" cy="410616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72322D11-0DFE-4FE0-A3C4-F98FDFFAC641}"/>
                      </a:ext>
                    </a:extLst>
                  </p:cNvPr>
                  <p:cNvGrpSpPr/>
                  <p:nvPr/>
                </p:nvGrpSpPr>
                <p:grpSpPr>
                  <a:xfrm>
                    <a:off x="5263856" y="2323000"/>
                    <a:ext cx="280857" cy="357114"/>
                    <a:chOff x="4777088" y="2037574"/>
                    <a:chExt cx="280857" cy="357114"/>
                  </a:xfrm>
                </p:grpSpPr>
                <p:grpSp>
                  <p:nvGrpSpPr>
                    <p:cNvPr id="178" name="Graphic 17" descr="Database outline">
                      <a:extLst>
                        <a:ext uri="{FF2B5EF4-FFF2-40B4-BE49-F238E27FC236}">
                          <a16:creationId xmlns:a16="http://schemas.microsoft.com/office/drawing/2014/main" id="{CD3666EB-5A2A-4F7C-AD0B-81AD2DFC28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088" y="2037574"/>
                      <a:ext cx="223610" cy="298907"/>
                      <a:chOff x="4777088" y="2037574"/>
                      <a:chExt cx="223610" cy="298907"/>
                    </a:xfrm>
                    <a:solidFill>
                      <a:srgbClr val="39C7C0"/>
                    </a:solidFill>
                  </p:grpSpPr>
                  <p:sp>
                    <p:nvSpPr>
                      <p:cNvPr id="186" name="Graphic 17" descr="Database outline">
                        <a:extLst>
                          <a:ext uri="{FF2B5EF4-FFF2-40B4-BE49-F238E27FC236}">
                            <a16:creationId xmlns:a16="http://schemas.microsoft.com/office/drawing/2014/main" id="{A7197737-8705-4890-9CFA-5034F68F2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77088" y="2037574"/>
                        <a:ext cx="223610" cy="298907"/>
                      </a:xfrm>
                      <a:custGeom>
                        <a:avLst/>
                        <a:gdLst>
                          <a:gd name="connsiteX0" fmla="*/ 223611 w 223610"/>
                          <a:gd name="connsiteY0" fmla="*/ 266019 h 300717"/>
                          <a:gd name="connsiteX1" fmla="*/ 223611 w 223610"/>
                          <a:gd name="connsiteY1" fmla="*/ 34698 h 300717"/>
                          <a:gd name="connsiteX2" fmla="*/ 111805 w 223610"/>
                          <a:gd name="connsiteY2" fmla="*/ 0 h 300717"/>
                          <a:gd name="connsiteX3" fmla="*/ 0 w 223610"/>
                          <a:gd name="connsiteY3" fmla="*/ 34698 h 300717"/>
                          <a:gd name="connsiteX4" fmla="*/ 0 w 223610"/>
                          <a:gd name="connsiteY4" fmla="*/ 266019 h 300717"/>
                          <a:gd name="connsiteX5" fmla="*/ 111805 w 223610"/>
                          <a:gd name="connsiteY5" fmla="*/ 300718 h 300717"/>
                          <a:gd name="connsiteX6" fmla="*/ 223611 w 223610"/>
                          <a:gd name="connsiteY6" fmla="*/ 266019 h 300717"/>
                          <a:gd name="connsiteX7" fmla="*/ 111805 w 223610"/>
                          <a:gd name="connsiteY7" fmla="*/ 7711 h 300717"/>
                          <a:gd name="connsiteX8" fmla="*/ 215900 w 223610"/>
                          <a:gd name="connsiteY8" fmla="*/ 34698 h 300717"/>
                          <a:gd name="connsiteX9" fmla="*/ 111805 w 223610"/>
                          <a:gd name="connsiteY9" fmla="*/ 61686 h 300717"/>
                          <a:gd name="connsiteX10" fmla="*/ 7711 w 223610"/>
                          <a:gd name="connsiteY10" fmla="*/ 34698 h 300717"/>
                          <a:gd name="connsiteX11" fmla="*/ 111805 w 223610"/>
                          <a:gd name="connsiteY11" fmla="*/ 7711 h 300717"/>
                          <a:gd name="connsiteX12" fmla="*/ 7711 w 223610"/>
                          <a:gd name="connsiteY12" fmla="*/ 48038 h 300717"/>
                          <a:gd name="connsiteX13" fmla="*/ 111805 w 223610"/>
                          <a:gd name="connsiteY13" fmla="*/ 69396 h 300717"/>
                          <a:gd name="connsiteX14" fmla="*/ 215900 w 223610"/>
                          <a:gd name="connsiteY14" fmla="*/ 48038 h 300717"/>
                          <a:gd name="connsiteX15" fmla="*/ 215900 w 223610"/>
                          <a:gd name="connsiteY15" fmla="*/ 111805 h 300717"/>
                          <a:gd name="connsiteX16" fmla="*/ 111805 w 223610"/>
                          <a:gd name="connsiteY16" fmla="*/ 138793 h 300717"/>
                          <a:gd name="connsiteX17" fmla="*/ 7711 w 223610"/>
                          <a:gd name="connsiteY17" fmla="*/ 111805 h 300717"/>
                          <a:gd name="connsiteX18" fmla="*/ 7711 w 223610"/>
                          <a:gd name="connsiteY18" fmla="*/ 125145 h 300717"/>
                          <a:gd name="connsiteX19" fmla="*/ 111805 w 223610"/>
                          <a:gd name="connsiteY19" fmla="*/ 146503 h 300717"/>
                          <a:gd name="connsiteX20" fmla="*/ 215900 w 223610"/>
                          <a:gd name="connsiteY20" fmla="*/ 125145 h 300717"/>
                          <a:gd name="connsiteX21" fmla="*/ 215900 w 223610"/>
                          <a:gd name="connsiteY21" fmla="*/ 188912 h 300717"/>
                          <a:gd name="connsiteX22" fmla="*/ 111805 w 223610"/>
                          <a:gd name="connsiteY22" fmla="*/ 215900 h 300717"/>
                          <a:gd name="connsiteX23" fmla="*/ 7711 w 223610"/>
                          <a:gd name="connsiteY23" fmla="*/ 188912 h 300717"/>
                          <a:gd name="connsiteX24" fmla="*/ 7711 w 223610"/>
                          <a:gd name="connsiteY24" fmla="*/ 266019 h 300717"/>
                          <a:gd name="connsiteX25" fmla="*/ 7711 w 223610"/>
                          <a:gd name="connsiteY25" fmla="*/ 202252 h 300717"/>
                          <a:gd name="connsiteX26" fmla="*/ 111805 w 223610"/>
                          <a:gd name="connsiteY26" fmla="*/ 223611 h 300717"/>
                          <a:gd name="connsiteX27" fmla="*/ 215900 w 223610"/>
                          <a:gd name="connsiteY27" fmla="*/ 202252 h 300717"/>
                          <a:gd name="connsiteX28" fmla="*/ 215900 w 223610"/>
                          <a:gd name="connsiteY28" fmla="*/ 266019 h 300717"/>
                          <a:gd name="connsiteX29" fmla="*/ 111805 w 223610"/>
                          <a:gd name="connsiteY29" fmla="*/ 293007 h 300717"/>
                          <a:gd name="connsiteX30" fmla="*/ 7711 w 223610"/>
                          <a:gd name="connsiteY30" fmla="*/ 266019 h 3007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223610" h="300717">
                            <a:moveTo>
                              <a:pt x="223611" y="266019"/>
                            </a:moveTo>
                            <a:lnTo>
                              <a:pt x="223611" y="34698"/>
                            </a:lnTo>
                            <a:cubicBezTo>
                              <a:pt x="223611" y="12160"/>
                              <a:pt x="166008" y="0"/>
                              <a:pt x="111805" y="0"/>
                            </a:cubicBezTo>
                            <a:cubicBezTo>
                              <a:pt x="57603" y="0"/>
                              <a:pt x="0" y="12160"/>
                              <a:pt x="0" y="34698"/>
                            </a:cubicBezTo>
                            <a:lnTo>
                              <a:pt x="0" y="266019"/>
                            </a:lnTo>
                            <a:cubicBezTo>
                              <a:pt x="0" y="288558"/>
                              <a:pt x="57603" y="300718"/>
                              <a:pt x="111805" y="300718"/>
                            </a:cubicBezTo>
                            <a:cubicBezTo>
                              <a:pt x="166008" y="300718"/>
                              <a:pt x="223611" y="288558"/>
                              <a:pt x="223611" y="266019"/>
                            </a:cubicBezTo>
                            <a:close/>
                            <a:moveTo>
                              <a:pt x="111805" y="7711"/>
                            </a:moveTo>
                            <a:cubicBezTo>
                              <a:pt x="171382" y="7711"/>
                              <a:pt x="215900" y="21976"/>
                              <a:pt x="215900" y="34698"/>
                            </a:cubicBezTo>
                            <a:cubicBezTo>
                              <a:pt x="215900" y="47421"/>
                              <a:pt x="171382" y="61686"/>
                              <a:pt x="111805" y="61686"/>
                            </a:cubicBezTo>
                            <a:cubicBezTo>
                              <a:pt x="52228" y="61686"/>
                              <a:pt x="7711" y="47421"/>
                              <a:pt x="7711" y="34698"/>
                            </a:cubicBezTo>
                            <a:cubicBezTo>
                              <a:pt x="7711" y="21976"/>
                              <a:pt x="52228" y="7711"/>
                              <a:pt x="111805" y="7711"/>
                            </a:cubicBezTo>
                            <a:close/>
                            <a:moveTo>
                              <a:pt x="7711" y="48038"/>
                            </a:moveTo>
                            <a:cubicBezTo>
                              <a:pt x="25172" y="61994"/>
                              <a:pt x="69524" y="69396"/>
                              <a:pt x="111805" y="69396"/>
                            </a:cubicBezTo>
                            <a:cubicBezTo>
                              <a:pt x="154087" y="69396"/>
                              <a:pt x="198439" y="61994"/>
                              <a:pt x="215900" y="48038"/>
                            </a:cubicBezTo>
                            <a:lnTo>
                              <a:pt x="215900" y="111805"/>
                            </a:lnTo>
                            <a:cubicBezTo>
                              <a:pt x="215900" y="124528"/>
                              <a:pt x="171382" y="138793"/>
                              <a:pt x="111805" y="138793"/>
                            </a:cubicBezTo>
                            <a:cubicBezTo>
                              <a:pt x="52228" y="138793"/>
                              <a:pt x="7711" y="124528"/>
                              <a:pt x="7711" y="111805"/>
                            </a:cubicBezTo>
                            <a:close/>
                            <a:moveTo>
                              <a:pt x="7711" y="125145"/>
                            </a:moveTo>
                            <a:cubicBezTo>
                              <a:pt x="25172" y="139101"/>
                              <a:pt x="69524" y="146503"/>
                              <a:pt x="111805" y="146503"/>
                            </a:cubicBezTo>
                            <a:cubicBezTo>
                              <a:pt x="154087" y="146503"/>
                              <a:pt x="198439" y="139101"/>
                              <a:pt x="215900" y="125145"/>
                            </a:cubicBezTo>
                            <a:lnTo>
                              <a:pt x="215900" y="188912"/>
                            </a:lnTo>
                            <a:cubicBezTo>
                              <a:pt x="215900" y="201635"/>
                              <a:pt x="171382" y="215900"/>
                              <a:pt x="111805" y="215900"/>
                            </a:cubicBezTo>
                            <a:cubicBezTo>
                              <a:pt x="52228" y="215900"/>
                              <a:pt x="7711" y="201635"/>
                              <a:pt x="7711" y="188912"/>
                            </a:cubicBezTo>
                            <a:close/>
                            <a:moveTo>
                              <a:pt x="7711" y="266019"/>
                            </a:moveTo>
                            <a:lnTo>
                              <a:pt x="7711" y="202252"/>
                            </a:lnTo>
                            <a:cubicBezTo>
                              <a:pt x="25172" y="216208"/>
                              <a:pt x="69524" y="223611"/>
                              <a:pt x="111805" y="223611"/>
                            </a:cubicBezTo>
                            <a:cubicBezTo>
                              <a:pt x="154087" y="223611"/>
                              <a:pt x="198439" y="216208"/>
                              <a:pt x="215900" y="202252"/>
                            </a:cubicBezTo>
                            <a:lnTo>
                              <a:pt x="215900" y="266019"/>
                            </a:lnTo>
                            <a:cubicBezTo>
                              <a:pt x="215900" y="278742"/>
                              <a:pt x="171382" y="293007"/>
                              <a:pt x="111805" y="293007"/>
                            </a:cubicBezTo>
                            <a:cubicBezTo>
                              <a:pt x="52228" y="293007"/>
                              <a:pt x="7711" y="278742"/>
                              <a:pt x="7711" y="266019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187" name="Graphic 17" descr="Database outline">
                        <a:extLst>
                          <a:ext uri="{FF2B5EF4-FFF2-40B4-BE49-F238E27FC236}">
                            <a16:creationId xmlns:a16="http://schemas.microsoft.com/office/drawing/2014/main" id="{A04E665E-757A-402B-B522-7818A70398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157396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8" name="Graphic 17" descr="Database outline">
                        <a:extLst>
                          <a:ext uri="{FF2B5EF4-FFF2-40B4-BE49-F238E27FC236}">
                            <a16:creationId xmlns:a16="http://schemas.microsoft.com/office/drawing/2014/main" id="{601D3202-8BB4-4E2C-BB58-309D4551C2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234503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9" name="Graphic 17" descr="Database outline">
                        <a:extLst>
                          <a:ext uri="{FF2B5EF4-FFF2-40B4-BE49-F238E27FC236}">
                            <a16:creationId xmlns:a16="http://schemas.microsoft.com/office/drawing/2014/main" id="{963EF4D8-4E6D-4475-8A2C-3DA8588DB7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311610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79" name="Group 178">
                      <a:extLst>
                        <a:ext uri="{FF2B5EF4-FFF2-40B4-BE49-F238E27FC236}">
                          <a16:creationId xmlns:a16="http://schemas.microsoft.com/office/drawing/2014/main" id="{B1D3A17D-CA0F-4B4D-81C8-08E5CC0C4C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1340" y="2089738"/>
                      <a:ext cx="226605" cy="304950"/>
                      <a:chOff x="4651637" y="2947879"/>
                      <a:chExt cx="226605" cy="304950"/>
                    </a:xfrm>
                  </p:grpSpPr>
                  <p:sp>
                    <p:nvSpPr>
                      <p:cNvPr id="180" name="Flowchart: Magnetic Disk 179">
                        <a:extLst>
                          <a:ext uri="{FF2B5EF4-FFF2-40B4-BE49-F238E27FC236}">
                            <a16:creationId xmlns:a16="http://schemas.microsoft.com/office/drawing/2014/main" id="{4C09A6BB-5390-470A-A258-4912081B16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51637" y="2952112"/>
                        <a:ext cx="223608" cy="300717"/>
                      </a:xfrm>
                      <a:prstGeom prst="flowChartMagneticDisk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grpSp>
                    <p:nvGrpSpPr>
                      <p:cNvPr id="181" name="Graphic 18" descr="Database outline">
                        <a:extLst>
                          <a:ext uri="{FF2B5EF4-FFF2-40B4-BE49-F238E27FC236}">
                            <a16:creationId xmlns:a16="http://schemas.microsoft.com/office/drawing/2014/main" id="{5F33A079-A521-4024-A3E0-51213B0298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54632" y="2947879"/>
                        <a:ext cx="223610" cy="300717"/>
                        <a:chOff x="5281289" y="2441964"/>
                        <a:chExt cx="223610" cy="300717"/>
                      </a:xfrm>
                      <a:solidFill>
                        <a:srgbClr val="39C7C0"/>
                      </a:solidFill>
                    </p:grpSpPr>
                    <p:sp>
                      <p:nvSpPr>
                        <p:cNvPr id="182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A59D634C-F933-4326-8B6C-2A617EE507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81289" y="2441964"/>
                          <a:ext cx="223610" cy="300717"/>
                        </a:xfrm>
                        <a:custGeom>
                          <a:avLst/>
                          <a:gdLst>
                            <a:gd name="connsiteX0" fmla="*/ 223611 w 223610"/>
                            <a:gd name="connsiteY0" fmla="*/ 266019 h 300717"/>
                            <a:gd name="connsiteX1" fmla="*/ 223611 w 223610"/>
                            <a:gd name="connsiteY1" fmla="*/ 34698 h 300717"/>
                            <a:gd name="connsiteX2" fmla="*/ 111805 w 223610"/>
                            <a:gd name="connsiteY2" fmla="*/ 0 h 300717"/>
                            <a:gd name="connsiteX3" fmla="*/ 0 w 223610"/>
                            <a:gd name="connsiteY3" fmla="*/ 34698 h 300717"/>
                            <a:gd name="connsiteX4" fmla="*/ 0 w 223610"/>
                            <a:gd name="connsiteY4" fmla="*/ 266019 h 300717"/>
                            <a:gd name="connsiteX5" fmla="*/ 111805 w 223610"/>
                            <a:gd name="connsiteY5" fmla="*/ 300718 h 300717"/>
                            <a:gd name="connsiteX6" fmla="*/ 223611 w 223610"/>
                            <a:gd name="connsiteY6" fmla="*/ 266019 h 300717"/>
                            <a:gd name="connsiteX7" fmla="*/ 111805 w 223610"/>
                            <a:gd name="connsiteY7" fmla="*/ 7711 h 300717"/>
                            <a:gd name="connsiteX8" fmla="*/ 215900 w 223610"/>
                            <a:gd name="connsiteY8" fmla="*/ 34698 h 300717"/>
                            <a:gd name="connsiteX9" fmla="*/ 111805 w 223610"/>
                            <a:gd name="connsiteY9" fmla="*/ 61686 h 300717"/>
                            <a:gd name="connsiteX10" fmla="*/ 7711 w 223610"/>
                            <a:gd name="connsiteY10" fmla="*/ 34698 h 300717"/>
                            <a:gd name="connsiteX11" fmla="*/ 111805 w 223610"/>
                            <a:gd name="connsiteY11" fmla="*/ 7711 h 300717"/>
                            <a:gd name="connsiteX12" fmla="*/ 7711 w 223610"/>
                            <a:gd name="connsiteY12" fmla="*/ 48038 h 300717"/>
                            <a:gd name="connsiteX13" fmla="*/ 111805 w 223610"/>
                            <a:gd name="connsiteY13" fmla="*/ 69396 h 300717"/>
                            <a:gd name="connsiteX14" fmla="*/ 215900 w 223610"/>
                            <a:gd name="connsiteY14" fmla="*/ 48038 h 300717"/>
                            <a:gd name="connsiteX15" fmla="*/ 215900 w 223610"/>
                            <a:gd name="connsiteY15" fmla="*/ 111805 h 300717"/>
                            <a:gd name="connsiteX16" fmla="*/ 111805 w 223610"/>
                            <a:gd name="connsiteY16" fmla="*/ 138793 h 300717"/>
                            <a:gd name="connsiteX17" fmla="*/ 7711 w 223610"/>
                            <a:gd name="connsiteY17" fmla="*/ 111805 h 300717"/>
                            <a:gd name="connsiteX18" fmla="*/ 7711 w 223610"/>
                            <a:gd name="connsiteY18" fmla="*/ 125145 h 300717"/>
                            <a:gd name="connsiteX19" fmla="*/ 111805 w 223610"/>
                            <a:gd name="connsiteY19" fmla="*/ 146503 h 300717"/>
                            <a:gd name="connsiteX20" fmla="*/ 215900 w 223610"/>
                            <a:gd name="connsiteY20" fmla="*/ 125145 h 300717"/>
                            <a:gd name="connsiteX21" fmla="*/ 215900 w 223610"/>
                            <a:gd name="connsiteY21" fmla="*/ 188912 h 300717"/>
                            <a:gd name="connsiteX22" fmla="*/ 111805 w 223610"/>
                            <a:gd name="connsiteY22" fmla="*/ 215900 h 300717"/>
                            <a:gd name="connsiteX23" fmla="*/ 7711 w 223610"/>
                            <a:gd name="connsiteY23" fmla="*/ 188912 h 300717"/>
                            <a:gd name="connsiteX24" fmla="*/ 7711 w 223610"/>
                            <a:gd name="connsiteY24" fmla="*/ 266019 h 300717"/>
                            <a:gd name="connsiteX25" fmla="*/ 7711 w 223610"/>
                            <a:gd name="connsiteY25" fmla="*/ 202252 h 300717"/>
                            <a:gd name="connsiteX26" fmla="*/ 111805 w 223610"/>
                            <a:gd name="connsiteY26" fmla="*/ 223611 h 300717"/>
                            <a:gd name="connsiteX27" fmla="*/ 215900 w 223610"/>
                            <a:gd name="connsiteY27" fmla="*/ 202252 h 300717"/>
                            <a:gd name="connsiteX28" fmla="*/ 215900 w 223610"/>
                            <a:gd name="connsiteY28" fmla="*/ 266019 h 300717"/>
                            <a:gd name="connsiteX29" fmla="*/ 111805 w 223610"/>
                            <a:gd name="connsiteY29" fmla="*/ 293007 h 300717"/>
                            <a:gd name="connsiteX30" fmla="*/ 7711 w 223610"/>
                            <a:gd name="connsiteY30" fmla="*/ 266019 h 30071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</a:cxnLst>
                          <a:rect l="l" t="t" r="r" b="b"/>
                          <a:pathLst>
                            <a:path w="223610" h="300717">
                              <a:moveTo>
                                <a:pt x="223611" y="266019"/>
                              </a:moveTo>
                              <a:lnTo>
                                <a:pt x="223611" y="34698"/>
                              </a:lnTo>
                              <a:cubicBezTo>
                                <a:pt x="223611" y="12160"/>
                                <a:pt x="166008" y="0"/>
                                <a:pt x="111805" y="0"/>
                              </a:cubicBezTo>
                              <a:cubicBezTo>
                                <a:pt x="57603" y="0"/>
                                <a:pt x="0" y="12160"/>
                                <a:pt x="0" y="34698"/>
                              </a:cubicBezTo>
                              <a:lnTo>
                                <a:pt x="0" y="266019"/>
                              </a:lnTo>
                              <a:cubicBezTo>
                                <a:pt x="0" y="288558"/>
                                <a:pt x="57603" y="300718"/>
                                <a:pt x="111805" y="300718"/>
                              </a:cubicBezTo>
                              <a:cubicBezTo>
                                <a:pt x="166008" y="300718"/>
                                <a:pt x="223611" y="288558"/>
                                <a:pt x="223611" y="266019"/>
                              </a:cubicBezTo>
                              <a:close/>
                              <a:moveTo>
                                <a:pt x="111805" y="7711"/>
                              </a:moveTo>
                              <a:cubicBezTo>
                                <a:pt x="171382" y="7711"/>
                                <a:pt x="215900" y="21976"/>
                                <a:pt x="215900" y="34698"/>
                              </a:cubicBezTo>
                              <a:cubicBezTo>
                                <a:pt x="215900" y="47421"/>
                                <a:pt x="171382" y="61686"/>
                                <a:pt x="111805" y="61686"/>
                              </a:cubicBezTo>
                              <a:cubicBezTo>
                                <a:pt x="52228" y="61686"/>
                                <a:pt x="7711" y="47421"/>
                                <a:pt x="7711" y="34698"/>
                              </a:cubicBezTo>
                              <a:cubicBezTo>
                                <a:pt x="7711" y="21976"/>
                                <a:pt x="52228" y="7711"/>
                                <a:pt x="111805" y="7711"/>
                              </a:cubicBezTo>
                              <a:close/>
                              <a:moveTo>
                                <a:pt x="7711" y="48038"/>
                              </a:moveTo>
                              <a:cubicBezTo>
                                <a:pt x="25172" y="61994"/>
                                <a:pt x="69524" y="69396"/>
                                <a:pt x="111805" y="69396"/>
                              </a:cubicBezTo>
                              <a:cubicBezTo>
                                <a:pt x="154087" y="69396"/>
                                <a:pt x="198439" y="61994"/>
                                <a:pt x="215900" y="48038"/>
                              </a:cubicBezTo>
                              <a:lnTo>
                                <a:pt x="215900" y="111805"/>
                              </a:lnTo>
                              <a:cubicBezTo>
                                <a:pt x="215900" y="124528"/>
                                <a:pt x="171382" y="138793"/>
                                <a:pt x="111805" y="138793"/>
                              </a:cubicBezTo>
                              <a:cubicBezTo>
                                <a:pt x="52228" y="138793"/>
                                <a:pt x="7711" y="124528"/>
                                <a:pt x="7711" y="111805"/>
                              </a:cubicBezTo>
                              <a:close/>
                              <a:moveTo>
                                <a:pt x="7711" y="125145"/>
                              </a:moveTo>
                              <a:cubicBezTo>
                                <a:pt x="25172" y="139101"/>
                                <a:pt x="69524" y="146503"/>
                                <a:pt x="111805" y="146503"/>
                              </a:cubicBezTo>
                              <a:cubicBezTo>
                                <a:pt x="154087" y="146503"/>
                                <a:pt x="198439" y="139101"/>
                                <a:pt x="215900" y="125145"/>
                              </a:cubicBezTo>
                              <a:lnTo>
                                <a:pt x="215900" y="188912"/>
                              </a:lnTo>
                              <a:cubicBezTo>
                                <a:pt x="215900" y="201635"/>
                                <a:pt x="171382" y="215900"/>
                                <a:pt x="111805" y="215900"/>
                              </a:cubicBezTo>
                              <a:cubicBezTo>
                                <a:pt x="52228" y="215900"/>
                                <a:pt x="7711" y="201635"/>
                                <a:pt x="7711" y="188912"/>
                              </a:cubicBezTo>
                              <a:close/>
                              <a:moveTo>
                                <a:pt x="7711" y="266019"/>
                              </a:moveTo>
                              <a:lnTo>
                                <a:pt x="7711" y="202252"/>
                              </a:lnTo>
                              <a:cubicBezTo>
                                <a:pt x="25172" y="216208"/>
                                <a:pt x="69524" y="223611"/>
                                <a:pt x="111805" y="223611"/>
                              </a:cubicBezTo>
                              <a:cubicBezTo>
                                <a:pt x="154087" y="223611"/>
                                <a:pt x="198439" y="216208"/>
                                <a:pt x="215900" y="202252"/>
                              </a:cubicBezTo>
                              <a:lnTo>
                                <a:pt x="215900" y="266019"/>
                              </a:lnTo>
                              <a:cubicBezTo>
                                <a:pt x="215900" y="278742"/>
                                <a:pt x="171382" y="293007"/>
                                <a:pt x="111805" y="293007"/>
                              </a:cubicBezTo>
                              <a:cubicBezTo>
                                <a:pt x="52228" y="293007"/>
                                <a:pt x="7711" y="278742"/>
                                <a:pt x="7711" y="266019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183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1E5C39DB-10F6-4990-9787-67F52F1D48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534493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4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2865C320-52D3-4B91-B094-9493A3C002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611600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5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D5DB7354-F408-469A-B4D6-11564AF51B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688707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A2257F5E-A633-4891-BBE3-FFF7ACCF4832}"/>
                      </a:ext>
                    </a:extLst>
                  </p:cNvPr>
                  <p:cNvGrpSpPr/>
                  <p:nvPr/>
                </p:nvGrpSpPr>
                <p:grpSpPr>
                  <a:xfrm>
                    <a:off x="5447607" y="2288606"/>
                    <a:ext cx="410616" cy="410616"/>
                    <a:chOff x="5529943" y="2152261"/>
                    <a:chExt cx="585768" cy="585767"/>
                  </a:xfrm>
                </p:grpSpPr>
                <p:sp>
                  <p:nvSpPr>
                    <p:cNvPr id="175" name="Rectangle: Rounded Corners 296">
                      <a:extLst>
                        <a:ext uri="{FF2B5EF4-FFF2-40B4-BE49-F238E27FC236}">
                          <a16:creationId xmlns:a16="http://schemas.microsoft.com/office/drawing/2014/main" id="{B752BEF5-F1C9-406B-9300-CD748E9A61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9943" y="2152261"/>
                      <a:ext cx="585768" cy="585767"/>
                    </a:xfrm>
                    <a:prstGeom prst="roundRect">
                      <a:avLst>
                        <a:gd name="adj" fmla="val 606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6" name="Straight Connector 175">
                      <a:extLst>
                        <a:ext uri="{FF2B5EF4-FFF2-40B4-BE49-F238E27FC236}">
                          <a16:creationId xmlns:a16="http://schemas.microsoft.com/office/drawing/2014/main" id="{1A109318-F4E5-4DB8-A89A-A3500893B8C8}"/>
                        </a:ext>
                      </a:extLst>
                    </p:cNvPr>
                    <p:cNvCxnSpPr>
                      <a:cxnSpLocks/>
                      <a:stCxn id="175" idx="1"/>
                      <a:endCxn id="175" idx="3"/>
                    </p:cNvCxnSpPr>
                    <p:nvPr/>
                  </p:nvCxnSpPr>
                  <p:spPr>
                    <a:xfrm>
                      <a:off x="5529943" y="2445145"/>
                      <a:ext cx="585768" cy="0"/>
                    </a:xfrm>
                    <a:prstGeom prst="line">
                      <a:avLst/>
                    </a:prstGeom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Straight Connector 176">
                      <a:extLst>
                        <a:ext uri="{FF2B5EF4-FFF2-40B4-BE49-F238E27FC236}">
                          <a16:creationId xmlns:a16="http://schemas.microsoft.com/office/drawing/2014/main" id="{C7B2AA1F-DACD-40F4-B18D-01038E16A0D2}"/>
                        </a:ext>
                      </a:extLst>
                    </p:cNvPr>
                    <p:cNvCxnSpPr>
                      <a:cxnSpLocks/>
                      <a:endCxn id="175" idx="0"/>
                    </p:cNvCxnSpPr>
                    <p:nvPr/>
                  </p:nvCxnSpPr>
                  <p:spPr>
                    <a:xfrm flipV="1">
                      <a:off x="5812972" y="2152261"/>
                      <a:ext cx="9855" cy="566058"/>
                    </a:xfrm>
                    <a:prstGeom prst="line">
                      <a:avLst/>
                    </a:prstGeom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69" name="Graphic 290" descr="Bar chart with solid fill">
                  <a:extLst>
                    <a:ext uri="{FF2B5EF4-FFF2-40B4-BE49-F238E27FC236}">
                      <a16:creationId xmlns:a16="http://schemas.microsoft.com/office/drawing/2014/main" id="{8E81334F-82E6-4E6D-A221-32840503D2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5603" y="2663169"/>
                  <a:ext cx="162518" cy="162518"/>
                </a:xfrm>
                <a:prstGeom prst="rect">
                  <a:avLst/>
                </a:prstGeom>
              </p:spPr>
            </p:pic>
            <p:pic>
              <p:nvPicPr>
                <p:cNvPr id="170" name="Graphic 291" descr="Hierarchy with solid fill">
                  <a:extLst>
                    <a:ext uri="{FF2B5EF4-FFF2-40B4-BE49-F238E27FC236}">
                      <a16:creationId xmlns:a16="http://schemas.microsoft.com/office/drawing/2014/main" id="{BCBEE5C1-356C-4D0A-AD35-DC8D960EB2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6528" y="2844796"/>
                  <a:ext cx="196562" cy="196562"/>
                </a:xfrm>
                <a:prstGeom prst="rect">
                  <a:avLst/>
                </a:prstGeom>
              </p:spPr>
            </p:pic>
            <p:pic>
              <p:nvPicPr>
                <p:cNvPr id="171" name="Graphic 292" descr="Signal with solid fill">
                  <a:extLst>
                    <a:ext uri="{FF2B5EF4-FFF2-40B4-BE49-F238E27FC236}">
                      <a16:creationId xmlns:a16="http://schemas.microsoft.com/office/drawing/2014/main" id="{66B3E50E-3BA5-4A2D-85AD-428C1988EE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200182" y="2689151"/>
                  <a:ext cx="121692" cy="121692"/>
                </a:xfrm>
                <a:prstGeom prst="rect">
                  <a:avLst/>
                </a:prstGeom>
              </p:spPr>
            </p:pic>
            <p:pic>
              <p:nvPicPr>
                <p:cNvPr id="172" name="Graphic 293" descr="Signal with solid fill">
                  <a:extLst>
                    <a:ext uri="{FF2B5EF4-FFF2-40B4-BE49-F238E27FC236}">
                      <a16:creationId xmlns:a16="http://schemas.microsoft.com/office/drawing/2014/main" id="{7751D1D3-E22F-4514-840D-F216D43B0D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00512" y="2888710"/>
                  <a:ext cx="121692" cy="121692"/>
                </a:xfrm>
                <a:prstGeom prst="rect">
                  <a:avLst/>
                </a:prstGeom>
              </p:spPr>
            </p:pic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5BAD088-5BEB-443A-AB50-3E4AB117B466}"/>
                  </a:ext>
                </a:extLst>
              </p:cNvPr>
              <p:cNvSpPr txBox="1"/>
              <p:nvPr/>
            </p:nvSpPr>
            <p:spPr>
              <a:xfrm>
                <a:off x="1687909" y="2661365"/>
                <a:ext cx="200696" cy="144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7C42C4F-9800-44B0-AF95-38CB361183FB}"/>
                </a:ext>
              </a:extLst>
            </p:cNvPr>
            <p:cNvSpPr txBox="1"/>
            <p:nvPr/>
          </p:nvSpPr>
          <p:spPr>
            <a:xfrm>
              <a:off x="1178035" y="2893108"/>
              <a:ext cx="383488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1000" b="1" i="0" u="none" strike="noStrike" baseline="0" dirty="0">
                  <a:cs typeface="Quire Sans" panose="020B0502040204020203" pitchFamily="34" charset="0"/>
                </a:rPr>
                <a:t>EMR</a:t>
              </a:r>
              <a:r>
                <a:rPr lang="en-US" sz="1000" b="1" baseline="-25000" dirty="0">
                  <a:cs typeface="Quire Sans" panose="020B0502040204020203" pitchFamily="34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C2680D-3786-401D-8263-02DA1CB75DDB}"/>
              </a:ext>
            </a:extLst>
          </p:cNvPr>
          <p:cNvGrpSpPr/>
          <p:nvPr/>
        </p:nvGrpSpPr>
        <p:grpSpPr>
          <a:xfrm>
            <a:off x="1361964" y="3946883"/>
            <a:ext cx="1099339" cy="702577"/>
            <a:chOff x="1178035" y="2893108"/>
            <a:chExt cx="879577" cy="562129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5EAE52A-1D25-4160-A8B8-7155DE5FC92B}"/>
                </a:ext>
              </a:extLst>
            </p:cNvPr>
            <p:cNvGrpSpPr/>
            <p:nvPr/>
          </p:nvGrpSpPr>
          <p:grpSpPr>
            <a:xfrm flipH="1">
              <a:off x="1178035" y="3044621"/>
              <a:ext cx="879577" cy="410616"/>
              <a:chOff x="1023952" y="2456929"/>
              <a:chExt cx="879577" cy="410616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476E5D10-0227-4EE9-9F03-C7852444CD8A}"/>
                  </a:ext>
                </a:extLst>
              </p:cNvPr>
              <p:cNvGrpSpPr/>
              <p:nvPr/>
            </p:nvGrpSpPr>
            <p:grpSpPr>
              <a:xfrm>
                <a:off x="1418054" y="2457172"/>
                <a:ext cx="485475" cy="410371"/>
                <a:chOff x="1418054" y="2457172"/>
                <a:chExt cx="485475" cy="410371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27E850B1-AFB6-4CE6-9C38-3A16D5BD63B5}"/>
                    </a:ext>
                  </a:extLst>
                </p:cNvPr>
                <p:cNvSpPr/>
                <p:nvPr/>
              </p:nvSpPr>
              <p:spPr>
                <a:xfrm>
                  <a:off x="1418054" y="2457172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rgbClr val="898989"/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B9AD8BBD-798A-4BC5-9212-C33DFDDD6409}"/>
                    </a:ext>
                  </a:extLst>
                </p:cNvPr>
                <p:cNvSpPr/>
                <p:nvPr/>
              </p:nvSpPr>
              <p:spPr>
                <a:xfrm>
                  <a:off x="1418054" y="2583166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rgbClr val="898989"/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2</a:t>
                  </a:r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AFD865F3-14F1-4572-B86B-54069E33136C}"/>
                    </a:ext>
                  </a:extLst>
                </p:cNvPr>
                <p:cNvSpPr/>
                <p:nvPr/>
              </p:nvSpPr>
              <p:spPr>
                <a:xfrm>
                  <a:off x="1418054" y="2748671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rgbClr val="898989"/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</a:t>
                  </a: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82B997C2-0A20-4B6C-BEEA-4552C6CEF743}"/>
                  </a:ext>
                </a:extLst>
              </p:cNvPr>
              <p:cNvGrpSpPr/>
              <p:nvPr/>
            </p:nvGrpSpPr>
            <p:grpSpPr>
              <a:xfrm>
                <a:off x="1023952" y="2456929"/>
                <a:ext cx="594367" cy="410616"/>
                <a:chOff x="4777086" y="2647997"/>
                <a:chExt cx="594367" cy="410616"/>
              </a:xfrm>
            </p:grpSpPr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81A4C0BB-48E8-43CD-96FD-83F4F47D5C15}"/>
                    </a:ext>
                  </a:extLst>
                </p:cNvPr>
                <p:cNvGrpSpPr/>
                <p:nvPr/>
              </p:nvGrpSpPr>
              <p:grpSpPr>
                <a:xfrm>
                  <a:off x="4777086" y="2647997"/>
                  <a:ext cx="594367" cy="410616"/>
                  <a:chOff x="5263856" y="2288606"/>
                  <a:chExt cx="594367" cy="410616"/>
                </a:xfrm>
              </p:grpSpPr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CD21958B-9F4D-438C-A42E-717B34D31F1C}"/>
                      </a:ext>
                    </a:extLst>
                  </p:cNvPr>
                  <p:cNvGrpSpPr/>
                  <p:nvPr/>
                </p:nvGrpSpPr>
                <p:grpSpPr>
                  <a:xfrm>
                    <a:off x="5263856" y="2323000"/>
                    <a:ext cx="280857" cy="357114"/>
                    <a:chOff x="4777088" y="2037574"/>
                    <a:chExt cx="280857" cy="357114"/>
                  </a:xfrm>
                </p:grpSpPr>
                <p:grpSp>
                  <p:nvGrpSpPr>
                    <p:cNvPr id="148" name="Graphic 17" descr="Database outline">
                      <a:extLst>
                        <a:ext uri="{FF2B5EF4-FFF2-40B4-BE49-F238E27FC236}">
                          <a16:creationId xmlns:a16="http://schemas.microsoft.com/office/drawing/2014/main" id="{0B21FADB-6CCC-44FE-B67E-0E9FF2BB29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088" y="2037574"/>
                      <a:ext cx="223610" cy="298907"/>
                      <a:chOff x="4777088" y="2037574"/>
                      <a:chExt cx="223610" cy="298907"/>
                    </a:xfrm>
                    <a:solidFill>
                      <a:srgbClr val="39C7C0"/>
                    </a:solidFill>
                  </p:grpSpPr>
                  <p:sp>
                    <p:nvSpPr>
                      <p:cNvPr id="156" name="Graphic 17" descr="Database outline">
                        <a:extLst>
                          <a:ext uri="{FF2B5EF4-FFF2-40B4-BE49-F238E27FC236}">
                            <a16:creationId xmlns:a16="http://schemas.microsoft.com/office/drawing/2014/main" id="{69BD0B47-2215-458E-AD42-BB3CFA32F0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77088" y="2037574"/>
                        <a:ext cx="223610" cy="298907"/>
                      </a:xfrm>
                      <a:custGeom>
                        <a:avLst/>
                        <a:gdLst>
                          <a:gd name="connsiteX0" fmla="*/ 223611 w 223610"/>
                          <a:gd name="connsiteY0" fmla="*/ 266019 h 300717"/>
                          <a:gd name="connsiteX1" fmla="*/ 223611 w 223610"/>
                          <a:gd name="connsiteY1" fmla="*/ 34698 h 300717"/>
                          <a:gd name="connsiteX2" fmla="*/ 111805 w 223610"/>
                          <a:gd name="connsiteY2" fmla="*/ 0 h 300717"/>
                          <a:gd name="connsiteX3" fmla="*/ 0 w 223610"/>
                          <a:gd name="connsiteY3" fmla="*/ 34698 h 300717"/>
                          <a:gd name="connsiteX4" fmla="*/ 0 w 223610"/>
                          <a:gd name="connsiteY4" fmla="*/ 266019 h 300717"/>
                          <a:gd name="connsiteX5" fmla="*/ 111805 w 223610"/>
                          <a:gd name="connsiteY5" fmla="*/ 300718 h 300717"/>
                          <a:gd name="connsiteX6" fmla="*/ 223611 w 223610"/>
                          <a:gd name="connsiteY6" fmla="*/ 266019 h 300717"/>
                          <a:gd name="connsiteX7" fmla="*/ 111805 w 223610"/>
                          <a:gd name="connsiteY7" fmla="*/ 7711 h 300717"/>
                          <a:gd name="connsiteX8" fmla="*/ 215900 w 223610"/>
                          <a:gd name="connsiteY8" fmla="*/ 34698 h 300717"/>
                          <a:gd name="connsiteX9" fmla="*/ 111805 w 223610"/>
                          <a:gd name="connsiteY9" fmla="*/ 61686 h 300717"/>
                          <a:gd name="connsiteX10" fmla="*/ 7711 w 223610"/>
                          <a:gd name="connsiteY10" fmla="*/ 34698 h 300717"/>
                          <a:gd name="connsiteX11" fmla="*/ 111805 w 223610"/>
                          <a:gd name="connsiteY11" fmla="*/ 7711 h 300717"/>
                          <a:gd name="connsiteX12" fmla="*/ 7711 w 223610"/>
                          <a:gd name="connsiteY12" fmla="*/ 48038 h 300717"/>
                          <a:gd name="connsiteX13" fmla="*/ 111805 w 223610"/>
                          <a:gd name="connsiteY13" fmla="*/ 69396 h 300717"/>
                          <a:gd name="connsiteX14" fmla="*/ 215900 w 223610"/>
                          <a:gd name="connsiteY14" fmla="*/ 48038 h 300717"/>
                          <a:gd name="connsiteX15" fmla="*/ 215900 w 223610"/>
                          <a:gd name="connsiteY15" fmla="*/ 111805 h 300717"/>
                          <a:gd name="connsiteX16" fmla="*/ 111805 w 223610"/>
                          <a:gd name="connsiteY16" fmla="*/ 138793 h 300717"/>
                          <a:gd name="connsiteX17" fmla="*/ 7711 w 223610"/>
                          <a:gd name="connsiteY17" fmla="*/ 111805 h 300717"/>
                          <a:gd name="connsiteX18" fmla="*/ 7711 w 223610"/>
                          <a:gd name="connsiteY18" fmla="*/ 125145 h 300717"/>
                          <a:gd name="connsiteX19" fmla="*/ 111805 w 223610"/>
                          <a:gd name="connsiteY19" fmla="*/ 146503 h 300717"/>
                          <a:gd name="connsiteX20" fmla="*/ 215900 w 223610"/>
                          <a:gd name="connsiteY20" fmla="*/ 125145 h 300717"/>
                          <a:gd name="connsiteX21" fmla="*/ 215900 w 223610"/>
                          <a:gd name="connsiteY21" fmla="*/ 188912 h 300717"/>
                          <a:gd name="connsiteX22" fmla="*/ 111805 w 223610"/>
                          <a:gd name="connsiteY22" fmla="*/ 215900 h 300717"/>
                          <a:gd name="connsiteX23" fmla="*/ 7711 w 223610"/>
                          <a:gd name="connsiteY23" fmla="*/ 188912 h 300717"/>
                          <a:gd name="connsiteX24" fmla="*/ 7711 w 223610"/>
                          <a:gd name="connsiteY24" fmla="*/ 266019 h 300717"/>
                          <a:gd name="connsiteX25" fmla="*/ 7711 w 223610"/>
                          <a:gd name="connsiteY25" fmla="*/ 202252 h 300717"/>
                          <a:gd name="connsiteX26" fmla="*/ 111805 w 223610"/>
                          <a:gd name="connsiteY26" fmla="*/ 223611 h 300717"/>
                          <a:gd name="connsiteX27" fmla="*/ 215900 w 223610"/>
                          <a:gd name="connsiteY27" fmla="*/ 202252 h 300717"/>
                          <a:gd name="connsiteX28" fmla="*/ 215900 w 223610"/>
                          <a:gd name="connsiteY28" fmla="*/ 266019 h 300717"/>
                          <a:gd name="connsiteX29" fmla="*/ 111805 w 223610"/>
                          <a:gd name="connsiteY29" fmla="*/ 293007 h 300717"/>
                          <a:gd name="connsiteX30" fmla="*/ 7711 w 223610"/>
                          <a:gd name="connsiteY30" fmla="*/ 266019 h 3007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223610" h="300717">
                            <a:moveTo>
                              <a:pt x="223611" y="266019"/>
                            </a:moveTo>
                            <a:lnTo>
                              <a:pt x="223611" y="34698"/>
                            </a:lnTo>
                            <a:cubicBezTo>
                              <a:pt x="223611" y="12160"/>
                              <a:pt x="166008" y="0"/>
                              <a:pt x="111805" y="0"/>
                            </a:cubicBezTo>
                            <a:cubicBezTo>
                              <a:pt x="57603" y="0"/>
                              <a:pt x="0" y="12160"/>
                              <a:pt x="0" y="34698"/>
                            </a:cubicBezTo>
                            <a:lnTo>
                              <a:pt x="0" y="266019"/>
                            </a:lnTo>
                            <a:cubicBezTo>
                              <a:pt x="0" y="288558"/>
                              <a:pt x="57603" y="300718"/>
                              <a:pt x="111805" y="300718"/>
                            </a:cubicBezTo>
                            <a:cubicBezTo>
                              <a:pt x="166008" y="300718"/>
                              <a:pt x="223611" y="288558"/>
                              <a:pt x="223611" y="266019"/>
                            </a:cubicBezTo>
                            <a:close/>
                            <a:moveTo>
                              <a:pt x="111805" y="7711"/>
                            </a:moveTo>
                            <a:cubicBezTo>
                              <a:pt x="171382" y="7711"/>
                              <a:pt x="215900" y="21976"/>
                              <a:pt x="215900" y="34698"/>
                            </a:cubicBezTo>
                            <a:cubicBezTo>
                              <a:pt x="215900" y="47421"/>
                              <a:pt x="171382" y="61686"/>
                              <a:pt x="111805" y="61686"/>
                            </a:cubicBezTo>
                            <a:cubicBezTo>
                              <a:pt x="52228" y="61686"/>
                              <a:pt x="7711" y="47421"/>
                              <a:pt x="7711" y="34698"/>
                            </a:cubicBezTo>
                            <a:cubicBezTo>
                              <a:pt x="7711" y="21976"/>
                              <a:pt x="52228" y="7711"/>
                              <a:pt x="111805" y="7711"/>
                            </a:cubicBezTo>
                            <a:close/>
                            <a:moveTo>
                              <a:pt x="7711" y="48038"/>
                            </a:moveTo>
                            <a:cubicBezTo>
                              <a:pt x="25172" y="61994"/>
                              <a:pt x="69524" y="69396"/>
                              <a:pt x="111805" y="69396"/>
                            </a:cubicBezTo>
                            <a:cubicBezTo>
                              <a:pt x="154087" y="69396"/>
                              <a:pt x="198439" y="61994"/>
                              <a:pt x="215900" y="48038"/>
                            </a:cubicBezTo>
                            <a:lnTo>
                              <a:pt x="215900" y="111805"/>
                            </a:lnTo>
                            <a:cubicBezTo>
                              <a:pt x="215900" y="124528"/>
                              <a:pt x="171382" y="138793"/>
                              <a:pt x="111805" y="138793"/>
                            </a:cubicBezTo>
                            <a:cubicBezTo>
                              <a:pt x="52228" y="138793"/>
                              <a:pt x="7711" y="124528"/>
                              <a:pt x="7711" y="111805"/>
                            </a:cubicBezTo>
                            <a:close/>
                            <a:moveTo>
                              <a:pt x="7711" y="125145"/>
                            </a:moveTo>
                            <a:cubicBezTo>
                              <a:pt x="25172" y="139101"/>
                              <a:pt x="69524" y="146503"/>
                              <a:pt x="111805" y="146503"/>
                            </a:cubicBezTo>
                            <a:cubicBezTo>
                              <a:pt x="154087" y="146503"/>
                              <a:pt x="198439" y="139101"/>
                              <a:pt x="215900" y="125145"/>
                            </a:cubicBezTo>
                            <a:lnTo>
                              <a:pt x="215900" y="188912"/>
                            </a:lnTo>
                            <a:cubicBezTo>
                              <a:pt x="215900" y="201635"/>
                              <a:pt x="171382" y="215900"/>
                              <a:pt x="111805" y="215900"/>
                            </a:cubicBezTo>
                            <a:cubicBezTo>
                              <a:pt x="52228" y="215900"/>
                              <a:pt x="7711" y="201635"/>
                              <a:pt x="7711" y="188912"/>
                            </a:cubicBezTo>
                            <a:close/>
                            <a:moveTo>
                              <a:pt x="7711" y="266019"/>
                            </a:moveTo>
                            <a:lnTo>
                              <a:pt x="7711" y="202252"/>
                            </a:lnTo>
                            <a:cubicBezTo>
                              <a:pt x="25172" y="216208"/>
                              <a:pt x="69524" y="223611"/>
                              <a:pt x="111805" y="223611"/>
                            </a:cubicBezTo>
                            <a:cubicBezTo>
                              <a:pt x="154087" y="223611"/>
                              <a:pt x="198439" y="216208"/>
                              <a:pt x="215900" y="202252"/>
                            </a:cubicBezTo>
                            <a:lnTo>
                              <a:pt x="215900" y="266019"/>
                            </a:lnTo>
                            <a:cubicBezTo>
                              <a:pt x="215900" y="278742"/>
                              <a:pt x="171382" y="293007"/>
                              <a:pt x="111805" y="293007"/>
                            </a:cubicBezTo>
                            <a:cubicBezTo>
                              <a:pt x="52228" y="293007"/>
                              <a:pt x="7711" y="278742"/>
                              <a:pt x="7711" y="266019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157" name="Graphic 17" descr="Database outline">
                        <a:extLst>
                          <a:ext uri="{FF2B5EF4-FFF2-40B4-BE49-F238E27FC236}">
                            <a16:creationId xmlns:a16="http://schemas.microsoft.com/office/drawing/2014/main" id="{F9D892DD-D2D8-4E7C-9B9B-94BBCD6B98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157396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58" name="Graphic 17" descr="Database outline">
                        <a:extLst>
                          <a:ext uri="{FF2B5EF4-FFF2-40B4-BE49-F238E27FC236}">
                            <a16:creationId xmlns:a16="http://schemas.microsoft.com/office/drawing/2014/main" id="{39FDD388-CE13-472F-BA66-DCE49FC72D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234503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59" name="Graphic 17" descr="Database outline">
                        <a:extLst>
                          <a:ext uri="{FF2B5EF4-FFF2-40B4-BE49-F238E27FC236}">
                            <a16:creationId xmlns:a16="http://schemas.microsoft.com/office/drawing/2014/main" id="{E0BA2C95-28B9-4E9F-9817-D103AD8B69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311610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49" name="Group 148">
                      <a:extLst>
                        <a:ext uri="{FF2B5EF4-FFF2-40B4-BE49-F238E27FC236}">
                          <a16:creationId xmlns:a16="http://schemas.microsoft.com/office/drawing/2014/main" id="{247D3250-38F5-43A5-BEC8-A7604B5E2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1340" y="2089738"/>
                      <a:ext cx="226605" cy="304950"/>
                      <a:chOff x="4651637" y="2947879"/>
                      <a:chExt cx="226605" cy="304950"/>
                    </a:xfrm>
                  </p:grpSpPr>
                  <p:sp>
                    <p:nvSpPr>
                      <p:cNvPr id="150" name="Flowchart: Magnetic Disk 149">
                        <a:extLst>
                          <a:ext uri="{FF2B5EF4-FFF2-40B4-BE49-F238E27FC236}">
                            <a16:creationId xmlns:a16="http://schemas.microsoft.com/office/drawing/2014/main" id="{475D23CB-3B9D-4D8A-B5B4-6A40472E72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51637" y="2952112"/>
                        <a:ext cx="223608" cy="300717"/>
                      </a:xfrm>
                      <a:prstGeom prst="flowChartMagneticDisk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grpSp>
                    <p:nvGrpSpPr>
                      <p:cNvPr id="151" name="Graphic 18" descr="Database outline">
                        <a:extLst>
                          <a:ext uri="{FF2B5EF4-FFF2-40B4-BE49-F238E27FC236}">
                            <a16:creationId xmlns:a16="http://schemas.microsoft.com/office/drawing/2014/main" id="{D4EB3BEC-0567-4069-999E-0F58ACBA04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54632" y="2947879"/>
                        <a:ext cx="223610" cy="300717"/>
                        <a:chOff x="5281289" y="2441964"/>
                        <a:chExt cx="223610" cy="300717"/>
                      </a:xfrm>
                      <a:solidFill>
                        <a:srgbClr val="39C7C0"/>
                      </a:solidFill>
                    </p:grpSpPr>
                    <p:sp>
                      <p:nvSpPr>
                        <p:cNvPr id="152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7D6E1906-210B-4809-82C2-7D69F28614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81289" y="2441964"/>
                          <a:ext cx="223610" cy="300717"/>
                        </a:xfrm>
                        <a:custGeom>
                          <a:avLst/>
                          <a:gdLst>
                            <a:gd name="connsiteX0" fmla="*/ 223611 w 223610"/>
                            <a:gd name="connsiteY0" fmla="*/ 266019 h 300717"/>
                            <a:gd name="connsiteX1" fmla="*/ 223611 w 223610"/>
                            <a:gd name="connsiteY1" fmla="*/ 34698 h 300717"/>
                            <a:gd name="connsiteX2" fmla="*/ 111805 w 223610"/>
                            <a:gd name="connsiteY2" fmla="*/ 0 h 300717"/>
                            <a:gd name="connsiteX3" fmla="*/ 0 w 223610"/>
                            <a:gd name="connsiteY3" fmla="*/ 34698 h 300717"/>
                            <a:gd name="connsiteX4" fmla="*/ 0 w 223610"/>
                            <a:gd name="connsiteY4" fmla="*/ 266019 h 300717"/>
                            <a:gd name="connsiteX5" fmla="*/ 111805 w 223610"/>
                            <a:gd name="connsiteY5" fmla="*/ 300718 h 300717"/>
                            <a:gd name="connsiteX6" fmla="*/ 223611 w 223610"/>
                            <a:gd name="connsiteY6" fmla="*/ 266019 h 300717"/>
                            <a:gd name="connsiteX7" fmla="*/ 111805 w 223610"/>
                            <a:gd name="connsiteY7" fmla="*/ 7711 h 300717"/>
                            <a:gd name="connsiteX8" fmla="*/ 215900 w 223610"/>
                            <a:gd name="connsiteY8" fmla="*/ 34698 h 300717"/>
                            <a:gd name="connsiteX9" fmla="*/ 111805 w 223610"/>
                            <a:gd name="connsiteY9" fmla="*/ 61686 h 300717"/>
                            <a:gd name="connsiteX10" fmla="*/ 7711 w 223610"/>
                            <a:gd name="connsiteY10" fmla="*/ 34698 h 300717"/>
                            <a:gd name="connsiteX11" fmla="*/ 111805 w 223610"/>
                            <a:gd name="connsiteY11" fmla="*/ 7711 h 300717"/>
                            <a:gd name="connsiteX12" fmla="*/ 7711 w 223610"/>
                            <a:gd name="connsiteY12" fmla="*/ 48038 h 300717"/>
                            <a:gd name="connsiteX13" fmla="*/ 111805 w 223610"/>
                            <a:gd name="connsiteY13" fmla="*/ 69396 h 300717"/>
                            <a:gd name="connsiteX14" fmla="*/ 215900 w 223610"/>
                            <a:gd name="connsiteY14" fmla="*/ 48038 h 300717"/>
                            <a:gd name="connsiteX15" fmla="*/ 215900 w 223610"/>
                            <a:gd name="connsiteY15" fmla="*/ 111805 h 300717"/>
                            <a:gd name="connsiteX16" fmla="*/ 111805 w 223610"/>
                            <a:gd name="connsiteY16" fmla="*/ 138793 h 300717"/>
                            <a:gd name="connsiteX17" fmla="*/ 7711 w 223610"/>
                            <a:gd name="connsiteY17" fmla="*/ 111805 h 300717"/>
                            <a:gd name="connsiteX18" fmla="*/ 7711 w 223610"/>
                            <a:gd name="connsiteY18" fmla="*/ 125145 h 300717"/>
                            <a:gd name="connsiteX19" fmla="*/ 111805 w 223610"/>
                            <a:gd name="connsiteY19" fmla="*/ 146503 h 300717"/>
                            <a:gd name="connsiteX20" fmla="*/ 215900 w 223610"/>
                            <a:gd name="connsiteY20" fmla="*/ 125145 h 300717"/>
                            <a:gd name="connsiteX21" fmla="*/ 215900 w 223610"/>
                            <a:gd name="connsiteY21" fmla="*/ 188912 h 300717"/>
                            <a:gd name="connsiteX22" fmla="*/ 111805 w 223610"/>
                            <a:gd name="connsiteY22" fmla="*/ 215900 h 300717"/>
                            <a:gd name="connsiteX23" fmla="*/ 7711 w 223610"/>
                            <a:gd name="connsiteY23" fmla="*/ 188912 h 300717"/>
                            <a:gd name="connsiteX24" fmla="*/ 7711 w 223610"/>
                            <a:gd name="connsiteY24" fmla="*/ 266019 h 300717"/>
                            <a:gd name="connsiteX25" fmla="*/ 7711 w 223610"/>
                            <a:gd name="connsiteY25" fmla="*/ 202252 h 300717"/>
                            <a:gd name="connsiteX26" fmla="*/ 111805 w 223610"/>
                            <a:gd name="connsiteY26" fmla="*/ 223611 h 300717"/>
                            <a:gd name="connsiteX27" fmla="*/ 215900 w 223610"/>
                            <a:gd name="connsiteY27" fmla="*/ 202252 h 300717"/>
                            <a:gd name="connsiteX28" fmla="*/ 215900 w 223610"/>
                            <a:gd name="connsiteY28" fmla="*/ 266019 h 300717"/>
                            <a:gd name="connsiteX29" fmla="*/ 111805 w 223610"/>
                            <a:gd name="connsiteY29" fmla="*/ 293007 h 300717"/>
                            <a:gd name="connsiteX30" fmla="*/ 7711 w 223610"/>
                            <a:gd name="connsiteY30" fmla="*/ 266019 h 30071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</a:cxnLst>
                          <a:rect l="l" t="t" r="r" b="b"/>
                          <a:pathLst>
                            <a:path w="223610" h="300717">
                              <a:moveTo>
                                <a:pt x="223611" y="266019"/>
                              </a:moveTo>
                              <a:lnTo>
                                <a:pt x="223611" y="34698"/>
                              </a:lnTo>
                              <a:cubicBezTo>
                                <a:pt x="223611" y="12160"/>
                                <a:pt x="166008" y="0"/>
                                <a:pt x="111805" y="0"/>
                              </a:cubicBezTo>
                              <a:cubicBezTo>
                                <a:pt x="57603" y="0"/>
                                <a:pt x="0" y="12160"/>
                                <a:pt x="0" y="34698"/>
                              </a:cubicBezTo>
                              <a:lnTo>
                                <a:pt x="0" y="266019"/>
                              </a:lnTo>
                              <a:cubicBezTo>
                                <a:pt x="0" y="288558"/>
                                <a:pt x="57603" y="300718"/>
                                <a:pt x="111805" y="300718"/>
                              </a:cubicBezTo>
                              <a:cubicBezTo>
                                <a:pt x="166008" y="300718"/>
                                <a:pt x="223611" y="288558"/>
                                <a:pt x="223611" y="266019"/>
                              </a:cubicBezTo>
                              <a:close/>
                              <a:moveTo>
                                <a:pt x="111805" y="7711"/>
                              </a:moveTo>
                              <a:cubicBezTo>
                                <a:pt x="171382" y="7711"/>
                                <a:pt x="215900" y="21976"/>
                                <a:pt x="215900" y="34698"/>
                              </a:cubicBezTo>
                              <a:cubicBezTo>
                                <a:pt x="215900" y="47421"/>
                                <a:pt x="171382" y="61686"/>
                                <a:pt x="111805" y="61686"/>
                              </a:cubicBezTo>
                              <a:cubicBezTo>
                                <a:pt x="52228" y="61686"/>
                                <a:pt x="7711" y="47421"/>
                                <a:pt x="7711" y="34698"/>
                              </a:cubicBezTo>
                              <a:cubicBezTo>
                                <a:pt x="7711" y="21976"/>
                                <a:pt x="52228" y="7711"/>
                                <a:pt x="111805" y="7711"/>
                              </a:cubicBezTo>
                              <a:close/>
                              <a:moveTo>
                                <a:pt x="7711" y="48038"/>
                              </a:moveTo>
                              <a:cubicBezTo>
                                <a:pt x="25172" y="61994"/>
                                <a:pt x="69524" y="69396"/>
                                <a:pt x="111805" y="69396"/>
                              </a:cubicBezTo>
                              <a:cubicBezTo>
                                <a:pt x="154087" y="69396"/>
                                <a:pt x="198439" y="61994"/>
                                <a:pt x="215900" y="48038"/>
                              </a:cubicBezTo>
                              <a:lnTo>
                                <a:pt x="215900" y="111805"/>
                              </a:lnTo>
                              <a:cubicBezTo>
                                <a:pt x="215900" y="124528"/>
                                <a:pt x="171382" y="138793"/>
                                <a:pt x="111805" y="138793"/>
                              </a:cubicBezTo>
                              <a:cubicBezTo>
                                <a:pt x="52228" y="138793"/>
                                <a:pt x="7711" y="124528"/>
                                <a:pt x="7711" y="111805"/>
                              </a:cubicBezTo>
                              <a:close/>
                              <a:moveTo>
                                <a:pt x="7711" y="125145"/>
                              </a:moveTo>
                              <a:cubicBezTo>
                                <a:pt x="25172" y="139101"/>
                                <a:pt x="69524" y="146503"/>
                                <a:pt x="111805" y="146503"/>
                              </a:cubicBezTo>
                              <a:cubicBezTo>
                                <a:pt x="154087" y="146503"/>
                                <a:pt x="198439" y="139101"/>
                                <a:pt x="215900" y="125145"/>
                              </a:cubicBezTo>
                              <a:lnTo>
                                <a:pt x="215900" y="188912"/>
                              </a:lnTo>
                              <a:cubicBezTo>
                                <a:pt x="215900" y="201635"/>
                                <a:pt x="171382" y="215900"/>
                                <a:pt x="111805" y="215900"/>
                              </a:cubicBezTo>
                              <a:cubicBezTo>
                                <a:pt x="52228" y="215900"/>
                                <a:pt x="7711" y="201635"/>
                                <a:pt x="7711" y="188912"/>
                              </a:cubicBezTo>
                              <a:close/>
                              <a:moveTo>
                                <a:pt x="7711" y="266019"/>
                              </a:moveTo>
                              <a:lnTo>
                                <a:pt x="7711" y="202252"/>
                              </a:lnTo>
                              <a:cubicBezTo>
                                <a:pt x="25172" y="216208"/>
                                <a:pt x="69524" y="223611"/>
                                <a:pt x="111805" y="223611"/>
                              </a:cubicBezTo>
                              <a:cubicBezTo>
                                <a:pt x="154087" y="223611"/>
                                <a:pt x="198439" y="216208"/>
                                <a:pt x="215900" y="202252"/>
                              </a:cubicBezTo>
                              <a:lnTo>
                                <a:pt x="215900" y="266019"/>
                              </a:lnTo>
                              <a:cubicBezTo>
                                <a:pt x="215900" y="278742"/>
                                <a:pt x="171382" y="293007"/>
                                <a:pt x="111805" y="293007"/>
                              </a:cubicBezTo>
                              <a:cubicBezTo>
                                <a:pt x="52228" y="293007"/>
                                <a:pt x="7711" y="278742"/>
                                <a:pt x="7711" y="266019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153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AF11ABED-F4D3-4A42-9FD6-59083A724A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534493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4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FD8B5AAE-13C3-4371-801F-1AE5C2E8CE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611600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5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A9361FC1-6A23-4AB5-90A0-5BEC164467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688707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DCCFF1F4-7F9F-494F-89F4-40FEC2CE95C6}"/>
                      </a:ext>
                    </a:extLst>
                  </p:cNvPr>
                  <p:cNvGrpSpPr/>
                  <p:nvPr/>
                </p:nvGrpSpPr>
                <p:grpSpPr>
                  <a:xfrm>
                    <a:off x="5447607" y="2288606"/>
                    <a:ext cx="410616" cy="410616"/>
                    <a:chOff x="5529943" y="2152261"/>
                    <a:chExt cx="585768" cy="585767"/>
                  </a:xfrm>
                </p:grpSpPr>
                <p:sp>
                  <p:nvSpPr>
                    <p:cNvPr id="145" name="Rectangle: Rounded Corners 327">
                      <a:extLst>
                        <a:ext uri="{FF2B5EF4-FFF2-40B4-BE49-F238E27FC236}">
                          <a16:creationId xmlns:a16="http://schemas.microsoft.com/office/drawing/2014/main" id="{E7B3440C-A8BC-4F48-BECA-086DE46D22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9943" y="2152261"/>
                      <a:ext cx="585768" cy="585767"/>
                    </a:xfrm>
                    <a:prstGeom prst="roundRect">
                      <a:avLst>
                        <a:gd name="adj" fmla="val 606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6" name="Straight Connector 145">
                      <a:extLst>
                        <a:ext uri="{FF2B5EF4-FFF2-40B4-BE49-F238E27FC236}">
                          <a16:creationId xmlns:a16="http://schemas.microsoft.com/office/drawing/2014/main" id="{E7B60E51-C021-4E4E-8E79-A6D17FD7C274}"/>
                        </a:ext>
                      </a:extLst>
                    </p:cNvPr>
                    <p:cNvCxnSpPr>
                      <a:cxnSpLocks/>
                      <a:stCxn id="145" idx="1"/>
                      <a:endCxn id="145" idx="3"/>
                    </p:cNvCxnSpPr>
                    <p:nvPr/>
                  </p:nvCxnSpPr>
                  <p:spPr>
                    <a:xfrm>
                      <a:off x="5529943" y="2445145"/>
                      <a:ext cx="585768" cy="0"/>
                    </a:xfrm>
                    <a:prstGeom prst="line">
                      <a:avLst/>
                    </a:prstGeom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BD6B2A55-7C73-493E-9697-6B5C036753AA}"/>
                        </a:ext>
                      </a:extLst>
                    </p:cNvPr>
                    <p:cNvCxnSpPr>
                      <a:cxnSpLocks/>
                      <a:endCxn id="145" idx="0"/>
                    </p:cNvCxnSpPr>
                    <p:nvPr/>
                  </p:nvCxnSpPr>
                  <p:spPr>
                    <a:xfrm flipV="1">
                      <a:off x="5812972" y="2152261"/>
                      <a:ext cx="9855" cy="566058"/>
                    </a:xfrm>
                    <a:prstGeom prst="line">
                      <a:avLst/>
                    </a:prstGeom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39" name="Graphic 321" descr="Bar chart with solid fill">
                  <a:extLst>
                    <a:ext uri="{FF2B5EF4-FFF2-40B4-BE49-F238E27FC236}">
                      <a16:creationId xmlns:a16="http://schemas.microsoft.com/office/drawing/2014/main" id="{665E2F2C-4CB5-4FC6-84BA-5F4AE98926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5603" y="2663169"/>
                  <a:ext cx="162518" cy="162518"/>
                </a:xfrm>
                <a:prstGeom prst="rect">
                  <a:avLst/>
                </a:prstGeom>
              </p:spPr>
            </p:pic>
            <p:pic>
              <p:nvPicPr>
                <p:cNvPr id="140" name="Graphic 322" descr="Hierarchy with solid fill">
                  <a:extLst>
                    <a:ext uri="{FF2B5EF4-FFF2-40B4-BE49-F238E27FC236}">
                      <a16:creationId xmlns:a16="http://schemas.microsoft.com/office/drawing/2014/main" id="{60F98F93-DC26-4969-9073-90F63BF51E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6528" y="2844796"/>
                  <a:ext cx="196562" cy="196562"/>
                </a:xfrm>
                <a:prstGeom prst="rect">
                  <a:avLst/>
                </a:prstGeom>
              </p:spPr>
            </p:pic>
            <p:pic>
              <p:nvPicPr>
                <p:cNvPr id="141" name="Graphic 323" descr="Signal with solid fill">
                  <a:extLst>
                    <a:ext uri="{FF2B5EF4-FFF2-40B4-BE49-F238E27FC236}">
                      <a16:creationId xmlns:a16="http://schemas.microsoft.com/office/drawing/2014/main" id="{EF5CB2ED-520C-4B6F-A0FE-5277DD106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200182" y="2689151"/>
                  <a:ext cx="121692" cy="121692"/>
                </a:xfrm>
                <a:prstGeom prst="rect">
                  <a:avLst/>
                </a:prstGeom>
              </p:spPr>
            </p:pic>
            <p:pic>
              <p:nvPicPr>
                <p:cNvPr id="142" name="Graphic 324" descr="Signal with solid fill">
                  <a:extLst>
                    <a:ext uri="{FF2B5EF4-FFF2-40B4-BE49-F238E27FC236}">
                      <a16:creationId xmlns:a16="http://schemas.microsoft.com/office/drawing/2014/main" id="{F21E68B8-B793-471C-8677-9C74FF5FC5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00512" y="2888710"/>
                  <a:ext cx="121692" cy="121692"/>
                </a:xfrm>
                <a:prstGeom prst="rect">
                  <a:avLst/>
                </a:prstGeom>
              </p:spPr>
            </p:pic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E330EC4-34F5-46CF-9999-8A494A6E1154}"/>
                  </a:ext>
                </a:extLst>
              </p:cNvPr>
              <p:cNvSpPr txBox="1"/>
              <p:nvPr/>
            </p:nvSpPr>
            <p:spPr>
              <a:xfrm>
                <a:off x="1687909" y="2661365"/>
                <a:ext cx="200696" cy="144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9CAC69C-D8C5-416F-A2AA-204EEA4EA9D3}"/>
                </a:ext>
              </a:extLst>
            </p:cNvPr>
            <p:cNvSpPr txBox="1"/>
            <p:nvPr/>
          </p:nvSpPr>
          <p:spPr>
            <a:xfrm>
              <a:off x="1178035" y="2893108"/>
              <a:ext cx="383488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1000" b="1" i="0" u="none" strike="noStrike" baseline="0" dirty="0">
                  <a:cs typeface="Quire Sans" panose="020B0502040204020203" pitchFamily="34" charset="0"/>
                </a:rPr>
                <a:t>EMR</a:t>
              </a:r>
              <a:r>
                <a:rPr lang="en-US" sz="1000" b="1" i="0" u="none" strike="noStrike" baseline="-25000" dirty="0">
                  <a:cs typeface="Quire Sans" panose="020B0502040204020203" pitchFamily="34" charset="0"/>
                </a:rPr>
                <a:t>4</a:t>
              </a:r>
              <a:endParaRPr lang="en-US" sz="1000" b="1" baseline="-25000" dirty="0">
                <a:cs typeface="Quire Sans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6C81F-C9B3-41D4-869B-86694A06A4C5}"/>
              </a:ext>
            </a:extLst>
          </p:cNvPr>
          <p:cNvGrpSpPr/>
          <p:nvPr/>
        </p:nvGrpSpPr>
        <p:grpSpPr>
          <a:xfrm>
            <a:off x="1361964" y="4971356"/>
            <a:ext cx="1099339" cy="702577"/>
            <a:chOff x="1178035" y="2893108"/>
            <a:chExt cx="879577" cy="562129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93427FB-73B1-4659-AC35-B1B31D7BC429}"/>
                </a:ext>
              </a:extLst>
            </p:cNvPr>
            <p:cNvGrpSpPr/>
            <p:nvPr/>
          </p:nvGrpSpPr>
          <p:grpSpPr>
            <a:xfrm flipH="1">
              <a:off x="1178035" y="3044621"/>
              <a:ext cx="879577" cy="410616"/>
              <a:chOff x="1023952" y="2456929"/>
              <a:chExt cx="879577" cy="410616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6B055816-13C3-4BDC-A15B-3F372E73FE88}"/>
                  </a:ext>
                </a:extLst>
              </p:cNvPr>
              <p:cNvGrpSpPr/>
              <p:nvPr/>
            </p:nvGrpSpPr>
            <p:grpSpPr>
              <a:xfrm>
                <a:off x="1418054" y="2457172"/>
                <a:ext cx="485475" cy="410371"/>
                <a:chOff x="1418054" y="2457172"/>
                <a:chExt cx="485475" cy="410371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16D8B2F7-BD95-44E5-B61E-2354C0FEE3A0}"/>
                    </a:ext>
                  </a:extLst>
                </p:cNvPr>
                <p:cNvSpPr/>
                <p:nvPr/>
              </p:nvSpPr>
              <p:spPr>
                <a:xfrm>
                  <a:off x="1418054" y="2457172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rgbClr val="898989"/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C60CE7E9-7FEA-4432-A128-A7BBF6F2C492}"/>
                    </a:ext>
                  </a:extLst>
                </p:cNvPr>
                <p:cNvSpPr/>
                <p:nvPr/>
              </p:nvSpPr>
              <p:spPr>
                <a:xfrm>
                  <a:off x="1418054" y="2583166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rgbClr val="898989"/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2</a:t>
                  </a: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22A00E3C-3C5D-4E3D-B7B5-D14C2EA4D7AE}"/>
                    </a:ext>
                  </a:extLst>
                </p:cNvPr>
                <p:cNvSpPr/>
                <p:nvPr/>
              </p:nvSpPr>
              <p:spPr>
                <a:xfrm>
                  <a:off x="1418054" y="2748671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rgbClr val="898989"/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</a:t>
                  </a: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4135EFB8-054E-4F63-BD8F-C97E3AB9AED2}"/>
                  </a:ext>
                </a:extLst>
              </p:cNvPr>
              <p:cNvGrpSpPr/>
              <p:nvPr/>
            </p:nvGrpSpPr>
            <p:grpSpPr>
              <a:xfrm>
                <a:off x="1023952" y="2456929"/>
                <a:ext cx="594367" cy="410616"/>
                <a:chOff x="4777086" y="2647997"/>
                <a:chExt cx="594367" cy="410616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AAA97F92-9B36-4969-A0B4-07F7AC48B878}"/>
                    </a:ext>
                  </a:extLst>
                </p:cNvPr>
                <p:cNvGrpSpPr/>
                <p:nvPr/>
              </p:nvGrpSpPr>
              <p:grpSpPr>
                <a:xfrm>
                  <a:off x="4777086" y="2647997"/>
                  <a:ext cx="594367" cy="410616"/>
                  <a:chOff x="5263856" y="2288606"/>
                  <a:chExt cx="594367" cy="410616"/>
                </a:xfrm>
              </p:grpSpPr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8289B7D7-475F-4CB0-A445-92AB2EE7CF8A}"/>
                      </a:ext>
                    </a:extLst>
                  </p:cNvPr>
                  <p:cNvGrpSpPr/>
                  <p:nvPr/>
                </p:nvGrpSpPr>
                <p:grpSpPr>
                  <a:xfrm>
                    <a:off x="5263856" y="2323000"/>
                    <a:ext cx="280857" cy="357114"/>
                    <a:chOff x="4777088" y="2037574"/>
                    <a:chExt cx="280857" cy="357114"/>
                  </a:xfrm>
                </p:grpSpPr>
                <p:grpSp>
                  <p:nvGrpSpPr>
                    <p:cNvPr id="118" name="Graphic 17" descr="Database outline">
                      <a:extLst>
                        <a:ext uri="{FF2B5EF4-FFF2-40B4-BE49-F238E27FC236}">
                          <a16:creationId xmlns:a16="http://schemas.microsoft.com/office/drawing/2014/main" id="{6DA92E43-F1F5-4E4B-923F-083598081B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088" y="2037574"/>
                      <a:ext cx="223610" cy="298907"/>
                      <a:chOff x="4777088" y="2037574"/>
                      <a:chExt cx="223610" cy="298907"/>
                    </a:xfrm>
                    <a:solidFill>
                      <a:srgbClr val="39C7C0"/>
                    </a:solidFill>
                  </p:grpSpPr>
                  <p:sp>
                    <p:nvSpPr>
                      <p:cNvPr id="126" name="Graphic 17" descr="Database outline">
                        <a:extLst>
                          <a:ext uri="{FF2B5EF4-FFF2-40B4-BE49-F238E27FC236}">
                            <a16:creationId xmlns:a16="http://schemas.microsoft.com/office/drawing/2014/main" id="{49F76499-9EE0-48BC-A90E-A98CC5F588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77088" y="2037574"/>
                        <a:ext cx="223610" cy="298907"/>
                      </a:xfrm>
                      <a:custGeom>
                        <a:avLst/>
                        <a:gdLst>
                          <a:gd name="connsiteX0" fmla="*/ 223611 w 223610"/>
                          <a:gd name="connsiteY0" fmla="*/ 266019 h 300717"/>
                          <a:gd name="connsiteX1" fmla="*/ 223611 w 223610"/>
                          <a:gd name="connsiteY1" fmla="*/ 34698 h 300717"/>
                          <a:gd name="connsiteX2" fmla="*/ 111805 w 223610"/>
                          <a:gd name="connsiteY2" fmla="*/ 0 h 300717"/>
                          <a:gd name="connsiteX3" fmla="*/ 0 w 223610"/>
                          <a:gd name="connsiteY3" fmla="*/ 34698 h 300717"/>
                          <a:gd name="connsiteX4" fmla="*/ 0 w 223610"/>
                          <a:gd name="connsiteY4" fmla="*/ 266019 h 300717"/>
                          <a:gd name="connsiteX5" fmla="*/ 111805 w 223610"/>
                          <a:gd name="connsiteY5" fmla="*/ 300718 h 300717"/>
                          <a:gd name="connsiteX6" fmla="*/ 223611 w 223610"/>
                          <a:gd name="connsiteY6" fmla="*/ 266019 h 300717"/>
                          <a:gd name="connsiteX7" fmla="*/ 111805 w 223610"/>
                          <a:gd name="connsiteY7" fmla="*/ 7711 h 300717"/>
                          <a:gd name="connsiteX8" fmla="*/ 215900 w 223610"/>
                          <a:gd name="connsiteY8" fmla="*/ 34698 h 300717"/>
                          <a:gd name="connsiteX9" fmla="*/ 111805 w 223610"/>
                          <a:gd name="connsiteY9" fmla="*/ 61686 h 300717"/>
                          <a:gd name="connsiteX10" fmla="*/ 7711 w 223610"/>
                          <a:gd name="connsiteY10" fmla="*/ 34698 h 300717"/>
                          <a:gd name="connsiteX11" fmla="*/ 111805 w 223610"/>
                          <a:gd name="connsiteY11" fmla="*/ 7711 h 300717"/>
                          <a:gd name="connsiteX12" fmla="*/ 7711 w 223610"/>
                          <a:gd name="connsiteY12" fmla="*/ 48038 h 300717"/>
                          <a:gd name="connsiteX13" fmla="*/ 111805 w 223610"/>
                          <a:gd name="connsiteY13" fmla="*/ 69396 h 300717"/>
                          <a:gd name="connsiteX14" fmla="*/ 215900 w 223610"/>
                          <a:gd name="connsiteY14" fmla="*/ 48038 h 300717"/>
                          <a:gd name="connsiteX15" fmla="*/ 215900 w 223610"/>
                          <a:gd name="connsiteY15" fmla="*/ 111805 h 300717"/>
                          <a:gd name="connsiteX16" fmla="*/ 111805 w 223610"/>
                          <a:gd name="connsiteY16" fmla="*/ 138793 h 300717"/>
                          <a:gd name="connsiteX17" fmla="*/ 7711 w 223610"/>
                          <a:gd name="connsiteY17" fmla="*/ 111805 h 300717"/>
                          <a:gd name="connsiteX18" fmla="*/ 7711 w 223610"/>
                          <a:gd name="connsiteY18" fmla="*/ 125145 h 300717"/>
                          <a:gd name="connsiteX19" fmla="*/ 111805 w 223610"/>
                          <a:gd name="connsiteY19" fmla="*/ 146503 h 300717"/>
                          <a:gd name="connsiteX20" fmla="*/ 215900 w 223610"/>
                          <a:gd name="connsiteY20" fmla="*/ 125145 h 300717"/>
                          <a:gd name="connsiteX21" fmla="*/ 215900 w 223610"/>
                          <a:gd name="connsiteY21" fmla="*/ 188912 h 300717"/>
                          <a:gd name="connsiteX22" fmla="*/ 111805 w 223610"/>
                          <a:gd name="connsiteY22" fmla="*/ 215900 h 300717"/>
                          <a:gd name="connsiteX23" fmla="*/ 7711 w 223610"/>
                          <a:gd name="connsiteY23" fmla="*/ 188912 h 300717"/>
                          <a:gd name="connsiteX24" fmla="*/ 7711 w 223610"/>
                          <a:gd name="connsiteY24" fmla="*/ 266019 h 300717"/>
                          <a:gd name="connsiteX25" fmla="*/ 7711 w 223610"/>
                          <a:gd name="connsiteY25" fmla="*/ 202252 h 300717"/>
                          <a:gd name="connsiteX26" fmla="*/ 111805 w 223610"/>
                          <a:gd name="connsiteY26" fmla="*/ 223611 h 300717"/>
                          <a:gd name="connsiteX27" fmla="*/ 215900 w 223610"/>
                          <a:gd name="connsiteY27" fmla="*/ 202252 h 300717"/>
                          <a:gd name="connsiteX28" fmla="*/ 215900 w 223610"/>
                          <a:gd name="connsiteY28" fmla="*/ 266019 h 300717"/>
                          <a:gd name="connsiteX29" fmla="*/ 111805 w 223610"/>
                          <a:gd name="connsiteY29" fmla="*/ 293007 h 300717"/>
                          <a:gd name="connsiteX30" fmla="*/ 7711 w 223610"/>
                          <a:gd name="connsiteY30" fmla="*/ 266019 h 3007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223610" h="300717">
                            <a:moveTo>
                              <a:pt x="223611" y="266019"/>
                            </a:moveTo>
                            <a:lnTo>
                              <a:pt x="223611" y="34698"/>
                            </a:lnTo>
                            <a:cubicBezTo>
                              <a:pt x="223611" y="12160"/>
                              <a:pt x="166008" y="0"/>
                              <a:pt x="111805" y="0"/>
                            </a:cubicBezTo>
                            <a:cubicBezTo>
                              <a:pt x="57603" y="0"/>
                              <a:pt x="0" y="12160"/>
                              <a:pt x="0" y="34698"/>
                            </a:cubicBezTo>
                            <a:lnTo>
                              <a:pt x="0" y="266019"/>
                            </a:lnTo>
                            <a:cubicBezTo>
                              <a:pt x="0" y="288558"/>
                              <a:pt x="57603" y="300718"/>
                              <a:pt x="111805" y="300718"/>
                            </a:cubicBezTo>
                            <a:cubicBezTo>
                              <a:pt x="166008" y="300718"/>
                              <a:pt x="223611" y="288558"/>
                              <a:pt x="223611" y="266019"/>
                            </a:cubicBezTo>
                            <a:close/>
                            <a:moveTo>
                              <a:pt x="111805" y="7711"/>
                            </a:moveTo>
                            <a:cubicBezTo>
                              <a:pt x="171382" y="7711"/>
                              <a:pt x="215900" y="21976"/>
                              <a:pt x="215900" y="34698"/>
                            </a:cubicBezTo>
                            <a:cubicBezTo>
                              <a:pt x="215900" y="47421"/>
                              <a:pt x="171382" y="61686"/>
                              <a:pt x="111805" y="61686"/>
                            </a:cubicBezTo>
                            <a:cubicBezTo>
                              <a:pt x="52228" y="61686"/>
                              <a:pt x="7711" y="47421"/>
                              <a:pt x="7711" y="34698"/>
                            </a:cubicBezTo>
                            <a:cubicBezTo>
                              <a:pt x="7711" y="21976"/>
                              <a:pt x="52228" y="7711"/>
                              <a:pt x="111805" y="7711"/>
                            </a:cubicBezTo>
                            <a:close/>
                            <a:moveTo>
                              <a:pt x="7711" y="48038"/>
                            </a:moveTo>
                            <a:cubicBezTo>
                              <a:pt x="25172" y="61994"/>
                              <a:pt x="69524" y="69396"/>
                              <a:pt x="111805" y="69396"/>
                            </a:cubicBezTo>
                            <a:cubicBezTo>
                              <a:pt x="154087" y="69396"/>
                              <a:pt x="198439" y="61994"/>
                              <a:pt x="215900" y="48038"/>
                            </a:cubicBezTo>
                            <a:lnTo>
                              <a:pt x="215900" y="111805"/>
                            </a:lnTo>
                            <a:cubicBezTo>
                              <a:pt x="215900" y="124528"/>
                              <a:pt x="171382" y="138793"/>
                              <a:pt x="111805" y="138793"/>
                            </a:cubicBezTo>
                            <a:cubicBezTo>
                              <a:pt x="52228" y="138793"/>
                              <a:pt x="7711" y="124528"/>
                              <a:pt x="7711" y="111805"/>
                            </a:cubicBezTo>
                            <a:close/>
                            <a:moveTo>
                              <a:pt x="7711" y="125145"/>
                            </a:moveTo>
                            <a:cubicBezTo>
                              <a:pt x="25172" y="139101"/>
                              <a:pt x="69524" y="146503"/>
                              <a:pt x="111805" y="146503"/>
                            </a:cubicBezTo>
                            <a:cubicBezTo>
                              <a:pt x="154087" y="146503"/>
                              <a:pt x="198439" y="139101"/>
                              <a:pt x="215900" y="125145"/>
                            </a:cubicBezTo>
                            <a:lnTo>
                              <a:pt x="215900" y="188912"/>
                            </a:lnTo>
                            <a:cubicBezTo>
                              <a:pt x="215900" y="201635"/>
                              <a:pt x="171382" y="215900"/>
                              <a:pt x="111805" y="215900"/>
                            </a:cubicBezTo>
                            <a:cubicBezTo>
                              <a:pt x="52228" y="215900"/>
                              <a:pt x="7711" y="201635"/>
                              <a:pt x="7711" y="188912"/>
                            </a:cubicBezTo>
                            <a:close/>
                            <a:moveTo>
                              <a:pt x="7711" y="266019"/>
                            </a:moveTo>
                            <a:lnTo>
                              <a:pt x="7711" y="202252"/>
                            </a:lnTo>
                            <a:cubicBezTo>
                              <a:pt x="25172" y="216208"/>
                              <a:pt x="69524" y="223611"/>
                              <a:pt x="111805" y="223611"/>
                            </a:cubicBezTo>
                            <a:cubicBezTo>
                              <a:pt x="154087" y="223611"/>
                              <a:pt x="198439" y="216208"/>
                              <a:pt x="215900" y="202252"/>
                            </a:cubicBezTo>
                            <a:lnTo>
                              <a:pt x="215900" y="266019"/>
                            </a:lnTo>
                            <a:cubicBezTo>
                              <a:pt x="215900" y="278742"/>
                              <a:pt x="171382" y="293007"/>
                              <a:pt x="111805" y="293007"/>
                            </a:cubicBezTo>
                            <a:cubicBezTo>
                              <a:pt x="52228" y="293007"/>
                              <a:pt x="7711" y="278742"/>
                              <a:pt x="7711" y="266019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127" name="Graphic 17" descr="Database outline">
                        <a:extLst>
                          <a:ext uri="{FF2B5EF4-FFF2-40B4-BE49-F238E27FC236}">
                            <a16:creationId xmlns:a16="http://schemas.microsoft.com/office/drawing/2014/main" id="{E329ADFA-FF3F-4A04-8E97-F2DC5BB353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157396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8" name="Graphic 17" descr="Database outline">
                        <a:extLst>
                          <a:ext uri="{FF2B5EF4-FFF2-40B4-BE49-F238E27FC236}">
                            <a16:creationId xmlns:a16="http://schemas.microsoft.com/office/drawing/2014/main" id="{2AA30E1C-DE69-4F44-BBCA-1058C68953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234503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9" name="Graphic 17" descr="Database outline">
                        <a:extLst>
                          <a:ext uri="{FF2B5EF4-FFF2-40B4-BE49-F238E27FC236}">
                            <a16:creationId xmlns:a16="http://schemas.microsoft.com/office/drawing/2014/main" id="{587EFFA1-DF77-491F-A337-4623EEAD1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311610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19" name="Group 118">
                      <a:extLst>
                        <a:ext uri="{FF2B5EF4-FFF2-40B4-BE49-F238E27FC236}">
                          <a16:creationId xmlns:a16="http://schemas.microsoft.com/office/drawing/2014/main" id="{339C3883-87FE-422B-ABA3-AA3E82CF8B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1340" y="2089738"/>
                      <a:ext cx="226605" cy="304950"/>
                      <a:chOff x="4651637" y="2947879"/>
                      <a:chExt cx="226605" cy="304950"/>
                    </a:xfrm>
                  </p:grpSpPr>
                  <p:sp>
                    <p:nvSpPr>
                      <p:cNvPr id="120" name="Flowchart: Magnetic Disk 119">
                        <a:extLst>
                          <a:ext uri="{FF2B5EF4-FFF2-40B4-BE49-F238E27FC236}">
                            <a16:creationId xmlns:a16="http://schemas.microsoft.com/office/drawing/2014/main" id="{63A0FCB1-92ED-479D-971F-EC27C45F88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51637" y="2952112"/>
                        <a:ext cx="223608" cy="300717"/>
                      </a:xfrm>
                      <a:prstGeom prst="flowChartMagneticDisk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grpSp>
                    <p:nvGrpSpPr>
                      <p:cNvPr id="121" name="Graphic 18" descr="Database outline">
                        <a:extLst>
                          <a:ext uri="{FF2B5EF4-FFF2-40B4-BE49-F238E27FC236}">
                            <a16:creationId xmlns:a16="http://schemas.microsoft.com/office/drawing/2014/main" id="{D08B5311-E2B2-41CF-B73B-5BD030FEED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54632" y="2947879"/>
                        <a:ext cx="223610" cy="300717"/>
                        <a:chOff x="5281289" y="2441964"/>
                        <a:chExt cx="223610" cy="300717"/>
                      </a:xfrm>
                      <a:solidFill>
                        <a:srgbClr val="39C7C0"/>
                      </a:solidFill>
                    </p:grpSpPr>
                    <p:sp>
                      <p:nvSpPr>
                        <p:cNvPr id="122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DD52EEAB-E411-417B-AA56-DB9EC775A3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81289" y="2441964"/>
                          <a:ext cx="223610" cy="300717"/>
                        </a:xfrm>
                        <a:custGeom>
                          <a:avLst/>
                          <a:gdLst>
                            <a:gd name="connsiteX0" fmla="*/ 223611 w 223610"/>
                            <a:gd name="connsiteY0" fmla="*/ 266019 h 300717"/>
                            <a:gd name="connsiteX1" fmla="*/ 223611 w 223610"/>
                            <a:gd name="connsiteY1" fmla="*/ 34698 h 300717"/>
                            <a:gd name="connsiteX2" fmla="*/ 111805 w 223610"/>
                            <a:gd name="connsiteY2" fmla="*/ 0 h 300717"/>
                            <a:gd name="connsiteX3" fmla="*/ 0 w 223610"/>
                            <a:gd name="connsiteY3" fmla="*/ 34698 h 300717"/>
                            <a:gd name="connsiteX4" fmla="*/ 0 w 223610"/>
                            <a:gd name="connsiteY4" fmla="*/ 266019 h 300717"/>
                            <a:gd name="connsiteX5" fmla="*/ 111805 w 223610"/>
                            <a:gd name="connsiteY5" fmla="*/ 300718 h 300717"/>
                            <a:gd name="connsiteX6" fmla="*/ 223611 w 223610"/>
                            <a:gd name="connsiteY6" fmla="*/ 266019 h 300717"/>
                            <a:gd name="connsiteX7" fmla="*/ 111805 w 223610"/>
                            <a:gd name="connsiteY7" fmla="*/ 7711 h 300717"/>
                            <a:gd name="connsiteX8" fmla="*/ 215900 w 223610"/>
                            <a:gd name="connsiteY8" fmla="*/ 34698 h 300717"/>
                            <a:gd name="connsiteX9" fmla="*/ 111805 w 223610"/>
                            <a:gd name="connsiteY9" fmla="*/ 61686 h 300717"/>
                            <a:gd name="connsiteX10" fmla="*/ 7711 w 223610"/>
                            <a:gd name="connsiteY10" fmla="*/ 34698 h 300717"/>
                            <a:gd name="connsiteX11" fmla="*/ 111805 w 223610"/>
                            <a:gd name="connsiteY11" fmla="*/ 7711 h 300717"/>
                            <a:gd name="connsiteX12" fmla="*/ 7711 w 223610"/>
                            <a:gd name="connsiteY12" fmla="*/ 48038 h 300717"/>
                            <a:gd name="connsiteX13" fmla="*/ 111805 w 223610"/>
                            <a:gd name="connsiteY13" fmla="*/ 69396 h 300717"/>
                            <a:gd name="connsiteX14" fmla="*/ 215900 w 223610"/>
                            <a:gd name="connsiteY14" fmla="*/ 48038 h 300717"/>
                            <a:gd name="connsiteX15" fmla="*/ 215900 w 223610"/>
                            <a:gd name="connsiteY15" fmla="*/ 111805 h 300717"/>
                            <a:gd name="connsiteX16" fmla="*/ 111805 w 223610"/>
                            <a:gd name="connsiteY16" fmla="*/ 138793 h 300717"/>
                            <a:gd name="connsiteX17" fmla="*/ 7711 w 223610"/>
                            <a:gd name="connsiteY17" fmla="*/ 111805 h 300717"/>
                            <a:gd name="connsiteX18" fmla="*/ 7711 w 223610"/>
                            <a:gd name="connsiteY18" fmla="*/ 125145 h 300717"/>
                            <a:gd name="connsiteX19" fmla="*/ 111805 w 223610"/>
                            <a:gd name="connsiteY19" fmla="*/ 146503 h 300717"/>
                            <a:gd name="connsiteX20" fmla="*/ 215900 w 223610"/>
                            <a:gd name="connsiteY20" fmla="*/ 125145 h 300717"/>
                            <a:gd name="connsiteX21" fmla="*/ 215900 w 223610"/>
                            <a:gd name="connsiteY21" fmla="*/ 188912 h 300717"/>
                            <a:gd name="connsiteX22" fmla="*/ 111805 w 223610"/>
                            <a:gd name="connsiteY22" fmla="*/ 215900 h 300717"/>
                            <a:gd name="connsiteX23" fmla="*/ 7711 w 223610"/>
                            <a:gd name="connsiteY23" fmla="*/ 188912 h 300717"/>
                            <a:gd name="connsiteX24" fmla="*/ 7711 w 223610"/>
                            <a:gd name="connsiteY24" fmla="*/ 266019 h 300717"/>
                            <a:gd name="connsiteX25" fmla="*/ 7711 w 223610"/>
                            <a:gd name="connsiteY25" fmla="*/ 202252 h 300717"/>
                            <a:gd name="connsiteX26" fmla="*/ 111805 w 223610"/>
                            <a:gd name="connsiteY26" fmla="*/ 223611 h 300717"/>
                            <a:gd name="connsiteX27" fmla="*/ 215900 w 223610"/>
                            <a:gd name="connsiteY27" fmla="*/ 202252 h 300717"/>
                            <a:gd name="connsiteX28" fmla="*/ 215900 w 223610"/>
                            <a:gd name="connsiteY28" fmla="*/ 266019 h 300717"/>
                            <a:gd name="connsiteX29" fmla="*/ 111805 w 223610"/>
                            <a:gd name="connsiteY29" fmla="*/ 293007 h 300717"/>
                            <a:gd name="connsiteX30" fmla="*/ 7711 w 223610"/>
                            <a:gd name="connsiteY30" fmla="*/ 266019 h 30071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</a:cxnLst>
                          <a:rect l="l" t="t" r="r" b="b"/>
                          <a:pathLst>
                            <a:path w="223610" h="300717">
                              <a:moveTo>
                                <a:pt x="223611" y="266019"/>
                              </a:moveTo>
                              <a:lnTo>
                                <a:pt x="223611" y="34698"/>
                              </a:lnTo>
                              <a:cubicBezTo>
                                <a:pt x="223611" y="12160"/>
                                <a:pt x="166008" y="0"/>
                                <a:pt x="111805" y="0"/>
                              </a:cubicBezTo>
                              <a:cubicBezTo>
                                <a:pt x="57603" y="0"/>
                                <a:pt x="0" y="12160"/>
                                <a:pt x="0" y="34698"/>
                              </a:cubicBezTo>
                              <a:lnTo>
                                <a:pt x="0" y="266019"/>
                              </a:lnTo>
                              <a:cubicBezTo>
                                <a:pt x="0" y="288558"/>
                                <a:pt x="57603" y="300718"/>
                                <a:pt x="111805" y="300718"/>
                              </a:cubicBezTo>
                              <a:cubicBezTo>
                                <a:pt x="166008" y="300718"/>
                                <a:pt x="223611" y="288558"/>
                                <a:pt x="223611" y="266019"/>
                              </a:cubicBezTo>
                              <a:close/>
                              <a:moveTo>
                                <a:pt x="111805" y="7711"/>
                              </a:moveTo>
                              <a:cubicBezTo>
                                <a:pt x="171382" y="7711"/>
                                <a:pt x="215900" y="21976"/>
                                <a:pt x="215900" y="34698"/>
                              </a:cubicBezTo>
                              <a:cubicBezTo>
                                <a:pt x="215900" y="47421"/>
                                <a:pt x="171382" y="61686"/>
                                <a:pt x="111805" y="61686"/>
                              </a:cubicBezTo>
                              <a:cubicBezTo>
                                <a:pt x="52228" y="61686"/>
                                <a:pt x="7711" y="47421"/>
                                <a:pt x="7711" y="34698"/>
                              </a:cubicBezTo>
                              <a:cubicBezTo>
                                <a:pt x="7711" y="21976"/>
                                <a:pt x="52228" y="7711"/>
                                <a:pt x="111805" y="7711"/>
                              </a:cubicBezTo>
                              <a:close/>
                              <a:moveTo>
                                <a:pt x="7711" y="48038"/>
                              </a:moveTo>
                              <a:cubicBezTo>
                                <a:pt x="25172" y="61994"/>
                                <a:pt x="69524" y="69396"/>
                                <a:pt x="111805" y="69396"/>
                              </a:cubicBezTo>
                              <a:cubicBezTo>
                                <a:pt x="154087" y="69396"/>
                                <a:pt x="198439" y="61994"/>
                                <a:pt x="215900" y="48038"/>
                              </a:cubicBezTo>
                              <a:lnTo>
                                <a:pt x="215900" y="111805"/>
                              </a:lnTo>
                              <a:cubicBezTo>
                                <a:pt x="215900" y="124528"/>
                                <a:pt x="171382" y="138793"/>
                                <a:pt x="111805" y="138793"/>
                              </a:cubicBezTo>
                              <a:cubicBezTo>
                                <a:pt x="52228" y="138793"/>
                                <a:pt x="7711" y="124528"/>
                                <a:pt x="7711" y="111805"/>
                              </a:cubicBezTo>
                              <a:close/>
                              <a:moveTo>
                                <a:pt x="7711" y="125145"/>
                              </a:moveTo>
                              <a:cubicBezTo>
                                <a:pt x="25172" y="139101"/>
                                <a:pt x="69524" y="146503"/>
                                <a:pt x="111805" y="146503"/>
                              </a:cubicBezTo>
                              <a:cubicBezTo>
                                <a:pt x="154087" y="146503"/>
                                <a:pt x="198439" y="139101"/>
                                <a:pt x="215900" y="125145"/>
                              </a:cubicBezTo>
                              <a:lnTo>
                                <a:pt x="215900" y="188912"/>
                              </a:lnTo>
                              <a:cubicBezTo>
                                <a:pt x="215900" y="201635"/>
                                <a:pt x="171382" y="215900"/>
                                <a:pt x="111805" y="215900"/>
                              </a:cubicBezTo>
                              <a:cubicBezTo>
                                <a:pt x="52228" y="215900"/>
                                <a:pt x="7711" y="201635"/>
                                <a:pt x="7711" y="188912"/>
                              </a:cubicBezTo>
                              <a:close/>
                              <a:moveTo>
                                <a:pt x="7711" y="266019"/>
                              </a:moveTo>
                              <a:lnTo>
                                <a:pt x="7711" y="202252"/>
                              </a:lnTo>
                              <a:cubicBezTo>
                                <a:pt x="25172" y="216208"/>
                                <a:pt x="69524" y="223611"/>
                                <a:pt x="111805" y="223611"/>
                              </a:cubicBezTo>
                              <a:cubicBezTo>
                                <a:pt x="154087" y="223611"/>
                                <a:pt x="198439" y="216208"/>
                                <a:pt x="215900" y="202252"/>
                              </a:cubicBezTo>
                              <a:lnTo>
                                <a:pt x="215900" y="266019"/>
                              </a:lnTo>
                              <a:cubicBezTo>
                                <a:pt x="215900" y="278742"/>
                                <a:pt x="171382" y="293007"/>
                                <a:pt x="111805" y="293007"/>
                              </a:cubicBezTo>
                              <a:cubicBezTo>
                                <a:pt x="52228" y="293007"/>
                                <a:pt x="7711" y="278742"/>
                                <a:pt x="7711" y="266019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123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B9B7412D-F3AB-4623-AE58-526B8E4A6A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534493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24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FE5FAF63-6EC5-4221-8CB4-90A8142828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611600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25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84059C41-27D2-44C0-BC1C-3E2CB8DCD5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688707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86F580EF-4FBC-4363-A2DC-8063D9FC38DA}"/>
                      </a:ext>
                    </a:extLst>
                  </p:cNvPr>
                  <p:cNvGrpSpPr/>
                  <p:nvPr/>
                </p:nvGrpSpPr>
                <p:grpSpPr>
                  <a:xfrm>
                    <a:off x="5447607" y="2288606"/>
                    <a:ext cx="410616" cy="410616"/>
                    <a:chOff x="5529943" y="2152261"/>
                    <a:chExt cx="585768" cy="585767"/>
                  </a:xfrm>
                </p:grpSpPr>
                <p:sp>
                  <p:nvSpPr>
                    <p:cNvPr id="115" name="Rectangle: Rounded Corners 358">
                      <a:extLst>
                        <a:ext uri="{FF2B5EF4-FFF2-40B4-BE49-F238E27FC236}">
                          <a16:creationId xmlns:a16="http://schemas.microsoft.com/office/drawing/2014/main" id="{22884E1A-E85C-4B3C-B2CB-AA391F34F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9943" y="2152261"/>
                      <a:ext cx="585768" cy="585767"/>
                    </a:xfrm>
                    <a:prstGeom prst="roundRect">
                      <a:avLst>
                        <a:gd name="adj" fmla="val 606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412FC4BD-6854-431A-B662-9AC9992D4B5B}"/>
                        </a:ext>
                      </a:extLst>
                    </p:cNvPr>
                    <p:cNvCxnSpPr>
                      <a:cxnSpLocks/>
                      <a:stCxn id="115" idx="1"/>
                      <a:endCxn id="115" idx="3"/>
                    </p:cNvCxnSpPr>
                    <p:nvPr/>
                  </p:nvCxnSpPr>
                  <p:spPr>
                    <a:xfrm>
                      <a:off x="5529943" y="2445145"/>
                      <a:ext cx="585768" cy="0"/>
                    </a:xfrm>
                    <a:prstGeom prst="line">
                      <a:avLst/>
                    </a:prstGeom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Connector 116">
                      <a:extLst>
                        <a:ext uri="{FF2B5EF4-FFF2-40B4-BE49-F238E27FC236}">
                          <a16:creationId xmlns:a16="http://schemas.microsoft.com/office/drawing/2014/main" id="{90FC5BD5-5C99-46A0-B549-B3C4F471596C}"/>
                        </a:ext>
                      </a:extLst>
                    </p:cNvPr>
                    <p:cNvCxnSpPr>
                      <a:cxnSpLocks/>
                      <a:endCxn id="115" idx="0"/>
                    </p:cNvCxnSpPr>
                    <p:nvPr/>
                  </p:nvCxnSpPr>
                  <p:spPr>
                    <a:xfrm flipV="1">
                      <a:off x="5812972" y="2152261"/>
                      <a:ext cx="9855" cy="566058"/>
                    </a:xfrm>
                    <a:prstGeom prst="line">
                      <a:avLst/>
                    </a:prstGeom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09" name="Graphic 352" descr="Bar chart with solid fill">
                  <a:extLst>
                    <a:ext uri="{FF2B5EF4-FFF2-40B4-BE49-F238E27FC236}">
                      <a16:creationId xmlns:a16="http://schemas.microsoft.com/office/drawing/2014/main" id="{0411F565-D683-4DE5-80B5-9048C5F99A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5603" y="2663169"/>
                  <a:ext cx="162518" cy="162518"/>
                </a:xfrm>
                <a:prstGeom prst="rect">
                  <a:avLst/>
                </a:prstGeom>
              </p:spPr>
            </p:pic>
            <p:pic>
              <p:nvPicPr>
                <p:cNvPr id="110" name="Graphic 353" descr="Hierarchy with solid fill">
                  <a:extLst>
                    <a:ext uri="{FF2B5EF4-FFF2-40B4-BE49-F238E27FC236}">
                      <a16:creationId xmlns:a16="http://schemas.microsoft.com/office/drawing/2014/main" id="{69A45548-46A8-4EFC-BE94-B2D9388925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6528" y="2844796"/>
                  <a:ext cx="196562" cy="196562"/>
                </a:xfrm>
                <a:prstGeom prst="rect">
                  <a:avLst/>
                </a:prstGeom>
              </p:spPr>
            </p:pic>
            <p:pic>
              <p:nvPicPr>
                <p:cNvPr id="111" name="Graphic 354" descr="Signal with solid fill">
                  <a:extLst>
                    <a:ext uri="{FF2B5EF4-FFF2-40B4-BE49-F238E27FC236}">
                      <a16:creationId xmlns:a16="http://schemas.microsoft.com/office/drawing/2014/main" id="{DC8CBCD6-B9AF-46CC-9D77-ACD2FF616F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200182" y="2689151"/>
                  <a:ext cx="121692" cy="121692"/>
                </a:xfrm>
                <a:prstGeom prst="rect">
                  <a:avLst/>
                </a:prstGeom>
              </p:spPr>
            </p:pic>
            <p:pic>
              <p:nvPicPr>
                <p:cNvPr id="112" name="Graphic 355" descr="Signal with solid fill">
                  <a:extLst>
                    <a:ext uri="{FF2B5EF4-FFF2-40B4-BE49-F238E27FC236}">
                      <a16:creationId xmlns:a16="http://schemas.microsoft.com/office/drawing/2014/main" id="{AB52CA77-E2E6-494E-A32E-AA03F8B03E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00512" y="2888710"/>
                  <a:ext cx="121692" cy="121692"/>
                </a:xfrm>
                <a:prstGeom prst="rect">
                  <a:avLst/>
                </a:prstGeom>
              </p:spPr>
            </p:pic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8F1AF7B-5900-44AC-A8D1-7898D51FD62F}"/>
                  </a:ext>
                </a:extLst>
              </p:cNvPr>
              <p:cNvSpPr txBox="1"/>
              <p:nvPr/>
            </p:nvSpPr>
            <p:spPr>
              <a:xfrm>
                <a:off x="1687909" y="2661365"/>
                <a:ext cx="200696" cy="144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16B9FB7-A853-45A8-B72B-36BB0FBA87E4}"/>
                </a:ext>
              </a:extLst>
            </p:cNvPr>
            <p:cNvSpPr txBox="1"/>
            <p:nvPr/>
          </p:nvSpPr>
          <p:spPr>
            <a:xfrm>
              <a:off x="1178035" y="2893108"/>
              <a:ext cx="383488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1000" b="1" i="0" u="none" strike="noStrike" baseline="0" dirty="0">
                  <a:cs typeface="Quire Sans" panose="020B0502040204020203" pitchFamily="34" charset="0"/>
                </a:rPr>
                <a:t>EMR</a:t>
              </a:r>
              <a:r>
                <a:rPr lang="en-US" sz="1000" b="1" i="0" u="none" strike="noStrike" baseline="-25000" dirty="0">
                  <a:cs typeface="Quire Sans" panose="020B0502040204020203" pitchFamily="34" charset="0"/>
                </a:rPr>
                <a:t>n</a:t>
              </a:r>
              <a:endParaRPr lang="en-US" sz="1000" b="1" baseline="-25000" dirty="0">
                <a:cs typeface="Quire Sans" panose="020B0502040204020203" pitchFamily="34" charset="0"/>
              </a:endParaRPr>
            </a:p>
          </p:txBody>
        </p:sp>
      </p:grpSp>
      <p:sp>
        <p:nvSpPr>
          <p:cNvPr id="12" name="Rectangle: Rounded Corners 379">
            <a:extLst>
              <a:ext uri="{FF2B5EF4-FFF2-40B4-BE49-F238E27FC236}">
                <a16:creationId xmlns:a16="http://schemas.microsoft.com/office/drawing/2014/main" id="{9E3D6BDC-4C16-4826-9CB1-F11D91E60B24}"/>
              </a:ext>
            </a:extLst>
          </p:cNvPr>
          <p:cNvSpPr/>
          <p:nvPr/>
        </p:nvSpPr>
        <p:spPr>
          <a:xfrm>
            <a:off x="2894743" y="1536302"/>
            <a:ext cx="1789373" cy="4285734"/>
          </a:xfrm>
          <a:prstGeom prst="roundRect">
            <a:avLst>
              <a:gd name="adj" fmla="val 4971"/>
            </a:avLst>
          </a:prstGeom>
          <a:solidFill>
            <a:srgbClr val="FEFDEB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D32FB-6807-46A1-99ED-7DB79006F872}"/>
              </a:ext>
            </a:extLst>
          </p:cNvPr>
          <p:cNvSpPr txBox="1"/>
          <p:nvPr/>
        </p:nvSpPr>
        <p:spPr>
          <a:xfrm>
            <a:off x="2923693" y="1012301"/>
            <a:ext cx="1614031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i="0" u="sng" strike="noStrike" baseline="0" dirty="0">
                <a:solidFill>
                  <a:srgbClr val="333333"/>
                </a:solidFill>
              </a:rPr>
              <a:t>Schema</a:t>
            </a:r>
          </a:p>
          <a:p>
            <a:pPr algn="ctr"/>
            <a:r>
              <a:rPr lang="en-US" sz="1600" b="1" i="0" u="sng" strike="noStrike" baseline="0" dirty="0">
                <a:solidFill>
                  <a:srgbClr val="333333"/>
                </a:solidFill>
              </a:rPr>
              <a:t> Acquisition</a:t>
            </a:r>
            <a:endParaRPr lang="en-US" sz="1600" b="1" u="sng" baseline="-25000" dirty="0">
              <a:cs typeface="Quire Sans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0C495-29C0-4F05-99C2-6D5A8DC69539}"/>
              </a:ext>
            </a:extLst>
          </p:cNvPr>
          <p:cNvSpPr txBox="1"/>
          <p:nvPr/>
        </p:nvSpPr>
        <p:spPr>
          <a:xfrm>
            <a:off x="1178912" y="1012301"/>
            <a:ext cx="1185976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i="0" u="sng" strike="noStrike" baseline="0" dirty="0">
                <a:solidFill>
                  <a:srgbClr val="333333"/>
                </a:solidFill>
              </a:rPr>
              <a:t>EMR Data</a:t>
            </a:r>
          </a:p>
          <a:p>
            <a:pPr algn="ctr"/>
            <a:r>
              <a:rPr lang="en-US" sz="1600" b="1" i="0" u="sng" strike="noStrike" baseline="0" dirty="0">
                <a:solidFill>
                  <a:srgbClr val="333333"/>
                </a:solidFill>
              </a:rPr>
              <a:t>Sources</a:t>
            </a:r>
            <a:endParaRPr lang="en-US" sz="1600" b="1" u="sng" baseline="-25000" dirty="0">
              <a:cs typeface="Quire Sans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230BF1-1230-4C79-B286-96EDF205EB2E}"/>
              </a:ext>
            </a:extLst>
          </p:cNvPr>
          <p:cNvSpPr txBox="1"/>
          <p:nvPr/>
        </p:nvSpPr>
        <p:spPr>
          <a:xfrm>
            <a:off x="4884088" y="1012301"/>
            <a:ext cx="2964551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i="0" u="sng" strike="noStrike" baseline="0" dirty="0" smtClean="0">
                <a:solidFill>
                  <a:srgbClr val="333333"/>
                </a:solidFill>
              </a:rPr>
              <a:t>Semantically </a:t>
            </a:r>
            <a:r>
              <a:rPr lang="en-US" sz="1600" b="1" i="0" u="sng" strike="noStrike" baseline="0" dirty="0">
                <a:solidFill>
                  <a:srgbClr val="333333"/>
                </a:solidFill>
              </a:rPr>
              <a:t>Enriched </a:t>
            </a:r>
            <a:endParaRPr lang="en-US" sz="1600" b="1" i="0" u="sng" strike="noStrike" baseline="0" dirty="0" smtClean="0">
              <a:solidFill>
                <a:srgbClr val="333333"/>
              </a:solidFill>
            </a:endParaRPr>
          </a:p>
          <a:p>
            <a:pPr algn="ctr"/>
            <a:r>
              <a:rPr lang="en-US" sz="1600" b="1" i="0" u="sng" strike="noStrike" baseline="0" dirty="0" smtClean="0">
                <a:solidFill>
                  <a:srgbClr val="333333"/>
                </a:solidFill>
              </a:rPr>
              <a:t>Sentence Generation</a:t>
            </a:r>
            <a:endParaRPr lang="en-US" sz="1600" b="1" u="sng" baseline="-25000" dirty="0">
              <a:cs typeface="Quire Sans" panose="020B0502040204020203" pitchFamily="34" charset="0"/>
            </a:endParaRPr>
          </a:p>
        </p:txBody>
      </p:sp>
      <p:pic>
        <p:nvPicPr>
          <p:cNvPr id="16" name="Graphic 385" descr="Hierarchy with solid fill">
            <a:extLst>
              <a:ext uri="{FF2B5EF4-FFF2-40B4-BE49-F238E27FC236}">
                <a16:creationId xmlns:a16="http://schemas.microsoft.com/office/drawing/2014/main" id="{5C9F4605-DC23-41B9-8A90-A04D84F614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3276281" y="1747911"/>
            <a:ext cx="1018356" cy="10183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14D0A25-7571-473B-BE0E-A4AC674600E2}"/>
              </a:ext>
            </a:extLst>
          </p:cNvPr>
          <p:cNvGrpSpPr/>
          <p:nvPr/>
        </p:nvGrpSpPr>
        <p:grpSpPr>
          <a:xfrm>
            <a:off x="3189742" y="4552827"/>
            <a:ext cx="1191432" cy="356141"/>
            <a:chOff x="5136817" y="4181985"/>
            <a:chExt cx="953260" cy="284947"/>
          </a:xfrm>
        </p:grpSpPr>
        <p:pic>
          <p:nvPicPr>
            <p:cNvPr id="100" name="Graphic 388" descr="Books with solid fill">
              <a:extLst>
                <a:ext uri="{FF2B5EF4-FFF2-40B4-BE49-F238E27FC236}">
                  <a16:creationId xmlns:a16="http://schemas.microsoft.com/office/drawing/2014/main" id="{65E9518B-CA55-4491-AD2B-2C0EF6461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64707" y="4181985"/>
              <a:ext cx="284946" cy="284946"/>
            </a:xfrm>
            <a:prstGeom prst="rect">
              <a:avLst/>
            </a:prstGeom>
          </p:spPr>
        </p:pic>
        <p:pic>
          <p:nvPicPr>
            <p:cNvPr id="101" name="Graphic 390" descr="Network with solid fill">
              <a:extLst>
                <a:ext uri="{FF2B5EF4-FFF2-40B4-BE49-F238E27FC236}">
                  <a16:creationId xmlns:a16="http://schemas.microsoft.com/office/drawing/2014/main" id="{036D2FE4-4043-401E-B00A-C73E5FE8F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805130" y="4181985"/>
              <a:ext cx="284947" cy="284947"/>
            </a:xfrm>
            <a:prstGeom prst="rect">
              <a:avLst/>
            </a:prstGeom>
          </p:spPr>
        </p:pic>
        <p:pic>
          <p:nvPicPr>
            <p:cNvPr id="102" name="Graphic 392" descr="Database with solid fill">
              <a:extLst>
                <a:ext uri="{FF2B5EF4-FFF2-40B4-BE49-F238E27FC236}">
                  <a16:creationId xmlns:a16="http://schemas.microsoft.com/office/drawing/2014/main" id="{A6708112-751F-46B5-8C2C-F116236A1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136817" y="4181985"/>
              <a:ext cx="264148" cy="264148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0F8E49A-1C89-478A-B456-1411402CA892}"/>
              </a:ext>
            </a:extLst>
          </p:cNvPr>
          <p:cNvSpPr txBox="1"/>
          <p:nvPr/>
        </p:nvSpPr>
        <p:spPr>
          <a:xfrm>
            <a:off x="2890377" y="4954068"/>
            <a:ext cx="1816400" cy="41505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1200" b="1" i="0" u="none" strike="noStrike" baseline="0" dirty="0"/>
              <a:t>Terminological</a:t>
            </a:r>
          </a:p>
          <a:p>
            <a:pPr algn="ctr">
              <a:lnSpc>
                <a:spcPts val="1100"/>
              </a:lnSpc>
            </a:pPr>
            <a:r>
              <a:rPr lang="en-US" sz="1200" b="1" i="0" u="none" strike="noStrike" baseline="0" dirty="0"/>
              <a:t>Standard Dictionaries </a:t>
            </a:r>
          </a:p>
          <a:p>
            <a:pPr algn="ctr">
              <a:lnSpc>
                <a:spcPts val="1100"/>
              </a:lnSpc>
            </a:pPr>
            <a:r>
              <a:rPr lang="en-US" sz="800" b="1" dirty="0">
                <a:cs typeface="Quire Sans" panose="020B0502040204020203" pitchFamily="34" charset="0"/>
              </a:rPr>
              <a:t>(UMLS , </a:t>
            </a:r>
            <a:r>
              <a:rPr lang="en-US" sz="800" b="1" i="0" u="none" strike="noStrike" baseline="0" dirty="0">
                <a:latin typeface="NimbusRomNo9L-Regu"/>
              </a:rPr>
              <a:t>SNOMED-CT</a:t>
            </a:r>
            <a:r>
              <a:rPr lang="en-US" sz="800" b="1" dirty="0">
                <a:cs typeface="Quire Sans" panose="020B0502040204020203" pitchFamily="34" charset="0"/>
              </a:rPr>
              <a:t> or LONICS)</a:t>
            </a:r>
            <a:endParaRPr lang="en-US" sz="800" b="1" baseline="-25000" dirty="0">
              <a:cs typeface="Quire Sans" panose="020B0502040204020203" pitchFamily="34" charset="0"/>
            </a:endParaRPr>
          </a:p>
        </p:txBody>
      </p:sp>
      <p:pic>
        <p:nvPicPr>
          <p:cNvPr id="19" name="Graphic 397" descr="Arrow Right with solid fill">
            <a:extLst>
              <a:ext uri="{FF2B5EF4-FFF2-40B4-BE49-F238E27FC236}">
                <a16:creationId xmlns:a16="http://schemas.microsoft.com/office/drawing/2014/main" id="{3915E3B0-E9C7-4AB0-9070-B4A2BD0DEF9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79890" y="1890887"/>
            <a:ext cx="381142" cy="381142"/>
          </a:xfrm>
          <a:prstGeom prst="rect">
            <a:avLst/>
          </a:prstGeom>
        </p:spPr>
      </p:pic>
      <p:pic>
        <p:nvPicPr>
          <p:cNvPr id="20" name="Graphic 398" descr="Arrow Right with solid fill">
            <a:extLst>
              <a:ext uri="{FF2B5EF4-FFF2-40B4-BE49-F238E27FC236}">
                <a16:creationId xmlns:a16="http://schemas.microsoft.com/office/drawing/2014/main" id="{21151970-5044-49E2-BF30-9492ED57B95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79890" y="2646833"/>
            <a:ext cx="381142" cy="381142"/>
          </a:xfrm>
          <a:prstGeom prst="rect">
            <a:avLst/>
          </a:prstGeom>
        </p:spPr>
      </p:pic>
      <p:pic>
        <p:nvPicPr>
          <p:cNvPr id="21" name="Graphic 399" descr="Arrow Right with solid fill">
            <a:extLst>
              <a:ext uri="{FF2B5EF4-FFF2-40B4-BE49-F238E27FC236}">
                <a16:creationId xmlns:a16="http://schemas.microsoft.com/office/drawing/2014/main" id="{42DB6B31-2834-4E34-938C-B28C3A1BA2D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79890" y="3408444"/>
            <a:ext cx="381142" cy="381142"/>
          </a:xfrm>
          <a:prstGeom prst="rect">
            <a:avLst/>
          </a:prstGeom>
        </p:spPr>
      </p:pic>
      <p:pic>
        <p:nvPicPr>
          <p:cNvPr id="22" name="Graphic 400" descr="Arrow Right with solid fill">
            <a:extLst>
              <a:ext uri="{FF2B5EF4-FFF2-40B4-BE49-F238E27FC236}">
                <a16:creationId xmlns:a16="http://schemas.microsoft.com/office/drawing/2014/main" id="{0BA390A9-DDE1-47F2-B075-6CD265B01B4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79890" y="4208061"/>
            <a:ext cx="381142" cy="381142"/>
          </a:xfrm>
          <a:prstGeom prst="rect">
            <a:avLst/>
          </a:prstGeom>
        </p:spPr>
      </p:pic>
      <p:pic>
        <p:nvPicPr>
          <p:cNvPr id="23" name="Graphic 401" descr="Arrow Right with solid fill">
            <a:extLst>
              <a:ext uri="{FF2B5EF4-FFF2-40B4-BE49-F238E27FC236}">
                <a16:creationId xmlns:a16="http://schemas.microsoft.com/office/drawing/2014/main" id="{CF82A806-5AFD-463F-B879-DC84A247985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89464" y="5221927"/>
            <a:ext cx="381142" cy="381142"/>
          </a:xfrm>
          <a:prstGeom prst="rect">
            <a:avLst/>
          </a:prstGeom>
        </p:spPr>
      </p:pic>
      <p:pic>
        <p:nvPicPr>
          <p:cNvPr id="24" name="Graphic 411" descr="Arrow Right with solid fill">
            <a:extLst>
              <a:ext uri="{FF2B5EF4-FFF2-40B4-BE49-F238E27FC236}">
                <a16:creationId xmlns:a16="http://schemas.microsoft.com/office/drawing/2014/main" id="{4142FFBA-2EE6-4E51-8158-5D1A570F99B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3629431" y="2639221"/>
            <a:ext cx="312055" cy="312055"/>
          </a:xfrm>
          <a:prstGeom prst="rect">
            <a:avLst/>
          </a:prstGeom>
        </p:spPr>
      </p:pic>
      <p:pic>
        <p:nvPicPr>
          <p:cNvPr id="25" name="Graphic 412" descr="Arrow Right with solid fill">
            <a:extLst>
              <a:ext uri="{FF2B5EF4-FFF2-40B4-BE49-F238E27FC236}">
                <a16:creationId xmlns:a16="http://schemas.microsoft.com/office/drawing/2014/main" id="{9C41EA12-4F0B-4E94-9D0B-3A41A98B5C1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3616076" y="4182607"/>
            <a:ext cx="312055" cy="312055"/>
          </a:xfrm>
          <a:prstGeom prst="rect">
            <a:avLst/>
          </a:prstGeom>
        </p:spPr>
      </p:pic>
      <p:sp>
        <p:nvSpPr>
          <p:cNvPr id="26" name="Rectangle: Rounded Corners 425">
            <a:extLst>
              <a:ext uri="{FF2B5EF4-FFF2-40B4-BE49-F238E27FC236}">
                <a16:creationId xmlns:a16="http://schemas.microsoft.com/office/drawing/2014/main" id="{28C57606-EFAC-4FC5-9214-71BA00E4641A}"/>
              </a:ext>
            </a:extLst>
          </p:cNvPr>
          <p:cNvSpPr/>
          <p:nvPr/>
        </p:nvSpPr>
        <p:spPr>
          <a:xfrm>
            <a:off x="5169485" y="1564732"/>
            <a:ext cx="2299013" cy="4285734"/>
          </a:xfrm>
          <a:prstGeom prst="roundRect">
            <a:avLst>
              <a:gd name="adj" fmla="val 4971"/>
            </a:avLst>
          </a:prstGeom>
          <a:solidFill>
            <a:srgbClr val="F2FBFA"/>
          </a:solidFill>
          <a:ln w="19050">
            <a:solidFill>
              <a:srgbClr val="39C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426" descr="Arrow Right with solid fill">
            <a:extLst>
              <a:ext uri="{FF2B5EF4-FFF2-40B4-BE49-F238E27FC236}">
                <a16:creationId xmlns:a16="http://schemas.microsoft.com/office/drawing/2014/main" id="{21AF4253-D9E9-4BEA-ABE1-34950D68BAE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16267" y="3513277"/>
            <a:ext cx="381142" cy="38114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11FBC469-CF5A-4C4E-B1A9-EE2FC4CAE96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02369" y="3179107"/>
            <a:ext cx="538189" cy="585874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586FF973-E059-437B-89E9-A97AFD0779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0871" y="3179107"/>
            <a:ext cx="538189" cy="585874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06CD5CD0-9A8D-4CB5-A7B7-B09C71F34FB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3581" y="3179107"/>
            <a:ext cx="538189" cy="585874"/>
          </a:xfrm>
          <a:prstGeom prst="rect">
            <a:avLst/>
          </a:prstGeom>
        </p:spPr>
      </p:pic>
      <p:pic>
        <p:nvPicPr>
          <p:cNvPr id="97" name="Graphic 446" descr="Arrow Right with solid fill">
            <a:extLst>
              <a:ext uri="{FF2B5EF4-FFF2-40B4-BE49-F238E27FC236}">
                <a16:creationId xmlns:a16="http://schemas.microsoft.com/office/drawing/2014/main" id="{10160DB9-A028-46B2-AEA5-7A7DF0B5A8F2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5663330" y="2724517"/>
            <a:ext cx="296790" cy="296790"/>
          </a:xfrm>
          <a:prstGeom prst="rect">
            <a:avLst/>
          </a:prstGeom>
        </p:spPr>
      </p:pic>
      <p:pic>
        <p:nvPicPr>
          <p:cNvPr id="98" name="Graphic 447" descr="Arrow Right with solid fill">
            <a:extLst>
              <a:ext uri="{FF2B5EF4-FFF2-40B4-BE49-F238E27FC236}">
                <a16:creationId xmlns:a16="http://schemas.microsoft.com/office/drawing/2014/main" id="{E36C5B00-92B5-4EF1-9C5E-E23E8EAF1071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6201904" y="2704294"/>
            <a:ext cx="296790" cy="296790"/>
          </a:xfrm>
          <a:prstGeom prst="rect">
            <a:avLst/>
          </a:prstGeom>
        </p:spPr>
      </p:pic>
      <p:pic>
        <p:nvPicPr>
          <p:cNvPr id="99" name="Graphic 448" descr="Arrow Right with solid fill">
            <a:extLst>
              <a:ext uri="{FF2B5EF4-FFF2-40B4-BE49-F238E27FC236}">
                <a16:creationId xmlns:a16="http://schemas.microsoft.com/office/drawing/2014/main" id="{211983FB-7317-4A2E-92CB-63B9A6542CD6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6802849" y="2724517"/>
            <a:ext cx="296790" cy="296790"/>
          </a:xfrm>
          <a:prstGeom prst="rect">
            <a:avLst/>
          </a:prstGeom>
        </p:spPr>
      </p:pic>
      <p:grpSp>
        <p:nvGrpSpPr>
          <p:cNvPr id="29" name="Graphic 450">
            <a:extLst>
              <a:ext uri="{FF2B5EF4-FFF2-40B4-BE49-F238E27FC236}">
                <a16:creationId xmlns:a16="http://schemas.microsoft.com/office/drawing/2014/main" id="{C8B57709-F048-4663-9EB9-ED99BE39905C}"/>
              </a:ext>
            </a:extLst>
          </p:cNvPr>
          <p:cNvGrpSpPr/>
          <p:nvPr/>
        </p:nvGrpSpPr>
        <p:grpSpPr>
          <a:xfrm>
            <a:off x="6062873" y="4351273"/>
            <a:ext cx="413480" cy="413480"/>
            <a:chOff x="3657600" y="990600"/>
            <a:chExt cx="4876800" cy="4876800"/>
          </a:xfrm>
          <a:solidFill>
            <a:srgbClr val="000000"/>
          </a:solidFill>
        </p:grpSpPr>
        <p:sp>
          <p:nvSpPr>
            <p:cNvPr id="92" name="Graphic 450">
              <a:extLst>
                <a:ext uri="{FF2B5EF4-FFF2-40B4-BE49-F238E27FC236}">
                  <a16:creationId xmlns:a16="http://schemas.microsoft.com/office/drawing/2014/main" id="{8F0AA8C8-11AD-4B1E-809F-EE10FBBBEC7C}"/>
                </a:ext>
              </a:extLst>
            </p:cNvPr>
            <p:cNvSpPr/>
            <p:nvPr/>
          </p:nvSpPr>
          <p:spPr>
            <a:xfrm>
              <a:off x="3657600" y="990600"/>
              <a:ext cx="4876800" cy="4876800"/>
            </a:xfrm>
            <a:custGeom>
              <a:avLst/>
              <a:gdLst>
                <a:gd name="connsiteX0" fmla="*/ 4733925 w 4876800"/>
                <a:gd name="connsiteY0" fmla="*/ 2200275 h 4876800"/>
                <a:gd name="connsiteX1" fmla="*/ 4876800 w 4876800"/>
                <a:gd name="connsiteY1" fmla="*/ 2057400 h 4876800"/>
                <a:gd name="connsiteX2" fmla="*/ 4733925 w 4876800"/>
                <a:gd name="connsiteY2" fmla="*/ 1914525 h 4876800"/>
                <a:gd name="connsiteX3" fmla="*/ 4105275 w 4876800"/>
                <a:gd name="connsiteY3" fmla="*/ 1914525 h 4876800"/>
                <a:gd name="connsiteX4" fmla="*/ 4105275 w 4876800"/>
                <a:gd name="connsiteY4" fmla="*/ 1438275 h 4876800"/>
                <a:gd name="connsiteX5" fmla="*/ 4733925 w 4876800"/>
                <a:gd name="connsiteY5" fmla="*/ 1438275 h 4876800"/>
                <a:gd name="connsiteX6" fmla="*/ 4876800 w 4876800"/>
                <a:gd name="connsiteY6" fmla="*/ 1295400 h 4876800"/>
                <a:gd name="connsiteX7" fmla="*/ 4733925 w 4876800"/>
                <a:gd name="connsiteY7" fmla="*/ 1152525 h 4876800"/>
                <a:gd name="connsiteX8" fmla="*/ 4105275 w 4876800"/>
                <a:gd name="connsiteY8" fmla="*/ 1152525 h 4876800"/>
                <a:gd name="connsiteX9" fmla="*/ 4105275 w 4876800"/>
                <a:gd name="connsiteY9" fmla="*/ 1057275 h 4876800"/>
                <a:gd name="connsiteX10" fmla="*/ 3819525 w 4876800"/>
                <a:gd name="connsiteY10" fmla="*/ 771525 h 4876800"/>
                <a:gd name="connsiteX11" fmla="*/ 3724275 w 4876800"/>
                <a:gd name="connsiteY11" fmla="*/ 771525 h 4876800"/>
                <a:gd name="connsiteX12" fmla="*/ 3724275 w 4876800"/>
                <a:gd name="connsiteY12" fmla="*/ 142875 h 4876800"/>
                <a:gd name="connsiteX13" fmla="*/ 3581400 w 4876800"/>
                <a:gd name="connsiteY13" fmla="*/ 0 h 4876800"/>
                <a:gd name="connsiteX14" fmla="*/ 3438525 w 4876800"/>
                <a:gd name="connsiteY14" fmla="*/ 142875 h 4876800"/>
                <a:gd name="connsiteX15" fmla="*/ 3438525 w 4876800"/>
                <a:gd name="connsiteY15" fmla="*/ 771525 h 4876800"/>
                <a:gd name="connsiteX16" fmla="*/ 2962275 w 4876800"/>
                <a:gd name="connsiteY16" fmla="*/ 771525 h 4876800"/>
                <a:gd name="connsiteX17" fmla="*/ 2962275 w 4876800"/>
                <a:gd name="connsiteY17" fmla="*/ 142875 h 4876800"/>
                <a:gd name="connsiteX18" fmla="*/ 2819400 w 4876800"/>
                <a:gd name="connsiteY18" fmla="*/ 0 h 4876800"/>
                <a:gd name="connsiteX19" fmla="*/ 2676525 w 4876800"/>
                <a:gd name="connsiteY19" fmla="*/ 142875 h 4876800"/>
                <a:gd name="connsiteX20" fmla="*/ 2676525 w 4876800"/>
                <a:gd name="connsiteY20" fmla="*/ 771525 h 4876800"/>
                <a:gd name="connsiteX21" fmla="*/ 2200275 w 4876800"/>
                <a:gd name="connsiteY21" fmla="*/ 771525 h 4876800"/>
                <a:gd name="connsiteX22" fmla="*/ 2200275 w 4876800"/>
                <a:gd name="connsiteY22" fmla="*/ 142875 h 4876800"/>
                <a:gd name="connsiteX23" fmla="*/ 2057400 w 4876800"/>
                <a:gd name="connsiteY23" fmla="*/ 0 h 4876800"/>
                <a:gd name="connsiteX24" fmla="*/ 1914525 w 4876800"/>
                <a:gd name="connsiteY24" fmla="*/ 142875 h 4876800"/>
                <a:gd name="connsiteX25" fmla="*/ 1914525 w 4876800"/>
                <a:gd name="connsiteY25" fmla="*/ 771525 h 4876800"/>
                <a:gd name="connsiteX26" fmla="*/ 1438275 w 4876800"/>
                <a:gd name="connsiteY26" fmla="*/ 771525 h 4876800"/>
                <a:gd name="connsiteX27" fmla="*/ 1438275 w 4876800"/>
                <a:gd name="connsiteY27" fmla="*/ 142875 h 4876800"/>
                <a:gd name="connsiteX28" fmla="*/ 1295400 w 4876800"/>
                <a:gd name="connsiteY28" fmla="*/ 0 h 4876800"/>
                <a:gd name="connsiteX29" fmla="*/ 1152525 w 4876800"/>
                <a:gd name="connsiteY29" fmla="*/ 142875 h 4876800"/>
                <a:gd name="connsiteX30" fmla="*/ 1152525 w 4876800"/>
                <a:gd name="connsiteY30" fmla="*/ 771525 h 4876800"/>
                <a:gd name="connsiteX31" fmla="*/ 1057275 w 4876800"/>
                <a:gd name="connsiteY31" fmla="*/ 771525 h 4876800"/>
                <a:gd name="connsiteX32" fmla="*/ 771525 w 4876800"/>
                <a:gd name="connsiteY32" fmla="*/ 1057275 h 4876800"/>
                <a:gd name="connsiteX33" fmla="*/ 771525 w 4876800"/>
                <a:gd name="connsiteY33" fmla="*/ 1152525 h 4876800"/>
                <a:gd name="connsiteX34" fmla="*/ 142875 w 4876800"/>
                <a:gd name="connsiteY34" fmla="*/ 1152525 h 4876800"/>
                <a:gd name="connsiteX35" fmla="*/ 0 w 4876800"/>
                <a:gd name="connsiteY35" fmla="*/ 1295400 h 4876800"/>
                <a:gd name="connsiteX36" fmla="*/ 142875 w 4876800"/>
                <a:gd name="connsiteY36" fmla="*/ 1438275 h 4876800"/>
                <a:gd name="connsiteX37" fmla="*/ 771525 w 4876800"/>
                <a:gd name="connsiteY37" fmla="*/ 1438275 h 4876800"/>
                <a:gd name="connsiteX38" fmla="*/ 771525 w 4876800"/>
                <a:gd name="connsiteY38" fmla="*/ 1914525 h 4876800"/>
                <a:gd name="connsiteX39" fmla="*/ 142875 w 4876800"/>
                <a:gd name="connsiteY39" fmla="*/ 1914525 h 4876800"/>
                <a:gd name="connsiteX40" fmla="*/ 0 w 4876800"/>
                <a:gd name="connsiteY40" fmla="*/ 2057400 h 4876800"/>
                <a:gd name="connsiteX41" fmla="*/ 142875 w 4876800"/>
                <a:gd name="connsiteY41" fmla="*/ 2200275 h 4876800"/>
                <a:gd name="connsiteX42" fmla="*/ 771525 w 4876800"/>
                <a:gd name="connsiteY42" fmla="*/ 2200275 h 4876800"/>
                <a:gd name="connsiteX43" fmla="*/ 771525 w 4876800"/>
                <a:gd name="connsiteY43" fmla="*/ 2676525 h 4876800"/>
                <a:gd name="connsiteX44" fmla="*/ 142875 w 4876800"/>
                <a:gd name="connsiteY44" fmla="*/ 2676525 h 4876800"/>
                <a:gd name="connsiteX45" fmla="*/ 0 w 4876800"/>
                <a:gd name="connsiteY45" fmla="*/ 2819400 h 4876800"/>
                <a:gd name="connsiteX46" fmla="*/ 142875 w 4876800"/>
                <a:gd name="connsiteY46" fmla="*/ 2962275 h 4876800"/>
                <a:gd name="connsiteX47" fmla="*/ 771525 w 4876800"/>
                <a:gd name="connsiteY47" fmla="*/ 2962275 h 4876800"/>
                <a:gd name="connsiteX48" fmla="*/ 771525 w 4876800"/>
                <a:gd name="connsiteY48" fmla="*/ 3438525 h 4876800"/>
                <a:gd name="connsiteX49" fmla="*/ 142875 w 4876800"/>
                <a:gd name="connsiteY49" fmla="*/ 3438525 h 4876800"/>
                <a:gd name="connsiteX50" fmla="*/ 0 w 4876800"/>
                <a:gd name="connsiteY50" fmla="*/ 3581400 h 4876800"/>
                <a:gd name="connsiteX51" fmla="*/ 142875 w 4876800"/>
                <a:gd name="connsiteY51" fmla="*/ 3724275 h 4876800"/>
                <a:gd name="connsiteX52" fmla="*/ 771525 w 4876800"/>
                <a:gd name="connsiteY52" fmla="*/ 3724275 h 4876800"/>
                <a:gd name="connsiteX53" fmla="*/ 771525 w 4876800"/>
                <a:gd name="connsiteY53" fmla="*/ 3819525 h 4876800"/>
                <a:gd name="connsiteX54" fmla="*/ 1057275 w 4876800"/>
                <a:gd name="connsiteY54" fmla="*/ 4105275 h 4876800"/>
                <a:gd name="connsiteX55" fmla="*/ 1152525 w 4876800"/>
                <a:gd name="connsiteY55" fmla="*/ 4105275 h 4876800"/>
                <a:gd name="connsiteX56" fmla="*/ 1152525 w 4876800"/>
                <a:gd name="connsiteY56" fmla="*/ 4733925 h 4876800"/>
                <a:gd name="connsiteX57" fmla="*/ 1295400 w 4876800"/>
                <a:gd name="connsiteY57" fmla="*/ 4876800 h 4876800"/>
                <a:gd name="connsiteX58" fmla="*/ 1438275 w 4876800"/>
                <a:gd name="connsiteY58" fmla="*/ 4733925 h 4876800"/>
                <a:gd name="connsiteX59" fmla="*/ 1438275 w 4876800"/>
                <a:gd name="connsiteY59" fmla="*/ 4105275 h 4876800"/>
                <a:gd name="connsiteX60" fmla="*/ 1914525 w 4876800"/>
                <a:gd name="connsiteY60" fmla="*/ 4105275 h 4876800"/>
                <a:gd name="connsiteX61" fmla="*/ 1914525 w 4876800"/>
                <a:gd name="connsiteY61" fmla="*/ 4733925 h 4876800"/>
                <a:gd name="connsiteX62" fmla="*/ 2057400 w 4876800"/>
                <a:gd name="connsiteY62" fmla="*/ 4876800 h 4876800"/>
                <a:gd name="connsiteX63" fmla="*/ 2200275 w 4876800"/>
                <a:gd name="connsiteY63" fmla="*/ 4733925 h 4876800"/>
                <a:gd name="connsiteX64" fmla="*/ 2200275 w 4876800"/>
                <a:gd name="connsiteY64" fmla="*/ 4105275 h 4876800"/>
                <a:gd name="connsiteX65" fmla="*/ 2676525 w 4876800"/>
                <a:gd name="connsiteY65" fmla="*/ 4105275 h 4876800"/>
                <a:gd name="connsiteX66" fmla="*/ 2676525 w 4876800"/>
                <a:gd name="connsiteY66" fmla="*/ 4733925 h 4876800"/>
                <a:gd name="connsiteX67" fmla="*/ 2819400 w 4876800"/>
                <a:gd name="connsiteY67" fmla="*/ 4876800 h 4876800"/>
                <a:gd name="connsiteX68" fmla="*/ 2962275 w 4876800"/>
                <a:gd name="connsiteY68" fmla="*/ 4733925 h 4876800"/>
                <a:gd name="connsiteX69" fmla="*/ 2962275 w 4876800"/>
                <a:gd name="connsiteY69" fmla="*/ 4105275 h 4876800"/>
                <a:gd name="connsiteX70" fmla="*/ 3438525 w 4876800"/>
                <a:gd name="connsiteY70" fmla="*/ 4105275 h 4876800"/>
                <a:gd name="connsiteX71" fmla="*/ 3438525 w 4876800"/>
                <a:gd name="connsiteY71" fmla="*/ 4733925 h 4876800"/>
                <a:gd name="connsiteX72" fmla="*/ 3581400 w 4876800"/>
                <a:gd name="connsiteY72" fmla="*/ 4876800 h 4876800"/>
                <a:gd name="connsiteX73" fmla="*/ 3724275 w 4876800"/>
                <a:gd name="connsiteY73" fmla="*/ 4733925 h 4876800"/>
                <a:gd name="connsiteX74" fmla="*/ 3724275 w 4876800"/>
                <a:gd name="connsiteY74" fmla="*/ 4105275 h 4876800"/>
                <a:gd name="connsiteX75" fmla="*/ 3819525 w 4876800"/>
                <a:gd name="connsiteY75" fmla="*/ 4105275 h 4876800"/>
                <a:gd name="connsiteX76" fmla="*/ 4105275 w 4876800"/>
                <a:gd name="connsiteY76" fmla="*/ 3819525 h 4876800"/>
                <a:gd name="connsiteX77" fmla="*/ 4105275 w 4876800"/>
                <a:gd name="connsiteY77" fmla="*/ 3724275 h 4876800"/>
                <a:gd name="connsiteX78" fmla="*/ 4733925 w 4876800"/>
                <a:gd name="connsiteY78" fmla="*/ 3724275 h 4876800"/>
                <a:gd name="connsiteX79" fmla="*/ 4876800 w 4876800"/>
                <a:gd name="connsiteY79" fmla="*/ 3581400 h 4876800"/>
                <a:gd name="connsiteX80" fmla="*/ 4733925 w 4876800"/>
                <a:gd name="connsiteY80" fmla="*/ 3438525 h 4876800"/>
                <a:gd name="connsiteX81" fmla="*/ 4105275 w 4876800"/>
                <a:gd name="connsiteY81" fmla="*/ 3438525 h 4876800"/>
                <a:gd name="connsiteX82" fmla="*/ 4105275 w 4876800"/>
                <a:gd name="connsiteY82" fmla="*/ 2962275 h 4876800"/>
                <a:gd name="connsiteX83" fmla="*/ 4733925 w 4876800"/>
                <a:gd name="connsiteY83" fmla="*/ 2962275 h 4876800"/>
                <a:gd name="connsiteX84" fmla="*/ 4876800 w 4876800"/>
                <a:gd name="connsiteY84" fmla="*/ 2819400 h 4876800"/>
                <a:gd name="connsiteX85" fmla="*/ 4733925 w 4876800"/>
                <a:gd name="connsiteY85" fmla="*/ 2676525 h 4876800"/>
                <a:gd name="connsiteX86" fmla="*/ 4105275 w 4876800"/>
                <a:gd name="connsiteY86" fmla="*/ 2676525 h 4876800"/>
                <a:gd name="connsiteX87" fmla="*/ 4105275 w 4876800"/>
                <a:gd name="connsiteY87" fmla="*/ 2200275 h 4876800"/>
                <a:gd name="connsiteX88" fmla="*/ 3343275 w 4876800"/>
                <a:gd name="connsiteY88" fmla="*/ 2914650 h 4876800"/>
                <a:gd name="connsiteX89" fmla="*/ 3301422 w 4876800"/>
                <a:gd name="connsiteY89" fmla="*/ 3015672 h 4876800"/>
                <a:gd name="connsiteX90" fmla="*/ 3015672 w 4876800"/>
                <a:gd name="connsiteY90" fmla="*/ 3301422 h 4876800"/>
                <a:gd name="connsiteX91" fmla="*/ 2914650 w 4876800"/>
                <a:gd name="connsiteY91" fmla="*/ 3343275 h 4876800"/>
                <a:gd name="connsiteX92" fmla="*/ 1962150 w 4876800"/>
                <a:gd name="connsiteY92" fmla="*/ 3343275 h 4876800"/>
                <a:gd name="connsiteX93" fmla="*/ 1861128 w 4876800"/>
                <a:gd name="connsiteY93" fmla="*/ 3301422 h 4876800"/>
                <a:gd name="connsiteX94" fmla="*/ 1575378 w 4876800"/>
                <a:gd name="connsiteY94" fmla="*/ 3015672 h 4876800"/>
                <a:gd name="connsiteX95" fmla="*/ 1533525 w 4876800"/>
                <a:gd name="connsiteY95" fmla="*/ 2914650 h 4876800"/>
                <a:gd name="connsiteX96" fmla="*/ 1533525 w 4876800"/>
                <a:gd name="connsiteY96" fmla="*/ 1962150 h 4876800"/>
                <a:gd name="connsiteX97" fmla="*/ 1575378 w 4876800"/>
                <a:gd name="connsiteY97" fmla="*/ 1861128 h 4876800"/>
                <a:gd name="connsiteX98" fmla="*/ 1861128 w 4876800"/>
                <a:gd name="connsiteY98" fmla="*/ 1575378 h 4876800"/>
                <a:gd name="connsiteX99" fmla="*/ 1962150 w 4876800"/>
                <a:gd name="connsiteY99" fmla="*/ 1533525 h 4876800"/>
                <a:gd name="connsiteX100" fmla="*/ 2914650 w 4876800"/>
                <a:gd name="connsiteY100" fmla="*/ 1533525 h 4876800"/>
                <a:gd name="connsiteX101" fmla="*/ 3015672 w 4876800"/>
                <a:gd name="connsiteY101" fmla="*/ 1575378 h 4876800"/>
                <a:gd name="connsiteX102" fmla="*/ 3301422 w 4876800"/>
                <a:gd name="connsiteY102" fmla="*/ 1861128 h 4876800"/>
                <a:gd name="connsiteX103" fmla="*/ 3343275 w 4876800"/>
                <a:gd name="connsiteY103" fmla="*/ 1962150 h 487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76800" h="4876800">
                  <a:moveTo>
                    <a:pt x="4733925" y="2200275"/>
                  </a:moveTo>
                  <a:cubicBezTo>
                    <a:pt x="4812830" y="2200275"/>
                    <a:pt x="4876800" y="2136305"/>
                    <a:pt x="4876800" y="2057400"/>
                  </a:cubicBezTo>
                  <a:cubicBezTo>
                    <a:pt x="4876800" y="1978495"/>
                    <a:pt x="4812830" y="1914525"/>
                    <a:pt x="4733925" y="1914525"/>
                  </a:cubicBezTo>
                  <a:lnTo>
                    <a:pt x="4105275" y="1914525"/>
                  </a:lnTo>
                  <a:lnTo>
                    <a:pt x="4105275" y="1438275"/>
                  </a:lnTo>
                  <a:lnTo>
                    <a:pt x="4733925" y="1438275"/>
                  </a:lnTo>
                  <a:cubicBezTo>
                    <a:pt x="4812830" y="1438275"/>
                    <a:pt x="4876800" y="1374305"/>
                    <a:pt x="4876800" y="1295400"/>
                  </a:cubicBezTo>
                  <a:cubicBezTo>
                    <a:pt x="4876800" y="1216495"/>
                    <a:pt x="4812830" y="1152525"/>
                    <a:pt x="4733925" y="1152525"/>
                  </a:cubicBezTo>
                  <a:lnTo>
                    <a:pt x="4105275" y="1152525"/>
                  </a:lnTo>
                  <a:lnTo>
                    <a:pt x="4105275" y="1057275"/>
                  </a:lnTo>
                  <a:cubicBezTo>
                    <a:pt x="4105275" y="899712"/>
                    <a:pt x="3977088" y="771525"/>
                    <a:pt x="3819525" y="771525"/>
                  </a:cubicBezTo>
                  <a:lnTo>
                    <a:pt x="3724275" y="771525"/>
                  </a:lnTo>
                  <a:lnTo>
                    <a:pt x="3724275" y="142875"/>
                  </a:lnTo>
                  <a:cubicBezTo>
                    <a:pt x="3724275" y="63970"/>
                    <a:pt x="3660305" y="0"/>
                    <a:pt x="3581400" y="0"/>
                  </a:cubicBezTo>
                  <a:cubicBezTo>
                    <a:pt x="3502495" y="0"/>
                    <a:pt x="3438525" y="63970"/>
                    <a:pt x="3438525" y="142875"/>
                  </a:cubicBezTo>
                  <a:lnTo>
                    <a:pt x="3438525" y="771525"/>
                  </a:lnTo>
                  <a:lnTo>
                    <a:pt x="2962275" y="771525"/>
                  </a:lnTo>
                  <a:lnTo>
                    <a:pt x="2962275" y="142875"/>
                  </a:lnTo>
                  <a:cubicBezTo>
                    <a:pt x="2962275" y="63970"/>
                    <a:pt x="2898305" y="0"/>
                    <a:pt x="2819400" y="0"/>
                  </a:cubicBezTo>
                  <a:cubicBezTo>
                    <a:pt x="2740495" y="0"/>
                    <a:pt x="2676525" y="63970"/>
                    <a:pt x="2676525" y="142875"/>
                  </a:cubicBezTo>
                  <a:lnTo>
                    <a:pt x="2676525" y="771525"/>
                  </a:lnTo>
                  <a:lnTo>
                    <a:pt x="2200275" y="771525"/>
                  </a:lnTo>
                  <a:lnTo>
                    <a:pt x="2200275" y="142875"/>
                  </a:lnTo>
                  <a:cubicBezTo>
                    <a:pt x="2200275" y="63970"/>
                    <a:pt x="2136305" y="0"/>
                    <a:pt x="2057400" y="0"/>
                  </a:cubicBezTo>
                  <a:cubicBezTo>
                    <a:pt x="1978495" y="0"/>
                    <a:pt x="1914525" y="63970"/>
                    <a:pt x="1914525" y="142875"/>
                  </a:cubicBezTo>
                  <a:lnTo>
                    <a:pt x="1914525" y="771525"/>
                  </a:lnTo>
                  <a:lnTo>
                    <a:pt x="1438275" y="771525"/>
                  </a:lnTo>
                  <a:lnTo>
                    <a:pt x="1438275" y="142875"/>
                  </a:lnTo>
                  <a:cubicBezTo>
                    <a:pt x="1438275" y="63970"/>
                    <a:pt x="1374305" y="0"/>
                    <a:pt x="1295400" y="0"/>
                  </a:cubicBezTo>
                  <a:cubicBezTo>
                    <a:pt x="1216495" y="0"/>
                    <a:pt x="1152525" y="63970"/>
                    <a:pt x="1152525" y="142875"/>
                  </a:cubicBezTo>
                  <a:lnTo>
                    <a:pt x="1152525" y="771525"/>
                  </a:lnTo>
                  <a:lnTo>
                    <a:pt x="1057275" y="771525"/>
                  </a:lnTo>
                  <a:cubicBezTo>
                    <a:pt x="899712" y="771525"/>
                    <a:pt x="771525" y="899712"/>
                    <a:pt x="771525" y="1057275"/>
                  </a:cubicBezTo>
                  <a:lnTo>
                    <a:pt x="771525" y="1152525"/>
                  </a:lnTo>
                  <a:lnTo>
                    <a:pt x="142875" y="1152525"/>
                  </a:lnTo>
                  <a:cubicBezTo>
                    <a:pt x="63970" y="1152525"/>
                    <a:pt x="0" y="1216495"/>
                    <a:pt x="0" y="1295400"/>
                  </a:cubicBezTo>
                  <a:cubicBezTo>
                    <a:pt x="0" y="1374305"/>
                    <a:pt x="63970" y="1438275"/>
                    <a:pt x="142875" y="1438275"/>
                  </a:cubicBezTo>
                  <a:lnTo>
                    <a:pt x="771525" y="1438275"/>
                  </a:lnTo>
                  <a:lnTo>
                    <a:pt x="771525" y="1914525"/>
                  </a:lnTo>
                  <a:lnTo>
                    <a:pt x="142875" y="1914525"/>
                  </a:lnTo>
                  <a:cubicBezTo>
                    <a:pt x="63970" y="1914525"/>
                    <a:pt x="0" y="1978495"/>
                    <a:pt x="0" y="2057400"/>
                  </a:cubicBezTo>
                  <a:cubicBezTo>
                    <a:pt x="0" y="2136305"/>
                    <a:pt x="63970" y="2200275"/>
                    <a:pt x="142875" y="2200275"/>
                  </a:cubicBezTo>
                  <a:lnTo>
                    <a:pt x="771525" y="2200275"/>
                  </a:lnTo>
                  <a:lnTo>
                    <a:pt x="771525" y="2676525"/>
                  </a:lnTo>
                  <a:lnTo>
                    <a:pt x="142875" y="2676525"/>
                  </a:lnTo>
                  <a:cubicBezTo>
                    <a:pt x="63970" y="2676525"/>
                    <a:pt x="0" y="2740495"/>
                    <a:pt x="0" y="2819400"/>
                  </a:cubicBezTo>
                  <a:cubicBezTo>
                    <a:pt x="0" y="2898305"/>
                    <a:pt x="63970" y="2962275"/>
                    <a:pt x="142875" y="2962275"/>
                  </a:cubicBezTo>
                  <a:lnTo>
                    <a:pt x="771525" y="2962275"/>
                  </a:lnTo>
                  <a:lnTo>
                    <a:pt x="771525" y="3438525"/>
                  </a:lnTo>
                  <a:lnTo>
                    <a:pt x="142875" y="3438525"/>
                  </a:lnTo>
                  <a:cubicBezTo>
                    <a:pt x="63970" y="3438525"/>
                    <a:pt x="0" y="3502495"/>
                    <a:pt x="0" y="3581400"/>
                  </a:cubicBezTo>
                  <a:cubicBezTo>
                    <a:pt x="0" y="3660305"/>
                    <a:pt x="63970" y="3724275"/>
                    <a:pt x="142875" y="3724275"/>
                  </a:cubicBezTo>
                  <a:lnTo>
                    <a:pt x="771525" y="3724275"/>
                  </a:lnTo>
                  <a:lnTo>
                    <a:pt x="771525" y="3819525"/>
                  </a:lnTo>
                  <a:cubicBezTo>
                    <a:pt x="771525" y="3977088"/>
                    <a:pt x="899712" y="4105275"/>
                    <a:pt x="1057275" y="4105275"/>
                  </a:cubicBezTo>
                  <a:lnTo>
                    <a:pt x="1152525" y="4105275"/>
                  </a:lnTo>
                  <a:lnTo>
                    <a:pt x="1152525" y="4733925"/>
                  </a:lnTo>
                  <a:cubicBezTo>
                    <a:pt x="1152525" y="4812830"/>
                    <a:pt x="1216495" y="4876800"/>
                    <a:pt x="1295400" y="4876800"/>
                  </a:cubicBezTo>
                  <a:cubicBezTo>
                    <a:pt x="1374305" y="4876800"/>
                    <a:pt x="1438275" y="4812830"/>
                    <a:pt x="1438275" y="4733925"/>
                  </a:cubicBezTo>
                  <a:lnTo>
                    <a:pt x="1438275" y="4105275"/>
                  </a:lnTo>
                  <a:lnTo>
                    <a:pt x="1914525" y="4105275"/>
                  </a:lnTo>
                  <a:lnTo>
                    <a:pt x="1914525" y="4733925"/>
                  </a:lnTo>
                  <a:cubicBezTo>
                    <a:pt x="1914525" y="4812830"/>
                    <a:pt x="1978495" y="4876800"/>
                    <a:pt x="2057400" y="4876800"/>
                  </a:cubicBezTo>
                  <a:cubicBezTo>
                    <a:pt x="2136305" y="4876800"/>
                    <a:pt x="2200275" y="4812830"/>
                    <a:pt x="2200275" y="4733925"/>
                  </a:cubicBezTo>
                  <a:lnTo>
                    <a:pt x="2200275" y="4105275"/>
                  </a:lnTo>
                  <a:lnTo>
                    <a:pt x="2676525" y="4105275"/>
                  </a:lnTo>
                  <a:lnTo>
                    <a:pt x="2676525" y="4733925"/>
                  </a:lnTo>
                  <a:cubicBezTo>
                    <a:pt x="2676525" y="4812830"/>
                    <a:pt x="2740495" y="4876800"/>
                    <a:pt x="2819400" y="4876800"/>
                  </a:cubicBezTo>
                  <a:cubicBezTo>
                    <a:pt x="2898305" y="4876800"/>
                    <a:pt x="2962275" y="4812830"/>
                    <a:pt x="2962275" y="4733925"/>
                  </a:cubicBezTo>
                  <a:lnTo>
                    <a:pt x="2962275" y="4105275"/>
                  </a:lnTo>
                  <a:lnTo>
                    <a:pt x="3438525" y="4105275"/>
                  </a:lnTo>
                  <a:lnTo>
                    <a:pt x="3438525" y="4733925"/>
                  </a:lnTo>
                  <a:cubicBezTo>
                    <a:pt x="3438525" y="4812830"/>
                    <a:pt x="3502495" y="4876800"/>
                    <a:pt x="3581400" y="4876800"/>
                  </a:cubicBezTo>
                  <a:cubicBezTo>
                    <a:pt x="3660305" y="4876800"/>
                    <a:pt x="3724275" y="4812830"/>
                    <a:pt x="3724275" y="4733925"/>
                  </a:cubicBezTo>
                  <a:lnTo>
                    <a:pt x="3724275" y="4105275"/>
                  </a:lnTo>
                  <a:lnTo>
                    <a:pt x="3819525" y="4105275"/>
                  </a:lnTo>
                  <a:cubicBezTo>
                    <a:pt x="3977088" y="4105275"/>
                    <a:pt x="4105275" y="3977088"/>
                    <a:pt x="4105275" y="3819525"/>
                  </a:cubicBezTo>
                  <a:lnTo>
                    <a:pt x="4105275" y="3724275"/>
                  </a:lnTo>
                  <a:lnTo>
                    <a:pt x="4733925" y="3724275"/>
                  </a:lnTo>
                  <a:cubicBezTo>
                    <a:pt x="4812830" y="3724275"/>
                    <a:pt x="4876800" y="3660305"/>
                    <a:pt x="4876800" y="3581400"/>
                  </a:cubicBezTo>
                  <a:cubicBezTo>
                    <a:pt x="4876800" y="3502495"/>
                    <a:pt x="4812830" y="3438525"/>
                    <a:pt x="4733925" y="3438525"/>
                  </a:cubicBezTo>
                  <a:lnTo>
                    <a:pt x="4105275" y="3438525"/>
                  </a:lnTo>
                  <a:lnTo>
                    <a:pt x="4105275" y="2962275"/>
                  </a:lnTo>
                  <a:lnTo>
                    <a:pt x="4733925" y="2962275"/>
                  </a:lnTo>
                  <a:cubicBezTo>
                    <a:pt x="4812830" y="2962275"/>
                    <a:pt x="4876800" y="2898305"/>
                    <a:pt x="4876800" y="2819400"/>
                  </a:cubicBezTo>
                  <a:cubicBezTo>
                    <a:pt x="4876800" y="2740495"/>
                    <a:pt x="4812830" y="2676525"/>
                    <a:pt x="4733925" y="2676525"/>
                  </a:cubicBezTo>
                  <a:lnTo>
                    <a:pt x="4105275" y="2676525"/>
                  </a:lnTo>
                  <a:lnTo>
                    <a:pt x="4105275" y="2200275"/>
                  </a:lnTo>
                  <a:close/>
                  <a:moveTo>
                    <a:pt x="3343275" y="2914650"/>
                  </a:moveTo>
                  <a:cubicBezTo>
                    <a:pt x="3343275" y="2952541"/>
                    <a:pt x="3328216" y="2988878"/>
                    <a:pt x="3301422" y="3015672"/>
                  </a:cubicBezTo>
                  <a:lnTo>
                    <a:pt x="3015672" y="3301422"/>
                  </a:lnTo>
                  <a:cubicBezTo>
                    <a:pt x="2988878" y="3328216"/>
                    <a:pt x="2952541" y="3343275"/>
                    <a:pt x="2914650" y="3343275"/>
                  </a:cubicBezTo>
                  <a:lnTo>
                    <a:pt x="1962150" y="3343275"/>
                  </a:lnTo>
                  <a:cubicBezTo>
                    <a:pt x="1924260" y="3343275"/>
                    <a:pt x="1887922" y="3328216"/>
                    <a:pt x="1861128" y="3301422"/>
                  </a:cubicBezTo>
                  <a:lnTo>
                    <a:pt x="1575378" y="3015672"/>
                  </a:lnTo>
                  <a:cubicBezTo>
                    <a:pt x="1548584" y="2988878"/>
                    <a:pt x="1533525" y="2952541"/>
                    <a:pt x="1533525" y="2914650"/>
                  </a:cubicBezTo>
                  <a:lnTo>
                    <a:pt x="1533525" y="1962150"/>
                  </a:lnTo>
                  <a:cubicBezTo>
                    <a:pt x="1533525" y="1924260"/>
                    <a:pt x="1548584" y="1887922"/>
                    <a:pt x="1575378" y="1861128"/>
                  </a:cubicBezTo>
                  <a:lnTo>
                    <a:pt x="1861128" y="1575378"/>
                  </a:lnTo>
                  <a:cubicBezTo>
                    <a:pt x="1887922" y="1548584"/>
                    <a:pt x="1924260" y="1533525"/>
                    <a:pt x="1962150" y="1533525"/>
                  </a:cubicBezTo>
                  <a:lnTo>
                    <a:pt x="2914650" y="1533525"/>
                  </a:lnTo>
                  <a:cubicBezTo>
                    <a:pt x="2952541" y="1533525"/>
                    <a:pt x="2988878" y="1548584"/>
                    <a:pt x="3015672" y="1575378"/>
                  </a:cubicBezTo>
                  <a:lnTo>
                    <a:pt x="3301422" y="1861128"/>
                  </a:lnTo>
                  <a:cubicBezTo>
                    <a:pt x="3328216" y="1887922"/>
                    <a:pt x="3343275" y="1924260"/>
                    <a:pt x="3343275" y="19621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Graphic 450">
              <a:extLst>
                <a:ext uri="{FF2B5EF4-FFF2-40B4-BE49-F238E27FC236}">
                  <a16:creationId xmlns:a16="http://schemas.microsoft.com/office/drawing/2014/main" id="{503CD3EC-9343-46A2-9151-06BCEDD626C4}"/>
                </a:ext>
              </a:extLst>
            </p:cNvPr>
            <p:cNvSpPr/>
            <p:nvPr/>
          </p:nvSpPr>
          <p:spPr>
            <a:xfrm>
              <a:off x="5476875" y="2809875"/>
              <a:ext cx="1238250" cy="1238250"/>
            </a:xfrm>
            <a:custGeom>
              <a:avLst/>
              <a:gdLst>
                <a:gd name="connsiteX0" fmla="*/ 202054 w 1238250"/>
                <a:gd name="connsiteY0" fmla="*/ 0 h 1238250"/>
                <a:gd name="connsiteX1" fmla="*/ 0 w 1238250"/>
                <a:gd name="connsiteY1" fmla="*/ 202054 h 1238250"/>
                <a:gd name="connsiteX2" fmla="*/ 0 w 1238250"/>
                <a:gd name="connsiteY2" fmla="*/ 1036196 h 1238250"/>
                <a:gd name="connsiteX3" fmla="*/ 202054 w 1238250"/>
                <a:gd name="connsiteY3" fmla="*/ 1238250 h 1238250"/>
                <a:gd name="connsiteX4" fmla="*/ 1036196 w 1238250"/>
                <a:gd name="connsiteY4" fmla="*/ 1238250 h 1238250"/>
                <a:gd name="connsiteX5" fmla="*/ 1238250 w 1238250"/>
                <a:gd name="connsiteY5" fmla="*/ 1036196 h 1238250"/>
                <a:gd name="connsiteX6" fmla="*/ 1238250 w 1238250"/>
                <a:gd name="connsiteY6" fmla="*/ 202054 h 1238250"/>
                <a:gd name="connsiteX7" fmla="*/ 1036196 w 1238250"/>
                <a:gd name="connsiteY7" fmla="*/ 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250" h="1238250">
                  <a:moveTo>
                    <a:pt x="202054" y="0"/>
                  </a:moveTo>
                  <a:lnTo>
                    <a:pt x="0" y="202054"/>
                  </a:lnTo>
                  <a:lnTo>
                    <a:pt x="0" y="1036196"/>
                  </a:lnTo>
                  <a:lnTo>
                    <a:pt x="202054" y="1238250"/>
                  </a:lnTo>
                  <a:lnTo>
                    <a:pt x="1036196" y="1238250"/>
                  </a:lnTo>
                  <a:lnTo>
                    <a:pt x="1238250" y="1036196"/>
                  </a:lnTo>
                  <a:lnTo>
                    <a:pt x="1238250" y="202054"/>
                  </a:lnTo>
                  <a:lnTo>
                    <a:pt x="1036196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0" name="Graphic 460" descr="Arrow Right with solid fill">
            <a:extLst>
              <a:ext uri="{FF2B5EF4-FFF2-40B4-BE49-F238E27FC236}">
                <a16:creationId xmlns:a16="http://schemas.microsoft.com/office/drawing/2014/main" id="{171D8579-4F5C-4ED8-8380-734078189D5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6080079" y="3831237"/>
            <a:ext cx="312055" cy="312055"/>
          </a:xfrm>
          <a:prstGeom prst="rect">
            <a:avLst/>
          </a:prstGeom>
        </p:spPr>
      </p:pic>
      <p:pic>
        <p:nvPicPr>
          <p:cNvPr id="31" name="Graphic 461" descr="Arrow Right with solid fill">
            <a:extLst>
              <a:ext uri="{FF2B5EF4-FFF2-40B4-BE49-F238E27FC236}">
                <a16:creationId xmlns:a16="http://schemas.microsoft.com/office/drawing/2014/main" id="{5BCC7325-8FD9-406E-A228-B463CB21C21C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7795537">
            <a:off x="6372199" y="3831236"/>
            <a:ext cx="421557" cy="312055"/>
          </a:xfrm>
          <a:prstGeom prst="rect">
            <a:avLst/>
          </a:prstGeom>
        </p:spPr>
      </p:pic>
      <p:pic>
        <p:nvPicPr>
          <p:cNvPr id="32" name="Graphic 463" descr="Arrow Right with solid fill">
            <a:extLst>
              <a:ext uri="{FF2B5EF4-FFF2-40B4-BE49-F238E27FC236}">
                <a16:creationId xmlns:a16="http://schemas.microsoft.com/office/drawing/2014/main" id="{A8B15B77-CF2D-48B4-978B-E5978DBE7070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3804463" flipH="1">
            <a:off x="5733146" y="3832251"/>
            <a:ext cx="421557" cy="312055"/>
          </a:xfrm>
          <a:prstGeom prst="rect">
            <a:avLst/>
          </a:prstGeom>
        </p:spPr>
      </p:pic>
      <p:pic>
        <p:nvPicPr>
          <p:cNvPr id="33" name="Graphic 465" descr="Arrow Right with solid fill">
            <a:extLst>
              <a:ext uri="{FF2B5EF4-FFF2-40B4-BE49-F238E27FC236}">
                <a16:creationId xmlns:a16="http://schemas.microsoft.com/office/drawing/2014/main" id="{1592A709-6C8D-494F-B0FE-0D4EC1A65F46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6187124" y="4735186"/>
            <a:ext cx="196749" cy="31205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22E61564-0880-4071-9DB1-FC8C2CC6E966}"/>
              </a:ext>
            </a:extLst>
          </p:cNvPr>
          <p:cNvGrpSpPr/>
          <p:nvPr/>
        </p:nvGrpSpPr>
        <p:grpSpPr>
          <a:xfrm>
            <a:off x="5344823" y="5078375"/>
            <a:ext cx="1802907" cy="321807"/>
            <a:chOff x="3978819" y="4333936"/>
            <a:chExt cx="1747705" cy="311954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BC21513A-BA47-4B3B-8703-2904DFCD6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098751" y="4429463"/>
              <a:ext cx="1627773" cy="216427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45C93-03A8-4E14-8EF9-5CDE63302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978819" y="4333936"/>
              <a:ext cx="1627773" cy="21642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95887E-2F6D-4B84-B1A8-7355BC410456}"/>
              </a:ext>
            </a:extLst>
          </p:cNvPr>
          <p:cNvSpPr txBox="1"/>
          <p:nvPr/>
        </p:nvSpPr>
        <p:spPr>
          <a:xfrm>
            <a:off x="5435145" y="5387395"/>
            <a:ext cx="1816400" cy="17953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200" b="1" i="0" u="none" strike="noStrike" baseline="0" dirty="0" smtClean="0"/>
              <a:t>Resultant </a:t>
            </a:r>
            <a:r>
              <a:rPr lang="en-US" sz="1200" b="1" dirty="0" smtClean="0"/>
              <a:t>Sentence</a:t>
            </a:r>
            <a:endParaRPr 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003920-289E-476B-B2B9-CD265EAF161D}"/>
              </a:ext>
            </a:extLst>
          </p:cNvPr>
          <p:cNvSpPr txBox="1"/>
          <p:nvPr/>
        </p:nvSpPr>
        <p:spPr>
          <a:xfrm>
            <a:off x="8313996" y="1007533"/>
            <a:ext cx="1930248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i="0" u="sng" strike="noStrike" baseline="0" dirty="0">
                <a:solidFill>
                  <a:srgbClr val="333333"/>
                </a:solidFill>
              </a:rPr>
              <a:t>Schema Map Generation</a:t>
            </a:r>
            <a:endParaRPr lang="en-US" sz="1600" b="1" u="sng" baseline="-25000" dirty="0">
              <a:cs typeface="Quire Sans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5F8D85-5F38-4067-8C57-88B751EA0F0B}"/>
              </a:ext>
            </a:extLst>
          </p:cNvPr>
          <p:cNvSpPr txBox="1"/>
          <p:nvPr/>
        </p:nvSpPr>
        <p:spPr>
          <a:xfrm>
            <a:off x="8389652" y="5378578"/>
            <a:ext cx="1816400" cy="3615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200" b="1" i="0" u="none" strike="noStrike" baseline="0" dirty="0"/>
              <a:t>A Consolidated and </a:t>
            </a:r>
            <a:r>
              <a:rPr lang="en-US" sz="1200" b="1" dirty="0"/>
              <a:t>I</a:t>
            </a:r>
            <a:r>
              <a:rPr lang="en-US" sz="1200" b="1" i="0" u="none" strike="noStrike" baseline="0" dirty="0"/>
              <a:t>nteroperable </a:t>
            </a:r>
            <a:r>
              <a:rPr lang="en-US" sz="1200" b="1" dirty="0"/>
              <a:t>D</a:t>
            </a:r>
            <a:r>
              <a:rPr lang="en-US" sz="1200" b="1" i="0" u="none" strike="noStrike" baseline="0" dirty="0"/>
              <a:t>ata</a:t>
            </a:r>
            <a:endParaRPr lang="en-US" sz="1200" b="1" baseline="-25000" dirty="0">
              <a:cs typeface="Quire Sans" panose="020B0502040204020203" pitchFamily="34" charset="0"/>
            </a:endParaRPr>
          </a:p>
        </p:txBody>
      </p:sp>
      <p:pic>
        <p:nvPicPr>
          <p:cNvPr id="38" name="Graphic 497" descr="Arrow Right with solid fill">
            <a:extLst>
              <a:ext uri="{FF2B5EF4-FFF2-40B4-BE49-F238E27FC236}">
                <a16:creationId xmlns:a16="http://schemas.microsoft.com/office/drawing/2014/main" id="{B18BA800-F2F4-44F8-B136-4250BDB746B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02672" y="3513277"/>
            <a:ext cx="381142" cy="381142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32A930C-9D42-4A1A-85DF-7FC3EE697DEA}"/>
              </a:ext>
            </a:extLst>
          </p:cNvPr>
          <p:cNvGrpSpPr/>
          <p:nvPr/>
        </p:nvGrpSpPr>
        <p:grpSpPr>
          <a:xfrm>
            <a:off x="8040648" y="2030760"/>
            <a:ext cx="1367811" cy="244145"/>
            <a:chOff x="3978819" y="4333936"/>
            <a:chExt cx="1747705" cy="311954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88BA2779-9E61-4C19-89A5-112AF60DD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098751" y="4429463"/>
              <a:ext cx="1627773" cy="216427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376CA154-6B99-4F40-A478-4FDBE0F6D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978819" y="4333936"/>
              <a:ext cx="1627773" cy="21642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6A7A3F-E934-4012-94DF-3EFAAB26D544}"/>
              </a:ext>
            </a:extLst>
          </p:cNvPr>
          <p:cNvGrpSpPr/>
          <p:nvPr/>
        </p:nvGrpSpPr>
        <p:grpSpPr>
          <a:xfrm>
            <a:off x="8104192" y="2678322"/>
            <a:ext cx="1477852" cy="758224"/>
            <a:chOff x="6580974" y="3020301"/>
            <a:chExt cx="1725204" cy="888959"/>
          </a:xfrm>
        </p:grpSpPr>
        <p:grpSp>
          <p:nvGrpSpPr>
            <p:cNvPr id="77" name="Graphic 1200">
              <a:extLst>
                <a:ext uri="{FF2B5EF4-FFF2-40B4-BE49-F238E27FC236}">
                  <a16:creationId xmlns:a16="http://schemas.microsoft.com/office/drawing/2014/main" id="{59247B7F-48E3-442B-9EF7-9762C29C0358}"/>
                </a:ext>
              </a:extLst>
            </p:cNvPr>
            <p:cNvGrpSpPr/>
            <p:nvPr/>
          </p:nvGrpSpPr>
          <p:grpSpPr>
            <a:xfrm>
              <a:off x="6580975" y="3020301"/>
              <a:ext cx="1725203" cy="252592"/>
              <a:chOff x="9247508" y="4595247"/>
              <a:chExt cx="1725203" cy="252592"/>
            </a:xfrm>
          </p:grpSpPr>
          <p:sp>
            <p:nvSpPr>
              <p:cNvPr id="84" name="Graphic 1200">
                <a:extLst>
                  <a:ext uri="{FF2B5EF4-FFF2-40B4-BE49-F238E27FC236}">
                    <a16:creationId xmlns:a16="http://schemas.microsoft.com/office/drawing/2014/main" id="{9C8F5255-9DB1-483D-8E10-D3A41734C9B0}"/>
                  </a:ext>
                </a:extLst>
              </p:cNvPr>
              <p:cNvSpPr/>
              <p:nvPr/>
            </p:nvSpPr>
            <p:spPr>
              <a:xfrm>
                <a:off x="9247508" y="4616738"/>
                <a:ext cx="1725203" cy="214413"/>
              </a:xfrm>
              <a:custGeom>
                <a:avLst/>
                <a:gdLst>
                  <a:gd name="connsiteX0" fmla="*/ 90141 w 1725203"/>
                  <a:gd name="connsiteY0" fmla="*/ 180407 h 180521"/>
                  <a:gd name="connsiteX1" fmla="*/ 1635276 w 1725203"/>
                  <a:gd name="connsiteY1" fmla="*/ 180407 h 180521"/>
                  <a:gd name="connsiteX2" fmla="*/ 1725247 w 1725203"/>
                  <a:gd name="connsiteY2" fmla="*/ 90083 h 180521"/>
                  <a:gd name="connsiteX3" fmla="*/ 1635276 w 1725203"/>
                  <a:gd name="connsiteY3" fmla="*/ -114 h 180521"/>
                  <a:gd name="connsiteX4" fmla="*/ 90141 w 1725203"/>
                  <a:gd name="connsiteY4" fmla="*/ -114 h 180521"/>
                  <a:gd name="connsiteX5" fmla="*/ 44 w 1725203"/>
                  <a:gd name="connsiteY5" fmla="*/ 90083 h 180521"/>
                  <a:gd name="connsiteX6" fmla="*/ 90052 w 1725203"/>
                  <a:gd name="connsiteY6" fmla="*/ 180407 h 180521"/>
                  <a:gd name="connsiteX7" fmla="*/ 90141 w 1725203"/>
                  <a:gd name="connsiteY7" fmla="*/ 180407 h 180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5203" h="180521">
                    <a:moveTo>
                      <a:pt x="90141" y="180407"/>
                    </a:moveTo>
                    <a:lnTo>
                      <a:pt x="1635276" y="180407"/>
                    </a:lnTo>
                    <a:cubicBezTo>
                      <a:pt x="1685002" y="180356"/>
                      <a:pt x="1725272" y="139933"/>
                      <a:pt x="1725247" y="90083"/>
                    </a:cubicBezTo>
                    <a:cubicBezTo>
                      <a:pt x="1725196" y="40283"/>
                      <a:pt x="1684951" y="-63"/>
                      <a:pt x="1635276" y="-114"/>
                    </a:cubicBezTo>
                    <a:lnTo>
                      <a:pt x="90141" y="-114"/>
                    </a:lnTo>
                    <a:cubicBezTo>
                      <a:pt x="40421" y="-140"/>
                      <a:pt x="89" y="40232"/>
                      <a:pt x="44" y="90083"/>
                    </a:cubicBezTo>
                    <a:cubicBezTo>
                      <a:pt x="19" y="139946"/>
                      <a:pt x="40317" y="180382"/>
                      <a:pt x="90052" y="180407"/>
                    </a:cubicBezTo>
                    <a:cubicBezTo>
                      <a:pt x="90082" y="180407"/>
                      <a:pt x="90112" y="180407"/>
                      <a:pt x="90141" y="180407"/>
                    </a:cubicBezTo>
                    <a:close/>
                  </a:path>
                </a:pathLst>
              </a:custGeom>
              <a:solidFill>
                <a:srgbClr val="027AB1"/>
              </a:solidFill>
              <a:ln w="12708" cap="sq">
                <a:solidFill>
                  <a:srgbClr val="FE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Graphic 1200">
                <a:extLst>
                  <a:ext uri="{FF2B5EF4-FFF2-40B4-BE49-F238E27FC236}">
                    <a16:creationId xmlns:a16="http://schemas.microsoft.com/office/drawing/2014/main" id="{55C78E5A-9727-4160-8B3A-BD1B130CF4DA}"/>
                  </a:ext>
                </a:extLst>
              </p:cNvPr>
              <p:cNvSpPr txBox="1"/>
              <p:nvPr/>
            </p:nvSpPr>
            <p:spPr>
              <a:xfrm>
                <a:off x="9317134" y="4595247"/>
                <a:ext cx="1394494" cy="252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00" spc="0" baseline="0" dirty="0">
                    <a:solidFill>
                      <a:srgbClr val="FEFFFF"/>
                    </a:solidFill>
                    <a:latin typeface="+mj-lt"/>
                    <a:ea typeface="Open Sans"/>
                    <a:cs typeface="Open Sans"/>
                    <a:sym typeface="Open Sans"/>
                    <a:rtl val="0"/>
                  </a:rPr>
                  <a:t>0 0 0 </a:t>
                </a:r>
                <a:r>
                  <a:rPr lang="en-US" sz="800" spc="0" baseline="0" dirty="0">
                    <a:solidFill>
                      <a:srgbClr val="000000"/>
                    </a:solidFill>
                    <a:latin typeface="+mj-lt"/>
                    <a:ea typeface="Open Sans"/>
                    <a:cs typeface="Open Sans"/>
                    <a:sym typeface="Open Sans"/>
                    <a:rtl val="0"/>
                  </a:rPr>
                  <a:t>1</a:t>
                </a:r>
                <a:r>
                  <a:rPr lang="en-US" sz="800" spc="0" baseline="0" dirty="0">
                    <a:solidFill>
                      <a:srgbClr val="FEFFFF"/>
                    </a:solidFill>
                    <a:latin typeface="+mj-lt"/>
                    <a:ea typeface="Open Sans"/>
                    <a:cs typeface="Open Sans"/>
                    <a:sym typeface="Open Sans"/>
                    <a:rtl val="0"/>
                  </a:rPr>
                  <a:t> 0 0 0 0 0 0 0 0 0 0</a:t>
                </a:r>
              </a:p>
            </p:txBody>
          </p:sp>
        </p:grpSp>
        <p:grpSp>
          <p:nvGrpSpPr>
            <p:cNvPr id="79" name="Graphic 1200">
              <a:extLst>
                <a:ext uri="{FF2B5EF4-FFF2-40B4-BE49-F238E27FC236}">
                  <a16:creationId xmlns:a16="http://schemas.microsoft.com/office/drawing/2014/main" id="{5E086CA5-495C-4EFC-AEA0-E4118452BE73}"/>
                </a:ext>
              </a:extLst>
            </p:cNvPr>
            <p:cNvGrpSpPr/>
            <p:nvPr/>
          </p:nvGrpSpPr>
          <p:grpSpPr>
            <a:xfrm>
              <a:off x="6580974" y="3656668"/>
              <a:ext cx="1725203" cy="252592"/>
              <a:chOff x="9247508" y="5231612"/>
              <a:chExt cx="1725203" cy="252592"/>
            </a:xfrm>
          </p:grpSpPr>
          <p:sp>
            <p:nvSpPr>
              <p:cNvPr id="80" name="Graphic 1200">
                <a:extLst>
                  <a:ext uri="{FF2B5EF4-FFF2-40B4-BE49-F238E27FC236}">
                    <a16:creationId xmlns:a16="http://schemas.microsoft.com/office/drawing/2014/main" id="{9CFA95C3-B8C1-4A8D-851B-185DFABF520F}"/>
                  </a:ext>
                </a:extLst>
              </p:cNvPr>
              <p:cNvSpPr/>
              <p:nvPr/>
            </p:nvSpPr>
            <p:spPr>
              <a:xfrm>
                <a:off x="9247508" y="5236826"/>
                <a:ext cx="1725203" cy="218231"/>
              </a:xfrm>
              <a:custGeom>
                <a:avLst/>
                <a:gdLst>
                  <a:gd name="connsiteX0" fmla="*/ 90141 w 1725203"/>
                  <a:gd name="connsiteY0" fmla="*/ 180469 h 180521"/>
                  <a:gd name="connsiteX1" fmla="*/ 1635276 w 1725203"/>
                  <a:gd name="connsiteY1" fmla="*/ 180469 h 180521"/>
                  <a:gd name="connsiteX2" fmla="*/ 1725247 w 1725203"/>
                  <a:gd name="connsiteY2" fmla="*/ 90144 h 180521"/>
                  <a:gd name="connsiteX3" fmla="*/ 1635276 w 1725203"/>
                  <a:gd name="connsiteY3" fmla="*/ -53 h 180521"/>
                  <a:gd name="connsiteX4" fmla="*/ 90141 w 1725203"/>
                  <a:gd name="connsiteY4" fmla="*/ -53 h 180521"/>
                  <a:gd name="connsiteX5" fmla="*/ 44 w 1725203"/>
                  <a:gd name="connsiteY5" fmla="*/ 90144 h 180521"/>
                  <a:gd name="connsiteX6" fmla="*/ 90052 w 1725203"/>
                  <a:gd name="connsiteY6" fmla="*/ 180469 h 180521"/>
                  <a:gd name="connsiteX7" fmla="*/ 90141 w 1725203"/>
                  <a:gd name="connsiteY7" fmla="*/ 180469 h 180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5203" h="180521">
                    <a:moveTo>
                      <a:pt x="90141" y="180469"/>
                    </a:moveTo>
                    <a:lnTo>
                      <a:pt x="1635276" y="180469"/>
                    </a:lnTo>
                    <a:cubicBezTo>
                      <a:pt x="1685002" y="180418"/>
                      <a:pt x="1725272" y="139995"/>
                      <a:pt x="1725247" y="90144"/>
                    </a:cubicBezTo>
                    <a:cubicBezTo>
                      <a:pt x="1725196" y="40345"/>
                      <a:pt x="1684951" y="-2"/>
                      <a:pt x="1635276" y="-53"/>
                    </a:cubicBezTo>
                    <a:lnTo>
                      <a:pt x="90141" y="-53"/>
                    </a:lnTo>
                    <a:cubicBezTo>
                      <a:pt x="40421" y="-78"/>
                      <a:pt x="89" y="40294"/>
                      <a:pt x="44" y="90144"/>
                    </a:cubicBezTo>
                    <a:cubicBezTo>
                      <a:pt x="19" y="140007"/>
                      <a:pt x="40317" y="180443"/>
                      <a:pt x="90052" y="180469"/>
                    </a:cubicBezTo>
                    <a:cubicBezTo>
                      <a:pt x="90082" y="180469"/>
                      <a:pt x="90112" y="180469"/>
                      <a:pt x="90141" y="180469"/>
                    </a:cubicBezTo>
                    <a:close/>
                  </a:path>
                </a:pathLst>
              </a:custGeom>
              <a:solidFill>
                <a:srgbClr val="027AB1"/>
              </a:solidFill>
              <a:ln w="12708" cap="sq">
                <a:solidFill>
                  <a:srgbClr val="FE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Graphic 1200">
                <a:extLst>
                  <a:ext uri="{FF2B5EF4-FFF2-40B4-BE49-F238E27FC236}">
                    <a16:creationId xmlns:a16="http://schemas.microsoft.com/office/drawing/2014/main" id="{ADFB01FC-ACA8-4FE5-9DE6-01E9C8A5E3AF}"/>
                  </a:ext>
                </a:extLst>
              </p:cNvPr>
              <p:cNvSpPr txBox="1"/>
              <p:nvPr/>
            </p:nvSpPr>
            <p:spPr>
              <a:xfrm>
                <a:off x="9295473" y="5231612"/>
                <a:ext cx="1394494" cy="252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00" spc="0" baseline="0" dirty="0">
                    <a:solidFill>
                      <a:srgbClr val="FEFFFF"/>
                    </a:solidFill>
                    <a:latin typeface="+mj-lt"/>
                    <a:ea typeface="Open Sans"/>
                    <a:cs typeface="Open Sans"/>
                    <a:sym typeface="Open Sans"/>
                    <a:rtl val="0"/>
                  </a:rPr>
                  <a:t>0 0 0 0 0 0 </a:t>
                </a:r>
                <a:r>
                  <a:rPr lang="en-US" sz="800" spc="0" baseline="0" dirty="0">
                    <a:solidFill>
                      <a:srgbClr val="000000"/>
                    </a:solidFill>
                    <a:latin typeface="+mj-lt"/>
                    <a:ea typeface="Open Sans"/>
                    <a:cs typeface="Open Sans"/>
                    <a:sym typeface="Open Sans"/>
                    <a:rtl val="0"/>
                  </a:rPr>
                  <a:t>1</a:t>
                </a:r>
                <a:r>
                  <a:rPr lang="en-US" sz="800" spc="0" baseline="0" dirty="0">
                    <a:solidFill>
                      <a:srgbClr val="FEFFFF"/>
                    </a:solidFill>
                    <a:latin typeface="+mj-lt"/>
                    <a:ea typeface="Open Sans"/>
                    <a:cs typeface="Open Sans"/>
                    <a:sym typeface="Open Sans"/>
                    <a:rtl val="0"/>
                  </a:rPr>
                  <a:t> 0 0 0 0 0 0 0</a:t>
                </a:r>
              </a:p>
            </p:txBody>
          </p:sp>
        </p:grpSp>
      </p:grpSp>
      <p:pic>
        <p:nvPicPr>
          <p:cNvPr id="41" name="Graphic 1283" descr="Arrow Right with solid fill">
            <a:extLst>
              <a:ext uri="{FF2B5EF4-FFF2-40B4-BE49-F238E27FC236}">
                <a16:creationId xmlns:a16="http://schemas.microsoft.com/office/drawing/2014/main" id="{49D5C08F-CAB0-4DBF-B77A-1C21C5C00154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8605153" y="2305850"/>
            <a:ext cx="311925" cy="29679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3822968-C227-40FB-B42F-8B980FD59619}"/>
              </a:ext>
            </a:extLst>
          </p:cNvPr>
          <p:cNvSpPr txBox="1"/>
          <p:nvPr/>
        </p:nvSpPr>
        <p:spPr>
          <a:xfrm>
            <a:off x="8091632" y="3786180"/>
            <a:ext cx="1452040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i="0" u="none" strike="noStrike" baseline="0" dirty="0">
                <a:latin typeface="+mj-lt"/>
              </a:rPr>
              <a:t>Embedded Vectors Generations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458FE4-D9F1-4803-A9EF-6699D91FF2BA}"/>
              </a:ext>
            </a:extLst>
          </p:cNvPr>
          <p:cNvSpPr txBox="1"/>
          <p:nvPr/>
        </p:nvSpPr>
        <p:spPr>
          <a:xfrm>
            <a:off x="8245295" y="2914338"/>
            <a:ext cx="1195644" cy="12041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/>
              <a:t>Context</a:t>
            </a:r>
            <a:r>
              <a:rPr lang="en-US" sz="1000" i="0" u="none" strike="noStrike" baseline="0" dirty="0"/>
              <a:t> vectors</a:t>
            </a:r>
            <a:r>
              <a:rPr lang="en-US" sz="1000" i="0" u="none" strike="noStrike" baseline="-250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5FED92-823B-421F-B5A4-394E123B40EF}"/>
              </a:ext>
            </a:extLst>
          </p:cNvPr>
          <p:cNvSpPr txBox="1"/>
          <p:nvPr/>
        </p:nvSpPr>
        <p:spPr>
          <a:xfrm>
            <a:off x="8156049" y="3453517"/>
            <a:ext cx="1195644" cy="11573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/>
              <a:t>Context</a:t>
            </a:r>
            <a:r>
              <a:rPr lang="en-US" sz="1000" i="0" u="none" strike="noStrike" baseline="0" dirty="0"/>
              <a:t> </a:t>
            </a:r>
            <a:r>
              <a:rPr lang="en-US" sz="1000" i="0" u="none" strike="noStrike" baseline="0" dirty="0" smtClean="0"/>
              <a:t>vectors</a:t>
            </a:r>
            <a:r>
              <a:rPr lang="en-US" sz="1000" i="0" u="none" strike="noStrike" baseline="-25000" dirty="0" smtClean="0"/>
              <a:t>2</a:t>
            </a:r>
            <a:endParaRPr lang="en-US" sz="1000" i="0" u="none" strike="noStrike" baseline="-250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7F57202-3AB7-4D38-BACD-9C38507EB427}"/>
              </a:ext>
            </a:extLst>
          </p:cNvPr>
          <p:cNvSpPr/>
          <p:nvPr/>
        </p:nvSpPr>
        <p:spPr>
          <a:xfrm>
            <a:off x="9964026" y="2764386"/>
            <a:ext cx="721204" cy="721204"/>
          </a:xfrm>
          <a:prstGeom prst="ellipse">
            <a:avLst/>
          </a:prstGeom>
          <a:solidFill>
            <a:srgbClr val="034B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1296" descr="Arrow Right with solid fill">
            <a:extLst>
              <a:ext uri="{FF2B5EF4-FFF2-40B4-BE49-F238E27FC236}">
                <a16:creationId xmlns:a16="http://schemas.microsoft.com/office/drawing/2014/main" id="{25C7637A-E8E5-45E3-9BA1-97D9F72835AC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1957419" flipH="1">
            <a:off x="9581900" y="2718056"/>
            <a:ext cx="421557" cy="312055"/>
          </a:xfrm>
          <a:prstGeom prst="rect">
            <a:avLst/>
          </a:prstGeom>
        </p:spPr>
      </p:pic>
      <p:pic>
        <p:nvPicPr>
          <p:cNvPr id="48" name="Graphic 1297" descr="Arrow Right with solid fill">
            <a:extLst>
              <a:ext uri="{FF2B5EF4-FFF2-40B4-BE49-F238E27FC236}">
                <a16:creationId xmlns:a16="http://schemas.microsoft.com/office/drawing/2014/main" id="{3B1AEEFB-DCA9-4AB3-B9B5-6E644F543CBC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9642581" flipH="1" flipV="1">
            <a:off x="9555372" y="3225762"/>
            <a:ext cx="421557" cy="312055"/>
          </a:xfrm>
          <a:prstGeom prst="rect">
            <a:avLst/>
          </a:prstGeom>
        </p:spPr>
      </p:pic>
      <p:grpSp>
        <p:nvGrpSpPr>
          <p:cNvPr id="50" name="Graphic 1300">
            <a:extLst>
              <a:ext uri="{FF2B5EF4-FFF2-40B4-BE49-F238E27FC236}">
                <a16:creationId xmlns:a16="http://schemas.microsoft.com/office/drawing/2014/main" id="{70530E74-974D-49F4-8083-3E709D2B597A}"/>
              </a:ext>
            </a:extLst>
          </p:cNvPr>
          <p:cNvGrpSpPr/>
          <p:nvPr/>
        </p:nvGrpSpPr>
        <p:grpSpPr>
          <a:xfrm>
            <a:off x="10103301" y="2898980"/>
            <a:ext cx="468210" cy="468210"/>
            <a:chOff x="3657600" y="4833470"/>
            <a:chExt cx="1033929" cy="1033929"/>
          </a:xfrm>
          <a:solidFill>
            <a:schemeClr val="bg1"/>
          </a:solidFill>
        </p:grpSpPr>
        <p:sp>
          <p:nvSpPr>
            <p:cNvPr id="73" name="Graphic 1300">
              <a:extLst>
                <a:ext uri="{FF2B5EF4-FFF2-40B4-BE49-F238E27FC236}">
                  <a16:creationId xmlns:a16="http://schemas.microsoft.com/office/drawing/2014/main" id="{A5D0A203-E5CA-4640-A482-496334A2D123}"/>
                </a:ext>
              </a:extLst>
            </p:cNvPr>
            <p:cNvSpPr/>
            <p:nvPr/>
          </p:nvSpPr>
          <p:spPr>
            <a:xfrm>
              <a:off x="4264407" y="5330113"/>
              <a:ext cx="427121" cy="537285"/>
            </a:xfrm>
            <a:custGeom>
              <a:avLst/>
              <a:gdLst>
                <a:gd name="connsiteX0" fmla="*/ 269435 w 427121"/>
                <a:gd name="connsiteY0" fmla="*/ 107880 h 537285"/>
                <a:gd name="connsiteX1" fmla="*/ 269435 w 427121"/>
                <a:gd name="connsiteY1" fmla="*/ 55875 h 537285"/>
                <a:gd name="connsiteX2" fmla="*/ 213561 w 427121"/>
                <a:gd name="connsiteY2" fmla="*/ 0 h 537285"/>
                <a:gd name="connsiteX3" fmla="*/ 157686 w 427121"/>
                <a:gd name="connsiteY3" fmla="*/ 55875 h 537285"/>
                <a:gd name="connsiteX4" fmla="*/ 157686 w 427121"/>
                <a:gd name="connsiteY4" fmla="*/ 107880 h 537285"/>
                <a:gd name="connsiteX5" fmla="*/ 0 w 427121"/>
                <a:gd name="connsiteY5" fmla="*/ 107880 h 537285"/>
                <a:gd name="connsiteX6" fmla="*/ 0 w 427121"/>
                <a:gd name="connsiteY6" fmla="*/ 264177 h 537285"/>
                <a:gd name="connsiteX7" fmla="*/ 52512 w 427121"/>
                <a:gd name="connsiteY7" fmla="*/ 264177 h 537285"/>
                <a:gd name="connsiteX8" fmla="*/ 108387 w 427121"/>
                <a:gd name="connsiteY8" fmla="*/ 320052 h 537285"/>
                <a:gd name="connsiteX9" fmla="*/ 52512 w 427121"/>
                <a:gd name="connsiteY9" fmla="*/ 375926 h 537285"/>
                <a:gd name="connsiteX10" fmla="*/ 0 w 427121"/>
                <a:gd name="connsiteY10" fmla="*/ 375926 h 537285"/>
                <a:gd name="connsiteX11" fmla="*/ 0 w 427121"/>
                <a:gd name="connsiteY11" fmla="*/ 537286 h 537285"/>
                <a:gd name="connsiteX12" fmla="*/ 427122 w 427121"/>
                <a:gd name="connsiteY12" fmla="*/ 537286 h 537285"/>
                <a:gd name="connsiteX13" fmla="*/ 427122 w 427121"/>
                <a:gd name="connsiteY13" fmla="*/ 107880 h 537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7121" h="537285">
                  <a:moveTo>
                    <a:pt x="269435" y="107880"/>
                  </a:moveTo>
                  <a:lnTo>
                    <a:pt x="269435" y="55875"/>
                  </a:lnTo>
                  <a:cubicBezTo>
                    <a:pt x="269435" y="25016"/>
                    <a:pt x="244419" y="0"/>
                    <a:pt x="213561" y="0"/>
                  </a:cubicBezTo>
                  <a:cubicBezTo>
                    <a:pt x="182703" y="0"/>
                    <a:pt x="157686" y="25016"/>
                    <a:pt x="157686" y="55875"/>
                  </a:cubicBezTo>
                  <a:lnTo>
                    <a:pt x="157686" y="107880"/>
                  </a:lnTo>
                  <a:lnTo>
                    <a:pt x="0" y="107880"/>
                  </a:lnTo>
                  <a:lnTo>
                    <a:pt x="0" y="264177"/>
                  </a:lnTo>
                  <a:lnTo>
                    <a:pt x="52512" y="264177"/>
                  </a:lnTo>
                  <a:cubicBezTo>
                    <a:pt x="83371" y="264177"/>
                    <a:pt x="108387" y="289193"/>
                    <a:pt x="108387" y="320052"/>
                  </a:cubicBezTo>
                  <a:cubicBezTo>
                    <a:pt x="108387" y="350910"/>
                    <a:pt x="83371" y="375926"/>
                    <a:pt x="52512" y="375926"/>
                  </a:cubicBezTo>
                  <a:lnTo>
                    <a:pt x="0" y="375926"/>
                  </a:lnTo>
                  <a:lnTo>
                    <a:pt x="0" y="537286"/>
                  </a:lnTo>
                  <a:lnTo>
                    <a:pt x="427122" y="537286"/>
                  </a:lnTo>
                  <a:lnTo>
                    <a:pt x="427122" y="107880"/>
                  </a:lnTo>
                  <a:close/>
                </a:path>
              </a:pathLst>
            </a:custGeom>
            <a:grpFill/>
            <a:ln w="20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Graphic 1300">
              <a:extLst>
                <a:ext uri="{FF2B5EF4-FFF2-40B4-BE49-F238E27FC236}">
                  <a16:creationId xmlns:a16="http://schemas.microsoft.com/office/drawing/2014/main" id="{2E7A0EDA-3443-40E7-AED4-F5D61883F784}"/>
                </a:ext>
              </a:extLst>
            </p:cNvPr>
            <p:cNvSpPr/>
            <p:nvPr/>
          </p:nvSpPr>
          <p:spPr>
            <a:xfrm>
              <a:off x="3657600" y="4833470"/>
              <a:ext cx="367846" cy="483674"/>
            </a:xfrm>
            <a:custGeom>
              <a:avLst/>
              <a:gdLst>
                <a:gd name="connsiteX0" fmla="*/ 141014 w 367846"/>
                <a:gd name="connsiteY0" fmla="*/ 442469 h 483674"/>
                <a:gd name="connsiteX1" fmla="*/ 182220 w 367846"/>
                <a:gd name="connsiteY1" fmla="*/ 483675 h 483674"/>
                <a:gd name="connsiteX2" fmla="*/ 223426 w 367846"/>
                <a:gd name="connsiteY2" fmla="*/ 442469 h 483674"/>
                <a:gd name="connsiteX3" fmla="*/ 223426 w 367846"/>
                <a:gd name="connsiteY3" fmla="*/ 369004 h 483674"/>
                <a:gd name="connsiteX4" fmla="*/ 367847 w 367846"/>
                <a:gd name="connsiteY4" fmla="*/ 369004 h 483674"/>
                <a:gd name="connsiteX5" fmla="*/ 367847 w 367846"/>
                <a:gd name="connsiteY5" fmla="*/ 305122 h 483674"/>
                <a:gd name="connsiteX6" fmla="*/ 348210 w 367846"/>
                <a:gd name="connsiteY6" fmla="*/ 305122 h 483674"/>
                <a:gd name="connsiteX7" fmla="*/ 250661 w 367846"/>
                <a:gd name="connsiteY7" fmla="*/ 207573 h 483674"/>
                <a:gd name="connsiteX8" fmla="*/ 348210 w 367846"/>
                <a:gd name="connsiteY8" fmla="*/ 110025 h 483674"/>
                <a:gd name="connsiteX9" fmla="*/ 367847 w 367846"/>
                <a:gd name="connsiteY9" fmla="*/ 110025 h 483674"/>
                <a:gd name="connsiteX10" fmla="*/ 367847 w 367846"/>
                <a:gd name="connsiteY10" fmla="*/ 0 h 483674"/>
                <a:gd name="connsiteX11" fmla="*/ 0 w 367846"/>
                <a:gd name="connsiteY11" fmla="*/ 0 h 483674"/>
                <a:gd name="connsiteX12" fmla="*/ 0 w 367846"/>
                <a:gd name="connsiteY12" fmla="*/ 369004 h 483674"/>
                <a:gd name="connsiteX13" fmla="*/ 141014 w 367846"/>
                <a:gd name="connsiteY13" fmla="*/ 369004 h 48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7846" h="483674">
                  <a:moveTo>
                    <a:pt x="141014" y="442469"/>
                  </a:moveTo>
                  <a:cubicBezTo>
                    <a:pt x="141014" y="465189"/>
                    <a:pt x="159498" y="483675"/>
                    <a:pt x="182220" y="483675"/>
                  </a:cubicBezTo>
                  <a:cubicBezTo>
                    <a:pt x="204940" y="483675"/>
                    <a:pt x="223426" y="465191"/>
                    <a:pt x="223426" y="442469"/>
                  </a:cubicBezTo>
                  <a:lnTo>
                    <a:pt x="223426" y="369004"/>
                  </a:lnTo>
                  <a:lnTo>
                    <a:pt x="367847" y="369004"/>
                  </a:lnTo>
                  <a:lnTo>
                    <a:pt x="367847" y="305122"/>
                  </a:lnTo>
                  <a:lnTo>
                    <a:pt x="348210" y="305122"/>
                  </a:lnTo>
                  <a:cubicBezTo>
                    <a:pt x="294421" y="305122"/>
                    <a:pt x="250661" y="261362"/>
                    <a:pt x="250661" y="207573"/>
                  </a:cubicBezTo>
                  <a:cubicBezTo>
                    <a:pt x="250661" y="153785"/>
                    <a:pt x="294421" y="110025"/>
                    <a:pt x="348210" y="110025"/>
                  </a:cubicBezTo>
                  <a:lnTo>
                    <a:pt x="367847" y="110025"/>
                  </a:lnTo>
                  <a:lnTo>
                    <a:pt x="367847" y="0"/>
                  </a:lnTo>
                  <a:lnTo>
                    <a:pt x="0" y="0"/>
                  </a:lnTo>
                  <a:lnTo>
                    <a:pt x="0" y="369004"/>
                  </a:lnTo>
                  <a:lnTo>
                    <a:pt x="141014" y="369004"/>
                  </a:lnTo>
                  <a:close/>
                </a:path>
              </a:pathLst>
            </a:custGeom>
            <a:grpFill/>
            <a:ln w="20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Graphic 1300">
              <a:extLst>
                <a:ext uri="{FF2B5EF4-FFF2-40B4-BE49-F238E27FC236}">
                  <a16:creationId xmlns:a16="http://schemas.microsoft.com/office/drawing/2014/main" id="{546B3074-7D4C-4BD0-A867-FE09B0BA838C}"/>
                </a:ext>
              </a:extLst>
            </p:cNvPr>
            <p:cNvSpPr/>
            <p:nvPr/>
          </p:nvSpPr>
          <p:spPr>
            <a:xfrm>
              <a:off x="3968840" y="4833470"/>
              <a:ext cx="482142" cy="401984"/>
            </a:xfrm>
            <a:custGeom>
              <a:avLst/>
              <a:gdLst>
                <a:gd name="connsiteX0" fmla="*/ 301037 w 482142"/>
                <a:gd name="connsiteY0" fmla="*/ 291534 h 401984"/>
                <a:gd name="connsiteX1" fmla="*/ 356912 w 482142"/>
                <a:gd name="connsiteY1" fmla="*/ 347408 h 401984"/>
                <a:gd name="connsiteX2" fmla="*/ 356912 w 482142"/>
                <a:gd name="connsiteY2" fmla="*/ 401982 h 401984"/>
                <a:gd name="connsiteX3" fmla="*/ 482142 w 482142"/>
                <a:gd name="connsiteY3" fmla="*/ 401982 h 401984"/>
                <a:gd name="connsiteX4" fmla="*/ 482142 w 482142"/>
                <a:gd name="connsiteY4" fmla="*/ 0 h 401984"/>
                <a:gd name="connsiteX5" fmla="*/ 117185 w 482142"/>
                <a:gd name="connsiteY5" fmla="*/ 0 h 401984"/>
                <a:gd name="connsiteX6" fmla="*/ 117185 w 482142"/>
                <a:gd name="connsiteY6" fmla="*/ 170606 h 401984"/>
                <a:gd name="connsiteX7" fmla="*/ 36967 w 482142"/>
                <a:gd name="connsiteY7" fmla="*/ 170606 h 401984"/>
                <a:gd name="connsiteX8" fmla="*/ 0 w 482142"/>
                <a:gd name="connsiteY8" fmla="*/ 207573 h 401984"/>
                <a:gd name="connsiteX9" fmla="*/ 36967 w 482142"/>
                <a:gd name="connsiteY9" fmla="*/ 244540 h 401984"/>
                <a:gd name="connsiteX10" fmla="*/ 117185 w 482142"/>
                <a:gd name="connsiteY10" fmla="*/ 244540 h 401984"/>
                <a:gd name="connsiteX11" fmla="*/ 117185 w 482142"/>
                <a:gd name="connsiteY11" fmla="*/ 401984 h 401984"/>
                <a:gd name="connsiteX12" fmla="*/ 245160 w 482142"/>
                <a:gd name="connsiteY12" fmla="*/ 401984 h 401984"/>
                <a:gd name="connsiteX13" fmla="*/ 245160 w 482142"/>
                <a:gd name="connsiteY13" fmla="*/ 347410 h 401984"/>
                <a:gd name="connsiteX14" fmla="*/ 301037 w 482142"/>
                <a:gd name="connsiteY14" fmla="*/ 291534 h 40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2142" h="401984">
                  <a:moveTo>
                    <a:pt x="301037" y="291534"/>
                  </a:moveTo>
                  <a:cubicBezTo>
                    <a:pt x="331895" y="291534"/>
                    <a:pt x="356912" y="316550"/>
                    <a:pt x="356912" y="347408"/>
                  </a:cubicBezTo>
                  <a:lnTo>
                    <a:pt x="356912" y="401982"/>
                  </a:lnTo>
                  <a:lnTo>
                    <a:pt x="482142" y="401982"/>
                  </a:lnTo>
                  <a:lnTo>
                    <a:pt x="482142" y="0"/>
                  </a:lnTo>
                  <a:lnTo>
                    <a:pt x="117185" y="0"/>
                  </a:lnTo>
                  <a:lnTo>
                    <a:pt x="117185" y="170606"/>
                  </a:lnTo>
                  <a:lnTo>
                    <a:pt x="36967" y="170606"/>
                  </a:lnTo>
                  <a:cubicBezTo>
                    <a:pt x="16583" y="170606"/>
                    <a:pt x="0" y="187190"/>
                    <a:pt x="0" y="207573"/>
                  </a:cubicBezTo>
                  <a:cubicBezTo>
                    <a:pt x="0" y="227957"/>
                    <a:pt x="16583" y="244540"/>
                    <a:pt x="36967" y="244540"/>
                  </a:cubicBezTo>
                  <a:lnTo>
                    <a:pt x="117185" y="244540"/>
                  </a:lnTo>
                  <a:lnTo>
                    <a:pt x="117185" y="401984"/>
                  </a:lnTo>
                  <a:lnTo>
                    <a:pt x="245160" y="401984"/>
                  </a:lnTo>
                  <a:lnTo>
                    <a:pt x="245160" y="347410"/>
                  </a:lnTo>
                  <a:cubicBezTo>
                    <a:pt x="245160" y="316550"/>
                    <a:pt x="270177" y="291534"/>
                    <a:pt x="301037" y="291534"/>
                  </a:cubicBezTo>
                  <a:close/>
                </a:path>
              </a:pathLst>
            </a:custGeom>
            <a:grpFill/>
            <a:ln w="20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1300">
              <a:extLst>
                <a:ext uri="{FF2B5EF4-FFF2-40B4-BE49-F238E27FC236}">
                  <a16:creationId xmlns:a16="http://schemas.microsoft.com/office/drawing/2014/main" id="{B8A76ED2-07DD-493E-967C-3ABC9418C33A}"/>
                </a:ext>
              </a:extLst>
            </p:cNvPr>
            <p:cNvSpPr/>
            <p:nvPr/>
          </p:nvSpPr>
          <p:spPr>
            <a:xfrm>
              <a:off x="3657600" y="5263055"/>
              <a:ext cx="487961" cy="363797"/>
            </a:xfrm>
            <a:custGeom>
              <a:avLst/>
              <a:gdLst>
                <a:gd name="connsiteX0" fmla="*/ 432087 w 487961"/>
                <a:gd name="connsiteY0" fmla="*/ 121725 h 363797"/>
                <a:gd name="connsiteX1" fmla="*/ 367845 w 487961"/>
                <a:gd name="connsiteY1" fmla="*/ 121725 h 363797"/>
                <a:gd name="connsiteX2" fmla="*/ 367845 w 487961"/>
                <a:gd name="connsiteY2" fmla="*/ 0 h 363797"/>
                <a:gd name="connsiteX3" fmla="*/ 284007 w 487961"/>
                <a:gd name="connsiteY3" fmla="*/ 0 h 363797"/>
                <a:gd name="connsiteX4" fmla="*/ 284007 w 487961"/>
                <a:gd name="connsiteY4" fmla="*/ 12884 h 363797"/>
                <a:gd name="connsiteX5" fmla="*/ 182220 w 487961"/>
                <a:gd name="connsiteY5" fmla="*/ 114671 h 363797"/>
                <a:gd name="connsiteX6" fmla="*/ 80432 w 487961"/>
                <a:gd name="connsiteY6" fmla="*/ 12884 h 363797"/>
                <a:gd name="connsiteX7" fmla="*/ 80432 w 487961"/>
                <a:gd name="connsiteY7" fmla="*/ 0 h 363797"/>
                <a:gd name="connsiteX8" fmla="*/ 0 w 487961"/>
                <a:gd name="connsiteY8" fmla="*/ 0 h 363797"/>
                <a:gd name="connsiteX9" fmla="*/ 0 w 487961"/>
                <a:gd name="connsiteY9" fmla="*/ 363798 h 363797"/>
                <a:gd name="connsiteX10" fmla="*/ 367845 w 487961"/>
                <a:gd name="connsiteY10" fmla="*/ 363798 h 363797"/>
                <a:gd name="connsiteX11" fmla="*/ 367845 w 487961"/>
                <a:gd name="connsiteY11" fmla="*/ 233476 h 363797"/>
                <a:gd name="connsiteX12" fmla="*/ 432087 w 487961"/>
                <a:gd name="connsiteY12" fmla="*/ 233476 h 363797"/>
                <a:gd name="connsiteX13" fmla="*/ 487962 w 487961"/>
                <a:gd name="connsiteY13" fmla="*/ 177602 h 363797"/>
                <a:gd name="connsiteX14" fmla="*/ 432087 w 487961"/>
                <a:gd name="connsiteY14" fmla="*/ 121725 h 36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7961" h="363797">
                  <a:moveTo>
                    <a:pt x="432087" y="121725"/>
                  </a:moveTo>
                  <a:lnTo>
                    <a:pt x="367845" y="121725"/>
                  </a:lnTo>
                  <a:lnTo>
                    <a:pt x="367845" y="0"/>
                  </a:lnTo>
                  <a:lnTo>
                    <a:pt x="284007" y="0"/>
                  </a:lnTo>
                  <a:lnTo>
                    <a:pt x="284007" y="12884"/>
                  </a:lnTo>
                  <a:cubicBezTo>
                    <a:pt x="284007" y="69009"/>
                    <a:pt x="238347" y="114671"/>
                    <a:pt x="182220" y="114671"/>
                  </a:cubicBezTo>
                  <a:cubicBezTo>
                    <a:pt x="126093" y="114671"/>
                    <a:pt x="80432" y="69009"/>
                    <a:pt x="80432" y="12884"/>
                  </a:cubicBezTo>
                  <a:lnTo>
                    <a:pt x="80432" y="0"/>
                  </a:lnTo>
                  <a:lnTo>
                    <a:pt x="0" y="0"/>
                  </a:lnTo>
                  <a:lnTo>
                    <a:pt x="0" y="363798"/>
                  </a:lnTo>
                  <a:lnTo>
                    <a:pt x="367845" y="363798"/>
                  </a:lnTo>
                  <a:lnTo>
                    <a:pt x="367845" y="233476"/>
                  </a:lnTo>
                  <a:lnTo>
                    <a:pt x="432087" y="233476"/>
                  </a:lnTo>
                  <a:cubicBezTo>
                    <a:pt x="462946" y="233476"/>
                    <a:pt x="487962" y="208460"/>
                    <a:pt x="487962" y="177602"/>
                  </a:cubicBezTo>
                  <a:cubicBezTo>
                    <a:pt x="487962" y="146741"/>
                    <a:pt x="462946" y="121725"/>
                    <a:pt x="432087" y="121725"/>
                  </a:cubicBezTo>
                  <a:close/>
                </a:path>
              </a:pathLst>
            </a:custGeom>
            <a:grpFill/>
            <a:ln w="20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1" name="Graphic 1308">
            <a:extLst>
              <a:ext uri="{FF2B5EF4-FFF2-40B4-BE49-F238E27FC236}">
                <a16:creationId xmlns:a16="http://schemas.microsoft.com/office/drawing/2014/main" id="{4C5EDBA0-B8BB-40E5-BA1C-39C01EE2E3D7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763238" y="4720727"/>
            <a:ext cx="222222" cy="22222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33FF8B4-3F6D-4151-BAEA-8E9F1DFF84F6}"/>
              </a:ext>
            </a:extLst>
          </p:cNvPr>
          <p:cNvSpPr txBox="1"/>
          <p:nvPr/>
        </p:nvSpPr>
        <p:spPr>
          <a:xfrm>
            <a:off x="9921115" y="2325191"/>
            <a:ext cx="783808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i="0" u="none" strike="noStrike" baseline="0" dirty="0">
                <a:latin typeface="+mj-lt"/>
              </a:rPr>
              <a:t>Similarity </a:t>
            </a:r>
          </a:p>
          <a:p>
            <a:pPr algn="ctr"/>
            <a:r>
              <a:rPr lang="en-US" sz="1000" b="1" dirty="0">
                <a:latin typeface="+mj-lt"/>
              </a:rPr>
              <a:t>M</a:t>
            </a:r>
            <a:r>
              <a:rPr lang="en-US" sz="1000" b="1" i="0" u="none" strike="noStrike" baseline="0" dirty="0">
                <a:latin typeface="+mj-lt"/>
              </a:rPr>
              <a:t>atching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74BFF6-53B9-4E1B-AAB8-78693302D894}"/>
              </a:ext>
            </a:extLst>
          </p:cNvPr>
          <p:cNvSpPr txBox="1"/>
          <p:nvPr/>
        </p:nvSpPr>
        <p:spPr>
          <a:xfrm>
            <a:off x="7953867" y="1801737"/>
            <a:ext cx="2207889" cy="18466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b="1" i="0" u="none" strike="noStrike" baseline="0" dirty="0">
                <a:latin typeface="+mj-lt"/>
              </a:rPr>
              <a:t>Semantic Enriched Sentences </a:t>
            </a:r>
          </a:p>
        </p:txBody>
      </p:sp>
      <p:cxnSp>
        <p:nvCxnSpPr>
          <p:cNvPr id="55" name="Connector: Elbow 1329">
            <a:extLst>
              <a:ext uri="{FF2B5EF4-FFF2-40B4-BE49-F238E27FC236}">
                <a16:creationId xmlns:a16="http://schemas.microsoft.com/office/drawing/2014/main" id="{3F16D4BD-FB6E-4149-A1F9-D926CCD1C2E7}"/>
              </a:ext>
            </a:extLst>
          </p:cNvPr>
          <p:cNvCxnSpPr>
            <a:cxnSpLocks/>
            <a:stCxn id="46" idx="4"/>
          </p:cNvCxnSpPr>
          <p:nvPr/>
        </p:nvCxnSpPr>
        <p:spPr>
          <a:xfrm rot="5400000">
            <a:off x="9379333" y="3478964"/>
            <a:ext cx="938669" cy="951924"/>
          </a:xfrm>
          <a:prstGeom prst="bentConnector3">
            <a:avLst>
              <a:gd name="adj1" fmla="val 50000"/>
            </a:avLst>
          </a:prstGeom>
          <a:ln w="19050">
            <a:solidFill>
              <a:srgbClr val="8989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AC5D5CA4-B1F4-43B6-855B-0E245728079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493937" y="4450167"/>
            <a:ext cx="1630625" cy="93722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C1E5F749-250F-4A53-8890-71CF43F352A9}"/>
              </a:ext>
            </a:extLst>
          </p:cNvPr>
          <p:cNvGrpSpPr/>
          <p:nvPr/>
        </p:nvGrpSpPr>
        <p:grpSpPr>
          <a:xfrm>
            <a:off x="8184111" y="4330289"/>
            <a:ext cx="513208" cy="513208"/>
            <a:chOff x="3939582" y="2974316"/>
            <a:chExt cx="410616" cy="410616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7D33C2A-DBF1-4CA5-B7A2-EA1145443726}"/>
                </a:ext>
              </a:extLst>
            </p:cNvPr>
            <p:cNvSpPr/>
            <p:nvPr/>
          </p:nvSpPr>
          <p:spPr>
            <a:xfrm>
              <a:off x="3939582" y="2974316"/>
              <a:ext cx="410616" cy="4106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aphic 406" descr="Database with solid fill">
              <a:extLst>
                <a:ext uri="{FF2B5EF4-FFF2-40B4-BE49-F238E27FC236}">
                  <a16:creationId xmlns:a16="http://schemas.microsoft.com/office/drawing/2014/main" id="{136BFD87-6A35-432B-80EB-60FA6C368EA6}"/>
                </a:ext>
              </a:extLst>
            </p:cNvPr>
            <p:cNvGrpSpPr/>
            <p:nvPr/>
          </p:nvGrpSpPr>
          <p:grpSpPr>
            <a:xfrm>
              <a:off x="4035653" y="3031373"/>
              <a:ext cx="218475" cy="296502"/>
              <a:chOff x="2248712" y="2802470"/>
              <a:chExt cx="218475" cy="296502"/>
            </a:xfrm>
            <a:solidFill>
              <a:srgbClr val="000000"/>
            </a:solidFill>
          </p:grpSpPr>
          <p:sp>
            <p:nvSpPr>
              <p:cNvPr id="69" name="Graphic 406" descr="Database with solid fill">
                <a:extLst>
                  <a:ext uri="{FF2B5EF4-FFF2-40B4-BE49-F238E27FC236}">
                    <a16:creationId xmlns:a16="http://schemas.microsoft.com/office/drawing/2014/main" id="{E29CD73F-E87F-450C-964E-4390EC81F5C1}"/>
                  </a:ext>
                </a:extLst>
              </p:cNvPr>
              <p:cNvSpPr/>
              <p:nvPr/>
            </p:nvSpPr>
            <p:spPr>
              <a:xfrm>
                <a:off x="2248712" y="2802470"/>
                <a:ext cx="218475" cy="62421"/>
              </a:xfrm>
              <a:custGeom>
                <a:avLst/>
                <a:gdLst>
                  <a:gd name="connsiteX0" fmla="*/ 218475 w 218475"/>
                  <a:gd name="connsiteY0" fmla="*/ 31211 h 62421"/>
                  <a:gd name="connsiteX1" fmla="*/ 109238 w 218475"/>
                  <a:gd name="connsiteY1" fmla="*/ 62422 h 62421"/>
                  <a:gd name="connsiteX2" fmla="*/ 0 w 218475"/>
                  <a:gd name="connsiteY2" fmla="*/ 31211 h 62421"/>
                  <a:gd name="connsiteX3" fmla="*/ 109238 w 218475"/>
                  <a:gd name="connsiteY3" fmla="*/ 0 h 62421"/>
                  <a:gd name="connsiteX4" fmla="*/ 218475 w 218475"/>
                  <a:gd name="connsiteY4" fmla="*/ 31211 h 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8475" h="62421">
                    <a:moveTo>
                      <a:pt x="218475" y="31211"/>
                    </a:moveTo>
                    <a:cubicBezTo>
                      <a:pt x="218475" y="48448"/>
                      <a:pt x="169568" y="62422"/>
                      <a:pt x="109238" y="62422"/>
                    </a:cubicBezTo>
                    <a:cubicBezTo>
                      <a:pt x="48907" y="62422"/>
                      <a:pt x="0" y="48448"/>
                      <a:pt x="0" y="31211"/>
                    </a:cubicBezTo>
                    <a:cubicBezTo>
                      <a:pt x="0" y="13974"/>
                      <a:pt x="48907" y="0"/>
                      <a:pt x="109238" y="0"/>
                    </a:cubicBezTo>
                    <a:cubicBezTo>
                      <a:pt x="169568" y="0"/>
                      <a:pt x="218475" y="13974"/>
                      <a:pt x="218475" y="312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Graphic 406" descr="Database with solid fill">
                <a:extLst>
                  <a:ext uri="{FF2B5EF4-FFF2-40B4-BE49-F238E27FC236}">
                    <a16:creationId xmlns:a16="http://schemas.microsoft.com/office/drawing/2014/main" id="{B536BD1E-F3D6-4E02-A1E5-F3B85C0CA64F}"/>
                  </a:ext>
                </a:extLst>
              </p:cNvPr>
              <p:cNvSpPr/>
              <p:nvPr/>
            </p:nvSpPr>
            <p:spPr>
              <a:xfrm>
                <a:off x="2248712" y="2849286"/>
                <a:ext cx="218475" cy="93632"/>
              </a:xfrm>
              <a:custGeom>
                <a:avLst/>
                <a:gdLst>
                  <a:gd name="connsiteX0" fmla="*/ 187265 w 218475"/>
                  <a:gd name="connsiteY0" fmla="*/ 62422 h 93632"/>
                  <a:gd name="connsiteX1" fmla="*/ 179462 w 218475"/>
                  <a:gd name="connsiteY1" fmla="*/ 54619 h 93632"/>
                  <a:gd name="connsiteX2" fmla="*/ 187265 w 218475"/>
                  <a:gd name="connsiteY2" fmla="*/ 46816 h 93632"/>
                  <a:gd name="connsiteX3" fmla="*/ 195067 w 218475"/>
                  <a:gd name="connsiteY3" fmla="*/ 54619 h 93632"/>
                  <a:gd name="connsiteX4" fmla="*/ 187265 w 218475"/>
                  <a:gd name="connsiteY4" fmla="*/ 62422 h 93632"/>
                  <a:gd name="connsiteX5" fmla="*/ 109238 w 218475"/>
                  <a:gd name="connsiteY5" fmla="*/ 31211 h 93632"/>
                  <a:gd name="connsiteX6" fmla="*/ 0 w 218475"/>
                  <a:gd name="connsiteY6" fmla="*/ 0 h 93632"/>
                  <a:gd name="connsiteX7" fmla="*/ 0 w 218475"/>
                  <a:gd name="connsiteY7" fmla="*/ 62422 h 93632"/>
                  <a:gd name="connsiteX8" fmla="*/ 109238 w 218475"/>
                  <a:gd name="connsiteY8" fmla="*/ 93632 h 93632"/>
                  <a:gd name="connsiteX9" fmla="*/ 218475 w 218475"/>
                  <a:gd name="connsiteY9" fmla="*/ 62422 h 93632"/>
                  <a:gd name="connsiteX10" fmla="*/ 218475 w 218475"/>
                  <a:gd name="connsiteY10" fmla="*/ 0 h 93632"/>
                  <a:gd name="connsiteX11" fmla="*/ 109238 w 218475"/>
                  <a:gd name="connsiteY11" fmla="*/ 31211 h 93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475" h="93632">
                    <a:moveTo>
                      <a:pt x="187265" y="62422"/>
                    </a:moveTo>
                    <a:cubicBezTo>
                      <a:pt x="182583" y="62422"/>
                      <a:pt x="179462" y="59300"/>
                      <a:pt x="179462" y="54619"/>
                    </a:cubicBezTo>
                    <a:cubicBezTo>
                      <a:pt x="179462" y="49937"/>
                      <a:pt x="182583" y="46816"/>
                      <a:pt x="187265" y="46816"/>
                    </a:cubicBezTo>
                    <a:cubicBezTo>
                      <a:pt x="191946" y="46816"/>
                      <a:pt x="195067" y="49937"/>
                      <a:pt x="195067" y="54619"/>
                    </a:cubicBezTo>
                    <a:cubicBezTo>
                      <a:pt x="195067" y="59300"/>
                      <a:pt x="191946" y="62422"/>
                      <a:pt x="187265" y="62422"/>
                    </a:cubicBezTo>
                    <a:close/>
                    <a:moveTo>
                      <a:pt x="109238" y="31211"/>
                    </a:moveTo>
                    <a:cubicBezTo>
                      <a:pt x="49157" y="31211"/>
                      <a:pt x="0" y="17166"/>
                      <a:pt x="0" y="0"/>
                    </a:cubicBezTo>
                    <a:lnTo>
                      <a:pt x="0" y="62422"/>
                    </a:lnTo>
                    <a:cubicBezTo>
                      <a:pt x="0" y="79587"/>
                      <a:pt x="49157" y="93632"/>
                      <a:pt x="109238" y="93632"/>
                    </a:cubicBezTo>
                    <a:cubicBezTo>
                      <a:pt x="169318" y="93632"/>
                      <a:pt x="218475" y="79587"/>
                      <a:pt x="218475" y="62422"/>
                    </a:cubicBezTo>
                    <a:lnTo>
                      <a:pt x="218475" y="0"/>
                    </a:lnTo>
                    <a:cubicBezTo>
                      <a:pt x="218475" y="17166"/>
                      <a:pt x="169318" y="31211"/>
                      <a:pt x="109238" y="312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Graphic 406" descr="Database with solid fill">
                <a:extLst>
                  <a:ext uri="{FF2B5EF4-FFF2-40B4-BE49-F238E27FC236}">
                    <a16:creationId xmlns:a16="http://schemas.microsoft.com/office/drawing/2014/main" id="{F6792C9A-C6DA-404C-B6A9-A5EF2D4869F8}"/>
                  </a:ext>
                </a:extLst>
              </p:cNvPr>
              <p:cNvSpPr/>
              <p:nvPr/>
            </p:nvSpPr>
            <p:spPr>
              <a:xfrm>
                <a:off x="2248712" y="2927313"/>
                <a:ext cx="218475" cy="93632"/>
              </a:xfrm>
              <a:custGeom>
                <a:avLst/>
                <a:gdLst>
                  <a:gd name="connsiteX0" fmla="*/ 187265 w 218475"/>
                  <a:gd name="connsiteY0" fmla="*/ 62422 h 93632"/>
                  <a:gd name="connsiteX1" fmla="*/ 179462 w 218475"/>
                  <a:gd name="connsiteY1" fmla="*/ 54619 h 93632"/>
                  <a:gd name="connsiteX2" fmla="*/ 187265 w 218475"/>
                  <a:gd name="connsiteY2" fmla="*/ 46816 h 93632"/>
                  <a:gd name="connsiteX3" fmla="*/ 195067 w 218475"/>
                  <a:gd name="connsiteY3" fmla="*/ 54619 h 93632"/>
                  <a:gd name="connsiteX4" fmla="*/ 187265 w 218475"/>
                  <a:gd name="connsiteY4" fmla="*/ 62422 h 93632"/>
                  <a:gd name="connsiteX5" fmla="*/ 109238 w 218475"/>
                  <a:gd name="connsiteY5" fmla="*/ 31211 h 93632"/>
                  <a:gd name="connsiteX6" fmla="*/ 0 w 218475"/>
                  <a:gd name="connsiteY6" fmla="*/ 0 h 93632"/>
                  <a:gd name="connsiteX7" fmla="*/ 0 w 218475"/>
                  <a:gd name="connsiteY7" fmla="*/ 62422 h 93632"/>
                  <a:gd name="connsiteX8" fmla="*/ 109238 w 218475"/>
                  <a:gd name="connsiteY8" fmla="*/ 93632 h 93632"/>
                  <a:gd name="connsiteX9" fmla="*/ 218475 w 218475"/>
                  <a:gd name="connsiteY9" fmla="*/ 62422 h 93632"/>
                  <a:gd name="connsiteX10" fmla="*/ 218475 w 218475"/>
                  <a:gd name="connsiteY10" fmla="*/ 0 h 93632"/>
                  <a:gd name="connsiteX11" fmla="*/ 109238 w 218475"/>
                  <a:gd name="connsiteY11" fmla="*/ 31211 h 93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475" h="93632">
                    <a:moveTo>
                      <a:pt x="187265" y="62422"/>
                    </a:moveTo>
                    <a:cubicBezTo>
                      <a:pt x="182583" y="62422"/>
                      <a:pt x="179462" y="59300"/>
                      <a:pt x="179462" y="54619"/>
                    </a:cubicBezTo>
                    <a:cubicBezTo>
                      <a:pt x="179462" y="49937"/>
                      <a:pt x="182583" y="46816"/>
                      <a:pt x="187265" y="46816"/>
                    </a:cubicBezTo>
                    <a:cubicBezTo>
                      <a:pt x="191946" y="46816"/>
                      <a:pt x="195067" y="49937"/>
                      <a:pt x="195067" y="54619"/>
                    </a:cubicBezTo>
                    <a:cubicBezTo>
                      <a:pt x="195067" y="59300"/>
                      <a:pt x="191946" y="62422"/>
                      <a:pt x="187265" y="62422"/>
                    </a:cubicBezTo>
                    <a:close/>
                    <a:moveTo>
                      <a:pt x="109238" y="31211"/>
                    </a:moveTo>
                    <a:cubicBezTo>
                      <a:pt x="49157" y="31211"/>
                      <a:pt x="0" y="17166"/>
                      <a:pt x="0" y="0"/>
                    </a:cubicBezTo>
                    <a:lnTo>
                      <a:pt x="0" y="62422"/>
                    </a:lnTo>
                    <a:cubicBezTo>
                      <a:pt x="0" y="79587"/>
                      <a:pt x="49157" y="93632"/>
                      <a:pt x="109238" y="93632"/>
                    </a:cubicBezTo>
                    <a:cubicBezTo>
                      <a:pt x="169318" y="93632"/>
                      <a:pt x="218475" y="79587"/>
                      <a:pt x="218475" y="62422"/>
                    </a:cubicBezTo>
                    <a:lnTo>
                      <a:pt x="218475" y="0"/>
                    </a:lnTo>
                    <a:cubicBezTo>
                      <a:pt x="218475" y="17166"/>
                      <a:pt x="169318" y="31211"/>
                      <a:pt x="109238" y="312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Graphic 406" descr="Database with solid fill">
                <a:extLst>
                  <a:ext uri="{FF2B5EF4-FFF2-40B4-BE49-F238E27FC236}">
                    <a16:creationId xmlns:a16="http://schemas.microsoft.com/office/drawing/2014/main" id="{D8767C76-E28C-4BD8-8CA4-CBFD6857BDD8}"/>
                  </a:ext>
                </a:extLst>
              </p:cNvPr>
              <p:cNvSpPr/>
              <p:nvPr/>
            </p:nvSpPr>
            <p:spPr>
              <a:xfrm>
                <a:off x="2248712" y="3005340"/>
                <a:ext cx="218475" cy="93632"/>
              </a:xfrm>
              <a:custGeom>
                <a:avLst/>
                <a:gdLst>
                  <a:gd name="connsiteX0" fmla="*/ 187265 w 218475"/>
                  <a:gd name="connsiteY0" fmla="*/ 62422 h 93632"/>
                  <a:gd name="connsiteX1" fmla="*/ 179462 w 218475"/>
                  <a:gd name="connsiteY1" fmla="*/ 54619 h 93632"/>
                  <a:gd name="connsiteX2" fmla="*/ 187265 w 218475"/>
                  <a:gd name="connsiteY2" fmla="*/ 46816 h 93632"/>
                  <a:gd name="connsiteX3" fmla="*/ 195067 w 218475"/>
                  <a:gd name="connsiteY3" fmla="*/ 54619 h 93632"/>
                  <a:gd name="connsiteX4" fmla="*/ 187265 w 218475"/>
                  <a:gd name="connsiteY4" fmla="*/ 62422 h 93632"/>
                  <a:gd name="connsiteX5" fmla="*/ 109238 w 218475"/>
                  <a:gd name="connsiteY5" fmla="*/ 31211 h 93632"/>
                  <a:gd name="connsiteX6" fmla="*/ 0 w 218475"/>
                  <a:gd name="connsiteY6" fmla="*/ 0 h 93632"/>
                  <a:gd name="connsiteX7" fmla="*/ 0 w 218475"/>
                  <a:gd name="connsiteY7" fmla="*/ 62422 h 93632"/>
                  <a:gd name="connsiteX8" fmla="*/ 109238 w 218475"/>
                  <a:gd name="connsiteY8" fmla="*/ 93632 h 93632"/>
                  <a:gd name="connsiteX9" fmla="*/ 218475 w 218475"/>
                  <a:gd name="connsiteY9" fmla="*/ 62422 h 93632"/>
                  <a:gd name="connsiteX10" fmla="*/ 218475 w 218475"/>
                  <a:gd name="connsiteY10" fmla="*/ 0 h 93632"/>
                  <a:gd name="connsiteX11" fmla="*/ 109238 w 218475"/>
                  <a:gd name="connsiteY11" fmla="*/ 31211 h 93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475" h="93632">
                    <a:moveTo>
                      <a:pt x="187265" y="62422"/>
                    </a:moveTo>
                    <a:cubicBezTo>
                      <a:pt x="182583" y="62422"/>
                      <a:pt x="179462" y="59300"/>
                      <a:pt x="179462" y="54619"/>
                    </a:cubicBezTo>
                    <a:cubicBezTo>
                      <a:pt x="179462" y="49937"/>
                      <a:pt x="182583" y="46816"/>
                      <a:pt x="187265" y="46816"/>
                    </a:cubicBezTo>
                    <a:cubicBezTo>
                      <a:pt x="191946" y="46816"/>
                      <a:pt x="195067" y="49937"/>
                      <a:pt x="195067" y="54619"/>
                    </a:cubicBezTo>
                    <a:cubicBezTo>
                      <a:pt x="195067" y="59300"/>
                      <a:pt x="191946" y="62422"/>
                      <a:pt x="187265" y="62422"/>
                    </a:cubicBezTo>
                    <a:close/>
                    <a:moveTo>
                      <a:pt x="109238" y="31211"/>
                    </a:moveTo>
                    <a:cubicBezTo>
                      <a:pt x="49157" y="31211"/>
                      <a:pt x="0" y="17166"/>
                      <a:pt x="0" y="0"/>
                    </a:cubicBezTo>
                    <a:lnTo>
                      <a:pt x="0" y="62422"/>
                    </a:lnTo>
                    <a:cubicBezTo>
                      <a:pt x="0" y="79587"/>
                      <a:pt x="49157" y="93632"/>
                      <a:pt x="109238" y="93632"/>
                    </a:cubicBezTo>
                    <a:cubicBezTo>
                      <a:pt x="169318" y="93632"/>
                      <a:pt x="218475" y="79587"/>
                      <a:pt x="218475" y="62422"/>
                    </a:cubicBezTo>
                    <a:lnTo>
                      <a:pt x="218475" y="0"/>
                    </a:lnTo>
                    <a:cubicBezTo>
                      <a:pt x="218475" y="17166"/>
                      <a:pt x="169318" y="31211"/>
                      <a:pt x="109238" y="312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2CE49A36-F03F-4DAF-8222-A2471B2D9453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612009" y="1809209"/>
            <a:ext cx="1508710" cy="88389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6EE7088-7904-4589-AD59-4D5E85F13967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024515" y="3175367"/>
            <a:ext cx="1630625" cy="937228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45DA6CC-1728-473D-A7C7-4F0791693C5A}"/>
              </a:ext>
            </a:extLst>
          </p:cNvPr>
          <p:cNvGrpSpPr/>
          <p:nvPr/>
        </p:nvGrpSpPr>
        <p:grpSpPr>
          <a:xfrm>
            <a:off x="2957578" y="2885426"/>
            <a:ext cx="513208" cy="513208"/>
            <a:chOff x="3939582" y="2974316"/>
            <a:chExt cx="410616" cy="41061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AB3E73E-1B78-4B3E-B45C-B218CC36446A}"/>
                </a:ext>
              </a:extLst>
            </p:cNvPr>
            <p:cNvSpPr/>
            <p:nvPr/>
          </p:nvSpPr>
          <p:spPr>
            <a:xfrm>
              <a:off x="3939582" y="2974316"/>
              <a:ext cx="410616" cy="4106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aphic 406" descr="Database with solid fill">
              <a:extLst>
                <a:ext uri="{FF2B5EF4-FFF2-40B4-BE49-F238E27FC236}">
                  <a16:creationId xmlns:a16="http://schemas.microsoft.com/office/drawing/2014/main" id="{33FDD8B6-1A9B-4868-A18E-D0F509491228}"/>
                </a:ext>
              </a:extLst>
            </p:cNvPr>
            <p:cNvGrpSpPr/>
            <p:nvPr/>
          </p:nvGrpSpPr>
          <p:grpSpPr>
            <a:xfrm>
              <a:off x="4035653" y="3031373"/>
              <a:ext cx="218475" cy="296502"/>
              <a:chOff x="2248712" y="2802470"/>
              <a:chExt cx="218475" cy="296502"/>
            </a:xfrm>
            <a:solidFill>
              <a:srgbClr val="000000"/>
            </a:solidFill>
          </p:grpSpPr>
          <p:sp>
            <p:nvSpPr>
              <p:cNvPr id="63" name="Graphic 406" descr="Database with solid fill">
                <a:extLst>
                  <a:ext uri="{FF2B5EF4-FFF2-40B4-BE49-F238E27FC236}">
                    <a16:creationId xmlns:a16="http://schemas.microsoft.com/office/drawing/2014/main" id="{DC89F1CC-59E3-46A7-B9A1-9CAAFD354858}"/>
                  </a:ext>
                </a:extLst>
              </p:cNvPr>
              <p:cNvSpPr/>
              <p:nvPr/>
            </p:nvSpPr>
            <p:spPr>
              <a:xfrm>
                <a:off x="2248712" y="2802470"/>
                <a:ext cx="218475" cy="62421"/>
              </a:xfrm>
              <a:custGeom>
                <a:avLst/>
                <a:gdLst>
                  <a:gd name="connsiteX0" fmla="*/ 218475 w 218475"/>
                  <a:gd name="connsiteY0" fmla="*/ 31211 h 62421"/>
                  <a:gd name="connsiteX1" fmla="*/ 109238 w 218475"/>
                  <a:gd name="connsiteY1" fmla="*/ 62422 h 62421"/>
                  <a:gd name="connsiteX2" fmla="*/ 0 w 218475"/>
                  <a:gd name="connsiteY2" fmla="*/ 31211 h 62421"/>
                  <a:gd name="connsiteX3" fmla="*/ 109238 w 218475"/>
                  <a:gd name="connsiteY3" fmla="*/ 0 h 62421"/>
                  <a:gd name="connsiteX4" fmla="*/ 218475 w 218475"/>
                  <a:gd name="connsiteY4" fmla="*/ 31211 h 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8475" h="62421">
                    <a:moveTo>
                      <a:pt x="218475" y="31211"/>
                    </a:moveTo>
                    <a:cubicBezTo>
                      <a:pt x="218475" y="48448"/>
                      <a:pt x="169568" y="62422"/>
                      <a:pt x="109238" y="62422"/>
                    </a:cubicBezTo>
                    <a:cubicBezTo>
                      <a:pt x="48907" y="62422"/>
                      <a:pt x="0" y="48448"/>
                      <a:pt x="0" y="31211"/>
                    </a:cubicBezTo>
                    <a:cubicBezTo>
                      <a:pt x="0" y="13974"/>
                      <a:pt x="48907" y="0"/>
                      <a:pt x="109238" y="0"/>
                    </a:cubicBezTo>
                    <a:cubicBezTo>
                      <a:pt x="169568" y="0"/>
                      <a:pt x="218475" y="13974"/>
                      <a:pt x="218475" y="312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Graphic 406" descr="Database with solid fill">
                <a:extLst>
                  <a:ext uri="{FF2B5EF4-FFF2-40B4-BE49-F238E27FC236}">
                    <a16:creationId xmlns:a16="http://schemas.microsoft.com/office/drawing/2014/main" id="{C107032D-4623-4847-881B-C94296278CB5}"/>
                  </a:ext>
                </a:extLst>
              </p:cNvPr>
              <p:cNvSpPr/>
              <p:nvPr/>
            </p:nvSpPr>
            <p:spPr>
              <a:xfrm>
                <a:off x="2248712" y="2849286"/>
                <a:ext cx="218475" cy="93632"/>
              </a:xfrm>
              <a:custGeom>
                <a:avLst/>
                <a:gdLst>
                  <a:gd name="connsiteX0" fmla="*/ 187265 w 218475"/>
                  <a:gd name="connsiteY0" fmla="*/ 62422 h 93632"/>
                  <a:gd name="connsiteX1" fmla="*/ 179462 w 218475"/>
                  <a:gd name="connsiteY1" fmla="*/ 54619 h 93632"/>
                  <a:gd name="connsiteX2" fmla="*/ 187265 w 218475"/>
                  <a:gd name="connsiteY2" fmla="*/ 46816 h 93632"/>
                  <a:gd name="connsiteX3" fmla="*/ 195067 w 218475"/>
                  <a:gd name="connsiteY3" fmla="*/ 54619 h 93632"/>
                  <a:gd name="connsiteX4" fmla="*/ 187265 w 218475"/>
                  <a:gd name="connsiteY4" fmla="*/ 62422 h 93632"/>
                  <a:gd name="connsiteX5" fmla="*/ 109238 w 218475"/>
                  <a:gd name="connsiteY5" fmla="*/ 31211 h 93632"/>
                  <a:gd name="connsiteX6" fmla="*/ 0 w 218475"/>
                  <a:gd name="connsiteY6" fmla="*/ 0 h 93632"/>
                  <a:gd name="connsiteX7" fmla="*/ 0 w 218475"/>
                  <a:gd name="connsiteY7" fmla="*/ 62422 h 93632"/>
                  <a:gd name="connsiteX8" fmla="*/ 109238 w 218475"/>
                  <a:gd name="connsiteY8" fmla="*/ 93632 h 93632"/>
                  <a:gd name="connsiteX9" fmla="*/ 218475 w 218475"/>
                  <a:gd name="connsiteY9" fmla="*/ 62422 h 93632"/>
                  <a:gd name="connsiteX10" fmla="*/ 218475 w 218475"/>
                  <a:gd name="connsiteY10" fmla="*/ 0 h 93632"/>
                  <a:gd name="connsiteX11" fmla="*/ 109238 w 218475"/>
                  <a:gd name="connsiteY11" fmla="*/ 31211 h 93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475" h="93632">
                    <a:moveTo>
                      <a:pt x="187265" y="62422"/>
                    </a:moveTo>
                    <a:cubicBezTo>
                      <a:pt x="182583" y="62422"/>
                      <a:pt x="179462" y="59300"/>
                      <a:pt x="179462" y="54619"/>
                    </a:cubicBezTo>
                    <a:cubicBezTo>
                      <a:pt x="179462" y="49937"/>
                      <a:pt x="182583" y="46816"/>
                      <a:pt x="187265" y="46816"/>
                    </a:cubicBezTo>
                    <a:cubicBezTo>
                      <a:pt x="191946" y="46816"/>
                      <a:pt x="195067" y="49937"/>
                      <a:pt x="195067" y="54619"/>
                    </a:cubicBezTo>
                    <a:cubicBezTo>
                      <a:pt x="195067" y="59300"/>
                      <a:pt x="191946" y="62422"/>
                      <a:pt x="187265" y="62422"/>
                    </a:cubicBezTo>
                    <a:close/>
                    <a:moveTo>
                      <a:pt x="109238" y="31211"/>
                    </a:moveTo>
                    <a:cubicBezTo>
                      <a:pt x="49157" y="31211"/>
                      <a:pt x="0" y="17166"/>
                      <a:pt x="0" y="0"/>
                    </a:cubicBezTo>
                    <a:lnTo>
                      <a:pt x="0" y="62422"/>
                    </a:lnTo>
                    <a:cubicBezTo>
                      <a:pt x="0" y="79587"/>
                      <a:pt x="49157" y="93632"/>
                      <a:pt x="109238" y="93632"/>
                    </a:cubicBezTo>
                    <a:cubicBezTo>
                      <a:pt x="169318" y="93632"/>
                      <a:pt x="218475" y="79587"/>
                      <a:pt x="218475" y="62422"/>
                    </a:cubicBezTo>
                    <a:lnTo>
                      <a:pt x="218475" y="0"/>
                    </a:lnTo>
                    <a:cubicBezTo>
                      <a:pt x="218475" y="17166"/>
                      <a:pt x="169318" y="31211"/>
                      <a:pt x="109238" y="312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Graphic 406" descr="Database with solid fill">
                <a:extLst>
                  <a:ext uri="{FF2B5EF4-FFF2-40B4-BE49-F238E27FC236}">
                    <a16:creationId xmlns:a16="http://schemas.microsoft.com/office/drawing/2014/main" id="{0AD2060D-1B48-4894-B12E-F0B549B05247}"/>
                  </a:ext>
                </a:extLst>
              </p:cNvPr>
              <p:cNvSpPr/>
              <p:nvPr/>
            </p:nvSpPr>
            <p:spPr>
              <a:xfrm>
                <a:off x="2248712" y="2927313"/>
                <a:ext cx="218475" cy="93632"/>
              </a:xfrm>
              <a:custGeom>
                <a:avLst/>
                <a:gdLst>
                  <a:gd name="connsiteX0" fmla="*/ 187265 w 218475"/>
                  <a:gd name="connsiteY0" fmla="*/ 62422 h 93632"/>
                  <a:gd name="connsiteX1" fmla="*/ 179462 w 218475"/>
                  <a:gd name="connsiteY1" fmla="*/ 54619 h 93632"/>
                  <a:gd name="connsiteX2" fmla="*/ 187265 w 218475"/>
                  <a:gd name="connsiteY2" fmla="*/ 46816 h 93632"/>
                  <a:gd name="connsiteX3" fmla="*/ 195067 w 218475"/>
                  <a:gd name="connsiteY3" fmla="*/ 54619 h 93632"/>
                  <a:gd name="connsiteX4" fmla="*/ 187265 w 218475"/>
                  <a:gd name="connsiteY4" fmla="*/ 62422 h 93632"/>
                  <a:gd name="connsiteX5" fmla="*/ 109238 w 218475"/>
                  <a:gd name="connsiteY5" fmla="*/ 31211 h 93632"/>
                  <a:gd name="connsiteX6" fmla="*/ 0 w 218475"/>
                  <a:gd name="connsiteY6" fmla="*/ 0 h 93632"/>
                  <a:gd name="connsiteX7" fmla="*/ 0 w 218475"/>
                  <a:gd name="connsiteY7" fmla="*/ 62422 h 93632"/>
                  <a:gd name="connsiteX8" fmla="*/ 109238 w 218475"/>
                  <a:gd name="connsiteY8" fmla="*/ 93632 h 93632"/>
                  <a:gd name="connsiteX9" fmla="*/ 218475 w 218475"/>
                  <a:gd name="connsiteY9" fmla="*/ 62422 h 93632"/>
                  <a:gd name="connsiteX10" fmla="*/ 218475 w 218475"/>
                  <a:gd name="connsiteY10" fmla="*/ 0 h 93632"/>
                  <a:gd name="connsiteX11" fmla="*/ 109238 w 218475"/>
                  <a:gd name="connsiteY11" fmla="*/ 31211 h 93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475" h="93632">
                    <a:moveTo>
                      <a:pt x="187265" y="62422"/>
                    </a:moveTo>
                    <a:cubicBezTo>
                      <a:pt x="182583" y="62422"/>
                      <a:pt x="179462" y="59300"/>
                      <a:pt x="179462" y="54619"/>
                    </a:cubicBezTo>
                    <a:cubicBezTo>
                      <a:pt x="179462" y="49937"/>
                      <a:pt x="182583" y="46816"/>
                      <a:pt x="187265" y="46816"/>
                    </a:cubicBezTo>
                    <a:cubicBezTo>
                      <a:pt x="191946" y="46816"/>
                      <a:pt x="195067" y="49937"/>
                      <a:pt x="195067" y="54619"/>
                    </a:cubicBezTo>
                    <a:cubicBezTo>
                      <a:pt x="195067" y="59300"/>
                      <a:pt x="191946" y="62422"/>
                      <a:pt x="187265" y="62422"/>
                    </a:cubicBezTo>
                    <a:close/>
                    <a:moveTo>
                      <a:pt x="109238" y="31211"/>
                    </a:moveTo>
                    <a:cubicBezTo>
                      <a:pt x="49157" y="31211"/>
                      <a:pt x="0" y="17166"/>
                      <a:pt x="0" y="0"/>
                    </a:cubicBezTo>
                    <a:lnTo>
                      <a:pt x="0" y="62422"/>
                    </a:lnTo>
                    <a:cubicBezTo>
                      <a:pt x="0" y="79587"/>
                      <a:pt x="49157" y="93632"/>
                      <a:pt x="109238" y="93632"/>
                    </a:cubicBezTo>
                    <a:cubicBezTo>
                      <a:pt x="169318" y="93632"/>
                      <a:pt x="218475" y="79587"/>
                      <a:pt x="218475" y="62422"/>
                    </a:cubicBezTo>
                    <a:lnTo>
                      <a:pt x="218475" y="0"/>
                    </a:lnTo>
                    <a:cubicBezTo>
                      <a:pt x="218475" y="17166"/>
                      <a:pt x="169318" y="31211"/>
                      <a:pt x="109238" y="312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Graphic 406" descr="Database with solid fill">
                <a:extLst>
                  <a:ext uri="{FF2B5EF4-FFF2-40B4-BE49-F238E27FC236}">
                    <a16:creationId xmlns:a16="http://schemas.microsoft.com/office/drawing/2014/main" id="{BBE88207-3DFD-41B5-AED6-14C1A1281C5D}"/>
                  </a:ext>
                </a:extLst>
              </p:cNvPr>
              <p:cNvSpPr/>
              <p:nvPr/>
            </p:nvSpPr>
            <p:spPr>
              <a:xfrm>
                <a:off x="2248712" y="3005340"/>
                <a:ext cx="218475" cy="93632"/>
              </a:xfrm>
              <a:custGeom>
                <a:avLst/>
                <a:gdLst>
                  <a:gd name="connsiteX0" fmla="*/ 187265 w 218475"/>
                  <a:gd name="connsiteY0" fmla="*/ 62422 h 93632"/>
                  <a:gd name="connsiteX1" fmla="*/ 179462 w 218475"/>
                  <a:gd name="connsiteY1" fmla="*/ 54619 h 93632"/>
                  <a:gd name="connsiteX2" fmla="*/ 187265 w 218475"/>
                  <a:gd name="connsiteY2" fmla="*/ 46816 h 93632"/>
                  <a:gd name="connsiteX3" fmla="*/ 195067 w 218475"/>
                  <a:gd name="connsiteY3" fmla="*/ 54619 h 93632"/>
                  <a:gd name="connsiteX4" fmla="*/ 187265 w 218475"/>
                  <a:gd name="connsiteY4" fmla="*/ 62422 h 93632"/>
                  <a:gd name="connsiteX5" fmla="*/ 109238 w 218475"/>
                  <a:gd name="connsiteY5" fmla="*/ 31211 h 93632"/>
                  <a:gd name="connsiteX6" fmla="*/ 0 w 218475"/>
                  <a:gd name="connsiteY6" fmla="*/ 0 h 93632"/>
                  <a:gd name="connsiteX7" fmla="*/ 0 w 218475"/>
                  <a:gd name="connsiteY7" fmla="*/ 62422 h 93632"/>
                  <a:gd name="connsiteX8" fmla="*/ 109238 w 218475"/>
                  <a:gd name="connsiteY8" fmla="*/ 93632 h 93632"/>
                  <a:gd name="connsiteX9" fmla="*/ 218475 w 218475"/>
                  <a:gd name="connsiteY9" fmla="*/ 62422 h 93632"/>
                  <a:gd name="connsiteX10" fmla="*/ 218475 w 218475"/>
                  <a:gd name="connsiteY10" fmla="*/ 0 h 93632"/>
                  <a:gd name="connsiteX11" fmla="*/ 109238 w 218475"/>
                  <a:gd name="connsiteY11" fmla="*/ 31211 h 93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475" h="93632">
                    <a:moveTo>
                      <a:pt x="187265" y="62422"/>
                    </a:moveTo>
                    <a:cubicBezTo>
                      <a:pt x="182583" y="62422"/>
                      <a:pt x="179462" y="59300"/>
                      <a:pt x="179462" y="54619"/>
                    </a:cubicBezTo>
                    <a:cubicBezTo>
                      <a:pt x="179462" y="49937"/>
                      <a:pt x="182583" y="46816"/>
                      <a:pt x="187265" y="46816"/>
                    </a:cubicBezTo>
                    <a:cubicBezTo>
                      <a:pt x="191946" y="46816"/>
                      <a:pt x="195067" y="49937"/>
                      <a:pt x="195067" y="54619"/>
                    </a:cubicBezTo>
                    <a:cubicBezTo>
                      <a:pt x="195067" y="59300"/>
                      <a:pt x="191946" y="62422"/>
                      <a:pt x="187265" y="62422"/>
                    </a:cubicBezTo>
                    <a:close/>
                    <a:moveTo>
                      <a:pt x="109238" y="31211"/>
                    </a:moveTo>
                    <a:cubicBezTo>
                      <a:pt x="49157" y="31211"/>
                      <a:pt x="0" y="17166"/>
                      <a:pt x="0" y="0"/>
                    </a:cubicBezTo>
                    <a:lnTo>
                      <a:pt x="0" y="62422"/>
                    </a:lnTo>
                    <a:cubicBezTo>
                      <a:pt x="0" y="79587"/>
                      <a:pt x="49157" y="93632"/>
                      <a:pt x="109238" y="93632"/>
                    </a:cubicBezTo>
                    <a:cubicBezTo>
                      <a:pt x="169318" y="93632"/>
                      <a:pt x="218475" y="79587"/>
                      <a:pt x="218475" y="62422"/>
                    </a:cubicBezTo>
                    <a:lnTo>
                      <a:pt x="218475" y="0"/>
                    </a:lnTo>
                    <a:cubicBezTo>
                      <a:pt x="218475" y="17166"/>
                      <a:pt x="169318" y="31211"/>
                      <a:pt x="109238" y="312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0BCFF3F6-7643-481A-993A-E94780191B01}"/>
              </a:ext>
            </a:extLst>
          </p:cNvPr>
          <p:cNvSpPr txBox="1"/>
          <p:nvPr/>
        </p:nvSpPr>
        <p:spPr>
          <a:xfrm>
            <a:off x="3387311" y="1694364"/>
            <a:ext cx="862866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000" b="1" i="0" u="none" strike="noStrike" baseline="0" dirty="0" smtClean="0">
                <a:cs typeface="Quire Sans" panose="020B0502040204020203" pitchFamily="34" charset="0"/>
              </a:rPr>
              <a:t>EMR Schema</a:t>
            </a:r>
            <a:endParaRPr lang="en-US" sz="1000" b="1" baseline="-25000" dirty="0">
              <a:cs typeface="Quire Sans" panose="020B0502040204020203" pitchFamily="34" charset="0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BCFF3F6-7643-481A-993A-E94780191B01}"/>
              </a:ext>
            </a:extLst>
          </p:cNvPr>
          <p:cNvSpPr txBox="1"/>
          <p:nvPr/>
        </p:nvSpPr>
        <p:spPr>
          <a:xfrm>
            <a:off x="3554231" y="2978390"/>
            <a:ext cx="1061233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000" b="1" i="0" u="none" strike="noStrike" baseline="0" dirty="0" smtClean="0">
                <a:cs typeface="Quire Sans" panose="020B0502040204020203" pitchFamily="34" charset="0"/>
              </a:rPr>
              <a:t>Data Instances</a:t>
            </a:r>
            <a:endParaRPr lang="en-US" sz="1000" b="1" baseline="-25000" dirty="0">
              <a:cs typeface="Quire Sans" panose="020B0502040204020203" pitchFamily="34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BCFF3F6-7643-481A-993A-E94780191B01}"/>
              </a:ext>
            </a:extLst>
          </p:cNvPr>
          <p:cNvSpPr txBox="1"/>
          <p:nvPr/>
        </p:nvSpPr>
        <p:spPr>
          <a:xfrm>
            <a:off x="5831026" y="1634724"/>
            <a:ext cx="1137638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000" b="1" dirty="0" smtClean="0">
                <a:cs typeface="Quire Sans" panose="020B0502040204020203" pitchFamily="34" charset="0"/>
              </a:rPr>
              <a:t>Schema Attribute</a:t>
            </a:r>
            <a:endParaRPr lang="en-US" sz="1000" b="1" baseline="-25000" dirty="0">
              <a:cs typeface="Quire Sans" panose="020B0502040204020203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0BCFF3F6-7643-481A-993A-E94780191B01}"/>
              </a:ext>
            </a:extLst>
          </p:cNvPr>
          <p:cNvSpPr txBox="1"/>
          <p:nvPr/>
        </p:nvSpPr>
        <p:spPr>
          <a:xfrm>
            <a:off x="6016549" y="3016022"/>
            <a:ext cx="1137638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000" b="1" dirty="0" smtClean="0">
                <a:cs typeface="Quire Sans" panose="020B0502040204020203" pitchFamily="34" charset="0"/>
              </a:rPr>
              <a:t>Suffix Arrays</a:t>
            </a:r>
            <a:endParaRPr lang="en-US" sz="1000" b="1" baseline="-25000" dirty="0">
              <a:cs typeface="Quire Sans" panose="020B0502040204020203" pitchFamily="34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0BCFF3F6-7643-481A-993A-E94780191B01}"/>
              </a:ext>
            </a:extLst>
          </p:cNvPr>
          <p:cNvSpPr txBox="1"/>
          <p:nvPr/>
        </p:nvSpPr>
        <p:spPr>
          <a:xfrm>
            <a:off x="5209876" y="4186142"/>
            <a:ext cx="229553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000" b="1" dirty="0">
                <a:cs typeface="Quire Sans" panose="020B0502040204020203" pitchFamily="34" charset="0"/>
              </a:rPr>
              <a:t>Attribute to Sentence </a:t>
            </a:r>
            <a:r>
              <a:rPr lang="en-US" sz="1000" b="1" dirty="0" smtClean="0">
                <a:cs typeface="Quire Sans" panose="020B0502040204020203" pitchFamily="34" charset="0"/>
              </a:rPr>
              <a:t>Transformation</a:t>
            </a:r>
            <a:endParaRPr lang="en-US" sz="1000" b="1" baseline="-25000" dirty="0">
              <a:cs typeface="Quire Sans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35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1"/>
          <p:cNvPicPr/>
          <p:nvPr/>
        </p:nvPicPr>
        <p:blipFill>
          <a:blip r:embed="rId3"/>
          <a:stretch/>
        </p:blipFill>
        <p:spPr>
          <a:xfrm>
            <a:off x="3903840" y="787680"/>
            <a:ext cx="649440" cy="649440"/>
          </a:xfrm>
          <a:prstGeom prst="rect">
            <a:avLst/>
          </a:prstGeom>
          <a:ln>
            <a:noFill/>
          </a:ln>
        </p:spPr>
      </p:pic>
      <p:sp>
        <p:nvSpPr>
          <p:cNvPr id="239" name="CustomShape 1"/>
          <p:cNvSpPr/>
          <p:nvPr/>
        </p:nvSpPr>
        <p:spPr>
          <a:xfrm>
            <a:off x="5046840" y="876600"/>
            <a:ext cx="1258920" cy="4716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Load schema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and data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554000" y="1112760"/>
            <a:ext cx="492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5046840" y="1497600"/>
            <a:ext cx="1258920" cy="5540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Table Exist?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5676480" y="1349280"/>
            <a:ext cx="360" cy="14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5"/>
          <p:cNvSpPr/>
          <p:nvPr/>
        </p:nvSpPr>
        <p:spPr>
          <a:xfrm>
            <a:off x="5054760" y="2201400"/>
            <a:ext cx="1258920" cy="5695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Attribute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Exist?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5676480" y="2052360"/>
            <a:ext cx="7200" cy="14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8"/>
          <p:cNvSpPr/>
          <p:nvPr/>
        </p:nvSpPr>
        <p:spPr>
          <a:xfrm flipH="1" flipV="1">
            <a:off x="6305760" y="1774080"/>
            <a:ext cx="7200" cy="711000"/>
          </a:xfrm>
          <a:prstGeom prst="bentConnector3">
            <a:avLst>
              <a:gd name="adj1" fmla="val -4562102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9"/>
          <p:cNvSpPr/>
          <p:nvPr/>
        </p:nvSpPr>
        <p:spPr>
          <a:xfrm>
            <a:off x="5054760" y="2916360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Generate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Array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48" name="CustomShape 10"/>
          <p:cNvSpPr/>
          <p:nvPr/>
        </p:nvSpPr>
        <p:spPr>
          <a:xfrm>
            <a:off x="5684400" y="2762640"/>
            <a:ext cx="360" cy="153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2"/>
          <p:cNvSpPr/>
          <p:nvPr/>
        </p:nvSpPr>
        <p:spPr>
          <a:xfrm>
            <a:off x="5292720" y="199620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1" name="CustomShape 13"/>
          <p:cNvSpPr/>
          <p:nvPr/>
        </p:nvSpPr>
        <p:spPr>
          <a:xfrm>
            <a:off x="6168960" y="199620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7" name="CustomShape 19"/>
          <p:cNvSpPr/>
          <p:nvPr/>
        </p:nvSpPr>
        <p:spPr>
          <a:xfrm>
            <a:off x="5054220" y="4552299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Semantic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Types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58" name="CustomShape 20"/>
          <p:cNvSpPr/>
          <p:nvPr/>
        </p:nvSpPr>
        <p:spPr>
          <a:xfrm flipH="1">
            <a:off x="3537000" y="4529081"/>
            <a:ext cx="1194840" cy="465480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UMLS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Dictionary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9" name="CustomShape 21"/>
          <p:cNvSpPr/>
          <p:nvPr/>
        </p:nvSpPr>
        <p:spPr>
          <a:xfrm>
            <a:off x="4733280" y="4762361"/>
            <a:ext cx="31428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3"/>
          <p:cNvSpPr/>
          <p:nvPr/>
        </p:nvSpPr>
        <p:spPr>
          <a:xfrm>
            <a:off x="4972230" y="5196375"/>
            <a:ext cx="1418040" cy="8017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Semantic Type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==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None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64" name="CustomShape 26"/>
          <p:cNvSpPr/>
          <p:nvPr/>
        </p:nvSpPr>
        <p:spPr>
          <a:xfrm>
            <a:off x="7286400" y="3669983"/>
            <a:ext cx="126684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Generate Enriched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Sentence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67" name="CustomShape 29"/>
          <p:cNvSpPr/>
          <p:nvPr/>
        </p:nvSpPr>
        <p:spPr>
          <a:xfrm>
            <a:off x="3542400" y="1918080"/>
            <a:ext cx="789840" cy="35424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End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8" name="CustomShape 40"/>
          <p:cNvSpPr/>
          <p:nvPr/>
        </p:nvSpPr>
        <p:spPr>
          <a:xfrm rot="10800000" flipV="1">
            <a:off x="3938760" y="1774800"/>
            <a:ext cx="1108080" cy="142560"/>
          </a:xfrm>
          <a:prstGeom prst="bentConnector2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42"/>
          <p:cNvSpPr/>
          <p:nvPr/>
        </p:nvSpPr>
        <p:spPr>
          <a:xfrm>
            <a:off x="4647960" y="149724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cxnSp>
        <p:nvCxnSpPr>
          <p:cNvPr id="3" name="Straight Arrow Connector 2"/>
          <p:cNvCxnSpPr>
            <a:stCxn id="62" idx="2"/>
            <a:endCxn id="257" idx="0"/>
          </p:cNvCxnSpPr>
          <p:nvPr/>
        </p:nvCxnSpPr>
        <p:spPr>
          <a:xfrm>
            <a:off x="5672340" y="4278167"/>
            <a:ext cx="11340" cy="274132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48" name="CustomShape 19"/>
          <p:cNvSpPr/>
          <p:nvPr/>
        </p:nvSpPr>
        <p:spPr>
          <a:xfrm>
            <a:off x="5051790" y="6223642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</a:rPr>
              <a:t>Append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Semantic </a:t>
            </a: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Types to Suffix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6" name="Elbow Connector 5"/>
          <p:cNvCxnSpPr>
            <a:stCxn id="261" idx="3"/>
            <a:endCxn id="257" idx="3"/>
          </p:cNvCxnSpPr>
          <p:nvPr/>
        </p:nvCxnSpPr>
        <p:spPr>
          <a:xfrm flipH="1" flipV="1">
            <a:off x="6313140" y="4785039"/>
            <a:ext cx="77130" cy="812196"/>
          </a:xfrm>
          <a:prstGeom prst="bentConnector3">
            <a:avLst>
              <a:gd name="adj1" fmla="val -296383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8" name="Straight Arrow Connector 7"/>
          <p:cNvCxnSpPr>
            <a:stCxn id="257" idx="2"/>
            <a:endCxn id="261" idx="0"/>
          </p:cNvCxnSpPr>
          <p:nvPr/>
        </p:nvCxnSpPr>
        <p:spPr>
          <a:xfrm flipH="1">
            <a:off x="5681250" y="5017779"/>
            <a:ext cx="2430" cy="178596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5" name="CustomShape 13"/>
          <p:cNvSpPr/>
          <p:nvPr/>
        </p:nvSpPr>
        <p:spPr>
          <a:xfrm>
            <a:off x="6641046" y="5053364"/>
            <a:ext cx="383544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5104905" y="5915655"/>
            <a:ext cx="362641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12" name="Straight Arrow Connector 11"/>
          <p:cNvCxnSpPr>
            <a:stCxn id="261" idx="2"/>
            <a:endCxn id="48" idx="0"/>
          </p:cNvCxnSpPr>
          <p:nvPr/>
        </p:nvCxnSpPr>
        <p:spPr>
          <a:xfrm>
            <a:off x="5681250" y="5998095"/>
            <a:ext cx="0" cy="225547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2" name="CustomShape 23"/>
          <p:cNvSpPr/>
          <p:nvPr/>
        </p:nvSpPr>
        <p:spPr>
          <a:xfrm>
            <a:off x="5038920" y="3527280"/>
            <a:ext cx="1266840" cy="75088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Suffix Exist?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18" name="Straight Arrow Connector 17"/>
          <p:cNvCxnSpPr>
            <a:stCxn id="247" idx="2"/>
            <a:endCxn id="62" idx="0"/>
          </p:cNvCxnSpPr>
          <p:nvPr/>
        </p:nvCxnSpPr>
        <p:spPr>
          <a:xfrm flipH="1">
            <a:off x="5672340" y="3381840"/>
            <a:ext cx="11880" cy="145440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CustomShape 13"/>
          <p:cNvSpPr/>
          <p:nvPr/>
        </p:nvSpPr>
        <p:spPr>
          <a:xfrm>
            <a:off x="5275774" y="4276754"/>
            <a:ext cx="383544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20" name="Straight Arrow Connector 19"/>
          <p:cNvCxnSpPr>
            <a:stCxn id="62" idx="3"/>
            <a:endCxn id="264" idx="1"/>
          </p:cNvCxnSpPr>
          <p:nvPr/>
        </p:nvCxnSpPr>
        <p:spPr>
          <a:xfrm flipV="1">
            <a:off x="6305760" y="3902723"/>
            <a:ext cx="980640" cy="1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9" name="CustomShape 13"/>
          <p:cNvSpPr/>
          <p:nvPr/>
        </p:nvSpPr>
        <p:spPr>
          <a:xfrm>
            <a:off x="6604308" y="3577229"/>
            <a:ext cx="362641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2734920" y="1535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Syntactic Context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 Name, Table Name, Attribute Name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2732400" y="259128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Semantic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semantically enriched suffix tree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pic>
        <p:nvPicPr>
          <p:cNvPr id="284" name="Picture 13"/>
          <p:cNvPicPr/>
          <p:nvPr/>
        </p:nvPicPr>
        <p:blipFill>
          <a:blip r:embed="rId3"/>
          <a:stretch/>
        </p:blipFill>
        <p:spPr>
          <a:xfrm>
            <a:off x="2926800" y="839880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285" name="Picture 14"/>
          <p:cNvPicPr/>
          <p:nvPr/>
        </p:nvPicPr>
        <p:blipFill>
          <a:blip r:embed="rId3"/>
          <a:stretch/>
        </p:blipFill>
        <p:spPr>
          <a:xfrm>
            <a:off x="7954920" y="816120"/>
            <a:ext cx="456480" cy="456480"/>
          </a:xfrm>
          <a:prstGeom prst="rect">
            <a:avLst/>
          </a:prstGeom>
          <a:ln>
            <a:noFill/>
          </a:ln>
        </p:spPr>
      </p:pic>
      <p:sp>
        <p:nvSpPr>
          <p:cNvPr id="286" name="CustomShape 4"/>
          <p:cNvSpPr/>
          <p:nvPr/>
        </p:nvSpPr>
        <p:spPr>
          <a:xfrm rot="16200000" flipH="1">
            <a:off x="3694320" y="3409560"/>
            <a:ext cx="913680" cy="19116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5"/>
          <p:cNvSpPr/>
          <p:nvPr/>
        </p:nvSpPr>
        <p:spPr>
          <a:xfrm>
            <a:off x="3384000" y="1068480"/>
            <a:ext cx="673560" cy="46620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6"/>
          <p:cNvSpPr/>
          <p:nvPr/>
        </p:nvSpPr>
        <p:spPr>
          <a:xfrm rot="10800000" flipV="1">
            <a:off x="7089480" y="1044720"/>
            <a:ext cx="865440" cy="48960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7"/>
          <p:cNvSpPr/>
          <p:nvPr/>
        </p:nvSpPr>
        <p:spPr>
          <a:xfrm>
            <a:off x="4058280" y="1992240"/>
            <a:ext cx="360" cy="59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9"/>
          <p:cNvSpPr/>
          <p:nvPr/>
        </p:nvSpPr>
        <p:spPr>
          <a:xfrm>
            <a:off x="5765400" y="1535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Syntactic Context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 Name, Table Name, Attribute Name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3" name="CustomShape 11"/>
          <p:cNvSpPr/>
          <p:nvPr/>
        </p:nvSpPr>
        <p:spPr>
          <a:xfrm>
            <a:off x="5762880" y="259128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Semantic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semantically enriched suffix tree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4" name="CustomShape 12"/>
          <p:cNvSpPr/>
          <p:nvPr/>
        </p:nvSpPr>
        <p:spPr>
          <a:xfrm>
            <a:off x="7088760" y="1992240"/>
            <a:ext cx="360" cy="590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14"/>
          <p:cNvSpPr/>
          <p:nvPr/>
        </p:nvSpPr>
        <p:spPr>
          <a:xfrm rot="5400000">
            <a:off x="6533640" y="3409560"/>
            <a:ext cx="913680" cy="19116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15"/>
          <p:cNvSpPr/>
          <p:nvPr/>
        </p:nvSpPr>
        <p:spPr>
          <a:xfrm>
            <a:off x="4247640" y="373428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Matcher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score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8" name="CustomShape 16"/>
          <p:cNvSpPr/>
          <p:nvPr/>
        </p:nvSpPr>
        <p:spPr>
          <a:xfrm>
            <a:off x="7724880" y="123444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9" name="CustomShape 17"/>
          <p:cNvSpPr/>
          <p:nvPr/>
        </p:nvSpPr>
        <p:spPr>
          <a:xfrm>
            <a:off x="3372480" y="445680"/>
            <a:ext cx="228204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PatientCorePopulatedTable.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PatientDateOfBirth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0" name="CustomShape 18"/>
          <p:cNvSpPr/>
          <p:nvPr/>
        </p:nvSpPr>
        <p:spPr>
          <a:xfrm>
            <a:off x="6799680" y="445680"/>
            <a:ext cx="11545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Demographics.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DOB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1" name="CustomShape 19"/>
          <p:cNvSpPr/>
          <p:nvPr/>
        </p:nvSpPr>
        <p:spPr>
          <a:xfrm>
            <a:off x="7088760" y="2002320"/>
            <a:ext cx="152568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OpenEMR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2" name="CustomShape 20"/>
          <p:cNvSpPr/>
          <p:nvPr/>
        </p:nvSpPr>
        <p:spPr>
          <a:xfrm>
            <a:off x="2127240" y="2002320"/>
            <a:ext cx="198252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EMRBots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PatientCorePopulatedTable </a:t>
            </a: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PatientDateOfBirth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5" name="CustomShape 23"/>
          <p:cNvSpPr/>
          <p:nvPr/>
        </p:nvSpPr>
        <p:spPr>
          <a:xfrm>
            <a:off x="2732400" y="123876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6" name="CustomShape 24"/>
          <p:cNvSpPr/>
          <p:nvPr/>
        </p:nvSpPr>
        <p:spPr>
          <a:xfrm>
            <a:off x="2124720" y="3113280"/>
            <a:ext cx="195696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EMRBots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PatientCorePopulatedTable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PatientDateOfBirth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smtClean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Tree: 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307" name="CustomShape 25"/>
          <p:cNvSpPr/>
          <p:nvPr/>
        </p:nvSpPr>
        <p:spPr>
          <a:xfrm>
            <a:off x="7086240" y="3101040"/>
            <a:ext cx="19285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OpenEMR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Tree: 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308" name="CustomShape 26"/>
          <p:cNvSpPr/>
          <p:nvPr/>
        </p:nvSpPr>
        <p:spPr>
          <a:xfrm>
            <a:off x="4897440" y="4341240"/>
            <a:ext cx="1350000" cy="6368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</a:t>
            </a:r>
            <a:endParaRPr lang="en-U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Score &gt; X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9" name="CustomShape 27"/>
          <p:cNvSpPr/>
          <p:nvPr/>
        </p:nvSpPr>
        <p:spPr>
          <a:xfrm>
            <a:off x="4032000" y="4978800"/>
            <a:ext cx="886320" cy="322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Similar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0" name="CustomShape 28"/>
          <p:cNvSpPr/>
          <p:nvPr/>
        </p:nvSpPr>
        <p:spPr>
          <a:xfrm>
            <a:off x="6200280" y="4978800"/>
            <a:ext cx="885240" cy="322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Dissimilar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1" name="CustomShape 29"/>
          <p:cNvSpPr/>
          <p:nvPr/>
        </p:nvSpPr>
        <p:spPr>
          <a:xfrm rot="10800000" flipV="1">
            <a:off x="4476240" y="4659840"/>
            <a:ext cx="421200" cy="31824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30"/>
          <p:cNvSpPr/>
          <p:nvPr/>
        </p:nvSpPr>
        <p:spPr>
          <a:xfrm>
            <a:off x="6248160" y="4659840"/>
            <a:ext cx="394200" cy="31824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31"/>
          <p:cNvSpPr/>
          <p:nvPr/>
        </p:nvSpPr>
        <p:spPr>
          <a:xfrm>
            <a:off x="5571000" y="4191480"/>
            <a:ext cx="1440" cy="14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4" name="Group 32"/>
          <p:cNvGrpSpPr/>
          <p:nvPr/>
        </p:nvGrpSpPr>
        <p:grpSpPr>
          <a:xfrm>
            <a:off x="2756880" y="3884040"/>
            <a:ext cx="612000" cy="501840"/>
            <a:chOff x="2759400" y="5086800"/>
            <a:chExt cx="612000" cy="501840"/>
          </a:xfrm>
        </p:grpSpPr>
        <p:sp>
          <p:nvSpPr>
            <p:cNvPr id="315" name="CustomShape 33"/>
            <p:cNvSpPr/>
            <p:nvPr/>
          </p:nvSpPr>
          <p:spPr>
            <a:xfrm>
              <a:off x="2990160" y="508680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34"/>
            <p:cNvSpPr/>
            <p:nvPr/>
          </p:nvSpPr>
          <p:spPr>
            <a:xfrm>
              <a:off x="2874960" y="528048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CustomShape 35"/>
            <p:cNvSpPr/>
            <p:nvPr/>
          </p:nvSpPr>
          <p:spPr>
            <a:xfrm>
              <a:off x="2759400" y="546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36"/>
            <p:cNvSpPr/>
            <p:nvPr/>
          </p:nvSpPr>
          <p:spPr>
            <a:xfrm>
              <a:off x="2990160" y="5474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37"/>
            <p:cNvSpPr/>
            <p:nvPr/>
          </p:nvSpPr>
          <p:spPr>
            <a:xfrm>
              <a:off x="3093840" y="528048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" name="Line 38"/>
            <p:cNvSpPr/>
            <p:nvPr/>
          </p:nvSpPr>
          <p:spPr>
            <a:xfrm flipH="1">
              <a:off x="2931840" y="5202000"/>
              <a:ext cx="11556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Line 39"/>
            <p:cNvSpPr/>
            <p:nvPr/>
          </p:nvSpPr>
          <p:spPr>
            <a:xfrm>
              <a:off x="3047400" y="5202000"/>
              <a:ext cx="10368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CustomShape 40"/>
            <p:cNvSpPr/>
            <p:nvPr/>
          </p:nvSpPr>
          <p:spPr>
            <a:xfrm>
              <a:off x="3256920" y="5474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Line 41"/>
            <p:cNvSpPr/>
            <p:nvPr/>
          </p:nvSpPr>
          <p:spPr>
            <a:xfrm flipH="1">
              <a:off x="2816640" y="5395680"/>
              <a:ext cx="115200" cy="6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Line 42"/>
            <p:cNvSpPr/>
            <p:nvPr/>
          </p:nvSpPr>
          <p:spPr>
            <a:xfrm>
              <a:off x="2931840" y="5395680"/>
              <a:ext cx="11592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Line 43"/>
            <p:cNvSpPr/>
            <p:nvPr/>
          </p:nvSpPr>
          <p:spPr>
            <a:xfrm>
              <a:off x="3191760" y="5378760"/>
              <a:ext cx="122400" cy="95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6" name="Group 44"/>
          <p:cNvGrpSpPr/>
          <p:nvPr/>
        </p:nvGrpSpPr>
        <p:grpSpPr>
          <a:xfrm>
            <a:off x="7611120" y="3816720"/>
            <a:ext cx="569160" cy="636480"/>
            <a:chOff x="7613640" y="5019480"/>
            <a:chExt cx="569160" cy="636480"/>
          </a:xfrm>
        </p:grpSpPr>
        <p:sp>
          <p:nvSpPr>
            <p:cNvPr id="327" name="CustomShape 45"/>
            <p:cNvSpPr/>
            <p:nvPr/>
          </p:nvSpPr>
          <p:spPr>
            <a:xfrm>
              <a:off x="7905960" y="50194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CustomShape 46"/>
            <p:cNvSpPr/>
            <p:nvPr/>
          </p:nvSpPr>
          <p:spPr>
            <a:xfrm>
              <a:off x="7759800" y="52650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CustomShape 47"/>
            <p:cNvSpPr/>
            <p:nvPr/>
          </p:nvSpPr>
          <p:spPr>
            <a:xfrm>
              <a:off x="7613640" y="549612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CustomShape 48"/>
            <p:cNvSpPr/>
            <p:nvPr/>
          </p:nvSpPr>
          <p:spPr>
            <a:xfrm>
              <a:off x="7905960" y="551052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CustomShape 49"/>
            <p:cNvSpPr/>
            <p:nvPr/>
          </p:nvSpPr>
          <p:spPr>
            <a:xfrm>
              <a:off x="8037360" y="52650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" name="Line 50"/>
            <p:cNvSpPr/>
            <p:nvPr/>
          </p:nvSpPr>
          <p:spPr>
            <a:xfrm flipH="1">
              <a:off x="7832880" y="5165280"/>
              <a:ext cx="14616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Line 51"/>
            <p:cNvSpPr/>
            <p:nvPr/>
          </p:nvSpPr>
          <p:spPr>
            <a:xfrm>
              <a:off x="7979040" y="5165280"/>
              <a:ext cx="13104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Line 52"/>
            <p:cNvSpPr/>
            <p:nvPr/>
          </p:nvSpPr>
          <p:spPr>
            <a:xfrm flipH="1">
              <a:off x="7686360" y="5410440"/>
              <a:ext cx="146520" cy="84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" name="Line 53"/>
            <p:cNvSpPr/>
            <p:nvPr/>
          </p:nvSpPr>
          <p:spPr>
            <a:xfrm>
              <a:off x="7832880" y="5410440"/>
              <a:ext cx="14616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527440" y="111528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2"/>
          <p:cNvSpPr/>
          <p:nvPr/>
        </p:nvSpPr>
        <p:spPr>
          <a:xfrm>
            <a:off x="517176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3"/>
          <p:cNvSpPr/>
          <p:nvPr/>
        </p:nvSpPr>
        <p:spPr>
          <a:xfrm>
            <a:off x="4815720" y="227484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4"/>
          <p:cNvSpPr/>
          <p:nvPr/>
        </p:nvSpPr>
        <p:spPr>
          <a:xfrm>
            <a:off x="552744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5"/>
          <p:cNvSpPr/>
          <p:nvPr/>
        </p:nvSpPr>
        <p:spPr>
          <a:xfrm>
            <a:off x="584676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Line 6"/>
          <p:cNvSpPr/>
          <p:nvPr/>
        </p:nvSpPr>
        <p:spPr>
          <a:xfrm flipH="1">
            <a:off x="5349240" y="1470960"/>
            <a:ext cx="35568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Line 7"/>
          <p:cNvSpPr/>
          <p:nvPr/>
        </p:nvSpPr>
        <p:spPr>
          <a:xfrm>
            <a:off x="5704920" y="1470960"/>
            <a:ext cx="31932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8"/>
          <p:cNvSpPr/>
          <p:nvPr/>
        </p:nvSpPr>
        <p:spPr>
          <a:xfrm>
            <a:off x="635004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Line 9"/>
          <p:cNvSpPr/>
          <p:nvPr/>
        </p:nvSpPr>
        <p:spPr>
          <a:xfrm flipH="1">
            <a:off x="4993560" y="2068200"/>
            <a:ext cx="355680" cy="20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Line 10"/>
          <p:cNvSpPr/>
          <p:nvPr/>
        </p:nvSpPr>
        <p:spPr>
          <a:xfrm>
            <a:off x="5349240" y="2068200"/>
            <a:ext cx="35568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Line 11"/>
          <p:cNvSpPr/>
          <p:nvPr/>
        </p:nvSpPr>
        <p:spPr>
          <a:xfrm>
            <a:off x="6150240" y="2016000"/>
            <a:ext cx="377640" cy="29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2"/>
          <p:cNvSpPr/>
          <p:nvPr/>
        </p:nvSpPr>
        <p:spPr>
          <a:xfrm>
            <a:off x="7976880" y="111528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13"/>
          <p:cNvSpPr/>
          <p:nvPr/>
        </p:nvSpPr>
        <p:spPr>
          <a:xfrm>
            <a:off x="762120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14"/>
          <p:cNvSpPr/>
          <p:nvPr/>
        </p:nvSpPr>
        <p:spPr>
          <a:xfrm>
            <a:off x="7265520" y="227484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5"/>
          <p:cNvSpPr/>
          <p:nvPr/>
        </p:nvSpPr>
        <p:spPr>
          <a:xfrm>
            <a:off x="797688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16"/>
          <p:cNvSpPr/>
          <p:nvPr/>
        </p:nvSpPr>
        <p:spPr>
          <a:xfrm>
            <a:off x="829620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Line 17"/>
          <p:cNvSpPr/>
          <p:nvPr/>
        </p:nvSpPr>
        <p:spPr>
          <a:xfrm flipH="1">
            <a:off x="7798680" y="1470960"/>
            <a:ext cx="35604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Line 18"/>
          <p:cNvSpPr/>
          <p:nvPr/>
        </p:nvSpPr>
        <p:spPr>
          <a:xfrm>
            <a:off x="8154720" y="1470960"/>
            <a:ext cx="31932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Line 19"/>
          <p:cNvSpPr/>
          <p:nvPr/>
        </p:nvSpPr>
        <p:spPr>
          <a:xfrm flipH="1">
            <a:off x="7443000" y="2068200"/>
            <a:ext cx="355680" cy="20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Line 20"/>
          <p:cNvSpPr/>
          <p:nvPr/>
        </p:nvSpPr>
        <p:spPr>
          <a:xfrm>
            <a:off x="7798680" y="2068200"/>
            <a:ext cx="35604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6" name="Group 21"/>
          <p:cNvGrpSpPr/>
          <p:nvPr/>
        </p:nvGrpSpPr>
        <p:grpSpPr>
          <a:xfrm>
            <a:off x="5293800" y="4638960"/>
            <a:ext cx="612000" cy="501840"/>
            <a:chOff x="5293800" y="4638960"/>
            <a:chExt cx="612000" cy="501840"/>
          </a:xfrm>
        </p:grpSpPr>
        <p:sp>
          <p:nvSpPr>
            <p:cNvPr id="357" name="CustomShape 22"/>
            <p:cNvSpPr/>
            <p:nvPr/>
          </p:nvSpPr>
          <p:spPr>
            <a:xfrm>
              <a:off x="5524200" y="46389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CustomShape 23"/>
            <p:cNvSpPr/>
            <p:nvPr/>
          </p:nvSpPr>
          <p:spPr>
            <a:xfrm>
              <a:off x="5409000" y="483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CustomShape 24"/>
            <p:cNvSpPr/>
            <p:nvPr/>
          </p:nvSpPr>
          <p:spPr>
            <a:xfrm>
              <a:off x="5293800" y="5015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CustomShape 25"/>
            <p:cNvSpPr/>
            <p:nvPr/>
          </p:nvSpPr>
          <p:spPr>
            <a:xfrm>
              <a:off x="5524200" y="502632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26"/>
            <p:cNvSpPr/>
            <p:nvPr/>
          </p:nvSpPr>
          <p:spPr>
            <a:xfrm>
              <a:off x="5627880" y="483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Line 27"/>
            <p:cNvSpPr/>
            <p:nvPr/>
          </p:nvSpPr>
          <p:spPr>
            <a:xfrm flipH="1">
              <a:off x="5466600" y="4754160"/>
              <a:ext cx="11520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Line 28"/>
            <p:cNvSpPr/>
            <p:nvPr/>
          </p:nvSpPr>
          <p:spPr>
            <a:xfrm>
              <a:off x="5581800" y="4754160"/>
              <a:ext cx="10368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29"/>
            <p:cNvSpPr/>
            <p:nvPr/>
          </p:nvSpPr>
          <p:spPr>
            <a:xfrm>
              <a:off x="5791320" y="502632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Line 30"/>
            <p:cNvSpPr/>
            <p:nvPr/>
          </p:nvSpPr>
          <p:spPr>
            <a:xfrm flipH="1">
              <a:off x="5351040" y="4947840"/>
              <a:ext cx="115560" cy="66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Line 31"/>
            <p:cNvSpPr/>
            <p:nvPr/>
          </p:nvSpPr>
          <p:spPr>
            <a:xfrm>
              <a:off x="5466600" y="4947840"/>
              <a:ext cx="11520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Line 32"/>
            <p:cNvSpPr/>
            <p:nvPr/>
          </p:nvSpPr>
          <p:spPr>
            <a:xfrm>
              <a:off x="5726160" y="4930920"/>
              <a:ext cx="122400" cy="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8" name="Group 33"/>
          <p:cNvGrpSpPr/>
          <p:nvPr/>
        </p:nvGrpSpPr>
        <p:grpSpPr>
          <a:xfrm>
            <a:off x="7229160" y="4649760"/>
            <a:ext cx="569160" cy="636480"/>
            <a:chOff x="7229160" y="4649760"/>
            <a:chExt cx="569160" cy="636480"/>
          </a:xfrm>
        </p:grpSpPr>
        <p:sp>
          <p:nvSpPr>
            <p:cNvPr id="369" name="CustomShape 34"/>
            <p:cNvSpPr/>
            <p:nvPr/>
          </p:nvSpPr>
          <p:spPr>
            <a:xfrm>
              <a:off x="7521480" y="464976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35"/>
            <p:cNvSpPr/>
            <p:nvPr/>
          </p:nvSpPr>
          <p:spPr>
            <a:xfrm>
              <a:off x="7375320" y="48952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CustomShape 36"/>
            <p:cNvSpPr/>
            <p:nvPr/>
          </p:nvSpPr>
          <p:spPr>
            <a:xfrm>
              <a:off x="7229160" y="51264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37"/>
            <p:cNvSpPr/>
            <p:nvPr/>
          </p:nvSpPr>
          <p:spPr>
            <a:xfrm>
              <a:off x="7521480" y="51408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38"/>
            <p:cNvSpPr/>
            <p:nvPr/>
          </p:nvSpPr>
          <p:spPr>
            <a:xfrm>
              <a:off x="7652880" y="48952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Line 39"/>
            <p:cNvSpPr/>
            <p:nvPr/>
          </p:nvSpPr>
          <p:spPr>
            <a:xfrm flipH="1">
              <a:off x="7448400" y="4795560"/>
              <a:ext cx="14616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" name="Line 40"/>
            <p:cNvSpPr/>
            <p:nvPr/>
          </p:nvSpPr>
          <p:spPr>
            <a:xfrm>
              <a:off x="7594560" y="4795560"/>
              <a:ext cx="13104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" name="Line 41"/>
            <p:cNvSpPr/>
            <p:nvPr/>
          </p:nvSpPr>
          <p:spPr>
            <a:xfrm flipH="1">
              <a:off x="7302240" y="5041080"/>
              <a:ext cx="146160" cy="8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Line 42"/>
            <p:cNvSpPr/>
            <p:nvPr/>
          </p:nvSpPr>
          <p:spPr>
            <a:xfrm>
              <a:off x="7448400" y="5041080"/>
              <a:ext cx="14616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" name="Table 1"/>
          <p:cNvGraphicFramePr/>
          <p:nvPr/>
        </p:nvGraphicFramePr>
        <p:xfrm>
          <a:off x="2324160" y="1826280"/>
          <a:ext cx="7554600" cy="1008360"/>
        </p:xfrm>
        <a:graphic>
          <a:graphicData uri="http://schemas.openxmlformats.org/drawingml/2006/table">
            <a:tbl>
              <a:tblPr/>
              <a:tblGrid>
                <a:gridCol w="251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24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Context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Schema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Table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Schema Version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Source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Recorded Date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9" name="Table 2"/>
          <p:cNvGraphicFramePr/>
          <p:nvPr/>
        </p:nvGraphicFramePr>
        <p:xfrm>
          <a:off x="2324160" y="3067200"/>
          <a:ext cx="7554960" cy="672120"/>
        </p:xfrm>
        <a:graphic>
          <a:graphicData uri="http://schemas.openxmlformats.org/drawingml/2006/table">
            <a:tbl>
              <a:tblPr/>
              <a:tblGrid>
                <a:gridCol w="37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Type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Data Type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Possible Value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0" name="Table 3"/>
          <p:cNvGraphicFramePr/>
          <p:nvPr>
            <p:extLst>
              <p:ext uri="{D42A27DB-BD31-4B8C-83A1-F6EECF244321}">
                <p14:modId xmlns:p14="http://schemas.microsoft.com/office/powerpoint/2010/main" val="2851200474"/>
              </p:ext>
            </p:extLst>
          </p:nvPr>
        </p:nvGraphicFramePr>
        <p:xfrm>
          <a:off x="2324160" y="3971520"/>
          <a:ext cx="7554600" cy="672120"/>
        </p:xfrm>
        <a:graphic>
          <a:graphicData uri="http://schemas.openxmlformats.org/drawingml/2006/table">
            <a:tbl>
              <a:tblPr/>
              <a:tblGrid>
                <a:gridCol w="377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Semantics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Suffix </a:t>
                      </a: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Array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Concept Array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3667680" y="702000"/>
            <a:ext cx="1370880" cy="73080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True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3667680" y="17362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‘string’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2269800" y="28522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7584480" y="17326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AttributeType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‘long’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85" name="CustomShape 5"/>
          <p:cNvSpPr/>
          <p:nvPr/>
        </p:nvSpPr>
        <p:spPr>
          <a:xfrm>
            <a:off x="4353480" y="1433520"/>
            <a:ext cx="360" cy="30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6"/>
          <p:cNvSpPr/>
          <p:nvPr/>
        </p:nvSpPr>
        <p:spPr>
          <a:xfrm flipV="1">
            <a:off x="5039280" y="2097000"/>
            <a:ext cx="2544840" cy="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7"/>
          <p:cNvSpPr/>
          <p:nvPr/>
        </p:nvSpPr>
        <p:spPr>
          <a:xfrm rot="5400000">
            <a:off x="3463200" y="1961280"/>
            <a:ext cx="383760" cy="1396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8"/>
          <p:cNvSpPr/>
          <p:nvPr/>
        </p:nvSpPr>
        <p:spPr>
          <a:xfrm>
            <a:off x="3803040" y="14151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9" name="CustomShape 9"/>
          <p:cNvSpPr/>
          <p:nvPr/>
        </p:nvSpPr>
        <p:spPr>
          <a:xfrm>
            <a:off x="5874480" y="172800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0" name="CustomShape 10"/>
          <p:cNvSpPr/>
          <p:nvPr/>
        </p:nvSpPr>
        <p:spPr>
          <a:xfrm>
            <a:off x="3095280" y="2400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1" name="CustomShape 11"/>
          <p:cNvSpPr/>
          <p:nvPr/>
        </p:nvSpPr>
        <p:spPr>
          <a:xfrm>
            <a:off x="1476000" y="39924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2" name="CustomShape 12"/>
          <p:cNvSpPr/>
          <p:nvPr/>
        </p:nvSpPr>
        <p:spPr>
          <a:xfrm rot="5400000">
            <a:off x="2354760" y="3391200"/>
            <a:ext cx="408240" cy="7930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13"/>
          <p:cNvSpPr/>
          <p:nvPr/>
        </p:nvSpPr>
        <p:spPr>
          <a:xfrm>
            <a:off x="1790640" y="353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4" name="CustomShape 14"/>
          <p:cNvSpPr/>
          <p:nvPr/>
        </p:nvSpPr>
        <p:spPr>
          <a:xfrm>
            <a:off x="7584480" y="28548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5" name="CustomShape 15"/>
          <p:cNvSpPr/>
          <p:nvPr/>
        </p:nvSpPr>
        <p:spPr>
          <a:xfrm>
            <a:off x="7584480" y="39762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6" name="CustomShape 16"/>
          <p:cNvSpPr/>
          <p:nvPr/>
        </p:nvSpPr>
        <p:spPr>
          <a:xfrm>
            <a:off x="8270280" y="3586320"/>
            <a:ext cx="360" cy="38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17"/>
          <p:cNvSpPr/>
          <p:nvPr/>
        </p:nvSpPr>
        <p:spPr>
          <a:xfrm>
            <a:off x="7728480" y="36180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8" name="CustomShape 18"/>
          <p:cNvSpPr/>
          <p:nvPr/>
        </p:nvSpPr>
        <p:spPr>
          <a:xfrm>
            <a:off x="8270280" y="2464200"/>
            <a:ext cx="360" cy="38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19"/>
          <p:cNvSpPr/>
          <p:nvPr/>
        </p:nvSpPr>
        <p:spPr>
          <a:xfrm>
            <a:off x="7728480" y="24843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0" name="CustomShape 20"/>
          <p:cNvSpPr/>
          <p:nvPr/>
        </p:nvSpPr>
        <p:spPr>
          <a:xfrm>
            <a:off x="2981880" y="3996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1" name="CustomShape 21"/>
          <p:cNvSpPr/>
          <p:nvPr/>
        </p:nvSpPr>
        <p:spPr>
          <a:xfrm rot="16200000" flipH="1">
            <a:off x="3105360" y="3434400"/>
            <a:ext cx="412200" cy="711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22"/>
          <p:cNvSpPr/>
          <p:nvPr/>
        </p:nvSpPr>
        <p:spPr>
          <a:xfrm>
            <a:off x="5218920" y="284904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3" name="CustomShape 23"/>
          <p:cNvSpPr/>
          <p:nvPr/>
        </p:nvSpPr>
        <p:spPr>
          <a:xfrm rot="16200000" flipH="1">
            <a:off x="4938480" y="1882440"/>
            <a:ext cx="380160" cy="1550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24"/>
          <p:cNvSpPr/>
          <p:nvPr/>
        </p:nvSpPr>
        <p:spPr>
          <a:xfrm>
            <a:off x="4505400" y="3987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5" name="CustomShape 25"/>
          <p:cNvSpPr/>
          <p:nvPr/>
        </p:nvSpPr>
        <p:spPr>
          <a:xfrm>
            <a:off x="4999320" y="35431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6" name="CustomShape 26"/>
          <p:cNvSpPr/>
          <p:nvPr/>
        </p:nvSpPr>
        <p:spPr>
          <a:xfrm>
            <a:off x="6058800" y="3987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7" name="CustomShape 27"/>
          <p:cNvSpPr/>
          <p:nvPr/>
        </p:nvSpPr>
        <p:spPr>
          <a:xfrm rot="5400000">
            <a:off x="5344920" y="3427560"/>
            <a:ext cx="406800" cy="712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28"/>
          <p:cNvSpPr/>
          <p:nvPr/>
        </p:nvSpPr>
        <p:spPr>
          <a:xfrm rot="16200000" flipH="1">
            <a:off x="6120720" y="3364200"/>
            <a:ext cx="406800" cy="8391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29"/>
          <p:cNvSpPr/>
          <p:nvPr/>
        </p:nvSpPr>
        <p:spPr>
          <a:xfrm>
            <a:off x="3484800" y="36180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0" name="CustomShape 30"/>
          <p:cNvSpPr/>
          <p:nvPr/>
        </p:nvSpPr>
        <p:spPr>
          <a:xfrm>
            <a:off x="6396840" y="3563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1" name="CustomShape 31"/>
          <p:cNvSpPr/>
          <p:nvPr/>
        </p:nvSpPr>
        <p:spPr>
          <a:xfrm>
            <a:off x="5250240" y="24332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2" name="CustomShape 32"/>
          <p:cNvSpPr/>
          <p:nvPr/>
        </p:nvSpPr>
        <p:spPr>
          <a:xfrm>
            <a:off x="9385560" y="17398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AttributeType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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‘long’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413" name="CustomShape 33"/>
          <p:cNvSpPr/>
          <p:nvPr/>
        </p:nvSpPr>
        <p:spPr>
          <a:xfrm>
            <a:off x="9385560" y="28321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4" name="CustomShape 34"/>
          <p:cNvSpPr/>
          <p:nvPr/>
        </p:nvSpPr>
        <p:spPr>
          <a:xfrm>
            <a:off x="9385560" y="397116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5" name="CustomShape 35"/>
          <p:cNvSpPr/>
          <p:nvPr/>
        </p:nvSpPr>
        <p:spPr>
          <a:xfrm>
            <a:off x="10071360" y="3563640"/>
            <a:ext cx="360" cy="40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36"/>
          <p:cNvSpPr/>
          <p:nvPr/>
        </p:nvSpPr>
        <p:spPr>
          <a:xfrm>
            <a:off x="9509760" y="35809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7" name="CustomShape 37"/>
          <p:cNvSpPr/>
          <p:nvPr/>
        </p:nvSpPr>
        <p:spPr>
          <a:xfrm>
            <a:off x="10071360" y="2471400"/>
            <a:ext cx="360" cy="36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38"/>
          <p:cNvSpPr/>
          <p:nvPr/>
        </p:nvSpPr>
        <p:spPr>
          <a:xfrm>
            <a:off x="9509760" y="24782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9" name="CustomShape 39"/>
          <p:cNvSpPr/>
          <p:nvPr/>
        </p:nvSpPr>
        <p:spPr>
          <a:xfrm>
            <a:off x="8956080" y="2098440"/>
            <a:ext cx="4287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40"/>
          <p:cNvSpPr/>
          <p:nvPr/>
        </p:nvSpPr>
        <p:spPr>
          <a:xfrm>
            <a:off x="8914680" y="17121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457800" y="353520"/>
            <a:ext cx="1677240" cy="60732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‘0’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3457800" y="152676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‘string’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1963440" y="2867040"/>
            <a:ext cx="184428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‘Patient or Disabled Group’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4" name="CustomShape 4"/>
          <p:cNvSpPr/>
          <p:nvPr/>
        </p:nvSpPr>
        <p:spPr>
          <a:xfrm>
            <a:off x="8481960" y="15361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</a:t>
            </a:r>
            <a:r>
              <a:rPr lang="en-US" sz="12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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‘integer’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5" name="CustomShape 5"/>
          <p:cNvSpPr/>
          <p:nvPr/>
        </p:nvSpPr>
        <p:spPr>
          <a:xfrm>
            <a:off x="4296600" y="9615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6"/>
          <p:cNvSpPr/>
          <p:nvPr/>
        </p:nvSpPr>
        <p:spPr>
          <a:xfrm>
            <a:off x="5135400" y="1830600"/>
            <a:ext cx="334548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7"/>
          <p:cNvSpPr/>
          <p:nvPr/>
        </p:nvSpPr>
        <p:spPr>
          <a:xfrm rot="5400000">
            <a:off x="3225960" y="1795680"/>
            <a:ext cx="731520" cy="14097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8"/>
          <p:cNvSpPr/>
          <p:nvPr/>
        </p:nvSpPr>
        <p:spPr>
          <a:xfrm>
            <a:off x="3703680" y="110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5181480" y="15267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2608920" y="2346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1" name="CustomShape 11"/>
          <p:cNvSpPr/>
          <p:nvPr/>
        </p:nvSpPr>
        <p:spPr>
          <a:xfrm>
            <a:off x="1047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= ‘Intellectual Product’ </a:t>
            </a: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‘PatientName’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 rot="5400000">
            <a:off x="2104200" y="3257280"/>
            <a:ext cx="564480" cy="999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13"/>
          <p:cNvSpPr/>
          <p:nvPr/>
        </p:nvSpPr>
        <p:spPr>
          <a:xfrm>
            <a:off x="149148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4" name="CustomShape 14"/>
          <p:cNvSpPr/>
          <p:nvPr/>
        </p:nvSpPr>
        <p:spPr>
          <a:xfrm>
            <a:off x="8481960" y="280980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8481960" y="3983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‘XYZ’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6" name="CustomShape 16"/>
          <p:cNvSpPr/>
          <p:nvPr/>
        </p:nvSpPr>
        <p:spPr>
          <a:xfrm>
            <a:off x="9320760" y="341784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17"/>
          <p:cNvSpPr/>
          <p:nvPr/>
        </p:nvSpPr>
        <p:spPr>
          <a:xfrm>
            <a:off x="8727840" y="35586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8" name="CustomShape 18"/>
          <p:cNvSpPr/>
          <p:nvPr/>
        </p:nvSpPr>
        <p:spPr>
          <a:xfrm>
            <a:off x="9320760" y="2144160"/>
            <a:ext cx="360" cy="66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19"/>
          <p:cNvSpPr/>
          <p:nvPr/>
        </p:nvSpPr>
        <p:spPr>
          <a:xfrm>
            <a:off x="8724960" y="238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0" name="CustomShape 20"/>
          <p:cNvSpPr/>
          <p:nvPr/>
        </p:nvSpPr>
        <p:spPr>
          <a:xfrm>
            <a:off x="284616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‘Organism Attribute’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‘PatientGender’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1" name="CustomShape 21"/>
          <p:cNvSpPr/>
          <p:nvPr/>
        </p:nvSpPr>
        <p:spPr>
          <a:xfrm rot="16200000" flipH="1">
            <a:off x="3002760" y="3357720"/>
            <a:ext cx="564480" cy="7981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22"/>
          <p:cNvSpPr/>
          <p:nvPr/>
        </p:nvSpPr>
        <p:spPr>
          <a:xfrm>
            <a:off x="5550480" y="27493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‘Findings’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3" name="CustomShape 23"/>
          <p:cNvSpPr/>
          <p:nvPr/>
        </p:nvSpPr>
        <p:spPr>
          <a:xfrm rot="16200000" flipH="1">
            <a:off x="5035680" y="1395720"/>
            <a:ext cx="613800" cy="2091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24"/>
          <p:cNvSpPr/>
          <p:nvPr/>
        </p:nvSpPr>
        <p:spPr>
          <a:xfrm>
            <a:off x="4692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5" name="CustomShape 25"/>
          <p:cNvSpPr/>
          <p:nvPr/>
        </p:nvSpPr>
        <p:spPr>
          <a:xfrm>
            <a:off x="513612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6" name="CustomShape 26"/>
          <p:cNvSpPr/>
          <p:nvPr/>
        </p:nvSpPr>
        <p:spPr>
          <a:xfrm>
            <a:off x="6451200" y="403128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7" name="CustomShape 27"/>
          <p:cNvSpPr/>
          <p:nvPr/>
        </p:nvSpPr>
        <p:spPr>
          <a:xfrm rot="5400000">
            <a:off x="5619600" y="3269520"/>
            <a:ext cx="681840" cy="857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28"/>
          <p:cNvSpPr/>
          <p:nvPr/>
        </p:nvSpPr>
        <p:spPr>
          <a:xfrm rot="16200000" flipH="1">
            <a:off x="6502680" y="3243960"/>
            <a:ext cx="673200" cy="900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29"/>
          <p:cNvSpPr/>
          <p:nvPr/>
        </p:nvSpPr>
        <p:spPr>
          <a:xfrm>
            <a:off x="329472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0" name="CustomShape 30"/>
          <p:cNvSpPr/>
          <p:nvPr/>
        </p:nvSpPr>
        <p:spPr>
          <a:xfrm>
            <a:off x="707868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1" name="CustomShape 31"/>
          <p:cNvSpPr/>
          <p:nvPr/>
        </p:nvSpPr>
        <p:spPr>
          <a:xfrm>
            <a:off x="5615640" y="2195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2" name="CustomShape 32"/>
          <p:cNvSpPr/>
          <p:nvPr/>
        </p:nvSpPr>
        <p:spPr>
          <a:xfrm>
            <a:off x="1101600" y="473040"/>
            <a:ext cx="965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457800" y="353520"/>
            <a:ext cx="1677240" cy="60732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‘0’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3457800" y="152676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Integer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1963440" y="2867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8481960" y="1636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Categorical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4296600" y="9615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6"/>
          <p:cNvSpPr/>
          <p:nvPr/>
        </p:nvSpPr>
        <p:spPr>
          <a:xfrm>
            <a:off x="5135400" y="1830600"/>
            <a:ext cx="3345480" cy="109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7"/>
          <p:cNvSpPr/>
          <p:nvPr/>
        </p:nvSpPr>
        <p:spPr>
          <a:xfrm rot="5400000">
            <a:off x="3183840" y="1753560"/>
            <a:ext cx="731520" cy="1493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8"/>
          <p:cNvSpPr/>
          <p:nvPr/>
        </p:nvSpPr>
        <p:spPr>
          <a:xfrm>
            <a:off x="3703680" y="110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1" name="CustomShape 9"/>
          <p:cNvSpPr/>
          <p:nvPr/>
        </p:nvSpPr>
        <p:spPr>
          <a:xfrm>
            <a:off x="5181480" y="15267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2" name="CustomShape 10"/>
          <p:cNvSpPr/>
          <p:nvPr/>
        </p:nvSpPr>
        <p:spPr>
          <a:xfrm>
            <a:off x="2608920" y="2346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3" name="CustomShape 11"/>
          <p:cNvSpPr/>
          <p:nvPr/>
        </p:nvSpPr>
        <p:spPr>
          <a:xfrm>
            <a:off x="1047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4" name="CustomShape 12"/>
          <p:cNvSpPr/>
          <p:nvPr/>
        </p:nvSpPr>
        <p:spPr>
          <a:xfrm rot="5400000">
            <a:off x="2062440" y="3299040"/>
            <a:ext cx="564480" cy="9154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13"/>
          <p:cNvSpPr/>
          <p:nvPr/>
        </p:nvSpPr>
        <p:spPr>
          <a:xfrm>
            <a:off x="149148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6" name="CustomShape 14"/>
          <p:cNvSpPr/>
          <p:nvPr/>
        </p:nvSpPr>
        <p:spPr>
          <a:xfrm>
            <a:off x="8481960" y="280980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7" name="CustomShape 15"/>
          <p:cNvSpPr/>
          <p:nvPr/>
        </p:nvSpPr>
        <p:spPr>
          <a:xfrm>
            <a:off x="8481960" y="3983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‘XYZ’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8" name="CustomShape 16"/>
          <p:cNvSpPr/>
          <p:nvPr/>
        </p:nvSpPr>
        <p:spPr>
          <a:xfrm>
            <a:off x="9320760" y="341784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7"/>
          <p:cNvSpPr/>
          <p:nvPr/>
        </p:nvSpPr>
        <p:spPr>
          <a:xfrm>
            <a:off x="8727840" y="35586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0" name="CustomShape 18"/>
          <p:cNvSpPr/>
          <p:nvPr/>
        </p:nvSpPr>
        <p:spPr>
          <a:xfrm>
            <a:off x="9320760" y="22449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19"/>
          <p:cNvSpPr/>
          <p:nvPr/>
        </p:nvSpPr>
        <p:spPr>
          <a:xfrm>
            <a:off x="8724960" y="238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2" name="CustomShape 20"/>
          <p:cNvSpPr/>
          <p:nvPr/>
        </p:nvSpPr>
        <p:spPr>
          <a:xfrm>
            <a:off x="284616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3" name="CustomShape 21"/>
          <p:cNvSpPr/>
          <p:nvPr/>
        </p:nvSpPr>
        <p:spPr>
          <a:xfrm rot="16200000" flipH="1">
            <a:off x="2961000" y="3315960"/>
            <a:ext cx="564480" cy="881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2"/>
          <p:cNvSpPr/>
          <p:nvPr/>
        </p:nvSpPr>
        <p:spPr>
          <a:xfrm>
            <a:off x="5550480" y="27493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‘Findings’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5" name="CustomShape 23"/>
          <p:cNvSpPr/>
          <p:nvPr/>
        </p:nvSpPr>
        <p:spPr>
          <a:xfrm rot="16200000" flipH="1">
            <a:off x="5035680" y="1395720"/>
            <a:ext cx="613800" cy="2091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24"/>
          <p:cNvSpPr/>
          <p:nvPr/>
        </p:nvSpPr>
        <p:spPr>
          <a:xfrm>
            <a:off x="4692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7" name="CustomShape 25"/>
          <p:cNvSpPr/>
          <p:nvPr/>
        </p:nvSpPr>
        <p:spPr>
          <a:xfrm>
            <a:off x="513612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8" name="CustomShape 26"/>
          <p:cNvSpPr/>
          <p:nvPr/>
        </p:nvSpPr>
        <p:spPr>
          <a:xfrm>
            <a:off x="6451200" y="403128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9" name="CustomShape 27"/>
          <p:cNvSpPr/>
          <p:nvPr/>
        </p:nvSpPr>
        <p:spPr>
          <a:xfrm rot="5400000">
            <a:off x="5619600" y="3269520"/>
            <a:ext cx="681840" cy="857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28"/>
          <p:cNvSpPr/>
          <p:nvPr/>
        </p:nvSpPr>
        <p:spPr>
          <a:xfrm rot="16200000" flipH="1">
            <a:off x="6502680" y="3243960"/>
            <a:ext cx="673200" cy="900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29"/>
          <p:cNvSpPr/>
          <p:nvPr/>
        </p:nvSpPr>
        <p:spPr>
          <a:xfrm>
            <a:off x="329472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2" name="CustomShape 30"/>
          <p:cNvSpPr/>
          <p:nvPr/>
        </p:nvSpPr>
        <p:spPr>
          <a:xfrm>
            <a:off x="707868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3" name="CustomShape 31"/>
          <p:cNvSpPr/>
          <p:nvPr/>
        </p:nvSpPr>
        <p:spPr>
          <a:xfrm>
            <a:off x="5615640" y="2195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4" name="CustomShape 32"/>
          <p:cNvSpPr/>
          <p:nvPr/>
        </p:nvSpPr>
        <p:spPr>
          <a:xfrm>
            <a:off x="1101600" y="473040"/>
            <a:ext cx="965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911657"/>
              </p:ext>
            </p:extLst>
          </p:nvPr>
        </p:nvGraphicFramePr>
        <p:xfrm>
          <a:off x="3667125" y="2057400"/>
          <a:ext cx="48577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2298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955433"/>
              </p:ext>
            </p:extLst>
          </p:nvPr>
        </p:nvGraphicFramePr>
        <p:xfrm>
          <a:off x="2531268" y="1290161"/>
          <a:ext cx="7129463" cy="4277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0151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221222"/>
              </p:ext>
            </p:extLst>
          </p:nvPr>
        </p:nvGraphicFramePr>
        <p:xfrm>
          <a:off x="2505075" y="1134208"/>
          <a:ext cx="7181850" cy="4028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492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337">
            <a:extLst>
              <a:ext uri="{FF2B5EF4-FFF2-40B4-BE49-F238E27FC236}">
                <a16:creationId xmlns:a16="http://schemas.microsoft.com/office/drawing/2014/main" id="{2662E61F-058E-4E61-BA22-6188F4B518F9}"/>
              </a:ext>
            </a:extLst>
          </p:cNvPr>
          <p:cNvSpPr/>
          <p:nvPr/>
        </p:nvSpPr>
        <p:spPr>
          <a:xfrm>
            <a:off x="3937098" y="399646"/>
            <a:ext cx="4244877" cy="27979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endParaRPr lang="en-US" sz="67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02D6E7F0-B7F6-4AD6-9779-6D32978BDE92}"/>
              </a:ext>
            </a:extLst>
          </p:cNvPr>
          <p:cNvSpPr/>
          <p:nvPr/>
        </p:nvSpPr>
        <p:spPr>
          <a:xfrm>
            <a:off x="6925358" y="263915"/>
            <a:ext cx="1256617" cy="2933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71450"/>
            <a:r>
              <a:rPr lang="en-US" sz="900" b="1" dirty="0">
                <a:solidFill>
                  <a:prstClr val="black"/>
                </a:solidFill>
                <a:latin typeface="Calibri" panose="020F0502020204030204"/>
              </a:rPr>
              <a:t>Regex based Suffix Generation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BCD53C83-F21A-4E0B-B4FF-56D83B4F3752}"/>
              </a:ext>
            </a:extLst>
          </p:cNvPr>
          <p:cNvSpPr/>
          <p:nvPr/>
        </p:nvSpPr>
        <p:spPr>
          <a:xfrm>
            <a:off x="5653745" y="263915"/>
            <a:ext cx="1256617" cy="2933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71450"/>
            <a:r>
              <a:rPr lang="en-US" sz="900" b="1">
                <a:solidFill>
                  <a:prstClr val="black"/>
                </a:solidFill>
                <a:latin typeface="Calibri" panose="020F0502020204030204"/>
              </a:rPr>
              <a:t>Forward Suffix Array</a:t>
            </a:r>
            <a:endParaRPr lang="en-US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A5B988BC-17A8-442A-91D1-F930DA25BCB5}"/>
              </a:ext>
            </a:extLst>
          </p:cNvPr>
          <p:cNvSpPr/>
          <p:nvPr/>
        </p:nvSpPr>
        <p:spPr>
          <a:xfrm>
            <a:off x="4380895" y="263915"/>
            <a:ext cx="1256617" cy="2933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71450"/>
            <a:r>
              <a:rPr lang="en-US" sz="900" b="1" dirty="0">
                <a:solidFill>
                  <a:prstClr val="black"/>
                </a:solidFill>
                <a:latin typeface="Calibri" panose="020F0502020204030204"/>
              </a:rPr>
              <a:t>Backward Suffix Array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F884CFA6-359E-4EEE-9202-B2F3A13154B5}"/>
              </a:ext>
            </a:extLst>
          </p:cNvPr>
          <p:cNvSpPr txBox="1"/>
          <p:nvPr/>
        </p:nvSpPr>
        <p:spPr>
          <a:xfrm>
            <a:off x="3959958" y="3008730"/>
            <a:ext cx="52931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Suffix(14)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29624DD3-071A-466A-A5BF-7A136BA22577}"/>
              </a:ext>
            </a:extLst>
          </p:cNvPr>
          <p:cNvSpPr txBox="1"/>
          <p:nvPr/>
        </p:nvSpPr>
        <p:spPr>
          <a:xfrm>
            <a:off x="3959958" y="2825298"/>
            <a:ext cx="52931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Suffix(13)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67C52E2D-DD70-4FB1-8442-0101C7AEAD00}"/>
              </a:ext>
            </a:extLst>
          </p:cNvPr>
          <p:cNvSpPr txBox="1"/>
          <p:nvPr/>
        </p:nvSpPr>
        <p:spPr>
          <a:xfrm>
            <a:off x="3959958" y="2641864"/>
            <a:ext cx="52931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Suffix(12)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4E1E8C36-DE30-465E-A60D-B17FA8F1F249}"/>
              </a:ext>
            </a:extLst>
          </p:cNvPr>
          <p:cNvSpPr txBox="1"/>
          <p:nvPr/>
        </p:nvSpPr>
        <p:spPr>
          <a:xfrm>
            <a:off x="3959958" y="2458430"/>
            <a:ext cx="52931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Suffix(11)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51E8903-7B2E-4498-823B-78B0A28FB022}"/>
              </a:ext>
            </a:extLst>
          </p:cNvPr>
          <p:cNvSpPr txBox="1"/>
          <p:nvPr/>
        </p:nvSpPr>
        <p:spPr>
          <a:xfrm>
            <a:off x="3959958" y="2274995"/>
            <a:ext cx="52931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Suffix(10)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E20A78BF-6E1A-4148-B2F0-0BDE47191CD6}"/>
              </a:ext>
            </a:extLst>
          </p:cNvPr>
          <p:cNvSpPr txBox="1"/>
          <p:nvPr/>
        </p:nvSpPr>
        <p:spPr>
          <a:xfrm>
            <a:off x="3959959" y="2091561"/>
            <a:ext cx="48603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Suffix(9)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E8FB8131-42D3-4275-91D9-9489F964620C}"/>
              </a:ext>
            </a:extLst>
          </p:cNvPr>
          <p:cNvSpPr txBox="1"/>
          <p:nvPr/>
        </p:nvSpPr>
        <p:spPr>
          <a:xfrm>
            <a:off x="3959959" y="1908127"/>
            <a:ext cx="48603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Suffix(8)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4F7E9BBC-79DB-4972-AD14-D27EA765CECA}"/>
              </a:ext>
            </a:extLst>
          </p:cNvPr>
          <p:cNvSpPr txBox="1"/>
          <p:nvPr/>
        </p:nvSpPr>
        <p:spPr>
          <a:xfrm>
            <a:off x="3959959" y="1724693"/>
            <a:ext cx="48603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Suffix(7)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65ECDF7E-1AD4-476D-835E-E2CBDC30023A}"/>
              </a:ext>
            </a:extLst>
          </p:cNvPr>
          <p:cNvSpPr txBox="1"/>
          <p:nvPr/>
        </p:nvSpPr>
        <p:spPr>
          <a:xfrm>
            <a:off x="3959959" y="1541258"/>
            <a:ext cx="48603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Suffix(6)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B26835AF-3066-417B-A26B-28B24809FA8B}"/>
              </a:ext>
            </a:extLst>
          </p:cNvPr>
          <p:cNvSpPr txBox="1"/>
          <p:nvPr/>
        </p:nvSpPr>
        <p:spPr>
          <a:xfrm>
            <a:off x="3959959" y="1357824"/>
            <a:ext cx="48603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Suffix(5)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8FF5F56E-6918-4EAF-BF62-47D9D0F35CB1}"/>
              </a:ext>
            </a:extLst>
          </p:cNvPr>
          <p:cNvSpPr txBox="1"/>
          <p:nvPr/>
        </p:nvSpPr>
        <p:spPr>
          <a:xfrm>
            <a:off x="3959958" y="1174390"/>
            <a:ext cx="48603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 smtClean="0">
                <a:solidFill>
                  <a:prstClr val="black"/>
                </a:solidFill>
                <a:latin typeface="Calibri" panose="020F0502020204030204"/>
              </a:rPr>
              <a:t>Suffix(4</a:t>
            </a:r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0AE57099-C298-4EA7-B73D-377DBE800AF9}"/>
              </a:ext>
            </a:extLst>
          </p:cNvPr>
          <p:cNvSpPr txBox="1"/>
          <p:nvPr/>
        </p:nvSpPr>
        <p:spPr>
          <a:xfrm>
            <a:off x="3959959" y="990956"/>
            <a:ext cx="48603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Suffix(3)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A1054CA-03C8-44DF-8D9B-9284566AC62C}"/>
              </a:ext>
            </a:extLst>
          </p:cNvPr>
          <p:cNvSpPr txBox="1"/>
          <p:nvPr/>
        </p:nvSpPr>
        <p:spPr>
          <a:xfrm>
            <a:off x="3959959" y="807521"/>
            <a:ext cx="48603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Suffix(2)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AF4262DE-51A1-45C2-9D20-A676813D2410}"/>
              </a:ext>
            </a:extLst>
          </p:cNvPr>
          <p:cNvSpPr txBox="1"/>
          <p:nvPr/>
        </p:nvSpPr>
        <p:spPr>
          <a:xfrm>
            <a:off x="3959959" y="624087"/>
            <a:ext cx="48603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Suffix(1)</a:t>
            </a:r>
          </a:p>
        </p:txBody>
      </p:sp>
      <p:graphicFrame>
        <p:nvGraphicFramePr>
          <p:cNvPr id="356" name="Table 5">
            <a:extLst>
              <a:ext uri="{FF2B5EF4-FFF2-40B4-BE49-F238E27FC236}">
                <a16:creationId xmlns:a16="http://schemas.microsoft.com/office/drawing/2014/main" id="{F040AAC8-546F-42DC-A3D7-BFB72B9DDD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19397" y="439175"/>
          <a:ext cx="14097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sp>
        <p:nvSpPr>
          <p:cNvPr id="357" name="TextBox 356">
            <a:extLst>
              <a:ext uri="{FF2B5EF4-FFF2-40B4-BE49-F238E27FC236}">
                <a16:creationId xmlns:a16="http://schemas.microsoft.com/office/drawing/2014/main" id="{775054B8-B87C-4736-850A-678BBA3072BB}"/>
              </a:ext>
            </a:extLst>
          </p:cNvPr>
          <p:cNvSpPr txBox="1"/>
          <p:nvPr/>
        </p:nvSpPr>
        <p:spPr>
          <a:xfrm>
            <a:off x="3959958" y="440653"/>
            <a:ext cx="45717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String S</a:t>
            </a:r>
          </a:p>
        </p:txBody>
      </p:sp>
      <p:graphicFrame>
        <p:nvGraphicFramePr>
          <p:cNvPr id="358" name="Table 5">
            <a:extLst>
              <a:ext uri="{FF2B5EF4-FFF2-40B4-BE49-F238E27FC236}">
                <a16:creationId xmlns:a16="http://schemas.microsoft.com/office/drawing/2014/main" id="{9A9EFEAE-03E4-451C-9482-847EF3D744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3008165"/>
          <a:ext cx="14097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59" name="Table 5">
            <a:extLst>
              <a:ext uri="{FF2B5EF4-FFF2-40B4-BE49-F238E27FC236}">
                <a16:creationId xmlns:a16="http://schemas.microsoft.com/office/drawing/2014/main" id="{14E46D12-FCC4-4C60-BB45-2E75B14D404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2825603"/>
          <a:ext cx="13157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0" name="Table 5">
            <a:extLst>
              <a:ext uri="{FF2B5EF4-FFF2-40B4-BE49-F238E27FC236}">
                <a16:creationId xmlns:a16="http://schemas.microsoft.com/office/drawing/2014/main" id="{AF8C03D2-1A04-4A4E-B2AA-9EBBACB3EC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2643044"/>
          <a:ext cx="122174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1" name="Table 5">
            <a:extLst>
              <a:ext uri="{FF2B5EF4-FFF2-40B4-BE49-F238E27FC236}">
                <a16:creationId xmlns:a16="http://schemas.microsoft.com/office/drawing/2014/main" id="{2E9E15D4-7468-462B-803A-E748089E3B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2460484"/>
          <a:ext cx="11277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2" name="Table 5">
            <a:extLst>
              <a:ext uri="{FF2B5EF4-FFF2-40B4-BE49-F238E27FC236}">
                <a16:creationId xmlns:a16="http://schemas.microsoft.com/office/drawing/2014/main" id="{91BED6F1-47EC-4D77-924C-6BB5F277CA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2277924"/>
          <a:ext cx="103378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3" name="Table 5">
            <a:extLst>
              <a:ext uri="{FF2B5EF4-FFF2-40B4-BE49-F238E27FC236}">
                <a16:creationId xmlns:a16="http://schemas.microsoft.com/office/drawing/2014/main" id="{C5441B8E-CAE3-43FB-8C1A-7C7248BEAA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2095364"/>
          <a:ext cx="9398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4" name="Table 5">
            <a:extLst>
              <a:ext uri="{FF2B5EF4-FFF2-40B4-BE49-F238E27FC236}">
                <a16:creationId xmlns:a16="http://schemas.microsoft.com/office/drawing/2014/main" id="{6D0050D1-7CF3-4523-B221-06CF9FC351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1912805"/>
          <a:ext cx="8458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5" name="Table 5">
            <a:extLst>
              <a:ext uri="{FF2B5EF4-FFF2-40B4-BE49-F238E27FC236}">
                <a16:creationId xmlns:a16="http://schemas.microsoft.com/office/drawing/2014/main" id="{3739E25F-9A7E-4E76-A3EE-223012FB1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1727237"/>
          <a:ext cx="75184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6" name="Table 5">
            <a:extLst>
              <a:ext uri="{FF2B5EF4-FFF2-40B4-BE49-F238E27FC236}">
                <a16:creationId xmlns:a16="http://schemas.microsoft.com/office/drawing/2014/main" id="{55E1FC19-414C-4797-82F0-328480B731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1547685"/>
          <a:ext cx="6578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7" name="Table 5">
            <a:extLst>
              <a:ext uri="{FF2B5EF4-FFF2-40B4-BE49-F238E27FC236}">
                <a16:creationId xmlns:a16="http://schemas.microsoft.com/office/drawing/2014/main" id="{D7449A11-0D92-43DC-8B27-E7D1A2C332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1365125"/>
          <a:ext cx="56388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8" name="Table 5">
            <a:extLst>
              <a:ext uri="{FF2B5EF4-FFF2-40B4-BE49-F238E27FC236}">
                <a16:creationId xmlns:a16="http://schemas.microsoft.com/office/drawing/2014/main" id="{286AFBEB-3B7A-4EF9-8946-7425CBECFE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1182566"/>
          <a:ext cx="4699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9" name="Table 5">
            <a:extLst>
              <a:ext uri="{FF2B5EF4-FFF2-40B4-BE49-F238E27FC236}">
                <a16:creationId xmlns:a16="http://schemas.microsoft.com/office/drawing/2014/main" id="{957E023E-ED47-4264-A597-0C281A5421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1000006"/>
          <a:ext cx="3759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0" name="Table 5">
            <a:extLst>
              <a:ext uri="{FF2B5EF4-FFF2-40B4-BE49-F238E27FC236}">
                <a16:creationId xmlns:a16="http://schemas.microsoft.com/office/drawing/2014/main" id="{BF70BED1-6BC7-4FF1-9ED8-5E9C409243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817446"/>
          <a:ext cx="28194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1" name="Table 5">
            <a:extLst>
              <a:ext uri="{FF2B5EF4-FFF2-40B4-BE49-F238E27FC236}">
                <a16:creationId xmlns:a16="http://schemas.microsoft.com/office/drawing/2014/main" id="{95065A1B-F384-4E5D-90EF-C169AFC09B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634886"/>
          <a:ext cx="1879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2" name="Table 5">
            <a:extLst>
              <a:ext uri="{FF2B5EF4-FFF2-40B4-BE49-F238E27FC236}">
                <a16:creationId xmlns:a16="http://schemas.microsoft.com/office/drawing/2014/main" id="{2DE8AE1B-DC04-43A7-8FF2-F3C7C9BABD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439175"/>
          <a:ext cx="14097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3" name="Table 5">
            <a:extLst>
              <a:ext uri="{FF2B5EF4-FFF2-40B4-BE49-F238E27FC236}">
                <a16:creationId xmlns:a16="http://schemas.microsoft.com/office/drawing/2014/main" id="{73205D24-9820-45D9-AC62-47364E3902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65533" y="438982"/>
          <a:ext cx="14097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4" name="Table 5">
            <a:extLst>
              <a:ext uri="{FF2B5EF4-FFF2-40B4-BE49-F238E27FC236}">
                <a16:creationId xmlns:a16="http://schemas.microsoft.com/office/drawing/2014/main" id="{C228E5B5-E988-40CD-A95A-7312FAD4199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81485" y="999197"/>
          <a:ext cx="3759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5" name="Table 5">
            <a:extLst>
              <a:ext uri="{FF2B5EF4-FFF2-40B4-BE49-F238E27FC236}">
                <a16:creationId xmlns:a16="http://schemas.microsoft.com/office/drawing/2014/main" id="{7576127F-0302-4F94-B783-5EB8499440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81485" y="1316345"/>
          <a:ext cx="1879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6" name="Table 5">
            <a:extLst>
              <a:ext uri="{FF2B5EF4-FFF2-40B4-BE49-F238E27FC236}">
                <a16:creationId xmlns:a16="http://schemas.microsoft.com/office/drawing/2014/main" id="{E6732733-9912-47E2-8D8A-BC0351051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81485" y="1721858"/>
          <a:ext cx="8458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7" name="Table 5">
            <a:extLst>
              <a:ext uri="{FF2B5EF4-FFF2-40B4-BE49-F238E27FC236}">
                <a16:creationId xmlns:a16="http://schemas.microsoft.com/office/drawing/2014/main" id="{4543F02A-F59A-4E26-B8F1-55DED32DE4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807630"/>
          <a:ext cx="13157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8" name="Table 5">
            <a:extLst>
              <a:ext uri="{FF2B5EF4-FFF2-40B4-BE49-F238E27FC236}">
                <a16:creationId xmlns:a16="http://schemas.microsoft.com/office/drawing/2014/main" id="{65019019-87D1-455B-BBFC-3177097B58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991010"/>
          <a:ext cx="122174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9" name="Table 5">
            <a:extLst>
              <a:ext uri="{FF2B5EF4-FFF2-40B4-BE49-F238E27FC236}">
                <a16:creationId xmlns:a16="http://schemas.microsoft.com/office/drawing/2014/main" id="{01EECBA8-55BE-47EE-9BD6-47BA3DDAEE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1174390"/>
          <a:ext cx="11277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0" name="Table 5">
            <a:extLst>
              <a:ext uri="{FF2B5EF4-FFF2-40B4-BE49-F238E27FC236}">
                <a16:creationId xmlns:a16="http://schemas.microsoft.com/office/drawing/2014/main" id="{13A81234-A6A0-4009-983D-67DF8C005F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1357770"/>
          <a:ext cx="103378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1" name="Table 5">
            <a:extLst>
              <a:ext uri="{FF2B5EF4-FFF2-40B4-BE49-F238E27FC236}">
                <a16:creationId xmlns:a16="http://schemas.microsoft.com/office/drawing/2014/main" id="{939F50A9-1DA7-45B6-ACE2-C12B760247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1541150"/>
          <a:ext cx="9398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2" name="Table 5">
            <a:extLst>
              <a:ext uri="{FF2B5EF4-FFF2-40B4-BE49-F238E27FC236}">
                <a16:creationId xmlns:a16="http://schemas.microsoft.com/office/drawing/2014/main" id="{EF8E2AB0-B604-4DE5-AAED-18D0C88EBF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1724529"/>
          <a:ext cx="8458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3" name="Table 5">
            <a:extLst>
              <a:ext uri="{FF2B5EF4-FFF2-40B4-BE49-F238E27FC236}">
                <a16:creationId xmlns:a16="http://schemas.microsoft.com/office/drawing/2014/main" id="{CFC15BE5-83BF-4814-BCEF-294E0815193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1907909"/>
          <a:ext cx="75184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4" name="Table 5">
            <a:extLst>
              <a:ext uri="{FF2B5EF4-FFF2-40B4-BE49-F238E27FC236}">
                <a16:creationId xmlns:a16="http://schemas.microsoft.com/office/drawing/2014/main" id="{0B5658C1-03A5-43F1-98CA-C16219996C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2091289"/>
          <a:ext cx="6578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5" name="Table 5">
            <a:extLst>
              <a:ext uri="{FF2B5EF4-FFF2-40B4-BE49-F238E27FC236}">
                <a16:creationId xmlns:a16="http://schemas.microsoft.com/office/drawing/2014/main" id="{BA121581-8A7E-4609-AF50-F2BBA63D2C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2641429"/>
          <a:ext cx="3759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6" name="Table 5">
            <a:extLst>
              <a:ext uri="{FF2B5EF4-FFF2-40B4-BE49-F238E27FC236}">
                <a16:creationId xmlns:a16="http://schemas.microsoft.com/office/drawing/2014/main" id="{29823632-58AA-41D3-83B7-8ECB01CF52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2274669"/>
          <a:ext cx="56388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7" name="Table 5">
            <a:extLst>
              <a:ext uri="{FF2B5EF4-FFF2-40B4-BE49-F238E27FC236}">
                <a16:creationId xmlns:a16="http://schemas.microsoft.com/office/drawing/2014/main" id="{87A9A104-D663-4DE0-AF6A-EA6DF85504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2458049"/>
          <a:ext cx="4699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8" name="Table 5">
            <a:extLst>
              <a:ext uri="{FF2B5EF4-FFF2-40B4-BE49-F238E27FC236}">
                <a16:creationId xmlns:a16="http://schemas.microsoft.com/office/drawing/2014/main" id="{701A9B80-3779-475E-9CAF-480F68BF75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2824809"/>
          <a:ext cx="28194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9" name="Table 5">
            <a:extLst>
              <a:ext uri="{FF2B5EF4-FFF2-40B4-BE49-F238E27FC236}">
                <a16:creationId xmlns:a16="http://schemas.microsoft.com/office/drawing/2014/main" id="{5B56B2F6-5616-4919-8C78-FD5DDBA229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3008189"/>
          <a:ext cx="1879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90" name="Table 5">
            <a:extLst>
              <a:ext uri="{FF2B5EF4-FFF2-40B4-BE49-F238E27FC236}">
                <a16:creationId xmlns:a16="http://schemas.microsoft.com/office/drawing/2014/main" id="{0D97A4EB-5EC4-42D8-AF22-5C1E3D5299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15109" y="620217"/>
          <a:ext cx="14097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sp>
        <p:nvSpPr>
          <p:cNvPr id="391" name="Rectangle 390">
            <a:extLst>
              <a:ext uri="{FF2B5EF4-FFF2-40B4-BE49-F238E27FC236}">
                <a16:creationId xmlns:a16="http://schemas.microsoft.com/office/drawing/2014/main" id="{C74AAA3F-0874-4A89-8651-6834695CA6D7}"/>
              </a:ext>
            </a:extLst>
          </p:cNvPr>
          <p:cNvSpPr/>
          <p:nvPr/>
        </p:nvSpPr>
        <p:spPr>
          <a:xfrm>
            <a:off x="4604050" y="3315052"/>
            <a:ext cx="3285024" cy="2542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71450"/>
            <a:r>
              <a:rPr lang="en-US" sz="900" b="1" dirty="0">
                <a:solidFill>
                  <a:prstClr val="black"/>
                </a:solidFill>
                <a:latin typeface="Calibri" panose="020F0502020204030204"/>
              </a:rPr>
              <a:t>Combined Suffix Array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A07ECDD5-17D9-4C56-975D-13F8803E6017}"/>
              </a:ext>
            </a:extLst>
          </p:cNvPr>
          <p:cNvSpPr txBox="1"/>
          <p:nvPr/>
        </p:nvSpPr>
        <p:spPr>
          <a:xfrm>
            <a:off x="4378287" y="3566888"/>
            <a:ext cx="323165" cy="213135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defTabSz="171450"/>
            <a:r>
              <a:rPr lang="en-US" sz="900" b="1" dirty="0">
                <a:solidFill>
                  <a:prstClr val="black"/>
                </a:solidFill>
                <a:latin typeface="Calibri" panose="020F0502020204030204"/>
              </a:rPr>
              <a:t>Final Output by combing three suffix array</a:t>
            </a:r>
          </a:p>
        </p:txBody>
      </p:sp>
      <p:graphicFrame>
        <p:nvGraphicFramePr>
          <p:cNvPr id="393" name="Table 5">
            <a:extLst>
              <a:ext uri="{FF2B5EF4-FFF2-40B4-BE49-F238E27FC236}">
                <a16:creationId xmlns:a16="http://schemas.microsoft.com/office/drawing/2014/main" id="{EB0D3748-7EF2-44D7-87FE-5C3F8ACA88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9" y="5641204"/>
          <a:ext cx="14097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94" name="Table 5">
            <a:extLst>
              <a:ext uri="{FF2B5EF4-FFF2-40B4-BE49-F238E27FC236}">
                <a16:creationId xmlns:a16="http://schemas.microsoft.com/office/drawing/2014/main" id="{5DA3D3C6-2D3C-42E8-BF9E-882A6A3CC0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5476286"/>
          <a:ext cx="13157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95" name="Table 5">
            <a:extLst>
              <a:ext uri="{FF2B5EF4-FFF2-40B4-BE49-F238E27FC236}">
                <a16:creationId xmlns:a16="http://schemas.microsoft.com/office/drawing/2014/main" id="{C52E7156-B452-442D-B69D-85121E4EFB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5311370"/>
          <a:ext cx="122174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96" name="Table 5">
            <a:extLst>
              <a:ext uri="{FF2B5EF4-FFF2-40B4-BE49-F238E27FC236}">
                <a16:creationId xmlns:a16="http://schemas.microsoft.com/office/drawing/2014/main" id="{5E7803CA-87EA-4A57-AF0A-D0AE6B87974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5146453"/>
          <a:ext cx="11277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97" name="Table 5">
            <a:extLst>
              <a:ext uri="{FF2B5EF4-FFF2-40B4-BE49-F238E27FC236}">
                <a16:creationId xmlns:a16="http://schemas.microsoft.com/office/drawing/2014/main" id="{4FBF4272-42F4-448A-A9DF-2C74106A44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4981536"/>
          <a:ext cx="103378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98" name="Table 5">
            <a:extLst>
              <a:ext uri="{FF2B5EF4-FFF2-40B4-BE49-F238E27FC236}">
                <a16:creationId xmlns:a16="http://schemas.microsoft.com/office/drawing/2014/main" id="{9CF69E1F-321F-484C-B3B2-9A4EE5750F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4816619"/>
          <a:ext cx="9398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99" name="Table 5">
            <a:extLst>
              <a:ext uri="{FF2B5EF4-FFF2-40B4-BE49-F238E27FC236}">
                <a16:creationId xmlns:a16="http://schemas.microsoft.com/office/drawing/2014/main" id="{BA125944-CCC4-4863-9AFC-A7A83C344D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4651703"/>
          <a:ext cx="8458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00" name="Table 5">
            <a:extLst>
              <a:ext uri="{FF2B5EF4-FFF2-40B4-BE49-F238E27FC236}">
                <a16:creationId xmlns:a16="http://schemas.microsoft.com/office/drawing/2014/main" id="{7419BD45-F960-4FD2-A3E2-EB96796E12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4486786"/>
          <a:ext cx="75184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01" name="Table 5">
            <a:extLst>
              <a:ext uri="{FF2B5EF4-FFF2-40B4-BE49-F238E27FC236}">
                <a16:creationId xmlns:a16="http://schemas.microsoft.com/office/drawing/2014/main" id="{A968EC47-AC7F-448F-85B8-DECE262014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4321869"/>
          <a:ext cx="6578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02" name="Table 5">
            <a:extLst>
              <a:ext uri="{FF2B5EF4-FFF2-40B4-BE49-F238E27FC236}">
                <a16:creationId xmlns:a16="http://schemas.microsoft.com/office/drawing/2014/main" id="{A27F9674-F9C8-4699-B2B4-506E3ADB06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4156952"/>
          <a:ext cx="56388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03" name="Table 5">
            <a:extLst>
              <a:ext uri="{FF2B5EF4-FFF2-40B4-BE49-F238E27FC236}">
                <a16:creationId xmlns:a16="http://schemas.microsoft.com/office/drawing/2014/main" id="{D71D0099-7658-4B99-8FE0-49E6ADCD75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3992036"/>
          <a:ext cx="4699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04" name="Table 5">
            <a:extLst>
              <a:ext uri="{FF2B5EF4-FFF2-40B4-BE49-F238E27FC236}">
                <a16:creationId xmlns:a16="http://schemas.microsoft.com/office/drawing/2014/main" id="{44AB94F9-1A35-4329-BFCB-C720E6F89B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3827119"/>
          <a:ext cx="3759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05" name="Table 5">
            <a:extLst>
              <a:ext uri="{FF2B5EF4-FFF2-40B4-BE49-F238E27FC236}">
                <a16:creationId xmlns:a16="http://schemas.microsoft.com/office/drawing/2014/main" id="{F81CE4A1-9DFE-4AF7-A044-A63FFAB4AF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3662202"/>
          <a:ext cx="28194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06" name="Table 5">
            <a:extLst>
              <a:ext uri="{FF2B5EF4-FFF2-40B4-BE49-F238E27FC236}">
                <a16:creationId xmlns:a16="http://schemas.microsoft.com/office/drawing/2014/main" id="{F12AF3E2-F5B4-47F1-BCCD-EEFBE57522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3497285"/>
          <a:ext cx="1879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sp>
        <p:nvSpPr>
          <p:cNvPr id="407" name="Rectangle 406">
            <a:extLst>
              <a:ext uri="{FF2B5EF4-FFF2-40B4-BE49-F238E27FC236}">
                <a16:creationId xmlns:a16="http://schemas.microsoft.com/office/drawing/2014/main" id="{CB50CEEB-F0BB-4AE6-8447-B28F0E0CA02F}"/>
              </a:ext>
            </a:extLst>
          </p:cNvPr>
          <p:cNvSpPr/>
          <p:nvPr/>
        </p:nvSpPr>
        <p:spPr>
          <a:xfrm>
            <a:off x="5664770" y="987471"/>
            <a:ext cx="1647539" cy="16436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endParaRPr lang="en-US" sz="675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D6590052-2AAE-4D8F-85A9-FC6B8758B056}"/>
              </a:ext>
            </a:extLst>
          </p:cNvPr>
          <p:cNvSpPr/>
          <p:nvPr/>
        </p:nvSpPr>
        <p:spPr>
          <a:xfrm>
            <a:off x="4406089" y="1713323"/>
            <a:ext cx="3319754" cy="164368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endParaRPr lang="en-US" sz="675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09" name="Table 5">
            <a:extLst>
              <a:ext uri="{FF2B5EF4-FFF2-40B4-BE49-F238E27FC236}">
                <a16:creationId xmlns:a16="http://schemas.microsoft.com/office/drawing/2014/main" id="{BD6E5E8E-9221-4922-8AB9-37A1BEB93E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1" y="3659609"/>
          <a:ext cx="13157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0" name="Table 5">
            <a:extLst>
              <a:ext uri="{FF2B5EF4-FFF2-40B4-BE49-F238E27FC236}">
                <a16:creationId xmlns:a16="http://schemas.microsoft.com/office/drawing/2014/main" id="{1A868507-9A6D-4814-AAC1-6D76B7DC23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1" y="3825139"/>
          <a:ext cx="122174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1" name="Table 5">
            <a:extLst>
              <a:ext uri="{FF2B5EF4-FFF2-40B4-BE49-F238E27FC236}">
                <a16:creationId xmlns:a16="http://schemas.microsoft.com/office/drawing/2014/main" id="{682E791B-1B2D-42E0-A086-512DAD7731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1" y="3990669"/>
          <a:ext cx="11277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2" name="Table 5">
            <a:extLst>
              <a:ext uri="{FF2B5EF4-FFF2-40B4-BE49-F238E27FC236}">
                <a16:creationId xmlns:a16="http://schemas.microsoft.com/office/drawing/2014/main" id="{A0D4B1A7-906F-4469-AE5C-13CE54D28B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2" y="4156199"/>
          <a:ext cx="103378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3" name="Table 5">
            <a:extLst>
              <a:ext uri="{FF2B5EF4-FFF2-40B4-BE49-F238E27FC236}">
                <a16:creationId xmlns:a16="http://schemas.microsoft.com/office/drawing/2014/main" id="{30F42778-89BF-46F1-9887-C2E6D59AEA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1" y="4321728"/>
          <a:ext cx="9398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4" name="Table 5">
            <a:extLst>
              <a:ext uri="{FF2B5EF4-FFF2-40B4-BE49-F238E27FC236}">
                <a16:creationId xmlns:a16="http://schemas.microsoft.com/office/drawing/2014/main" id="{1177EDBE-7114-4AAA-8E9B-4813CC4153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1" y="4487258"/>
          <a:ext cx="8458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5" name="Table 5">
            <a:extLst>
              <a:ext uri="{FF2B5EF4-FFF2-40B4-BE49-F238E27FC236}">
                <a16:creationId xmlns:a16="http://schemas.microsoft.com/office/drawing/2014/main" id="{120C14B6-240C-47C5-921F-2A726CFC5B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1" y="4652788"/>
          <a:ext cx="75184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6" name="Table 5">
            <a:extLst>
              <a:ext uri="{FF2B5EF4-FFF2-40B4-BE49-F238E27FC236}">
                <a16:creationId xmlns:a16="http://schemas.microsoft.com/office/drawing/2014/main" id="{75556BCD-0B68-4B8A-BFB9-B5D044CD56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2" y="4818318"/>
          <a:ext cx="6578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7" name="Table 5">
            <a:extLst>
              <a:ext uri="{FF2B5EF4-FFF2-40B4-BE49-F238E27FC236}">
                <a16:creationId xmlns:a16="http://schemas.microsoft.com/office/drawing/2014/main" id="{571D2EF7-63A2-4A12-8216-10B416B656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1" y="5314908"/>
          <a:ext cx="3759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8" name="Table 5">
            <a:extLst>
              <a:ext uri="{FF2B5EF4-FFF2-40B4-BE49-F238E27FC236}">
                <a16:creationId xmlns:a16="http://schemas.microsoft.com/office/drawing/2014/main" id="{63209966-CEBA-4C2B-A6ED-39A6075ACF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1" y="4983848"/>
          <a:ext cx="56388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9" name="Table 5">
            <a:extLst>
              <a:ext uri="{FF2B5EF4-FFF2-40B4-BE49-F238E27FC236}">
                <a16:creationId xmlns:a16="http://schemas.microsoft.com/office/drawing/2014/main" id="{5B65B05F-1409-4C27-84FB-6AE79B0CD23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1" y="5149378"/>
          <a:ext cx="4699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20" name="Table 5">
            <a:extLst>
              <a:ext uri="{FF2B5EF4-FFF2-40B4-BE49-F238E27FC236}">
                <a16:creationId xmlns:a16="http://schemas.microsoft.com/office/drawing/2014/main" id="{FFB4E5C8-7AB3-49D3-8521-330518814D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2" y="5480438"/>
          <a:ext cx="28194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21" name="Table 5">
            <a:extLst>
              <a:ext uri="{FF2B5EF4-FFF2-40B4-BE49-F238E27FC236}">
                <a16:creationId xmlns:a16="http://schemas.microsoft.com/office/drawing/2014/main" id="{5D4C36B2-FB08-4D8C-B04D-2074519C6F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1" y="5645966"/>
          <a:ext cx="1879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22" name="Table 5">
            <a:extLst>
              <a:ext uri="{FF2B5EF4-FFF2-40B4-BE49-F238E27FC236}">
                <a16:creationId xmlns:a16="http://schemas.microsoft.com/office/drawing/2014/main" id="{ECCF0C3D-2276-42DE-B42B-FEC46F26EE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2" y="3494079"/>
          <a:ext cx="14097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23" name="Table 5">
            <a:extLst>
              <a:ext uri="{FF2B5EF4-FFF2-40B4-BE49-F238E27FC236}">
                <a16:creationId xmlns:a16="http://schemas.microsoft.com/office/drawing/2014/main" id="{7B8D8AB4-E8C1-4560-B4A3-BBC5EEE0F9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89410" y="4587627"/>
          <a:ext cx="1879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sp>
        <p:nvSpPr>
          <p:cNvPr id="424" name="Arrow: Down 423">
            <a:extLst>
              <a:ext uri="{FF2B5EF4-FFF2-40B4-BE49-F238E27FC236}">
                <a16:creationId xmlns:a16="http://schemas.microsoft.com/office/drawing/2014/main" id="{6E2E476B-7543-4F65-8109-9308E2F9FFB0}"/>
              </a:ext>
            </a:extLst>
          </p:cNvPr>
          <p:cNvSpPr/>
          <p:nvPr/>
        </p:nvSpPr>
        <p:spPr>
          <a:xfrm>
            <a:off x="4900011" y="3145768"/>
            <a:ext cx="145653" cy="160983"/>
          </a:xfrm>
          <a:prstGeom prst="downArrow">
            <a:avLst/>
          </a:prstGeom>
          <a:gradFill>
            <a:gsLst>
              <a:gs pos="0">
                <a:srgbClr val="D6DCE5">
                  <a:alpha val="0"/>
                </a:srgb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endParaRPr lang="en-US" sz="67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5" name="Arrow: Down 424">
            <a:extLst>
              <a:ext uri="{FF2B5EF4-FFF2-40B4-BE49-F238E27FC236}">
                <a16:creationId xmlns:a16="http://schemas.microsoft.com/office/drawing/2014/main" id="{EDA763F4-B024-4FF9-BC45-B0E055CA2EEB}"/>
              </a:ext>
            </a:extLst>
          </p:cNvPr>
          <p:cNvSpPr/>
          <p:nvPr/>
        </p:nvSpPr>
        <p:spPr>
          <a:xfrm>
            <a:off x="6027798" y="3145768"/>
            <a:ext cx="145653" cy="160983"/>
          </a:xfrm>
          <a:prstGeom prst="downArrow">
            <a:avLst/>
          </a:prstGeom>
          <a:gradFill>
            <a:gsLst>
              <a:gs pos="0">
                <a:srgbClr val="DEEBF7">
                  <a:alpha val="0"/>
                </a:srgb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endParaRPr lang="en-US" sz="67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6" name="Arrow: Down 425">
            <a:extLst>
              <a:ext uri="{FF2B5EF4-FFF2-40B4-BE49-F238E27FC236}">
                <a16:creationId xmlns:a16="http://schemas.microsoft.com/office/drawing/2014/main" id="{95CD20F4-345E-4747-B43A-6A2E9CEF9ED8}"/>
              </a:ext>
            </a:extLst>
          </p:cNvPr>
          <p:cNvSpPr/>
          <p:nvPr/>
        </p:nvSpPr>
        <p:spPr>
          <a:xfrm>
            <a:off x="7312309" y="3145768"/>
            <a:ext cx="145653" cy="160983"/>
          </a:xfrm>
          <a:prstGeom prst="downArrow">
            <a:avLst/>
          </a:prstGeom>
          <a:gradFill>
            <a:gsLst>
              <a:gs pos="0">
                <a:srgbClr val="DAE3F3">
                  <a:alpha val="0"/>
                </a:srgb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endParaRPr lang="en-US" sz="675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1593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Picture 484"/>
          <p:cNvPicPr/>
          <p:nvPr/>
        </p:nvPicPr>
        <p:blipFill>
          <a:blip r:embed="rId2"/>
          <a:stretch/>
        </p:blipFill>
        <p:spPr>
          <a:xfrm>
            <a:off x="7946280" y="1005120"/>
            <a:ext cx="3218760" cy="3228120"/>
          </a:xfrm>
          <a:prstGeom prst="rect">
            <a:avLst/>
          </a:prstGeom>
          <a:ln>
            <a:noFill/>
          </a:ln>
        </p:spPr>
      </p:pic>
      <p:pic>
        <p:nvPicPr>
          <p:cNvPr id="486" name="Picture 485"/>
          <p:cNvPicPr/>
          <p:nvPr/>
        </p:nvPicPr>
        <p:blipFill>
          <a:blip r:embed="rId3"/>
          <a:stretch/>
        </p:blipFill>
        <p:spPr>
          <a:xfrm>
            <a:off x="3950280" y="1206720"/>
            <a:ext cx="961200" cy="961200"/>
          </a:xfrm>
          <a:prstGeom prst="rect">
            <a:avLst/>
          </a:prstGeom>
          <a:ln>
            <a:noFill/>
          </a:ln>
        </p:spPr>
      </p:pic>
      <p:pic>
        <p:nvPicPr>
          <p:cNvPr id="487" name="Picture 486"/>
          <p:cNvPicPr/>
          <p:nvPr/>
        </p:nvPicPr>
        <p:blipFill>
          <a:blip r:embed="rId4"/>
          <a:stretch/>
        </p:blipFill>
        <p:spPr>
          <a:xfrm>
            <a:off x="373320" y="2373120"/>
            <a:ext cx="2876040" cy="2666520"/>
          </a:xfrm>
          <a:prstGeom prst="rect">
            <a:avLst/>
          </a:prstGeom>
          <a:ln>
            <a:noFill/>
          </a:ln>
        </p:spPr>
      </p:pic>
      <p:pic>
        <p:nvPicPr>
          <p:cNvPr id="488" name="Picture 487"/>
          <p:cNvPicPr/>
          <p:nvPr/>
        </p:nvPicPr>
        <p:blipFill>
          <a:blip r:embed="rId5"/>
          <a:stretch/>
        </p:blipFill>
        <p:spPr>
          <a:xfrm>
            <a:off x="4060440" y="2318760"/>
            <a:ext cx="2666520" cy="2609640"/>
          </a:xfrm>
          <a:prstGeom prst="rect">
            <a:avLst/>
          </a:prstGeom>
          <a:ln>
            <a:noFill/>
          </a:ln>
        </p:spPr>
      </p:pic>
      <p:pic>
        <p:nvPicPr>
          <p:cNvPr id="489" name="Picture 488"/>
          <p:cNvPicPr/>
          <p:nvPr/>
        </p:nvPicPr>
        <p:blipFill>
          <a:blip r:embed="rId6"/>
          <a:stretch/>
        </p:blipFill>
        <p:spPr>
          <a:xfrm>
            <a:off x="6352560" y="4178880"/>
            <a:ext cx="2638080" cy="2409480"/>
          </a:xfrm>
          <a:prstGeom prst="rect">
            <a:avLst/>
          </a:prstGeom>
          <a:ln>
            <a:noFill/>
          </a:ln>
        </p:spPr>
      </p:pic>
      <p:pic>
        <p:nvPicPr>
          <p:cNvPr id="490" name="Picture 489"/>
          <p:cNvPicPr/>
          <p:nvPr/>
        </p:nvPicPr>
        <p:blipFill>
          <a:blip r:embed="rId7"/>
          <a:stretch/>
        </p:blipFill>
        <p:spPr>
          <a:xfrm>
            <a:off x="3624120" y="4883400"/>
            <a:ext cx="2276280" cy="2304720"/>
          </a:xfrm>
          <a:prstGeom prst="rect">
            <a:avLst/>
          </a:prstGeom>
          <a:ln>
            <a:noFill/>
          </a:ln>
        </p:spPr>
      </p:pic>
      <p:pic>
        <p:nvPicPr>
          <p:cNvPr id="491" name="Picture 490"/>
          <p:cNvPicPr/>
          <p:nvPr/>
        </p:nvPicPr>
        <p:blipFill>
          <a:blip r:embed="rId8"/>
          <a:stretch/>
        </p:blipFill>
        <p:spPr>
          <a:xfrm>
            <a:off x="8403120" y="3435480"/>
            <a:ext cx="3485880" cy="2819160"/>
          </a:xfrm>
          <a:prstGeom prst="rect">
            <a:avLst/>
          </a:prstGeom>
          <a:ln>
            <a:noFill/>
          </a:ln>
        </p:spPr>
      </p:pic>
      <p:pic>
        <p:nvPicPr>
          <p:cNvPr id="492" name="Picture 491"/>
          <p:cNvPicPr/>
          <p:nvPr/>
        </p:nvPicPr>
        <p:blipFill>
          <a:blip r:embed="rId9"/>
          <a:stretch/>
        </p:blipFill>
        <p:spPr>
          <a:xfrm>
            <a:off x="403200" y="-250200"/>
            <a:ext cx="4142160" cy="2342520"/>
          </a:xfrm>
          <a:prstGeom prst="rect">
            <a:avLst/>
          </a:prstGeom>
          <a:ln>
            <a:noFill/>
          </a:ln>
        </p:spPr>
      </p:pic>
      <p:pic>
        <p:nvPicPr>
          <p:cNvPr id="493" name="Picture 492"/>
          <p:cNvPicPr/>
          <p:nvPr/>
        </p:nvPicPr>
        <p:blipFill>
          <a:blip r:embed="rId10"/>
          <a:stretch/>
        </p:blipFill>
        <p:spPr>
          <a:xfrm>
            <a:off x="4265640" y="-93600"/>
            <a:ext cx="4285800" cy="2485440"/>
          </a:xfrm>
          <a:prstGeom prst="rect">
            <a:avLst/>
          </a:prstGeom>
          <a:ln>
            <a:noFill/>
          </a:ln>
        </p:spPr>
      </p:pic>
      <p:pic>
        <p:nvPicPr>
          <p:cNvPr id="494" name="Picture 493"/>
          <p:cNvPicPr/>
          <p:nvPr/>
        </p:nvPicPr>
        <p:blipFill>
          <a:blip r:embed="rId11"/>
          <a:stretch/>
        </p:blipFill>
        <p:spPr>
          <a:xfrm>
            <a:off x="8930880" y="-203040"/>
            <a:ext cx="1933200" cy="1875960"/>
          </a:xfrm>
          <a:prstGeom prst="rect">
            <a:avLst/>
          </a:prstGeom>
          <a:ln>
            <a:noFill/>
          </a:ln>
        </p:spPr>
      </p:pic>
      <p:pic>
        <p:nvPicPr>
          <p:cNvPr id="495" name="Picture 494"/>
          <p:cNvPicPr/>
          <p:nvPr/>
        </p:nvPicPr>
        <p:blipFill>
          <a:blip r:embed="rId12"/>
          <a:stretch/>
        </p:blipFill>
        <p:spPr>
          <a:xfrm>
            <a:off x="10494360" y="314640"/>
            <a:ext cx="1933200" cy="1875960"/>
          </a:xfrm>
          <a:prstGeom prst="rect">
            <a:avLst/>
          </a:prstGeom>
          <a:ln>
            <a:noFill/>
          </a:ln>
        </p:spPr>
      </p:pic>
      <p:pic>
        <p:nvPicPr>
          <p:cNvPr id="496" name="Picture 495"/>
          <p:cNvPicPr/>
          <p:nvPr/>
        </p:nvPicPr>
        <p:blipFill>
          <a:blip r:embed="rId13"/>
          <a:stretch/>
        </p:blipFill>
        <p:spPr>
          <a:xfrm>
            <a:off x="9929520" y="1672200"/>
            <a:ext cx="3228480" cy="3095280"/>
          </a:xfrm>
          <a:prstGeom prst="rect">
            <a:avLst/>
          </a:prstGeom>
          <a:ln>
            <a:noFill/>
          </a:ln>
        </p:spPr>
      </p:pic>
      <p:pic>
        <p:nvPicPr>
          <p:cNvPr id="497" name="Picture 496"/>
          <p:cNvPicPr/>
          <p:nvPr/>
        </p:nvPicPr>
        <p:blipFill>
          <a:blip r:embed="rId14"/>
          <a:stretch/>
        </p:blipFill>
        <p:spPr>
          <a:xfrm>
            <a:off x="1651680" y="5159520"/>
            <a:ext cx="961560" cy="1152000"/>
          </a:xfrm>
          <a:prstGeom prst="rect">
            <a:avLst/>
          </a:prstGeom>
          <a:ln>
            <a:noFill/>
          </a:ln>
        </p:spPr>
      </p:pic>
      <p:pic>
        <p:nvPicPr>
          <p:cNvPr id="498" name="Picture 497"/>
          <p:cNvPicPr/>
          <p:nvPr/>
        </p:nvPicPr>
        <p:blipFill>
          <a:blip r:embed="rId15"/>
          <a:stretch/>
        </p:blipFill>
        <p:spPr>
          <a:xfrm>
            <a:off x="3018240" y="2366280"/>
            <a:ext cx="961560" cy="961560"/>
          </a:xfrm>
          <a:prstGeom prst="rect">
            <a:avLst/>
          </a:prstGeom>
          <a:ln>
            <a:noFill/>
          </a:ln>
        </p:spPr>
      </p:pic>
      <p:pic>
        <p:nvPicPr>
          <p:cNvPr id="499" name="Picture 498"/>
          <p:cNvPicPr/>
          <p:nvPr/>
        </p:nvPicPr>
        <p:blipFill>
          <a:blip r:embed="rId16"/>
          <a:stretch/>
        </p:blipFill>
        <p:spPr>
          <a:xfrm>
            <a:off x="6859440" y="2355840"/>
            <a:ext cx="961560" cy="96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8360" y="894960"/>
            <a:ext cx="1446480" cy="501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6525000" y="129240"/>
            <a:ext cx="5666400" cy="4031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2" name="Table 3"/>
          <p:cNvGraphicFramePr/>
          <p:nvPr/>
        </p:nvGraphicFramePr>
        <p:xfrm>
          <a:off x="6718680" y="785520"/>
          <a:ext cx="1221480" cy="2362200"/>
        </p:xfrm>
        <a:graphic>
          <a:graphicData uri="http://schemas.openxmlformats.org/drawingml/2006/table">
            <a:tbl>
              <a:tblPr/>
              <a:tblGrid>
                <a:gridCol w="122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PatientCorePopulatedTable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PatientDateOfBirth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PatientRace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PatientMaritalStatus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PatientLanguage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PatientPopulationPercentageBelowPoverty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3" name="Table 4"/>
          <p:cNvGraphicFramePr/>
          <p:nvPr/>
        </p:nvGraphicFramePr>
        <p:xfrm>
          <a:off x="8541000" y="252360"/>
          <a:ext cx="1828800" cy="115824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AdmissionsCorePopulatedTable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AdmissionStartDate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4" name="Table 5"/>
          <p:cNvGraphicFramePr/>
          <p:nvPr/>
        </p:nvGraphicFramePr>
        <p:xfrm>
          <a:off x="8266680" y="2904120"/>
          <a:ext cx="2377440" cy="1158240"/>
        </p:xfrm>
        <a:graphic>
          <a:graphicData uri="http://schemas.openxmlformats.org/drawingml/2006/table">
            <a:tbl>
              <a:tblPr/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AdmissionsDiagnosesCorePopulatedTable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PrimaryDiagnosisDescription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5" name="Table 6"/>
          <p:cNvGraphicFramePr/>
          <p:nvPr/>
        </p:nvGraphicFramePr>
        <p:xfrm>
          <a:off x="10644120" y="1184400"/>
          <a:ext cx="1463040" cy="161544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LabsCorePopulatedTable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LabValue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LabUnits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LabDateTime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6" name="Line 7"/>
          <p:cNvSpPr/>
          <p:nvPr/>
        </p:nvSpPr>
        <p:spPr>
          <a:xfrm flipV="1">
            <a:off x="7940160" y="1410480"/>
            <a:ext cx="1514880" cy="55584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7" name="Line 8"/>
          <p:cNvSpPr/>
          <p:nvPr/>
        </p:nvSpPr>
        <p:spPr>
          <a:xfrm>
            <a:off x="7940160" y="1966320"/>
            <a:ext cx="1514880" cy="93744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8" name="Line 9"/>
          <p:cNvSpPr/>
          <p:nvPr/>
        </p:nvSpPr>
        <p:spPr>
          <a:xfrm>
            <a:off x="9455040" y="1410480"/>
            <a:ext cx="0" cy="149328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9" name="Line 10"/>
          <p:cNvSpPr/>
          <p:nvPr/>
        </p:nvSpPr>
        <p:spPr>
          <a:xfrm>
            <a:off x="9455040" y="1410480"/>
            <a:ext cx="1188720" cy="58140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0" name="Line 11"/>
          <p:cNvSpPr/>
          <p:nvPr/>
        </p:nvSpPr>
        <p:spPr>
          <a:xfrm>
            <a:off x="7940160" y="1966320"/>
            <a:ext cx="2703600" cy="2556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1" name="CustomShape 12"/>
          <p:cNvSpPr/>
          <p:nvPr/>
        </p:nvSpPr>
        <p:spPr>
          <a:xfrm>
            <a:off x="6725160" y="3344760"/>
            <a:ext cx="10310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EMRBOTS.org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32" name="Table 13"/>
          <p:cNvGraphicFramePr/>
          <p:nvPr/>
        </p:nvGraphicFramePr>
        <p:xfrm>
          <a:off x="366840" y="992880"/>
          <a:ext cx="1097280" cy="4815840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tblPatient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PatientMRNNo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DateOfBirth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SymptomsAndSigns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ClinicalHistory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PhysicalExam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ECG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NTproBNP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BNP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LVEF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LAVI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LVMI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eSeptal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LongitudinalStrain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TRV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EncounterDate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33" name="CustomShape 14"/>
          <p:cNvSpPr/>
          <p:nvPr/>
        </p:nvSpPr>
        <p:spPr>
          <a:xfrm rot="16200000">
            <a:off x="-158040" y="3279960"/>
            <a:ext cx="7686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Krsiloemr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4" name="CustomShape 15"/>
          <p:cNvSpPr/>
          <p:nvPr/>
        </p:nvSpPr>
        <p:spPr>
          <a:xfrm>
            <a:off x="1632960" y="129240"/>
            <a:ext cx="4669560" cy="4854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 Reports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35" name="Table 16"/>
          <p:cNvGraphicFramePr/>
          <p:nvPr/>
        </p:nvGraphicFramePr>
        <p:xfrm>
          <a:off x="1738080" y="545760"/>
          <a:ext cx="1085040" cy="7097760"/>
        </p:xfrm>
        <a:graphic>
          <a:graphicData uri="http://schemas.openxmlformats.org/drawingml/2006/table">
            <a:tbl>
              <a:tblPr/>
              <a:tblGrid>
                <a:gridCol w="108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ExternalID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License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MaritalStatus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UserDefined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BillingNote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PostalCode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MotherName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EmergencyContact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WorkPhone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MobilePhone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ContactEmail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TrustedEmail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Referring_Provider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Pharmacy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HIPPANoticeReceived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AllowVoiceMessage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LeaveMessageWith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AllowMailMessage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AllowSMS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136" name="Table 17"/>
          <p:cNvGraphicFramePr/>
          <p:nvPr/>
        </p:nvGraphicFramePr>
        <p:xfrm>
          <a:off x="2823480" y="545760"/>
          <a:ext cx="1512720" cy="6135120"/>
        </p:xfrm>
        <a:graphic>
          <a:graphicData uri="http://schemas.openxmlformats.org/drawingml/2006/table">
            <a:tbl>
              <a:tblPr/>
              <a:tblGrid>
                <a:gridCol w="151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AllowImmunizationRegistryUse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AllowImmunizationInfoSharing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AllowHeartInformationExchange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AllowPatientPortal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CareTeam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CMSPortalLogin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ImmunizationRegistryStatus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ImmunizationRegistryStatusEffectiveDate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PublicityCode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PublicityCodeEffectiveDate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ProtectionIndicator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ProtectionIndicatorEffectiveDate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Language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Race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Ethnicity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FamilySize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FinancialReviewDate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Homeless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MonthlyIncome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Interpreter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MigrantSeasonal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VFC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Religion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DateDecreased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ReasonDecreased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137" name="CustomShape 18"/>
          <p:cNvSpPr/>
          <p:nvPr/>
        </p:nvSpPr>
        <p:spPr>
          <a:xfrm>
            <a:off x="1738080" y="222480"/>
            <a:ext cx="2597400" cy="322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Demographics</a:t>
            </a:r>
            <a:endParaRPr lang="en-US" sz="1000" b="0" strike="noStrike" spc="-1">
              <a:latin typeface="Arial"/>
            </a:endParaRPr>
          </a:p>
        </p:txBody>
      </p:sp>
      <p:graphicFrame>
        <p:nvGraphicFramePr>
          <p:cNvPr id="138" name="Table 19"/>
          <p:cNvGraphicFramePr/>
          <p:nvPr/>
        </p:nvGraphicFramePr>
        <p:xfrm>
          <a:off x="4691880" y="222480"/>
          <a:ext cx="1554480" cy="2072640"/>
        </p:xfrm>
        <a:graphic>
          <a:graphicData uri="http://schemas.openxmlformats.org/drawingml/2006/table">
            <a:tbl>
              <a:tblPr/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openemr_MedicalProblems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BeginDate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9" name="Table 20"/>
          <p:cNvGraphicFramePr/>
          <p:nvPr/>
        </p:nvGraphicFramePr>
        <p:xfrm>
          <a:off x="4757760" y="2446200"/>
          <a:ext cx="1371600" cy="207264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openemr_Prescriptions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0" name="Line 21"/>
          <p:cNvSpPr/>
          <p:nvPr/>
        </p:nvSpPr>
        <p:spPr>
          <a:xfrm flipV="1">
            <a:off x="4335840" y="1258560"/>
            <a:ext cx="356040" cy="1255680"/>
          </a:xfrm>
          <a:prstGeom prst="line">
            <a:avLst/>
          </a:prstGeom>
          <a:ln w="25560">
            <a:solidFill>
              <a:srgbClr val="559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22"/>
          <p:cNvSpPr/>
          <p:nvPr/>
        </p:nvSpPr>
        <p:spPr>
          <a:xfrm>
            <a:off x="4335840" y="2514240"/>
            <a:ext cx="421560" cy="968040"/>
          </a:xfrm>
          <a:prstGeom prst="line">
            <a:avLst/>
          </a:prstGeom>
          <a:ln w="25560">
            <a:solidFill>
              <a:srgbClr val="559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Picture 25"/>
          <p:cNvPicPr/>
          <p:nvPr/>
        </p:nvPicPr>
        <p:blipFill>
          <a:blip r:embed="rId2"/>
          <a:stretch/>
        </p:blipFill>
        <p:spPr>
          <a:xfrm>
            <a:off x="9496800" y="4502160"/>
            <a:ext cx="2293920" cy="1881360"/>
          </a:xfrm>
          <a:prstGeom prst="rect">
            <a:avLst/>
          </a:prstGeom>
          <a:ln>
            <a:noFill/>
          </a:ln>
        </p:spPr>
      </p:pic>
      <p:sp>
        <p:nvSpPr>
          <p:cNvPr id="143" name="CustomShape 23"/>
          <p:cNvSpPr/>
          <p:nvPr/>
        </p:nvSpPr>
        <p:spPr>
          <a:xfrm>
            <a:off x="8697960" y="6280920"/>
            <a:ext cx="3555360" cy="5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https://www.semanticscholar.org/paper/Design-a-novel-electronic-medical-record-system-for-Pan-Fu/f38d8a1a5468e1501a124766fc3b48119628f72d/figure/0</a:t>
            </a:r>
            <a:endParaRPr lang="en-US" sz="1050" b="0" strike="noStrike" spc="-1">
              <a:latin typeface="Arial"/>
            </a:endParaRPr>
          </a:p>
        </p:txBody>
      </p:sp>
      <p:pic>
        <p:nvPicPr>
          <p:cNvPr id="144" name="Picture 27"/>
          <p:cNvPicPr/>
          <p:nvPr/>
        </p:nvPicPr>
        <p:blipFill>
          <a:blip r:embed="rId3"/>
          <a:stretch/>
        </p:blipFill>
        <p:spPr>
          <a:xfrm>
            <a:off x="5827320" y="4716000"/>
            <a:ext cx="3025800" cy="1653840"/>
          </a:xfrm>
          <a:prstGeom prst="rect">
            <a:avLst/>
          </a:prstGeom>
          <a:ln>
            <a:noFill/>
          </a:ln>
        </p:spPr>
      </p:pic>
      <p:sp>
        <p:nvSpPr>
          <p:cNvPr id="145" name="CustomShape 24"/>
          <p:cNvSpPr/>
          <p:nvPr/>
        </p:nvSpPr>
        <p:spPr>
          <a:xfrm>
            <a:off x="5834880" y="6168600"/>
            <a:ext cx="272124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https://www.researchgate.net/publication/224101596_MedTAKMI-CDI_Interactive_knowledge_discovery_for_clinical_decision_intelligence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3"/>
          <p:cNvPicPr/>
          <p:nvPr/>
        </p:nvPicPr>
        <p:blipFill>
          <a:blip r:embed="rId2"/>
          <a:stretch/>
        </p:blipFill>
        <p:spPr>
          <a:xfrm>
            <a:off x="8430480" y="2166120"/>
            <a:ext cx="3492360" cy="2864520"/>
          </a:xfrm>
          <a:prstGeom prst="rect">
            <a:avLst/>
          </a:prstGeom>
          <a:ln>
            <a:noFill/>
          </a:ln>
        </p:spPr>
      </p:pic>
      <p:graphicFrame>
        <p:nvGraphicFramePr>
          <p:cNvPr id="147" name="Table 1"/>
          <p:cNvGraphicFramePr/>
          <p:nvPr/>
        </p:nvGraphicFramePr>
        <p:xfrm>
          <a:off x="3339000" y="490320"/>
          <a:ext cx="835200" cy="1989720"/>
        </p:xfrm>
        <a:graphic>
          <a:graphicData uri="http://schemas.openxmlformats.org/drawingml/2006/table">
            <a:tbl>
              <a:tblPr/>
              <a:tblGrid>
                <a:gridCol w="83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systoilicbp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diastolicbp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heartrate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8" name="Table 2"/>
          <p:cNvGraphicFramePr/>
          <p:nvPr/>
        </p:nvGraphicFramePr>
        <p:xfrm>
          <a:off x="2180160" y="490320"/>
          <a:ext cx="807480" cy="29808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insurance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pasthistory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allergichistoy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9" name="CustomShape 3"/>
          <p:cNvSpPr/>
          <p:nvPr/>
        </p:nvSpPr>
        <p:spPr>
          <a:xfrm>
            <a:off x="3376800" y="194400"/>
            <a:ext cx="7704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2291400" y="171000"/>
            <a:ext cx="6195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1" name="Table 5"/>
          <p:cNvGraphicFramePr/>
          <p:nvPr/>
        </p:nvGraphicFramePr>
        <p:xfrm>
          <a:off x="4355640" y="476280"/>
          <a:ext cx="1092600" cy="2003760"/>
        </p:xfrm>
        <a:graphic>
          <a:graphicData uri="http://schemas.openxmlformats.org/drawingml/2006/table">
            <a:tbl>
              <a:tblPr/>
              <a:tblGrid>
                <a:gridCol w="1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pinyin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2" name="CustomShape 6"/>
          <p:cNvSpPr/>
          <p:nvPr/>
        </p:nvSpPr>
        <p:spPr>
          <a:xfrm>
            <a:off x="4643640" y="171000"/>
            <a:ext cx="564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Illness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3" name="Table 7"/>
          <p:cNvGraphicFramePr/>
          <p:nvPr/>
        </p:nvGraphicFramePr>
        <p:xfrm>
          <a:off x="3315240" y="2765160"/>
          <a:ext cx="810360" cy="565560"/>
        </p:xfrm>
        <a:graphic>
          <a:graphicData uri="http://schemas.openxmlformats.org/drawingml/2006/table">
            <a:tbl>
              <a:tblPr/>
              <a:tblGrid>
                <a:gridCol w="81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pscid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customusage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" name="CustomShape 8"/>
          <p:cNvSpPr/>
          <p:nvPr/>
        </p:nvSpPr>
        <p:spPr>
          <a:xfrm>
            <a:off x="3257640" y="2511720"/>
            <a:ext cx="925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5" name="Table 9"/>
          <p:cNvGraphicFramePr/>
          <p:nvPr/>
        </p:nvGraphicFramePr>
        <p:xfrm>
          <a:off x="4250880" y="2770200"/>
          <a:ext cx="603000" cy="560160"/>
        </p:xfrm>
        <a:graphic>
          <a:graphicData uri="http://schemas.openxmlformats.org/drawingml/2006/table">
            <a:tbl>
              <a:tblPr/>
              <a:tblGrid>
                <a:gridCol w="60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identity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6" name="CustomShape 10"/>
          <p:cNvSpPr/>
          <p:nvPr/>
        </p:nvSpPr>
        <p:spPr>
          <a:xfrm>
            <a:off x="4224600" y="2508840"/>
            <a:ext cx="659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Identity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7" name="Table 11"/>
          <p:cNvGraphicFramePr/>
          <p:nvPr/>
        </p:nvGraphicFramePr>
        <p:xfrm>
          <a:off x="5736600" y="447840"/>
          <a:ext cx="801000" cy="2031840"/>
        </p:xfrm>
        <a:graphic>
          <a:graphicData uri="http://schemas.openxmlformats.org/drawingml/2006/table">
            <a:tbl>
              <a:tblPr/>
              <a:tblGrid>
                <a:gridCol w="80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invetory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producer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paytype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8" name="CustomShape 12"/>
          <p:cNvSpPr/>
          <p:nvPr/>
        </p:nvSpPr>
        <p:spPr>
          <a:xfrm>
            <a:off x="5757840" y="171000"/>
            <a:ext cx="758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Medicine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9" name="CustomShape 13"/>
          <p:cNvSpPr/>
          <p:nvPr/>
        </p:nvSpPr>
        <p:spPr>
          <a:xfrm>
            <a:off x="272880" y="6484680"/>
            <a:ext cx="117820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https://www.semanticscholar.org/paper/Design-a-novel-electronic-medical-record-system-for-Pan-Fu/f38d8a1a5468e1501a124766fc3b48119628f72d/figure/0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Table 1"/>
          <p:cNvGraphicFramePr/>
          <p:nvPr/>
        </p:nvGraphicFramePr>
        <p:xfrm>
          <a:off x="2840760" y="509040"/>
          <a:ext cx="1834200" cy="22899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DateOfAdmissioin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1" name="Table 2"/>
          <p:cNvGraphicFramePr/>
          <p:nvPr/>
        </p:nvGraphicFramePr>
        <p:xfrm>
          <a:off x="427680" y="2252880"/>
          <a:ext cx="1834200" cy="286272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dateOfFirstVisit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LiverDysfunction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RenalDysfunction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2" name="CustomShape 3"/>
          <p:cNvSpPr/>
          <p:nvPr/>
        </p:nvSpPr>
        <p:spPr>
          <a:xfrm>
            <a:off x="3227040" y="139680"/>
            <a:ext cx="1262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CareHistory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709200" y="1883520"/>
            <a:ext cx="781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Profile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4" name="Table 5"/>
          <p:cNvGraphicFramePr/>
          <p:nvPr/>
        </p:nvGraphicFramePr>
        <p:xfrm>
          <a:off x="5376600" y="499680"/>
          <a:ext cx="1834200" cy="20037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testName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" name="CustomShape 6"/>
          <p:cNvSpPr/>
          <p:nvPr/>
        </p:nvSpPr>
        <p:spPr>
          <a:xfrm>
            <a:off x="4896360" y="81360"/>
            <a:ext cx="2847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Examination (laboratoryTest)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6" name="Table 7"/>
          <p:cNvGraphicFramePr/>
          <p:nvPr/>
        </p:nvGraphicFramePr>
        <p:xfrm>
          <a:off x="3091680" y="3169080"/>
          <a:ext cx="1834200" cy="20037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careGroup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operativeProcedure1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operativeStie1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7" name="CustomShape 8"/>
          <p:cNvSpPr/>
          <p:nvPr/>
        </p:nvSpPr>
        <p:spPr>
          <a:xfrm>
            <a:off x="3028320" y="2799720"/>
            <a:ext cx="1812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Therapy (surgery)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8" name="Table 9"/>
          <p:cNvGraphicFramePr/>
          <p:nvPr/>
        </p:nvGraphicFramePr>
        <p:xfrm>
          <a:off x="5957640" y="3223800"/>
          <a:ext cx="1834200" cy="284148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dateOfDischarge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diseaseNameOnAdmission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diseaseNameOnDischarge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9" name="CustomShape 10"/>
          <p:cNvSpPr/>
          <p:nvPr/>
        </p:nvSpPr>
        <p:spPr>
          <a:xfrm>
            <a:off x="5748480" y="2730600"/>
            <a:ext cx="2189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 (admission)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0" name="CustomShape 11"/>
          <p:cNvSpPr/>
          <p:nvPr/>
        </p:nvSpPr>
        <p:spPr>
          <a:xfrm>
            <a:off x="272880" y="6484680"/>
            <a:ext cx="117820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https://www.researchgate.net/publication/224101596_MedTAKMI-CDI_Interactive_knowledge_discovery_for_clinical_decision_intelligence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71" name="Picture 17"/>
          <p:cNvPicPr/>
          <p:nvPr/>
        </p:nvPicPr>
        <p:blipFill>
          <a:blip r:embed="rId2"/>
          <a:stretch/>
        </p:blipFill>
        <p:spPr>
          <a:xfrm>
            <a:off x="7951320" y="2320200"/>
            <a:ext cx="4196880" cy="229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39480" y="62640"/>
            <a:ext cx="4250880" cy="32738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73" name="Table 2"/>
          <p:cNvGraphicFramePr/>
          <p:nvPr/>
        </p:nvGraphicFramePr>
        <p:xfrm>
          <a:off x="1425600" y="415440"/>
          <a:ext cx="835200" cy="1989720"/>
        </p:xfrm>
        <a:graphic>
          <a:graphicData uri="http://schemas.openxmlformats.org/drawingml/2006/table">
            <a:tbl>
              <a:tblPr/>
              <a:tblGrid>
                <a:gridCol w="83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systoilicbp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diastolicbp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heartrate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4" name="Table 3"/>
          <p:cNvGraphicFramePr/>
          <p:nvPr/>
        </p:nvGraphicFramePr>
        <p:xfrm>
          <a:off x="502200" y="415440"/>
          <a:ext cx="807480" cy="287784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insurance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pasthistory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allergichistoy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5" name="CustomShape 4"/>
          <p:cNvSpPr/>
          <p:nvPr/>
        </p:nvSpPr>
        <p:spPr>
          <a:xfrm>
            <a:off x="1463400" y="161280"/>
            <a:ext cx="7704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613440" y="161280"/>
            <a:ext cx="6195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77" name="Table 6"/>
          <p:cNvGraphicFramePr/>
          <p:nvPr/>
        </p:nvGraphicFramePr>
        <p:xfrm>
          <a:off x="2390040" y="420120"/>
          <a:ext cx="1092600" cy="2003760"/>
        </p:xfrm>
        <a:graphic>
          <a:graphicData uri="http://schemas.openxmlformats.org/drawingml/2006/table">
            <a:tbl>
              <a:tblPr/>
              <a:tblGrid>
                <a:gridCol w="1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pinyin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8" name="CustomShape 7"/>
          <p:cNvSpPr/>
          <p:nvPr/>
        </p:nvSpPr>
        <p:spPr>
          <a:xfrm>
            <a:off x="2653920" y="161280"/>
            <a:ext cx="564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Illness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79" name="Table 8"/>
          <p:cNvGraphicFramePr/>
          <p:nvPr/>
        </p:nvGraphicFramePr>
        <p:xfrm>
          <a:off x="1401840" y="2727720"/>
          <a:ext cx="810360" cy="565560"/>
        </p:xfrm>
        <a:graphic>
          <a:graphicData uri="http://schemas.openxmlformats.org/drawingml/2006/table">
            <a:tbl>
              <a:tblPr/>
              <a:tblGrid>
                <a:gridCol w="81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pscid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customusage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0" name="CustomShape 9"/>
          <p:cNvSpPr/>
          <p:nvPr/>
        </p:nvSpPr>
        <p:spPr>
          <a:xfrm>
            <a:off x="1343880" y="2474280"/>
            <a:ext cx="925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1" name="Table 10"/>
          <p:cNvGraphicFramePr/>
          <p:nvPr/>
        </p:nvGraphicFramePr>
        <p:xfrm>
          <a:off x="2337120" y="2733120"/>
          <a:ext cx="603000" cy="560160"/>
        </p:xfrm>
        <a:graphic>
          <a:graphicData uri="http://schemas.openxmlformats.org/drawingml/2006/table">
            <a:tbl>
              <a:tblPr/>
              <a:tblGrid>
                <a:gridCol w="60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identity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2" name="CustomShape 11"/>
          <p:cNvSpPr/>
          <p:nvPr/>
        </p:nvSpPr>
        <p:spPr>
          <a:xfrm>
            <a:off x="2311200" y="2471400"/>
            <a:ext cx="659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Identity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3" name="Table 12"/>
          <p:cNvGraphicFramePr/>
          <p:nvPr/>
        </p:nvGraphicFramePr>
        <p:xfrm>
          <a:off x="3613320" y="422640"/>
          <a:ext cx="801000" cy="2031840"/>
        </p:xfrm>
        <a:graphic>
          <a:graphicData uri="http://schemas.openxmlformats.org/drawingml/2006/table">
            <a:tbl>
              <a:tblPr/>
              <a:tblGrid>
                <a:gridCol w="80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invetory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producer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paytype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4" name="CustomShape 13"/>
          <p:cNvSpPr/>
          <p:nvPr/>
        </p:nvSpPr>
        <p:spPr>
          <a:xfrm>
            <a:off x="3634560" y="161280"/>
            <a:ext cx="758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Medicine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4744080" y="75240"/>
            <a:ext cx="4250880" cy="32738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5"/>
          <p:cNvSpPr/>
          <p:nvPr/>
        </p:nvSpPr>
        <p:spPr>
          <a:xfrm>
            <a:off x="5036040" y="141840"/>
            <a:ext cx="583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Profile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7" name="Table 16"/>
          <p:cNvGraphicFramePr/>
          <p:nvPr/>
        </p:nvGraphicFramePr>
        <p:xfrm>
          <a:off x="4826880" y="415440"/>
          <a:ext cx="1002960" cy="2896200"/>
        </p:xfrm>
        <a:graphic>
          <a:graphicData uri="http://schemas.openxmlformats.org/drawingml/2006/table">
            <a:tbl>
              <a:tblPr/>
              <a:tblGrid>
                <a:gridCol w="100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dateOfFirstVisit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LiverDysfunction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RenalDysfunction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8" name="Table 17"/>
          <p:cNvGraphicFramePr/>
          <p:nvPr/>
        </p:nvGraphicFramePr>
        <p:xfrm>
          <a:off x="5956920" y="1974240"/>
          <a:ext cx="1108800" cy="1329480"/>
        </p:xfrm>
        <a:graphic>
          <a:graphicData uri="http://schemas.openxmlformats.org/drawingml/2006/table">
            <a:tbl>
              <a:tblPr/>
              <a:tblGrid>
                <a:gridCol w="110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CustomShape 18"/>
          <p:cNvSpPr/>
          <p:nvPr/>
        </p:nvSpPr>
        <p:spPr>
          <a:xfrm>
            <a:off x="6059520" y="1691280"/>
            <a:ext cx="9032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CareHistory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0" name="Table 19"/>
          <p:cNvGraphicFramePr/>
          <p:nvPr/>
        </p:nvGraphicFramePr>
        <p:xfrm>
          <a:off x="7188480" y="1952640"/>
          <a:ext cx="675000" cy="1413000"/>
        </p:xfrm>
        <a:graphic>
          <a:graphicData uri="http://schemas.openxmlformats.org/drawingml/2006/table">
            <a:tbl>
              <a:tblPr/>
              <a:tblGrid>
                <a:gridCol w="6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1" name="CustomShape 20"/>
          <p:cNvSpPr/>
          <p:nvPr/>
        </p:nvSpPr>
        <p:spPr>
          <a:xfrm>
            <a:off x="6990480" y="1697400"/>
            <a:ext cx="1070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laboratoryTest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2" name="Table 21"/>
          <p:cNvGraphicFramePr/>
          <p:nvPr/>
        </p:nvGraphicFramePr>
        <p:xfrm>
          <a:off x="5954400" y="388800"/>
          <a:ext cx="1285560" cy="1413000"/>
        </p:xfrm>
        <a:graphic>
          <a:graphicData uri="http://schemas.openxmlformats.org/drawingml/2006/table">
            <a:tbl>
              <a:tblPr/>
              <a:tblGrid>
                <a:gridCol w="128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careGroup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operativeProcedure1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operativeStie1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3" name="Table 22"/>
          <p:cNvGraphicFramePr/>
          <p:nvPr/>
        </p:nvGraphicFramePr>
        <p:xfrm>
          <a:off x="7316280" y="388800"/>
          <a:ext cx="1580400" cy="1306080"/>
        </p:xfrm>
        <a:graphic>
          <a:graphicData uri="http://schemas.openxmlformats.org/drawingml/2006/table">
            <a:tbl>
              <a:tblPr/>
              <a:tblGrid>
                <a:gridCol w="158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dateOfDischarge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diseaseNameOnAdmission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diseaseNameOnDischarge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4" name="CustomShape 23"/>
          <p:cNvSpPr/>
          <p:nvPr/>
        </p:nvSpPr>
        <p:spPr>
          <a:xfrm>
            <a:off x="5916600" y="147960"/>
            <a:ext cx="1269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Therapy (surgery)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" name="CustomShape 24"/>
          <p:cNvSpPr/>
          <p:nvPr/>
        </p:nvSpPr>
        <p:spPr>
          <a:xfrm>
            <a:off x="7264440" y="158040"/>
            <a:ext cx="1523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 (admission)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6" name="CustomShape 25"/>
          <p:cNvSpPr/>
          <p:nvPr/>
        </p:nvSpPr>
        <p:spPr>
          <a:xfrm>
            <a:off x="339480" y="3690000"/>
            <a:ext cx="2765160" cy="313920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97" name="Table 26"/>
          <p:cNvGraphicFramePr/>
          <p:nvPr/>
        </p:nvGraphicFramePr>
        <p:xfrm>
          <a:off x="464760" y="4113000"/>
          <a:ext cx="1252080" cy="25916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PatientMRNNo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DateOfBirth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SymptomsAndSigns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ClinicalHistory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PhysicalExam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ECG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8" name="CustomShape 27"/>
          <p:cNvSpPr/>
          <p:nvPr/>
        </p:nvSpPr>
        <p:spPr>
          <a:xfrm>
            <a:off x="1300680" y="383148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tblPatient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9" name="Table 28"/>
          <p:cNvGraphicFramePr/>
          <p:nvPr/>
        </p:nvGraphicFramePr>
        <p:xfrm>
          <a:off x="1717560" y="4110840"/>
          <a:ext cx="1252080" cy="25916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NTproBNP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BNP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LVEF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LAVI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LVMI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eSeptal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LongitudinalStrain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TRV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EncounterDate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0" name="CustomShape 29"/>
          <p:cNvSpPr/>
          <p:nvPr/>
        </p:nvSpPr>
        <p:spPr>
          <a:xfrm>
            <a:off x="339480" y="351936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Kr Silo EMR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1" name="CustomShape 30"/>
          <p:cNvSpPr/>
          <p:nvPr/>
        </p:nvSpPr>
        <p:spPr>
          <a:xfrm>
            <a:off x="339480" y="-8100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L.Pan EMR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31"/>
          <p:cNvSpPr/>
          <p:nvPr/>
        </p:nvSpPr>
        <p:spPr>
          <a:xfrm>
            <a:off x="4744080" y="-12744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MedTAKMI-CDI EMR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69240" y="1325880"/>
            <a:ext cx="4673520" cy="349992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04" name="Table 2"/>
          <p:cNvGraphicFramePr/>
          <p:nvPr/>
        </p:nvGraphicFramePr>
        <p:xfrm>
          <a:off x="837360" y="1802520"/>
          <a:ext cx="807480" cy="29106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ExternalID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License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MaritalStatus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UserDefined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BillingNote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05" name="Table 3"/>
          <p:cNvGraphicFramePr/>
          <p:nvPr/>
        </p:nvGraphicFramePr>
        <p:xfrm>
          <a:off x="1645200" y="1802520"/>
          <a:ext cx="807480" cy="289008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PostalCode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MotherName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EmergencyContact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WorkPhone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MobilePhone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ContactEmail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TrustedEmail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06" name="Table 4"/>
          <p:cNvGraphicFramePr/>
          <p:nvPr/>
        </p:nvGraphicFramePr>
        <p:xfrm>
          <a:off x="2453040" y="1802520"/>
          <a:ext cx="807480" cy="29106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Referring_Provider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Pharmacy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HIPPANoticeReceived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AllowVoiceMessage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LeaveMessageWith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AllowMailMessage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AllowSMS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7" name="CustomShape 5"/>
          <p:cNvSpPr/>
          <p:nvPr/>
        </p:nvSpPr>
        <p:spPr>
          <a:xfrm>
            <a:off x="1533240" y="1482480"/>
            <a:ext cx="1069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Demographics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08" name="Table 6"/>
          <p:cNvGraphicFramePr/>
          <p:nvPr/>
        </p:nvGraphicFramePr>
        <p:xfrm>
          <a:off x="3361680" y="1802520"/>
          <a:ext cx="785160" cy="2251440"/>
        </p:xfrm>
        <a:graphic>
          <a:graphicData uri="http://schemas.openxmlformats.org/drawingml/2006/table">
            <a:tbl>
              <a:tblPr/>
              <a:tblGrid>
                <a:gridCol w="785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BeginDate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9" name="CustomShape 7"/>
          <p:cNvSpPr/>
          <p:nvPr/>
        </p:nvSpPr>
        <p:spPr>
          <a:xfrm>
            <a:off x="3108240" y="1357560"/>
            <a:ext cx="12567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openemr_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MedicalProblems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10" name="Table 8"/>
          <p:cNvGraphicFramePr/>
          <p:nvPr/>
        </p:nvGraphicFramePr>
        <p:xfrm>
          <a:off x="4275000" y="1802520"/>
          <a:ext cx="937080" cy="2251440"/>
        </p:xfrm>
        <a:graphic>
          <a:graphicData uri="http://schemas.openxmlformats.org/drawingml/2006/table">
            <a:tbl>
              <a:tblPr/>
              <a:tblGrid>
                <a:gridCol w="93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1" name="CustomShape 9"/>
          <p:cNvSpPr/>
          <p:nvPr/>
        </p:nvSpPr>
        <p:spPr>
          <a:xfrm>
            <a:off x="4253400" y="1389960"/>
            <a:ext cx="9853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openemr_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650160" y="1162080"/>
            <a:ext cx="252396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 Reports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6151320" y="1469520"/>
            <a:ext cx="4368960" cy="37112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14" name="Table 12"/>
          <p:cNvGraphicFramePr/>
          <p:nvPr/>
        </p:nvGraphicFramePr>
        <p:xfrm>
          <a:off x="6282000" y="1923120"/>
          <a:ext cx="1393200" cy="3057840"/>
        </p:xfrm>
        <a:graphic>
          <a:graphicData uri="http://schemas.openxmlformats.org/drawingml/2006/table">
            <a:tbl>
              <a:tblPr/>
              <a:tblGrid>
                <a:gridCol w="139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PatientDateOfBirth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PatientRace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PatientMaritalStatus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PatientLanguage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PatientPopulationPercentageBelowPoverty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5" name="CustomShape 13"/>
          <p:cNvSpPr/>
          <p:nvPr/>
        </p:nvSpPr>
        <p:spPr>
          <a:xfrm>
            <a:off x="6389640" y="1514880"/>
            <a:ext cx="11394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PatientCore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PopulatedTable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16" name="Table 14"/>
          <p:cNvGraphicFramePr/>
          <p:nvPr/>
        </p:nvGraphicFramePr>
        <p:xfrm>
          <a:off x="9122040" y="1934280"/>
          <a:ext cx="1252080" cy="155376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AdmissionStartDate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7" name="Table 15"/>
          <p:cNvGraphicFramePr/>
          <p:nvPr/>
        </p:nvGraphicFramePr>
        <p:xfrm>
          <a:off x="7740360" y="1934280"/>
          <a:ext cx="1252080" cy="15548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LabValue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LabUnits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LabDateTime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8" name="Table 16"/>
          <p:cNvGraphicFramePr/>
          <p:nvPr/>
        </p:nvGraphicFramePr>
        <p:xfrm>
          <a:off x="7952400" y="3944160"/>
          <a:ext cx="2080440" cy="1036440"/>
        </p:xfrm>
        <a:graphic>
          <a:graphicData uri="http://schemas.openxmlformats.org/drawingml/2006/table">
            <a:tbl>
              <a:tblPr/>
              <a:tblGrid>
                <a:gridCol w="20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PrimaryDiagnosisCode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9" name="CustomShape 17"/>
          <p:cNvSpPr/>
          <p:nvPr/>
        </p:nvSpPr>
        <p:spPr>
          <a:xfrm>
            <a:off x="8218440" y="3482280"/>
            <a:ext cx="15127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AdmissionsDiagnoses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CorePopulatedTable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0" name="CustomShape 18"/>
          <p:cNvSpPr/>
          <p:nvPr/>
        </p:nvSpPr>
        <p:spPr>
          <a:xfrm>
            <a:off x="7702200" y="1526400"/>
            <a:ext cx="13770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LabsCorePopulated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1" name="CustomShape 19"/>
          <p:cNvSpPr/>
          <p:nvPr/>
        </p:nvSpPr>
        <p:spPr>
          <a:xfrm>
            <a:off x="9162000" y="1482480"/>
            <a:ext cx="11714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AdmissionsCore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PopulatedTable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2" name="CustomShape 20"/>
          <p:cNvSpPr/>
          <p:nvPr/>
        </p:nvSpPr>
        <p:spPr>
          <a:xfrm>
            <a:off x="6153120" y="129060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3"/>
          <p:cNvPicPr/>
          <p:nvPr/>
        </p:nvPicPr>
        <p:blipFill>
          <a:blip r:embed="rId3"/>
          <a:stretch/>
        </p:blipFill>
        <p:spPr>
          <a:xfrm>
            <a:off x="295920" y="74160"/>
            <a:ext cx="2736720" cy="3277080"/>
          </a:xfrm>
          <a:prstGeom prst="rect">
            <a:avLst/>
          </a:prstGeom>
          <a:ln>
            <a:noFill/>
          </a:ln>
        </p:spPr>
      </p:pic>
      <p:pic>
        <p:nvPicPr>
          <p:cNvPr id="224" name="Picture 5"/>
          <p:cNvPicPr/>
          <p:nvPr/>
        </p:nvPicPr>
        <p:blipFill>
          <a:blip r:embed="rId4"/>
          <a:stretch/>
        </p:blipFill>
        <p:spPr>
          <a:xfrm>
            <a:off x="7340760" y="229320"/>
            <a:ext cx="3813120" cy="3122280"/>
          </a:xfrm>
          <a:prstGeom prst="rect">
            <a:avLst/>
          </a:prstGeom>
          <a:ln>
            <a:noFill/>
          </a:ln>
        </p:spPr>
      </p:pic>
      <p:pic>
        <p:nvPicPr>
          <p:cNvPr id="225" name="Picture 6"/>
          <p:cNvPicPr/>
          <p:nvPr/>
        </p:nvPicPr>
        <p:blipFill>
          <a:blip r:embed="rId5"/>
          <a:stretch/>
        </p:blipFill>
        <p:spPr>
          <a:xfrm>
            <a:off x="1996920" y="3563280"/>
            <a:ext cx="3919320" cy="3180240"/>
          </a:xfrm>
          <a:prstGeom prst="rect">
            <a:avLst/>
          </a:prstGeom>
          <a:ln>
            <a:noFill/>
          </a:ln>
        </p:spPr>
      </p:pic>
      <p:pic>
        <p:nvPicPr>
          <p:cNvPr id="226" name="Picture 7"/>
          <p:cNvPicPr/>
          <p:nvPr/>
        </p:nvPicPr>
        <p:blipFill>
          <a:blip r:embed="rId6"/>
          <a:stretch/>
        </p:blipFill>
        <p:spPr>
          <a:xfrm>
            <a:off x="6130440" y="3563280"/>
            <a:ext cx="4070160" cy="3180240"/>
          </a:xfrm>
          <a:prstGeom prst="rect">
            <a:avLst/>
          </a:prstGeom>
          <a:ln>
            <a:noFill/>
          </a:ln>
        </p:spPr>
      </p:pic>
      <p:pic>
        <p:nvPicPr>
          <p:cNvPr id="227" name="Picture 8"/>
          <p:cNvPicPr/>
          <p:nvPr/>
        </p:nvPicPr>
        <p:blipFill>
          <a:blip r:embed="rId7"/>
          <a:stretch/>
        </p:blipFill>
        <p:spPr>
          <a:xfrm>
            <a:off x="3253680" y="74160"/>
            <a:ext cx="3681000" cy="327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1"/>
          <p:cNvPicPr/>
          <p:nvPr/>
        </p:nvPicPr>
        <p:blipFill>
          <a:blip r:embed="rId2"/>
          <a:stretch/>
        </p:blipFill>
        <p:spPr>
          <a:xfrm>
            <a:off x="18360" y="204840"/>
            <a:ext cx="4070160" cy="3180240"/>
          </a:xfrm>
          <a:prstGeom prst="rect">
            <a:avLst/>
          </a:prstGeom>
          <a:ln>
            <a:noFill/>
          </a:ln>
        </p:spPr>
      </p:pic>
      <p:pic>
        <p:nvPicPr>
          <p:cNvPr id="229" name="Picture 2"/>
          <p:cNvPicPr/>
          <p:nvPr/>
        </p:nvPicPr>
        <p:blipFill>
          <a:blip r:embed="rId3"/>
          <a:stretch/>
        </p:blipFill>
        <p:spPr>
          <a:xfrm>
            <a:off x="4263840" y="204840"/>
            <a:ext cx="3572280" cy="3180240"/>
          </a:xfrm>
          <a:prstGeom prst="rect">
            <a:avLst/>
          </a:prstGeom>
          <a:ln>
            <a:noFill/>
          </a:ln>
        </p:spPr>
      </p:pic>
      <p:pic>
        <p:nvPicPr>
          <p:cNvPr id="230" name="Picture 3"/>
          <p:cNvPicPr/>
          <p:nvPr/>
        </p:nvPicPr>
        <p:blipFill>
          <a:blip r:embed="rId4"/>
          <a:stretch/>
        </p:blipFill>
        <p:spPr>
          <a:xfrm>
            <a:off x="8078400" y="204840"/>
            <a:ext cx="3919320" cy="3180240"/>
          </a:xfrm>
          <a:prstGeom prst="rect">
            <a:avLst/>
          </a:prstGeom>
          <a:ln>
            <a:noFill/>
          </a:ln>
        </p:spPr>
      </p:pic>
      <p:pic>
        <p:nvPicPr>
          <p:cNvPr id="231" name="Picture 4"/>
          <p:cNvPicPr/>
          <p:nvPr/>
        </p:nvPicPr>
        <p:blipFill>
          <a:blip r:embed="rId5"/>
          <a:stretch/>
        </p:blipFill>
        <p:spPr>
          <a:xfrm>
            <a:off x="2255760" y="3507480"/>
            <a:ext cx="3813120" cy="3122280"/>
          </a:xfrm>
          <a:prstGeom prst="rect">
            <a:avLst/>
          </a:prstGeom>
          <a:ln>
            <a:noFill/>
          </a:ln>
        </p:spPr>
      </p:pic>
      <p:pic>
        <p:nvPicPr>
          <p:cNvPr id="232" name="Picture 5"/>
          <p:cNvPicPr/>
          <p:nvPr/>
        </p:nvPicPr>
        <p:blipFill>
          <a:blip r:embed="rId6"/>
          <a:stretch/>
        </p:blipFill>
        <p:spPr>
          <a:xfrm>
            <a:off x="6298200" y="3507480"/>
            <a:ext cx="2607480" cy="3122280"/>
          </a:xfrm>
          <a:prstGeom prst="rect">
            <a:avLst/>
          </a:prstGeom>
          <a:ln>
            <a:noFill/>
          </a:ln>
        </p:spPr>
      </p:pic>
      <p:sp>
        <p:nvSpPr>
          <p:cNvPr id="233" name="CustomShape 1"/>
          <p:cNvSpPr/>
          <p:nvPr/>
        </p:nvSpPr>
        <p:spPr>
          <a:xfrm>
            <a:off x="385200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64856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180980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5900040" y="350748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8731440" y="350748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4463</TotalTime>
  <Words>1725</Words>
  <Application>Microsoft Office PowerPoint</Application>
  <PresentationFormat>Widescreen</PresentationFormat>
  <Paragraphs>1200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DejaVu Sans</vt:lpstr>
      <vt:lpstr>NimbusRomNo9L-Regu</vt:lpstr>
      <vt:lpstr>Open Sans</vt:lpstr>
      <vt:lpstr>Quire Sans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Musarrat Hussain</dc:creator>
  <dc:description/>
  <cp:lastModifiedBy>Musarrat Hussain</cp:lastModifiedBy>
  <cp:revision>1061</cp:revision>
  <cp:lastPrinted>2021-01-13T04:00:34Z</cp:lastPrinted>
  <dcterms:created xsi:type="dcterms:W3CDTF">2020-07-15T05:51:51Z</dcterms:created>
  <dcterms:modified xsi:type="dcterms:W3CDTF">2021-07-26T10:12:51Z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