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5B9BD5"/>
    <a:srgbClr val="D08707"/>
    <a:srgbClr val="2DD9B1"/>
    <a:srgbClr val="B799FB"/>
    <a:srgbClr val="81ADD0"/>
    <a:srgbClr val="46729F"/>
    <a:srgbClr val="CFE1F5"/>
    <a:srgbClr val="ACC5D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678D8-32C5-404E-AC33-A2CB57AB8A0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BEA6-BF93-4335-B192-3BF2ACD8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98" y="894789"/>
            <a:ext cx="1447285" cy="501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022" y="129312"/>
            <a:ext cx="5666978" cy="4032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6999"/>
              </p:ext>
            </p:extLst>
          </p:nvPr>
        </p:nvGraphicFramePr>
        <p:xfrm>
          <a:off x="6718620" y="785377"/>
          <a:ext cx="1221834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834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PatientCorePopulatedTable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PatientRace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0024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2028"/>
              </p:ext>
            </p:extLst>
          </p:nvPr>
        </p:nvGraphicFramePr>
        <p:xfrm>
          <a:off x="8540910" y="252274"/>
          <a:ext cx="1828800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AdmissionsCorePopulatedTable</a:t>
                      </a:r>
                      <a:endParaRPr 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4526"/>
              </p:ext>
            </p:extLst>
          </p:nvPr>
        </p:nvGraphicFramePr>
        <p:xfrm>
          <a:off x="8266590" y="2904034"/>
          <a:ext cx="2377440" cy="11894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AdmissionsDiagnosesCorePopulatedTable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5249"/>
              </p:ext>
            </p:extLst>
          </p:nvPr>
        </p:nvGraphicFramePr>
        <p:xfrm>
          <a:off x="10644030" y="1184480"/>
          <a:ext cx="146304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LabsCorePopulatedTable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LabValue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LabUnits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LabDateTime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1999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stCxn id="6" idx="3"/>
            <a:endCxn id="7" idx="2"/>
          </p:cNvCxnSpPr>
          <p:nvPr/>
        </p:nvCxnSpPr>
        <p:spPr>
          <a:xfrm flipV="1">
            <a:off x="7940454" y="1410514"/>
            <a:ext cx="1514856" cy="5559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8" idx="0"/>
          </p:cNvCxnSpPr>
          <p:nvPr/>
        </p:nvCxnSpPr>
        <p:spPr>
          <a:xfrm>
            <a:off x="7940454" y="1966477"/>
            <a:ext cx="1514856" cy="937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455310" y="1410514"/>
            <a:ext cx="0" cy="1493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1"/>
          </p:cNvCxnSpPr>
          <p:nvPr/>
        </p:nvCxnSpPr>
        <p:spPr>
          <a:xfrm>
            <a:off x="9455310" y="1410514"/>
            <a:ext cx="1188720" cy="581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1"/>
          </p:cNvCxnSpPr>
          <p:nvPr/>
        </p:nvCxnSpPr>
        <p:spPr>
          <a:xfrm>
            <a:off x="7940454" y="1966477"/>
            <a:ext cx="2703576" cy="257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8620" y="3344654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EMRBOTS.org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80992"/>
              </p:ext>
            </p:extLst>
          </p:nvPr>
        </p:nvGraphicFramePr>
        <p:xfrm>
          <a:off x="366766" y="992846"/>
          <a:ext cx="109728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 rot="16200000">
            <a:off x="-161298" y="3277226"/>
            <a:ext cx="779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Krsiloemr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633125" y="129312"/>
            <a:ext cx="4670459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84147"/>
              </p:ext>
            </p:extLst>
          </p:nvPr>
        </p:nvGraphicFramePr>
        <p:xfrm>
          <a:off x="1737937" y="545749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LeaveMessageWith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AllowMailMessage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AllowSMS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25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4937"/>
              </p:ext>
            </p:extLst>
          </p:nvPr>
        </p:nvGraphicFramePr>
        <p:xfrm>
          <a:off x="2823302" y="545748"/>
          <a:ext cx="1512865" cy="393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8023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737938" y="222477"/>
            <a:ext cx="2598230" cy="32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91436"/>
              </p:ext>
            </p:extLst>
          </p:nvPr>
        </p:nvGraphicFramePr>
        <p:xfrm>
          <a:off x="4691954" y="222477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0962"/>
              </p:ext>
            </p:extLst>
          </p:nvPr>
        </p:nvGraphicFramePr>
        <p:xfrm>
          <a:off x="4757695" y="2446318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20" idx="3"/>
            <a:endCxn id="22" idx="1"/>
          </p:cNvCxnSpPr>
          <p:nvPr/>
        </p:nvCxnSpPr>
        <p:spPr>
          <a:xfrm flipV="1">
            <a:off x="4336167" y="1258797"/>
            <a:ext cx="355787" cy="12557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3" idx="1"/>
          </p:cNvCxnSpPr>
          <p:nvPr/>
        </p:nvCxnSpPr>
        <p:spPr>
          <a:xfrm>
            <a:off x="4336167" y="2514550"/>
            <a:ext cx="421528" cy="968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92" y="4502025"/>
            <a:ext cx="2294476" cy="18819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697882" y="6280919"/>
            <a:ext cx="355621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https://www.semanticscholar.org/paper/Design-a-novel-electronic-medical-record-system-for-Pan-Fu/f38d8a1a5468e1501a124766fc3b48119628f72d/figure/0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87" y="4716035"/>
            <a:ext cx="3026459" cy="16544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834900" y="6168479"/>
            <a:ext cx="2721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https://www.researchgate.net/publication/224101596_MedTAKMI-CDI_Interactive_knowledge_discovery_for_clinical_decision_intelligence</a:t>
            </a:r>
          </a:p>
        </p:txBody>
      </p:sp>
    </p:spTree>
    <p:extLst>
      <p:ext uri="{BB962C8B-B14F-4D97-AF65-F5344CB8AC3E}">
        <p14:creationId xmlns:p14="http://schemas.microsoft.com/office/powerpoint/2010/main" val="359325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36" y="2166060"/>
            <a:ext cx="3493042" cy="28650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52296"/>
              </p:ext>
            </p:extLst>
          </p:nvPr>
        </p:nvGraphicFramePr>
        <p:xfrm>
          <a:off x="3339137" y="490195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68512"/>
              </p:ext>
            </p:extLst>
          </p:nvPr>
        </p:nvGraphicFramePr>
        <p:xfrm>
          <a:off x="2180332" y="490199"/>
          <a:ext cx="807929" cy="298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72930" y="1944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87897" y="170996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7631"/>
              </p:ext>
            </p:extLst>
          </p:nvPr>
        </p:nvGraphicFramePr>
        <p:xfrm>
          <a:off x="4355722" y="476152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0159" y="17099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17192"/>
              </p:ext>
            </p:extLst>
          </p:nvPr>
        </p:nvGraphicFramePr>
        <p:xfrm>
          <a:off x="3315387" y="2765005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53257" y="2511630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43342"/>
              </p:ext>
            </p:extLst>
          </p:nvPr>
        </p:nvGraphicFramePr>
        <p:xfrm>
          <a:off x="4250708" y="2770188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21825" y="2508681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5611"/>
              </p:ext>
            </p:extLst>
          </p:nvPr>
        </p:nvGraphicFramePr>
        <p:xfrm>
          <a:off x="5736707" y="447996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4202" y="17099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https://www.semanticscholar.org/paper/Design-a-novel-electronic-medical-record-system-for-Pan-Fu/f38d8a1a5468e1501a124766fc3b48119628f72d/figure/0</a:t>
            </a:r>
          </a:p>
        </p:txBody>
      </p:sp>
    </p:spTree>
    <p:extLst>
      <p:ext uri="{BB962C8B-B14F-4D97-AF65-F5344CB8AC3E}">
        <p14:creationId xmlns:p14="http://schemas.microsoft.com/office/powerpoint/2010/main" val="41316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5687"/>
              </p:ext>
            </p:extLst>
          </p:nvPr>
        </p:nvGraphicFramePr>
        <p:xfrm>
          <a:off x="2840874" y="509048"/>
          <a:ext cx="1834822" cy="229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36882"/>
              </p:ext>
            </p:extLst>
          </p:nvPr>
        </p:nvGraphicFramePr>
        <p:xfrm>
          <a:off x="427612" y="225300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birthDate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dateOfFirstVisit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LiverDysfunction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RenalDysfunction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0317" y="139716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CareHistory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360" y="188367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401"/>
              </p:ext>
            </p:extLst>
          </p:nvPr>
        </p:nvGraphicFramePr>
        <p:xfrm>
          <a:off x="5376684" y="49962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material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testName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3059" y="81391"/>
            <a:ext cx="29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Examination (</a:t>
            </a:r>
            <a:r>
              <a:rPr lang="en-US" dirty="0" err="1" smtClean="0"/>
              <a:t>laboratoryTest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0548"/>
              </p:ext>
            </p:extLst>
          </p:nvPr>
        </p:nvGraphicFramePr>
        <p:xfrm>
          <a:off x="3091635" y="316909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careGroup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operativeProcedure1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operativeStie1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17492" y="2799760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Therapy (surgery)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60513"/>
              </p:ext>
            </p:extLst>
          </p:nvPr>
        </p:nvGraphicFramePr>
        <p:xfrm>
          <a:off x="5957470" y="3223967"/>
          <a:ext cx="1834822" cy="315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diseaseNameOnAdmission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diseaseNameOnDischarge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5740" y="273051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 (admission)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www.researchgate.net/publication/224101596_MedTAKMI-CDI_Interactive_knowledge_discovery_for_clinical_decision_intelligence</a:t>
            </a:r>
            <a:endParaRPr lang="en-US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1" y="2320280"/>
            <a:ext cx="4197737" cy="2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364" y="62525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5022"/>
              </p:ext>
            </p:extLst>
          </p:nvPr>
        </p:nvGraphicFramePr>
        <p:xfrm>
          <a:off x="1425495" y="415269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30293"/>
              </p:ext>
            </p:extLst>
          </p:nvPr>
        </p:nvGraphicFramePr>
        <p:xfrm>
          <a:off x="502365" y="415273"/>
          <a:ext cx="807929" cy="28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9288" y="16113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930" y="161138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717"/>
              </p:ext>
            </p:extLst>
          </p:nvPr>
        </p:nvGraphicFramePr>
        <p:xfrm>
          <a:off x="2390137" y="420083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50325" y="16113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71921"/>
              </p:ext>
            </p:extLst>
          </p:nvPr>
        </p:nvGraphicFramePr>
        <p:xfrm>
          <a:off x="1401745" y="2727787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9615" y="2474412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258"/>
              </p:ext>
            </p:extLst>
          </p:nvPr>
        </p:nvGraphicFramePr>
        <p:xfrm>
          <a:off x="2337066" y="2732970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08183" y="2471463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0840"/>
              </p:ext>
            </p:extLst>
          </p:nvPr>
        </p:nvGraphicFramePr>
        <p:xfrm>
          <a:off x="3613315" y="422513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30810" y="161138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744216" y="75413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32681" y="141956"/>
            <a:ext cx="59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Profile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66853"/>
              </p:ext>
            </p:extLst>
          </p:nvPr>
        </p:nvGraphicFramePr>
        <p:xfrm>
          <a:off x="4826716" y="415333"/>
          <a:ext cx="1003482" cy="289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8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dateOfFirstVisit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LiverDysfunction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RenalDysfunction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86248"/>
              </p:ext>
            </p:extLst>
          </p:nvPr>
        </p:nvGraphicFramePr>
        <p:xfrm>
          <a:off x="5956778" y="1974291"/>
          <a:ext cx="1109483" cy="132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8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46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55144" y="1691429"/>
            <a:ext cx="91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CareHistory</a:t>
            </a:r>
            <a:endParaRPr lang="en-US" sz="12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02345"/>
              </p:ext>
            </p:extLst>
          </p:nvPr>
        </p:nvGraphicFramePr>
        <p:xfrm>
          <a:off x="7188399" y="1952587"/>
          <a:ext cx="675528" cy="1351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8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85694" y="1697292"/>
            <a:ext cx="108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laboratoryTest</a:t>
            </a:r>
            <a:endParaRPr lang="en-US" sz="12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2542"/>
              </p:ext>
            </p:extLst>
          </p:nvPr>
        </p:nvGraphicFramePr>
        <p:xfrm>
          <a:off x="5954394" y="388648"/>
          <a:ext cx="1286034" cy="1292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0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careGroup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operativeProcedure1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operativeStie1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747"/>
              </p:ext>
            </p:extLst>
          </p:nvPr>
        </p:nvGraphicFramePr>
        <p:xfrm>
          <a:off x="7316448" y="388648"/>
          <a:ext cx="1580869" cy="124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869">
                  <a:extLst>
                    <a:ext uri="{9D8B030D-6E8A-4147-A177-3AD203B41FA5}">
                      <a16:colId xmlns:a16="http://schemas.microsoft.com/office/drawing/2014/main" val="1004527647"/>
                    </a:ext>
                  </a:extLst>
                </a:gridCol>
              </a:tblGrid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9989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1942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323649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25405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72171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68"/>
                  </a:ext>
                </a:extLst>
              </a:tr>
              <a:tr h="18329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208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12077" y="147920"/>
            <a:ext cx="127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Therapy (surgery)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256715" y="158025"/>
            <a:ext cx="1539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Diagnosis (admission)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9365" y="3689830"/>
            <a:ext cx="2765786" cy="3140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0438"/>
              </p:ext>
            </p:extLst>
          </p:nvPr>
        </p:nvGraphicFramePr>
        <p:xfrm>
          <a:off x="464922" y="4112866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PatientMRNNo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SymptomsAndSigns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ClinicalHistory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PhysicalExam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296931" y="3831503"/>
            <a:ext cx="79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tblPatient</a:t>
            </a:r>
            <a:endParaRPr lang="en-US" sz="12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8570"/>
              </p:ext>
            </p:extLst>
          </p:nvPr>
        </p:nvGraphicFramePr>
        <p:xfrm>
          <a:off x="1717483" y="4110679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NTproBNP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LVEF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LVMI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eSeptal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LongitudinalStrain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TRV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EncounterDate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60" name="Snip Single Corner Rectangle 59"/>
          <p:cNvSpPr/>
          <p:nvPr/>
        </p:nvSpPr>
        <p:spPr>
          <a:xfrm>
            <a:off x="339365" y="351935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Kr Silo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Snip Single Corner Rectangle 61"/>
          <p:cNvSpPr/>
          <p:nvPr/>
        </p:nvSpPr>
        <p:spPr>
          <a:xfrm>
            <a:off x="339364" y="-81050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L.Pan</a:t>
            </a:r>
            <a:r>
              <a:rPr lang="en-US" sz="1400" dirty="0" smtClean="0">
                <a:solidFill>
                  <a:schemeClr val="tx1"/>
                </a:solidFill>
              </a:rPr>
              <a:t>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Snip Single Corner Rectangle 62"/>
          <p:cNvSpPr/>
          <p:nvPr/>
        </p:nvSpPr>
        <p:spPr>
          <a:xfrm>
            <a:off x="4744216" y="-127556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MedTAKMI</a:t>
            </a:r>
            <a:r>
              <a:rPr lang="en-US" sz="1400" dirty="0" smtClean="0">
                <a:solidFill>
                  <a:schemeClr val="tx1"/>
                </a:solidFill>
              </a:rPr>
              <a:t>-CDI </a:t>
            </a:r>
            <a:r>
              <a:rPr lang="en-US" sz="1400" dirty="0">
                <a:solidFill>
                  <a:schemeClr val="tx1"/>
                </a:solidFill>
              </a:rPr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2655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03" y="1325716"/>
            <a:ext cx="4674222" cy="3500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74465"/>
              </p:ext>
            </p:extLst>
          </p:nvPr>
        </p:nvGraphicFramePr>
        <p:xfrm>
          <a:off x="837257" y="1802572"/>
          <a:ext cx="807929" cy="291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UserDefined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BillingNote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8458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55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85407"/>
              </p:ext>
            </p:extLst>
          </p:nvPr>
        </p:nvGraphicFramePr>
        <p:xfrm>
          <a:off x="1645186" y="1802572"/>
          <a:ext cx="807929" cy="291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87651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780486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EmergencyContact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97859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30758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29897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8113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20909"/>
              </p:ext>
            </p:extLst>
          </p:nvPr>
        </p:nvGraphicFramePr>
        <p:xfrm>
          <a:off x="2453115" y="1802573"/>
          <a:ext cx="807929" cy="291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Referring_Provider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HIPPANoticeReceived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AllowVoiceMessage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LeaveMessageWith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AllowMailMessage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AllowSMS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99427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8706" y="1482301"/>
            <a:ext cx="1079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Demographics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79929"/>
              </p:ext>
            </p:extLst>
          </p:nvPr>
        </p:nvGraphicFramePr>
        <p:xfrm>
          <a:off x="3361846" y="1802572"/>
          <a:ext cx="785854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54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1641" y="1357576"/>
            <a:ext cx="127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err="1" smtClean="0"/>
              <a:t>MedicalProblems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7699"/>
              </p:ext>
            </p:extLst>
          </p:nvPr>
        </p:nvGraphicFramePr>
        <p:xfrm>
          <a:off x="4275144" y="1802572"/>
          <a:ext cx="937721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21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48502" y="1389969"/>
            <a:ext cx="99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>
              <a:defRPr/>
            </a:pPr>
            <a:r>
              <a:rPr lang="en-US" sz="1200" dirty="0" smtClean="0"/>
              <a:t>Prescriptions</a:t>
            </a:r>
            <a:endParaRPr lang="en-US" sz="12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650253" y="1162049"/>
            <a:ext cx="2524589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OpenEMR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1454" y="1469464"/>
            <a:ext cx="4369635" cy="3712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04204"/>
              </p:ext>
            </p:extLst>
          </p:nvPr>
        </p:nvGraphicFramePr>
        <p:xfrm>
          <a:off x="6282105" y="1923035"/>
          <a:ext cx="1393813" cy="3058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81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PatientRace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386015" y="1514808"/>
            <a:ext cx="114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PatientCore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43701"/>
              </p:ext>
            </p:extLst>
          </p:nvPr>
        </p:nvGraphicFramePr>
        <p:xfrm>
          <a:off x="9121967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4043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57134"/>
              </p:ext>
            </p:extLst>
          </p:nvPr>
        </p:nvGraphicFramePr>
        <p:xfrm>
          <a:off x="7740414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LabValue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LabUnits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06295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LabDateTime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96623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87827"/>
              </p:ext>
            </p:extLst>
          </p:nvPr>
        </p:nvGraphicFramePr>
        <p:xfrm>
          <a:off x="7952558" y="3944297"/>
          <a:ext cx="2080834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08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8210613" y="3482361"/>
            <a:ext cx="1529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AdmissionsDiagnoses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CorePopulatedTable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7420" y="1526512"/>
            <a:ext cx="1387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LabsCorePopulated</a:t>
            </a:r>
            <a:endParaRPr lang="en-US" sz="1200" dirty="0" smtClean="0"/>
          </a:p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9156001" y="1482301"/>
            <a:ext cx="118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6153069" y="129059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EMRBOTS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6" y="74281"/>
            <a:ext cx="2737597" cy="327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27" y="229323"/>
            <a:ext cx="3813818" cy="312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786" y="3563410"/>
            <a:ext cx="3920016" cy="3180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67" y="3563411"/>
            <a:ext cx="4070808" cy="3180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614" y="74281"/>
            <a:ext cx="3681897" cy="32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" y="204749"/>
            <a:ext cx="4070808" cy="3180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01" y="204748"/>
            <a:ext cx="3572831" cy="3180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49" y="204748"/>
            <a:ext cx="3920016" cy="3180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742" y="3507389"/>
            <a:ext cx="3813818" cy="312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131" y="3507389"/>
            <a:ext cx="2608111" cy="31228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52104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48400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809933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3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0178" y="350738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4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1509" y="3507387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5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Integer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7" y="2866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63683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Categorical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11014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183445" y="1753658"/>
            <a:ext cx="732226" cy="149424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061835" y="3299320"/>
            <a:ext cx="565057" cy="91614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244807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2961138" y="3316163"/>
            <a:ext cx="565057" cy="8824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565</Words>
  <Application>Microsoft Office PowerPoint</Application>
  <PresentationFormat>Widescreen</PresentationFormat>
  <Paragraphs>430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Musarrat Hussain</cp:lastModifiedBy>
  <cp:revision>591</cp:revision>
  <dcterms:created xsi:type="dcterms:W3CDTF">2020-07-15T05:51:51Z</dcterms:created>
  <dcterms:modified xsi:type="dcterms:W3CDTF">2021-01-12T07:41:34Z</dcterms:modified>
</cp:coreProperties>
</file>