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1" r:id="rId2"/>
    <p:sldId id="262" r:id="rId3"/>
    <p:sldId id="264" r:id="rId4"/>
    <p:sldId id="265" r:id="rId5"/>
    <p:sldId id="266" r:id="rId6"/>
    <p:sldId id="267" r:id="rId7"/>
    <p:sldId id="268" r:id="rId8"/>
    <p:sldId id="272" r:id="rId9"/>
    <p:sldId id="273" r:id="rId10"/>
    <p:sldId id="274" r:id="rId11"/>
    <p:sldId id="275" r:id="rId12"/>
    <p:sldId id="260" r:id="rId13"/>
    <p:sldId id="277" r:id="rId14"/>
    <p:sldId id="276" r:id="rId15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5B9BD5"/>
    <a:srgbClr val="D08707"/>
    <a:srgbClr val="2DD9B1"/>
    <a:srgbClr val="B799FB"/>
    <a:srgbClr val="81ADD0"/>
    <a:srgbClr val="46729F"/>
    <a:srgbClr val="CFE1F5"/>
    <a:srgbClr val="ACC5D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678D8-32C5-404E-AC33-A2CB57AB8A03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EBEA6-BF93-4335-B192-3BF2ACD8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70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EBEA6-BF93-4335-B192-3BF2ACD8F7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10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EBEA6-BF93-4335-B192-3BF2ACD8F7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44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EBEA6-BF93-4335-B192-3BF2ACD8F7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33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EBEA6-BF93-4335-B192-3BF2ACD8F7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50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EBEA6-BF93-4335-B192-3BF2ACD8F7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09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EBEA6-BF93-4335-B192-3BF2ACD8F7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97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09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1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5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1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3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7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2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1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4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2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2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0AA1A-B384-4FFF-A591-3630D6086717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2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198" y="894789"/>
            <a:ext cx="1447285" cy="50119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25022" y="129312"/>
            <a:ext cx="5666978" cy="40325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616999"/>
              </p:ext>
            </p:extLst>
          </p:nvPr>
        </p:nvGraphicFramePr>
        <p:xfrm>
          <a:off x="6718620" y="785377"/>
          <a:ext cx="1221834" cy="2362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1834">
                  <a:extLst>
                    <a:ext uri="{9D8B030D-6E8A-4147-A177-3AD203B41FA5}">
                      <a16:colId xmlns:a16="http://schemas.microsoft.com/office/drawing/2014/main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 smtClean="0"/>
                        <a:t>PatientCorePopulatedTable</a:t>
                      </a:r>
                      <a:endParaRPr lang="en-US" sz="10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PatientGender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5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PatientDateOfBirth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PatientRace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56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PatientMaritalStatus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25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PatientLanguage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26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PatientPopulationPercentageBelowPoverty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359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PatientName</a:t>
                      </a:r>
                      <a:endParaRPr 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00243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132028"/>
              </p:ext>
            </p:extLst>
          </p:nvPr>
        </p:nvGraphicFramePr>
        <p:xfrm>
          <a:off x="8540910" y="252274"/>
          <a:ext cx="1828800" cy="1158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AdmissionsCorePopulatedTable</a:t>
                      </a:r>
                      <a:endParaRPr lang="en-US" sz="1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AdmissionID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5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AdmissionStartDate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AdmissionEndDate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5697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364526"/>
              </p:ext>
            </p:extLst>
          </p:nvPr>
        </p:nvGraphicFramePr>
        <p:xfrm>
          <a:off x="8266590" y="2904034"/>
          <a:ext cx="2377440" cy="11894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 smtClean="0"/>
                        <a:t>AdmissionsDiagnosesCorePopulatedTable</a:t>
                      </a:r>
                      <a:endParaRPr lang="en-US" sz="10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AdmissionID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59715"/>
                  </a:ext>
                </a:extLst>
              </a:tr>
              <a:tr h="259774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PrimaryDiagnosisCode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PrimaryDiagnosisDescription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5697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805249"/>
              </p:ext>
            </p:extLst>
          </p:nvPr>
        </p:nvGraphicFramePr>
        <p:xfrm>
          <a:off x="10644030" y="1184480"/>
          <a:ext cx="1463040" cy="1615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 smtClean="0"/>
                        <a:t>LabsCorePopulatedTable</a:t>
                      </a:r>
                      <a:endParaRPr lang="en-US" sz="10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smtClean="0">
                          <a:effectLst/>
                        </a:rPr>
                        <a:t>AdmissionID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5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LabName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LabValue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56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LabUnits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165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LabDateTime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219994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>
            <a:stCxn id="6" idx="3"/>
            <a:endCxn id="7" idx="2"/>
          </p:cNvCxnSpPr>
          <p:nvPr/>
        </p:nvCxnSpPr>
        <p:spPr>
          <a:xfrm flipV="1">
            <a:off x="7940454" y="1410514"/>
            <a:ext cx="1514856" cy="55596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  <a:endCxn id="8" idx="0"/>
          </p:cNvCxnSpPr>
          <p:nvPr/>
        </p:nvCxnSpPr>
        <p:spPr>
          <a:xfrm>
            <a:off x="7940454" y="1966477"/>
            <a:ext cx="1514856" cy="93755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2"/>
            <a:endCxn id="8" idx="0"/>
          </p:cNvCxnSpPr>
          <p:nvPr/>
        </p:nvCxnSpPr>
        <p:spPr>
          <a:xfrm>
            <a:off x="9455310" y="1410514"/>
            <a:ext cx="0" cy="149352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2"/>
            <a:endCxn id="9" idx="1"/>
          </p:cNvCxnSpPr>
          <p:nvPr/>
        </p:nvCxnSpPr>
        <p:spPr>
          <a:xfrm>
            <a:off x="9455310" y="1410514"/>
            <a:ext cx="1188720" cy="58168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  <a:endCxn id="9" idx="1"/>
          </p:cNvCxnSpPr>
          <p:nvPr/>
        </p:nvCxnSpPr>
        <p:spPr>
          <a:xfrm>
            <a:off x="7940454" y="1966477"/>
            <a:ext cx="2703576" cy="2572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18620" y="3344654"/>
            <a:ext cx="1044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EMRBOTS.org</a:t>
            </a:r>
            <a:endParaRPr lang="en-US" sz="12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480992"/>
              </p:ext>
            </p:extLst>
          </p:nvPr>
        </p:nvGraphicFramePr>
        <p:xfrm>
          <a:off x="366766" y="992846"/>
          <a:ext cx="1097280" cy="481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 smtClean="0"/>
                        <a:t>tblPatient</a:t>
                      </a:r>
                      <a:endParaRPr lang="en-US" sz="10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PatientID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PatientMRNNo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01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PatientName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479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DateOfBirth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103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586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Gender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933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SymptomsAndSigns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48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ClinicalHistory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079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PhysicalExam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27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ECG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080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NTproBNP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099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BNP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870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LVEF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20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LAVI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5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LVMI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56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eSeptal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25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LongitudinalStrain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26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359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EncounterDate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281589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 rot="16200000">
            <a:off x="-161298" y="3277226"/>
            <a:ext cx="7791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Krsiloemr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1633125" y="129312"/>
            <a:ext cx="4670459" cy="4855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OpenEMR</a:t>
            </a:r>
            <a:r>
              <a:rPr lang="en-US" sz="1200" dirty="0" smtClean="0">
                <a:solidFill>
                  <a:schemeClr val="tx1"/>
                </a:solidFill>
              </a:rPr>
              <a:t> Reports</a:t>
            </a: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584147"/>
              </p:ext>
            </p:extLst>
          </p:nvPr>
        </p:nvGraphicFramePr>
        <p:xfrm>
          <a:off x="1737937" y="545749"/>
          <a:ext cx="1085365" cy="4372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5365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Name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ExternalID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DOB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Sex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License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MaritalStatus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UserDefined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BillingNote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11882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Address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21112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120385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56540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PostalCode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63067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Country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57090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MotherName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10226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EmergencyContact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821314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EmergencyPhone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935783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HomePhone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21883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WorkPhone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439333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MobilePhone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47529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ContactEmail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82547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TrustedEmail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11348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Provider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41133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Referring_Provider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59947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Pharmacy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493384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HIPPANoticeReceived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516093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AllowVoiceMessage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57251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LeaveMessageWith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189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AllowMailMessage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50573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AllowSMS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97757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AllowEmail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61252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084937"/>
              </p:ext>
            </p:extLst>
          </p:nvPr>
        </p:nvGraphicFramePr>
        <p:xfrm>
          <a:off x="2823302" y="545748"/>
          <a:ext cx="1512865" cy="3937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865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AllowImmunizationRegistryUse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38568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AllowImmunizationInfoSharing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97689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AllowHeartInformationExchange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55676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AllowPatientPortal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98955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CareTeam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198103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CMSPortalLogin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17294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ImmunizationRegistryStatus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255705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ImmunizationRegistryStatusEffectiveDate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09069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PublicityCode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63637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PublicityCodeEffectiveDate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272982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ProtectionIndicator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77700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ProtectionIndicatorEffectiveDate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488202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Language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64430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Race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11648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Ethnicity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23305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FamilySize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36222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FinancialReviewDate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82387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Homeless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10114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MonthlyIncome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63338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Interpreter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06983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MigrantSeasonal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479083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VFC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16655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Religion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97083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DateDecreased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60471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ReasonDecreased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380231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1737938" y="222477"/>
            <a:ext cx="2598230" cy="323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Demographics</a:t>
            </a:r>
            <a:endParaRPr lang="en-US" sz="10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491436"/>
              </p:ext>
            </p:extLst>
          </p:nvPr>
        </p:nvGraphicFramePr>
        <p:xfrm>
          <a:off x="4691954" y="222477"/>
          <a:ext cx="155448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openemr_MedicalProblems</a:t>
                      </a:r>
                      <a:endParaRPr lang="en-US" sz="10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Coding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5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BeginDate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EndDate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56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Occurrence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25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ReferredBy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26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Outcome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359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281589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300962"/>
              </p:ext>
            </p:extLst>
          </p:nvPr>
        </p:nvGraphicFramePr>
        <p:xfrm>
          <a:off x="4757695" y="2446318"/>
          <a:ext cx="13716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openemr_Prescriptions</a:t>
                      </a:r>
                      <a:endParaRPr lang="en-US" sz="10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PatientName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5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EndDate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56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Occurrence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25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ReferredBy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26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Outcome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359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281589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>
            <a:stCxn id="20" idx="3"/>
            <a:endCxn id="22" idx="1"/>
          </p:cNvCxnSpPr>
          <p:nvPr/>
        </p:nvCxnSpPr>
        <p:spPr>
          <a:xfrm flipV="1">
            <a:off x="4336167" y="1258797"/>
            <a:ext cx="355787" cy="1255753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3"/>
            <a:endCxn id="23" idx="1"/>
          </p:cNvCxnSpPr>
          <p:nvPr/>
        </p:nvCxnSpPr>
        <p:spPr>
          <a:xfrm>
            <a:off x="4336167" y="2514550"/>
            <a:ext cx="421528" cy="96808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792" y="4502025"/>
            <a:ext cx="2294476" cy="188198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697882" y="6280919"/>
            <a:ext cx="355621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https://www.semanticscholar.org/paper/Design-a-novel-electronic-medical-record-system-for-Pan-Fu/f38d8a1a5468e1501a124766fc3b48119628f72d/figure/0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287" y="4716035"/>
            <a:ext cx="3026459" cy="1654411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834900" y="6168479"/>
            <a:ext cx="27219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https://www.researchgate.net/publication/224101596_MedTAKMI-CDI_Interactive_knowledge_discovery_for_clinical_decision_intelligence</a:t>
            </a:r>
          </a:p>
        </p:txBody>
      </p:sp>
    </p:spTree>
    <p:extLst>
      <p:ext uri="{BB962C8B-B14F-4D97-AF65-F5344CB8AC3E}">
        <p14:creationId xmlns:p14="http://schemas.microsoft.com/office/powerpoint/2010/main" val="3593252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27297" y="1115365"/>
            <a:ext cx="355711" cy="3557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171586" y="1712671"/>
            <a:ext cx="355711" cy="3557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15875" y="2274733"/>
            <a:ext cx="355711" cy="3557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27297" y="2309977"/>
            <a:ext cx="355711" cy="3557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46717" y="1712670"/>
            <a:ext cx="355711" cy="3557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4"/>
            <a:endCxn id="5" idx="0"/>
          </p:cNvCxnSpPr>
          <p:nvPr/>
        </p:nvCxnSpPr>
        <p:spPr>
          <a:xfrm flipH="1">
            <a:off x="5349442" y="1471076"/>
            <a:ext cx="355711" cy="241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4"/>
            <a:endCxn id="8" idx="0"/>
          </p:cNvCxnSpPr>
          <p:nvPr/>
        </p:nvCxnSpPr>
        <p:spPr>
          <a:xfrm>
            <a:off x="5705153" y="1471076"/>
            <a:ext cx="319420" cy="241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350056" y="2309977"/>
            <a:ext cx="355711" cy="3557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4"/>
            <a:endCxn id="6" idx="0"/>
          </p:cNvCxnSpPr>
          <p:nvPr/>
        </p:nvCxnSpPr>
        <p:spPr>
          <a:xfrm flipH="1">
            <a:off x="4993731" y="2068382"/>
            <a:ext cx="355711" cy="206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4"/>
            <a:endCxn id="7" idx="0"/>
          </p:cNvCxnSpPr>
          <p:nvPr/>
        </p:nvCxnSpPr>
        <p:spPr>
          <a:xfrm>
            <a:off x="5349442" y="2068382"/>
            <a:ext cx="355711" cy="241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5"/>
            <a:endCxn id="18" idx="0"/>
          </p:cNvCxnSpPr>
          <p:nvPr/>
        </p:nvCxnSpPr>
        <p:spPr>
          <a:xfrm>
            <a:off x="6150335" y="2016288"/>
            <a:ext cx="377577" cy="293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976882" y="1115365"/>
            <a:ext cx="355711" cy="3557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621171" y="1712671"/>
            <a:ext cx="355711" cy="3557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265460" y="2274733"/>
            <a:ext cx="355711" cy="3557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976882" y="2309977"/>
            <a:ext cx="355711" cy="3557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296302" y="1712670"/>
            <a:ext cx="355711" cy="3557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5" idx="4"/>
            <a:endCxn id="26" idx="0"/>
          </p:cNvCxnSpPr>
          <p:nvPr/>
        </p:nvCxnSpPr>
        <p:spPr>
          <a:xfrm flipH="1">
            <a:off x="7799027" y="1471076"/>
            <a:ext cx="355711" cy="241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5" idx="4"/>
            <a:endCxn id="29" idx="0"/>
          </p:cNvCxnSpPr>
          <p:nvPr/>
        </p:nvCxnSpPr>
        <p:spPr>
          <a:xfrm>
            <a:off x="8154738" y="1471076"/>
            <a:ext cx="319420" cy="241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4"/>
            <a:endCxn id="27" idx="0"/>
          </p:cNvCxnSpPr>
          <p:nvPr/>
        </p:nvCxnSpPr>
        <p:spPr>
          <a:xfrm flipH="1">
            <a:off x="7443316" y="2068382"/>
            <a:ext cx="355711" cy="206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6" idx="4"/>
            <a:endCxn id="28" idx="0"/>
          </p:cNvCxnSpPr>
          <p:nvPr/>
        </p:nvCxnSpPr>
        <p:spPr>
          <a:xfrm>
            <a:off x="7799027" y="2068382"/>
            <a:ext cx="355711" cy="241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5293682" y="4639112"/>
            <a:ext cx="612839" cy="502726"/>
            <a:chOff x="5293682" y="3591515"/>
            <a:chExt cx="1889892" cy="1550323"/>
          </a:xfrm>
        </p:grpSpPr>
        <p:sp>
          <p:nvSpPr>
            <p:cNvPr id="36" name="Oval 35"/>
            <p:cNvSpPr/>
            <p:nvPr/>
          </p:nvSpPr>
          <p:spPr>
            <a:xfrm>
              <a:off x="6005104" y="3591515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649393" y="4188821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293682" y="4750883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6005104" y="4786127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324524" y="4188820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6" idx="4"/>
              <a:endCxn id="37" idx="0"/>
            </p:cNvCxnSpPr>
            <p:nvPr/>
          </p:nvCxnSpPr>
          <p:spPr>
            <a:xfrm flipH="1">
              <a:off x="5827249" y="3947226"/>
              <a:ext cx="355711" cy="24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6" idx="4"/>
              <a:endCxn id="40" idx="0"/>
            </p:cNvCxnSpPr>
            <p:nvPr/>
          </p:nvCxnSpPr>
          <p:spPr>
            <a:xfrm>
              <a:off x="6182960" y="3947226"/>
              <a:ext cx="319420" cy="241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827863" y="4786127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>
              <a:stCxn id="37" idx="4"/>
              <a:endCxn id="38" idx="0"/>
            </p:cNvCxnSpPr>
            <p:nvPr/>
          </p:nvCxnSpPr>
          <p:spPr>
            <a:xfrm flipH="1">
              <a:off x="5471538" y="4544532"/>
              <a:ext cx="355711" cy="206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7" idx="4"/>
              <a:endCxn id="39" idx="0"/>
            </p:cNvCxnSpPr>
            <p:nvPr/>
          </p:nvCxnSpPr>
          <p:spPr>
            <a:xfrm>
              <a:off x="5827249" y="4544532"/>
              <a:ext cx="355711" cy="24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0" idx="5"/>
              <a:endCxn id="43" idx="0"/>
            </p:cNvCxnSpPr>
            <p:nvPr/>
          </p:nvCxnSpPr>
          <p:spPr>
            <a:xfrm>
              <a:off x="6628142" y="4492438"/>
              <a:ext cx="377577" cy="2936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7229170" y="4649801"/>
            <a:ext cx="569858" cy="637166"/>
            <a:chOff x="7229169" y="3736644"/>
            <a:chExt cx="1386553" cy="1550323"/>
          </a:xfrm>
        </p:grpSpPr>
        <p:sp>
          <p:nvSpPr>
            <p:cNvPr id="48" name="Oval 47"/>
            <p:cNvSpPr/>
            <p:nvPr/>
          </p:nvSpPr>
          <p:spPr>
            <a:xfrm>
              <a:off x="7940591" y="3736644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7584880" y="4333950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229169" y="4896012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940591" y="4931256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260011" y="4333949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48" idx="4"/>
              <a:endCxn id="49" idx="0"/>
            </p:cNvCxnSpPr>
            <p:nvPr/>
          </p:nvCxnSpPr>
          <p:spPr>
            <a:xfrm flipH="1">
              <a:off x="7762736" y="4092355"/>
              <a:ext cx="355711" cy="24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8" idx="4"/>
              <a:endCxn id="52" idx="0"/>
            </p:cNvCxnSpPr>
            <p:nvPr/>
          </p:nvCxnSpPr>
          <p:spPr>
            <a:xfrm>
              <a:off x="8118447" y="4092355"/>
              <a:ext cx="319420" cy="241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9" idx="4"/>
              <a:endCxn id="50" idx="0"/>
            </p:cNvCxnSpPr>
            <p:nvPr/>
          </p:nvCxnSpPr>
          <p:spPr>
            <a:xfrm flipH="1">
              <a:off x="7407025" y="4689661"/>
              <a:ext cx="355711" cy="206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9" idx="4"/>
              <a:endCxn id="51" idx="0"/>
            </p:cNvCxnSpPr>
            <p:nvPr/>
          </p:nvCxnSpPr>
          <p:spPr>
            <a:xfrm>
              <a:off x="7762736" y="4689661"/>
              <a:ext cx="355711" cy="24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270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893102"/>
              </p:ext>
            </p:extLst>
          </p:nvPr>
        </p:nvGraphicFramePr>
        <p:xfrm>
          <a:off x="2324218" y="1826443"/>
          <a:ext cx="7555071" cy="1009086"/>
        </p:xfrm>
        <a:graphic>
          <a:graphicData uri="http://schemas.openxmlformats.org/drawingml/2006/table">
            <a:tbl>
              <a:tblPr firstRow="1" bandRow="1"/>
              <a:tblGrid>
                <a:gridCol w="2518357">
                  <a:extLst>
                    <a:ext uri="{9D8B030D-6E8A-4147-A177-3AD203B41FA5}">
                      <a16:colId xmlns:a16="http://schemas.microsoft.com/office/drawing/2014/main" val="1316458371"/>
                    </a:ext>
                  </a:extLst>
                </a:gridCol>
                <a:gridCol w="2518357">
                  <a:extLst>
                    <a:ext uri="{9D8B030D-6E8A-4147-A177-3AD203B41FA5}">
                      <a16:colId xmlns:a16="http://schemas.microsoft.com/office/drawing/2014/main" val="4225085063"/>
                    </a:ext>
                  </a:extLst>
                </a:gridCol>
                <a:gridCol w="2518357">
                  <a:extLst>
                    <a:ext uri="{9D8B030D-6E8A-4147-A177-3AD203B41FA5}">
                      <a16:colId xmlns:a16="http://schemas.microsoft.com/office/drawing/2014/main" val="1820702016"/>
                    </a:ext>
                  </a:extLst>
                </a:gridCol>
              </a:tblGrid>
              <a:tr h="33636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Attribute</a:t>
                      </a:r>
                      <a:r>
                        <a:rPr lang="en-US" sz="1200" b="1" baseline="0" dirty="0" smtClean="0"/>
                        <a:t> Context</a:t>
                      </a:r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64080"/>
                  </a:ext>
                </a:extLst>
              </a:tr>
              <a:tr h="33636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Schema 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Attribute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575750"/>
                  </a:ext>
                </a:extLst>
              </a:tr>
              <a:tr h="3363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Schema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Version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Recorded Date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3462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32290"/>
              </p:ext>
            </p:extLst>
          </p:nvPr>
        </p:nvGraphicFramePr>
        <p:xfrm>
          <a:off x="2324217" y="3067076"/>
          <a:ext cx="7555072" cy="672724"/>
        </p:xfrm>
        <a:graphic>
          <a:graphicData uri="http://schemas.openxmlformats.org/drawingml/2006/table">
            <a:tbl>
              <a:tblPr firstRow="1" bandRow="1"/>
              <a:tblGrid>
                <a:gridCol w="3777536">
                  <a:extLst>
                    <a:ext uri="{9D8B030D-6E8A-4147-A177-3AD203B41FA5}">
                      <a16:colId xmlns:a16="http://schemas.microsoft.com/office/drawing/2014/main" val="1316458371"/>
                    </a:ext>
                  </a:extLst>
                </a:gridCol>
                <a:gridCol w="3777536">
                  <a:extLst>
                    <a:ext uri="{9D8B030D-6E8A-4147-A177-3AD203B41FA5}">
                      <a16:colId xmlns:a16="http://schemas.microsoft.com/office/drawing/2014/main" val="4225085063"/>
                    </a:ext>
                  </a:extLst>
                </a:gridCol>
              </a:tblGrid>
              <a:tr h="33636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Attribute Type</a:t>
                      </a:r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666550"/>
                  </a:ext>
                </a:extLst>
              </a:tr>
              <a:tr h="33636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</a:t>
                      </a:r>
                      <a:r>
                        <a:rPr lang="en-US" sz="1200" baseline="0" dirty="0" smtClean="0"/>
                        <a:t> 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Possible</a:t>
                      </a:r>
                      <a:r>
                        <a:rPr lang="en-US" sz="1200" baseline="0" dirty="0" smtClean="0"/>
                        <a:t> Value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57575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341049"/>
              </p:ext>
            </p:extLst>
          </p:nvPr>
        </p:nvGraphicFramePr>
        <p:xfrm>
          <a:off x="2324218" y="3971347"/>
          <a:ext cx="7555071" cy="672724"/>
        </p:xfrm>
        <a:graphic>
          <a:graphicData uri="http://schemas.openxmlformats.org/drawingml/2006/table">
            <a:tbl>
              <a:tblPr firstRow="1" bandRow="1"/>
              <a:tblGrid>
                <a:gridCol w="2518357">
                  <a:extLst>
                    <a:ext uri="{9D8B030D-6E8A-4147-A177-3AD203B41FA5}">
                      <a16:colId xmlns:a16="http://schemas.microsoft.com/office/drawing/2014/main" val="1316458371"/>
                    </a:ext>
                  </a:extLst>
                </a:gridCol>
                <a:gridCol w="2518357">
                  <a:extLst>
                    <a:ext uri="{9D8B030D-6E8A-4147-A177-3AD203B41FA5}">
                      <a16:colId xmlns:a16="http://schemas.microsoft.com/office/drawing/2014/main" val="4225085063"/>
                    </a:ext>
                  </a:extLst>
                </a:gridCol>
                <a:gridCol w="2518357">
                  <a:extLst>
                    <a:ext uri="{9D8B030D-6E8A-4147-A177-3AD203B41FA5}">
                      <a16:colId xmlns:a16="http://schemas.microsoft.com/office/drawing/2014/main" val="1082934323"/>
                    </a:ext>
                  </a:extLst>
                </a:gridCol>
              </a:tblGrid>
              <a:tr h="33636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Attribute Semantics</a:t>
                      </a:r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666550"/>
                  </a:ext>
                </a:extLst>
              </a:tr>
              <a:tr h="33636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Suffix</a:t>
                      </a:r>
                      <a:r>
                        <a:rPr lang="en-US" sz="1200" baseline="0" dirty="0" smtClean="0"/>
                        <a:t> Tree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Suffix Concept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Tree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Tree Embedding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575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51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3667505" y="701888"/>
            <a:ext cx="1371600" cy="548640"/>
          </a:xfrm>
          <a:prstGeom prst="roundRect">
            <a:avLst>
              <a:gd name="adj" fmla="val 2663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IF</a:t>
            </a:r>
            <a:r>
              <a:rPr lang="en-US" sz="1200" dirty="0" smtClean="0">
                <a:solidFill>
                  <a:schemeClr val="tx1"/>
                </a:solidFill>
              </a:rPr>
              <a:t> (True)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True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667505" y="1736420"/>
            <a:ext cx="1371600" cy="548640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IF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AttributeType</a:t>
            </a:r>
            <a:r>
              <a:rPr lang="en-US" sz="1200" dirty="0" smtClean="0">
                <a:solidFill>
                  <a:schemeClr val="tx1"/>
                </a:solidFill>
              </a:rPr>
              <a:t> = ‘string’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</a:t>
            </a:r>
            <a:r>
              <a:rPr lang="en-US" sz="1200" dirty="0" smtClean="0">
                <a:solidFill>
                  <a:schemeClr val="tx1"/>
                </a:solidFill>
              </a:rPr>
              <a:t> False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269897" y="2852245"/>
            <a:ext cx="1371600" cy="548640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SemanticType</a:t>
            </a:r>
            <a:r>
              <a:rPr lang="en-US" sz="1200" dirty="0" smtClean="0">
                <a:solidFill>
                  <a:schemeClr val="tx1"/>
                </a:solidFill>
              </a:rPr>
              <a:t> = </a:t>
            </a:r>
            <a:r>
              <a:rPr lang="en-US" sz="1200" dirty="0" smtClean="0">
                <a:solidFill>
                  <a:schemeClr val="tx1"/>
                </a:solidFill>
              </a:rPr>
              <a:t>‘</a:t>
            </a:r>
            <a:r>
              <a:rPr lang="en-US" sz="1200" i="1" dirty="0" smtClean="0">
                <a:solidFill>
                  <a:schemeClr val="tx1"/>
                </a:solidFill>
              </a:rPr>
              <a:t>ST</a:t>
            </a:r>
            <a:r>
              <a:rPr lang="en-US" sz="1200" i="1" baseline="-25000" dirty="0" smtClean="0">
                <a:solidFill>
                  <a:schemeClr val="tx1"/>
                </a:solidFill>
              </a:rPr>
              <a:t>1</a:t>
            </a:r>
            <a:r>
              <a:rPr lang="en-US" sz="1200" dirty="0" smtClean="0">
                <a:solidFill>
                  <a:schemeClr val="tx1"/>
                </a:solidFill>
              </a:rPr>
              <a:t>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‘</a:t>
            </a:r>
            <a:r>
              <a:rPr lang="en-US" sz="1200" i="1" dirty="0" smtClean="0">
                <a:solidFill>
                  <a:schemeClr val="tx1"/>
                </a:solidFill>
              </a:rPr>
              <a:t>Concept</a:t>
            </a:r>
            <a:r>
              <a:rPr lang="en-US" sz="1200" i="1" baseline="-25000" dirty="0" smtClean="0">
                <a:solidFill>
                  <a:schemeClr val="tx1"/>
                </a:solidFill>
              </a:rPr>
              <a:t>1</a:t>
            </a:r>
            <a:r>
              <a:rPr lang="en-US" sz="1200" dirty="0" smtClean="0">
                <a:solidFill>
                  <a:schemeClr val="tx1"/>
                </a:solidFill>
              </a:rPr>
              <a:t>’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584536" y="1732550"/>
            <a:ext cx="1371600" cy="548640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AttributeType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=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‘integer’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THEN</a:t>
            </a:r>
            <a:r>
              <a:rPr lang="en-US" sz="1200" dirty="0">
                <a:solidFill>
                  <a:schemeClr val="tx1"/>
                </a:solidFill>
              </a:rPr>
              <a:t> False</a:t>
            </a:r>
          </a:p>
        </p:txBody>
      </p:sp>
      <p:cxnSp>
        <p:nvCxnSpPr>
          <p:cNvPr id="23" name="Straight Arrow Connector 22"/>
          <p:cNvCxnSpPr>
            <a:stCxn id="26" idx="2"/>
            <a:endCxn id="27" idx="0"/>
          </p:cNvCxnSpPr>
          <p:nvPr/>
        </p:nvCxnSpPr>
        <p:spPr>
          <a:xfrm>
            <a:off x="4353305" y="1250528"/>
            <a:ext cx="0" cy="485892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Arrow Connector 36"/>
          <p:cNvCxnSpPr>
            <a:stCxn id="27" idx="3"/>
            <a:endCxn id="29" idx="1"/>
          </p:cNvCxnSpPr>
          <p:nvPr/>
        </p:nvCxnSpPr>
        <p:spPr>
          <a:xfrm flipV="1">
            <a:off x="5039105" y="2006870"/>
            <a:ext cx="2545431" cy="387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>
            <a:stCxn id="27" idx="2"/>
            <a:endCxn id="28" idx="0"/>
          </p:cNvCxnSpPr>
          <p:nvPr/>
        </p:nvCxnSpPr>
        <p:spPr>
          <a:xfrm rot="5400000">
            <a:off x="3370909" y="1869848"/>
            <a:ext cx="567185" cy="139760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3798593" y="1307518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872142" y="1728172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If not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109090" y="2315134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1476140" y="3992545"/>
            <a:ext cx="1371600" cy="548640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SemanticType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 = </a:t>
            </a:r>
            <a:r>
              <a:rPr lang="en-US" sz="1200" dirty="0" smtClean="0">
                <a:solidFill>
                  <a:schemeClr val="tx1"/>
                </a:solidFill>
              </a:rPr>
              <a:t>‘</a:t>
            </a:r>
            <a:r>
              <a:rPr lang="en-US" sz="1200" i="1" dirty="0" smtClean="0">
                <a:solidFill>
                  <a:schemeClr val="tx1"/>
                </a:solidFill>
              </a:rPr>
              <a:t>ST</a:t>
            </a:r>
            <a:r>
              <a:rPr lang="en-US" sz="1200" i="1" baseline="-25000" dirty="0" smtClean="0">
                <a:solidFill>
                  <a:schemeClr val="tx1"/>
                </a:solidFill>
              </a:rPr>
              <a:t>3</a:t>
            </a:r>
            <a:r>
              <a:rPr lang="en-US" sz="1200" dirty="0" smtClean="0">
                <a:solidFill>
                  <a:schemeClr val="tx1"/>
                </a:solidFill>
              </a:rPr>
              <a:t>’ 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>
                <a:solidFill>
                  <a:schemeClr val="tx1"/>
                </a:solidFill>
              </a:rPr>
              <a:t>‘</a:t>
            </a:r>
            <a:r>
              <a:rPr lang="en-US" sz="1200" i="1" dirty="0" smtClean="0">
                <a:solidFill>
                  <a:schemeClr val="tx1"/>
                </a:solidFill>
              </a:rPr>
              <a:t>Concept</a:t>
            </a:r>
            <a:r>
              <a:rPr lang="en-US" sz="1200" i="1" baseline="-25000" dirty="0" smtClean="0">
                <a:solidFill>
                  <a:schemeClr val="tx1"/>
                </a:solidFill>
              </a:rPr>
              <a:t>3</a:t>
            </a:r>
            <a:r>
              <a:rPr lang="en-US" sz="1200" dirty="0" smtClean="0">
                <a:solidFill>
                  <a:schemeClr val="tx1"/>
                </a:solidFill>
              </a:rPr>
              <a:t>’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28" idx="2"/>
            <a:endCxn id="42" idx="0"/>
          </p:cNvCxnSpPr>
          <p:nvPr/>
        </p:nvCxnSpPr>
        <p:spPr>
          <a:xfrm rot="5400000">
            <a:off x="2262989" y="3299837"/>
            <a:ext cx="591660" cy="793757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TextBox 43"/>
          <p:cNvSpPr txBox="1"/>
          <p:nvPr/>
        </p:nvSpPr>
        <p:spPr>
          <a:xfrm>
            <a:off x="1786260" y="3535626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46" name="Rounded Rectangle 45"/>
          <p:cNvSpPr/>
          <p:nvPr/>
        </p:nvSpPr>
        <p:spPr>
          <a:xfrm>
            <a:off x="7584536" y="2854821"/>
            <a:ext cx="1371600" cy="548640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SemanticType</a:t>
            </a:r>
            <a:r>
              <a:rPr lang="en-US" sz="1200" dirty="0">
                <a:solidFill>
                  <a:schemeClr val="tx1"/>
                </a:solidFill>
              </a:rPr>
              <a:t> = ‘</a:t>
            </a:r>
            <a:r>
              <a:rPr lang="en-US" sz="1200" i="1" dirty="0">
                <a:solidFill>
                  <a:schemeClr val="tx1"/>
                </a:solidFill>
              </a:rPr>
              <a:t>ST</a:t>
            </a:r>
            <a:r>
              <a:rPr lang="en-US" sz="1200" i="1" baseline="-25000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’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THEN </a:t>
            </a:r>
            <a:r>
              <a:rPr lang="en-US" sz="1200" dirty="0">
                <a:solidFill>
                  <a:schemeClr val="tx1"/>
                </a:solidFill>
              </a:rPr>
              <a:t>‘</a:t>
            </a:r>
            <a:r>
              <a:rPr lang="en-US" sz="1200" i="1" dirty="0" smtClean="0">
                <a:solidFill>
                  <a:schemeClr val="tx1"/>
                </a:solidFill>
              </a:rPr>
              <a:t>Concept</a:t>
            </a:r>
            <a:r>
              <a:rPr lang="en-US" sz="1200" i="1" baseline="-25000" dirty="0" smtClean="0">
                <a:solidFill>
                  <a:schemeClr val="tx1"/>
                </a:solidFill>
              </a:rPr>
              <a:t>7</a:t>
            </a:r>
            <a:r>
              <a:rPr lang="en-US" sz="1200" dirty="0" smtClean="0">
                <a:solidFill>
                  <a:schemeClr val="tx1"/>
                </a:solidFill>
              </a:rPr>
              <a:t>’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7584536" y="3976085"/>
            <a:ext cx="1371600" cy="548640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SemanticType</a:t>
            </a:r>
            <a:r>
              <a:rPr lang="en-US" sz="1200" dirty="0">
                <a:solidFill>
                  <a:schemeClr val="tx1"/>
                </a:solidFill>
              </a:rPr>
              <a:t> = ‘</a:t>
            </a:r>
            <a:r>
              <a:rPr lang="en-US" sz="1200" i="1" dirty="0" smtClean="0">
                <a:solidFill>
                  <a:schemeClr val="tx1"/>
                </a:solidFill>
              </a:rPr>
              <a:t>ST</a:t>
            </a:r>
            <a:r>
              <a:rPr lang="en-US" sz="1200" i="1" baseline="-25000" dirty="0" smtClean="0">
                <a:solidFill>
                  <a:schemeClr val="tx1"/>
                </a:solidFill>
              </a:rPr>
              <a:t>7</a:t>
            </a:r>
            <a:r>
              <a:rPr lang="en-US" sz="1200" dirty="0" smtClean="0">
                <a:solidFill>
                  <a:schemeClr val="tx1"/>
                </a:solidFill>
              </a:rPr>
              <a:t>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THEN </a:t>
            </a:r>
            <a:r>
              <a:rPr lang="en-US" sz="1200" dirty="0">
                <a:solidFill>
                  <a:schemeClr val="tx1"/>
                </a:solidFill>
              </a:rPr>
              <a:t>‘</a:t>
            </a:r>
            <a:r>
              <a:rPr lang="en-US" sz="1200" i="1" dirty="0" smtClean="0">
                <a:solidFill>
                  <a:schemeClr val="tx1"/>
                </a:solidFill>
              </a:rPr>
              <a:t>Concept</a:t>
            </a:r>
            <a:r>
              <a:rPr lang="en-US" sz="1200" i="1" baseline="-25000" dirty="0" smtClean="0">
                <a:solidFill>
                  <a:schemeClr val="tx1"/>
                </a:solidFill>
              </a:rPr>
              <a:t>7</a:t>
            </a:r>
            <a:r>
              <a:rPr lang="en-US" sz="1200" dirty="0" smtClean="0">
                <a:solidFill>
                  <a:schemeClr val="tx1"/>
                </a:solidFill>
              </a:rPr>
              <a:t>’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6" idx="2"/>
            <a:endCxn id="47" idx="0"/>
          </p:cNvCxnSpPr>
          <p:nvPr/>
        </p:nvCxnSpPr>
        <p:spPr>
          <a:xfrm>
            <a:off x="8270336" y="3403461"/>
            <a:ext cx="0" cy="572624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TextBox 48"/>
          <p:cNvSpPr txBox="1"/>
          <p:nvPr/>
        </p:nvSpPr>
        <p:spPr>
          <a:xfrm>
            <a:off x="7734429" y="3542937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cxnSp>
        <p:nvCxnSpPr>
          <p:cNvPr id="50" name="Straight Arrow Connector 49"/>
          <p:cNvCxnSpPr>
            <a:stCxn id="29" idx="2"/>
            <a:endCxn id="46" idx="0"/>
          </p:cNvCxnSpPr>
          <p:nvPr/>
        </p:nvCxnSpPr>
        <p:spPr>
          <a:xfrm>
            <a:off x="8270336" y="2281190"/>
            <a:ext cx="0" cy="573631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TextBox 50"/>
          <p:cNvSpPr txBox="1"/>
          <p:nvPr/>
        </p:nvSpPr>
        <p:spPr>
          <a:xfrm>
            <a:off x="7694303" y="2435406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2981705" y="3996755"/>
            <a:ext cx="1371600" cy="548640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SemanticType</a:t>
            </a:r>
            <a:r>
              <a:rPr lang="en-US" sz="1200" dirty="0">
                <a:solidFill>
                  <a:schemeClr val="tx1"/>
                </a:solidFill>
              </a:rPr>
              <a:t>  = ‘</a:t>
            </a:r>
            <a:r>
              <a:rPr lang="en-US" sz="1200" i="1" dirty="0" smtClean="0">
                <a:solidFill>
                  <a:schemeClr val="tx1"/>
                </a:solidFill>
              </a:rPr>
              <a:t>ST</a:t>
            </a:r>
            <a:r>
              <a:rPr lang="en-US" sz="1200" i="1" baseline="-25000" dirty="0" smtClean="0">
                <a:solidFill>
                  <a:schemeClr val="tx1"/>
                </a:solidFill>
              </a:rPr>
              <a:t>4</a:t>
            </a:r>
            <a:r>
              <a:rPr lang="en-US" sz="1200" dirty="0" smtClean="0">
                <a:solidFill>
                  <a:schemeClr val="tx1"/>
                </a:solidFill>
              </a:rPr>
              <a:t>’ 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>
                <a:solidFill>
                  <a:schemeClr val="tx1"/>
                </a:solidFill>
              </a:rPr>
              <a:t>‘</a:t>
            </a:r>
            <a:r>
              <a:rPr lang="en-US" sz="1200" i="1" dirty="0" smtClean="0">
                <a:solidFill>
                  <a:schemeClr val="tx1"/>
                </a:solidFill>
              </a:rPr>
              <a:t>Concept</a:t>
            </a:r>
            <a:r>
              <a:rPr lang="en-US" sz="1200" i="1" baseline="-25000" dirty="0" smtClean="0">
                <a:solidFill>
                  <a:schemeClr val="tx1"/>
                </a:solidFill>
              </a:rPr>
              <a:t>4</a:t>
            </a:r>
            <a:r>
              <a:rPr lang="en-US" sz="1200" dirty="0" smtClean="0">
                <a:solidFill>
                  <a:schemeClr val="tx1"/>
                </a:solidFill>
              </a:rPr>
              <a:t>’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28" idx="2"/>
            <a:endCxn id="52" idx="0"/>
          </p:cNvCxnSpPr>
          <p:nvPr/>
        </p:nvCxnSpPr>
        <p:spPr>
          <a:xfrm rot="16200000" flipH="1">
            <a:off x="3013666" y="3342916"/>
            <a:ext cx="595870" cy="71180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Rounded Rectangle 54"/>
          <p:cNvSpPr/>
          <p:nvPr/>
        </p:nvSpPr>
        <p:spPr>
          <a:xfrm>
            <a:off x="5218847" y="2848903"/>
            <a:ext cx="1371600" cy="548640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SemanticType</a:t>
            </a:r>
            <a:r>
              <a:rPr lang="en-US" sz="1200" dirty="0">
                <a:solidFill>
                  <a:schemeClr val="tx1"/>
                </a:solidFill>
              </a:rPr>
              <a:t> = ‘</a:t>
            </a:r>
            <a:r>
              <a:rPr lang="en-US" sz="1200" i="1" dirty="0" smtClean="0">
                <a:solidFill>
                  <a:schemeClr val="tx1"/>
                </a:solidFill>
              </a:rPr>
              <a:t>ST</a:t>
            </a:r>
            <a:r>
              <a:rPr lang="en-US" sz="1200" i="1" baseline="-25000" dirty="0" smtClean="0">
                <a:solidFill>
                  <a:schemeClr val="tx1"/>
                </a:solidFill>
              </a:rPr>
              <a:t>2</a:t>
            </a:r>
            <a:r>
              <a:rPr lang="en-US" sz="1200" dirty="0" smtClean="0">
                <a:solidFill>
                  <a:schemeClr val="tx1"/>
                </a:solidFill>
              </a:rPr>
              <a:t>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THEN </a:t>
            </a:r>
            <a:r>
              <a:rPr lang="en-US" sz="1200" dirty="0">
                <a:solidFill>
                  <a:schemeClr val="tx1"/>
                </a:solidFill>
              </a:rPr>
              <a:t>‘</a:t>
            </a:r>
            <a:r>
              <a:rPr lang="en-US" sz="1200" i="1" dirty="0" smtClean="0">
                <a:solidFill>
                  <a:schemeClr val="tx1"/>
                </a:solidFill>
              </a:rPr>
              <a:t>Concept</a:t>
            </a:r>
            <a:r>
              <a:rPr lang="en-US" sz="1200" i="1" baseline="-25000" dirty="0" smtClean="0">
                <a:solidFill>
                  <a:schemeClr val="tx1"/>
                </a:solidFill>
              </a:rPr>
              <a:t>2</a:t>
            </a:r>
            <a:r>
              <a:rPr lang="en-US" sz="1200" dirty="0" smtClean="0">
                <a:solidFill>
                  <a:schemeClr val="tx1"/>
                </a:solidFill>
              </a:rPr>
              <a:t>’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stCxn id="27" idx="2"/>
            <a:endCxn id="55" idx="0"/>
          </p:cNvCxnSpPr>
          <p:nvPr/>
        </p:nvCxnSpPr>
        <p:spPr>
          <a:xfrm rot="16200000" flipH="1">
            <a:off x="4847055" y="1791310"/>
            <a:ext cx="563843" cy="1551342"/>
          </a:xfrm>
          <a:prstGeom prst="curvedConnector3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Rounded Rectangle 70"/>
          <p:cNvSpPr/>
          <p:nvPr/>
        </p:nvSpPr>
        <p:spPr>
          <a:xfrm>
            <a:off x="4505318" y="3987883"/>
            <a:ext cx="1371600" cy="548640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SemanticType</a:t>
            </a:r>
            <a:r>
              <a:rPr lang="en-US" sz="1200" dirty="0">
                <a:solidFill>
                  <a:schemeClr val="tx1"/>
                </a:solidFill>
              </a:rPr>
              <a:t> = ‘</a:t>
            </a:r>
            <a:r>
              <a:rPr lang="en-US" sz="1200" i="1" dirty="0" smtClean="0">
                <a:solidFill>
                  <a:schemeClr val="tx1"/>
                </a:solidFill>
              </a:rPr>
              <a:t>ST</a:t>
            </a:r>
            <a:r>
              <a:rPr lang="en-US" sz="1200" i="1" baseline="-25000" dirty="0" smtClean="0">
                <a:solidFill>
                  <a:schemeClr val="tx1"/>
                </a:solidFill>
              </a:rPr>
              <a:t>5</a:t>
            </a:r>
            <a:r>
              <a:rPr lang="en-US" sz="1200" dirty="0" smtClean="0">
                <a:solidFill>
                  <a:schemeClr val="tx1"/>
                </a:solidFill>
              </a:rPr>
              <a:t>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THEN </a:t>
            </a:r>
            <a:r>
              <a:rPr lang="en-US" sz="1200" dirty="0">
                <a:solidFill>
                  <a:schemeClr val="tx1"/>
                </a:solidFill>
              </a:rPr>
              <a:t>‘</a:t>
            </a:r>
            <a:r>
              <a:rPr lang="en-US" sz="1200" i="1" dirty="0" smtClean="0">
                <a:solidFill>
                  <a:schemeClr val="tx1"/>
                </a:solidFill>
              </a:rPr>
              <a:t>Concept</a:t>
            </a:r>
            <a:r>
              <a:rPr lang="en-US" sz="1200" i="1" baseline="-25000" dirty="0" smtClean="0">
                <a:solidFill>
                  <a:schemeClr val="tx1"/>
                </a:solidFill>
              </a:rPr>
              <a:t>5</a:t>
            </a:r>
            <a:r>
              <a:rPr lang="en-US" sz="1200" dirty="0" smtClean="0">
                <a:solidFill>
                  <a:schemeClr val="tx1"/>
                </a:solidFill>
              </a:rPr>
              <a:t>’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786637" y="3575444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73" name="Rounded Rectangle 72"/>
          <p:cNvSpPr/>
          <p:nvPr/>
        </p:nvSpPr>
        <p:spPr>
          <a:xfrm>
            <a:off x="6058792" y="3987883"/>
            <a:ext cx="1371600" cy="548640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SemanticType</a:t>
            </a:r>
            <a:r>
              <a:rPr lang="en-US" sz="1200" dirty="0">
                <a:solidFill>
                  <a:schemeClr val="tx1"/>
                </a:solidFill>
              </a:rPr>
              <a:t> = ‘</a:t>
            </a:r>
            <a:r>
              <a:rPr lang="en-US" sz="1200" i="1" dirty="0" smtClean="0">
                <a:solidFill>
                  <a:schemeClr val="tx1"/>
                </a:solidFill>
              </a:rPr>
              <a:t>ST</a:t>
            </a:r>
            <a:r>
              <a:rPr lang="en-US" sz="1200" i="1" baseline="-25000" dirty="0" smtClean="0">
                <a:solidFill>
                  <a:schemeClr val="tx1"/>
                </a:solidFill>
              </a:rPr>
              <a:t>6</a:t>
            </a:r>
            <a:r>
              <a:rPr lang="en-US" sz="1200" dirty="0" smtClean="0">
                <a:solidFill>
                  <a:schemeClr val="tx1"/>
                </a:solidFill>
              </a:rPr>
              <a:t>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THEN </a:t>
            </a:r>
            <a:r>
              <a:rPr lang="en-US" sz="1200" dirty="0">
                <a:solidFill>
                  <a:schemeClr val="tx1"/>
                </a:solidFill>
              </a:rPr>
              <a:t>‘</a:t>
            </a:r>
            <a:r>
              <a:rPr lang="en-US" sz="1200" i="1" dirty="0" smtClean="0">
                <a:solidFill>
                  <a:schemeClr val="tx1"/>
                </a:solidFill>
              </a:rPr>
              <a:t>Concept</a:t>
            </a:r>
            <a:r>
              <a:rPr lang="en-US" sz="1200" i="1" baseline="-25000" dirty="0" smtClean="0">
                <a:solidFill>
                  <a:schemeClr val="tx1"/>
                </a:solidFill>
              </a:rPr>
              <a:t>6</a:t>
            </a:r>
            <a:r>
              <a:rPr lang="en-US" sz="1200" dirty="0" smtClean="0">
                <a:solidFill>
                  <a:schemeClr val="tx1"/>
                </a:solidFill>
              </a:rPr>
              <a:t>’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55" idx="2"/>
            <a:endCxn id="71" idx="0"/>
          </p:cNvCxnSpPr>
          <p:nvPr/>
        </p:nvCxnSpPr>
        <p:spPr>
          <a:xfrm rot="5400000">
            <a:off x="5252713" y="3335949"/>
            <a:ext cx="590340" cy="713529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Straight Arrow Connector 76"/>
          <p:cNvCxnSpPr>
            <a:stCxn id="55" idx="2"/>
            <a:endCxn id="73" idx="0"/>
          </p:cNvCxnSpPr>
          <p:nvPr/>
        </p:nvCxnSpPr>
        <p:spPr>
          <a:xfrm rot="16200000" flipH="1">
            <a:off x="6029449" y="3272740"/>
            <a:ext cx="590340" cy="839945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3" name="TextBox 82"/>
          <p:cNvSpPr txBox="1"/>
          <p:nvPr/>
        </p:nvSpPr>
        <p:spPr>
          <a:xfrm>
            <a:off x="3499954" y="3547465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6560598" y="3547465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5460463" y="2394003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53" name="Rounded Rectangle 52"/>
          <p:cNvSpPr/>
          <p:nvPr/>
        </p:nvSpPr>
        <p:spPr>
          <a:xfrm>
            <a:off x="9385444" y="1739923"/>
            <a:ext cx="1371600" cy="548640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AttributeType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</a:t>
            </a:r>
            <a:r>
              <a:rPr lang="en-US" sz="1200" dirty="0" smtClean="0">
                <a:solidFill>
                  <a:schemeClr val="tx1"/>
                </a:solidFill>
              </a:rPr>
              <a:t> ‘integer’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THEN</a:t>
            </a:r>
            <a:r>
              <a:rPr lang="en-US" sz="1200" dirty="0">
                <a:solidFill>
                  <a:schemeClr val="tx1"/>
                </a:solidFill>
              </a:rPr>
              <a:t> False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9385444" y="2832124"/>
            <a:ext cx="1371600" cy="548640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SemanticType</a:t>
            </a:r>
            <a:r>
              <a:rPr lang="en-US" sz="1200" dirty="0">
                <a:solidFill>
                  <a:schemeClr val="tx1"/>
                </a:solidFill>
              </a:rPr>
              <a:t> = ‘</a:t>
            </a:r>
            <a:r>
              <a:rPr lang="en-US" sz="1200" i="1" dirty="0" smtClean="0">
                <a:solidFill>
                  <a:schemeClr val="tx1"/>
                </a:solidFill>
              </a:rPr>
              <a:t>ST</a:t>
            </a:r>
            <a:r>
              <a:rPr lang="en-US" sz="1200" i="1" baseline="-25000" dirty="0" smtClean="0">
                <a:solidFill>
                  <a:schemeClr val="tx1"/>
                </a:solidFill>
              </a:rPr>
              <a:t>1</a:t>
            </a:r>
            <a:r>
              <a:rPr lang="en-US" sz="1200" dirty="0" smtClean="0">
                <a:solidFill>
                  <a:schemeClr val="tx1"/>
                </a:solidFill>
              </a:rPr>
              <a:t>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THEN </a:t>
            </a:r>
            <a:r>
              <a:rPr lang="en-US" sz="1200" dirty="0">
                <a:solidFill>
                  <a:schemeClr val="tx1"/>
                </a:solidFill>
              </a:rPr>
              <a:t>‘</a:t>
            </a:r>
            <a:r>
              <a:rPr lang="en-US" sz="1200" i="1" dirty="0" smtClean="0">
                <a:solidFill>
                  <a:schemeClr val="tx1"/>
                </a:solidFill>
              </a:rPr>
              <a:t>Concept</a:t>
            </a:r>
            <a:r>
              <a:rPr lang="en-US" sz="1200" i="1" baseline="-25000" dirty="0" smtClean="0">
                <a:solidFill>
                  <a:schemeClr val="tx1"/>
                </a:solidFill>
              </a:rPr>
              <a:t>1</a:t>
            </a:r>
            <a:r>
              <a:rPr lang="en-US" sz="1200" dirty="0" smtClean="0">
                <a:solidFill>
                  <a:schemeClr val="tx1"/>
                </a:solidFill>
              </a:rPr>
              <a:t>’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385444" y="3971105"/>
            <a:ext cx="1371600" cy="548640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SemanticType</a:t>
            </a:r>
            <a:r>
              <a:rPr lang="en-US" sz="1200" dirty="0">
                <a:solidFill>
                  <a:schemeClr val="tx1"/>
                </a:solidFill>
              </a:rPr>
              <a:t> = ‘</a:t>
            </a:r>
            <a:r>
              <a:rPr lang="en-US" sz="1200" i="1" dirty="0" smtClean="0">
                <a:solidFill>
                  <a:schemeClr val="tx1"/>
                </a:solidFill>
              </a:rPr>
              <a:t>ST</a:t>
            </a:r>
            <a:r>
              <a:rPr lang="en-US" sz="1200" i="1" baseline="-25000" dirty="0" smtClean="0">
                <a:solidFill>
                  <a:schemeClr val="tx1"/>
                </a:solidFill>
              </a:rPr>
              <a:t>8</a:t>
            </a:r>
            <a:r>
              <a:rPr lang="en-US" sz="1200" dirty="0" smtClean="0">
                <a:solidFill>
                  <a:schemeClr val="tx1"/>
                </a:solidFill>
              </a:rPr>
              <a:t>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THEN </a:t>
            </a:r>
            <a:r>
              <a:rPr lang="en-US" sz="1200" dirty="0">
                <a:solidFill>
                  <a:schemeClr val="tx1"/>
                </a:solidFill>
              </a:rPr>
              <a:t>‘</a:t>
            </a:r>
            <a:r>
              <a:rPr lang="en-US" sz="1200" i="1" dirty="0" smtClean="0">
                <a:solidFill>
                  <a:schemeClr val="tx1"/>
                </a:solidFill>
              </a:rPr>
              <a:t>Concept</a:t>
            </a:r>
            <a:r>
              <a:rPr lang="en-US" sz="1200" i="1" baseline="-25000" dirty="0" smtClean="0">
                <a:solidFill>
                  <a:schemeClr val="tx1"/>
                </a:solidFill>
              </a:rPr>
              <a:t>8</a:t>
            </a:r>
            <a:r>
              <a:rPr lang="en-US" sz="1200" dirty="0" smtClean="0">
                <a:solidFill>
                  <a:schemeClr val="tx1"/>
                </a:solidFill>
              </a:rPr>
              <a:t>’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4" idx="2"/>
            <a:endCxn id="56" idx="0"/>
          </p:cNvCxnSpPr>
          <p:nvPr/>
        </p:nvCxnSpPr>
        <p:spPr>
          <a:xfrm>
            <a:off x="10071244" y="3380764"/>
            <a:ext cx="0" cy="590341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TextBox 57"/>
          <p:cNvSpPr txBox="1"/>
          <p:nvPr/>
        </p:nvSpPr>
        <p:spPr>
          <a:xfrm>
            <a:off x="9500089" y="3479450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cxnSp>
        <p:nvCxnSpPr>
          <p:cNvPr id="59" name="Straight Arrow Connector 58"/>
          <p:cNvCxnSpPr>
            <a:stCxn id="53" idx="2"/>
            <a:endCxn id="54" idx="0"/>
          </p:cNvCxnSpPr>
          <p:nvPr/>
        </p:nvCxnSpPr>
        <p:spPr>
          <a:xfrm>
            <a:off x="10071244" y="2288563"/>
            <a:ext cx="0" cy="543561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TextBox 59"/>
          <p:cNvSpPr txBox="1"/>
          <p:nvPr/>
        </p:nvSpPr>
        <p:spPr>
          <a:xfrm>
            <a:off x="9505485" y="2478068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29" idx="3"/>
            <a:endCxn id="53" idx="1"/>
          </p:cNvCxnSpPr>
          <p:nvPr/>
        </p:nvCxnSpPr>
        <p:spPr>
          <a:xfrm>
            <a:off x="8956136" y="2006870"/>
            <a:ext cx="429308" cy="7373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TextBox 97"/>
          <p:cNvSpPr txBox="1"/>
          <p:nvPr/>
        </p:nvSpPr>
        <p:spPr>
          <a:xfrm>
            <a:off x="8912597" y="1712116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If not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564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3457781" y="353666"/>
            <a:ext cx="1677798" cy="607972"/>
          </a:xfrm>
          <a:prstGeom prst="roundRect">
            <a:avLst>
              <a:gd name="adj" fmla="val 2663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IF</a:t>
            </a:r>
            <a:r>
              <a:rPr lang="en-US" sz="1200" dirty="0" smtClean="0">
                <a:solidFill>
                  <a:schemeClr val="tx1"/>
                </a:solidFill>
              </a:rPr>
              <a:t> (True)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</a:t>
            </a:r>
            <a:r>
              <a:rPr lang="en-US" sz="1200" dirty="0" smtClean="0">
                <a:solidFill>
                  <a:schemeClr val="tx1"/>
                </a:solidFill>
              </a:rPr>
              <a:t> Class ‘0’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457781" y="1526695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IF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AttributeType</a:t>
            </a:r>
            <a:r>
              <a:rPr lang="en-US" sz="1200" dirty="0" smtClean="0">
                <a:solidFill>
                  <a:schemeClr val="tx1"/>
                </a:solidFill>
              </a:rPr>
              <a:t> = ‘string’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</a:t>
            </a:r>
            <a:r>
              <a:rPr lang="en-US" sz="1200" dirty="0" smtClean="0">
                <a:solidFill>
                  <a:schemeClr val="tx1"/>
                </a:solidFill>
              </a:rPr>
              <a:t> False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963536" y="2866893"/>
            <a:ext cx="1845065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SemanticType</a:t>
            </a:r>
            <a:r>
              <a:rPr lang="en-US" sz="1200" dirty="0" smtClean="0">
                <a:solidFill>
                  <a:schemeClr val="tx1"/>
                </a:solidFill>
              </a:rPr>
              <a:t> = </a:t>
            </a:r>
            <a:r>
              <a:rPr lang="en-US" sz="1200" dirty="0">
                <a:solidFill>
                  <a:schemeClr val="tx1"/>
                </a:solidFill>
              </a:rPr>
              <a:t>‘Patient or Disabled </a:t>
            </a:r>
            <a:r>
              <a:rPr lang="en-US" sz="1200" dirty="0" smtClean="0">
                <a:solidFill>
                  <a:schemeClr val="tx1"/>
                </a:solidFill>
              </a:rPr>
              <a:t>Group’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‘Patient’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481790" y="1536167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AttributeType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</a:t>
            </a:r>
            <a:r>
              <a:rPr lang="en-US" sz="1200" dirty="0" smtClean="0">
                <a:solidFill>
                  <a:schemeClr val="tx1"/>
                </a:solidFill>
              </a:rPr>
              <a:t> ‘integer’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THEN</a:t>
            </a:r>
            <a:r>
              <a:rPr lang="en-US" sz="1200" dirty="0">
                <a:solidFill>
                  <a:schemeClr val="tx1"/>
                </a:solidFill>
              </a:rPr>
              <a:t> False</a:t>
            </a:r>
          </a:p>
        </p:txBody>
      </p:sp>
      <p:cxnSp>
        <p:nvCxnSpPr>
          <p:cNvPr id="23" name="Straight Arrow Connector 22"/>
          <p:cNvCxnSpPr>
            <a:stCxn id="26" idx="2"/>
            <a:endCxn id="27" idx="0"/>
          </p:cNvCxnSpPr>
          <p:nvPr/>
        </p:nvCxnSpPr>
        <p:spPr>
          <a:xfrm>
            <a:off x="4296680" y="961638"/>
            <a:ext cx="0" cy="565057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Arrow Connector 36"/>
          <p:cNvCxnSpPr>
            <a:stCxn id="27" idx="3"/>
            <a:endCxn id="29" idx="1"/>
          </p:cNvCxnSpPr>
          <p:nvPr/>
        </p:nvCxnSpPr>
        <p:spPr>
          <a:xfrm>
            <a:off x="5135579" y="1830681"/>
            <a:ext cx="3346211" cy="9472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>
            <a:stCxn id="27" idx="2"/>
            <a:endCxn id="28" idx="0"/>
          </p:cNvCxnSpPr>
          <p:nvPr/>
        </p:nvCxnSpPr>
        <p:spPr>
          <a:xfrm rot="5400000">
            <a:off x="3225262" y="1795475"/>
            <a:ext cx="732226" cy="1410611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3699401" y="1105666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179140" y="1526695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If not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04711" y="2346762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1047390" y="4039922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 = </a:t>
            </a:r>
            <a:r>
              <a:rPr lang="en-US" sz="1200" dirty="0">
                <a:solidFill>
                  <a:schemeClr val="tx1"/>
                </a:solidFill>
              </a:rPr>
              <a:t>‘Intellectual </a:t>
            </a:r>
            <a:r>
              <a:rPr lang="en-US" sz="1200" dirty="0" smtClean="0">
                <a:solidFill>
                  <a:schemeClr val="tx1"/>
                </a:solidFill>
              </a:rPr>
              <a:t>Product’ </a:t>
            </a:r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‘</a:t>
            </a:r>
            <a:r>
              <a:rPr lang="en-US" sz="1200" dirty="0" err="1" smtClean="0">
                <a:solidFill>
                  <a:schemeClr val="tx1"/>
                </a:solidFill>
              </a:rPr>
              <a:t>PatientName</a:t>
            </a:r>
            <a:r>
              <a:rPr lang="en-US" sz="1200" dirty="0" smtClean="0">
                <a:solidFill>
                  <a:schemeClr val="tx1"/>
                </a:solidFill>
              </a:rPr>
              <a:t>’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28" idx="2"/>
            <a:endCxn id="42" idx="0"/>
          </p:cNvCxnSpPr>
          <p:nvPr/>
        </p:nvCxnSpPr>
        <p:spPr>
          <a:xfrm rot="5400000">
            <a:off x="2103651" y="3257503"/>
            <a:ext cx="565057" cy="99978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TextBox 43"/>
          <p:cNvSpPr txBox="1"/>
          <p:nvPr/>
        </p:nvSpPr>
        <p:spPr>
          <a:xfrm>
            <a:off x="1487068" y="3579497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46" name="Rounded Rectangle 45"/>
          <p:cNvSpPr/>
          <p:nvPr/>
        </p:nvSpPr>
        <p:spPr>
          <a:xfrm>
            <a:off x="8481790" y="2809864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SemanticType</a:t>
            </a:r>
            <a:r>
              <a:rPr lang="en-US" sz="1200" dirty="0" smtClean="0">
                <a:solidFill>
                  <a:schemeClr val="tx1"/>
                </a:solidFill>
              </a:rPr>
              <a:t> = ‘Disease’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False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481790" y="3982893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Schema = ‘s1’ AND Key = ‘XYZ’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‘0001’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6" idx="2"/>
            <a:endCxn id="47" idx="0"/>
          </p:cNvCxnSpPr>
          <p:nvPr/>
        </p:nvCxnSpPr>
        <p:spPr>
          <a:xfrm>
            <a:off x="9320689" y="3417836"/>
            <a:ext cx="0" cy="565057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TextBox 48"/>
          <p:cNvSpPr txBox="1"/>
          <p:nvPr/>
        </p:nvSpPr>
        <p:spPr>
          <a:xfrm>
            <a:off x="8723409" y="3558667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cxnSp>
        <p:nvCxnSpPr>
          <p:cNvPr id="50" name="Straight Arrow Connector 49"/>
          <p:cNvCxnSpPr>
            <a:stCxn id="29" idx="2"/>
            <a:endCxn id="46" idx="0"/>
          </p:cNvCxnSpPr>
          <p:nvPr/>
        </p:nvCxnSpPr>
        <p:spPr>
          <a:xfrm>
            <a:off x="9320689" y="2144139"/>
            <a:ext cx="0" cy="665725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TextBox 50"/>
          <p:cNvSpPr txBox="1"/>
          <p:nvPr/>
        </p:nvSpPr>
        <p:spPr>
          <a:xfrm>
            <a:off x="8720462" y="2385638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2845997" y="4039922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SemanticType</a:t>
            </a:r>
            <a:r>
              <a:rPr lang="en-US" sz="1200" dirty="0">
                <a:solidFill>
                  <a:schemeClr val="tx1"/>
                </a:solidFill>
              </a:rPr>
              <a:t> = ‘Organism Attribute’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‘</a:t>
            </a:r>
            <a:r>
              <a:rPr lang="en-US" sz="1200" dirty="0" err="1" smtClean="0">
                <a:solidFill>
                  <a:schemeClr val="tx1"/>
                </a:solidFill>
              </a:rPr>
              <a:t>PatientGender</a:t>
            </a:r>
            <a:r>
              <a:rPr lang="en-US" sz="1200" dirty="0" smtClean="0">
                <a:solidFill>
                  <a:schemeClr val="tx1"/>
                </a:solidFill>
              </a:rPr>
              <a:t>’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28" idx="2"/>
            <a:endCxn id="52" idx="0"/>
          </p:cNvCxnSpPr>
          <p:nvPr/>
        </p:nvCxnSpPr>
        <p:spPr>
          <a:xfrm rot="16200000" flipH="1">
            <a:off x="3002954" y="3357979"/>
            <a:ext cx="565057" cy="798827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Rounded Rectangle 54"/>
          <p:cNvSpPr/>
          <p:nvPr/>
        </p:nvSpPr>
        <p:spPr>
          <a:xfrm>
            <a:off x="5550336" y="2749360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SemanticType</a:t>
            </a:r>
            <a:r>
              <a:rPr lang="en-US" sz="1200" dirty="0" smtClean="0">
                <a:solidFill>
                  <a:schemeClr val="tx1"/>
                </a:solidFill>
              </a:rPr>
              <a:t> = ‘Findings’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False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stCxn id="27" idx="2"/>
            <a:endCxn id="55" idx="0"/>
          </p:cNvCxnSpPr>
          <p:nvPr/>
        </p:nvCxnSpPr>
        <p:spPr>
          <a:xfrm rot="16200000" flipH="1">
            <a:off x="5035611" y="1395735"/>
            <a:ext cx="614693" cy="2092555"/>
          </a:xfrm>
          <a:prstGeom prst="curvedConnector3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Rounded Rectangle 70"/>
          <p:cNvSpPr/>
          <p:nvPr/>
        </p:nvSpPr>
        <p:spPr>
          <a:xfrm>
            <a:off x="4692258" y="4039922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Schema = ‘s1’ AND Key = ‘Diabetes’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‘0001’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131936" y="3579497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73" name="Rounded Rectangle 72"/>
          <p:cNvSpPr/>
          <p:nvPr/>
        </p:nvSpPr>
        <p:spPr>
          <a:xfrm>
            <a:off x="6451137" y="4031379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Schema = ‘s2’ AND Key = ‘Glucose’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‘0001’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55" idx="2"/>
            <a:endCxn id="71" idx="0"/>
          </p:cNvCxnSpPr>
          <p:nvPr/>
        </p:nvCxnSpPr>
        <p:spPr>
          <a:xfrm rot="5400000">
            <a:off x="5618901" y="3269588"/>
            <a:ext cx="682590" cy="85807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Straight Arrow Connector 76"/>
          <p:cNvCxnSpPr>
            <a:stCxn id="55" idx="2"/>
            <a:endCxn id="73" idx="0"/>
          </p:cNvCxnSpPr>
          <p:nvPr/>
        </p:nvCxnSpPr>
        <p:spPr>
          <a:xfrm rot="16200000" flipH="1">
            <a:off x="6502612" y="3243954"/>
            <a:ext cx="674047" cy="900801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3" name="TextBox 82"/>
          <p:cNvSpPr txBox="1"/>
          <p:nvPr/>
        </p:nvSpPr>
        <p:spPr>
          <a:xfrm>
            <a:off x="3290230" y="3555854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7074223" y="3555853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5611178" y="2195711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096163" y="472986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69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3457781" y="353666"/>
            <a:ext cx="1677798" cy="607972"/>
          </a:xfrm>
          <a:prstGeom prst="roundRect">
            <a:avLst>
              <a:gd name="adj" fmla="val 2663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IF</a:t>
            </a:r>
            <a:r>
              <a:rPr lang="en-US" sz="1200" dirty="0" smtClean="0">
                <a:solidFill>
                  <a:schemeClr val="tx1"/>
                </a:solidFill>
              </a:rPr>
              <a:t> (True)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</a:t>
            </a:r>
            <a:r>
              <a:rPr lang="en-US" sz="1200" dirty="0" smtClean="0">
                <a:solidFill>
                  <a:schemeClr val="tx1"/>
                </a:solidFill>
              </a:rPr>
              <a:t> Class ‘0’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457781" y="1526695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IF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AttributeType</a:t>
            </a:r>
            <a:r>
              <a:rPr lang="en-US" sz="1200" dirty="0" smtClean="0">
                <a:solidFill>
                  <a:schemeClr val="tx1"/>
                </a:solidFill>
              </a:rPr>
              <a:t> = Integer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</a:t>
            </a:r>
            <a:r>
              <a:rPr lang="en-US" sz="1200" dirty="0" smtClean="0">
                <a:solidFill>
                  <a:schemeClr val="tx1"/>
                </a:solidFill>
              </a:rPr>
              <a:t> False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963537" y="2866893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SemanticType</a:t>
            </a:r>
            <a:r>
              <a:rPr lang="en-US" sz="1200" dirty="0" smtClean="0">
                <a:solidFill>
                  <a:schemeClr val="tx1"/>
                </a:solidFill>
              </a:rPr>
              <a:t> = ‘Disease’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False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481790" y="1636835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AttributeType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smtClean="0">
                <a:solidFill>
                  <a:schemeClr val="tx1"/>
                </a:solidFill>
              </a:rPr>
              <a:t>Categorical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THEN</a:t>
            </a:r>
            <a:r>
              <a:rPr lang="en-US" sz="1200" dirty="0">
                <a:solidFill>
                  <a:schemeClr val="tx1"/>
                </a:solidFill>
              </a:rPr>
              <a:t> False</a:t>
            </a:r>
          </a:p>
        </p:txBody>
      </p:sp>
      <p:cxnSp>
        <p:nvCxnSpPr>
          <p:cNvPr id="23" name="Straight Arrow Connector 22"/>
          <p:cNvCxnSpPr>
            <a:stCxn id="26" idx="2"/>
            <a:endCxn id="27" idx="0"/>
          </p:cNvCxnSpPr>
          <p:nvPr/>
        </p:nvCxnSpPr>
        <p:spPr>
          <a:xfrm>
            <a:off x="4296680" y="961638"/>
            <a:ext cx="0" cy="565057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Arrow Connector 36"/>
          <p:cNvCxnSpPr>
            <a:stCxn id="27" idx="3"/>
            <a:endCxn id="29" idx="1"/>
          </p:cNvCxnSpPr>
          <p:nvPr/>
        </p:nvCxnSpPr>
        <p:spPr>
          <a:xfrm>
            <a:off x="5135579" y="1830681"/>
            <a:ext cx="3346211" cy="11014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>
            <a:stCxn id="27" idx="2"/>
            <a:endCxn id="28" idx="0"/>
          </p:cNvCxnSpPr>
          <p:nvPr/>
        </p:nvCxnSpPr>
        <p:spPr>
          <a:xfrm rot="5400000">
            <a:off x="3183445" y="1753658"/>
            <a:ext cx="732226" cy="1494244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3699401" y="1105666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179140" y="1526695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If not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04711" y="2346762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1047390" y="4039922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Schema = ‘s1’ AND Key = ‘Diabetes’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‘0001’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28" idx="2"/>
            <a:endCxn id="42" idx="0"/>
          </p:cNvCxnSpPr>
          <p:nvPr/>
        </p:nvCxnSpPr>
        <p:spPr>
          <a:xfrm rot="5400000">
            <a:off x="2061835" y="3299320"/>
            <a:ext cx="565057" cy="916147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TextBox 43"/>
          <p:cNvSpPr txBox="1"/>
          <p:nvPr/>
        </p:nvSpPr>
        <p:spPr>
          <a:xfrm>
            <a:off x="1487068" y="3579497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46" name="Rounded Rectangle 45"/>
          <p:cNvSpPr/>
          <p:nvPr/>
        </p:nvSpPr>
        <p:spPr>
          <a:xfrm>
            <a:off x="8481790" y="2809864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SemanticType</a:t>
            </a:r>
            <a:r>
              <a:rPr lang="en-US" sz="1200" dirty="0" smtClean="0">
                <a:solidFill>
                  <a:schemeClr val="tx1"/>
                </a:solidFill>
              </a:rPr>
              <a:t> = ‘Disease’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False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481790" y="3982893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Schema = ‘s1’ AND Key = ‘XYZ’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‘0001’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6" idx="2"/>
            <a:endCxn id="47" idx="0"/>
          </p:cNvCxnSpPr>
          <p:nvPr/>
        </p:nvCxnSpPr>
        <p:spPr>
          <a:xfrm>
            <a:off x="9320689" y="3417836"/>
            <a:ext cx="0" cy="565057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TextBox 48"/>
          <p:cNvSpPr txBox="1"/>
          <p:nvPr/>
        </p:nvSpPr>
        <p:spPr>
          <a:xfrm>
            <a:off x="8723409" y="3558667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cxnSp>
        <p:nvCxnSpPr>
          <p:cNvPr id="50" name="Straight Arrow Connector 49"/>
          <p:cNvCxnSpPr>
            <a:stCxn id="29" idx="2"/>
            <a:endCxn id="46" idx="0"/>
          </p:cNvCxnSpPr>
          <p:nvPr/>
        </p:nvCxnSpPr>
        <p:spPr>
          <a:xfrm>
            <a:off x="9320689" y="2244807"/>
            <a:ext cx="0" cy="565057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TextBox 50"/>
          <p:cNvSpPr txBox="1"/>
          <p:nvPr/>
        </p:nvSpPr>
        <p:spPr>
          <a:xfrm>
            <a:off x="8720462" y="2385638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2845997" y="4039922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Schema = ‘s2’ AND Key = ‘Glucose’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‘0001’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28" idx="2"/>
            <a:endCxn id="52" idx="0"/>
          </p:cNvCxnSpPr>
          <p:nvPr/>
        </p:nvCxnSpPr>
        <p:spPr>
          <a:xfrm rot="16200000" flipH="1">
            <a:off x="2961138" y="3316163"/>
            <a:ext cx="565057" cy="88246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Rounded Rectangle 54"/>
          <p:cNvSpPr/>
          <p:nvPr/>
        </p:nvSpPr>
        <p:spPr>
          <a:xfrm>
            <a:off x="5550336" y="2749360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SemanticType</a:t>
            </a:r>
            <a:r>
              <a:rPr lang="en-US" sz="1200" dirty="0" smtClean="0">
                <a:solidFill>
                  <a:schemeClr val="tx1"/>
                </a:solidFill>
              </a:rPr>
              <a:t> = ‘Findings’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False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stCxn id="27" idx="2"/>
            <a:endCxn id="55" idx="0"/>
          </p:cNvCxnSpPr>
          <p:nvPr/>
        </p:nvCxnSpPr>
        <p:spPr>
          <a:xfrm rot="16200000" flipH="1">
            <a:off x="5035611" y="1395735"/>
            <a:ext cx="614693" cy="2092555"/>
          </a:xfrm>
          <a:prstGeom prst="curvedConnector3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Rounded Rectangle 70"/>
          <p:cNvSpPr/>
          <p:nvPr/>
        </p:nvSpPr>
        <p:spPr>
          <a:xfrm>
            <a:off x="4692258" y="4039922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Schema = ‘s1’ AND Key = ‘Diabetes’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‘0001’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131936" y="3579497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73" name="Rounded Rectangle 72"/>
          <p:cNvSpPr/>
          <p:nvPr/>
        </p:nvSpPr>
        <p:spPr>
          <a:xfrm>
            <a:off x="6451137" y="4031379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Schema = ‘s2’ AND Key = ‘Glucose’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‘0001’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55" idx="2"/>
            <a:endCxn id="71" idx="0"/>
          </p:cNvCxnSpPr>
          <p:nvPr/>
        </p:nvCxnSpPr>
        <p:spPr>
          <a:xfrm rot="5400000">
            <a:off x="5618901" y="3269588"/>
            <a:ext cx="682590" cy="85807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Straight Arrow Connector 76"/>
          <p:cNvCxnSpPr>
            <a:stCxn id="55" idx="2"/>
            <a:endCxn id="73" idx="0"/>
          </p:cNvCxnSpPr>
          <p:nvPr/>
        </p:nvCxnSpPr>
        <p:spPr>
          <a:xfrm rot="16200000" flipH="1">
            <a:off x="6502612" y="3243954"/>
            <a:ext cx="674047" cy="900801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3" name="TextBox 82"/>
          <p:cNvSpPr txBox="1"/>
          <p:nvPr/>
        </p:nvSpPr>
        <p:spPr>
          <a:xfrm>
            <a:off x="3290230" y="3555854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7074223" y="3555853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5611178" y="2195711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096163" y="472986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5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436" y="2166060"/>
            <a:ext cx="3493042" cy="286507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052296"/>
              </p:ext>
            </p:extLst>
          </p:nvPr>
        </p:nvGraphicFramePr>
        <p:xfrm>
          <a:off x="3339137" y="490195"/>
          <a:ext cx="835580" cy="1990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5580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did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temperature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systoilicbp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diastolicbp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heartrate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advice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268512"/>
              </p:ext>
            </p:extLst>
          </p:nvPr>
        </p:nvGraphicFramePr>
        <p:xfrm>
          <a:off x="2180332" y="490199"/>
          <a:ext cx="807929" cy="2981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929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insurance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birthday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pasthistory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allergichistoy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height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597033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25305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72930" y="1944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Diagnosis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287897" y="170996"/>
            <a:ext cx="627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Patient</a:t>
            </a:r>
            <a:endParaRPr lang="en-US" sz="1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927631"/>
              </p:ext>
            </p:extLst>
          </p:nvPr>
        </p:nvGraphicFramePr>
        <p:xfrm>
          <a:off x="4355722" y="476152"/>
          <a:ext cx="1092971" cy="20043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2971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sid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categorya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categoryb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defaultdescription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defaultadvice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pinyin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40159" y="170997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Illness</a:t>
            </a:r>
            <a:endParaRPr lang="en-US" sz="1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217192"/>
              </p:ext>
            </p:extLst>
          </p:nvPr>
        </p:nvGraphicFramePr>
        <p:xfrm>
          <a:off x="3315387" y="2765005"/>
          <a:ext cx="811062" cy="566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06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188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pscid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188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customusage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188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quantity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53257" y="2511630"/>
            <a:ext cx="935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Prescription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43342"/>
              </p:ext>
            </p:extLst>
          </p:nvPr>
        </p:nvGraphicFramePr>
        <p:xfrm>
          <a:off x="4250708" y="2770188"/>
          <a:ext cx="603672" cy="560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67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0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0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identity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21825" y="2508681"/>
            <a:ext cx="665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Identity</a:t>
            </a:r>
            <a:endParaRPr lang="en-US" sz="12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825611"/>
              </p:ext>
            </p:extLst>
          </p:nvPr>
        </p:nvGraphicFramePr>
        <p:xfrm>
          <a:off x="5736707" y="447996"/>
          <a:ext cx="801549" cy="2032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1549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mid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invetory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specification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producer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paytype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defaultusage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28102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957781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42185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54202" y="170996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Medicine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72745" y="6484526"/>
            <a:ext cx="117829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https://www.semanticscholar.org/paper/Design-a-novel-electronic-medical-record-system-for-Pan-Fu/f38d8a1a5468e1501a124766fc3b48119628f72d/figure/0</a:t>
            </a:r>
          </a:p>
        </p:txBody>
      </p:sp>
    </p:spTree>
    <p:extLst>
      <p:ext uri="{BB962C8B-B14F-4D97-AF65-F5344CB8AC3E}">
        <p14:creationId xmlns:p14="http://schemas.microsoft.com/office/powerpoint/2010/main" val="413160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185687"/>
              </p:ext>
            </p:extLst>
          </p:nvPr>
        </p:nvGraphicFramePr>
        <p:xfrm>
          <a:off x="2840874" y="509048"/>
          <a:ext cx="1834822" cy="2290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82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patientID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DateOfAdmissioin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department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436882"/>
              </p:ext>
            </p:extLst>
          </p:nvPr>
        </p:nvGraphicFramePr>
        <p:xfrm>
          <a:off x="427612" y="2253007"/>
          <a:ext cx="1834822" cy="2863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82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patientID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gender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birthDate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dateOfFirstVisit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LiverDysfunction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RenalDysfunction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597033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25305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20317" y="139716"/>
            <a:ext cx="127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CareHistory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3360" y="1883675"/>
            <a:ext cx="7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30401"/>
              </p:ext>
            </p:extLst>
          </p:nvPr>
        </p:nvGraphicFramePr>
        <p:xfrm>
          <a:off x="5376684" y="499622"/>
          <a:ext cx="1834822" cy="20043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82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patientID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material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testName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result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53059" y="81391"/>
            <a:ext cx="293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Examination (</a:t>
            </a:r>
            <a:r>
              <a:rPr lang="en-US" dirty="0" err="1" smtClean="0"/>
              <a:t>laboratoryTest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10548"/>
              </p:ext>
            </p:extLst>
          </p:nvPr>
        </p:nvGraphicFramePr>
        <p:xfrm>
          <a:off x="3091635" y="3169092"/>
          <a:ext cx="1834822" cy="20043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82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patientID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date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careGroup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operativeProcedure1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545376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operativeStie1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0201623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8217915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539697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017492" y="2799760"/>
            <a:ext cx="183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Therapy (surgery)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460513"/>
              </p:ext>
            </p:extLst>
          </p:nvPr>
        </p:nvGraphicFramePr>
        <p:xfrm>
          <a:off x="5957470" y="3223967"/>
          <a:ext cx="1834822" cy="31519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82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patientID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dateOfAdmission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dateOfDischarge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diseaseNameOnAdmission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diseaseNameOnDischarge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outcome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28102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95778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42185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35740" y="2730516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Diagnosis (admission)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2745" y="6484526"/>
            <a:ext cx="117829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smtClean="0"/>
              <a:t>www.researchgate.net/publication/224101596_MedTAKMI-CDI_Interactive_knowledge_discovery_for_clinical_decision_intelligence</a:t>
            </a:r>
            <a:endParaRPr lang="en-US" sz="11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411" y="2320280"/>
            <a:ext cx="4197737" cy="229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69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9364" y="62525"/>
            <a:ext cx="4251489" cy="32745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405022"/>
              </p:ext>
            </p:extLst>
          </p:nvPr>
        </p:nvGraphicFramePr>
        <p:xfrm>
          <a:off x="1425495" y="415269"/>
          <a:ext cx="835580" cy="1990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5580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did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temperature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systoilicbp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diastolicbp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heartrate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advice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430293"/>
              </p:ext>
            </p:extLst>
          </p:nvPr>
        </p:nvGraphicFramePr>
        <p:xfrm>
          <a:off x="502365" y="415273"/>
          <a:ext cx="807929" cy="2878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929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insurance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birthday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pasthistory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allergichistoy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height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597033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25305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59288" y="161138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Diagnosis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09930" y="161138"/>
            <a:ext cx="627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Patient</a:t>
            </a:r>
            <a:endParaRPr lang="en-US" sz="1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08717"/>
              </p:ext>
            </p:extLst>
          </p:nvPr>
        </p:nvGraphicFramePr>
        <p:xfrm>
          <a:off x="2390137" y="420083"/>
          <a:ext cx="1092971" cy="20043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2971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sid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categorya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categoryb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defaultdescription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defaultadvice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pinyin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50325" y="161138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Illness</a:t>
            </a:r>
            <a:endParaRPr lang="en-US" sz="1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071921"/>
              </p:ext>
            </p:extLst>
          </p:nvPr>
        </p:nvGraphicFramePr>
        <p:xfrm>
          <a:off x="1401745" y="2727787"/>
          <a:ext cx="811062" cy="566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06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188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pscid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188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customusage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188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quantity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39615" y="2474412"/>
            <a:ext cx="935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Prescription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6258"/>
              </p:ext>
            </p:extLst>
          </p:nvPr>
        </p:nvGraphicFramePr>
        <p:xfrm>
          <a:off x="2337066" y="2732970"/>
          <a:ext cx="603672" cy="560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67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0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0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identity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308183" y="2471463"/>
            <a:ext cx="665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Identity</a:t>
            </a:r>
            <a:endParaRPr lang="en-US" sz="12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000840"/>
              </p:ext>
            </p:extLst>
          </p:nvPr>
        </p:nvGraphicFramePr>
        <p:xfrm>
          <a:off x="3613315" y="422513"/>
          <a:ext cx="801549" cy="2032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1549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mid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invetory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specification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producer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paytype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defaultusage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28102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957781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42185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630810" y="161138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Medicine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4744216" y="75413"/>
            <a:ext cx="4251489" cy="32745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032681" y="141956"/>
            <a:ext cx="590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Profile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166853"/>
              </p:ext>
            </p:extLst>
          </p:nvPr>
        </p:nvGraphicFramePr>
        <p:xfrm>
          <a:off x="4826716" y="415333"/>
          <a:ext cx="1003482" cy="2896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48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362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362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362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362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dateOfFirstVisit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362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LiverDysfunction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362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RenalDysfunction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36209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36209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486248"/>
              </p:ext>
            </p:extLst>
          </p:nvPr>
        </p:nvGraphicFramePr>
        <p:xfrm>
          <a:off x="5956778" y="1974291"/>
          <a:ext cx="1109483" cy="1329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9483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659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659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DateOfAdmissioin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659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6591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6591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46776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055144" y="1691429"/>
            <a:ext cx="91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CareHistory</a:t>
            </a:r>
            <a:endParaRPr lang="en-US" sz="1200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802345"/>
              </p:ext>
            </p:extLst>
          </p:nvPr>
        </p:nvGraphicFramePr>
        <p:xfrm>
          <a:off x="7188399" y="1952587"/>
          <a:ext cx="675528" cy="1351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528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183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183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183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183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testName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183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19185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19185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985694" y="1697292"/>
            <a:ext cx="1080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laboratoryTest</a:t>
            </a:r>
            <a:endParaRPr lang="en-US" sz="1200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82542"/>
              </p:ext>
            </p:extLst>
          </p:nvPr>
        </p:nvGraphicFramePr>
        <p:xfrm>
          <a:off x="5954394" y="388648"/>
          <a:ext cx="1286034" cy="12921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6034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166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166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166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careGroup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166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operativeProcedure1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5453761"/>
                  </a:ext>
                </a:extLst>
              </a:tr>
              <a:tr h="166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operativeStie1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0201623"/>
                  </a:ext>
                </a:extLst>
              </a:tr>
              <a:tr h="1970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8217915"/>
                  </a:ext>
                </a:extLst>
              </a:tr>
              <a:tr h="1970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539697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810747"/>
              </p:ext>
            </p:extLst>
          </p:nvPr>
        </p:nvGraphicFramePr>
        <p:xfrm>
          <a:off x="7316448" y="388648"/>
          <a:ext cx="1580869" cy="1246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0869">
                  <a:extLst>
                    <a:ext uri="{9D8B030D-6E8A-4147-A177-3AD203B41FA5}">
                      <a16:colId xmlns:a16="http://schemas.microsoft.com/office/drawing/2014/main" val="1004527647"/>
                    </a:ext>
                  </a:extLst>
                </a:gridCol>
              </a:tblGrid>
              <a:tr h="1447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499898"/>
                  </a:ext>
                </a:extLst>
              </a:tr>
              <a:tr h="1447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dateOfAdmission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819428"/>
                  </a:ext>
                </a:extLst>
              </a:tr>
              <a:tr h="1447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dateOfDischarge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323649"/>
                  </a:ext>
                </a:extLst>
              </a:tr>
              <a:tr h="1447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diseaseNameOnAdmission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025405"/>
                  </a:ext>
                </a:extLst>
              </a:tr>
              <a:tr h="1447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diseaseNameOnDischarge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772171"/>
                  </a:ext>
                </a:extLst>
              </a:tr>
              <a:tr h="1447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outcome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03368"/>
                  </a:ext>
                </a:extLst>
              </a:tr>
              <a:tr h="18329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52088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912077" y="147920"/>
            <a:ext cx="1279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Therapy (surgery)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7256715" y="158025"/>
            <a:ext cx="15392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Diagnosis (admission)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39365" y="3689830"/>
            <a:ext cx="2765786" cy="31400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470438"/>
              </p:ext>
            </p:extLst>
          </p:nvPr>
        </p:nvGraphicFramePr>
        <p:xfrm>
          <a:off x="464922" y="4112866"/>
          <a:ext cx="1252561" cy="259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2561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PatientMRNNo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115468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PatientName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641156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DateOfBirth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32264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715027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035070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SymptomsAndSigns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147466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ClinicalHistory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39240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PhysicalExam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685597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ECG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778081"/>
                  </a:ext>
                </a:extLst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1296931" y="3831503"/>
            <a:ext cx="7940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tblPatient</a:t>
            </a:r>
            <a:endParaRPr lang="en-US" sz="1200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78570"/>
              </p:ext>
            </p:extLst>
          </p:nvPr>
        </p:nvGraphicFramePr>
        <p:xfrm>
          <a:off x="1717483" y="4110679"/>
          <a:ext cx="1252561" cy="259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2561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NTproBNP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BNP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115468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LVEF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641156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LAVI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32264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LVMI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715027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035070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eSeptal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147466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LongitudinalStrain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39240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TRV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685597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EncounterDate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778081"/>
                  </a:ext>
                </a:extLst>
              </a:tr>
            </a:tbl>
          </a:graphicData>
        </a:graphic>
      </p:graphicFrame>
      <p:sp>
        <p:nvSpPr>
          <p:cNvPr id="60" name="Snip Single Corner Rectangle 59"/>
          <p:cNvSpPr/>
          <p:nvPr/>
        </p:nvSpPr>
        <p:spPr>
          <a:xfrm>
            <a:off x="339365" y="3519352"/>
            <a:ext cx="1997702" cy="277791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Kr Silo EMR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Snip Single Corner Rectangle 61"/>
          <p:cNvSpPr/>
          <p:nvPr/>
        </p:nvSpPr>
        <p:spPr>
          <a:xfrm>
            <a:off x="339364" y="-81050"/>
            <a:ext cx="1997702" cy="277791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L.Pan</a:t>
            </a:r>
            <a:r>
              <a:rPr lang="en-US" sz="1400" dirty="0" smtClean="0">
                <a:solidFill>
                  <a:schemeClr val="tx1"/>
                </a:solidFill>
              </a:rPr>
              <a:t> EMR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Snip Single Corner Rectangle 62"/>
          <p:cNvSpPr/>
          <p:nvPr/>
        </p:nvSpPr>
        <p:spPr>
          <a:xfrm>
            <a:off x="4744216" y="-127556"/>
            <a:ext cx="1997702" cy="277791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MedTAKMI</a:t>
            </a:r>
            <a:r>
              <a:rPr lang="en-US" sz="1400" dirty="0" smtClean="0">
                <a:solidFill>
                  <a:schemeClr val="tx1"/>
                </a:solidFill>
              </a:rPr>
              <a:t>-CDI </a:t>
            </a:r>
            <a:r>
              <a:rPr lang="en-US" sz="1400" dirty="0">
                <a:solidFill>
                  <a:schemeClr val="tx1"/>
                </a:solidFill>
              </a:rPr>
              <a:t>EMR</a:t>
            </a:r>
          </a:p>
        </p:txBody>
      </p:sp>
    </p:spTree>
    <p:extLst>
      <p:ext uri="{BB962C8B-B14F-4D97-AF65-F5344CB8AC3E}">
        <p14:creationId xmlns:p14="http://schemas.microsoft.com/office/powerpoint/2010/main" val="226553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9303" y="1325716"/>
            <a:ext cx="4674222" cy="35008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574465"/>
              </p:ext>
            </p:extLst>
          </p:nvPr>
        </p:nvGraphicFramePr>
        <p:xfrm>
          <a:off x="837257" y="1802572"/>
          <a:ext cx="807929" cy="29113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929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1727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DOB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Sex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License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MaritalStatus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UserDefined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BillingNote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597033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253058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84588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87554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485407"/>
              </p:ext>
            </p:extLst>
          </p:nvPr>
        </p:nvGraphicFramePr>
        <p:xfrm>
          <a:off x="1645186" y="1802572"/>
          <a:ext cx="807929" cy="29113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929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79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PostalCode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79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Country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787651"/>
                  </a:ext>
                </a:extLst>
              </a:tr>
              <a:tr h="279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MotherName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780486"/>
                  </a:ext>
                </a:extLst>
              </a:tr>
              <a:tr h="3288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EmergencyContact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697859"/>
                  </a:ext>
                </a:extLst>
              </a:tr>
              <a:tr h="3288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EmergencyPhone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830758"/>
                  </a:ext>
                </a:extLst>
              </a:tr>
              <a:tr h="279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HomePhone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829897"/>
                  </a:ext>
                </a:extLst>
              </a:tr>
              <a:tr h="279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WorkPhone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648113"/>
                  </a:ext>
                </a:extLst>
              </a:tr>
              <a:tr h="279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MobilePhone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79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ContactEmail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79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TrustedEmail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720909"/>
              </p:ext>
            </p:extLst>
          </p:nvPr>
        </p:nvGraphicFramePr>
        <p:xfrm>
          <a:off x="2453115" y="1802573"/>
          <a:ext cx="807929" cy="29113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929">
                  <a:extLst>
                    <a:ext uri="{9D8B030D-6E8A-4147-A177-3AD203B41FA5}">
                      <a16:colId xmlns:a16="http://schemas.microsoft.com/office/drawing/2014/main" val="2468574304"/>
                    </a:ext>
                  </a:extLst>
                </a:gridCol>
              </a:tblGrid>
              <a:tr h="281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Provider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746811"/>
                  </a:ext>
                </a:extLst>
              </a:tr>
              <a:tr h="357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Referring_Provider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104991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Pharmacy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296265"/>
                  </a:ext>
                </a:extLst>
              </a:tr>
              <a:tr h="357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HIPPANoticeReceived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423568"/>
                  </a:ext>
                </a:extLst>
              </a:tr>
              <a:tr h="357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AllowVoiceMessage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268905"/>
                  </a:ext>
                </a:extLst>
              </a:tr>
              <a:tr h="357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LeaveMessageWith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536959"/>
                  </a:ext>
                </a:extLst>
              </a:tr>
              <a:tr h="357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AllowMailMessage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407355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AllowSMS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782445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AllowEmail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99427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28706" y="1482301"/>
            <a:ext cx="10792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Demographics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679929"/>
              </p:ext>
            </p:extLst>
          </p:nvPr>
        </p:nvGraphicFramePr>
        <p:xfrm>
          <a:off x="3361846" y="1802572"/>
          <a:ext cx="785854" cy="23052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5854">
                  <a:extLst>
                    <a:ext uri="{9D8B030D-6E8A-4147-A177-3AD203B41FA5}">
                      <a16:colId xmlns:a16="http://schemas.microsoft.com/office/drawing/2014/main" val="2468574304"/>
                    </a:ext>
                  </a:extLst>
                </a:gridCol>
              </a:tblGrid>
              <a:tr h="240862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746811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Coding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104991"/>
                  </a:ext>
                </a:extLst>
              </a:tr>
              <a:tr h="240862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296265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423568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Occurrence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268905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ReferredBy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536959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Outcome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407355"/>
                  </a:ext>
                </a:extLst>
              </a:tr>
              <a:tr h="240862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782445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101641" y="1357576"/>
            <a:ext cx="1270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err="1"/>
              <a:t>openemr</a:t>
            </a:r>
            <a:r>
              <a:rPr lang="en-US" sz="1200" dirty="0" smtClean="0"/>
              <a:t>_</a:t>
            </a:r>
          </a:p>
          <a:p>
            <a:pPr algn="ctr"/>
            <a:r>
              <a:rPr lang="en-US" sz="1200" dirty="0" err="1" smtClean="0"/>
              <a:t>MedicalProblems</a:t>
            </a:r>
            <a:endParaRPr lang="en-US" sz="1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297699"/>
              </p:ext>
            </p:extLst>
          </p:nvPr>
        </p:nvGraphicFramePr>
        <p:xfrm>
          <a:off x="4275144" y="1802572"/>
          <a:ext cx="937721" cy="23052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7721">
                  <a:extLst>
                    <a:ext uri="{9D8B030D-6E8A-4147-A177-3AD203B41FA5}">
                      <a16:colId xmlns:a16="http://schemas.microsoft.com/office/drawing/2014/main" val="2468574304"/>
                    </a:ext>
                  </a:extLst>
                </a:gridCol>
              </a:tblGrid>
              <a:tr h="240862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746811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PatientName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104991"/>
                  </a:ext>
                </a:extLst>
              </a:tr>
              <a:tr h="240862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296265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423568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Occurrence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268905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ReferredBy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536959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Outcome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407355"/>
                  </a:ext>
                </a:extLst>
              </a:tr>
              <a:tr h="240862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782445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4248502" y="1389969"/>
            <a:ext cx="9962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 err="1"/>
              <a:t>openemr</a:t>
            </a:r>
            <a:r>
              <a:rPr lang="en-US" sz="1200" dirty="0" smtClean="0"/>
              <a:t>_</a:t>
            </a:r>
          </a:p>
          <a:p>
            <a:pPr algn="ctr">
              <a:defRPr/>
            </a:pPr>
            <a:r>
              <a:rPr lang="en-US" sz="1200" dirty="0" smtClean="0"/>
              <a:t>Prescriptions</a:t>
            </a:r>
            <a:endParaRPr lang="en-US" sz="1200" dirty="0"/>
          </a:p>
        </p:txBody>
      </p:sp>
      <p:sp>
        <p:nvSpPr>
          <p:cNvPr id="15" name="Snip Single Corner Rectangle 14"/>
          <p:cNvSpPr/>
          <p:nvPr/>
        </p:nvSpPr>
        <p:spPr>
          <a:xfrm>
            <a:off x="650253" y="1162049"/>
            <a:ext cx="2524589" cy="277791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OpenEMR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Reports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51454" y="1469464"/>
            <a:ext cx="4369635" cy="37121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704204"/>
              </p:ext>
            </p:extLst>
          </p:nvPr>
        </p:nvGraphicFramePr>
        <p:xfrm>
          <a:off x="6282105" y="1923035"/>
          <a:ext cx="1393813" cy="30585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3813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PatientGender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115468"/>
                  </a:ext>
                </a:extLst>
              </a:tr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PatientDateOfBirth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641156"/>
                  </a:ext>
                </a:extLst>
              </a:tr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PatientRace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32264"/>
                  </a:ext>
                </a:extLst>
              </a:tr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PatientMaritalStatus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715027"/>
                  </a:ext>
                </a:extLst>
              </a:tr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PatientLanguage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035070"/>
                  </a:ext>
                </a:extLst>
              </a:tr>
              <a:tr h="473145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PatientPopulationPercentageBelowPoverty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147466"/>
                  </a:ext>
                </a:extLst>
              </a:tr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PatientName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39240"/>
                  </a:ext>
                </a:extLst>
              </a:tr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685597"/>
                  </a:ext>
                </a:extLst>
              </a:tr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PatientGender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778081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6386015" y="1514808"/>
            <a:ext cx="1147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 err="1" smtClean="0"/>
              <a:t>PatientCore</a:t>
            </a:r>
            <a:endParaRPr lang="en-US" sz="1200" dirty="0" smtClean="0"/>
          </a:p>
          <a:p>
            <a:pPr algn="ctr">
              <a:defRPr/>
            </a:pPr>
            <a:r>
              <a:rPr lang="en-US" sz="1200" dirty="0" err="1" smtClean="0"/>
              <a:t>PopulatedTable</a:t>
            </a:r>
            <a:endParaRPr lang="en-US" sz="1200" dirty="0">
              <a:solidFill>
                <a:schemeClr val="lt1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43701"/>
              </p:ext>
            </p:extLst>
          </p:nvPr>
        </p:nvGraphicFramePr>
        <p:xfrm>
          <a:off x="9121967" y="1934133"/>
          <a:ext cx="1252561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2561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4043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38338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AdmissionID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115468"/>
                  </a:ext>
                </a:extLst>
              </a:tr>
              <a:tr h="38338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AdmissionStartDate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641156"/>
                  </a:ext>
                </a:extLst>
              </a:tr>
              <a:tr h="38338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AdmissionEndDate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32264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457134"/>
              </p:ext>
            </p:extLst>
          </p:nvPr>
        </p:nvGraphicFramePr>
        <p:xfrm>
          <a:off x="7740414" y="1934133"/>
          <a:ext cx="1252561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2561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39154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39154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AdmissionID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115468"/>
                  </a:ext>
                </a:extLst>
              </a:tr>
              <a:tr h="239154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LabName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641156"/>
                  </a:ext>
                </a:extLst>
              </a:tr>
              <a:tr h="239154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LabValue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32264"/>
                  </a:ext>
                </a:extLst>
              </a:tr>
              <a:tr h="239154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LabUnits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06295"/>
                  </a:ext>
                </a:extLst>
              </a:tr>
              <a:tr h="239154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LabDateTime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966238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487827"/>
              </p:ext>
            </p:extLst>
          </p:nvPr>
        </p:nvGraphicFramePr>
        <p:xfrm>
          <a:off x="7952558" y="3944297"/>
          <a:ext cx="2080834" cy="1036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0834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21819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21819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AdmissionID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115468"/>
                  </a:ext>
                </a:extLst>
              </a:tr>
              <a:tr h="221819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PrimaryDiagnosisCode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641156"/>
                  </a:ext>
                </a:extLst>
              </a:tr>
              <a:tr h="221819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PrimaryDiagnosisDescription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32264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8210613" y="3482361"/>
            <a:ext cx="1529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 err="1" smtClean="0"/>
              <a:t>AdmissionsDiagnoses</a:t>
            </a:r>
            <a:endParaRPr lang="en-US" sz="1200" dirty="0" smtClean="0"/>
          </a:p>
          <a:p>
            <a:pPr algn="ctr">
              <a:defRPr/>
            </a:pPr>
            <a:r>
              <a:rPr lang="en-US" sz="1200" dirty="0" err="1" smtClean="0"/>
              <a:t>CorePopulatedTable</a:t>
            </a:r>
            <a:endParaRPr lang="en-US" sz="1200" dirty="0">
              <a:solidFill>
                <a:schemeClr val="lt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97420" y="1526512"/>
            <a:ext cx="1387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err="1" smtClean="0"/>
              <a:t>LabsCorePopulated</a:t>
            </a:r>
            <a:endParaRPr lang="en-US" sz="1200" dirty="0" smtClean="0"/>
          </a:p>
          <a:p>
            <a:pPr algn="ctr"/>
            <a:r>
              <a:rPr lang="en-US" sz="1200" dirty="0" smtClean="0"/>
              <a:t>Table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9156001" y="1482301"/>
            <a:ext cx="1184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 err="1" smtClean="0"/>
              <a:t>AdmissionsCore</a:t>
            </a:r>
            <a:endParaRPr lang="en-US" sz="1200" dirty="0" smtClean="0"/>
          </a:p>
          <a:p>
            <a:pPr algn="ctr">
              <a:defRPr/>
            </a:pPr>
            <a:r>
              <a:rPr lang="en-US" sz="1200" dirty="0" err="1" smtClean="0"/>
              <a:t>PopulatedTable</a:t>
            </a:r>
            <a:endParaRPr lang="en-US" sz="1200" dirty="0"/>
          </a:p>
        </p:txBody>
      </p:sp>
      <p:sp>
        <p:nvSpPr>
          <p:cNvPr id="26" name="Snip Single Corner Rectangle 25"/>
          <p:cNvSpPr/>
          <p:nvPr/>
        </p:nvSpPr>
        <p:spPr>
          <a:xfrm>
            <a:off x="6153069" y="1290592"/>
            <a:ext cx="1997702" cy="277791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EMRBOTS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573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16" y="74281"/>
            <a:ext cx="2737597" cy="3277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0627" y="229323"/>
            <a:ext cx="3813818" cy="31228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6786" y="3563410"/>
            <a:ext cx="3920016" cy="31808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0467" y="3563411"/>
            <a:ext cx="4070808" cy="31808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3614" y="74281"/>
            <a:ext cx="3681897" cy="327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" y="204749"/>
            <a:ext cx="4070808" cy="31808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001" y="204748"/>
            <a:ext cx="3572831" cy="31808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349" y="204748"/>
            <a:ext cx="3920016" cy="31808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5742" y="3507389"/>
            <a:ext cx="3813818" cy="31228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8131" y="3507389"/>
            <a:ext cx="2608111" cy="312287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852104" y="204748"/>
            <a:ext cx="376864" cy="386861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</a:t>
            </a:r>
            <a:r>
              <a:rPr lang="en-US" sz="1200" baseline="-25000" dirty="0" smtClean="0">
                <a:solidFill>
                  <a:schemeClr val="tx1"/>
                </a:solidFill>
              </a:rPr>
              <a:t>1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648400" y="204748"/>
            <a:ext cx="376864" cy="386861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</a:t>
            </a:r>
            <a:r>
              <a:rPr lang="en-US" sz="1200" baseline="-25000" dirty="0" smtClean="0">
                <a:solidFill>
                  <a:schemeClr val="tx1"/>
                </a:solidFill>
              </a:rPr>
              <a:t>2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809933" y="204748"/>
            <a:ext cx="376864" cy="386861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</a:t>
            </a:r>
            <a:r>
              <a:rPr lang="en-US" sz="1200" baseline="-25000" dirty="0" smtClean="0">
                <a:solidFill>
                  <a:schemeClr val="tx1"/>
                </a:solidFill>
              </a:rPr>
              <a:t>3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900178" y="3507388"/>
            <a:ext cx="376864" cy="386861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</a:t>
            </a:r>
            <a:r>
              <a:rPr lang="en-US" sz="1200" baseline="-25000" dirty="0" smtClean="0">
                <a:solidFill>
                  <a:schemeClr val="tx1"/>
                </a:solidFill>
              </a:rPr>
              <a:t>4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731509" y="3507387"/>
            <a:ext cx="376864" cy="386861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</a:t>
            </a:r>
            <a:r>
              <a:rPr lang="en-US" sz="1200" baseline="-25000" dirty="0" smtClean="0">
                <a:solidFill>
                  <a:schemeClr val="tx1"/>
                </a:solidFill>
              </a:rPr>
              <a:t>5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59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816" y="787834"/>
            <a:ext cx="650144" cy="650144"/>
          </a:xfrm>
          <a:prstGeom prst="rect">
            <a:avLst/>
          </a:prstGeom>
        </p:spPr>
      </p:pic>
      <p:sp>
        <p:nvSpPr>
          <p:cNvPr id="73" name="Flowchart: Terminator 72"/>
          <p:cNvSpPr/>
          <p:nvPr/>
        </p:nvSpPr>
        <p:spPr>
          <a:xfrm>
            <a:off x="5046767" y="876677"/>
            <a:ext cx="1259657" cy="472458"/>
          </a:xfrm>
          <a:prstGeom prst="flowChartTerminator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Load schema 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and </a:t>
            </a:r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75" name="Straight Arrow Connector 74"/>
          <p:cNvCxnSpPr>
            <a:stCxn id="2" idx="3"/>
            <a:endCxn id="73" idx="1"/>
          </p:cNvCxnSpPr>
          <p:nvPr/>
        </p:nvCxnSpPr>
        <p:spPr>
          <a:xfrm>
            <a:off x="4553960" y="1112906"/>
            <a:ext cx="492807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Decision 75"/>
          <p:cNvSpPr/>
          <p:nvPr/>
        </p:nvSpPr>
        <p:spPr>
          <a:xfrm>
            <a:off x="5046767" y="1497524"/>
            <a:ext cx="1259657" cy="554876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Table Exist?</a:t>
            </a:r>
          </a:p>
        </p:txBody>
      </p:sp>
      <p:cxnSp>
        <p:nvCxnSpPr>
          <p:cNvPr id="78" name="Straight Arrow Connector 77"/>
          <p:cNvCxnSpPr>
            <a:stCxn id="73" idx="2"/>
            <a:endCxn id="76" idx="0"/>
          </p:cNvCxnSpPr>
          <p:nvPr/>
        </p:nvCxnSpPr>
        <p:spPr>
          <a:xfrm>
            <a:off x="5676596" y="1349135"/>
            <a:ext cx="0" cy="148389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/>
          <p:cNvSpPr/>
          <p:nvPr/>
        </p:nvSpPr>
        <p:spPr>
          <a:xfrm>
            <a:off x="5054720" y="2201431"/>
            <a:ext cx="1259657" cy="570336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Attribute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Exist?</a:t>
            </a:r>
          </a:p>
        </p:txBody>
      </p:sp>
      <p:cxnSp>
        <p:nvCxnSpPr>
          <p:cNvPr id="82" name="Straight Arrow Connector 81"/>
          <p:cNvCxnSpPr>
            <a:stCxn id="76" idx="2"/>
            <a:endCxn id="80" idx="0"/>
          </p:cNvCxnSpPr>
          <p:nvPr/>
        </p:nvCxnSpPr>
        <p:spPr>
          <a:xfrm>
            <a:off x="5676596" y="2052400"/>
            <a:ext cx="7953" cy="14903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owchart: Process 83"/>
          <p:cNvSpPr/>
          <p:nvPr/>
        </p:nvSpPr>
        <p:spPr>
          <a:xfrm>
            <a:off x="3672763" y="3713468"/>
            <a:ext cx="1065260" cy="462619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Get Attribute 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Type from data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8" name="Elbow Connector 87"/>
          <p:cNvCxnSpPr>
            <a:stCxn id="80" idx="3"/>
            <a:endCxn id="76" idx="3"/>
          </p:cNvCxnSpPr>
          <p:nvPr/>
        </p:nvCxnSpPr>
        <p:spPr>
          <a:xfrm flipH="1" flipV="1">
            <a:off x="6306424" y="1774962"/>
            <a:ext cx="7953" cy="711637"/>
          </a:xfrm>
          <a:prstGeom prst="bentConnector3">
            <a:avLst>
              <a:gd name="adj1" fmla="val -4562102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Process 89"/>
          <p:cNvSpPr/>
          <p:nvPr/>
        </p:nvSpPr>
        <p:spPr>
          <a:xfrm>
            <a:off x="5054720" y="2916504"/>
            <a:ext cx="1259657" cy="466344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Generate 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Suffix </a:t>
            </a:r>
            <a:r>
              <a:rPr lang="en-US" sz="1200" dirty="0">
                <a:solidFill>
                  <a:schemeClr val="tx1"/>
                </a:solidFill>
              </a:rPr>
              <a:t>Tree</a:t>
            </a:r>
          </a:p>
        </p:txBody>
      </p:sp>
      <p:cxnSp>
        <p:nvCxnSpPr>
          <p:cNvPr id="97" name="Straight Arrow Connector 96"/>
          <p:cNvCxnSpPr>
            <a:endCxn id="90" idx="0"/>
          </p:cNvCxnSpPr>
          <p:nvPr/>
        </p:nvCxnSpPr>
        <p:spPr>
          <a:xfrm>
            <a:off x="5684549" y="2762631"/>
            <a:ext cx="0" cy="153873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0" idx="2"/>
          </p:cNvCxnSpPr>
          <p:nvPr/>
        </p:nvCxnSpPr>
        <p:spPr>
          <a:xfrm flipH="1">
            <a:off x="5684548" y="3382848"/>
            <a:ext cx="1" cy="15060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5289756" y="1996239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207" name="TextBox 206"/>
          <p:cNvSpPr txBox="1"/>
          <p:nvPr/>
        </p:nvSpPr>
        <p:spPr>
          <a:xfrm>
            <a:off x="6166692" y="1996239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39" name="Flowchart: Decision 38"/>
          <p:cNvSpPr/>
          <p:nvPr/>
        </p:nvSpPr>
        <p:spPr>
          <a:xfrm>
            <a:off x="5046767" y="3533453"/>
            <a:ext cx="1267610" cy="802415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Suffix tree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 node exist ?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Flowchart: Decision 39"/>
          <p:cNvSpPr/>
          <p:nvPr/>
        </p:nvSpPr>
        <p:spPr>
          <a:xfrm>
            <a:off x="5046767" y="4463779"/>
            <a:ext cx="1267610" cy="802415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Node length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&gt; 2 ?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" name="Elbow Connector 3"/>
          <p:cNvCxnSpPr>
            <a:stCxn id="39" idx="1"/>
            <a:endCxn id="84" idx="3"/>
          </p:cNvCxnSpPr>
          <p:nvPr/>
        </p:nvCxnSpPr>
        <p:spPr>
          <a:xfrm flipH="1">
            <a:off x="4738023" y="3934661"/>
            <a:ext cx="308744" cy="10117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757938" y="367729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6" name="Straight Arrow Connector 5"/>
          <p:cNvCxnSpPr>
            <a:stCxn id="39" idx="2"/>
            <a:endCxn id="40" idx="0"/>
          </p:cNvCxnSpPr>
          <p:nvPr/>
        </p:nvCxnSpPr>
        <p:spPr>
          <a:xfrm>
            <a:off x="5680572" y="4335868"/>
            <a:ext cx="0" cy="12791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ocess 45"/>
          <p:cNvSpPr/>
          <p:nvPr/>
        </p:nvSpPr>
        <p:spPr>
          <a:xfrm>
            <a:off x="5052937" y="5408432"/>
            <a:ext cx="1259657" cy="466344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Get node 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Semantic </a:t>
            </a:r>
            <a:r>
              <a:rPr lang="en-US" sz="1200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7" name="Flowchart: Stored Data 46"/>
          <p:cNvSpPr/>
          <p:nvPr/>
        </p:nvSpPr>
        <p:spPr>
          <a:xfrm flipH="1">
            <a:off x="3542487" y="5398669"/>
            <a:ext cx="1195535" cy="466344"/>
          </a:xfrm>
          <a:prstGeom prst="flowChartOnlineStorag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UMLS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Dictionary</a:t>
            </a:r>
          </a:p>
        </p:txBody>
      </p:sp>
      <p:cxnSp>
        <p:nvCxnSpPr>
          <p:cNvPr id="48" name="Straight Arrow Connector 47"/>
          <p:cNvCxnSpPr>
            <a:stCxn id="47" idx="1"/>
            <a:endCxn id="46" idx="1"/>
          </p:cNvCxnSpPr>
          <p:nvPr/>
        </p:nvCxnSpPr>
        <p:spPr>
          <a:xfrm>
            <a:off x="4738022" y="5631841"/>
            <a:ext cx="314915" cy="9763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6" idx="0"/>
          </p:cNvCxnSpPr>
          <p:nvPr/>
        </p:nvCxnSpPr>
        <p:spPr>
          <a:xfrm flipH="1">
            <a:off x="5682766" y="5257827"/>
            <a:ext cx="7953" cy="15060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/>
          <p:cNvSpPr/>
          <p:nvPr/>
        </p:nvSpPr>
        <p:spPr>
          <a:xfrm>
            <a:off x="6462534" y="5230633"/>
            <a:ext cx="1418636" cy="802415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Semantic Type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!= None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" name="Flowchart: Process 50"/>
          <p:cNvSpPr/>
          <p:nvPr/>
        </p:nvSpPr>
        <p:spPr>
          <a:xfrm>
            <a:off x="8001738" y="5360243"/>
            <a:ext cx="1104649" cy="543194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Append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Semantic Type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to Suffix Tree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46" idx="3"/>
            <a:endCxn id="50" idx="1"/>
          </p:cNvCxnSpPr>
          <p:nvPr/>
        </p:nvCxnSpPr>
        <p:spPr>
          <a:xfrm flipV="1">
            <a:off x="6312594" y="5631841"/>
            <a:ext cx="149940" cy="9763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Process 53"/>
          <p:cNvSpPr/>
          <p:nvPr/>
        </p:nvSpPr>
        <p:spPr>
          <a:xfrm>
            <a:off x="3672763" y="2906373"/>
            <a:ext cx="1065259" cy="466344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Save Enriched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Attribute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5" name="Flowchart: Magnetic Disk 54"/>
          <p:cNvSpPr/>
          <p:nvPr/>
        </p:nvSpPr>
        <p:spPr>
          <a:xfrm>
            <a:off x="2660676" y="2846978"/>
            <a:ext cx="847725" cy="571738"/>
          </a:xfrm>
          <a:prstGeom prst="flowChartMagneticDisk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Enriched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Schema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55" idx="4"/>
            <a:endCxn id="54" idx="1"/>
          </p:cNvCxnSpPr>
          <p:nvPr/>
        </p:nvCxnSpPr>
        <p:spPr>
          <a:xfrm>
            <a:off x="3508401" y="3132847"/>
            <a:ext cx="164362" cy="669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Terminator 56"/>
          <p:cNvSpPr/>
          <p:nvPr/>
        </p:nvSpPr>
        <p:spPr>
          <a:xfrm>
            <a:off x="3542487" y="1918087"/>
            <a:ext cx="790708" cy="354968"/>
          </a:xfrm>
          <a:prstGeom prst="flowChartTerminator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240631" y="5174779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7687751" y="5355006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5779855" y="4268488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cxnSp>
        <p:nvCxnSpPr>
          <p:cNvPr id="8" name="Elbow Connector 7"/>
          <p:cNvCxnSpPr>
            <a:stCxn id="40" idx="3"/>
            <a:endCxn id="39" idx="3"/>
          </p:cNvCxnSpPr>
          <p:nvPr/>
        </p:nvCxnSpPr>
        <p:spPr>
          <a:xfrm flipV="1">
            <a:off x="6314377" y="3934661"/>
            <a:ext cx="12700" cy="930326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4" idx="0"/>
            <a:endCxn id="80" idx="1"/>
          </p:cNvCxnSpPr>
          <p:nvPr/>
        </p:nvCxnSpPr>
        <p:spPr>
          <a:xfrm rot="5400000" flipH="1" flipV="1">
            <a:off x="4420169" y="2271823"/>
            <a:ext cx="419774" cy="849327"/>
          </a:xfrm>
          <a:prstGeom prst="bentConnector2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50" idx="0"/>
            <a:endCxn id="39" idx="3"/>
          </p:cNvCxnSpPr>
          <p:nvPr/>
        </p:nvCxnSpPr>
        <p:spPr>
          <a:xfrm rot="16200000" flipV="1">
            <a:off x="6095129" y="4153909"/>
            <a:ext cx="1295972" cy="857475"/>
          </a:xfrm>
          <a:prstGeom prst="bentConnector2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237400" y="4592869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7160705" y="492338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50" idx="3"/>
            <a:endCxn id="51" idx="1"/>
          </p:cNvCxnSpPr>
          <p:nvPr/>
        </p:nvCxnSpPr>
        <p:spPr>
          <a:xfrm flipV="1">
            <a:off x="7881170" y="5631840"/>
            <a:ext cx="12056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51" idx="3"/>
            <a:endCxn id="39" idx="3"/>
          </p:cNvCxnSpPr>
          <p:nvPr/>
        </p:nvCxnSpPr>
        <p:spPr>
          <a:xfrm flipH="1" flipV="1">
            <a:off x="6314377" y="3934661"/>
            <a:ext cx="2792010" cy="1697179"/>
          </a:xfrm>
          <a:prstGeom prst="bentConnector3">
            <a:avLst>
              <a:gd name="adj1" fmla="val -8188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76" idx="1"/>
            <a:endCxn id="57" idx="0"/>
          </p:cNvCxnSpPr>
          <p:nvPr/>
        </p:nvCxnSpPr>
        <p:spPr>
          <a:xfrm rot="10800000" flipV="1">
            <a:off x="3937841" y="1774961"/>
            <a:ext cx="1108926" cy="143125"/>
          </a:xfrm>
          <a:prstGeom prst="bentConnector2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4" idx="0"/>
            <a:endCxn id="54" idx="2"/>
          </p:cNvCxnSpPr>
          <p:nvPr/>
        </p:nvCxnSpPr>
        <p:spPr>
          <a:xfrm flipV="1">
            <a:off x="4205393" y="3372717"/>
            <a:ext cx="0" cy="34075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645743" y="149718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5445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2734811" y="1535185"/>
            <a:ext cx="2646726" cy="4572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Syntactic Context Identifier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Schema Name, Table Name, Attribute Name</a:t>
            </a: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2734811" y="2592198"/>
            <a:ext cx="2646726" cy="4572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Type </a:t>
            </a:r>
            <a:r>
              <a:rPr lang="en-US" sz="1200" b="1" dirty="0">
                <a:solidFill>
                  <a:schemeClr val="tx1"/>
                </a:solidFill>
              </a:rPr>
              <a:t>Identifier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Attribute Type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2734811" y="3793914"/>
            <a:ext cx="2646726" cy="4572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Semantic Identifier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Attribute semantically enriched suffix tree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873" y="839754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861" y="816157"/>
            <a:ext cx="457200" cy="457200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0" idx="2"/>
            <a:endCxn id="54" idx="1"/>
          </p:cNvCxnSpPr>
          <p:nvPr/>
        </p:nvCxnSpPr>
        <p:spPr>
          <a:xfrm rot="16200000" flipH="1">
            <a:off x="3696927" y="4612360"/>
            <a:ext cx="914392" cy="19189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3"/>
            <a:endCxn id="4" idx="0"/>
          </p:cNvCxnSpPr>
          <p:nvPr/>
        </p:nvCxnSpPr>
        <p:spPr>
          <a:xfrm>
            <a:off x="3384073" y="1068354"/>
            <a:ext cx="674101" cy="4668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5" idx="1"/>
            <a:endCxn id="42" idx="0"/>
          </p:cNvCxnSpPr>
          <p:nvPr/>
        </p:nvCxnSpPr>
        <p:spPr>
          <a:xfrm rot="10800000" flipV="1">
            <a:off x="7088699" y="1044757"/>
            <a:ext cx="866163" cy="4904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2"/>
            <a:endCxn id="8" idx="0"/>
          </p:cNvCxnSpPr>
          <p:nvPr/>
        </p:nvCxnSpPr>
        <p:spPr>
          <a:xfrm>
            <a:off x="4058174" y="1992385"/>
            <a:ext cx="0" cy="599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10" idx="0"/>
          </p:cNvCxnSpPr>
          <p:nvPr/>
        </p:nvCxnSpPr>
        <p:spPr>
          <a:xfrm>
            <a:off x="4058174" y="3049398"/>
            <a:ext cx="0" cy="744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ocess 41"/>
          <p:cNvSpPr/>
          <p:nvPr/>
        </p:nvSpPr>
        <p:spPr>
          <a:xfrm>
            <a:off x="5765335" y="1535185"/>
            <a:ext cx="2646726" cy="4572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Syntactic Context Identifier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Schema Name, Table Name, Attribute Name</a:t>
            </a: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Flowchart: Process 42"/>
          <p:cNvSpPr/>
          <p:nvPr/>
        </p:nvSpPr>
        <p:spPr>
          <a:xfrm>
            <a:off x="5765335" y="2583808"/>
            <a:ext cx="2646726" cy="4572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Type </a:t>
            </a:r>
            <a:r>
              <a:rPr lang="en-US" sz="1200" b="1" dirty="0">
                <a:solidFill>
                  <a:schemeClr val="tx1"/>
                </a:solidFill>
              </a:rPr>
              <a:t>Identifier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Attribute Type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5765335" y="3793913"/>
            <a:ext cx="2646726" cy="4572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Semantic Identifier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Attribute semantically enriched suffix tree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42" idx="2"/>
            <a:endCxn id="43" idx="0"/>
          </p:cNvCxnSpPr>
          <p:nvPr/>
        </p:nvCxnSpPr>
        <p:spPr>
          <a:xfrm>
            <a:off x="7088698" y="1992385"/>
            <a:ext cx="0" cy="591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2"/>
            <a:endCxn id="44" idx="0"/>
          </p:cNvCxnSpPr>
          <p:nvPr/>
        </p:nvCxnSpPr>
        <p:spPr>
          <a:xfrm>
            <a:off x="7088698" y="3041008"/>
            <a:ext cx="0" cy="752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4" idx="2"/>
            <a:endCxn id="54" idx="3"/>
          </p:cNvCxnSpPr>
          <p:nvPr/>
        </p:nvCxnSpPr>
        <p:spPr>
          <a:xfrm rot="5400000">
            <a:off x="6535553" y="4612360"/>
            <a:ext cx="914393" cy="19189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Process 53"/>
          <p:cNvSpPr/>
          <p:nvPr/>
        </p:nvSpPr>
        <p:spPr>
          <a:xfrm>
            <a:off x="4250073" y="4936906"/>
            <a:ext cx="2646726" cy="4572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Similarity Matcher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Similarity score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723759" y="1234493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Schema 2</a:t>
            </a:r>
            <a:endParaRPr lang="en-US" sz="12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372341" y="445581"/>
            <a:ext cx="2282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 err="1" smtClean="0"/>
              <a:t>EMRBots</a:t>
            </a:r>
            <a:r>
              <a:rPr lang="en-US" sz="1200" dirty="0" smtClean="0"/>
              <a:t>.</a:t>
            </a:r>
          </a:p>
          <a:p>
            <a:pPr>
              <a:defRPr/>
            </a:pPr>
            <a:r>
              <a:rPr lang="en-US" sz="1200" dirty="0" err="1" smtClean="0"/>
              <a:t>PatientCorePopulatedTable</a:t>
            </a:r>
            <a:r>
              <a:rPr lang="en-US" sz="1200" dirty="0" smtClean="0"/>
              <a:t>.</a:t>
            </a:r>
          </a:p>
          <a:p>
            <a:pPr>
              <a:defRPr/>
            </a:pPr>
            <a:r>
              <a:rPr lang="en-US" sz="1200" dirty="0" err="1" smtClean="0"/>
              <a:t>PatientDateOfBirth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799713" y="445581"/>
            <a:ext cx="1155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 err="1" smtClean="0"/>
              <a:t>OpenEMR</a:t>
            </a:r>
            <a:r>
              <a:rPr lang="en-US" sz="1200" dirty="0" smtClean="0"/>
              <a:t>.</a:t>
            </a:r>
          </a:p>
          <a:p>
            <a:pPr>
              <a:defRPr/>
            </a:pPr>
            <a:r>
              <a:rPr lang="en-US" sz="1200" dirty="0" smtClean="0"/>
              <a:t>Demographics.</a:t>
            </a:r>
          </a:p>
          <a:p>
            <a:pPr>
              <a:defRPr/>
            </a:pPr>
            <a:r>
              <a:rPr lang="en-US" sz="1200" dirty="0" smtClean="0"/>
              <a:t>DOB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088697" y="2002211"/>
            <a:ext cx="15265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00" b="1" dirty="0" smtClean="0"/>
              <a:t>Schema:</a:t>
            </a:r>
            <a:r>
              <a:rPr lang="en-US" sz="1000" dirty="0" smtClean="0"/>
              <a:t> </a:t>
            </a:r>
            <a:r>
              <a:rPr lang="en-US" sz="1000" dirty="0" err="1"/>
              <a:t>OpenEMR</a:t>
            </a:r>
            <a:endParaRPr lang="en-US" sz="1000" dirty="0" smtClean="0"/>
          </a:p>
          <a:p>
            <a:pPr>
              <a:defRPr/>
            </a:pPr>
            <a:r>
              <a:rPr lang="en-US" sz="1000" b="1" dirty="0" smtClean="0"/>
              <a:t>Table:</a:t>
            </a:r>
            <a:r>
              <a:rPr lang="en-US" sz="1000" dirty="0" smtClean="0"/>
              <a:t> Demographics</a:t>
            </a:r>
          </a:p>
          <a:p>
            <a:pPr>
              <a:defRPr/>
            </a:pPr>
            <a:r>
              <a:rPr lang="en-US" sz="1000" b="1" dirty="0" smtClean="0"/>
              <a:t>Attribute:</a:t>
            </a:r>
            <a:r>
              <a:rPr lang="en-US" sz="1000" dirty="0" smtClean="0"/>
              <a:t> DOB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127179" y="2002211"/>
            <a:ext cx="1983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00" b="1" dirty="0" smtClean="0"/>
              <a:t>Schema:</a:t>
            </a:r>
            <a:r>
              <a:rPr lang="en-US" sz="1000" dirty="0" smtClean="0"/>
              <a:t> </a:t>
            </a:r>
            <a:r>
              <a:rPr lang="en-US" sz="1000" dirty="0" err="1" smtClean="0"/>
              <a:t>EMRBots</a:t>
            </a:r>
            <a:endParaRPr lang="en-US" sz="1000" dirty="0" smtClean="0"/>
          </a:p>
          <a:p>
            <a:pPr>
              <a:defRPr/>
            </a:pPr>
            <a:r>
              <a:rPr lang="en-US" sz="1000" b="1" dirty="0" smtClean="0"/>
              <a:t>Table:</a:t>
            </a:r>
            <a:r>
              <a:rPr lang="en-US" sz="1000" dirty="0" smtClean="0"/>
              <a:t> </a:t>
            </a:r>
            <a:r>
              <a:rPr lang="en-US" sz="1000" dirty="0" err="1" smtClean="0"/>
              <a:t>PatientCorePopulatedTable</a:t>
            </a:r>
            <a:r>
              <a:rPr lang="en-US" sz="1000" dirty="0" smtClean="0"/>
              <a:t> </a:t>
            </a:r>
            <a:r>
              <a:rPr lang="en-US" sz="1000" b="1" dirty="0" smtClean="0"/>
              <a:t>Attribute:</a:t>
            </a:r>
            <a:r>
              <a:rPr lang="en-US" sz="1000" dirty="0" smtClean="0"/>
              <a:t> </a:t>
            </a:r>
            <a:r>
              <a:rPr lang="en-US" sz="1000" dirty="0" err="1" smtClean="0"/>
              <a:t>PatientDateOfBirth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28770" y="3045866"/>
            <a:ext cx="1990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00" b="1" dirty="0" smtClean="0"/>
              <a:t>Schema:</a:t>
            </a:r>
            <a:r>
              <a:rPr lang="en-US" sz="1000" dirty="0" smtClean="0"/>
              <a:t> </a:t>
            </a:r>
            <a:r>
              <a:rPr lang="en-US" sz="1000" dirty="0" err="1" smtClean="0"/>
              <a:t>EMRBots</a:t>
            </a:r>
            <a:endParaRPr lang="en-US" sz="1000" dirty="0" smtClean="0"/>
          </a:p>
          <a:p>
            <a:pPr>
              <a:defRPr/>
            </a:pPr>
            <a:r>
              <a:rPr lang="en-US" sz="1000" b="1" dirty="0" smtClean="0"/>
              <a:t>Table:</a:t>
            </a:r>
            <a:r>
              <a:rPr lang="en-US" sz="1000" dirty="0" smtClean="0"/>
              <a:t> </a:t>
            </a:r>
            <a:r>
              <a:rPr lang="en-US" sz="1000" dirty="0" err="1" smtClean="0"/>
              <a:t>PatientCorePopulatedTable</a:t>
            </a:r>
            <a:r>
              <a:rPr lang="en-US" sz="1000" dirty="0" smtClean="0"/>
              <a:t> </a:t>
            </a:r>
            <a:r>
              <a:rPr lang="en-US" sz="1000" b="1" dirty="0" smtClean="0"/>
              <a:t>Attribute:</a:t>
            </a:r>
            <a:r>
              <a:rPr lang="en-US" sz="1000" dirty="0" smtClean="0"/>
              <a:t> </a:t>
            </a:r>
            <a:r>
              <a:rPr lang="en-US" sz="1000" dirty="0" err="1" smtClean="0"/>
              <a:t>PatientDateOfBirth</a:t>
            </a:r>
            <a:endParaRPr lang="en-US" sz="1000" dirty="0" smtClean="0"/>
          </a:p>
          <a:p>
            <a:pPr>
              <a:defRPr/>
            </a:pPr>
            <a:r>
              <a:rPr lang="en-US" sz="1000" b="1" dirty="0" smtClean="0">
                <a:solidFill>
                  <a:schemeClr val="dk1"/>
                </a:solidFill>
              </a:rPr>
              <a:t>Type:</a:t>
            </a:r>
            <a:r>
              <a:rPr lang="en-US" sz="1000" dirty="0" smtClean="0">
                <a:solidFill>
                  <a:schemeClr val="dk1"/>
                </a:solidFill>
              </a:rPr>
              <a:t> Date(</a:t>
            </a:r>
            <a:r>
              <a:rPr lang="en-US" sz="1000" dirty="0" err="1" smtClean="0">
                <a:solidFill>
                  <a:schemeClr val="dk1"/>
                </a:solidFill>
              </a:rPr>
              <a:t>yyyy</a:t>
            </a:r>
            <a:r>
              <a:rPr lang="en-US" sz="1000" dirty="0" smtClean="0">
                <a:solidFill>
                  <a:schemeClr val="dk1"/>
                </a:solidFill>
              </a:rPr>
              <a:t>/mm/</a:t>
            </a:r>
            <a:r>
              <a:rPr lang="en-US" sz="1000" dirty="0" err="1" smtClean="0">
                <a:solidFill>
                  <a:schemeClr val="dk1"/>
                </a:solidFill>
              </a:rPr>
              <a:t>dd</a:t>
            </a:r>
            <a:r>
              <a:rPr lang="en-US" sz="1000" dirty="0" smtClean="0">
                <a:solidFill>
                  <a:schemeClr val="dk1"/>
                </a:solidFill>
              </a:rPr>
              <a:t>)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088697" y="3045866"/>
            <a:ext cx="1929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00" b="1" dirty="0" smtClean="0"/>
              <a:t>Schema:</a:t>
            </a:r>
            <a:r>
              <a:rPr lang="en-US" sz="1000" dirty="0" smtClean="0"/>
              <a:t> </a:t>
            </a:r>
            <a:r>
              <a:rPr lang="en-US" sz="1000" dirty="0" err="1"/>
              <a:t>OpenEMR</a:t>
            </a:r>
            <a:endParaRPr lang="en-US" sz="1000" dirty="0" smtClean="0"/>
          </a:p>
          <a:p>
            <a:pPr>
              <a:defRPr/>
            </a:pPr>
            <a:r>
              <a:rPr lang="en-US" sz="1000" b="1" dirty="0" smtClean="0"/>
              <a:t>Table:</a:t>
            </a:r>
            <a:r>
              <a:rPr lang="en-US" sz="1000" dirty="0" smtClean="0"/>
              <a:t> Demographics</a:t>
            </a:r>
          </a:p>
          <a:p>
            <a:pPr>
              <a:defRPr/>
            </a:pPr>
            <a:r>
              <a:rPr lang="en-US" sz="1000" b="1" dirty="0" smtClean="0"/>
              <a:t>Attribute:</a:t>
            </a:r>
            <a:r>
              <a:rPr lang="en-US" sz="1000" dirty="0" smtClean="0"/>
              <a:t> DOB</a:t>
            </a:r>
            <a:endParaRPr lang="en-US" sz="1000" dirty="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sz="1000" b="1" dirty="0" smtClean="0">
                <a:solidFill>
                  <a:schemeClr val="dk1"/>
                </a:solidFill>
              </a:rPr>
              <a:t>Type:</a:t>
            </a:r>
            <a:r>
              <a:rPr lang="en-US" sz="1000" dirty="0" smtClean="0">
                <a:solidFill>
                  <a:schemeClr val="dk1"/>
                </a:solidFill>
              </a:rPr>
              <a:t> Date(</a:t>
            </a:r>
            <a:r>
              <a:rPr lang="en-US" sz="1000" dirty="0" err="1" smtClean="0">
                <a:solidFill>
                  <a:schemeClr val="dk1"/>
                </a:solidFill>
              </a:rPr>
              <a:t>yyyy</a:t>
            </a:r>
            <a:r>
              <a:rPr lang="en-US" sz="1000" dirty="0" smtClean="0">
                <a:solidFill>
                  <a:schemeClr val="dk1"/>
                </a:solidFill>
              </a:rPr>
              <a:t>/mm/</a:t>
            </a:r>
            <a:r>
              <a:rPr lang="en-US" sz="1000" dirty="0" err="1" smtClean="0">
                <a:solidFill>
                  <a:schemeClr val="dk1"/>
                </a:solidFill>
              </a:rPr>
              <a:t>dd</a:t>
            </a:r>
            <a:r>
              <a:rPr lang="en-US" sz="1000" dirty="0" smtClean="0">
                <a:solidFill>
                  <a:schemeClr val="dk1"/>
                </a:solidFill>
              </a:rPr>
              <a:t>)</a:t>
            </a:r>
            <a:endParaRPr lang="en-US" sz="1000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2731484" y="1238663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Schema 1</a:t>
            </a:r>
            <a:endParaRPr lang="en-US" sz="12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2127179" y="4316004"/>
            <a:ext cx="19577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00" b="1" dirty="0" smtClean="0"/>
              <a:t>Schema:</a:t>
            </a:r>
            <a:r>
              <a:rPr lang="en-US" sz="1000" dirty="0" smtClean="0"/>
              <a:t> </a:t>
            </a:r>
            <a:r>
              <a:rPr lang="en-US" sz="1000" dirty="0" err="1" smtClean="0"/>
              <a:t>EMRBots</a:t>
            </a:r>
            <a:endParaRPr lang="en-US" sz="1000" dirty="0" smtClean="0"/>
          </a:p>
          <a:p>
            <a:pPr>
              <a:defRPr/>
            </a:pPr>
            <a:r>
              <a:rPr lang="en-US" sz="1000" b="1" dirty="0" smtClean="0"/>
              <a:t>Table:</a:t>
            </a:r>
            <a:r>
              <a:rPr lang="en-US" sz="1000" dirty="0" smtClean="0"/>
              <a:t> </a:t>
            </a:r>
            <a:r>
              <a:rPr lang="en-US" sz="1000" dirty="0" err="1" smtClean="0"/>
              <a:t>PatientCorePopulatedTable</a:t>
            </a:r>
            <a:r>
              <a:rPr lang="en-US" sz="1000" dirty="0" smtClean="0"/>
              <a:t> </a:t>
            </a:r>
            <a:r>
              <a:rPr lang="en-US" sz="1000" b="1" dirty="0" smtClean="0"/>
              <a:t>Attribute:</a:t>
            </a:r>
            <a:r>
              <a:rPr lang="en-US" sz="1000" dirty="0" smtClean="0"/>
              <a:t> </a:t>
            </a:r>
            <a:r>
              <a:rPr lang="en-US" sz="1000" dirty="0" err="1" smtClean="0"/>
              <a:t>PatientDateOfBirth</a:t>
            </a:r>
            <a:endParaRPr lang="en-US" sz="1000" dirty="0" smtClean="0"/>
          </a:p>
          <a:p>
            <a:pPr>
              <a:defRPr/>
            </a:pPr>
            <a:r>
              <a:rPr lang="en-US" sz="1000" b="1" dirty="0" smtClean="0">
                <a:solidFill>
                  <a:schemeClr val="dk1"/>
                </a:solidFill>
              </a:rPr>
              <a:t>Type:</a:t>
            </a:r>
            <a:r>
              <a:rPr lang="en-US" sz="1000" dirty="0" smtClean="0">
                <a:solidFill>
                  <a:schemeClr val="dk1"/>
                </a:solidFill>
              </a:rPr>
              <a:t> Date(</a:t>
            </a:r>
            <a:r>
              <a:rPr lang="en-US" sz="1000" dirty="0" err="1" smtClean="0">
                <a:solidFill>
                  <a:schemeClr val="dk1"/>
                </a:solidFill>
              </a:rPr>
              <a:t>yyyy</a:t>
            </a:r>
            <a:r>
              <a:rPr lang="en-US" sz="1000" dirty="0" smtClean="0">
                <a:solidFill>
                  <a:schemeClr val="dk1"/>
                </a:solidFill>
              </a:rPr>
              <a:t>/mm/</a:t>
            </a:r>
            <a:r>
              <a:rPr lang="en-US" sz="1000" dirty="0" err="1" smtClean="0">
                <a:solidFill>
                  <a:schemeClr val="dk1"/>
                </a:solidFill>
              </a:rPr>
              <a:t>dd</a:t>
            </a:r>
            <a:r>
              <a:rPr lang="en-US" sz="1000" dirty="0" smtClean="0">
                <a:solidFill>
                  <a:schemeClr val="dk1"/>
                </a:solidFill>
              </a:rPr>
              <a:t>)</a:t>
            </a:r>
          </a:p>
          <a:p>
            <a:pPr>
              <a:defRPr/>
            </a:pPr>
            <a:r>
              <a:rPr lang="en-US" sz="1000" b="1" dirty="0" smtClean="0">
                <a:solidFill>
                  <a:schemeClr val="dk1"/>
                </a:solidFill>
              </a:rPr>
              <a:t>Suffix Tree: </a:t>
            </a:r>
            <a:endParaRPr lang="en-US" sz="1000" b="1" dirty="0">
              <a:solidFill>
                <a:schemeClr val="dk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088697" y="4303732"/>
            <a:ext cx="19293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00" b="1" dirty="0" smtClean="0"/>
              <a:t>Schema:</a:t>
            </a:r>
            <a:r>
              <a:rPr lang="en-US" sz="1000" dirty="0" smtClean="0"/>
              <a:t> </a:t>
            </a:r>
            <a:r>
              <a:rPr lang="en-US" sz="1000" dirty="0" err="1"/>
              <a:t>OpenEMR</a:t>
            </a:r>
            <a:endParaRPr lang="en-US" sz="1000" dirty="0" smtClean="0"/>
          </a:p>
          <a:p>
            <a:pPr>
              <a:defRPr/>
            </a:pPr>
            <a:r>
              <a:rPr lang="en-US" sz="1000" b="1" dirty="0" smtClean="0"/>
              <a:t>Table:</a:t>
            </a:r>
            <a:r>
              <a:rPr lang="en-US" sz="1000" dirty="0" smtClean="0"/>
              <a:t> Demographics</a:t>
            </a:r>
          </a:p>
          <a:p>
            <a:pPr>
              <a:defRPr/>
            </a:pPr>
            <a:r>
              <a:rPr lang="en-US" sz="1000" b="1" dirty="0" smtClean="0"/>
              <a:t>Attribute:</a:t>
            </a:r>
            <a:r>
              <a:rPr lang="en-US" sz="1000" dirty="0" smtClean="0"/>
              <a:t> DOB</a:t>
            </a:r>
            <a:endParaRPr lang="en-US" sz="1000" dirty="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sz="1000" b="1" dirty="0" smtClean="0">
                <a:solidFill>
                  <a:schemeClr val="dk1"/>
                </a:solidFill>
              </a:rPr>
              <a:t>Type:</a:t>
            </a:r>
            <a:r>
              <a:rPr lang="en-US" sz="1000" dirty="0" smtClean="0">
                <a:solidFill>
                  <a:schemeClr val="dk1"/>
                </a:solidFill>
              </a:rPr>
              <a:t> Date(</a:t>
            </a:r>
            <a:r>
              <a:rPr lang="en-US" sz="1000" dirty="0" err="1" smtClean="0">
                <a:solidFill>
                  <a:schemeClr val="dk1"/>
                </a:solidFill>
              </a:rPr>
              <a:t>yyyy</a:t>
            </a:r>
            <a:r>
              <a:rPr lang="en-US" sz="1000" dirty="0" smtClean="0">
                <a:solidFill>
                  <a:schemeClr val="dk1"/>
                </a:solidFill>
              </a:rPr>
              <a:t>/mm/</a:t>
            </a:r>
            <a:r>
              <a:rPr lang="en-US" sz="1000" dirty="0" err="1" smtClean="0">
                <a:solidFill>
                  <a:schemeClr val="dk1"/>
                </a:solidFill>
              </a:rPr>
              <a:t>dd</a:t>
            </a:r>
            <a:r>
              <a:rPr lang="en-US" sz="1000" dirty="0" smtClean="0">
                <a:solidFill>
                  <a:schemeClr val="dk1"/>
                </a:solidFill>
              </a:rPr>
              <a:t>)</a:t>
            </a:r>
          </a:p>
          <a:p>
            <a:pPr>
              <a:defRPr/>
            </a:pPr>
            <a:r>
              <a:rPr lang="en-US" sz="1000" b="1" dirty="0" smtClean="0">
                <a:solidFill>
                  <a:schemeClr val="dk1"/>
                </a:solidFill>
              </a:rPr>
              <a:t>Suffix Tree: </a:t>
            </a:r>
            <a:endParaRPr lang="en-US" sz="1000" b="1" dirty="0" smtClean="0"/>
          </a:p>
        </p:txBody>
      </p:sp>
      <p:sp>
        <p:nvSpPr>
          <p:cNvPr id="105" name="Flowchart: Decision 104"/>
          <p:cNvSpPr/>
          <p:nvPr/>
        </p:nvSpPr>
        <p:spPr>
          <a:xfrm>
            <a:off x="4900126" y="5543878"/>
            <a:ext cx="1350627" cy="63756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Similarity 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Score &gt; 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Flowchart: Alternate Process 105"/>
          <p:cNvSpPr/>
          <p:nvPr/>
        </p:nvSpPr>
        <p:spPr>
          <a:xfrm>
            <a:off x="4034590" y="6181441"/>
            <a:ext cx="886968" cy="322976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Similar</a:t>
            </a:r>
          </a:p>
        </p:txBody>
      </p:sp>
      <p:sp>
        <p:nvSpPr>
          <p:cNvPr id="107" name="Flowchart: Alternate Process 106"/>
          <p:cNvSpPr/>
          <p:nvPr/>
        </p:nvSpPr>
        <p:spPr>
          <a:xfrm>
            <a:off x="6202869" y="6181441"/>
            <a:ext cx="885827" cy="322976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Dissimilar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09" name="Elbow Connector 108"/>
          <p:cNvCxnSpPr>
            <a:stCxn id="105" idx="1"/>
            <a:endCxn id="106" idx="0"/>
          </p:cNvCxnSpPr>
          <p:nvPr/>
        </p:nvCxnSpPr>
        <p:spPr>
          <a:xfrm rot="10800000" flipV="1">
            <a:off x="4478074" y="5862659"/>
            <a:ext cx="422052" cy="3187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105" idx="3"/>
            <a:endCxn id="107" idx="0"/>
          </p:cNvCxnSpPr>
          <p:nvPr/>
        </p:nvCxnSpPr>
        <p:spPr>
          <a:xfrm>
            <a:off x="6250753" y="5862660"/>
            <a:ext cx="395030" cy="3187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54" idx="2"/>
            <a:endCxn id="105" idx="0"/>
          </p:cNvCxnSpPr>
          <p:nvPr/>
        </p:nvCxnSpPr>
        <p:spPr>
          <a:xfrm>
            <a:off x="5573436" y="5394106"/>
            <a:ext cx="2004" cy="149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2759502" y="5086678"/>
            <a:ext cx="612839" cy="502726"/>
            <a:chOff x="5293682" y="3591515"/>
            <a:chExt cx="1889892" cy="1550323"/>
          </a:xfrm>
        </p:grpSpPr>
        <p:sp>
          <p:nvSpPr>
            <p:cNvPr id="117" name="Oval 116"/>
            <p:cNvSpPr/>
            <p:nvPr/>
          </p:nvSpPr>
          <p:spPr>
            <a:xfrm>
              <a:off x="6005104" y="3591515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649393" y="4188821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5293682" y="4750883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6005104" y="4786127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6324524" y="4188820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/>
            <p:cNvCxnSpPr>
              <a:stCxn id="117" idx="4"/>
              <a:endCxn id="118" idx="0"/>
            </p:cNvCxnSpPr>
            <p:nvPr/>
          </p:nvCxnSpPr>
          <p:spPr>
            <a:xfrm flipH="1">
              <a:off x="5827249" y="3947226"/>
              <a:ext cx="355711" cy="24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7" idx="4"/>
              <a:endCxn id="121" idx="0"/>
            </p:cNvCxnSpPr>
            <p:nvPr/>
          </p:nvCxnSpPr>
          <p:spPr>
            <a:xfrm>
              <a:off x="6182960" y="3947226"/>
              <a:ext cx="319420" cy="241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Oval 123"/>
            <p:cNvSpPr/>
            <p:nvPr/>
          </p:nvSpPr>
          <p:spPr>
            <a:xfrm>
              <a:off x="6827863" y="4786127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Connector 124"/>
            <p:cNvCxnSpPr>
              <a:stCxn id="118" idx="4"/>
              <a:endCxn id="119" idx="0"/>
            </p:cNvCxnSpPr>
            <p:nvPr/>
          </p:nvCxnSpPr>
          <p:spPr>
            <a:xfrm flipH="1">
              <a:off x="5471538" y="4544532"/>
              <a:ext cx="355711" cy="206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8" idx="4"/>
              <a:endCxn id="120" idx="0"/>
            </p:cNvCxnSpPr>
            <p:nvPr/>
          </p:nvCxnSpPr>
          <p:spPr>
            <a:xfrm>
              <a:off x="5827249" y="4544532"/>
              <a:ext cx="355711" cy="24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21" idx="5"/>
              <a:endCxn id="124" idx="0"/>
            </p:cNvCxnSpPr>
            <p:nvPr/>
          </p:nvCxnSpPr>
          <p:spPr>
            <a:xfrm>
              <a:off x="6628142" y="4492438"/>
              <a:ext cx="377577" cy="2936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7613603" y="5019457"/>
            <a:ext cx="569858" cy="637166"/>
            <a:chOff x="7229169" y="3736644"/>
            <a:chExt cx="1386553" cy="1550323"/>
          </a:xfrm>
        </p:grpSpPr>
        <p:sp>
          <p:nvSpPr>
            <p:cNvPr id="129" name="Oval 128"/>
            <p:cNvSpPr/>
            <p:nvPr/>
          </p:nvSpPr>
          <p:spPr>
            <a:xfrm>
              <a:off x="7940591" y="3736644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7584880" y="4333950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7229169" y="4896012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7940591" y="4931256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8260011" y="4333949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Connector 133"/>
            <p:cNvCxnSpPr>
              <a:stCxn id="129" idx="4"/>
              <a:endCxn id="130" idx="0"/>
            </p:cNvCxnSpPr>
            <p:nvPr/>
          </p:nvCxnSpPr>
          <p:spPr>
            <a:xfrm flipH="1">
              <a:off x="7762736" y="4092355"/>
              <a:ext cx="355711" cy="24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29" idx="4"/>
              <a:endCxn id="133" idx="0"/>
            </p:cNvCxnSpPr>
            <p:nvPr/>
          </p:nvCxnSpPr>
          <p:spPr>
            <a:xfrm>
              <a:off x="8118447" y="4092355"/>
              <a:ext cx="319420" cy="241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30" idx="4"/>
              <a:endCxn id="131" idx="0"/>
            </p:cNvCxnSpPr>
            <p:nvPr/>
          </p:nvCxnSpPr>
          <p:spPr>
            <a:xfrm flipH="1">
              <a:off x="7407025" y="4689661"/>
              <a:ext cx="355711" cy="206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30" idx="4"/>
              <a:endCxn id="132" idx="0"/>
            </p:cNvCxnSpPr>
            <p:nvPr/>
          </p:nvCxnSpPr>
          <p:spPr>
            <a:xfrm>
              <a:off x="7762736" y="4689661"/>
              <a:ext cx="355711" cy="24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02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3144</TotalTime>
  <Words>1082</Words>
  <Application>Microsoft Office PowerPoint</Application>
  <PresentationFormat>Widescreen</PresentationFormat>
  <Paragraphs>605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Musarrat Hussain</dc:creator>
  <cp:lastModifiedBy>Musarrat Hussain</cp:lastModifiedBy>
  <cp:revision>988</cp:revision>
  <cp:lastPrinted>2021-01-13T04:00:34Z</cp:lastPrinted>
  <dcterms:created xsi:type="dcterms:W3CDTF">2020-07-15T05:51:51Z</dcterms:created>
  <dcterms:modified xsi:type="dcterms:W3CDTF">2021-01-29T01:20:43Z</dcterms:modified>
</cp:coreProperties>
</file>