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72" r:id="rId9"/>
    <p:sldId id="273" r:id="rId10"/>
    <p:sldId id="274" r:id="rId11"/>
    <p:sldId id="275" r:id="rId12"/>
    <p:sldId id="260" r:id="rId13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5B9BD5"/>
    <a:srgbClr val="D08707"/>
    <a:srgbClr val="2DD9B1"/>
    <a:srgbClr val="B799FB"/>
    <a:srgbClr val="81ADD0"/>
    <a:srgbClr val="46729F"/>
    <a:srgbClr val="CFE1F5"/>
    <a:srgbClr val="ACC5D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678D8-32C5-404E-AC33-A2CB57AB8A03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BEA6-BF93-4335-B192-3BF2ACD8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AA1A-B384-4FFF-A591-3630D608671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198" y="894789"/>
            <a:ext cx="1447285" cy="5011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25022" y="129312"/>
            <a:ext cx="5666978" cy="4032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16999"/>
              </p:ext>
            </p:extLst>
          </p:nvPr>
        </p:nvGraphicFramePr>
        <p:xfrm>
          <a:off x="6718620" y="785377"/>
          <a:ext cx="1221834" cy="2362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834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PatientCorePopulatedTable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PatientRace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0024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2028"/>
              </p:ext>
            </p:extLst>
          </p:nvPr>
        </p:nvGraphicFramePr>
        <p:xfrm>
          <a:off x="8540910" y="252274"/>
          <a:ext cx="1828800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AdmissionsCorePopulatedTable</a:t>
                      </a:r>
                      <a:endParaRPr 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64526"/>
              </p:ext>
            </p:extLst>
          </p:nvPr>
        </p:nvGraphicFramePr>
        <p:xfrm>
          <a:off x="8266590" y="2904034"/>
          <a:ext cx="2377440" cy="11894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AdmissionsDiagnosesCorePopulatedTable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05249"/>
              </p:ext>
            </p:extLst>
          </p:nvPr>
        </p:nvGraphicFramePr>
        <p:xfrm>
          <a:off x="10644030" y="1184480"/>
          <a:ext cx="1463040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LabsCorePopulatedTable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LabValue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LabUnits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65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LabDateTime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1999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stCxn id="6" idx="3"/>
            <a:endCxn id="7" idx="2"/>
          </p:cNvCxnSpPr>
          <p:nvPr/>
        </p:nvCxnSpPr>
        <p:spPr>
          <a:xfrm flipV="1">
            <a:off x="7940454" y="1410514"/>
            <a:ext cx="1514856" cy="5559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8" idx="0"/>
          </p:cNvCxnSpPr>
          <p:nvPr/>
        </p:nvCxnSpPr>
        <p:spPr>
          <a:xfrm>
            <a:off x="7940454" y="1966477"/>
            <a:ext cx="1514856" cy="937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>
            <a:off x="9455310" y="1410514"/>
            <a:ext cx="0" cy="149352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9" idx="1"/>
          </p:cNvCxnSpPr>
          <p:nvPr/>
        </p:nvCxnSpPr>
        <p:spPr>
          <a:xfrm>
            <a:off x="9455310" y="1410514"/>
            <a:ext cx="1188720" cy="5816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1"/>
          </p:cNvCxnSpPr>
          <p:nvPr/>
        </p:nvCxnSpPr>
        <p:spPr>
          <a:xfrm>
            <a:off x="7940454" y="1966477"/>
            <a:ext cx="2703576" cy="257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8620" y="3344654"/>
            <a:ext cx="1044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EMRBOTS.org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80992"/>
              </p:ext>
            </p:extLst>
          </p:nvPr>
        </p:nvGraphicFramePr>
        <p:xfrm>
          <a:off x="366766" y="992846"/>
          <a:ext cx="1097280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tblPatient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PatientID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PatientMRNNo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7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DateOfBirth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58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3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SymptomsAndSigns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8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ClinicalHistory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07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PhysicalExam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2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8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NTproBNP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9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7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LAVI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eSeptal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LongitudinalStrain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EncounterDate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 rot="16200000">
            <a:off x="-161298" y="3277226"/>
            <a:ext cx="779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Krsiloemr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633125" y="129312"/>
            <a:ext cx="4670459" cy="485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OpenEMR</a:t>
            </a:r>
            <a:r>
              <a:rPr lang="en-US" sz="1200" dirty="0" smtClean="0">
                <a:solidFill>
                  <a:schemeClr val="tx1"/>
                </a:solidFill>
              </a:rPr>
              <a:t>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84147"/>
              </p:ext>
            </p:extLst>
          </p:nvPr>
        </p:nvGraphicFramePr>
        <p:xfrm>
          <a:off x="1737937" y="545749"/>
          <a:ext cx="1085365" cy="4372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ExternalID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License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MaritalStatus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UserDefined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BillingNote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1188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2111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2038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6540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PostalCode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306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5709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MotherName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10226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2131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9357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HomePhone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88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WorkPhone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43933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7529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ContactEmail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25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TrustedEmail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13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4113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Referring_Provider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599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Pharmacy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9338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HIPPANoticeReceived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51609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AllowVoiceMessage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5725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LeaveMessageWith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89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AllowMailMessage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5057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AllowSMS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7757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61252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4937"/>
              </p:ext>
            </p:extLst>
          </p:nvPr>
        </p:nvGraphicFramePr>
        <p:xfrm>
          <a:off x="2823302" y="545748"/>
          <a:ext cx="1512865" cy="393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8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AllowImmunizationRegistryUse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856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AllowImmunizationInfoSharing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9768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AllowHeartInformationExchange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55676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AllowPatientPortal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98955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CareTeam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19810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CMSPortalLogin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29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ImmunizationRegistryStatus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5570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ImmunizationRegistryStatusEffectiveDate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906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63637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27298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7770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48820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Language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443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16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Ethnicity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330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FamilySize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3622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FinancialReviewDate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2387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Homeless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011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MonthlyIncome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6333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Interpreter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069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MigrantSeasonal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79083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VFC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6655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Religion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708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DateDecreased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6047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ReasonDecreased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8023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737938" y="222477"/>
            <a:ext cx="2598230" cy="32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Demographics</a:t>
            </a:r>
            <a:endParaRPr lang="en-US" sz="1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91436"/>
              </p:ext>
            </p:extLst>
          </p:nvPr>
        </p:nvGraphicFramePr>
        <p:xfrm>
          <a:off x="4691954" y="222477"/>
          <a:ext cx="15544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openemr_MedicalProblems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0962"/>
              </p:ext>
            </p:extLst>
          </p:nvPr>
        </p:nvGraphicFramePr>
        <p:xfrm>
          <a:off x="4757695" y="2446318"/>
          <a:ext cx="1371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openemr_Prescriptions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>
            <a:stCxn id="20" idx="3"/>
            <a:endCxn id="22" idx="1"/>
          </p:cNvCxnSpPr>
          <p:nvPr/>
        </p:nvCxnSpPr>
        <p:spPr>
          <a:xfrm flipV="1">
            <a:off x="4336167" y="1258797"/>
            <a:ext cx="355787" cy="125575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23" idx="1"/>
          </p:cNvCxnSpPr>
          <p:nvPr/>
        </p:nvCxnSpPr>
        <p:spPr>
          <a:xfrm>
            <a:off x="4336167" y="2514550"/>
            <a:ext cx="421528" cy="9680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92" y="4502025"/>
            <a:ext cx="2294476" cy="188198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697882" y="6280919"/>
            <a:ext cx="355621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https://www.semanticscholar.org/paper/Design-a-novel-electronic-medical-record-system-for-Pan-Fu/f38d8a1a5468e1501a124766fc3b48119628f72d/figure/0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87" y="4716035"/>
            <a:ext cx="3026459" cy="16544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834900" y="6168479"/>
            <a:ext cx="2721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https://www.researchgate.net/publication/224101596_MedTAKMI-CDI_Interactive_knowledge_discovery_for_clinical_decision_intelligence</a:t>
            </a:r>
          </a:p>
        </p:txBody>
      </p:sp>
    </p:spTree>
    <p:extLst>
      <p:ext uri="{BB962C8B-B14F-4D97-AF65-F5344CB8AC3E}">
        <p14:creationId xmlns:p14="http://schemas.microsoft.com/office/powerpoint/2010/main" val="359325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27297" y="1115365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71586" y="1712671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15875" y="2274733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27297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6717" y="1712670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 flipH="1">
            <a:off x="5349442" y="1471076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8" idx="0"/>
          </p:cNvCxnSpPr>
          <p:nvPr/>
        </p:nvCxnSpPr>
        <p:spPr>
          <a:xfrm>
            <a:off x="5705153" y="1471076"/>
            <a:ext cx="319420" cy="24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50056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4"/>
            <a:endCxn id="6" idx="0"/>
          </p:cNvCxnSpPr>
          <p:nvPr/>
        </p:nvCxnSpPr>
        <p:spPr>
          <a:xfrm flipH="1">
            <a:off x="4993731" y="2068382"/>
            <a:ext cx="355711" cy="206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7" idx="0"/>
          </p:cNvCxnSpPr>
          <p:nvPr/>
        </p:nvCxnSpPr>
        <p:spPr>
          <a:xfrm>
            <a:off x="5349442" y="2068382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8" idx="0"/>
          </p:cNvCxnSpPr>
          <p:nvPr/>
        </p:nvCxnSpPr>
        <p:spPr>
          <a:xfrm>
            <a:off x="6150335" y="2016288"/>
            <a:ext cx="377577" cy="293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76882" y="1115365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21171" y="1712671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65460" y="2274733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76882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96302" y="1712670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5" idx="4"/>
            <a:endCxn id="26" idx="0"/>
          </p:cNvCxnSpPr>
          <p:nvPr/>
        </p:nvCxnSpPr>
        <p:spPr>
          <a:xfrm flipH="1">
            <a:off x="7799027" y="1471076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4"/>
            <a:endCxn id="29" idx="0"/>
          </p:cNvCxnSpPr>
          <p:nvPr/>
        </p:nvCxnSpPr>
        <p:spPr>
          <a:xfrm>
            <a:off x="8154738" y="1471076"/>
            <a:ext cx="319420" cy="24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4"/>
            <a:endCxn id="27" idx="0"/>
          </p:cNvCxnSpPr>
          <p:nvPr/>
        </p:nvCxnSpPr>
        <p:spPr>
          <a:xfrm flipH="1">
            <a:off x="7443316" y="2068382"/>
            <a:ext cx="355711" cy="206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4"/>
            <a:endCxn id="28" idx="0"/>
          </p:cNvCxnSpPr>
          <p:nvPr/>
        </p:nvCxnSpPr>
        <p:spPr>
          <a:xfrm>
            <a:off x="7799027" y="2068382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293682" y="4639112"/>
            <a:ext cx="612839" cy="502726"/>
            <a:chOff x="5293682" y="3591515"/>
            <a:chExt cx="1889892" cy="1550323"/>
          </a:xfrm>
        </p:grpSpPr>
        <p:sp>
          <p:nvSpPr>
            <p:cNvPr id="36" name="Oval 35"/>
            <p:cNvSpPr/>
            <p:nvPr/>
          </p:nvSpPr>
          <p:spPr>
            <a:xfrm>
              <a:off x="6005104" y="3591515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649393" y="4188821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93682" y="4750883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05104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524" y="418882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6" idx="4"/>
              <a:endCxn id="37" idx="0"/>
            </p:cNvCxnSpPr>
            <p:nvPr/>
          </p:nvCxnSpPr>
          <p:spPr>
            <a:xfrm flipH="1">
              <a:off x="5827249" y="3947226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4"/>
              <a:endCxn id="40" idx="0"/>
            </p:cNvCxnSpPr>
            <p:nvPr/>
          </p:nvCxnSpPr>
          <p:spPr>
            <a:xfrm>
              <a:off x="6182960" y="3947226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827863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37" idx="4"/>
              <a:endCxn id="38" idx="0"/>
            </p:cNvCxnSpPr>
            <p:nvPr/>
          </p:nvCxnSpPr>
          <p:spPr>
            <a:xfrm flipH="1">
              <a:off x="5471538" y="4544532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4"/>
              <a:endCxn id="39" idx="0"/>
            </p:cNvCxnSpPr>
            <p:nvPr/>
          </p:nvCxnSpPr>
          <p:spPr>
            <a:xfrm>
              <a:off x="5827249" y="4544532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5"/>
              <a:endCxn id="43" idx="0"/>
            </p:cNvCxnSpPr>
            <p:nvPr/>
          </p:nvCxnSpPr>
          <p:spPr>
            <a:xfrm>
              <a:off x="6628142" y="4492438"/>
              <a:ext cx="377577" cy="293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229170" y="4649801"/>
            <a:ext cx="569858" cy="637166"/>
            <a:chOff x="7229169" y="3736644"/>
            <a:chExt cx="1386553" cy="1550323"/>
          </a:xfrm>
        </p:grpSpPr>
        <p:sp>
          <p:nvSpPr>
            <p:cNvPr id="48" name="Oval 47"/>
            <p:cNvSpPr/>
            <p:nvPr/>
          </p:nvSpPr>
          <p:spPr>
            <a:xfrm>
              <a:off x="7940591" y="3736644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584880" y="433395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229169" y="4896012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940591" y="4931256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260011" y="4333949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48" idx="4"/>
              <a:endCxn id="49" idx="0"/>
            </p:cNvCxnSpPr>
            <p:nvPr/>
          </p:nvCxnSpPr>
          <p:spPr>
            <a:xfrm flipH="1">
              <a:off x="7762736" y="4092355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8" idx="4"/>
              <a:endCxn id="52" idx="0"/>
            </p:cNvCxnSpPr>
            <p:nvPr/>
          </p:nvCxnSpPr>
          <p:spPr>
            <a:xfrm>
              <a:off x="8118447" y="4092355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4"/>
              <a:endCxn id="50" idx="0"/>
            </p:cNvCxnSpPr>
            <p:nvPr/>
          </p:nvCxnSpPr>
          <p:spPr>
            <a:xfrm flipH="1">
              <a:off x="7407025" y="4689661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4"/>
              <a:endCxn id="51" idx="0"/>
            </p:cNvCxnSpPr>
            <p:nvPr/>
          </p:nvCxnSpPr>
          <p:spPr>
            <a:xfrm>
              <a:off x="7762736" y="4689661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7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93102"/>
              </p:ext>
            </p:extLst>
          </p:nvPr>
        </p:nvGraphicFramePr>
        <p:xfrm>
          <a:off x="2324218" y="1826443"/>
          <a:ext cx="7555071" cy="1009086"/>
        </p:xfrm>
        <a:graphic>
          <a:graphicData uri="http://schemas.openxmlformats.org/drawingml/2006/table">
            <a:tbl>
              <a:tblPr firstRow="1" bandRow="1"/>
              <a:tblGrid>
                <a:gridCol w="2518357">
                  <a:extLst>
                    <a:ext uri="{9D8B030D-6E8A-4147-A177-3AD203B41FA5}">
                      <a16:colId xmlns:a16="http://schemas.microsoft.com/office/drawing/2014/main" val="1316458371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4225085063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1820702016"/>
                    </a:ext>
                  </a:extLst>
                </a:gridCol>
              </a:tblGrid>
              <a:tr h="33636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Attribute</a:t>
                      </a:r>
                      <a:r>
                        <a:rPr lang="en-US" sz="1200" b="1" baseline="0" dirty="0" smtClean="0"/>
                        <a:t> Context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408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Schema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575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Schema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Version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Recorded Date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462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68903"/>
              </p:ext>
            </p:extLst>
          </p:nvPr>
        </p:nvGraphicFramePr>
        <p:xfrm>
          <a:off x="2324217" y="3067076"/>
          <a:ext cx="7555072" cy="672724"/>
        </p:xfrm>
        <a:graphic>
          <a:graphicData uri="http://schemas.openxmlformats.org/drawingml/2006/table">
            <a:tbl>
              <a:tblPr firstRow="1" bandRow="1"/>
              <a:tblGrid>
                <a:gridCol w="3777536">
                  <a:extLst>
                    <a:ext uri="{9D8B030D-6E8A-4147-A177-3AD203B41FA5}">
                      <a16:colId xmlns:a16="http://schemas.microsoft.com/office/drawing/2014/main" val="1316458371"/>
                    </a:ext>
                  </a:extLst>
                </a:gridCol>
                <a:gridCol w="3777536">
                  <a:extLst>
                    <a:ext uri="{9D8B030D-6E8A-4147-A177-3AD203B41FA5}">
                      <a16:colId xmlns:a16="http://schemas.microsoft.com/office/drawing/2014/main" val="4225085063"/>
                    </a:ext>
                  </a:extLst>
                </a:gridCol>
              </a:tblGrid>
              <a:tr h="336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Attribute Type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6655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Attribute</a:t>
                      </a:r>
                      <a:r>
                        <a:rPr lang="en-US" sz="1200" baseline="0" dirty="0" smtClean="0"/>
                        <a:t>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Possible</a:t>
                      </a:r>
                      <a:r>
                        <a:rPr lang="en-US" sz="1200" baseline="0" dirty="0" smtClean="0"/>
                        <a:t> Value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575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41049"/>
              </p:ext>
            </p:extLst>
          </p:nvPr>
        </p:nvGraphicFramePr>
        <p:xfrm>
          <a:off x="2324218" y="3971347"/>
          <a:ext cx="7555071" cy="672724"/>
        </p:xfrm>
        <a:graphic>
          <a:graphicData uri="http://schemas.openxmlformats.org/drawingml/2006/table">
            <a:tbl>
              <a:tblPr firstRow="1" bandRow="1"/>
              <a:tblGrid>
                <a:gridCol w="2518357">
                  <a:extLst>
                    <a:ext uri="{9D8B030D-6E8A-4147-A177-3AD203B41FA5}">
                      <a16:colId xmlns:a16="http://schemas.microsoft.com/office/drawing/2014/main" val="1316458371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4225085063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1082934323"/>
                    </a:ext>
                  </a:extLst>
                </a:gridCol>
              </a:tblGrid>
              <a:tr h="33636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Attribute Semantics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6655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Suffix</a:t>
                      </a:r>
                      <a:r>
                        <a:rPr lang="en-US" sz="1200" baseline="0" dirty="0" smtClean="0"/>
                        <a:t> 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Suffix Concept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Tree Embedding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457781" y="353666"/>
            <a:ext cx="1677798" cy="607972"/>
          </a:xfrm>
          <a:prstGeom prst="roundRect">
            <a:avLst>
              <a:gd name="adj" fmla="val 266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(True)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Class ‘0’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57781" y="152669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AttributeType</a:t>
            </a:r>
            <a:r>
              <a:rPr lang="en-US" sz="1200" dirty="0" smtClean="0">
                <a:solidFill>
                  <a:schemeClr val="tx1"/>
                </a:solidFill>
              </a:rPr>
              <a:t> = Integer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63537" y="2866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81790" y="163683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AttributeType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smtClean="0">
                <a:solidFill>
                  <a:schemeClr val="tx1"/>
                </a:solidFill>
              </a:rPr>
              <a:t>Categorical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</a:t>
            </a:r>
            <a:r>
              <a:rPr lang="en-US" sz="1200" dirty="0">
                <a:solidFill>
                  <a:schemeClr val="tx1"/>
                </a:solidFill>
              </a:rPr>
              <a:t> False</a:t>
            </a:r>
          </a:p>
        </p:txBody>
      </p:sp>
      <p:cxnSp>
        <p:nvCxnSpPr>
          <p:cNvPr id="23" name="Straight Arrow Connector 22"/>
          <p:cNvCxnSpPr>
            <a:stCxn id="26" idx="2"/>
            <a:endCxn id="27" idx="0"/>
          </p:cNvCxnSpPr>
          <p:nvPr/>
        </p:nvCxnSpPr>
        <p:spPr>
          <a:xfrm>
            <a:off x="4296680" y="961638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27" idx="3"/>
            <a:endCxn id="29" idx="1"/>
          </p:cNvCxnSpPr>
          <p:nvPr/>
        </p:nvCxnSpPr>
        <p:spPr>
          <a:xfrm>
            <a:off x="5135579" y="1830681"/>
            <a:ext cx="3346211" cy="11014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7" idx="2"/>
            <a:endCxn id="28" idx="0"/>
          </p:cNvCxnSpPr>
          <p:nvPr/>
        </p:nvCxnSpPr>
        <p:spPr>
          <a:xfrm rot="5400000">
            <a:off x="3183445" y="1753658"/>
            <a:ext cx="732226" cy="149424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699401" y="1105666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9140" y="152669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4711" y="2346762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7390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2"/>
            <a:endCxn id="42" idx="0"/>
          </p:cNvCxnSpPr>
          <p:nvPr/>
        </p:nvCxnSpPr>
        <p:spPr>
          <a:xfrm rot="5400000">
            <a:off x="2061835" y="3299320"/>
            <a:ext cx="565057" cy="91614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487068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481790" y="2809864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1790" y="3982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‘XYZ’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>
            <a:off x="9320689" y="3417836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8723409" y="355866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29" idx="2"/>
            <a:endCxn id="46" idx="0"/>
          </p:cNvCxnSpPr>
          <p:nvPr/>
        </p:nvCxnSpPr>
        <p:spPr>
          <a:xfrm>
            <a:off x="9320689" y="2244807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8720462" y="2385638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845997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8" idx="2"/>
            <a:endCxn id="52" idx="0"/>
          </p:cNvCxnSpPr>
          <p:nvPr/>
        </p:nvCxnSpPr>
        <p:spPr>
          <a:xfrm rot="16200000" flipH="1">
            <a:off x="2961138" y="3316163"/>
            <a:ext cx="565057" cy="88246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ounded Rectangle 54"/>
          <p:cNvSpPr/>
          <p:nvPr/>
        </p:nvSpPr>
        <p:spPr>
          <a:xfrm>
            <a:off x="5550336" y="2749360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‘Findings’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2"/>
            <a:endCxn id="55" idx="0"/>
          </p:cNvCxnSpPr>
          <p:nvPr/>
        </p:nvCxnSpPr>
        <p:spPr>
          <a:xfrm rot="16200000" flipH="1">
            <a:off x="5035611" y="1395735"/>
            <a:ext cx="614693" cy="2092555"/>
          </a:xfrm>
          <a:prstGeom prst="curvedConnector3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ounded Rectangle 70"/>
          <p:cNvSpPr/>
          <p:nvPr/>
        </p:nvSpPr>
        <p:spPr>
          <a:xfrm>
            <a:off x="4692258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1936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51137" y="4031379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5" idx="2"/>
            <a:endCxn id="71" idx="0"/>
          </p:cNvCxnSpPr>
          <p:nvPr/>
        </p:nvCxnSpPr>
        <p:spPr>
          <a:xfrm rot="5400000">
            <a:off x="5618901" y="3269588"/>
            <a:ext cx="682590" cy="85807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55" idx="2"/>
            <a:endCxn id="73" idx="0"/>
          </p:cNvCxnSpPr>
          <p:nvPr/>
        </p:nvCxnSpPr>
        <p:spPr>
          <a:xfrm rot="16200000" flipH="1">
            <a:off x="6502612" y="3243954"/>
            <a:ext cx="674047" cy="90080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290230" y="3555854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074223" y="3555853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1178" y="2195711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36" y="2166060"/>
            <a:ext cx="3493042" cy="286507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52296"/>
              </p:ext>
            </p:extLst>
          </p:nvPr>
        </p:nvGraphicFramePr>
        <p:xfrm>
          <a:off x="3339137" y="490195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68512"/>
              </p:ext>
            </p:extLst>
          </p:nvPr>
        </p:nvGraphicFramePr>
        <p:xfrm>
          <a:off x="2180332" y="490199"/>
          <a:ext cx="807929" cy="2981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72930" y="1944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87897" y="170996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27631"/>
              </p:ext>
            </p:extLst>
          </p:nvPr>
        </p:nvGraphicFramePr>
        <p:xfrm>
          <a:off x="4355722" y="476152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0159" y="17099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17192"/>
              </p:ext>
            </p:extLst>
          </p:nvPr>
        </p:nvGraphicFramePr>
        <p:xfrm>
          <a:off x="3315387" y="2765005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53257" y="2511630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43342"/>
              </p:ext>
            </p:extLst>
          </p:nvPr>
        </p:nvGraphicFramePr>
        <p:xfrm>
          <a:off x="4250708" y="2770188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21825" y="2508681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25611"/>
              </p:ext>
            </p:extLst>
          </p:nvPr>
        </p:nvGraphicFramePr>
        <p:xfrm>
          <a:off x="5736707" y="447996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54202" y="170996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https://www.semanticscholar.org/paper/Design-a-novel-electronic-medical-record-system-for-Pan-Fu/f38d8a1a5468e1501a124766fc3b48119628f72d/figure/0</a:t>
            </a:r>
          </a:p>
        </p:txBody>
      </p:sp>
    </p:spTree>
    <p:extLst>
      <p:ext uri="{BB962C8B-B14F-4D97-AF65-F5344CB8AC3E}">
        <p14:creationId xmlns:p14="http://schemas.microsoft.com/office/powerpoint/2010/main" val="413160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85687"/>
              </p:ext>
            </p:extLst>
          </p:nvPr>
        </p:nvGraphicFramePr>
        <p:xfrm>
          <a:off x="2840874" y="509048"/>
          <a:ext cx="1834822" cy="229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department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36882"/>
              </p:ext>
            </p:extLst>
          </p:nvPr>
        </p:nvGraphicFramePr>
        <p:xfrm>
          <a:off x="427612" y="2253007"/>
          <a:ext cx="1834822" cy="286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birthDate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dateOfFirstVisit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LiverDysfunction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RenalDysfunction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20317" y="139716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CareHistory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3360" y="188367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0401"/>
              </p:ext>
            </p:extLst>
          </p:nvPr>
        </p:nvGraphicFramePr>
        <p:xfrm>
          <a:off x="5376684" y="49962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material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testName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53059" y="81391"/>
            <a:ext cx="29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Examination (</a:t>
            </a:r>
            <a:r>
              <a:rPr lang="en-US" dirty="0" err="1" smtClean="0"/>
              <a:t>laboratoryTest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0548"/>
              </p:ext>
            </p:extLst>
          </p:nvPr>
        </p:nvGraphicFramePr>
        <p:xfrm>
          <a:off x="3091635" y="316909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careGroup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operativeProcedure1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operativeStie1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17492" y="2799760"/>
            <a:ext cx="18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Therapy (surgery)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60513"/>
              </p:ext>
            </p:extLst>
          </p:nvPr>
        </p:nvGraphicFramePr>
        <p:xfrm>
          <a:off x="5957470" y="3223967"/>
          <a:ext cx="1834822" cy="3151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diseaseNameOnAdmission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diseaseNameOnDischarge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5740" y="2730516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 (admission)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www.researchgate.net/publication/224101596_MedTAKMI-CDI_Interactive_knowledge_discovery_for_clinical_decision_intelligence</a:t>
            </a:r>
            <a:endParaRPr lang="en-US" sz="11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11" y="2320280"/>
            <a:ext cx="4197737" cy="22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6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364" y="62525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5022"/>
              </p:ext>
            </p:extLst>
          </p:nvPr>
        </p:nvGraphicFramePr>
        <p:xfrm>
          <a:off x="1425495" y="415269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30293"/>
              </p:ext>
            </p:extLst>
          </p:nvPr>
        </p:nvGraphicFramePr>
        <p:xfrm>
          <a:off x="502365" y="415273"/>
          <a:ext cx="807929" cy="287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9288" y="16113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9930" y="161138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717"/>
              </p:ext>
            </p:extLst>
          </p:nvPr>
        </p:nvGraphicFramePr>
        <p:xfrm>
          <a:off x="2390137" y="420083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50325" y="161138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71921"/>
              </p:ext>
            </p:extLst>
          </p:nvPr>
        </p:nvGraphicFramePr>
        <p:xfrm>
          <a:off x="1401745" y="2727787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39615" y="2474412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258"/>
              </p:ext>
            </p:extLst>
          </p:nvPr>
        </p:nvGraphicFramePr>
        <p:xfrm>
          <a:off x="2337066" y="2732970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08183" y="2471463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00840"/>
              </p:ext>
            </p:extLst>
          </p:nvPr>
        </p:nvGraphicFramePr>
        <p:xfrm>
          <a:off x="3613315" y="422513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30810" y="161138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744216" y="75413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32681" y="141956"/>
            <a:ext cx="59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Profile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66853"/>
              </p:ext>
            </p:extLst>
          </p:nvPr>
        </p:nvGraphicFramePr>
        <p:xfrm>
          <a:off x="4826716" y="415333"/>
          <a:ext cx="1003482" cy="289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48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dateOfFirstVisit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LiverDysfunction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RenalDysfunction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86248"/>
              </p:ext>
            </p:extLst>
          </p:nvPr>
        </p:nvGraphicFramePr>
        <p:xfrm>
          <a:off x="5956778" y="1974291"/>
          <a:ext cx="1109483" cy="132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48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4677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55144" y="1691429"/>
            <a:ext cx="91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CareHistory</a:t>
            </a:r>
            <a:endParaRPr lang="en-US" sz="12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02345"/>
              </p:ext>
            </p:extLst>
          </p:nvPr>
        </p:nvGraphicFramePr>
        <p:xfrm>
          <a:off x="7188399" y="1952587"/>
          <a:ext cx="675528" cy="1351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28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985694" y="1697292"/>
            <a:ext cx="108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laboratoryTest</a:t>
            </a:r>
            <a:endParaRPr lang="en-US" sz="12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2542"/>
              </p:ext>
            </p:extLst>
          </p:nvPr>
        </p:nvGraphicFramePr>
        <p:xfrm>
          <a:off x="5954394" y="388648"/>
          <a:ext cx="1286034" cy="1292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0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careGroup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operativeProcedure1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operativeStie1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0747"/>
              </p:ext>
            </p:extLst>
          </p:nvPr>
        </p:nvGraphicFramePr>
        <p:xfrm>
          <a:off x="7316448" y="388648"/>
          <a:ext cx="1580869" cy="124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869">
                  <a:extLst>
                    <a:ext uri="{9D8B030D-6E8A-4147-A177-3AD203B41FA5}">
                      <a16:colId xmlns:a16="http://schemas.microsoft.com/office/drawing/2014/main" val="1004527647"/>
                    </a:ext>
                  </a:extLst>
                </a:gridCol>
              </a:tblGrid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9989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81942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323649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25405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72171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3368"/>
                  </a:ext>
                </a:extLst>
              </a:tr>
              <a:tr h="18329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2088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12077" y="147920"/>
            <a:ext cx="127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Therapy (surgery)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256715" y="158025"/>
            <a:ext cx="1539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Diagnosis (admission)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9365" y="3689830"/>
            <a:ext cx="2765786" cy="3140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70438"/>
              </p:ext>
            </p:extLst>
          </p:nvPr>
        </p:nvGraphicFramePr>
        <p:xfrm>
          <a:off x="464922" y="4112866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PatientMRNNo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SymptomsAndSigns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ClinicalHistory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PhysicalExam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296931" y="3831503"/>
            <a:ext cx="794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tblPatient</a:t>
            </a:r>
            <a:endParaRPr lang="en-US" sz="12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8570"/>
              </p:ext>
            </p:extLst>
          </p:nvPr>
        </p:nvGraphicFramePr>
        <p:xfrm>
          <a:off x="1717483" y="4110679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NTproBNP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LVEF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LVMI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eSeptal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LongitudinalStrain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TRV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EncounterDate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60" name="Snip Single Corner Rectangle 59"/>
          <p:cNvSpPr/>
          <p:nvPr/>
        </p:nvSpPr>
        <p:spPr>
          <a:xfrm>
            <a:off x="339365" y="351935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Kr Silo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Snip Single Corner Rectangle 61"/>
          <p:cNvSpPr/>
          <p:nvPr/>
        </p:nvSpPr>
        <p:spPr>
          <a:xfrm>
            <a:off x="339364" y="-81050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L.Pan</a:t>
            </a:r>
            <a:r>
              <a:rPr lang="en-US" sz="1400" dirty="0" smtClean="0">
                <a:solidFill>
                  <a:schemeClr val="tx1"/>
                </a:solidFill>
              </a:rPr>
              <a:t>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Snip Single Corner Rectangle 62"/>
          <p:cNvSpPr/>
          <p:nvPr/>
        </p:nvSpPr>
        <p:spPr>
          <a:xfrm>
            <a:off x="4744216" y="-127556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MedTAKMI</a:t>
            </a:r>
            <a:r>
              <a:rPr lang="en-US" sz="1400" dirty="0" smtClean="0">
                <a:solidFill>
                  <a:schemeClr val="tx1"/>
                </a:solidFill>
              </a:rPr>
              <a:t>-CDI </a:t>
            </a:r>
            <a:r>
              <a:rPr lang="en-US" sz="1400" dirty="0">
                <a:solidFill>
                  <a:schemeClr val="tx1"/>
                </a:solidFill>
              </a:rPr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2655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03" y="1325716"/>
            <a:ext cx="4674222" cy="3500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74465"/>
              </p:ext>
            </p:extLst>
          </p:nvPr>
        </p:nvGraphicFramePr>
        <p:xfrm>
          <a:off x="837257" y="1802572"/>
          <a:ext cx="807929" cy="2911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MaritalStatus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UserDefined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BillingNote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8458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7554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85407"/>
              </p:ext>
            </p:extLst>
          </p:nvPr>
        </p:nvGraphicFramePr>
        <p:xfrm>
          <a:off x="1645186" y="1802572"/>
          <a:ext cx="807929" cy="2911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787651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780486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EmergencyContact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697859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830758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829897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48113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TrustedEmail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20909"/>
              </p:ext>
            </p:extLst>
          </p:nvPr>
        </p:nvGraphicFramePr>
        <p:xfrm>
          <a:off x="2453115" y="1802573"/>
          <a:ext cx="807929" cy="2911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Referring_Provider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HIPPANoticeReceived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AllowVoiceMessage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LeaveMessageWith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AllowMailMessage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AllowSMS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99427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8706" y="1482301"/>
            <a:ext cx="1079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Demographics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79929"/>
              </p:ext>
            </p:extLst>
          </p:nvPr>
        </p:nvGraphicFramePr>
        <p:xfrm>
          <a:off x="3361846" y="1802572"/>
          <a:ext cx="785854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854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1641" y="1357576"/>
            <a:ext cx="1270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err="1" smtClean="0"/>
              <a:t>MedicalProblems</a:t>
            </a:r>
            <a:endParaRPr lang="en-US" sz="1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7699"/>
              </p:ext>
            </p:extLst>
          </p:nvPr>
        </p:nvGraphicFramePr>
        <p:xfrm>
          <a:off x="4275144" y="1802572"/>
          <a:ext cx="937721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21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248502" y="1389969"/>
            <a:ext cx="996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>
              <a:defRPr/>
            </a:pPr>
            <a:r>
              <a:rPr lang="en-US" sz="1200" dirty="0" smtClean="0"/>
              <a:t>Prescriptions</a:t>
            </a:r>
            <a:endParaRPr lang="en-US" sz="1200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650253" y="1162049"/>
            <a:ext cx="2524589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OpenEMR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51454" y="1469464"/>
            <a:ext cx="4369635" cy="3712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04204"/>
              </p:ext>
            </p:extLst>
          </p:nvPr>
        </p:nvGraphicFramePr>
        <p:xfrm>
          <a:off x="6282105" y="1923035"/>
          <a:ext cx="1393813" cy="3058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81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PatientRace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473145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386015" y="1514808"/>
            <a:ext cx="1147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PatientCore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43701"/>
              </p:ext>
            </p:extLst>
          </p:nvPr>
        </p:nvGraphicFramePr>
        <p:xfrm>
          <a:off x="9121967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4043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57134"/>
              </p:ext>
            </p:extLst>
          </p:nvPr>
        </p:nvGraphicFramePr>
        <p:xfrm>
          <a:off x="7740414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LabValue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LabUnits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06295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LabDateTime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96623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87827"/>
              </p:ext>
            </p:extLst>
          </p:nvPr>
        </p:nvGraphicFramePr>
        <p:xfrm>
          <a:off x="7952558" y="3944297"/>
          <a:ext cx="2080834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08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8210613" y="3482361"/>
            <a:ext cx="1529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AdmissionsDiagnoses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CorePopulatedTable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97420" y="1526512"/>
            <a:ext cx="1387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 smtClean="0"/>
              <a:t>LabsCorePopulated</a:t>
            </a:r>
            <a:endParaRPr lang="en-US" sz="1200" dirty="0" smtClean="0"/>
          </a:p>
          <a:p>
            <a:pPr algn="ctr"/>
            <a:r>
              <a:rPr lang="en-US" sz="1200" dirty="0" smtClean="0"/>
              <a:t>Table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9156001" y="1482301"/>
            <a:ext cx="1184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6153069" y="129059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EMRBOTS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7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6" y="74281"/>
            <a:ext cx="2737597" cy="327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27" y="229323"/>
            <a:ext cx="3813818" cy="3122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786" y="3563410"/>
            <a:ext cx="3920016" cy="3180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467" y="3563411"/>
            <a:ext cx="4070808" cy="3180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614" y="74281"/>
            <a:ext cx="3681897" cy="32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" y="204749"/>
            <a:ext cx="4070808" cy="3180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01" y="204748"/>
            <a:ext cx="3572831" cy="3180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349" y="204748"/>
            <a:ext cx="3920016" cy="3180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742" y="3507389"/>
            <a:ext cx="3813818" cy="3122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131" y="3507389"/>
            <a:ext cx="2608111" cy="31228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852104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48400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809933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3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0178" y="350738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4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31509" y="3507387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5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16" y="787834"/>
            <a:ext cx="650144" cy="650144"/>
          </a:xfrm>
          <a:prstGeom prst="rect">
            <a:avLst/>
          </a:prstGeom>
        </p:spPr>
      </p:pic>
      <p:sp>
        <p:nvSpPr>
          <p:cNvPr id="73" name="Flowchart: Terminator 72"/>
          <p:cNvSpPr/>
          <p:nvPr/>
        </p:nvSpPr>
        <p:spPr>
          <a:xfrm>
            <a:off x="5046767" y="876677"/>
            <a:ext cx="1259657" cy="472458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schema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and </a:t>
            </a:r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5" name="Straight Arrow Connector 74"/>
          <p:cNvCxnSpPr>
            <a:stCxn id="2" idx="3"/>
            <a:endCxn id="73" idx="1"/>
          </p:cNvCxnSpPr>
          <p:nvPr/>
        </p:nvCxnSpPr>
        <p:spPr>
          <a:xfrm>
            <a:off x="4553960" y="1112906"/>
            <a:ext cx="49280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5046767" y="1497524"/>
            <a:ext cx="1259657" cy="554876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 Exist?</a:t>
            </a:r>
          </a:p>
        </p:txBody>
      </p:sp>
      <p:cxnSp>
        <p:nvCxnSpPr>
          <p:cNvPr id="78" name="Straight Arrow Connector 77"/>
          <p:cNvCxnSpPr>
            <a:stCxn id="73" idx="2"/>
            <a:endCxn id="76" idx="0"/>
          </p:cNvCxnSpPr>
          <p:nvPr/>
        </p:nvCxnSpPr>
        <p:spPr>
          <a:xfrm>
            <a:off x="5676596" y="1349135"/>
            <a:ext cx="0" cy="14838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5054720" y="2201431"/>
            <a:ext cx="1259657" cy="570336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Attribute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Exist?</a:t>
            </a:r>
          </a:p>
        </p:txBody>
      </p:sp>
      <p:cxnSp>
        <p:nvCxnSpPr>
          <p:cNvPr id="82" name="Straight Arrow Connector 81"/>
          <p:cNvCxnSpPr>
            <a:stCxn id="76" idx="2"/>
            <a:endCxn id="80" idx="0"/>
          </p:cNvCxnSpPr>
          <p:nvPr/>
        </p:nvCxnSpPr>
        <p:spPr>
          <a:xfrm>
            <a:off x="5676596" y="2052400"/>
            <a:ext cx="7953" cy="14903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/>
          <p:cNvSpPr/>
          <p:nvPr/>
        </p:nvSpPr>
        <p:spPr>
          <a:xfrm>
            <a:off x="3672763" y="3713468"/>
            <a:ext cx="1065260" cy="46261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Attribute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 from 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>
            <a:stCxn id="80" idx="3"/>
            <a:endCxn id="76" idx="3"/>
          </p:cNvCxnSpPr>
          <p:nvPr/>
        </p:nvCxnSpPr>
        <p:spPr>
          <a:xfrm flipH="1" flipV="1">
            <a:off x="6306424" y="1774962"/>
            <a:ext cx="7953" cy="711637"/>
          </a:xfrm>
          <a:prstGeom prst="bentConnector3">
            <a:avLst>
              <a:gd name="adj1" fmla="val -4562102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/>
          <p:cNvSpPr/>
          <p:nvPr/>
        </p:nvSpPr>
        <p:spPr>
          <a:xfrm>
            <a:off x="5054720" y="2916504"/>
            <a:ext cx="1259657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Generate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Suffix </a:t>
            </a:r>
            <a:r>
              <a:rPr lang="en-US" sz="1200" dirty="0">
                <a:solidFill>
                  <a:schemeClr val="tx1"/>
                </a:solidFill>
              </a:rPr>
              <a:t>Tree</a:t>
            </a:r>
          </a:p>
        </p:txBody>
      </p:sp>
      <p:cxnSp>
        <p:nvCxnSpPr>
          <p:cNvPr id="97" name="Straight Arrow Connector 96"/>
          <p:cNvCxnSpPr>
            <a:endCxn id="90" idx="0"/>
          </p:cNvCxnSpPr>
          <p:nvPr/>
        </p:nvCxnSpPr>
        <p:spPr>
          <a:xfrm>
            <a:off x="5684549" y="2762631"/>
            <a:ext cx="0" cy="15387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0" idx="2"/>
          </p:cNvCxnSpPr>
          <p:nvPr/>
        </p:nvCxnSpPr>
        <p:spPr>
          <a:xfrm flipH="1">
            <a:off x="5684548" y="3382848"/>
            <a:ext cx="1" cy="15060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289756" y="199623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166692" y="19962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9" name="Flowchart: Decision 38"/>
          <p:cNvSpPr/>
          <p:nvPr/>
        </p:nvSpPr>
        <p:spPr>
          <a:xfrm>
            <a:off x="5046767" y="3533453"/>
            <a:ext cx="1267610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Suffix tree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node exist ?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Flowchart: Decision 39"/>
          <p:cNvSpPr/>
          <p:nvPr/>
        </p:nvSpPr>
        <p:spPr>
          <a:xfrm>
            <a:off x="5046767" y="4463779"/>
            <a:ext cx="1267610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 length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&gt; 2 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39" idx="1"/>
            <a:endCxn id="84" idx="3"/>
          </p:cNvCxnSpPr>
          <p:nvPr/>
        </p:nvCxnSpPr>
        <p:spPr>
          <a:xfrm flipH="1">
            <a:off x="4738023" y="3934661"/>
            <a:ext cx="308744" cy="1011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57938" y="367729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39" idx="2"/>
            <a:endCxn id="40" idx="0"/>
          </p:cNvCxnSpPr>
          <p:nvPr/>
        </p:nvCxnSpPr>
        <p:spPr>
          <a:xfrm>
            <a:off x="5680572" y="4335868"/>
            <a:ext cx="0" cy="12791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/>
          <p:cNvSpPr/>
          <p:nvPr/>
        </p:nvSpPr>
        <p:spPr>
          <a:xfrm>
            <a:off x="5052937" y="5408432"/>
            <a:ext cx="1259657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node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</a:t>
            </a:r>
            <a:r>
              <a:rPr lang="en-US" sz="12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7" name="Flowchart: Stored Data 46"/>
          <p:cNvSpPr/>
          <p:nvPr/>
        </p:nvSpPr>
        <p:spPr>
          <a:xfrm flipH="1">
            <a:off x="3542487" y="5398669"/>
            <a:ext cx="1195535" cy="466344"/>
          </a:xfrm>
          <a:prstGeom prst="flowChartOnlineStorag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UMLS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Dictionary</a:t>
            </a:r>
          </a:p>
        </p:txBody>
      </p:sp>
      <p:cxnSp>
        <p:nvCxnSpPr>
          <p:cNvPr id="48" name="Straight Arrow Connector 47"/>
          <p:cNvCxnSpPr>
            <a:stCxn id="47" idx="1"/>
            <a:endCxn id="46" idx="1"/>
          </p:cNvCxnSpPr>
          <p:nvPr/>
        </p:nvCxnSpPr>
        <p:spPr>
          <a:xfrm>
            <a:off x="4738022" y="5631841"/>
            <a:ext cx="314915" cy="976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5682766" y="5257827"/>
            <a:ext cx="7953" cy="15060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6462534" y="5230633"/>
            <a:ext cx="1418636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Type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!= None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8001738" y="5360243"/>
            <a:ext cx="1104649" cy="54319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Append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Type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 Suffix Tree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3"/>
            <a:endCxn id="50" idx="1"/>
          </p:cNvCxnSpPr>
          <p:nvPr/>
        </p:nvCxnSpPr>
        <p:spPr>
          <a:xfrm flipV="1">
            <a:off x="6312594" y="5631841"/>
            <a:ext cx="149940" cy="976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3672763" y="2906373"/>
            <a:ext cx="1065259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Enriched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Attribute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Flowchart: Magnetic Disk 54"/>
          <p:cNvSpPr/>
          <p:nvPr/>
        </p:nvSpPr>
        <p:spPr>
          <a:xfrm>
            <a:off x="2660676" y="2846978"/>
            <a:ext cx="847725" cy="571738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Enriched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Schema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4"/>
            <a:endCxn id="54" idx="1"/>
          </p:cNvCxnSpPr>
          <p:nvPr/>
        </p:nvCxnSpPr>
        <p:spPr>
          <a:xfrm>
            <a:off x="3508401" y="3132847"/>
            <a:ext cx="164362" cy="669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Terminator 56"/>
          <p:cNvSpPr/>
          <p:nvPr/>
        </p:nvSpPr>
        <p:spPr>
          <a:xfrm>
            <a:off x="3542487" y="1918087"/>
            <a:ext cx="790708" cy="354968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40631" y="517477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87751" y="535500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79855" y="426848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8" name="Elbow Connector 7"/>
          <p:cNvCxnSpPr>
            <a:stCxn id="40" idx="3"/>
            <a:endCxn id="39" idx="3"/>
          </p:cNvCxnSpPr>
          <p:nvPr/>
        </p:nvCxnSpPr>
        <p:spPr>
          <a:xfrm flipV="1">
            <a:off x="6314377" y="3934661"/>
            <a:ext cx="12700" cy="93032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4" idx="0"/>
            <a:endCxn id="80" idx="1"/>
          </p:cNvCxnSpPr>
          <p:nvPr/>
        </p:nvCxnSpPr>
        <p:spPr>
          <a:xfrm rot="5400000" flipH="1" flipV="1">
            <a:off x="4420169" y="2271823"/>
            <a:ext cx="419774" cy="849327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0" idx="0"/>
            <a:endCxn id="39" idx="3"/>
          </p:cNvCxnSpPr>
          <p:nvPr/>
        </p:nvCxnSpPr>
        <p:spPr>
          <a:xfrm rot="16200000" flipV="1">
            <a:off x="6095129" y="4153909"/>
            <a:ext cx="1295972" cy="85747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37400" y="459286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7160705" y="492338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50" idx="3"/>
            <a:endCxn id="51" idx="1"/>
          </p:cNvCxnSpPr>
          <p:nvPr/>
        </p:nvCxnSpPr>
        <p:spPr>
          <a:xfrm flipV="1">
            <a:off x="7881170" y="5631840"/>
            <a:ext cx="12056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1" idx="3"/>
            <a:endCxn id="39" idx="3"/>
          </p:cNvCxnSpPr>
          <p:nvPr/>
        </p:nvCxnSpPr>
        <p:spPr>
          <a:xfrm flipH="1" flipV="1">
            <a:off x="6314377" y="3934661"/>
            <a:ext cx="2792010" cy="1697179"/>
          </a:xfrm>
          <a:prstGeom prst="bentConnector3">
            <a:avLst>
              <a:gd name="adj1" fmla="val -8188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6" idx="1"/>
            <a:endCxn id="57" idx="0"/>
          </p:cNvCxnSpPr>
          <p:nvPr/>
        </p:nvCxnSpPr>
        <p:spPr>
          <a:xfrm rot="10800000" flipV="1">
            <a:off x="3937841" y="1774961"/>
            <a:ext cx="1108926" cy="14312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4" idx="0"/>
            <a:endCxn id="54" idx="2"/>
          </p:cNvCxnSpPr>
          <p:nvPr/>
        </p:nvCxnSpPr>
        <p:spPr>
          <a:xfrm flipV="1">
            <a:off x="4205393" y="3372717"/>
            <a:ext cx="0" cy="3407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45743" y="149718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44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734811" y="1535185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Syntactic Context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Schema Name, Table Name, Attribute Name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734811" y="2592198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Type </a:t>
            </a:r>
            <a:r>
              <a:rPr lang="en-US" sz="1200" b="1" dirty="0">
                <a:solidFill>
                  <a:schemeClr val="tx1"/>
                </a:solidFill>
              </a:rPr>
              <a:t>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Type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734811" y="3793914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Semantic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semantically enriched suffix tree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73" y="839754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61" y="816157"/>
            <a:ext cx="457200" cy="4572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0" idx="2"/>
            <a:endCxn id="54" idx="1"/>
          </p:cNvCxnSpPr>
          <p:nvPr/>
        </p:nvCxnSpPr>
        <p:spPr>
          <a:xfrm rot="16200000" flipH="1">
            <a:off x="3696927" y="4612360"/>
            <a:ext cx="914392" cy="1918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4" idx="0"/>
          </p:cNvCxnSpPr>
          <p:nvPr/>
        </p:nvCxnSpPr>
        <p:spPr>
          <a:xfrm>
            <a:off x="3384073" y="1068354"/>
            <a:ext cx="674101" cy="4668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1"/>
            <a:endCxn id="42" idx="0"/>
          </p:cNvCxnSpPr>
          <p:nvPr/>
        </p:nvCxnSpPr>
        <p:spPr>
          <a:xfrm rot="10800000" flipV="1">
            <a:off x="7088699" y="1044757"/>
            <a:ext cx="866163" cy="490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8" idx="0"/>
          </p:cNvCxnSpPr>
          <p:nvPr/>
        </p:nvCxnSpPr>
        <p:spPr>
          <a:xfrm>
            <a:off x="4058174" y="1992385"/>
            <a:ext cx="0" cy="59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0"/>
          </p:cNvCxnSpPr>
          <p:nvPr/>
        </p:nvCxnSpPr>
        <p:spPr>
          <a:xfrm>
            <a:off x="4058174" y="3049398"/>
            <a:ext cx="0" cy="74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5765335" y="1535185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Syntactic Context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Schema Name, Table Name, Attribute Name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5765335" y="2583808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Type </a:t>
            </a:r>
            <a:r>
              <a:rPr lang="en-US" sz="1200" b="1" dirty="0">
                <a:solidFill>
                  <a:schemeClr val="tx1"/>
                </a:solidFill>
              </a:rPr>
              <a:t>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Type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5765335" y="3793913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Semantic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semantically enriched suffix tree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2"/>
            <a:endCxn id="43" idx="0"/>
          </p:cNvCxnSpPr>
          <p:nvPr/>
        </p:nvCxnSpPr>
        <p:spPr>
          <a:xfrm>
            <a:off x="7088698" y="1992385"/>
            <a:ext cx="0" cy="591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>
            <a:off x="7088698" y="3041008"/>
            <a:ext cx="0" cy="752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4" idx="2"/>
            <a:endCxn id="54" idx="3"/>
          </p:cNvCxnSpPr>
          <p:nvPr/>
        </p:nvCxnSpPr>
        <p:spPr>
          <a:xfrm rot="5400000">
            <a:off x="6535553" y="4612360"/>
            <a:ext cx="914393" cy="1918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4250073" y="4936906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Similarity Matcher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Similarity score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23759" y="123449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Schema 2</a:t>
            </a:r>
            <a:endParaRPr 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72341" y="445581"/>
            <a:ext cx="228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 smtClean="0"/>
              <a:t>EMRBots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err="1" smtClean="0"/>
              <a:t>PatientCorePopulatedTable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err="1" smtClean="0"/>
              <a:t>PatientDateOfBirth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99713" y="445581"/>
            <a:ext cx="11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 smtClean="0"/>
              <a:t>OpenEMR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smtClean="0"/>
              <a:t>Demographics.</a:t>
            </a:r>
          </a:p>
          <a:p>
            <a:pPr>
              <a:defRPr/>
            </a:pPr>
            <a:r>
              <a:rPr lang="en-US" sz="1200" dirty="0" smtClean="0"/>
              <a:t>DOB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88697" y="2002211"/>
            <a:ext cx="1526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27179" y="2002211"/>
            <a:ext cx="198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28770" y="3045866"/>
            <a:ext cx="199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88697" y="3045866"/>
            <a:ext cx="192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  <a:endParaRPr lang="en-US" sz="10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31484" y="123866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Schema 1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27179" y="4316004"/>
            <a:ext cx="19577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Suffix Tree: 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88697" y="4303732"/>
            <a:ext cx="19293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Suffix Tree: </a:t>
            </a:r>
            <a:endParaRPr lang="en-US" sz="1000" b="1" dirty="0" smtClean="0"/>
          </a:p>
        </p:txBody>
      </p:sp>
      <p:sp>
        <p:nvSpPr>
          <p:cNvPr id="105" name="Flowchart: Decision 104"/>
          <p:cNvSpPr/>
          <p:nvPr/>
        </p:nvSpPr>
        <p:spPr>
          <a:xfrm>
            <a:off x="4900126" y="5543878"/>
            <a:ext cx="1350627" cy="6375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Similarity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Score &gt; 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4034590" y="6181441"/>
            <a:ext cx="886968" cy="32297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Similar</a:t>
            </a:r>
          </a:p>
        </p:txBody>
      </p:sp>
      <p:sp>
        <p:nvSpPr>
          <p:cNvPr id="107" name="Flowchart: Alternate Process 106"/>
          <p:cNvSpPr/>
          <p:nvPr/>
        </p:nvSpPr>
        <p:spPr>
          <a:xfrm>
            <a:off x="6202869" y="6181441"/>
            <a:ext cx="885827" cy="32297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Dissimilar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9" name="Elbow Connector 108"/>
          <p:cNvCxnSpPr>
            <a:stCxn id="105" idx="1"/>
            <a:endCxn id="106" idx="0"/>
          </p:cNvCxnSpPr>
          <p:nvPr/>
        </p:nvCxnSpPr>
        <p:spPr>
          <a:xfrm rot="10800000" flipV="1">
            <a:off x="4478074" y="5862659"/>
            <a:ext cx="422052" cy="3187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5" idx="3"/>
            <a:endCxn id="107" idx="0"/>
          </p:cNvCxnSpPr>
          <p:nvPr/>
        </p:nvCxnSpPr>
        <p:spPr>
          <a:xfrm>
            <a:off x="6250753" y="5862660"/>
            <a:ext cx="395030" cy="3187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4" idx="2"/>
            <a:endCxn id="105" idx="0"/>
          </p:cNvCxnSpPr>
          <p:nvPr/>
        </p:nvCxnSpPr>
        <p:spPr>
          <a:xfrm>
            <a:off x="5573436" y="5394106"/>
            <a:ext cx="2004" cy="14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759502" y="5086678"/>
            <a:ext cx="612839" cy="502726"/>
            <a:chOff x="5293682" y="3591515"/>
            <a:chExt cx="1889892" cy="1550323"/>
          </a:xfrm>
        </p:grpSpPr>
        <p:sp>
          <p:nvSpPr>
            <p:cNvPr id="117" name="Oval 116"/>
            <p:cNvSpPr/>
            <p:nvPr/>
          </p:nvSpPr>
          <p:spPr>
            <a:xfrm>
              <a:off x="6005104" y="3591515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49393" y="4188821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293682" y="4750883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005104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24524" y="418882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>
              <a:stCxn id="117" idx="4"/>
              <a:endCxn id="118" idx="0"/>
            </p:cNvCxnSpPr>
            <p:nvPr/>
          </p:nvCxnSpPr>
          <p:spPr>
            <a:xfrm flipH="1">
              <a:off x="5827249" y="3947226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4"/>
              <a:endCxn id="121" idx="0"/>
            </p:cNvCxnSpPr>
            <p:nvPr/>
          </p:nvCxnSpPr>
          <p:spPr>
            <a:xfrm>
              <a:off x="6182960" y="3947226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6827863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>
              <a:stCxn id="118" idx="4"/>
              <a:endCxn id="119" idx="0"/>
            </p:cNvCxnSpPr>
            <p:nvPr/>
          </p:nvCxnSpPr>
          <p:spPr>
            <a:xfrm flipH="1">
              <a:off x="5471538" y="4544532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8" idx="4"/>
              <a:endCxn id="120" idx="0"/>
            </p:cNvCxnSpPr>
            <p:nvPr/>
          </p:nvCxnSpPr>
          <p:spPr>
            <a:xfrm>
              <a:off x="5827249" y="4544532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1" idx="5"/>
              <a:endCxn id="124" idx="0"/>
            </p:cNvCxnSpPr>
            <p:nvPr/>
          </p:nvCxnSpPr>
          <p:spPr>
            <a:xfrm>
              <a:off x="6628142" y="4492438"/>
              <a:ext cx="377577" cy="293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613603" y="5019457"/>
            <a:ext cx="569858" cy="637166"/>
            <a:chOff x="7229169" y="3736644"/>
            <a:chExt cx="1386553" cy="1550323"/>
          </a:xfrm>
        </p:grpSpPr>
        <p:sp>
          <p:nvSpPr>
            <p:cNvPr id="129" name="Oval 128"/>
            <p:cNvSpPr/>
            <p:nvPr/>
          </p:nvSpPr>
          <p:spPr>
            <a:xfrm>
              <a:off x="7940591" y="3736644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584880" y="433395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229169" y="4896012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940591" y="4931256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260011" y="4333949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29" idx="4"/>
              <a:endCxn id="130" idx="0"/>
            </p:cNvCxnSpPr>
            <p:nvPr/>
          </p:nvCxnSpPr>
          <p:spPr>
            <a:xfrm flipH="1">
              <a:off x="7762736" y="4092355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29" idx="4"/>
              <a:endCxn id="133" idx="0"/>
            </p:cNvCxnSpPr>
            <p:nvPr/>
          </p:nvCxnSpPr>
          <p:spPr>
            <a:xfrm>
              <a:off x="8118447" y="4092355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0" idx="4"/>
              <a:endCxn id="131" idx="0"/>
            </p:cNvCxnSpPr>
            <p:nvPr/>
          </p:nvCxnSpPr>
          <p:spPr>
            <a:xfrm flipH="1">
              <a:off x="7407025" y="4689661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4"/>
              <a:endCxn id="132" idx="0"/>
            </p:cNvCxnSpPr>
            <p:nvPr/>
          </p:nvCxnSpPr>
          <p:spPr>
            <a:xfrm>
              <a:off x="7762736" y="4689661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2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800</Words>
  <Application>Microsoft Office PowerPoint</Application>
  <PresentationFormat>Widescreen</PresentationFormat>
  <Paragraphs>530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Musarrat Hussain</dc:creator>
  <cp:lastModifiedBy>Musarrat Hussain</cp:lastModifiedBy>
  <cp:revision>934</cp:revision>
  <cp:lastPrinted>2021-01-13T04:00:34Z</cp:lastPrinted>
  <dcterms:created xsi:type="dcterms:W3CDTF">2020-07-15T05:51:51Z</dcterms:created>
  <dcterms:modified xsi:type="dcterms:W3CDTF">2021-01-16T05:07:07Z</dcterms:modified>
</cp:coreProperties>
</file>