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5B9BD5"/>
    <a:srgbClr val="D08707"/>
    <a:srgbClr val="2DD9B1"/>
    <a:srgbClr val="B799FB"/>
    <a:srgbClr val="81ADD0"/>
    <a:srgbClr val="46729F"/>
    <a:srgbClr val="CFE1F5"/>
    <a:srgbClr val="ACC5D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678D8-32C5-404E-AC33-A2CB57AB8A0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EBEA6-BF93-4335-B192-3BF2ACD8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BEA6-BF93-4335-B192-3BF2ACD8F7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1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BEA6-BF93-4335-B192-3BF2ACD8F7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0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1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5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1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3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2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1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2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2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2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198" y="894789"/>
            <a:ext cx="1447285" cy="50119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25022" y="129312"/>
            <a:ext cx="5666978" cy="40325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16999"/>
              </p:ext>
            </p:extLst>
          </p:nvPr>
        </p:nvGraphicFramePr>
        <p:xfrm>
          <a:off x="6718620" y="785377"/>
          <a:ext cx="1221834" cy="2362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1834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PatientCorePopulatedTable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PatientGender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PatientDateOfBirth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PatientRace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PatientMaritalStatus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PatientLanguage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PatientPopulationPercentageBelowPoverty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00243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32028"/>
              </p:ext>
            </p:extLst>
          </p:nvPr>
        </p:nvGraphicFramePr>
        <p:xfrm>
          <a:off x="8540910" y="252274"/>
          <a:ext cx="1828800" cy="1158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AdmissionsCorePopulatedTable</a:t>
                      </a:r>
                      <a:endParaRPr 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AdmissionStartDate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AdmissionEndDate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364526"/>
              </p:ext>
            </p:extLst>
          </p:nvPr>
        </p:nvGraphicFramePr>
        <p:xfrm>
          <a:off x="8266590" y="2904034"/>
          <a:ext cx="2377440" cy="11894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AdmissionsDiagnosesCorePopulatedTable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AdmissionID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259774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PrimaryDiagnosisCode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PrimaryDiagnosisDescription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805249"/>
              </p:ext>
            </p:extLst>
          </p:nvPr>
        </p:nvGraphicFramePr>
        <p:xfrm>
          <a:off x="10644030" y="1184480"/>
          <a:ext cx="1463040" cy="161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LabsCorePopulatedTable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smtClean="0">
                          <a:effectLst/>
                        </a:rPr>
                        <a:t>AdmissionID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LabName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LabValue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LabUnits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165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LabDateTime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219994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>
            <a:stCxn id="6" idx="3"/>
            <a:endCxn id="7" idx="2"/>
          </p:cNvCxnSpPr>
          <p:nvPr/>
        </p:nvCxnSpPr>
        <p:spPr>
          <a:xfrm flipV="1">
            <a:off x="7940454" y="1410514"/>
            <a:ext cx="1514856" cy="55596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8" idx="0"/>
          </p:cNvCxnSpPr>
          <p:nvPr/>
        </p:nvCxnSpPr>
        <p:spPr>
          <a:xfrm>
            <a:off x="7940454" y="1966477"/>
            <a:ext cx="1514856" cy="9375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8" idx="0"/>
          </p:cNvCxnSpPr>
          <p:nvPr/>
        </p:nvCxnSpPr>
        <p:spPr>
          <a:xfrm>
            <a:off x="9455310" y="1410514"/>
            <a:ext cx="0" cy="149352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9" idx="1"/>
          </p:cNvCxnSpPr>
          <p:nvPr/>
        </p:nvCxnSpPr>
        <p:spPr>
          <a:xfrm>
            <a:off x="9455310" y="1410514"/>
            <a:ext cx="1188720" cy="58168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9" idx="1"/>
          </p:cNvCxnSpPr>
          <p:nvPr/>
        </p:nvCxnSpPr>
        <p:spPr>
          <a:xfrm>
            <a:off x="7940454" y="1966477"/>
            <a:ext cx="2703576" cy="2572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18620" y="3344654"/>
            <a:ext cx="1044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EMRBOTS.org</a:t>
            </a:r>
            <a:endParaRPr lang="en-US" sz="1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80992"/>
              </p:ext>
            </p:extLst>
          </p:nvPr>
        </p:nvGraphicFramePr>
        <p:xfrm>
          <a:off x="366766" y="992846"/>
          <a:ext cx="1097280" cy="481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tblPatient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PatientID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PatientMRNNo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01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PatientName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479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DateOfBirth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10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586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Gender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933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SymptomsAndSigns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48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ClinicalHistory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079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PhysicalExam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27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ECG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080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NTproBNP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099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87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LVEF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20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LAVI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LVMI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eSeptal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LongitudinalStrain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EncounterDate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81589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 rot="16200000">
            <a:off x="-161298" y="3277226"/>
            <a:ext cx="779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Krsiloemr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1633125" y="129312"/>
            <a:ext cx="4670459" cy="4855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OpenEMR</a:t>
            </a:r>
            <a:r>
              <a:rPr lang="en-US" sz="1200" dirty="0" smtClean="0">
                <a:solidFill>
                  <a:schemeClr val="tx1"/>
                </a:solidFill>
              </a:rPr>
              <a:t> Reports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84147"/>
              </p:ext>
            </p:extLst>
          </p:nvPr>
        </p:nvGraphicFramePr>
        <p:xfrm>
          <a:off x="1737937" y="545749"/>
          <a:ext cx="1085365" cy="4372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365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ExternalID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DOB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License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MaritalStatus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UserDefined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BillingNote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11882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Address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21112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120385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56540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PostalCode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63067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Country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5709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MotherName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10226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EmergencyContact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821314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EmergencyPhone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93578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HomePhone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21883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WorkPhone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43933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MobilePhone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47529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ContactEmail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82547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TrustedEmail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1348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Provider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41133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Referring_Provider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59947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Pharmacy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493384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HIPPANoticeReceived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51609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AllowVoiceMessage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57251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LeaveMessageWith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189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AllowMailMessage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50573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AllowSMS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97757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AllowEmail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61252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84937"/>
              </p:ext>
            </p:extLst>
          </p:nvPr>
        </p:nvGraphicFramePr>
        <p:xfrm>
          <a:off x="2823302" y="545748"/>
          <a:ext cx="1512865" cy="3937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865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AllowImmunizationRegistryUse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38568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AllowImmunizationInfoSharing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97689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AllowHeartInformationExchange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55676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AllowPatientPortal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98955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CareTeam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19810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CMSPortalLogin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17294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ImmunizationRegistryStatus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255705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ImmunizationRegistryStatusEffectiveDate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09069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PublicityCode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63637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PublicityCodeEffectiveDate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272982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ProtectionIndicator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7770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ProtectionIndicatorEffectiveDate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488202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Language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6443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11648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Ethnicity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23305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FamilySize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36222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FinancialReviewDate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82387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Homeless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10114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MonthlyIncome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63338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Interpreter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0698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MigrantSeasonal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79083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VFC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16655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Religion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97083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DateDecreased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60471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ReasonDecreased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380231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737938" y="222477"/>
            <a:ext cx="2598230" cy="32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Demographics</a:t>
            </a:r>
            <a:endParaRPr lang="en-US" sz="10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491436"/>
              </p:ext>
            </p:extLst>
          </p:nvPr>
        </p:nvGraphicFramePr>
        <p:xfrm>
          <a:off x="4691954" y="222477"/>
          <a:ext cx="155448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openemr_MedicalProblems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81589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00962"/>
              </p:ext>
            </p:extLst>
          </p:nvPr>
        </p:nvGraphicFramePr>
        <p:xfrm>
          <a:off x="4757695" y="2446318"/>
          <a:ext cx="1371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openemr_Prescriptions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8158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>
            <a:stCxn id="20" idx="3"/>
            <a:endCxn id="22" idx="1"/>
          </p:cNvCxnSpPr>
          <p:nvPr/>
        </p:nvCxnSpPr>
        <p:spPr>
          <a:xfrm flipV="1">
            <a:off x="4336167" y="1258797"/>
            <a:ext cx="355787" cy="125575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3"/>
            <a:endCxn id="23" idx="1"/>
          </p:cNvCxnSpPr>
          <p:nvPr/>
        </p:nvCxnSpPr>
        <p:spPr>
          <a:xfrm>
            <a:off x="4336167" y="2514550"/>
            <a:ext cx="421528" cy="96808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792" y="4502025"/>
            <a:ext cx="2294476" cy="188198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697882" y="6280919"/>
            <a:ext cx="355621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https://www.semanticscholar.org/paper/Design-a-novel-electronic-medical-record-system-for-Pan-Fu/f38d8a1a5468e1501a124766fc3b48119628f72d/figure/0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287" y="4716035"/>
            <a:ext cx="3026459" cy="165441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834900" y="6168479"/>
            <a:ext cx="27219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https://www.researchgate.net/publication/224101596_MedTAKMI-CDI_Interactive_knowledge_discovery_for_clinical_decision_intelligence</a:t>
            </a:r>
          </a:p>
        </p:txBody>
      </p:sp>
    </p:spTree>
    <p:extLst>
      <p:ext uri="{BB962C8B-B14F-4D97-AF65-F5344CB8AC3E}">
        <p14:creationId xmlns:p14="http://schemas.microsoft.com/office/powerpoint/2010/main" val="359325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436" y="2166060"/>
            <a:ext cx="3493042" cy="286507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52296"/>
              </p:ext>
            </p:extLst>
          </p:nvPr>
        </p:nvGraphicFramePr>
        <p:xfrm>
          <a:off x="3339137" y="490195"/>
          <a:ext cx="835580" cy="1990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580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temperature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systoilicbp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diastolicbp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heartrate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advice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268512"/>
              </p:ext>
            </p:extLst>
          </p:nvPr>
        </p:nvGraphicFramePr>
        <p:xfrm>
          <a:off x="2180332" y="490199"/>
          <a:ext cx="807929" cy="2981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insurance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birthday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pasthistory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allergichistoy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height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97033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530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72930" y="1944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Diagnosis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287897" y="170996"/>
            <a:ext cx="62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</a:t>
            </a:r>
            <a:endParaRPr lang="en-US" sz="1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927631"/>
              </p:ext>
            </p:extLst>
          </p:nvPr>
        </p:nvGraphicFramePr>
        <p:xfrm>
          <a:off x="4355722" y="476152"/>
          <a:ext cx="1092971" cy="200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97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categorya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categoryb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defaultdescription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defaultadvice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pinyin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40159" y="170997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Illness</a:t>
            </a:r>
            <a:endParaRPr lang="en-US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17192"/>
              </p:ext>
            </p:extLst>
          </p:nvPr>
        </p:nvGraphicFramePr>
        <p:xfrm>
          <a:off x="3315387" y="2765005"/>
          <a:ext cx="811062" cy="566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06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pscid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customusage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quantity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53257" y="2511630"/>
            <a:ext cx="935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Prescription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43342"/>
              </p:ext>
            </p:extLst>
          </p:nvPr>
        </p:nvGraphicFramePr>
        <p:xfrm>
          <a:off x="4250708" y="2770188"/>
          <a:ext cx="603672" cy="560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67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0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0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identity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21825" y="2508681"/>
            <a:ext cx="665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Identity</a:t>
            </a:r>
            <a:endParaRPr lang="en-US" sz="12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25611"/>
              </p:ext>
            </p:extLst>
          </p:nvPr>
        </p:nvGraphicFramePr>
        <p:xfrm>
          <a:off x="5736707" y="447996"/>
          <a:ext cx="801549" cy="2032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54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invetory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specification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producer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paytype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28102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57781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42185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54202" y="170996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Medicine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72745" y="6484526"/>
            <a:ext cx="117829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https://www.semanticscholar.org/paper/Design-a-novel-electronic-medical-record-system-for-Pan-Fu/f38d8a1a5468e1501a124766fc3b48119628f72d/figure/0</a:t>
            </a:r>
          </a:p>
        </p:txBody>
      </p:sp>
    </p:spTree>
    <p:extLst>
      <p:ext uri="{BB962C8B-B14F-4D97-AF65-F5344CB8AC3E}">
        <p14:creationId xmlns:p14="http://schemas.microsoft.com/office/powerpoint/2010/main" val="413160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85687"/>
              </p:ext>
            </p:extLst>
          </p:nvPr>
        </p:nvGraphicFramePr>
        <p:xfrm>
          <a:off x="2840874" y="509048"/>
          <a:ext cx="1834822" cy="2290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DateOfAdmissioin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department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436882"/>
              </p:ext>
            </p:extLst>
          </p:nvPr>
        </p:nvGraphicFramePr>
        <p:xfrm>
          <a:off x="427612" y="2253007"/>
          <a:ext cx="1834822" cy="2863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gender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birthDate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dateOfFirstVisit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LiverDysfunction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RenalDysfunction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97033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530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20317" y="139716"/>
            <a:ext cx="127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CareHistory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3360" y="1883675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30401"/>
              </p:ext>
            </p:extLst>
          </p:nvPr>
        </p:nvGraphicFramePr>
        <p:xfrm>
          <a:off x="5376684" y="499622"/>
          <a:ext cx="1834822" cy="200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material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testName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result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53059" y="81391"/>
            <a:ext cx="293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Examination (</a:t>
            </a:r>
            <a:r>
              <a:rPr lang="en-US" dirty="0" err="1" smtClean="0"/>
              <a:t>laboratoryTest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10548"/>
              </p:ext>
            </p:extLst>
          </p:nvPr>
        </p:nvGraphicFramePr>
        <p:xfrm>
          <a:off x="3091635" y="3169092"/>
          <a:ext cx="1834822" cy="200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careGroup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operativeProcedure1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54537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operativeStie1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0201623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8217915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539697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17492" y="2799760"/>
            <a:ext cx="183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Therapy (surgery)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60513"/>
              </p:ext>
            </p:extLst>
          </p:nvPr>
        </p:nvGraphicFramePr>
        <p:xfrm>
          <a:off x="5957470" y="3223967"/>
          <a:ext cx="1834822" cy="31519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dateOfAdmission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dateOfDischarge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diseaseNameOnAdmission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diseaseNameOnDischarge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outcome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28102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5778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42185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35740" y="2730516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Diagnosis (admission)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2745" y="6484526"/>
            <a:ext cx="117829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smtClean="0"/>
              <a:t>www.researchgate.net/publication/224101596_MedTAKMI-CDI_Interactive_knowledge_discovery_for_clinical_decision_intelligence</a:t>
            </a:r>
            <a:endParaRPr lang="en-US" sz="11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411" y="2320280"/>
            <a:ext cx="4197737" cy="229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6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9364" y="62525"/>
            <a:ext cx="4251489" cy="32745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05022"/>
              </p:ext>
            </p:extLst>
          </p:nvPr>
        </p:nvGraphicFramePr>
        <p:xfrm>
          <a:off x="1425495" y="415269"/>
          <a:ext cx="835580" cy="1990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580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temperature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systoilicbp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diastolicbp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heartrate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advice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30293"/>
              </p:ext>
            </p:extLst>
          </p:nvPr>
        </p:nvGraphicFramePr>
        <p:xfrm>
          <a:off x="502365" y="415273"/>
          <a:ext cx="807929" cy="2878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insurance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birthday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pasthistory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allergichistoy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height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97033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530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9288" y="16113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Diagnosis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09930" y="161138"/>
            <a:ext cx="62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</a:t>
            </a:r>
            <a:endParaRPr lang="en-US" sz="1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8717"/>
              </p:ext>
            </p:extLst>
          </p:nvPr>
        </p:nvGraphicFramePr>
        <p:xfrm>
          <a:off x="2390137" y="420083"/>
          <a:ext cx="1092971" cy="200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97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categorya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categoryb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defaultdescription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defaultadvice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pinyin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50325" y="161138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Illness</a:t>
            </a:r>
            <a:endParaRPr lang="en-US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71921"/>
              </p:ext>
            </p:extLst>
          </p:nvPr>
        </p:nvGraphicFramePr>
        <p:xfrm>
          <a:off x="1401745" y="2727787"/>
          <a:ext cx="811062" cy="566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06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pscid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customusage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quantity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39615" y="2474412"/>
            <a:ext cx="935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Prescription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6258"/>
              </p:ext>
            </p:extLst>
          </p:nvPr>
        </p:nvGraphicFramePr>
        <p:xfrm>
          <a:off x="2337066" y="2732970"/>
          <a:ext cx="603672" cy="560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67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0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0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identity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308183" y="2471463"/>
            <a:ext cx="665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Identity</a:t>
            </a:r>
            <a:endParaRPr lang="en-US" sz="12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00840"/>
              </p:ext>
            </p:extLst>
          </p:nvPr>
        </p:nvGraphicFramePr>
        <p:xfrm>
          <a:off x="3613315" y="422513"/>
          <a:ext cx="801549" cy="2032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54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invetory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specification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producer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paytype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28102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57781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42185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630810" y="161138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Medicine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744216" y="75413"/>
            <a:ext cx="4251489" cy="32745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032681" y="141956"/>
            <a:ext cx="590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Profile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66853"/>
              </p:ext>
            </p:extLst>
          </p:nvPr>
        </p:nvGraphicFramePr>
        <p:xfrm>
          <a:off x="4826716" y="415333"/>
          <a:ext cx="1003482" cy="289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48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dateOfFirstVisit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LiverDysfunction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RenalDysfunction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486248"/>
              </p:ext>
            </p:extLst>
          </p:nvPr>
        </p:nvGraphicFramePr>
        <p:xfrm>
          <a:off x="5956778" y="1974291"/>
          <a:ext cx="1109483" cy="1329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483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659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DateOfAdmissioin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46776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055144" y="1691429"/>
            <a:ext cx="91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CareHistory</a:t>
            </a:r>
            <a:endParaRPr lang="en-US" sz="1200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02345"/>
              </p:ext>
            </p:extLst>
          </p:nvPr>
        </p:nvGraphicFramePr>
        <p:xfrm>
          <a:off x="7188399" y="1952587"/>
          <a:ext cx="675528" cy="1351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528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19185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19185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985694" y="1697292"/>
            <a:ext cx="108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laboratoryTest</a:t>
            </a:r>
            <a:endParaRPr lang="en-US" sz="1200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82542"/>
              </p:ext>
            </p:extLst>
          </p:nvPr>
        </p:nvGraphicFramePr>
        <p:xfrm>
          <a:off x="5954394" y="388648"/>
          <a:ext cx="1286034" cy="1292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6034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careGroup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operativeProcedure1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5453761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operativeStie1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0201623"/>
                  </a:ext>
                </a:extLst>
              </a:tr>
              <a:tr h="1970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8217915"/>
                  </a:ext>
                </a:extLst>
              </a:tr>
              <a:tr h="1970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539697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10747"/>
              </p:ext>
            </p:extLst>
          </p:nvPr>
        </p:nvGraphicFramePr>
        <p:xfrm>
          <a:off x="7316448" y="388648"/>
          <a:ext cx="1580869" cy="1246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0869">
                  <a:extLst>
                    <a:ext uri="{9D8B030D-6E8A-4147-A177-3AD203B41FA5}">
                      <a16:colId xmlns:a16="http://schemas.microsoft.com/office/drawing/2014/main" val="1004527647"/>
                    </a:ext>
                  </a:extLst>
                </a:gridCol>
              </a:tblGrid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499898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dateOfAdmission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819428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dateOfDischarge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323649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diseaseNameOnAdmission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025405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diseaseNameOnDischarge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772171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03368"/>
                  </a:ext>
                </a:extLst>
              </a:tr>
              <a:tr h="18329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52088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912077" y="147920"/>
            <a:ext cx="1279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Therapy (surgery)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7256715" y="158025"/>
            <a:ext cx="15392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Diagnosis (admission)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39365" y="3689830"/>
            <a:ext cx="2765786" cy="31400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470438"/>
              </p:ext>
            </p:extLst>
          </p:nvPr>
        </p:nvGraphicFramePr>
        <p:xfrm>
          <a:off x="464922" y="4112866"/>
          <a:ext cx="1252561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6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PatientMRNNo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DateOfBirth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715027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35070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SymptomsAndSigns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147466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ClinicalHistory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39240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PhysicalExam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85597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78081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1296931" y="3831503"/>
            <a:ext cx="7940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tblPatient</a:t>
            </a:r>
            <a:endParaRPr lang="en-US" sz="12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78570"/>
              </p:ext>
            </p:extLst>
          </p:nvPr>
        </p:nvGraphicFramePr>
        <p:xfrm>
          <a:off x="1717483" y="4110679"/>
          <a:ext cx="1252561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6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NTproBNP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BNP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LVEF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LAVI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LVMI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715027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35070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eSeptal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147466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LongitudinalStrain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39240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TRV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85597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EncounterDate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78081"/>
                  </a:ext>
                </a:extLst>
              </a:tr>
            </a:tbl>
          </a:graphicData>
        </a:graphic>
      </p:graphicFrame>
      <p:sp>
        <p:nvSpPr>
          <p:cNvPr id="60" name="Snip Single Corner Rectangle 59"/>
          <p:cNvSpPr/>
          <p:nvPr/>
        </p:nvSpPr>
        <p:spPr>
          <a:xfrm>
            <a:off x="339365" y="3519352"/>
            <a:ext cx="1997702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Kr Silo EMR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Snip Single Corner Rectangle 61"/>
          <p:cNvSpPr/>
          <p:nvPr/>
        </p:nvSpPr>
        <p:spPr>
          <a:xfrm>
            <a:off x="339364" y="-81050"/>
            <a:ext cx="1997702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L.Pan</a:t>
            </a:r>
            <a:r>
              <a:rPr lang="en-US" sz="1400" dirty="0" smtClean="0">
                <a:solidFill>
                  <a:schemeClr val="tx1"/>
                </a:solidFill>
              </a:rPr>
              <a:t> EMR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Snip Single Corner Rectangle 62"/>
          <p:cNvSpPr/>
          <p:nvPr/>
        </p:nvSpPr>
        <p:spPr>
          <a:xfrm>
            <a:off x="4744216" y="-127556"/>
            <a:ext cx="1997702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MedTAKMI</a:t>
            </a:r>
            <a:r>
              <a:rPr lang="en-US" sz="1400" dirty="0" smtClean="0">
                <a:solidFill>
                  <a:schemeClr val="tx1"/>
                </a:solidFill>
              </a:rPr>
              <a:t>-CDI </a:t>
            </a:r>
            <a:r>
              <a:rPr lang="en-US" sz="1400" dirty="0">
                <a:solidFill>
                  <a:schemeClr val="tx1"/>
                </a:solidFill>
              </a:rPr>
              <a:t>EMR</a:t>
            </a:r>
          </a:p>
        </p:txBody>
      </p:sp>
    </p:spTree>
    <p:extLst>
      <p:ext uri="{BB962C8B-B14F-4D97-AF65-F5344CB8AC3E}">
        <p14:creationId xmlns:p14="http://schemas.microsoft.com/office/powerpoint/2010/main" val="226553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9303" y="1325716"/>
            <a:ext cx="4674222" cy="35008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574465"/>
              </p:ext>
            </p:extLst>
          </p:nvPr>
        </p:nvGraphicFramePr>
        <p:xfrm>
          <a:off x="837257" y="1802572"/>
          <a:ext cx="807929" cy="29113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727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License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MaritalStatus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UserDefined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BillingNote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97033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5305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8458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87554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85407"/>
              </p:ext>
            </p:extLst>
          </p:nvPr>
        </p:nvGraphicFramePr>
        <p:xfrm>
          <a:off x="1645186" y="1802572"/>
          <a:ext cx="807929" cy="29113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PostalCode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787651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MotherName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780486"/>
                  </a:ext>
                </a:extLst>
              </a:tr>
              <a:tr h="328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EmergencyContact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697859"/>
                  </a:ext>
                </a:extLst>
              </a:tr>
              <a:tr h="328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EmergencyPhone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830758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HomePhone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829897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WorkPhone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648113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MobilePhone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ContactEmail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TrustedEmail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20909"/>
              </p:ext>
            </p:extLst>
          </p:nvPr>
        </p:nvGraphicFramePr>
        <p:xfrm>
          <a:off x="2453115" y="1802573"/>
          <a:ext cx="807929" cy="2911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2468574304"/>
                    </a:ext>
                  </a:extLst>
                </a:gridCol>
              </a:tblGrid>
              <a:tr h="281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Provider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746811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Referring_Provider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04991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Pharmacy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296265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HIPPANoticeReceived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23568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AllowVoiceMessage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268905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LeaveMessageWith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536959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AllowMailMessage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407355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AllowSMS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82445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AllowEmail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99427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28706" y="1482301"/>
            <a:ext cx="1079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Demographics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79929"/>
              </p:ext>
            </p:extLst>
          </p:nvPr>
        </p:nvGraphicFramePr>
        <p:xfrm>
          <a:off x="3361846" y="1802572"/>
          <a:ext cx="785854" cy="2305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5854">
                  <a:extLst>
                    <a:ext uri="{9D8B030D-6E8A-4147-A177-3AD203B41FA5}">
                      <a16:colId xmlns:a16="http://schemas.microsoft.com/office/drawing/2014/main" val="2468574304"/>
                    </a:ext>
                  </a:extLst>
                </a:gridCol>
              </a:tblGrid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746811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04991"/>
                  </a:ext>
                </a:extLst>
              </a:tr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296265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23568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268905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536959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407355"/>
                  </a:ext>
                </a:extLst>
              </a:tr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8244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01641" y="1357576"/>
            <a:ext cx="1270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/>
              <a:t>openemr</a:t>
            </a:r>
            <a:r>
              <a:rPr lang="en-US" sz="1200" dirty="0" smtClean="0"/>
              <a:t>_</a:t>
            </a:r>
          </a:p>
          <a:p>
            <a:pPr algn="ctr"/>
            <a:r>
              <a:rPr lang="en-US" sz="1200" dirty="0" err="1" smtClean="0"/>
              <a:t>MedicalProblems</a:t>
            </a:r>
            <a:endParaRPr lang="en-US" sz="1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97699"/>
              </p:ext>
            </p:extLst>
          </p:nvPr>
        </p:nvGraphicFramePr>
        <p:xfrm>
          <a:off x="4275144" y="1802572"/>
          <a:ext cx="937721" cy="2305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721">
                  <a:extLst>
                    <a:ext uri="{9D8B030D-6E8A-4147-A177-3AD203B41FA5}">
                      <a16:colId xmlns:a16="http://schemas.microsoft.com/office/drawing/2014/main" val="2468574304"/>
                    </a:ext>
                  </a:extLst>
                </a:gridCol>
              </a:tblGrid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746811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04991"/>
                  </a:ext>
                </a:extLst>
              </a:tr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296265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23568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268905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536959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407355"/>
                  </a:ext>
                </a:extLst>
              </a:tr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82445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248502" y="1389969"/>
            <a:ext cx="996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 err="1"/>
              <a:t>openemr</a:t>
            </a:r>
            <a:r>
              <a:rPr lang="en-US" sz="1200" dirty="0" smtClean="0"/>
              <a:t>_</a:t>
            </a:r>
          </a:p>
          <a:p>
            <a:pPr algn="ctr">
              <a:defRPr/>
            </a:pPr>
            <a:r>
              <a:rPr lang="en-US" sz="1200" dirty="0" smtClean="0"/>
              <a:t>Prescriptions</a:t>
            </a:r>
            <a:endParaRPr lang="en-US" sz="1200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650253" y="1162049"/>
            <a:ext cx="2524589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OpenEMR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51454" y="1469464"/>
            <a:ext cx="4369635" cy="37121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04204"/>
              </p:ext>
            </p:extLst>
          </p:nvPr>
        </p:nvGraphicFramePr>
        <p:xfrm>
          <a:off x="6282105" y="1923035"/>
          <a:ext cx="1393813" cy="30585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3813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PatientGender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PatientDateOfBirth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PatientRace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PatientMaritalStatus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715027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PatientLanguage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35070"/>
                  </a:ext>
                </a:extLst>
              </a:tr>
              <a:tr h="473145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PatientPopulationPercentageBelowPoverty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147466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39240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85597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PatientGender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78081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6386015" y="1514808"/>
            <a:ext cx="1147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 err="1" smtClean="0"/>
              <a:t>PatientCore</a:t>
            </a:r>
            <a:endParaRPr lang="en-US" sz="1200" dirty="0" smtClean="0"/>
          </a:p>
          <a:p>
            <a:pPr algn="ctr">
              <a:defRPr/>
            </a:pPr>
            <a:r>
              <a:rPr lang="en-US" sz="1200" dirty="0" err="1" smtClean="0"/>
              <a:t>PopulatedTable</a:t>
            </a:r>
            <a:endParaRPr lang="en-US" sz="1200" dirty="0">
              <a:solidFill>
                <a:schemeClr val="lt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43701"/>
              </p:ext>
            </p:extLst>
          </p:nvPr>
        </p:nvGraphicFramePr>
        <p:xfrm>
          <a:off x="9121967" y="1934133"/>
          <a:ext cx="125256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6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4043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3833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3833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AdmissionStartDate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3833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AdmissionEndDate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457134"/>
              </p:ext>
            </p:extLst>
          </p:nvPr>
        </p:nvGraphicFramePr>
        <p:xfrm>
          <a:off x="7740414" y="1934133"/>
          <a:ext cx="125256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6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AdmissionID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LabName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LabValue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LabUnits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06295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LabDateTime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966238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87827"/>
              </p:ext>
            </p:extLst>
          </p:nvPr>
        </p:nvGraphicFramePr>
        <p:xfrm>
          <a:off x="7952558" y="3944297"/>
          <a:ext cx="2080834" cy="103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0834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21819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21819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AdmissionID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221819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PrimaryDiagnosisCode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221819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PrimaryDiagnosisDescription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8210613" y="3482361"/>
            <a:ext cx="1529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 err="1" smtClean="0"/>
              <a:t>AdmissionsDiagnoses</a:t>
            </a:r>
            <a:endParaRPr lang="en-US" sz="1200" dirty="0" smtClean="0"/>
          </a:p>
          <a:p>
            <a:pPr algn="ctr">
              <a:defRPr/>
            </a:pPr>
            <a:r>
              <a:rPr lang="en-US" sz="1200" dirty="0" err="1" smtClean="0"/>
              <a:t>CorePopulatedTable</a:t>
            </a: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97420" y="1526512"/>
            <a:ext cx="1387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 smtClean="0"/>
              <a:t>LabsCorePopulated</a:t>
            </a:r>
            <a:endParaRPr lang="en-US" sz="1200" dirty="0" smtClean="0"/>
          </a:p>
          <a:p>
            <a:pPr algn="ctr"/>
            <a:r>
              <a:rPr lang="en-US" sz="1200" dirty="0" smtClean="0"/>
              <a:t>Table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9156001" y="1482301"/>
            <a:ext cx="1184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 err="1" smtClean="0"/>
              <a:t>AdmissionsCore</a:t>
            </a:r>
            <a:endParaRPr lang="en-US" sz="1200" dirty="0" smtClean="0"/>
          </a:p>
          <a:p>
            <a:pPr algn="ctr">
              <a:defRPr/>
            </a:pPr>
            <a:r>
              <a:rPr lang="en-US" sz="1200" dirty="0" err="1" smtClean="0"/>
              <a:t>PopulatedTable</a:t>
            </a:r>
            <a:endParaRPr lang="en-US" sz="1200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6153069" y="1290592"/>
            <a:ext cx="1997702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EMRBOTS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7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6" y="74281"/>
            <a:ext cx="2737597" cy="3277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627" y="229323"/>
            <a:ext cx="3813818" cy="3122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6786" y="3563410"/>
            <a:ext cx="3920016" cy="3180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0467" y="3563411"/>
            <a:ext cx="4070808" cy="31808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3614" y="74281"/>
            <a:ext cx="3681897" cy="32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" y="204749"/>
            <a:ext cx="4070808" cy="31808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001" y="204748"/>
            <a:ext cx="3572831" cy="3180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349" y="204748"/>
            <a:ext cx="3920016" cy="3180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5742" y="3507389"/>
            <a:ext cx="3813818" cy="3122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8131" y="3507389"/>
            <a:ext cx="2608111" cy="312287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852104" y="204748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</a:t>
            </a:r>
            <a:r>
              <a:rPr lang="en-US" sz="1200" baseline="-25000" dirty="0" smtClean="0">
                <a:solidFill>
                  <a:schemeClr val="tx1"/>
                </a:solidFill>
              </a:rPr>
              <a:t>1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648400" y="204748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</a:t>
            </a:r>
            <a:r>
              <a:rPr lang="en-US" sz="1200" baseline="-25000" dirty="0" smtClean="0">
                <a:solidFill>
                  <a:schemeClr val="tx1"/>
                </a:solidFill>
              </a:rPr>
              <a:t>2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809933" y="204748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</a:t>
            </a:r>
            <a:r>
              <a:rPr lang="en-US" sz="1200" baseline="-25000" dirty="0" smtClean="0">
                <a:solidFill>
                  <a:schemeClr val="tx1"/>
                </a:solidFill>
              </a:rPr>
              <a:t>3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0178" y="3507388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</a:t>
            </a:r>
            <a:r>
              <a:rPr lang="en-US" sz="1200" baseline="-25000" dirty="0" smtClean="0">
                <a:solidFill>
                  <a:schemeClr val="tx1"/>
                </a:solidFill>
              </a:rPr>
              <a:t>4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731509" y="3507387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</a:t>
            </a:r>
            <a:r>
              <a:rPr lang="en-US" sz="1200" baseline="-25000" dirty="0" smtClean="0">
                <a:solidFill>
                  <a:schemeClr val="tx1"/>
                </a:solidFill>
              </a:rPr>
              <a:t>5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5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3457781" y="353666"/>
            <a:ext cx="1677798" cy="607972"/>
          </a:xfrm>
          <a:prstGeom prst="roundRect">
            <a:avLst>
              <a:gd name="adj" fmla="val 2663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IF</a:t>
            </a:r>
            <a:r>
              <a:rPr lang="en-US" sz="1200" dirty="0" smtClean="0">
                <a:solidFill>
                  <a:schemeClr val="tx1"/>
                </a:solidFill>
              </a:rPr>
              <a:t> (True)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</a:t>
            </a:r>
            <a:r>
              <a:rPr lang="en-US" sz="1200" dirty="0" smtClean="0">
                <a:solidFill>
                  <a:schemeClr val="tx1"/>
                </a:solidFill>
              </a:rPr>
              <a:t> Class ‘0’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457781" y="1526695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IF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AttributeType</a:t>
            </a:r>
            <a:r>
              <a:rPr lang="en-US" sz="1200" dirty="0" smtClean="0">
                <a:solidFill>
                  <a:schemeClr val="tx1"/>
                </a:solidFill>
              </a:rPr>
              <a:t> = Integer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</a:t>
            </a:r>
            <a:r>
              <a:rPr lang="en-US" sz="1200" dirty="0" smtClean="0">
                <a:solidFill>
                  <a:schemeClr val="tx1"/>
                </a:solidFill>
              </a:rPr>
              <a:t> 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963537" y="2866893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‘Disease’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481790" y="1636835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AttributeType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smtClean="0">
                <a:solidFill>
                  <a:schemeClr val="tx1"/>
                </a:solidFill>
              </a:rPr>
              <a:t>Categorical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THEN</a:t>
            </a:r>
            <a:r>
              <a:rPr lang="en-US" sz="1200" dirty="0">
                <a:solidFill>
                  <a:schemeClr val="tx1"/>
                </a:solidFill>
              </a:rPr>
              <a:t> False</a:t>
            </a:r>
          </a:p>
        </p:txBody>
      </p:sp>
      <p:cxnSp>
        <p:nvCxnSpPr>
          <p:cNvPr id="23" name="Straight Arrow Connector 22"/>
          <p:cNvCxnSpPr>
            <a:stCxn id="26" idx="2"/>
            <a:endCxn id="27" idx="0"/>
          </p:cNvCxnSpPr>
          <p:nvPr/>
        </p:nvCxnSpPr>
        <p:spPr>
          <a:xfrm>
            <a:off x="4296680" y="961638"/>
            <a:ext cx="0" cy="56505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/>
          <p:cNvCxnSpPr>
            <a:stCxn id="27" idx="3"/>
            <a:endCxn id="29" idx="1"/>
          </p:cNvCxnSpPr>
          <p:nvPr/>
        </p:nvCxnSpPr>
        <p:spPr>
          <a:xfrm>
            <a:off x="5135579" y="1830681"/>
            <a:ext cx="3346211" cy="11014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27" idx="2"/>
            <a:endCxn id="28" idx="0"/>
          </p:cNvCxnSpPr>
          <p:nvPr/>
        </p:nvCxnSpPr>
        <p:spPr>
          <a:xfrm rot="5400000">
            <a:off x="3183445" y="1753658"/>
            <a:ext cx="732226" cy="1494244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3699401" y="1105666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179140" y="152669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not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04711" y="2346762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047390" y="4039922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‘s1’ AND Key = ‘Diabetes’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28" idx="2"/>
            <a:endCxn id="42" idx="0"/>
          </p:cNvCxnSpPr>
          <p:nvPr/>
        </p:nvCxnSpPr>
        <p:spPr>
          <a:xfrm rot="5400000">
            <a:off x="2061835" y="3299320"/>
            <a:ext cx="565057" cy="91614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Box 43"/>
          <p:cNvSpPr txBox="1"/>
          <p:nvPr/>
        </p:nvSpPr>
        <p:spPr>
          <a:xfrm>
            <a:off x="1487068" y="357949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8481790" y="2809864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‘Disease’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481790" y="3982893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‘s1’ AND Key = ‘XYZ’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6" idx="2"/>
            <a:endCxn id="47" idx="0"/>
          </p:cNvCxnSpPr>
          <p:nvPr/>
        </p:nvCxnSpPr>
        <p:spPr>
          <a:xfrm>
            <a:off x="9320689" y="3417836"/>
            <a:ext cx="0" cy="56505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TextBox 48"/>
          <p:cNvSpPr txBox="1"/>
          <p:nvPr/>
        </p:nvSpPr>
        <p:spPr>
          <a:xfrm>
            <a:off x="8723409" y="355866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cxnSp>
        <p:nvCxnSpPr>
          <p:cNvPr id="50" name="Straight Arrow Connector 49"/>
          <p:cNvCxnSpPr>
            <a:stCxn id="29" idx="2"/>
            <a:endCxn id="46" idx="0"/>
          </p:cNvCxnSpPr>
          <p:nvPr/>
        </p:nvCxnSpPr>
        <p:spPr>
          <a:xfrm>
            <a:off x="9320689" y="2244807"/>
            <a:ext cx="0" cy="56505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TextBox 50"/>
          <p:cNvSpPr txBox="1"/>
          <p:nvPr/>
        </p:nvSpPr>
        <p:spPr>
          <a:xfrm>
            <a:off x="8720462" y="2385638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2845997" y="4039922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‘s2’ AND Key = ‘Glucose’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8" idx="2"/>
            <a:endCxn id="52" idx="0"/>
          </p:cNvCxnSpPr>
          <p:nvPr/>
        </p:nvCxnSpPr>
        <p:spPr>
          <a:xfrm rot="16200000" flipH="1">
            <a:off x="2961138" y="3316163"/>
            <a:ext cx="565057" cy="88246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Rounded Rectangle 54"/>
          <p:cNvSpPr/>
          <p:nvPr/>
        </p:nvSpPr>
        <p:spPr>
          <a:xfrm>
            <a:off x="5550336" y="2749360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‘Findings’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27" idx="2"/>
            <a:endCxn id="55" idx="0"/>
          </p:cNvCxnSpPr>
          <p:nvPr/>
        </p:nvCxnSpPr>
        <p:spPr>
          <a:xfrm rot="16200000" flipH="1">
            <a:off x="5035611" y="1395735"/>
            <a:ext cx="614693" cy="2092555"/>
          </a:xfrm>
          <a:prstGeom prst="curvedConnector3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Rounded Rectangle 70"/>
          <p:cNvSpPr/>
          <p:nvPr/>
        </p:nvSpPr>
        <p:spPr>
          <a:xfrm>
            <a:off x="4692258" y="4039922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‘s1’ AND Key = ‘Diabetes’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31936" y="357949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73" name="Rounded Rectangle 72"/>
          <p:cNvSpPr/>
          <p:nvPr/>
        </p:nvSpPr>
        <p:spPr>
          <a:xfrm>
            <a:off x="6451137" y="4031379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‘s2’ AND Key = ‘Glucose’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55" idx="2"/>
            <a:endCxn id="71" idx="0"/>
          </p:cNvCxnSpPr>
          <p:nvPr/>
        </p:nvCxnSpPr>
        <p:spPr>
          <a:xfrm rot="5400000">
            <a:off x="5618901" y="3269588"/>
            <a:ext cx="682590" cy="85807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Arrow Connector 76"/>
          <p:cNvCxnSpPr>
            <a:stCxn id="55" idx="2"/>
            <a:endCxn id="73" idx="0"/>
          </p:cNvCxnSpPr>
          <p:nvPr/>
        </p:nvCxnSpPr>
        <p:spPr>
          <a:xfrm rot="16200000" flipH="1">
            <a:off x="6502612" y="3243954"/>
            <a:ext cx="674047" cy="900801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TextBox 82"/>
          <p:cNvSpPr txBox="1"/>
          <p:nvPr/>
        </p:nvSpPr>
        <p:spPr>
          <a:xfrm>
            <a:off x="3290230" y="3555854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7074223" y="3555853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5611178" y="2195711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565</Words>
  <Application>Microsoft Office PowerPoint</Application>
  <PresentationFormat>Widescreen</PresentationFormat>
  <Paragraphs>430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Musarrat Hussain</dc:creator>
  <cp:lastModifiedBy>Musarrat Hussain</cp:lastModifiedBy>
  <cp:revision>589</cp:revision>
  <dcterms:created xsi:type="dcterms:W3CDTF">2020-07-15T05:51:51Z</dcterms:created>
  <dcterms:modified xsi:type="dcterms:W3CDTF">2021-01-12T07:03:45Z</dcterms:modified>
</cp:coreProperties>
</file>