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388" r:id="rId2"/>
    <p:sldId id="1335" r:id="rId3"/>
    <p:sldId id="1367" r:id="rId4"/>
    <p:sldId id="1381" r:id="rId5"/>
    <p:sldId id="1389" r:id="rId6"/>
    <p:sldId id="1382" r:id="rId7"/>
    <p:sldId id="1380" r:id="rId8"/>
    <p:sldId id="1385" r:id="rId9"/>
    <p:sldId id="1386" r:id="rId10"/>
    <p:sldId id="1387" r:id="rId11"/>
    <p:sldId id="13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3809" autoAdjust="0"/>
  </p:normalViewPr>
  <p:slideViewPr>
    <p:cSldViewPr snapToGrid="0">
      <p:cViewPr varScale="1">
        <p:scale>
          <a:sx n="119" d="100"/>
          <a:sy n="119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FDC99-AE02-49E8-9ECF-76B9DCC13E41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5CE7F-0BDC-49CF-89A9-B94CF98D91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43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meta-datase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cience.sciencemag.org/content/350/6266/1332" TargetMode="External"/><Relationship Id="rId4" Type="http://schemas.openxmlformats.org/officeDocument/2006/relationships/hyperlink" Target="https://arxiv.org/abs/1902.0347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https://github.com/google-research/meta-dataset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4"/>
              </a:rPr>
              <a:t>https://arxiv.org/abs/1902.03477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5"/>
              </a:rPr>
              <a:t>https://science.sciencemag.org/content/350/6266/1332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5CE7F-0BDC-49CF-89A9-B94CF98D913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9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77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1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7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1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D668-0DCC-49E0-854D-3B8469A96819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FA49-91AB-41B7-ABDA-C4E9D40D3D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78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tu-ml-2020spring-ta@googlegroup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rendenlake/omniglot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703.03400.pdf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15" Type="http://schemas.openxmlformats.org/officeDocument/2006/relationships/image" Target="../media/image13.png"/><Relationship Id="rId4" Type="http://schemas.openxmlformats.org/officeDocument/2006/relationships/image" Target="../media/image70.png"/><Relationship Id="rId1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9.png"/><Relationship Id="rId3" Type="http://schemas.openxmlformats.org/officeDocument/2006/relationships/image" Target="../media/image60.png"/><Relationship Id="rId17" Type="http://schemas.openxmlformats.org/officeDocument/2006/relationships/image" Target="../media/image18.png"/><Relationship Id="rId2" Type="http://schemas.openxmlformats.org/officeDocument/2006/relationships/image" Target="../media/image5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5.png"/><Relationship Id="rId15" Type="http://schemas.openxmlformats.org/officeDocument/2006/relationships/image" Target="../media/image16.png"/><Relationship Id="rId4" Type="http://schemas.openxmlformats.org/officeDocument/2006/relationships/image" Target="../media/image70.png"/><Relationship Id="rId1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5309E-7AC6-4147-B007-5A54EF7AB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HW13-2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b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手把手教學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176314-CB56-B547-8D87-51F171FDF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95" y="3651733"/>
            <a:ext cx="7444409" cy="1655762"/>
          </a:xfrm>
        </p:spPr>
        <p:txBody>
          <a:bodyPr/>
          <a:lstStyle/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負責助教：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姜成翰</a:t>
            </a:r>
            <a:endParaRPr kumimoji="1"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聯絡方式：</a:t>
            </a:r>
            <a:r>
              <a:rPr lang="en" altLang="zh-TW" dirty="0"/>
              <a:t>  </a:t>
            </a:r>
            <a:r>
              <a:rPr lang="en" altLang="zh-TW" dirty="0">
                <a:hlinkClick r:id="rId2"/>
              </a:rPr>
              <a:t>ntu-ml-2020spring-ta@googlegroups.com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20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60043-8F5C-5E4B-9FFF-B7CBEDDE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</a:t>
            </a:r>
            <a:r>
              <a:rPr kumimoji="1" lang="zh-TW" altLang="en-US" dirty="0"/>
              <a:t> </a:t>
            </a:r>
            <a:r>
              <a:rPr kumimoji="1" lang="en-US" altLang="zh-TW" dirty="0"/>
              <a:t>Epoch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0AD36F-B8C6-7B4D-9419-093EA0E34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963" r="1973" b="74132"/>
          <a:stretch/>
        </p:blipFill>
        <p:spPr>
          <a:xfrm>
            <a:off x="1470990" y="1447180"/>
            <a:ext cx="2325757" cy="4870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15F8E6-A39A-8447-980D-B156A78DF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24210" r="1973" b="50885"/>
          <a:stretch/>
        </p:blipFill>
        <p:spPr>
          <a:xfrm>
            <a:off x="1470989" y="2289659"/>
            <a:ext cx="2325757" cy="4870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47FB25E-B958-8241-A128-648D4026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47965" r="1973" b="27131"/>
          <a:stretch/>
        </p:blipFill>
        <p:spPr>
          <a:xfrm>
            <a:off x="1470990" y="3132138"/>
            <a:ext cx="2325757" cy="4870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FA12E9-9F83-6643-845B-87AD9E21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71162" r="1973" b="3933"/>
          <a:stretch/>
        </p:blipFill>
        <p:spPr>
          <a:xfrm>
            <a:off x="1470989" y="3969682"/>
            <a:ext cx="2325757" cy="4870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A08E4CD-328C-6F48-9165-1810A82665E1}"/>
              </a:ext>
            </a:extLst>
          </p:cNvPr>
          <p:cNvSpPr txBox="1"/>
          <p:nvPr/>
        </p:nvSpPr>
        <p:spPr>
          <a:xfrm>
            <a:off x="357808" y="1447180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ECADAC-02F2-9044-A71B-2A22B288836C}"/>
              </a:ext>
            </a:extLst>
          </p:cNvPr>
          <p:cNvSpPr txBox="1"/>
          <p:nvPr/>
        </p:nvSpPr>
        <p:spPr>
          <a:xfrm>
            <a:off x="357808" y="2279834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A737D-7DEA-7B4F-8453-6AC92FA75003}"/>
              </a:ext>
            </a:extLst>
          </p:cNvPr>
          <p:cNvSpPr txBox="1"/>
          <p:nvPr/>
        </p:nvSpPr>
        <p:spPr>
          <a:xfrm>
            <a:off x="357808" y="311248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1E44D7-DB1E-DC4A-8502-3BCE8A8961F0}"/>
              </a:ext>
            </a:extLst>
          </p:cNvPr>
          <p:cNvSpPr txBox="1"/>
          <p:nvPr/>
        </p:nvSpPr>
        <p:spPr>
          <a:xfrm>
            <a:off x="357807" y="3945142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8D322B-C6C4-444B-8F16-6F8A4147C57B}"/>
              </a:ext>
            </a:extLst>
          </p:cNvPr>
          <p:cNvSpPr/>
          <p:nvPr/>
        </p:nvSpPr>
        <p:spPr>
          <a:xfrm>
            <a:off x="248478" y="1371600"/>
            <a:ext cx="3747052" cy="3299791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892C52-24CB-8543-94EB-52A9D7A8F9CC}"/>
              </a:ext>
            </a:extLst>
          </p:cNvPr>
          <p:cNvSpPr/>
          <p:nvPr/>
        </p:nvSpPr>
        <p:spPr>
          <a:xfrm>
            <a:off x="4578874" y="1371599"/>
            <a:ext cx="1428750" cy="3299791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2A1AB8B-7FA9-6C40-96DC-6992F0E138B3}"/>
              </a:ext>
            </a:extLst>
          </p:cNvPr>
          <p:cNvSpPr txBox="1"/>
          <p:nvPr/>
        </p:nvSpPr>
        <p:spPr>
          <a:xfrm>
            <a:off x="780835" y="4945221"/>
            <a:ext cx="2016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Meta-batch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#1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DDD39A-DF06-744D-88CA-9FAFA3BE4403}"/>
              </a:ext>
            </a:extLst>
          </p:cNvPr>
          <p:cNvSpPr txBox="1"/>
          <p:nvPr/>
        </p:nvSpPr>
        <p:spPr>
          <a:xfrm>
            <a:off x="4213147" y="5024736"/>
            <a:ext cx="2016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Meta-batch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#2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AAABCE-EA99-B145-844C-D91C9D28BB4E}"/>
              </a:ext>
            </a:extLst>
          </p:cNvPr>
          <p:cNvSpPr txBox="1"/>
          <p:nvPr/>
        </p:nvSpPr>
        <p:spPr>
          <a:xfrm>
            <a:off x="6157836" y="287052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…</a:t>
            </a:r>
            <a:endParaRPr kumimoji="1" lang="zh-TW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CA2E32-AB24-994A-ABD1-8F5F2C20B413}"/>
              </a:ext>
            </a:extLst>
          </p:cNvPr>
          <p:cNvSpPr/>
          <p:nvPr/>
        </p:nvSpPr>
        <p:spPr>
          <a:xfrm>
            <a:off x="7032595" y="1371598"/>
            <a:ext cx="1428750" cy="3299791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F3D2C8-FA71-584D-89D7-C5F17BD47010}"/>
              </a:ext>
            </a:extLst>
          </p:cNvPr>
          <p:cNvSpPr txBox="1"/>
          <p:nvPr/>
        </p:nvSpPr>
        <p:spPr>
          <a:xfrm>
            <a:off x="6637458" y="5024736"/>
            <a:ext cx="2016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Meta-batch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#2</a:t>
            </a:r>
            <a:endParaRPr kumimoji="1" lang="zh-TW" altLang="en-US" sz="2400" dirty="0"/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60CED877-4130-5649-8F3E-615A97F9FD47}"/>
              </a:ext>
            </a:extLst>
          </p:cNvPr>
          <p:cNvSpPr/>
          <p:nvPr/>
        </p:nvSpPr>
        <p:spPr>
          <a:xfrm rot="5400000">
            <a:off x="4425069" y="1970389"/>
            <a:ext cx="461662" cy="761089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9EB62E2-E7B6-6446-898C-3F3B85DDA1D8}"/>
              </a:ext>
            </a:extLst>
          </p:cNvPr>
          <p:cNvSpPr txBox="1"/>
          <p:nvPr/>
        </p:nvSpPr>
        <p:spPr>
          <a:xfrm>
            <a:off x="3886298" y="6006668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One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Epoch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62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 animBg="1"/>
      <p:bldP spid="19" grpId="0"/>
      <p:bldP spid="21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B31F7-3DD9-B34C-B2D5-2D827799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Step3:</a:t>
            </a:r>
            <a:r>
              <a:rPr kumimoji="1" lang="zh-TW" altLang="en-US" dirty="0"/>
              <a:t> </a:t>
            </a:r>
            <a:r>
              <a:rPr kumimoji="1" lang="zh-CN" altLang="en-US" dirty="0"/>
              <a:t>開始訓練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79FCA-DCE2-524D-B997-ED878EA5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Hyperparameters</a:t>
            </a:r>
            <a:r>
              <a:rPr kumimoji="1" lang="zh-TW" altLang="en-US" dirty="0"/>
              <a:t>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BC5167-BA3D-6A4E-9A06-D6AD8980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06799"/>
            <a:ext cx="6288985" cy="31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1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F3631-5CF1-4E87-9D64-95C52332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Omniglot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DF622-EBA3-4203-9201-2F787F82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1623 characters</a:t>
            </a:r>
          </a:p>
          <a:p>
            <a:r>
              <a:rPr lang="en-US" altLang="zh-TW" dirty="0"/>
              <a:t>Each has 20 examples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026" name="Picture 2" descr="Visualization of Omniglot dataset.">
            <a:extLst>
              <a:ext uri="{FF2B5EF4-FFF2-40B4-BE49-F238E27FC236}">
                <a16:creationId xmlns:a16="http://schemas.microsoft.com/office/drawing/2014/main" id="{77386224-103F-4D14-A388-94544CDA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5" y="2867098"/>
            <a:ext cx="8658729" cy="37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figure from python/demo.py">
            <a:extLst>
              <a:ext uri="{FF2B5EF4-FFF2-40B4-BE49-F238E27FC236}">
                <a16:creationId xmlns:a16="http://schemas.microsoft.com/office/drawing/2014/main" id="{FC34E91F-DEEB-4E6F-9AA0-06C5C09B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749" y="132347"/>
            <a:ext cx="3293644" cy="26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AFA62B0-C33C-40FF-B773-FBD54C2DEFD8}"/>
              </a:ext>
            </a:extLst>
          </p:cNvPr>
          <p:cNvSpPr/>
          <p:nvPr/>
        </p:nvSpPr>
        <p:spPr>
          <a:xfrm>
            <a:off x="628650" y="1308239"/>
            <a:ext cx="4155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https://github.com/brendenlake/omniglot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05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4F87-9FC6-4B06-9F4C-7EE3DADA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Omniglot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– Few-shot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B0B528-59EF-433F-95EB-9809E5A6A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1241"/>
                <a:ext cx="7886700" cy="4887996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N-ways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K-shot</a:t>
                </a:r>
                <a:r>
                  <a:rPr lang="en-US" altLang="zh-TW" sz="2400" dirty="0"/>
                  <a:t> classification: In each training and test tasks, there are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N classes</a:t>
                </a:r>
                <a:r>
                  <a:rPr lang="en-US" altLang="zh-TW" sz="2400" dirty="0"/>
                  <a:t>, each has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K</a:t>
                </a:r>
                <a:r>
                  <a:rPr lang="zh-TW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B050"/>
                    </a:solidFill>
                  </a:rPr>
                  <a:t>examples</a:t>
                </a:r>
                <a:r>
                  <a:rPr lang="en-US" altLang="zh-TW" sz="2400" dirty="0"/>
                  <a:t>.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Split your characters into training and testing characters</a:t>
                </a:r>
              </a:p>
              <a:p>
                <a:pPr lvl="1"/>
                <a:r>
                  <a:rPr lang="en-US" altLang="zh-TW" dirty="0"/>
                  <a:t>Sample N training characters, sample K examples from each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sampled characters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one training task</a:t>
                </a:r>
              </a:p>
              <a:p>
                <a:pPr lvl="1"/>
                <a:r>
                  <a:rPr lang="en-US" altLang="zh-TW" dirty="0"/>
                  <a:t>Sample N testing characters, sample K examples from each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sampled characters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one testing task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1B0B528-59EF-433F-95EB-9809E5A6A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1241"/>
                <a:ext cx="7886700" cy="4887996"/>
              </a:xfrm>
              <a:blipFill>
                <a:blip r:embed="rId2"/>
                <a:stretch>
                  <a:fillRect l="-1005" t="-1746" b="-3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F461772-9FAD-46DC-AE3A-E5C37694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93" y="2585197"/>
            <a:ext cx="2456647" cy="19555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AC20F21-D332-4978-8D6B-268578635C15}"/>
              </a:ext>
            </a:extLst>
          </p:cNvPr>
          <p:cNvSpPr txBox="1"/>
          <p:nvPr/>
        </p:nvSpPr>
        <p:spPr>
          <a:xfrm>
            <a:off x="460208" y="2650741"/>
            <a:ext cx="128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solidFill>
                  <a:srgbClr val="0000FF"/>
                </a:solidFill>
              </a:rPr>
              <a:t>20</a:t>
            </a:r>
            <a:r>
              <a:rPr lang="zh-TW" altLang="en-US" sz="2400" b="1" i="1" u="sng" dirty="0">
                <a:solidFill>
                  <a:srgbClr val="0000FF"/>
                </a:solidFill>
              </a:rPr>
              <a:t> </a:t>
            </a:r>
            <a:r>
              <a:rPr lang="en-US" altLang="zh-TW" sz="2400" b="1" i="1" u="sng" dirty="0">
                <a:solidFill>
                  <a:srgbClr val="0000FF"/>
                </a:solidFill>
              </a:rPr>
              <a:t>ways</a:t>
            </a:r>
          </a:p>
          <a:p>
            <a:r>
              <a:rPr lang="en-US" altLang="zh-TW" sz="2400" b="1" i="1" u="sng" dirty="0">
                <a:solidFill>
                  <a:srgbClr val="00B050"/>
                </a:solidFill>
              </a:rPr>
              <a:t>1 shot</a:t>
            </a:r>
            <a:endParaRPr lang="zh-TW" altLang="en-US" sz="2400" b="1" i="1" u="sng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0316DE-60CE-4F65-9C2C-061083345E30}"/>
              </a:ext>
            </a:extLst>
          </p:cNvPr>
          <p:cNvSpPr txBox="1"/>
          <p:nvPr/>
        </p:nvSpPr>
        <p:spPr>
          <a:xfrm>
            <a:off x="521790" y="3685676"/>
            <a:ext cx="2504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character represents a class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420C90-3A75-4E0D-AAC4-B9FE248A69D0}"/>
              </a:ext>
            </a:extLst>
          </p:cNvPr>
          <p:cNvSpPr txBox="1"/>
          <p:nvPr/>
        </p:nvSpPr>
        <p:spPr>
          <a:xfrm>
            <a:off x="5321872" y="3674043"/>
            <a:ext cx="2504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set</a:t>
            </a:r>
          </a:p>
          <a:p>
            <a:r>
              <a:rPr lang="en-US" altLang="zh-TW" sz="2400" dirty="0"/>
              <a:t>(Support set)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139D4E4-4921-4483-AD34-378E91B1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30" y="2589815"/>
            <a:ext cx="949292" cy="94929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AF1A63-0DA1-4422-81CA-8EBFBAE48969}"/>
              </a:ext>
            </a:extLst>
          </p:cNvPr>
          <p:cNvSpPr txBox="1"/>
          <p:nvPr/>
        </p:nvSpPr>
        <p:spPr>
          <a:xfrm>
            <a:off x="6713622" y="2628726"/>
            <a:ext cx="2504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set</a:t>
            </a:r>
          </a:p>
          <a:p>
            <a:r>
              <a:rPr lang="en-US" altLang="zh-TW" sz="2400" dirty="0"/>
              <a:t>(Query set)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29C02F-DA2D-4FD5-9FAA-4493D305A716}"/>
              </a:ext>
            </a:extLst>
          </p:cNvPr>
          <p:cNvSpPr/>
          <p:nvPr/>
        </p:nvSpPr>
        <p:spPr>
          <a:xfrm>
            <a:off x="5565255" y="228920"/>
            <a:ext cx="3302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Demo of Reptile:</a:t>
            </a:r>
          </a:p>
          <a:p>
            <a:r>
              <a:rPr lang="en-US" altLang="zh-TW" dirty="0"/>
              <a:t>https://openai.com/blog/reptile/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55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540EC-F260-0845-9485-FFAB90B4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Step1:</a:t>
            </a:r>
            <a:r>
              <a:rPr kumimoji="1" lang="zh-TW" altLang="en-US" dirty="0"/>
              <a:t> </a:t>
            </a:r>
            <a:r>
              <a:rPr kumimoji="1" lang="zh-CN" altLang="en-US" dirty="0"/>
              <a:t>下載資料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01F889-5757-2349-B1FB-3E02564D2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5" y="1788122"/>
            <a:ext cx="8816009" cy="9378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ADDEA9-61C8-C04D-9542-899C374C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6" y="2706116"/>
            <a:ext cx="6491908" cy="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E6BA0-BCB0-4543-BEB4-356B986D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關於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Data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Augmentation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0CD4E895-CE0D-394A-9310-98E984D72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29"/>
          <a:stretch/>
        </p:blipFill>
        <p:spPr>
          <a:xfrm>
            <a:off x="1881810" y="3605540"/>
            <a:ext cx="1117600" cy="764520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F8FB4A6-D3E9-6943-A6FF-C8A65870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09598"/>
            <a:ext cx="7886700" cy="619401"/>
          </a:xfrm>
        </p:spPr>
        <p:txBody>
          <a:bodyPr/>
          <a:lstStyle/>
          <a:p>
            <a:r>
              <a:rPr lang="zh-CN" altLang="en-US" dirty="0"/>
              <a:t>這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個 </a:t>
            </a:r>
            <a:r>
              <a:rPr lang="ja-JP" altLang="en-US"/>
              <a:t>す是不同的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ja-JP" altLang="en-US"/>
              <a:t>不同的</a:t>
            </a:r>
            <a:r>
              <a:rPr lang="zh-TW" altLang="en-US" dirty="0"/>
              <a:t> </a:t>
            </a:r>
            <a:r>
              <a:rPr lang="en-US" altLang="zh-TW" dirty="0"/>
              <a:t>character)</a:t>
            </a:r>
            <a:endParaRPr lang="zh-TW" altLang="en-US" dirty="0"/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id="{E07A50E5-90EE-B644-AE80-F4ED6884A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29"/>
          <a:stretch/>
        </p:blipFill>
        <p:spPr>
          <a:xfrm rot="5400000">
            <a:off x="3226905" y="3605540"/>
            <a:ext cx="1117600" cy="764520"/>
          </a:xfrm>
          <a:prstGeom prst="rect">
            <a:avLst/>
          </a:prstGeom>
        </p:spPr>
      </p:pic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6C7A5F97-52EF-3F44-9348-D06465CAC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29"/>
          <a:stretch/>
        </p:blipFill>
        <p:spPr>
          <a:xfrm rot="10800000">
            <a:off x="4572000" y="3605540"/>
            <a:ext cx="1117600" cy="764520"/>
          </a:xfrm>
          <a:prstGeom prst="rect">
            <a:avLst/>
          </a:prstGeom>
        </p:spPr>
      </p:pic>
      <p:pic>
        <p:nvPicPr>
          <p:cNvPr id="12" name="內容版面配置區 3">
            <a:extLst>
              <a:ext uri="{FF2B5EF4-FFF2-40B4-BE49-F238E27FC236}">
                <a16:creationId xmlns:a16="http://schemas.microsoft.com/office/drawing/2014/main" id="{E7CDAAAF-48A7-D848-AA77-40038FDC5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29"/>
          <a:stretch/>
        </p:blipFill>
        <p:spPr>
          <a:xfrm rot="16200000">
            <a:off x="5943054" y="3605540"/>
            <a:ext cx="1117600" cy="7645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0AA015E-4CAD-2449-AF85-36AECA9D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554851"/>
            <a:ext cx="7091292" cy="119058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69E2B0-324D-F745-9FB8-BDA121EF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2" y="1534972"/>
            <a:ext cx="4031972" cy="332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E1E7125-E399-004B-A972-70B11A59F3DE}"/>
              </a:ext>
            </a:extLst>
          </p:cNvPr>
          <p:cNvSpPr/>
          <p:nvPr/>
        </p:nvSpPr>
        <p:spPr>
          <a:xfrm>
            <a:off x="2731046" y="6135845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5"/>
              </a:rPr>
              <a:t>https://arxiv.org/pdf/1703.03400.pdf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008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90EBA-B7C7-2142-9E00-A2EAAC7B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Step2:</a:t>
            </a:r>
            <a:r>
              <a:rPr kumimoji="1" lang="zh-TW" altLang="en-US" dirty="0"/>
              <a:t> </a:t>
            </a:r>
            <a:r>
              <a:rPr kumimoji="1" lang="zh-CN" altLang="en-US" dirty="0"/>
              <a:t>建立模型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FC7B0A-3D1F-224B-B2EB-58E66CC0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模型</a:t>
            </a:r>
            <a:endParaRPr kumimoji="1" lang="en-US" altLang="zh-TW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EE8877-9092-284F-BB9B-A27B87D0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54" y="1690689"/>
            <a:ext cx="6078314" cy="49755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A8D73EB-A618-8B48-AFC2-542CFCBB66CA}"/>
              </a:ext>
            </a:extLst>
          </p:cNvPr>
          <p:cNvSpPr txBox="1"/>
          <p:nvPr/>
        </p:nvSpPr>
        <p:spPr>
          <a:xfrm>
            <a:off x="6261651" y="2077279"/>
            <a:ext cx="28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Step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已經做好這件事了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0E0EB7-D6D0-B44F-B8FB-1C950FAE4E5A}"/>
              </a:ext>
            </a:extLst>
          </p:cNvPr>
          <p:cNvSpPr txBox="1"/>
          <p:nvPr/>
        </p:nvSpPr>
        <p:spPr>
          <a:xfrm>
            <a:off x="6261651" y="2396881"/>
            <a:ext cx="28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  <a:hlinkClick r:id="rId3" action="ppaction://hlinksldjump"/>
              </a:rPr>
              <a:t>Step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  <a:hlinkClick r:id="rId3" action="ppaction://hlinksldjump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  <a:hlinkClick r:id="rId3" action="ppaction://hlinksldjump"/>
              </a:rPr>
              <a:t>3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  <a:hlinkClick r:id="rId3" action="ppaction://hlinksldjump"/>
              </a:rPr>
              <a:t> 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會定義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07389-6E1F-C546-86AE-5157368DEABA}"/>
              </a:ext>
            </a:extLst>
          </p:cNvPr>
          <p:cNvSpPr/>
          <p:nvPr/>
        </p:nvSpPr>
        <p:spPr>
          <a:xfrm>
            <a:off x="4462670" y="2581547"/>
            <a:ext cx="248478" cy="31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10671E-84CB-2F49-BC7D-A4D4D046B5CC}"/>
              </a:ext>
            </a:extLst>
          </p:cNvPr>
          <p:cNvSpPr/>
          <p:nvPr/>
        </p:nvSpPr>
        <p:spPr>
          <a:xfrm>
            <a:off x="4088296" y="3867734"/>
            <a:ext cx="374373" cy="35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FA739E-54AF-9746-83FC-1F28DFFBB3EE}"/>
              </a:ext>
            </a:extLst>
          </p:cNvPr>
          <p:cNvSpPr/>
          <p:nvPr/>
        </p:nvSpPr>
        <p:spPr>
          <a:xfrm>
            <a:off x="4787348" y="3867734"/>
            <a:ext cx="374373" cy="35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C25E0D-E5FF-8344-8BB2-2DB9003FE973}"/>
              </a:ext>
            </a:extLst>
          </p:cNvPr>
          <p:cNvSpPr/>
          <p:nvPr/>
        </p:nvSpPr>
        <p:spPr>
          <a:xfrm>
            <a:off x="3187148" y="4656239"/>
            <a:ext cx="281609" cy="35011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5E285F-4C6B-0C46-A245-9A46FAF9D168}"/>
              </a:ext>
            </a:extLst>
          </p:cNvPr>
          <p:cNvSpPr/>
          <p:nvPr/>
        </p:nvSpPr>
        <p:spPr>
          <a:xfrm flipV="1">
            <a:off x="4088296" y="5700567"/>
            <a:ext cx="255104" cy="35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690125-439B-E744-8821-3D7C37BE2BF5}"/>
              </a:ext>
            </a:extLst>
          </p:cNvPr>
          <p:cNvSpPr/>
          <p:nvPr/>
        </p:nvSpPr>
        <p:spPr>
          <a:xfrm flipV="1">
            <a:off x="6467058" y="5700565"/>
            <a:ext cx="438687" cy="4763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D9AFDC-15CF-914A-8DBB-0E2F97638568}"/>
              </a:ext>
            </a:extLst>
          </p:cNvPr>
          <p:cNvSpPr/>
          <p:nvPr/>
        </p:nvSpPr>
        <p:spPr>
          <a:xfrm>
            <a:off x="4711148" y="5739942"/>
            <a:ext cx="345087" cy="31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2DAF61-2E2F-4C4B-B57B-3A86DAFE6724}"/>
              </a:ext>
            </a:extLst>
          </p:cNvPr>
          <p:cNvSpPr txBox="1"/>
          <p:nvPr/>
        </p:nvSpPr>
        <p:spPr>
          <a:xfrm>
            <a:off x="4711148" y="2835441"/>
            <a:ext cx="28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Outer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loop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C54117-92F1-3344-966D-73A78976D502}"/>
              </a:ext>
            </a:extLst>
          </p:cNvPr>
          <p:cNvSpPr txBox="1"/>
          <p:nvPr/>
        </p:nvSpPr>
        <p:spPr>
          <a:xfrm>
            <a:off x="1166191" y="4404105"/>
            <a:ext cx="28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Inner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loop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3558A88-F86C-7E4A-A006-CF612FCA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078" y="477928"/>
            <a:ext cx="4451407" cy="103521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599A559-3C99-BA4B-A15F-F6987EDE4FE9}"/>
              </a:ext>
            </a:extLst>
          </p:cNvPr>
          <p:cNvSpPr/>
          <p:nvPr/>
        </p:nvSpPr>
        <p:spPr>
          <a:xfrm flipV="1">
            <a:off x="3693828" y="4600872"/>
            <a:ext cx="255104" cy="35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56F9BAE-18BC-9542-BE16-684298D5A47E}"/>
              </a:ext>
            </a:extLst>
          </p:cNvPr>
          <p:cNvSpPr/>
          <p:nvPr/>
        </p:nvSpPr>
        <p:spPr>
          <a:xfrm flipV="1">
            <a:off x="4286106" y="4672232"/>
            <a:ext cx="326972" cy="35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AD53B6-8003-FA4A-8EA4-75B574897210}"/>
              </a:ext>
            </a:extLst>
          </p:cNvPr>
          <p:cNvSpPr/>
          <p:nvPr/>
        </p:nvSpPr>
        <p:spPr>
          <a:xfrm flipV="1">
            <a:off x="4993530" y="4659879"/>
            <a:ext cx="326972" cy="35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9441A-1E99-479C-AD56-6F9AE8CC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MAML – </a:t>
            </a:r>
            <a:r>
              <a:rPr lang="zh-CN" altLang="en-US" dirty="0"/>
              <a:t>老師上課講的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054BC19-7402-49DA-B80A-1FE067565F04}"/>
              </a:ext>
            </a:extLst>
          </p:cNvPr>
          <p:cNvSpPr/>
          <p:nvPr/>
        </p:nvSpPr>
        <p:spPr>
          <a:xfrm>
            <a:off x="755192" y="3734207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F80E174-4C72-4C2F-A275-2B9A10522F4C}"/>
                  </a:ext>
                </a:extLst>
              </p:cNvPr>
              <p:cNvSpPr txBox="1"/>
              <p:nvPr/>
            </p:nvSpPr>
            <p:spPr>
              <a:xfrm>
                <a:off x="464705" y="3489017"/>
                <a:ext cx="294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F80E174-4C72-4C2F-A275-2B9A10522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5" y="3489017"/>
                <a:ext cx="294247" cy="430887"/>
              </a:xfrm>
              <a:prstGeom prst="rect">
                <a:avLst/>
              </a:prstGeom>
              <a:blipFill>
                <a:blip r:embed="rId2"/>
                <a:stretch>
                  <a:fillRect l="-25000" r="-20833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17064D1-2700-4890-A256-61790F464D38}"/>
              </a:ext>
            </a:extLst>
          </p:cNvPr>
          <p:cNvCxnSpPr>
            <a:cxnSpLocks/>
          </p:cNvCxnSpPr>
          <p:nvPr/>
        </p:nvCxnSpPr>
        <p:spPr>
          <a:xfrm flipV="1">
            <a:off x="973060" y="2607059"/>
            <a:ext cx="894296" cy="11493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CCBCD92-EAAB-4FEB-8E3E-C1279FE941F8}"/>
              </a:ext>
            </a:extLst>
          </p:cNvPr>
          <p:cNvCxnSpPr>
            <a:cxnSpLocks/>
          </p:cNvCxnSpPr>
          <p:nvPr/>
        </p:nvCxnSpPr>
        <p:spPr>
          <a:xfrm>
            <a:off x="2142862" y="2510083"/>
            <a:ext cx="1707026" cy="1236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9205EF-C53E-4101-BD13-86FC2952BDA3}"/>
              </a:ext>
            </a:extLst>
          </p:cNvPr>
          <p:cNvCxnSpPr>
            <a:cxnSpLocks/>
          </p:cNvCxnSpPr>
          <p:nvPr/>
        </p:nvCxnSpPr>
        <p:spPr>
          <a:xfrm>
            <a:off x="1021996" y="3911959"/>
            <a:ext cx="1650902" cy="1635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076A6C3-1D08-43EF-AAB7-6224A3422B6A}"/>
              </a:ext>
            </a:extLst>
          </p:cNvPr>
          <p:cNvSpPr/>
          <p:nvPr/>
        </p:nvSpPr>
        <p:spPr>
          <a:xfrm>
            <a:off x="2657434" y="395288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FD362A3-E398-469F-9B45-455E861E41FD}"/>
                  </a:ext>
                </a:extLst>
              </p:cNvPr>
              <p:cNvSpPr txBox="1"/>
              <p:nvPr/>
            </p:nvSpPr>
            <p:spPr>
              <a:xfrm>
                <a:off x="2499771" y="347611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FD362A3-E398-469F-9B45-455E861E4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71" y="3476119"/>
                <a:ext cx="294248" cy="430887"/>
              </a:xfrm>
              <a:prstGeom prst="rect">
                <a:avLst/>
              </a:prstGeom>
              <a:blipFill>
                <a:blip r:embed="rId3"/>
                <a:stretch>
                  <a:fillRect l="-25000" r="-20833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E8D1F65-9891-41B1-B19D-9817C1243E2E}"/>
              </a:ext>
            </a:extLst>
          </p:cNvPr>
          <p:cNvCxnSpPr>
            <a:cxnSpLocks/>
          </p:cNvCxnSpPr>
          <p:nvPr/>
        </p:nvCxnSpPr>
        <p:spPr>
          <a:xfrm flipH="1">
            <a:off x="2210341" y="4245069"/>
            <a:ext cx="489843" cy="7960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7AC9B71-C5F4-439F-AB43-540A3FAB8503}"/>
              </a:ext>
            </a:extLst>
          </p:cNvPr>
          <p:cNvCxnSpPr>
            <a:cxnSpLocks/>
          </p:cNvCxnSpPr>
          <p:nvPr/>
        </p:nvCxnSpPr>
        <p:spPr>
          <a:xfrm>
            <a:off x="2228300" y="5210678"/>
            <a:ext cx="1182775" cy="12186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68EBF5F-4356-4C37-A9C1-F4FFECAE29A6}"/>
              </a:ext>
            </a:extLst>
          </p:cNvPr>
          <p:cNvCxnSpPr>
            <a:cxnSpLocks/>
          </p:cNvCxnSpPr>
          <p:nvPr/>
        </p:nvCxnSpPr>
        <p:spPr>
          <a:xfrm>
            <a:off x="2941067" y="4205252"/>
            <a:ext cx="1039855" cy="102688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5894F744-6568-421C-A042-02AA6929DFBE}"/>
              </a:ext>
            </a:extLst>
          </p:cNvPr>
          <p:cNvSpPr/>
          <p:nvPr/>
        </p:nvSpPr>
        <p:spPr>
          <a:xfrm>
            <a:off x="3963582" y="513664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B8CF523-460B-473B-AF25-A23CF5453A2E}"/>
                  </a:ext>
                </a:extLst>
              </p:cNvPr>
              <p:cNvSpPr txBox="1"/>
              <p:nvPr/>
            </p:nvSpPr>
            <p:spPr>
              <a:xfrm>
                <a:off x="4178403" y="4705753"/>
                <a:ext cx="294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B8CF523-460B-473B-AF25-A23CF5453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03" y="4705753"/>
                <a:ext cx="294247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7F35069-F394-4C86-BF12-26E94D2B64D8}"/>
                  </a:ext>
                </a:extLst>
              </p:cNvPr>
              <p:cNvSpPr txBox="1"/>
              <p:nvPr/>
            </p:nvSpPr>
            <p:spPr>
              <a:xfrm>
                <a:off x="2559308" y="4933596"/>
                <a:ext cx="479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7F35069-F394-4C86-BF12-26E94D2B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08" y="4933596"/>
                <a:ext cx="479234" cy="430887"/>
              </a:xfrm>
              <a:prstGeom prst="rect">
                <a:avLst/>
              </a:prstGeom>
              <a:blipFill>
                <a:blip r:embed="rId5"/>
                <a:stretch>
                  <a:fillRect l="-18421" r="-18421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>
            <a:extLst>
              <a:ext uri="{FF2B5EF4-FFF2-40B4-BE49-F238E27FC236}">
                <a16:creationId xmlns:a16="http://schemas.microsoft.com/office/drawing/2014/main" id="{14C0DB84-E048-4DE0-8DBA-71ECAD459ECB}"/>
              </a:ext>
            </a:extLst>
          </p:cNvPr>
          <p:cNvSpPr/>
          <p:nvPr/>
        </p:nvSpPr>
        <p:spPr>
          <a:xfrm>
            <a:off x="2031915" y="504679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7534FD-877F-43B1-974F-5C51E03FE7FB}"/>
              </a:ext>
            </a:extLst>
          </p:cNvPr>
          <p:cNvSpPr txBox="1"/>
          <p:nvPr/>
        </p:nvSpPr>
        <p:spPr>
          <a:xfrm>
            <a:off x="2408519" y="1471994"/>
            <a:ext cx="209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 a training task m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6AA60FB-E034-47C7-80F2-7534D364A933}"/>
              </a:ext>
            </a:extLst>
          </p:cNvPr>
          <p:cNvSpPr txBox="1"/>
          <p:nvPr/>
        </p:nvSpPr>
        <p:spPr>
          <a:xfrm>
            <a:off x="-90903" y="4795179"/>
            <a:ext cx="201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 a training task 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591F83E-71CC-4E02-B482-3525F9D6DB71}"/>
                  </a:ext>
                </a:extLst>
              </p:cNvPr>
              <p:cNvSpPr txBox="1"/>
              <p:nvPr/>
            </p:nvSpPr>
            <p:spPr>
              <a:xfrm>
                <a:off x="1534828" y="1977045"/>
                <a:ext cx="479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591F83E-71CC-4E02-B482-3525F9D6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28" y="1977045"/>
                <a:ext cx="479234" cy="430887"/>
              </a:xfrm>
              <a:prstGeom prst="rect">
                <a:avLst/>
              </a:prstGeom>
              <a:blipFill>
                <a:blip r:embed="rId6"/>
                <a:stretch>
                  <a:fillRect l="-15385" t="-2941" r="-17949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F164A998-7208-430F-82E3-7328AC936504}"/>
              </a:ext>
            </a:extLst>
          </p:cNvPr>
          <p:cNvSpPr/>
          <p:nvPr/>
        </p:nvSpPr>
        <p:spPr>
          <a:xfrm>
            <a:off x="1830689" y="2337632"/>
            <a:ext cx="270000" cy="27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E437034-0132-EE40-9612-8943840ED92B}"/>
                  </a:ext>
                </a:extLst>
              </p:cNvPr>
              <p:cNvSpPr txBox="1"/>
              <p:nvPr/>
            </p:nvSpPr>
            <p:spPr>
              <a:xfrm>
                <a:off x="48043" y="2711384"/>
                <a:ext cx="14142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E437034-0132-EE40-9612-8943840ED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3" y="2711384"/>
                <a:ext cx="1414298" cy="430887"/>
              </a:xfrm>
              <a:prstGeom prst="rect">
                <a:avLst/>
              </a:prstGeom>
              <a:blipFill>
                <a:blip r:embed="rId13"/>
                <a:stretch>
                  <a:fillRect l="-8036" t="-5714" r="-8036" b="-3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54C9AE9-A5D7-D64F-B366-8252E348E3CA}"/>
                  </a:ext>
                </a:extLst>
              </p:cNvPr>
              <p:cNvSpPr txBox="1"/>
              <p:nvPr/>
            </p:nvSpPr>
            <p:spPr>
              <a:xfrm>
                <a:off x="2536744" y="2742163"/>
                <a:ext cx="1572610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54C9AE9-A5D7-D64F-B366-8252E348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44" y="2742163"/>
                <a:ext cx="1572610" cy="531749"/>
              </a:xfrm>
              <a:prstGeom prst="rect">
                <a:avLst/>
              </a:prstGeom>
              <a:blipFill>
                <a:blip r:embed="rId14"/>
                <a:stretch>
                  <a:fillRect l="-4800" t="-4762" r="-7200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62FA971-6CB5-FF4E-B3BE-CBE430AA0F2A}"/>
                  </a:ext>
                </a:extLst>
              </p:cNvPr>
              <p:cNvSpPr txBox="1"/>
              <p:nvPr/>
            </p:nvSpPr>
            <p:spPr>
              <a:xfrm>
                <a:off x="5034648" y="2228671"/>
                <a:ext cx="3571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在計算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的時候，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不能被改到</a:t>
                </a:r>
              </a:p>
              <a:p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62FA971-6CB5-FF4E-B3BE-CBE430AA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48" y="2228671"/>
                <a:ext cx="3571458" cy="1200329"/>
              </a:xfrm>
              <a:prstGeom prst="rect">
                <a:avLst/>
              </a:prstGeom>
              <a:blipFill>
                <a:blip r:embed="rId15"/>
                <a:stretch>
                  <a:fillRect l="-2482" t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2FE1199-82F0-BB47-85B5-39528DFE2791}"/>
                  </a:ext>
                </a:extLst>
              </p:cNvPr>
              <p:cNvSpPr txBox="1"/>
              <p:nvPr/>
            </p:nvSpPr>
            <p:spPr>
              <a:xfrm>
                <a:off x="5043317" y="3384212"/>
                <a:ext cx="357145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解決方法：「複製」一份參數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出來，對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手刻 </a:t>
                </a:r>
                <a:r>
                  <a:rPr kumimoji="1" lang="en-US" altLang="zh-TW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gradient</a:t>
                </a:r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descent</a:t>
                </a:r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來 </a:t>
                </a:r>
                <a:r>
                  <a:rPr kumimoji="1" lang="en-US" altLang="zh-TW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update</a:t>
                </a:r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參數</a:t>
                </a:r>
                <a:endParaRPr kumimoji="1" lang="en-US" altLang="zh-TW" sz="2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2FE1199-82F0-BB47-85B5-39528DFE2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317" y="3384212"/>
                <a:ext cx="3571458" cy="1569660"/>
              </a:xfrm>
              <a:prstGeom prst="rect">
                <a:avLst/>
              </a:prstGeom>
              <a:blipFill>
                <a:blip r:embed="rId16"/>
                <a:stretch>
                  <a:fillRect l="-2128" t="-2400" b="-7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6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 animBg="1"/>
      <p:bldP spid="16" grpId="0"/>
      <p:bldP spid="24" grpId="0" animBg="1"/>
      <p:bldP spid="25" grpId="0"/>
      <p:bldP spid="27" grpId="0"/>
      <p:bldP spid="28" grpId="0" animBg="1"/>
      <p:bldP spid="29" grpId="0"/>
      <p:bldP spid="30" grpId="0"/>
      <p:bldP spid="32" grpId="0"/>
      <p:bldP spid="33" grpId="0" animBg="1"/>
      <p:bldP spid="37" grpId="0"/>
      <p:bldP spid="38" grpId="0"/>
      <p:bldP spid="40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9441A-1E99-479C-AD56-6F9AE8CC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MAML – Real Implementation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054BC19-7402-49DA-B80A-1FE067565F04}"/>
              </a:ext>
            </a:extLst>
          </p:cNvPr>
          <p:cNvSpPr/>
          <p:nvPr/>
        </p:nvSpPr>
        <p:spPr>
          <a:xfrm>
            <a:off x="755192" y="3734207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F80E174-4C72-4C2F-A275-2B9A10522F4C}"/>
                  </a:ext>
                </a:extLst>
              </p:cNvPr>
              <p:cNvSpPr txBox="1"/>
              <p:nvPr/>
            </p:nvSpPr>
            <p:spPr>
              <a:xfrm>
                <a:off x="464705" y="3489017"/>
                <a:ext cx="294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F80E174-4C72-4C2F-A275-2B9A10522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5" y="3489017"/>
                <a:ext cx="294247" cy="430887"/>
              </a:xfrm>
              <a:prstGeom prst="rect">
                <a:avLst/>
              </a:prstGeom>
              <a:blipFill>
                <a:blip r:embed="rId2"/>
                <a:stretch>
                  <a:fillRect l="-25000" r="-20833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17064D1-2700-4890-A256-61790F464D38}"/>
              </a:ext>
            </a:extLst>
          </p:cNvPr>
          <p:cNvCxnSpPr>
            <a:cxnSpLocks/>
          </p:cNvCxnSpPr>
          <p:nvPr/>
        </p:nvCxnSpPr>
        <p:spPr>
          <a:xfrm flipV="1">
            <a:off x="973060" y="2607059"/>
            <a:ext cx="894296" cy="11493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CCBCD92-EAAB-4FEB-8E3E-C1279FE941F8}"/>
              </a:ext>
            </a:extLst>
          </p:cNvPr>
          <p:cNvCxnSpPr>
            <a:cxnSpLocks/>
          </p:cNvCxnSpPr>
          <p:nvPr/>
        </p:nvCxnSpPr>
        <p:spPr>
          <a:xfrm>
            <a:off x="2142862" y="2510083"/>
            <a:ext cx="1707026" cy="1236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9205EF-C53E-4101-BD13-86FC2952BDA3}"/>
              </a:ext>
            </a:extLst>
          </p:cNvPr>
          <p:cNvCxnSpPr>
            <a:cxnSpLocks/>
          </p:cNvCxnSpPr>
          <p:nvPr/>
        </p:nvCxnSpPr>
        <p:spPr>
          <a:xfrm>
            <a:off x="1021996" y="3911959"/>
            <a:ext cx="1650902" cy="1635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076A6C3-1D08-43EF-AAB7-6224A3422B6A}"/>
              </a:ext>
            </a:extLst>
          </p:cNvPr>
          <p:cNvSpPr/>
          <p:nvPr/>
        </p:nvSpPr>
        <p:spPr>
          <a:xfrm>
            <a:off x="2657434" y="395288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FD362A3-E398-469F-9B45-455E861E41FD}"/>
                  </a:ext>
                </a:extLst>
              </p:cNvPr>
              <p:cNvSpPr txBox="1"/>
              <p:nvPr/>
            </p:nvSpPr>
            <p:spPr>
              <a:xfrm>
                <a:off x="2499771" y="347611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FD362A3-E398-469F-9B45-455E861E4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771" y="3476119"/>
                <a:ext cx="294248" cy="430887"/>
              </a:xfrm>
              <a:prstGeom prst="rect">
                <a:avLst/>
              </a:prstGeom>
              <a:blipFill>
                <a:blip r:embed="rId3"/>
                <a:stretch>
                  <a:fillRect l="-25000" r="-20833" b="-2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E8D1F65-9891-41B1-B19D-9817C1243E2E}"/>
              </a:ext>
            </a:extLst>
          </p:cNvPr>
          <p:cNvCxnSpPr>
            <a:cxnSpLocks/>
          </p:cNvCxnSpPr>
          <p:nvPr/>
        </p:nvCxnSpPr>
        <p:spPr>
          <a:xfrm flipH="1">
            <a:off x="2210341" y="4245069"/>
            <a:ext cx="489843" cy="7960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7AC9B71-C5F4-439F-AB43-540A3FAB8503}"/>
              </a:ext>
            </a:extLst>
          </p:cNvPr>
          <p:cNvCxnSpPr>
            <a:cxnSpLocks/>
          </p:cNvCxnSpPr>
          <p:nvPr/>
        </p:nvCxnSpPr>
        <p:spPr>
          <a:xfrm>
            <a:off x="2228300" y="5210678"/>
            <a:ext cx="1182775" cy="12186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68EBF5F-4356-4C37-A9C1-F4FFECAE29A6}"/>
              </a:ext>
            </a:extLst>
          </p:cNvPr>
          <p:cNvCxnSpPr>
            <a:cxnSpLocks/>
          </p:cNvCxnSpPr>
          <p:nvPr/>
        </p:nvCxnSpPr>
        <p:spPr>
          <a:xfrm>
            <a:off x="2941067" y="4205252"/>
            <a:ext cx="1039855" cy="102688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5894F744-6568-421C-A042-02AA6929DFBE}"/>
              </a:ext>
            </a:extLst>
          </p:cNvPr>
          <p:cNvSpPr/>
          <p:nvPr/>
        </p:nvSpPr>
        <p:spPr>
          <a:xfrm>
            <a:off x="3963582" y="513664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B8CF523-460B-473B-AF25-A23CF5453A2E}"/>
                  </a:ext>
                </a:extLst>
              </p:cNvPr>
              <p:cNvSpPr txBox="1"/>
              <p:nvPr/>
            </p:nvSpPr>
            <p:spPr>
              <a:xfrm>
                <a:off x="4178403" y="4705753"/>
                <a:ext cx="294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B8CF523-460B-473B-AF25-A23CF5453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03" y="4705753"/>
                <a:ext cx="294247" cy="430887"/>
              </a:xfrm>
              <a:prstGeom prst="rect">
                <a:avLst/>
              </a:prstGeom>
              <a:blipFill>
                <a:blip r:embed="rId4"/>
                <a:stretch>
                  <a:fillRect l="-25000" r="-20833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7F35069-F394-4C86-BF12-26E94D2B64D8}"/>
                  </a:ext>
                </a:extLst>
              </p:cNvPr>
              <p:cNvSpPr txBox="1"/>
              <p:nvPr/>
            </p:nvSpPr>
            <p:spPr>
              <a:xfrm>
                <a:off x="2387280" y="4901848"/>
                <a:ext cx="479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7F35069-F394-4C86-BF12-26E94D2B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280" y="4901848"/>
                <a:ext cx="479234" cy="430887"/>
              </a:xfrm>
              <a:prstGeom prst="rect">
                <a:avLst/>
              </a:prstGeom>
              <a:blipFill>
                <a:blip r:embed="rId5"/>
                <a:stretch>
                  <a:fillRect l="-15385" r="-15385" b="-1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>
            <a:extLst>
              <a:ext uri="{FF2B5EF4-FFF2-40B4-BE49-F238E27FC236}">
                <a16:creationId xmlns:a16="http://schemas.microsoft.com/office/drawing/2014/main" id="{14C0DB84-E048-4DE0-8DBA-71ECAD459ECB}"/>
              </a:ext>
            </a:extLst>
          </p:cNvPr>
          <p:cNvSpPr/>
          <p:nvPr/>
        </p:nvSpPr>
        <p:spPr>
          <a:xfrm>
            <a:off x="2031915" y="504679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7534FD-877F-43B1-974F-5C51E03FE7FB}"/>
              </a:ext>
            </a:extLst>
          </p:cNvPr>
          <p:cNvSpPr txBox="1"/>
          <p:nvPr/>
        </p:nvSpPr>
        <p:spPr>
          <a:xfrm>
            <a:off x="2309810" y="1442421"/>
            <a:ext cx="25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 </a:t>
            </a:r>
            <a:r>
              <a:rPr lang="en-US" altLang="zh-TW" sz="2400" dirty="0">
                <a:hlinkClick r:id="" action="ppaction://hlinkshowjump?jump=nextslide"/>
              </a:rPr>
              <a:t>a</a:t>
            </a:r>
            <a:r>
              <a:rPr lang="zh-TW" altLang="en-US" sz="2400" dirty="0">
                <a:hlinkClick r:id="" action="ppaction://hlinkshowjump?jump=nextslide"/>
              </a:rPr>
              <a:t> </a:t>
            </a:r>
            <a:r>
              <a:rPr lang="en-US" altLang="zh-TW" sz="2400" dirty="0">
                <a:hlinkClick r:id="" action="ppaction://hlinkshowjump?jump=nextslide"/>
              </a:rPr>
              <a:t>batch</a:t>
            </a:r>
            <a:r>
              <a:rPr lang="zh-TW" altLang="en-US" sz="2400" dirty="0">
                <a:hlinkClick r:id="" action="ppaction://hlinkshowjump?jump=nextslide"/>
              </a:rPr>
              <a:t> </a:t>
            </a:r>
            <a:r>
              <a:rPr lang="en-US" altLang="zh-TW" sz="2400" dirty="0"/>
              <a:t>of</a:t>
            </a:r>
            <a:r>
              <a:rPr lang="zh-TW" altLang="en-US" sz="2400" dirty="0"/>
              <a:t> </a:t>
            </a:r>
            <a:r>
              <a:rPr lang="en-US" altLang="zh-TW" sz="2400" dirty="0"/>
              <a:t> training tasks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6AA60FB-E034-47C7-80F2-7534D364A933}"/>
              </a:ext>
            </a:extLst>
          </p:cNvPr>
          <p:cNvSpPr txBox="1"/>
          <p:nvPr/>
        </p:nvSpPr>
        <p:spPr>
          <a:xfrm>
            <a:off x="-90903" y="4795179"/>
            <a:ext cx="2301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 a</a:t>
            </a:r>
            <a:r>
              <a:rPr lang="zh-TW" altLang="en-US" sz="2400" dirty="0"/>
              <a:t> </a:t>
            </a:r>
            <a:r>
              <a:rPr lang="en-US" altLang="zh-TW" sz="2400" dirty="0"/>
              <a:t>batch</a:t>
            </a:r>
            <a:r>
              <a:rPr lang="zh-TW" altLang="en-US" sz="2400" dirty="0"/>
              <a:t> </a:t>
            </a:r>
            <a:r>
              <a:rPr lang="en-US" altLang="zh-TW" sz="2400" dirty="0"/>
              <a:t>of training tasks 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591F83E-71CC-4E02-B482-3525F9D6DB71}"/>
                  </a:ext>
                </a:extLst>
              </p:cNvPr>
              <p:cNvSpPr txBox="1"/>
              <p:nvPr/>
            </p:nvSpPr>
            <p:spPr>
              <a:xfrm>
                <a:off x="1534828" y="1977045"/>
                <a:ext cx="479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591F83E-71CC-4E02-B482-3525F9D6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28" y="1977045"/>
                <a:ext cx="479234" cy="430887"/>
              </a:xfrm>
              <a:prstGeom prst="rect">
                <a:avLst/>
              </a:prstGeom>
              <a:blipFill>
                <a:blip r:embed="rId6"/>
                <a:stretch>
                  <a:fillRect l="-15385" t="-2941" r="-17949"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F164A998-7208-430F-82E3-7328AC936504}"/>
              </a:ext>
            </a:extLst>
          </p:cNvPr>
          <p:cNvSpPr/>
          <p:nvPr/>
        </p:nvSpPr>
        <p:spPr>
          <a:xfrm>
            <a:off x="1830689" y="2337632"/>
            <a:ext cx="270000" cy="27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E437034-0132-EE40-9612-8943840ED92B}"/>
                  </a:ext>
                </a:extLst>
              </p:cNvPr>
              <p:cNvSpPr txBox="1"/>
              <p:nvPr/>
            </p:nvSpPr>
            <p:spPr>
              <a:xfrm>
                <a:off x="48043" y="2711384"/>
                <a:ext cx="14142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E437034-0132-EE40-9612-8943840ED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3" y="2711384"/>
                <a:ext cx="1414298" cy="430887"/>
              </a:xfrm>
              <a:prstGeom prst="rect">
                <a:avLst/>
              </a:prstGeom>
              <a:blipFill>
                <a:blip r:embed="rId13"/>
                <a:stretch>
                  <a:fillRect l="-8036" t="-5714" r="-8036" b="-3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54C9AE9-A5D7-D64F-B366-8252E348E3CA}"/>
                  </a:ext>
                </a:extLst>
              </p:cNvPr>
              <p:cNvSpPr txBox="1"/>
              <p:nvPr/>
            </p:nvSpPr>
            <p:spPr>
              <a:xfrm>
                <a:off x="2536744" y="2742163"/>
                <a:ext cx="1572610" cy="53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54C9AE9-A5D7-D64F-B366-8252E348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44" y="2742163"/>
                <a:ext cx="1572610" cy="531749"/>
              </a:xfrm>
              <a:prstGeom prst="rect">
                <a:avLst/>
              </a:prstGeom>
              <a:blipFill>
                <a:blip r:embed="rId14"/>
                <a:stretch>
                  <a:fillRect l="-4800" t="-4762" r="-7200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62FA971-6CB5-FF4E-B3BE-CBE430AA0F2A}"/>
                  </a:ext>
                </a:extLst>
              </p:cNvPr>
              <p:cNvSpPr txBox="1"/>
              <p:nvPr/>
            </p:nvSpPr>
            <p:spPr>
              <a:xfrm>
                <a:off x="5034648" y="2269898"/>
                <a:ext cx="3571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在計算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的時候，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不能被改到</a:t>
                </a:r>
              </a:p>
              <a:p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62FA971-6CB5-FF4E-B3BE-CBE430AA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48" y="2269898"/>
                <a:ext cx="3571458" cy="1200329"/>
              </a:xfrm>
              <a:prstGeom prst="rect">
                <a:avLst/>
              </a:prstGeom>
              <a:blipFill>
                <a:blip r:embed="rId15"/>
                <a:stretch>
                  <a:fillRect l="-2482" t="-4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7F8822D-8327-F749-82DF-6E5A9C15DD42}"/>
                  </a:ext>
                </a:extLst>
              </p:cNvPr>
              <p:cNvSpPr txBox="1"/>
              <p:nvPr/>
            </p:nvSpPr>
            <p:spPr>
              <a:xfrm>
                <a:off x="5043317" y="3425439"/>
                <a:ext cx="357145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解決方法：「複製」一份參數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出來，對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手刻 </a:t>
                </a:r>
                <a:r>
                  <a:rPr kumimoji="1" lang="en-US" altLang="zh-TW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gradient</a:t>
                </a:r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descent</a:t>
                </a:r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來 </a:t>
                </a:r>
                <a:r>
                  <a:rPr kumimoji="1" lang="en-US" altLang="zh-TW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update</a:t>
                </a:r>
                <a:r>
                  <a:rPr kumimoji="1" lang="zh-TW" altLang="en-US" sz="2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參數</a:t>
                </a:r>
                <a:endParaRPr kumimoji="1" lang="en-US" altLang="zh-TW" sz="2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D7F8822D-8327-F749-82DF-6E5A9C15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317" y="3425439"/>
                <a:ext cx="3571458" cy="1569660"/>
              </a:xfrm>
              <a:prstGeom prst="rect">
                <a:avLst/>
              </a:prstGeom>
              <a:blipFill>
                <a:blip r:embed="rId16"/>
                <a:stretch>
                  <a:fillRect l="-2128" t="-3226"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1E0467FE-249D-604D-B030-3894AB8E35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31" y="5916442"/>
            <a:ext cx="9144000" cy="3175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F4718F-A539-3244-880F-B87E827D38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40014" y="6257339"/>
            <a:ext cx="7406605" cy="3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C9CA6-9331-634E-B0BA-97532B44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meta-batch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75A0C-B2AD-C643-AE85-D1940FFD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235"/>
            <a:ext cx="7886700" cy="4745728"/>
          </a:xfrm>
        </p:spPr>
        <p:txBody>
          <a:bodyPr/>
          <a:lstStyle/>
          <a:p>
            <a:r>
              <a:rPr kumimoji="1" lang="en-US" altLang="zh-TW" dirty="0"/>
              <a:t>In</a:t>
            </a:r>
            <a:r>
              <a:rPr kumimoji="1" lang="zh-TW" altLang="en-US" dirty="0"/>
              <a:t> </a:t>
            </a:r>
            <a:r>
              <a:rPr kumimoji="1" lang="en-US" altLang="zh-TW" dirty="0"/>
              <a:t>meta-learning,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training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a</a:t>
            </a:r>
            <a:r>
              <a:rPr kumimoji="1" lang="zh-TW" altLang="en-US" dirty="0"/>
              <a:t> </a:t>
            </a:r>
            <a:r>
              <a:rPr kumimoji="1" lang="en-US" altLang="zh-TW" dirty="0"/>
              <a:t>task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B004C1-8DD8-6741-97BB-5DCA43B46E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963" r="1973" b="74132"/>
          <a:stretch/>
        </p:blipFill>
        <p:spPr>
          <a:xfrm>
            <a:off x="2405269" y="2365513"/>
            <a:ext cx="2325757" cy="4870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E26FC4-99D3-A741-BC11-A8361A453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24210" r="1973" b="50885"/>
          <a:stretch/>
        </p:blipFill>
        <p:spPr>
          <a:xfrm>
            <a:off x="2405268" y="3207992"/>
            <a:ext cx="2325757" cy="4870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3A8728-404B-C04D-B2AC-A3283EF29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47965" r="1973" b="27131"/>
          <a:stretch/>
        </p:blipFill>
        <p:spPr>
          <a:xfrm>
            <a:off x="2405269" y="4050471"/>
            <a:ext cx="2325757" cy="4870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FD79F8-C061-7F43-B01D-197620BB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t="71162" r="1973" b="3933"/>
          <a:stretch/>
        </p:blipFill>
        <p:spPr>
          <a:xfrm>
            <a:off x="2405268" y="4888015"/>
            <a:ext cx="2325757" cy="4870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965C7FA-BF6D-084E-AF5E-69514E629888}"/>
              </a:ext>
            </a:extLst>
          </p:cNvPr>
          <p:cNvSpPr txBox="1"/>
          <p:nvPr/>
        </p:nvSpPr>
        <p:spPr>
          <a:xfrm>
            <a:off x="1292087" y="2365513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1C8C-4F85-7C4C-AE01-78A6A5EE409A}"/>
              </a:ext>
            </a:extLst>
          </p:cNvPr>
          <p:cNvSpPr txBox="1"/>
          <p:nvPr/>
        </p:nvSpPr>
        <p:spPr>
          <a:xfrm>
            <a:off x="1292087" y="3198167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BC19C-9A4E-2D44-BB57-A88E0E7BC794}"/>
              </a:ext>
            </a:extLst>
          </p:cNvPr>
          <p:cNvSpPr txBox="1"/>
          <p:nvPr/>
        </p:nvSpPr>
        <p:spPr>
          <a:xfrm>
            <a:off x="1292087" y="4030821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E26C60-836C-0944-A6E9-C18AF397860A}"/>
              </a:ext>
            </a:extLst>
          </p:cNvPr>
          <p:cNvSpPr txBox="1"/>
          <p:nvPr/>
        </p:nvSpPr>
        <p:spPr>
          <a:xfrm>
            <a:off x="1292086" y="4863475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Task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1F7891C0-5C5C-2344-80B2-6CA585DF7CA7}"/>
              </a:ext>
            </a:extLst>
          </p:cNvPr>
          <p:cNvSpPr/>
          <p:nvPr/>
        </p:nvSpPr>
        <p:spPr>
          <a:xfrm>
            <a:off x="5029200" y="2365514"/>
            <a:ext cx="477079" cy="30095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6098DF-2DA0-DD4F-AE41-BDBEFE3177DC}"/>
              </a:ext>
            </a:extLst>
          </p:cNvPr>
          <p:cNvSpPr txBox="1"/>
          <p:nvPr/>
        </p:nvSpPr>
        <p:spPr>
          <a:xfrm>
            <a:off x="5692637" y="3599825"/>
            <a:ext cx="268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Meta-batch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size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=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6EB45B-A654-A44C-81DD-FF5D0277774F}"/>
                  </a:ext>
                </a:extLst>
              </p:cNvPr>
              <p:cNvSpPr/>
              <p:nvPr/>
            </p:nvSpPr>
            <p:spPr>
              <a:xfrm>
                <a:off x="5589507" y="2335696"/>
                <a:ext cx="1134349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6EB45B-A654-A44C-81DD-FF5D02777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07" y="2335696"/>
                <a:ext cx="1134349" cy="525657"/>
              </a:xfrm>
              <a:prstGeom prst="rect">
                <a:avLst/>
              </a:prstGeom>
              <a:blipFill>
                <a:blip r:embed="rId3"/>
                <a:stretch>
                  <a:fillRect r="-111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76EECE-B778-2D42-99C9-5996D049A914}"/>
                  </a:ext>
                </a:extLst>
              </p:cNvPr>
              <p:cNvSpPr/>
              <p:nvPr/>
            </p:nvSpPr>
            <p:spPr>
              <a:xfrm>
                <a:off x="5552261" y="3145340"/>
                <a:ext cx="1134349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76EECE-B778-2D42-99C9-5996D049A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61" y="3145340"/>
                <a:ext cx="1134349" cy="525657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762B033-A1C0-4A4D-B80B-72502D2045DD}"/>
                  </a:ext>
                </a:extLst>
              </p:cNvPr>
              <p:cNvSpPr/>
              <p:nvPr/>
            </p:nvSpPr>
            <p:spPr>
              <a:xfrm>
                <a:off x="5567204" y="4116357"/>
                <a:ext cx="1134349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762B033-A1C0-4A4D-B80B-72502D204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04" y="4116357"/>
                <a:ext cx="1134349" cy="525657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532743C-33AB-7C44-AAC8-C2B144119396}"/>
                  </a:ext>
                </a:extLst>
              </p:cNvPr>
              <p:cNvSpPr/>
              <p:nvPr/>
            </p:nvSpPr>
            <p:spPr>
              <a:xfrm>
                <a:off x="5589507" y="4889456"/>
                <a:ext cx="1134349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532743C-33AB-7C44-AAC8-C2B144119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507" y="4889456"/>
                <a:ext cx="1134349" cy="525657"/>
              </a:xfrm>
              <a:prstGeom prst="rect">
                <a:avLst/>
              </a:prstGeom>
              <a:blipFill>
                <a:blip r:embed="rId6"/>
                <a:stretch>
                  <a:fillRect r="-111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FAB8D9B-5C59-2544-B9D8-876368867DB0}"/>
              </a:ext>
            </a:extLst>
          </p:cNvPr>
          <p:cNvSpPr/>
          <p:nvPr/>
        </p:nvSpPr>
        <p:spPr>
          <a:xfrm>
            <a:off x="1062947" y="2068864"/>
            <a:ext cx="3850157" cy="3470469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BA98DD-7407-E34E-8612-1F4FBB9F7E85}"/>
                  </a:ext>
                </a:extLst>
              </p:cNvPr>
              <p:cNvSpPr/>
              <p:nvPr/>
            </p:nvSpPr>
            <p:spPr>
              <a:xfrm>
                <a:off x="1133060" y="6085263"/>
                <a:ext cx="6600781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𝑀𝐸𝐴𝑁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BA98DD-7407-E34E-8612-1F4FBB9F7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60" y="6085263"/>
                <a:ext cx="6600781" cy="645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B0A8D98B-29E1-954A-AA0D-71AEB277EF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0468" y="2437245"/>
            <a:ext cx="3918027" cy="33051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80D0903-286A-C546-B51D-2B8BC1849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718783"/>
            <a:ext cx="9144000" cy="2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2" grpId="1" animBg="1"/>
      <p:bldP spid="13" grpId="0"/>
      <p:bldP spid="13" grpId="1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</TotalTime>
  <Words>434</Words>
  <Application>Microsoft Macintosh PowerPoint</Application>
  <PresentationFormat>如螢幕大小 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DengXian</vt:lpstr>
      <vt:lpstr>Arial</vt:lpstr>
      <vt:lpstr>Calibri</vt:lpstr>
      <vt:lpstr>Calibri Light</vt:lpstr>
      <vt:lpstr>Cambria Math</vt:lpstr>
      <vt:lpstr>Office 佈景主題</vt:lpstr>
      <vt:lpstr>HW13-2  手把手教學</vt:lpstr>
      <vt:lpstr>Omniglot</vt:lpstr>
      <vt:lpstr>Omniglot  – Few-shot Classification</vt:lpstr>
      <vt:lpstr>Step1: 下載資料</vt:lpstr>
      <vt:lpstr>關於 Data Augmentation</vt:lpstr>
      <vt:lpstr>Step2: 建立模型</vt:lpstr>
      <vt:lpstr>MAML – 老師上課講的</vt:lpstr>
      <vt:lpstr>MAML – Real Implementation</vt:lpstr>
      <vt:lpstr>A meta-batch</vt:lpstr>
      <vt:lpstr>An Epoch</vt:lpstr>
      <vt:lpstr>Step3: 開始訓練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成翰 姜</cp:lastModifiedBy>
  <cp:revision>183</cp:revision>
  <dcterms:created xsi:type="dcterms:W3CDTF">2019-04-20T06:20:42Z</dcterms:created>
  <dcterms:modified xsi:type="dcterms:W3CDTF">2020-03-01T05:31:17Z</dcterms:modified>
</cp:coreProperties>
</file>