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54" r:id="rId2"/>
    <p:sldId id="468" r:id="rId3"/>
    <p:sldId id="466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FF"/>
    <a:srgbClr val="0000CC"/>
    <a:srgbClr val="FF9900"/>
    <a:srgbClr val="006600"/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510" y="73"/>
      </p:cViewPr>
      <p:guideLst>
        <p:guide orient="horz" pos="2160"/>
        <p:guide pos="2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2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031" y="228600"/>
            <a:ext cx="2039144" cy="5897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99220" cy="5897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5166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1009" y="1600200"/>
            <a:ext cx="3995166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1029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1030" name="矩形 6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en-US" altLang="x-none" dirty="0">
              <a:solidFill>
                <a:srgbClr val="FFFFFF"/>
              </a:solidFill>
              <a:latin typeface="Tw Cen MT"/>
              <a:ea typeface="华文仿宋"/>
            </a:endParaRPr>
          </a:p>
        </p:txBody>
      </p:sp>
      <p:sp>
        <p:nvSpPr>
          <p:cNvPr id="1031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en-US" altLang="x-none" dirty="0">
              <a:solidFill>
                <a:srgbClr val="FFFFFF"/>
              </a:solidFill>
              <a:latin typeface="Tw Cen MT"/>
              <a:ea typeface="华文仿宋"/>
            </a:endParaRPr>
          </a:p>
        </p:txBody>
      </p:sp>
      <p:sp>
        <p:nvSpPr>
          <p:cNvPr id="1032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en-US" altLang="x-none" dirty="0">
              <a:solidFill>
                <a:srgbClr val="FFFFFF"/>
              </a:solidFill>
              <a:latin typeface="Tw Cen MT"/>
              <a:ea typeface="华文仿宋"/>
            </a:endParaRPr>
          </a:p>
        </p:txBody>
      </p:sp>
      <p:sp>
        <p:nvSpPr>
          <p:cNvPr id="103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9405" lvl="0" indent="-319405" algn="l" defTabSz="91440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lvl="1" indent="-273050" algn="l" defTabSz="914400" eaLnBrk="1" fontAlgn="base" latinLnBrk="0" hangingPunct="1">
        <a:lnSpc>
          <a:spcPct val="100000"/>
        </a:lnSpc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"/>
        <a:defRPr sz="25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2pPr>
      <a:lvl3pPr marL="914400" lvl="2" indent="-228600" algn="l" defTabSz="9144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3pPr>
      <a:lvl4pPr marL="1371600" lvl="3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4pPr>
      <a:lvl5pPr marL="1828800" lvl="4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grouplens.org/datasets/movielens/1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作业要求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612774" y="1600200"/>
            <a:ext cx="8423721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indent="0">
              <a:buNone/>
            </a:pPr>
            <a:r>
              <a:rPr lang="zh-CN" altLang="en-US" sz="2000" b="1">
                <a:latin typeface="Segoe UI Light" panose="020B0502040204020203" pitchFamily="34" charset="0"/>
                <a:ea typeface="宋体" panose="02010600030101010101" pitchFamily="2" charset="-122"/>
              </a:rPr>
              <a:t>实现算法：</a:t>
            </a:r>
            <a:r>
              <a:rPr lang="zh-CN" altLang="en-US" sz="2000">
                <a:latin typeface="Segoe UI Light" panose="020B0502040204020203" pitchFamily="34" charset="0"/>
                <a:ea typeface="宋体" panose="02010600030101010101" pitchFamily="2" charset="-122"/>
              </a:rPr>
              <a:t>要求实现用户协同过滤、物品协同过滤、矩阵分解共</a:t>
            </a:r>
            <a:r>
              <a:rPr lang="en-US" altLang="zh-CN" sz="2000">
                <a:latin typeface="Segoe UI Light" panose="020B0502040204020203" pitchFamily="34" charset="0"/>
                <a:ea typeface="宋体" panose="02010600030101010101" pitchFamily="2" charset="-122"/>
              </a:rPr>
              <a:t>3</a:t>
            </a:r>
            <a:r>
              <a:rPr lang="zh-CN" altLang="en-US" sz="2000">
                <a:latin typeface="Segoe UI Light" panose="020B0502040204020203" pitchFamily="34" charset="0"/>
                <a:ea typeface="宋体" panose="02010600030101010101" pitchFamily="2" charset="-122"/>
              </a:rPr>
              <a:t>个算法</a:t>
            </a:r>
            <a:endParaRPr lang="en-US" altLang="zh-CN" sz="200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000" b="1">
                <a:latin typeface="Segoe UI Light" panose="020B0502040204020203" pitchFamily="34" charset="0"/>
                <a:ea typeface="宋体" panose="02010600030101010101" pitchFamily="2" charset="-122"/>
              </a:rPr>
              <a:t>数据</a:t>
            </a:r>
            <a:r>
              <a:rPr lang="zh-CN" altLang="en-US" sz="2000" b="1" dirty="0">
                <a:latin typeface="Segoe UI Light" panose="020B0502040204020203" pitchFamily="34" charset="0"/>
                <a:ea typeface="宋体" panose="02010600030101010101" pitchFamily="2" charset="-122"/>
              </a:rPr>
              <a:t>集地址：</a:t>
            </a:r>
            <a:r>
              <a:rPr lang="en-US" altLang="zh-CN" sz="2000" dirty="0">
                <a:hlinkClick r:id="rId2"/>
              </a:rPr>
              <a:t>https://grouplens.org/datasets/movielens/1m/</a:t>
            </a:r>
            <a:endParaRPr lang="en-US" altLang="zh-CN" sz="2000" dirty="0"/>
          </a:p>
          <a:p>
            <a:pPr marL="0" indent="0" rtl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用到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ml-1m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rating.dat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数据集</a:t>
            </a:r>
            <a:endParaRPr lang="en-US" altLang="zh-CN" sz="2000" dirty="0">
              <a:solidFill>
                <a:srgbClr val="000000"/>
              </a:solidFill>
              <a:latin typeface="Arial Unicode MS"/>
            </a:endParaRPr>
          </a:p>
          <a:p>
            <a:pPr marL="0" indent="0" rtl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rating.dat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数据集格式为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</a:rPr>
              <a:t>UserID::MovieID::Rating::Timestamp</a:t>
            </a:r>
            <a:r>
              <a:rPr lang="zh-CN" altLang="zh-CN" sz="1600" dirty="0"/>
              <a:t> </a:t>
            </a:r>
            <a:endParaRPr lang="zh-CN" altLang="zh-CN" sz="44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12976"/>
            <a:ext cx="2088232" cy="30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1"/>
    </mc:Choice>
    <mc:Fallback>
      <p:transition spd="slow" advTm="79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作业要求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612774" y="1600200"/>
            <a:ext cx="8351713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buNone/>
            </a:pPr>
            <a:r>
              <a:rPr lang="zh-CN" altLang="en-US" sz="2000" b="1">
                <a:latin typeface="Segoe UI Light" panose="020B0502040204020203" pitchFamily="34" charset="0"/>
                <a:ea typeface="宋体" panose="02010600030101010101" pitchFamily="2" charset="-122"/>
              </a:rPr>
              <a:t>数据</a:t>
            </a:r>
            <a:r>
              <a:rPr lang="zh-CN" altLang="en-US" sz="2000" b="1" dirty="0">
                <a:latin typeface="Segoe UI Light" panose="020B0502040204020203" pitchFamily="34" charset="0"/>
                <a:ea typeface="宋体" panose="02010600030101010101" pitchFamily="2" charset="-122"/>
              </a:rPr>
              <a:t>集切分：</a:t>
            </a:r>
            <a:r>
              <a:rPr lang="zh-CN" altLang="en-US" sz="2000" dirty="0">
                <a:latin typeface="Segoe UI Light" panose="020B0502040204020203" pitchFamily="34" charset="0"/>
                <a:ea typeface="宋体" panose="02010600030101010101" pitchFamily="2" charset="-122"/>
              </a:rPr>
              <a:t>把整个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rating.dat</a:t>
            </a:r>
            <a:r>
              <a:rPr lang="zh-CN" altLang="en-US" sz="2000" dirty="0">
                <a:latin typeface="Segoe UI Light" panose="020B0502040204020203" pitchFamily="34" charset="0"/>
                <a:ea typeface="宋体" panose="02010600030101010101" pitchFamily="2" charset="-122"/>
              </a:rPr>
              <a:t>根据</a:t>
            </a:r>
            <a:r>
              <a:rPr lang="en-US" altLang="zh-CN" sz="2000" dirty="0">
                <a:latin typeface="Segoe UI Light" panose="020B0502040204020203" pitchFamily="34" charset="0"/>
                <a:ea typeface="宋体" panose="02010600030101010101" pitchFamily="2" charset="-122"/>
              </a:rPr>
              <a:t>8:2</a:t>
            </a:r>
            <a:r>
              <a:rPr lang="zh-CN" altLang="en-US" sz="2000" dirty="0">
                <a:latin typeface="Segoe UI Light" panose="020B0502040204020203" pitchFamily="34" charset="0"/>
                <a:ea typeface="宋体" panose="02010600030101010101" pitchFamily="2" charset="-122"/>
              </a:rPr>
              <a:t>切分为训练集和测试集，算法在训练集中训练并在测试集中测试得到最后的结果。</a:t>
            </a: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000" b="1" dirty="0">
                <a:latin typeface="Segoe UI Light" panose="020B0502040204020203" pitchFamily="34" charset="0"/>
                <a:ea typeface="宋体" panose="02010600030101010101" pitchFamily="2" charset="-122"/>
              </a:rPr>
              <a:t>评价指标：</a:t>
            </a:r>
            <a:r>
              <a:rPr lang="zh-CN" altLang="en-US" sz="2000" dirty="0">
                <a:latin typeface="Segoe UI Light" panose="020B0502040204020203" pitchFamily="34" charset="0"/>
                <a:ea typeface="宋体" panose="02010600030101010101" pitchFamily="2" charset="-122"/>
              </a:rPr>
              <a:t>采用</a:t>
            </a:r>
            <a:r>
              <a:rPr lang="en-US" altLang="zh-CN" sz="2000" dirty="0">
                <a:latin typeface="Segoe UI Light" panose="020B0502040204020203" pitchFamily="34" charset="0"/>
                <a:ea typeface="宋体" panose="02010600030101010101" pitchFamily="2" charset="-122"/>
              </a:rPr>
              <a:t>MSE</a:t>
            </a:r>
            <a:r>
              <a:rPr lang="zh-CN" altLang="en-US" sz="2000" dirty="0">
                <a:latin typeface="Segoe UI Light" panose="020B0502040204020203" pitchFamily="34" charset="0"/>
                <a:ea typeface="宋体" panose="02010600030101010101" pitchFamily="2" charset="-122"/>
              </a:rPr>
              <a:t>作为测试指标</a:t>
            </a: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000" b="1" dirty="0">
                <a:latin typeface="Segoe UI Light" panose="020B0502040204020203" pitchFamily="34" charset="0"/>
                <a:ea typeface="宋体" panose="02010600030101010101" pitchFamily="2" charset="-122"/>
              </a:rPr>
              <a:t>需要提交一个压缩包，压缩包名字为“</a:t>
            </a:r>
            <a:r>
              <a:rPr lang="zh-CN" altLang="en-US" dirty="0"/>
              <a:t>学号姓名作业</a:t>
            </a:r>
            <a:r>
              <a:rPr lang="en-US" altLang="zh-CN" dirty="0"/>
              <a:t>1.rar</a:t>
            </a:r>
            <a:r>
              <a:rPr lang="en-US" altLang="zh-CN" sz="2000" b="1" dirty="0">
                <a:latin typeface="Segoe UI Light" panose="020B0502040204020203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000" b="1" dirty="0">
                <a:latin typeface="Segoe UI Light" panose="020B0502040204020203" pitchFamily="34" charset="0"/>
                <a:ea typeface="宋体" panose="02010600030101010101" pitchFamily="2" charset="-122"/>
              </a:rPr>
              <a:t>，压缩包里包含两个内容：</a:t>
            </a:r>
            <a:endParaRPr lang="en-US" altLang="zh-CN" sz="2000" b="1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 Light" panose="020B0502040204020203" pitchFamily="34" charset="0"/>
                <a:ea typeface="宋体" panose="02010600030101010101" pitchFamily="2" charset="-122"/>
              </a:rPr>
              <a:t>三个算法的源代码</a:t>
            </a: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 Light" panose="020B0502040204020203" pitchFamily="34" charset="0"/>
                <a:ea typeface="宋体" panose="02010600030101010101" pitchFamily="2" charset="-122"/>
              </a:rPr>
              <a:t>实验报告，可以参考模板，主要包括：项目环境配置、预训练方法（若有）、使用的数据集、项目包含的模型、项目中每个文件的具体描述、模型运行结果、总结</a:t>
            </a: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54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522605" y="1603375"/>
            <a:ext cx="8243570" cy="4979670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algn="ctr">
              <a:buNone/>
            </a:pPr>
            <a:endParaRPr lang="en-US" altLang="zh-CN" sz="2000" dirty="0">
              <a:latin typeface="+mn-ea"/>
            </a:endParaRPr>
          </a:p>
          <a:p>
            <a:pPr marL="0" lvl="0" algn="ctr">
              <a:buNone/>
            </a:pPr>
            <a:endParaRPr lang="en-US" altLang="zh-CN" sz="2000" dirty="0">
              <a:latin typeface="+mn-ea"/>
            </a:endParaRPr>
          </a:p>
          <a:p>
            <a:pPr marL="0" lvl="0" algn="ctr">
              <a:buNone/>
            </a:pPr>
            <a:endParaRPr lang="en-US" altLang="zh-CN" sz="2000" dirty="0">
              <a:latin typeface="+mn-ea"/>
            </a:endParaRPr>
          </a:p>
          <a:p>
            <a:pPr marL="0" lvl="0" algn="ctr">
              <a:buNone/>
            </a:pPr>
            <a:endParaRPr lang="en-US" altLang="zh-CN" sz="2000" dirty="0">
              <a:latin typeface="+mn-ea"/>
            </a:endParaRPr>
          </a:p>
          <a:p>
            <a:pPr marL="0" lvl="0" algn="ctr">
              <a:buNone/>
            </a:pPr>
            <a:r>
              <a:rPr lang="zh-CN" altLang="en-US" sz="4400" dirty="0">
                <a:latin typeface="+mn-ea"/>
              </a:rPr>
              <a:t>谢谢！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76774"/>
              </p:ext>
            </p:extLst>
          </p:nvPr>
        </p:nvGraphicFramePr>
        <p:xfrm>
          <a:off x="4499992" y="3356992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992" y="3356992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75685"/>
      </p:ext>
    </p:extLst>
  </p:cSld>
  <p:clrMapOvr>
    <a:masterClrMapping/>
  </p:clrMapOvr>
</p:sld>
</file>

<file path=ppt/theme/theme1.xml><?xml version="1.0" encoding="utf-8"?>
<a:theme xmlns:a="http://schemas.openxmlformats.org/drawingml/2006/main" name="中性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6723F"/>
      </a:accent6>
      <a:hlink>
        <a:srgbClr val="F7B615"/>
      </a:hlink>
      <a:folHlink>
        <a:srgbClr val="704404"/>
      </a:folHlink>
    </a:clrScheme>
    <a:fontScheme name="">
      <a:majorFont>
        <a:latin typeface="Tw Cen MT"/>
        <a:ea typeface="华文仿宋"/>
        <a:cs typeface=""/>
      </a:majorFont>
      <a:minorFont>
        <a:latin typeface="Consolas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672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188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 Unicode MS</vt:lpstr>
      <vt:lpstr>华文仿宋</vt:lpstr>
      <vt:lpstr>Arial</vt:lpstr>
      <vt:lpstr>Calibri</vt:lpstr>
      <vt:lpstr>Consolas</vt:lpstr>
      <vt:lpstr>Segoe UI Light</vt:lpstr>
      <vt:lpstr>Tw Cen MT</vt:lpstr>
      <vt:lpstr>Wingdings</vt:lpstr>
      <vt:lpstr>中性</vt:lpstr>
      <vt:lpstr>Equation.KSEE3</vt:lpstr>
      <vt:lpstr>作业要求</vt:lpstr>
      <vt:lpstr>作业要求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数位类统计问题入门</dc:title>
  <dc:creator>Administrator</dc:creator>
  <cp:lastModifiedBy>H erumw</cp:lastModifiedBy>
  <cp:revision>52</cp:revision>
  <dcterms:created xsi:type="dcterms:W3CDTF">2013-09-08T09:06:00Z</dcterms:created>
  <dcterms:modified xsi:type="dcterms:W3CDTF">2020-03-18T13:40:06Z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  <property fmtid="{D5CDD505-2E9C-101B-9397-08002B2CF9AE}" pid="3" name="KSORubyTemplateID">
    <vt:lpwstr>2</vt:lpwstr>
  </property>
</Properties>
</file>