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8.0253329999999998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8.0296660000000006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10.332000000000001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7.9593332999999999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7.827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7.9662459999999999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11.414999999999999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7.8933333000000001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7186216"/>
        <c:axId val="337182688"/>
      </c:barChart>
      <c:catAx>
        <c:axId val="337186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82688"/>
        <c:crosses val="autoZero"/>
        <c:auto val="1"/>
        <c:lblAlgn val="ctr"/>
        <c:lblOffset val="100"/>
        <c:noMultiLvlLbl val="0"/>
      </c:catAx>
      <c:valAx>
        <c:axId val="33718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8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600" dirty="0" smtClean="0"/>
              <a:t>PARALLEL IMPLEMENATIONS OF A SIMPLE SEARCHING ALGOTITHM</a:t>
            </a:r>
            <a:endParaRPr lang="en-GB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Open MP and MPI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7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Versions/Results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Weaknesses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739"/>
          </a:xfrm>
        </p:spPr>
        <p:txBody>
          <a:bodyPr/>
          <a:lstStyle/>
          <a:p>
            <a:r>
              <a:rPr lang="en-GB" dirty="0" smtClean="0"/>
              <a:t>The Searching Algorithm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34909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4546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P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56011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5793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^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8486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041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961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^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1512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2063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261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316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633716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94426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E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4815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N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565363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875904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186442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N</a:t>
            </a:r>
            <a:endParaRPr lang="en-GB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496970" y="2677932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11540" y="2677932"/>
            <a:ext cx="134572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Text</a:t>
            </a:r>
            <a:r>
              <a:rPr lang="en-GB" sz="2800" b="1" dirty="0" smtClean="0"/>
              <a:t> =</a:t>
            </a:r>
            <a:endParaRPr lang="en-GB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92372" y="1974503"/>
            <a:ext cx="158726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Pattern </a:t>
            </a:r>
            <a:r>
              <a:rPr lang="en-GB" sz="2800" b="1" dirty="0" smtClean="0"/>
              <a:t>=</a:t>
            </a:r>
            <a:endParaRPr lang="en-GB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34909" y="1974503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5460" y="1974503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  <a:endParaRPr lang="en-GB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34909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5460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  <a:endParaRPr lang="en-GB" sz="2800" dirty="0"/>
          </a:p>
        </p:txBody>
      </p:sp>
      <p:cxnSp>
        <p:nvCxnSpPr>
          <p:cNvPr id="32" name="Straight Arrow Connector 31"/>
          <p:cNvCxnSpPr>
            <a:stCxn id="29" idx="0"/>
            <a:endCxn id="7" idx="2"/>
          </p:cNvCxnSpPr>
          <p:nvPr/>
        </p:nvCxnSpPr>
        <p:spPr>
          <a:xfrm flipV="1">
            <a:off x="3390185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&quot;No&quot; Symbol 35"/>
          <p:cNvSpPr/>
          <p:nvPr/>
        </p:nvSpPr>
        <p:spPr>
          <a:xfrm>
            <a:off x="2812212" y="3648974"/>
            <a:ext cx="422698" cy="405441"/>
          </a:xfrm>
          <a:prstGeom prst="noSmoking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8856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</a:t>
            </a:r>
            <a:endParaRPr lang="en-GB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9407" y="4441658"/>
            <a:ext cx="310551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</a:t>
            </a:r>
            <a:endParaRPr lang="en-GB" sz="2800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4594132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86740" y="3201152"/>
            <a:ext cx="0" cy="1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5425442" y="3666475"/>
            <a:ext cx="1674097" cy="810193"/>
          </a:xfrm>
          <a:prstGeom prst="wedgeRectCallou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Yes!</a:t>
            </a:r>
            <a:endParaRPr lang="en-GB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45877" y="5608138"/>
            <a:ext cx="828112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Pattern </a:t>
            </a:r>
            <a:r>
              <a:rPr lang="en-GB" sz="2800" b="1" dirty="0" smtClean="0"/>
              <a:t>found at position 4!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70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6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6" grpId="0" animBg="1"/>
      <p:bldP spid="36" grpId="1" animBg="1"/>
      <p:bldP spid="37" grpId="0" animBg="1"/>
      <p:bldP spid="38" grpId="0" animBg="1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1302589"/>
            <a:ext cx="4853540" cy="4953749"/>
          </a:xfrm>
        </p:spPr>
        <p:txBody>
          <a:bodyPr/>
          <a:lstStyle/>
          <a:p>
            <a:r>
              <a:rPr lang="en-GB" u="sng" dirty="0" smtClean="0"/>
              <a:t>CORRECTNESS</a:t>
            </a:r>
          </a:p>
          <a:p>
            <a:pPr marL="0" indent="0">
              <a:buNone/>
            </a:pPr>
            <a:endParaRPr lang="en-GB" u="sng" dirty="0" smtClean="0"/>
          </a:p>
          <a:p>
            <a:pPr>
              <a:buFontTx/>
              <a:buChar char="-"/>
            </a:pPr>
            <a:r>
              <a:rPr lang="en-GB" dirty="0" smtClean="0"/>
              <a:t>Design and produce MPI and Open MP versions of the searching algorithm.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Implement two modes of operation a) finding the earliest pattern, b) finding all pattern instances.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Replicate the results present in the supplied sorted small input test file.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302590"/>
            <a:ext cx="4792096" cy="4953748"/>
          </a:xfrm>
        </p:spPr>
        <p:txBody>
          <a:bodyPr/>
          <a:lstStyle/>
          <a:p>
            <a:r>
              <a:rPr lang="en-GB" u="sng" dirty="0" smtClean="0"/>
              <a:t>PERFORMANCE</a:t>
            </a:r>
          </a:p>
          <a:p>
            <a:endParaRPr lang="en-GB" u="sng" dirty="0"/>
          </a:p>
          <a:p>
            <a:pPr>
              <a:buFontTx/>
              <a:buChar char="-"/>
            </a:pPr>
            <a:r>
              <a:rPr lang="en-GB" dirty="0" smtClean="0"/>
              <a:t>Significantly improve overall wall clock time compared to the sequential program.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Empirically modify both programs to achieve the fastest time possible.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Generate a large dataset that accounts for variations in functionality and enables comparison between iterations.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607"/>
          </a:xfrm>
        </p:spPr>
        <p:txBody>
          <a:bodyPr/>
          <a:lstStyle/>
          <a:p>
            <a:r>
              <a:rPr lang="en-GB" sz="3600" dirty="0" smtClean="0"/>
              <a:t>Modifying The Base Sequential Program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39355" y="1474171"/>
            <a:ext cx="7323823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Add a function to read the control file using ‘</a:t>
            </a:r>
            <a:r>
              <a:rPr lang="en-GB" sz="2200" dirty="0" err="1" smtClean="0"/>
              <a:t>fscanf</a:t>
            </a:r>
            <a:r>
              <a:rPr lang="en-GB" sz="2200" dirty="0" smtClean="0"/>
              <a:t>’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39355" y="2276427"/>
            <a:ext cx="7323823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Read All text and patterns into an array ‘collection’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139355" y="3078683"/>
            <a:ext cx="7323823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 each pattern, text and lengths in sequence to the pattern matching process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139355" y="4219493"/>
            <a:ext cx="7323823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Adjust ‘</a:t>
            </a:r>
            <a:r>
              <a:rPr lang="en-GB" sz="2200" dirty="0" err="1" smtClean="0"/>
              <a:t>hostMatch</a:t>
            </a:r>
            <a:r>
              <a:rPr lang="en-GB" sz="2200" dirty="0" smtClean="0"/>
              <a:t>’ function to accommodate both search types &amp; print to a file</a:t>
            </a:r>
            <a:endParaRPr lang="en-GB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735327" y="5504620"/>
            <a:ext cx="4684055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WHY? (add to cards – base line, correctness compare)</a:t>
            </a:r>
            <a:endParaRPr lang="en-GB" sz="2800" b="1" dirty="0"/>
          </a:p>
        </p:txBody>
      </p:sp>
      <p:sp>
        <p:nvSpPr>
          <p:cNvPr id="9" name="Down Arrow 8"/>
          <p:cNvSpPr/>
          <p:nvPr/>
        </p:nvSpPr>
        <p:spPr>
          <a:xfrm>
            <a:off x="5469147" y="1905058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469147" y="2707314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445425" y="3848124"/>
            <a:ext cx="332119" cy="3713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196154" y="6023859"/>
            <a:ext cx="3709360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Sequential Time - 140.158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951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486"/>
          </a:xfrm>
        </p:spPr>
        <p:txBody>
          <a:bodyPr/>
          <a:lstStyle/>
          <a:p>
            <a:r>
              <a:rPr lang="en-GB" dirty="0" smtClean="0"/>
              <a:t>Evaluation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17" y="6206466"/>
            <a:ext cx="6245521" cy="40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 smtClean="0"/>
              <a:t>Discuss empirical process &amp; </a:t>
            </a:r>
            <a:r>
              <a:rPr lang="en-GB" sz="1000" dirty="0" err="1" smtClean="0"/>
              <a:t>datatset</a:t>
            </a:r>
            <a:endParaRPr lang="en-GB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6111" y="2032274"/>
            <a:ext cx="302786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Tweak the program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533184" y="1693718"/>
            <a:ext cx="3027867" cy="11079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Verify correctness with the small dataset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533185" y="3575157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Check Performance on the large dataset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160594" y="1862996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Refine/discard the code change</a:t>
            </a:r>
            <a:endParaRPr lang="en-GB" sz="2200" dirty="0"/>
          </a:p>
        </p:txBody>
      </p:sp>
      <p:sp>
        <p:nvSpPr>
          <p:cNvPr id="10" name="Right Arrow 9"/>
          <p:cNvSpPr/>
          <p:nvPr/>
        </p:nvSpPr>
        <p:spPr>
          <a:xfrm>
            <a:off x="3673978" y="2181129"/>
            <a:ext cx="859206" cy="133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561051" y="2181129"/>
            <a:ext cx="599543" cy="133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487732" y="1375585"/>
            <a:ext cx="74618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Fail</a:t>
            </a:r>
            <a:endParaRPr lang="en-GB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8849" y="2857413"/>
            <a:ext cx="81950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</a:t>
            </a:r>
            <a:endParaRPr lang="en-GB" sz="2200" dirty="0"/>
          </a:p>
        </p:txBody>
      </p:sp>
      <p:sp>
        <p:nvSpPr>
          <p:cNvPr id="18" name="Down Arrow 17"/>
          <p:cNvSpPr/>
          <p:nvPr/>
        </p:nvSpPr>
        <p:spPr>
          <a:xfrm>
            <a:off x="5978106" y="2801714"/>
            <a:ext cx="189782" cy="773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ular Callout 18"/>
          <p:cNvSpPr/>
          <p:nvPr/>
        </p:nvSpPr>
        <p:spPr>
          <a:xfrm>
            <a:off x="6452564" y="2919301"/>
            <a:ext cx="1276709" cy="538268"/>
          </a:xfrm>
          <a:prstGeom prst="wedgeRoundRectCallout">
            <a:avLst>
              <a:gd name="adj1" fmla="val -20833"/>
              <a:gd name="adj2" fmla="val 68911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X3 -&gt; average</a:t>
            </a:r>
            <a:endParaRPr lang="en-GB" dirty="0"/>
          </a:p>
        </p:txBody>
      </p:sp>
      <p:sp>
        <p:nvSpPr>
          <p:cNvPr id="20" name="Flowchart: Decision 19"/>
          <p:cNvSpPr/>
          <p:nvPr/>
        </p:nvSpPr>
        <p:spPr>
          <a:xfrm>
            <a:off x="8522901" y="3594271"/>
            <a:ext cx="2303251" cy="750327"/>
          </a:xfrm>
          <a:prstGeom prst="flowChartDecision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Better?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>
            <a:off x="7561050" y="3920563"/>
            <a:ext cx="961851" cy="1079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flipV="1">
            <a:off x="9579635" y="2688961"/>
            <a:ext cx="159588" cy="905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909596" y="2901895"/>
            <a:ext cx="74618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Fail</a:t>
            </a:r>
            <a:endParaRPr lang="en-GB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46027" y="4344598"/>
            <a:ext cx="81950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Pass</a:t>
            </a:r>
            <a:endParaRPr lang="en-GB" sz="2200" dirty="0"/>
          </a:p>
        </p:txBody>
      </p:sp>
      <p:sp>
        <p:nvSpPr>
          <p:cNvPr id="25" name="Down Arrow 24"/>
          <p:cNvSpPr/>
          <p:nvPr/>
        </p:nvSpPr>
        <p:spPr>
          <a:xfrm>
            <a:off x="9579635" y="4344598"/>
            <a:ext cx="189782" cy="7734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225289" y="5112520"/>
            <a:ext cx="3027867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Keep as the new best version</a:t>
            </a:r>
            <a:endParaRPr lang="en-GB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000" y="3597648"/>
            <a:ext cx="3027867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Brainstorm ideas</a:t>
            </a:r>
            <a:endParaRPr lang="en-GB" sz="2200" dirty="0"/>
          </a:p>
        </p:txBody>
      </p:sp>
      <p:sp>
        <p:nvSpPr>
          <p:cNvPr id="28" name="Down Arrow 27"/>
          <p:cNvSpPr/>
          <p:nvPr/>
        </p:nvSpPr>
        <p:spPr>
          <a:xfrm flipV="1">
            <a:off x="2000455" y="2463160"/>
            <a:ext cx="173401" cy="11311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6" grpId="0"/>
      <p:bldP spid="23" grpId="0"/>
      <p:bldP spid="24" grpId="0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508"/>
          </a:xfrm>
        </p:spPr>
        <p:txBody>
          <a:bodyPr/>
          <a:lstStyle/>
          <a:p>
            <a:r>
              <a:rPr lang="en-GB" dirty="0" smtClean="0"/>
              <a:t>Open MP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04" y="1380226"/>
            <a:ext cx="10368951" cy="4868173"/>
          </a:xfrm>
        </p:spPr>
        <p:txBody>
          <a:bodyPr/>
          <a:lstStyle/>
          <a:p>
            <a:r>
              <a:rPr lang="en-GB" dirty="0" smtClean="0"/>
              <a:t>The for loop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6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MP Versions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1005267"/>
              </p:ext>
            </p:extLst>
          </p:nvPr>
        </p:nvGraphicFramePr>
        <p:xfrm>
          <a:off x="646113" y="1336675"/>
          <a:ext cx="4852986" cy="421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38"/>
                <a:gridCol w="2467155"/>
                <a:gridCol w="1349793"/>
              </a:tblGrid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Base 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8.0253333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Pre-processor #define variables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8.0296666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Static</a:t>
                      </a:r>
                      <a:r>
                        <a:rPr lang="en-GB" baseline="0" dirty="0" smtClean="0"/>
                        <a:t>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10.332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Dynamic</a:t>
                      </a:r>
                      <a:r>
                        <a:rPr lang="en-GB" baseline="0" dirty="0" smtClean="0"/>
                        <a:t>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7.9593333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Guided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7.827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Auto Scheduling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7.966246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Master read all data at once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11.415</a:t>
                      </a:r>
                    </a:p>
                  </a:txBody>
                  <a:tcPr/>
                </a:tc>
              </a:tr>
              <a:tr h="381771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 To</a:t>
                      </a:r>
                      <a:r>
                        <a:rPr lang="en-GB" baseline="0" dirty="0" smtClean="0"/>
                        <a:t> write all data at once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7.8933333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7926" y="5825451"/>
            <a:ext cx="3709360" cy="4308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Sequential Time - 140.158</a:t>
            </a:r>
            <a:endParaRPr lang="en-GB" sz="2200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27902"/>
              </p:ext>
            </p:extLst>
          </p:nvPr>
        </p:nvGraphicFramePr>
        <p:xfrm>
          <a:off x="5655046" y="1336675"/>
          <a:ext cx="4395788" cy="49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1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MP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Paralell</a:t>
            </a:r>
            <a:r>
              <a:rPr lang="en-GB" dirty="0" smtClean="0"/>
              <a:t> speed up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4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</TotalTime>
  <Words>331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PARALLEL IMPLEMENATIONS OF A SIMPLE SEARCHING ALGOTITHM</vt:lpstr>
      <vt:lpstr>The Searching Algorithm</vt:lpstr>
      <vt:lpstr>Overview Of The Problem</vt:lpstr>
      <vt:lpstr>Modifying The Base Sequential Program</vt:lpstr>
      <vt:lpstr>Evaluation Process</vt:lpstr>
      <vt:lpstr>Open MP Solution</vt:lpstr>
      <vt:lpstr>Open MP Versions</vt:lpstr>
      <vt:lpstr>Open MP Results</vt:lpstr>
      <vt:lpstr>MPI Solution</vt:lpstr>
      <vt:lpstr>MPI Versions/Results</vt:lpstr>
      <vt:lpstr>MPI Weaknesses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PARALELL IMPLEMENATIONS OF A SIMPLE SEARCHING ALGOTITHM</dc:title>
  <dc:creator>jordann mcdonald</dc:creator>
  <cp:lastModifiedBy>jordann mcdonald</cp:lastModifiedBy>
  <cp:revision>37</cp:revision>
  <dcterms:created xsi:type="dcterms:W3CDTF">2016-05-06T11:22:03Z</dcterms:created>
  <dcterms:modified xsi:type="dcterms:W3CDTF">2016-05-06T18:07:16Z</dcterms:modified>
</cp:coreProperties>
</file>