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7" r:id="rId7"/>
    <p:sldId id="261" r:id="rId8"/>
    <p:sldId id="262" r:id="rId9"/>
    <p:sldId id="263" r:id="rId10"/>
    <p:sldId id="265" r:id="rId11"/>
    <p:sldId id="264" r:id="rId12"/>
    <p:sldId id="268" r:id="rId13"/>
    <p:sldId id="269" r:id="rId14"/>
    <p:sldId id="271" r:id="rId15"/>
    <p:sldId id="270"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335"/>
    <a:srgbClr val="A7F83A"/>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242"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Supported</a:t>
            </a:r>
            <a:r>
              <a:rPr lang="en-GB" baseline="0" dirty="0" smtClean="0"/>
              <a:t> Hypotheses v Disputed Hypotheses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2"/>
                <c:pt idx="0">
                  <c:v>Hypotheses Disputed</c:v>
                </c:pt>
                <c:pt idx="1">
                  <c:v>Hypotheses Supported</c:v>
                </c:pt>
              </c:strCache>
            </c:strRef>
          </c:cat>
          <c:val>
            <c:numRef>
              <c:f>Sheet1!$B$2:$B$5</c:f>
              <c:numCache>
                <c:formatCode>General</c:formatCode>
                <c:ptCount val="2"/>
                <c:pt idx="0">
                  <c:v>6</c:v>
                </c:pt>
                <c:pt idx="1">
                  <c:v>1</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2"/>
                <c:pt idx="0">
                  <c:v>Hypotheses Disputed</c:v>
                </c:pt>
                <c:pt idx="1">
                  <c:v>Hypotheses Supported</c:v>
                </c:pt>
              </c:strCache>
            </c:strRef>
          </c:cat>
          <c:val>
            <c:numRef>
              <c:f>Sheet1!$C$2:$C$5</c:f>
              <c:numCache>
                <c:formatCode>General</c:formatCode>
                <c:ptCount val="2"/>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2"/>
                <c:pt idx="0">
                  <c:v>Hypotheses Disputed</c:v>
                </c:pt>
                <c:pt idx="1">
                  <c:v>Hypotheses Supported</c:v>
                </c:pt>
              </c:strCache>
            </c:strRef>
          </c:cat>
          <c:val>
            <c:numRef>
              <c:f>Sheet1!$D$2:$D$5</c:f>
              <c:numCache>
                <c:formatCode>General</c:formatCode>
                <c:ptCount val="2"/>
              </c:numCache>
            </c:numRef>
          </c:val>
        </c:ser>
        <c:dLbls>
          <c:showLegendKey val="0"/>
          <c:showVal val="0"/>
          <c:showCatName val="0"/>
          <c:showSerName val="0"/>
          <c:showPercent val="0"/>
          <c:showBubbleSize val="0"/>
        </c:dLbls>
        <c:gapWidth val="182"/>
        <c:axId val="314351320"/>
        <c:axId val="314351712"/>
      </c:barChart>
      <c:catAx>
        <c:axId val="3143513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4351712"/>
        <c:crosses val="autoZero"/>
        <c:auto val="1"/>
        <c:lblAlgn val="ctr"/>
        <c:lblOffset val="100"/>
        <c:noMultiLvlLbl val="0"/>
      </c:catAx>
      <c:valAx>
        <c:axId val="31435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4351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-9 lag</a:t>
            </a:r>
            <a:endParaRPr lang="en-GB" sz="1100">
              <a:latin typeface="Garamond" panose="02020404030301010803"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Sheet1!$AX$2:$AX$101</c:f>
              <c:numCache>
                <c:formatCode>General</c:formatCode>
                <c:ptCount val="100"/>
                <c:pt idx="0">
                  <c:v>0.26381913639822702</c:v>
                </c:pt>
                <c:pt idx="1">
                  <c:v>-7.3517670479818095E-2</c:v>
                </c:pt>
                <c:pt idx="2">
                  <c:v>-4.3163866333363603E-2</c:v>
                </c:pt>
                <c:pt idx="3">
                  <c:v>0.17418603873885399</c:v>
                </c:pt>
                <c:pt idx="4">
                  <c:v>0.127541203773027</c:v>
                </c:pt>
                <c:pt idx="5">
                  <c:v>1.22428266891578E-2</c:v>
                </c:pt>
                <c:pt idx="6">
                  <c:v>-5.3336345686098102E-2</c:v>
                </c:pt>
                <c:pt idx="7">
                  <c:v>0.111905195526819</c:v>
                </c:pt>
                <c:pt idx="8">
                  <c:v>-3.30549653111376E-2</c:v>
                </c:pt>
                <c:pt idx="9">
                  <c:v>0.26069525785487002</c:v>
                </c:pt>
                <c:pt idx="10">
                  <c:v>0.21260207476713899</c:v>
                </c:pt>
                <c:pt idx="11">
                  <c:v>2.7872698724174499E-2</c:v>
                </c:pt>
                <c:pt idx="12">
                  <c:v>-7.5431449158385499E-3</c:v>
                </c:pt>
                <c:pt idx="13">
                  <c:v>-6.9135257991883095E-2</c:v>
                </c:pt>
                <c:pt idx="14">
                  <c:v>0.52444366764690298</c:v>
                </c:pt>
                <c:pt idx="15">
                  <c:v>-9.9112079930481906E-2</c:v>
                </c:pt>
                <c:pt idx="16">
                  <c:v>0.103064861413073</c:v>
                </c:pt>
                <c:pt idx="17">
                  <c:v>-0.202527788661652</c:v>
                </c:pt>
                <c:pt idx="18">
                  <c:v>-4.07450462380562E-2</c:v>
                </c:pt>
                <c:pt idx="19">
                  <c:v>9.1952319507409702E-2</c:v>
                </c:pt>
                <c:pt idx="20">
                  <c:v>5.8108117817770699E-2</c:v>
                </c:pt>
                <c:pt idx="21">
                  <c:v>0.17647676574358401</c:v>
                </c:pt>
                <c:pt idx="22">
                  <c:v>0.177456696642699</c:v>
                </c:pt>
                <c:pt idx="23">
                  <c:v>-0.192921392318436</c:v>
                </c:pt>
                <c:pt idx="24">
                  <c:v>-0.12815431838121899</c:v>
                </c:pt>
                <c:pt idx="25">
                  <c:v>-0.15218873864403501</c:v>
                </c:pt>
                <c:pt idx="26">
                  <c:v>-4.7166445944001198E-2</c:v>
                </c:pt>
                <c:pt idx="27">
                  <c:v>-4.7835128595644601E-2</c:v>
                </c:pt>
                <c:pt idx="28">
                  <c:v>0.183400514483226</c:v>
                </c:pt>
                <c:pt idx="29">
                  <c:v>0.32192698193337399</c:v>
                </c:pt>
                <c:pt idx="30">
                  <c:v>1.23804049089401E-2</c:v>
                </c:pt>
                <c:pt idx="31">
                  <c:v>-2.84415439549356E-3</c:v>
                </c:pt>
                <c:pt idx="32">
                  <c:v>0.213259180021207</c:v>
                </c:pt>
                <c:pt idx="33">
                  <c:v>-0.15253855578001799</c:v>
                </c:pt>
                <c:pt idx="34">
                  <c:v>-0.121406840224241</c:v>
                </c:pt>
                <c:pt idx="35">
                  <c:v>8.3543889716978806E-2</c:v>
                </c:pt>
                <c:pt idx="36">
                  <c:v>0.18416996307684699</c:v>
                </c:pt>
                <c:pt idx="37">
                  <c:v>7.7945736624375803E-2</c:v>
                </c:pt>
                <c:pt idx="38">
                  <c:v>-7.6952262162366697E-2</c:v>
                </c:pt>
                <c:pt idx="39">
                  <c:v>-3.4623382268451401E-2</c:v>
                </c:pt>
                <c:pt idx="40">
                  <c:v>-0.30885940525134797</c:v>
                </c:pt>
                <c:pt idx="41">
                  <c:v>4.3831170944061498E-2</c:v>
                </c:pt>
                <c:pt idx="42">
                  <c:v>0.102113549972389</c:v>
                </c:pt>
                <c:pt idx="43">
                  <c:v>-3.57385942005733E-2</c:v>
                </c:pt>
                <c:pt idx="44">
                  <c:v>0.15549853350095499</c:v>
                </c:pt>
                <c:pt idx="45">
                  <c:v>2.28958160732252E-2</c:v>
                </c:pt>
                <c:pt idx="46">
                  <c:v>9.4364857440550495E-2</c:v>
                </c:pt>
                <c:pt idx="47">
                  <c:v>-1.63263068320313E-2</c:v>
                </c:pt>
                <c:pt idx="48">
                  <c:v>0.22855074712235701</c:v>
                </c:pt>
                <c:pt idx="49">
                  <c:v>-0.111647179852652</c:v>
                </c:pt>
                <c:pt idx="50">
                  <c:v>-5.4953582395036699E-2</c:v>
                </c:pt>
                <c:pt idx="51">
                  <c:v>4.2630893505472098E-2</c:v>
                </c:pt>
                <c:pt idx="52">
                  <c:v>0.26236417543100798</c:v>
                </c:pt>
                <c:pt idx="53">
                  <c:v>-0.21869991151128201</c:v>
                </c:pt>
                <c:pt idx="54">
                  <c:v>5.0395899766736897E-2</c:v>
                </c:pt>
                <c:pt idx="55">
                  <c:v>-4.8528009259393802E-2</c:v>
                </c:pt>
                <c:pt idx="56">
                  <c:v>-5.8276240106170697E-3</c:v>
                </c:pt>
                <c:pt idx="57">
                  <c:v>0.214659395479955</c:v>
                </c:pt>
                <c:pt idx="58">
                  <c:v>0.24927450370541501</c:v>
                </c:pt>
                <c:pt idx="59">
                  <c:v>-0.123421566455111</c:v>
                </c:pt>
                <c:pt idx="60">
                  <c:v>0.22098078997738099</c:v>
                </c:pt>
                <c:pt idx="61">
                  <c:v>-0.148408278775537</c:v>
                </c:pt>
                <c:pt idx="62">
                  <c:v>-9.1537268267732605E-2</c:v>
                </c:pt>
                <c:pt idx="63">
                  <c:v>-1.9387732319422601E-2</c:v>
                </c:pt>
                <c:pt idx="64">
                  <c:v>3.3176437083667999E-2</c:v>
                </c:pt>
                <c:pt idx="65">
                  <c:v>0.162917404407941</c:v>
                </c:pt>
                <c:pt idx="66">
                  <c:v>-0.112271600953878</c:v>
                </c:pt>
                <c:pt idx="67">
                  <c:v>-8.8232553900242705E-2</c:v>
                </c:pt>
                <c:pt idx="68">
                  <c:v>-7.5488379520733701E-2</c:v>
                </c:pt>
                <c:pt idx="69">
                  <c:v>-1.5514837045427001E-2</c:v>
                </c:pt>
                <c:pt idx="70">
                  <c:v>-0.179226444349943</c:v>
                </c:pt>
                <c:pt idx="71">
                  <c:v>3.89238751031795E-3</c:v>
                </c:pt>
                <c:pt idx="72">
                  <c:v>0.107638061163287</c:v>
                </c:pt>
                <c:pt idx="73">
                  <c:v>-0.17569511235987501</c:v>
                </c:pt>
                <c:pt idx="74">
                  <c:v>-1.7727152325221301E-2</c:v>
                </c:pt>
                <c:pt idx="75">
                  <c:v>-5.6684907890362103E-2</c:v>
                </c:pt>
                <c:pt idx="76">
                  <c:v>-2.63169864556899E-2</c:v>
                </c:pt>
                <c:pt idx="77">
                  <c:v>0.14770237088306801</c:v>
                </c:pt>
                <c:pt idx="78">
                  <c:v>-0.15077979729683899</c:v>
                </c:pt>
                <c:pt idx="79">
                  <c:v>-6.5637346170418401E-2</c:v>
                </c:pt>
                <c:pt idx="80">
                  <c:v>-0.31996998746033001</c:v>
                </c:pt>
                <c:pt idx="81">
                  <c:v>6.5613835085285802E-2</c:v>
                </c:pt>
                <c:pt idx="82">
                  <c:v>9.4128709804002897E-2</c:v>
                </c:pt>
                <c:pt idx="83">
                  <c:v>0.30445941644320801</c:v>
                </c:pt>
                <c:pt idx="84">
                  <c:v>-0.24122143241657101</c:v>
                </c:pt>
                <c:pt idx="85">
                  <c:v>0.11884551822878001</c:v>
                </c:pt>
                <c:pt idx="86">
                  <c:v>0.42134652620798801</c:v>
                </c:pt>
                <c:pt idx="87">
                  <c:v>-6.10811883804908E-2</c:v>
                </c:pt>
                <c:pt idx="88">
                  <c:v>1.0991040840947101E-2</c:v>
                </c:pt>
                <c:pt idx="89">
                  <c:v>7.4668530837150499E-2</c:v>
                </c:pt>
                <c:pt idx="90">
                  <c:v>0.17784089975811701</c:v>
                </c:pt>
                <c:pt idx="91">
                  <c:v>-0.26904038273876901</c:v>
                </c:pt>
                <c:pt idx="92">
                  <c:v>-9.7199995228409598E-3</c:v>
                </c:pt>
                <c:pt idx="93">
                  <c:v>0.27925879677945498</c:v>
                </c:pt>
                <c:pt idx="94">
                  <c:v>0.38643036514677498</c:v>
                </c:pt>
                <c:pt idx="95">
                  <c:v>-0.18324592781522001</c:v>
                </c:pt>
                <c:pt idx="96">
                  <c:v>0.37298867105327499</c:v>
                </c:pt>
                <c:pt idx="97">
                  <c:v>0.196556638545518</c:v>
                </c:pt>
                <c:pt idx="98">
                  <c:v>-0.143530523508548</c:v>
                </c:pt>
                <c:pt idx="99">
                  <c:v>0.122602519961709</c:v>
                </c:pt>
              </c:numCache>
            </c:numRef>
          </c:yVal>
          <c:smooth val="0"/>
        </c:ser>
        <c:dLbls>
          <c:showLegendKey val="0"/>
          <c:showVal val="0"/>
          <c:showCatName val="0"/>
          <c:showSerName val="0"/>
          <c:showPercent val="0"/>
          <c:showBubbleSize val="0"/>
        </c:dLbls>
        <c:axId val="278215312"/>
        <c:axId val="278222368"/>
      </c:scatterChart>
      <c:valAx>
        <c:axId val="2782153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222368"/>
        <c:crosses val="autoZero"/>
        <c:crossBetween val="midCat"/>
      </c:valAx>
      <c:valAx>
        <c:axId val="278222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2153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-0 lag</a:t>
            </a:r>
            <a:endParaRPr lang="en-GB" sz="1100">
              <a:latin typeface="Garamond" panose="02020404030301010803"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Sheet1!$AA$2:$AA$101</c:f>
              <c:numCache>
                <c:formatCode>General</c:formatCode>
                <c:ptCount val="100"/>
                <c:pt idx="0">
                  <c:v>0.29394489751657499</c:v>
                </c:pt>
                <c:pt idx="1">
                  <c:v>-0.111477469314994</c:v>
                </c:pt>
                <c:pt idx="2">
                  <c:v>-3.0369665895078799E-3</c:v>
                </c:pt>
                <c:pt idx="3">
                  <c:v>0.18276863391092099</c:v>
                </c:pt>
                <c:pt idx="4">
                  <c:v>0.26065320067623798</c:v>
                </c:pt>
                <c:pt idx="5">
                  <c:v>0.69508715882706995</c:v>
                </c:pt>
                <c:pt idx="6">
                  <c:v>2.3716420152627E-2</c:v>
                </c:pt>
                <c:pt idx="7">
                  <c:v>-4.7760087002256903E-2</c:v>
                </c:pt>
                <c:pt idx="8">
                  <c:v>-0.14279433549425299</c:v>
                </c:pt>
                <c:pt idx="9">
                  <c:v>-9.38719807271369E-2</c:v>
                </c:pt>
                <c:pt idx="10">
                  <c:v>0.32415093750836699</c:v>
                </c:pt>
                <c:pt idx="11">
                  <c:v>0.26068236497970898</c:v>
                </c:pt>
                <c:pt idx="12">
                  <c:v>7.7002541741847102E-3</c:v>
                </c:pt>
                <c:pt idx="13">
                  <c:v>-0.12124003113661699</c:v>
                </c:pt>
                <c:pt idx="14">
                  <c:v>0.50816887258429999</c:v>
                </c:pt>
                <c:pt idx="15">
                  <c:v>-7.7519896839760793E-2</c:v>
                </c:pt>
                <c:pt idx="16">
                  <c:v>0.57550385851718</c:v>
                </c:pt>
                <c:pt idx="17">
                  <c:v>0.111856090955369</c:v>
                </c:pt>
                <c:pt idx="18">
                  <c:v>-6.1917260342910403E-2</c:v>
                </c:pt>
                <c:pt idx="19">
                  <c:v>6.4005241912662006E-2</c:v>
                </c:pt>
                <c:pt idx="20">
                  <c:v>0.110781109786439</c:v>
                </c:pt>
                <c:pt idx="21">
                  <c:v>0.116767751530042</c:v>
                </c:pt>
                <c:pt idx="22">
                  <c:v>6.7557828883058002E-2</c:v>
                </c:pt>
                <c:pt idx="23">
                  <c:v>-0.20992355050168701</c:v>
                </c:pt>
                <c:pt idx="24">
                  <c:v>-1.07471229252633E-2</c:v>
                </c:pt>
                <c:pt idx="25">
                  <c:v>-0.102131551585046</c:v>
                </c:pt>
                <c:pt idx="26">
                  <c:v>2.7828234115178901E-2</c:v>
                </c:pt>
                <c:pt idx="27">
                  <c:v>5.4492117858723203E-2</c:v>
                </c:pt>
                <c:pt idx="28">
                  <c:v>0.194768235118564</c:v>
                </c:pt>
                <c:pt idx="29">
                  <c:v>0.25586200218939398</c:v>
                </c:pt>
                <c:pt idx="30">
                  <c:v>4.90205828738828E-2</c:v>
                </c:pt>
                <c:pt idx="31">
                  <c:v>1.5648295809291599E-2</c:v>
                </c:pt>
                <c:pt idx="32">
                  <c:v>6.59704183428758E-2</c:v>
                </c:pt>
                <c:pt idx="33">
                  <c:v>2.7514900819657598E-3</c:v>
                </c:pt>
                <c:pt idx="34">
                  <c:v>-5.1821304466732202E-3</c:v>
                </c:pt>
                <c:pt idx="35">
                  <c:v>0.19901359520259601</c:v>
                </c:pt>
                <c:pt idx="36">
                  <c:v>-2.22705577490838E-3</c:v>
                </c:pt>
                <c:pt idx="37">
                  <c:v>2.1747657731598601E-2</c:v>
                </c:pt>
                <c:pt idx="38">
                  <c:v>-1.8747604634426901E-2</c:v>
                </c:pt>
                <c:pt idx="39">
                  <c:v>3.7957723829174297E-2</c:v>
                </c:pt>
                <c:pt idx="40">
                  <c:v>-0.33866474478759401</c:v>
                </c:pt>
                <c:pt idx="41">
                  <c:v>3.3014133548909599E-2</c:v>
                </c:pt>
                <c:pt idx="42">
                  <c:v>0.18997118706406799</c:v>
                </c:pt>
                <c:pt idx="43">
                  <c:v>-0.10014377409558201</c:v>
                </c:pt>
                <c:pt idx="44">
                  <c:v>0.287329317556062</c:v>
                </c:pt>
                <c:pt idx="45">
                  <c:v>-2.7499466049318E-3</c:v>
                </c:pt>
                <c:pt idx="46">
                  <c:v>0.112400344622908</c:v>
                </c:pt>
                <c:pt idx="47">
                  <c:v>-3.6210727449189101E-2</c:v>
                </c:pt>
                <c:pt idx="48">
                  <c:v>0.15346994194680599</c:v>
                </c:pt>
                <c:pt idx="49">
                  <c:v>-0.136042015595677</c:v>
                </c:pt>
                <c:pt idx="50">
                  <c:v>7.2351877347404003E-2</c:v>
                </c:pt>
                <c:pt idx="51">
                  <c:v>6.5640109215916204E-2</c:v>
                </c:pt>
                <c:pt idx="52">
                  <c:v>0.17920126993056501</c:v>
                </c:pt>
                <c:pt idx="53">
                  <c:v>-0.18960164234750901</c:v>
                </c:pt>
                <c:pt idx="54">
                  <c:v>-7.2040325219373197E-3</c:v>
                </c:pt>
                <c:pt idx="55">
                  <c:v>-3.1146567187607999E-2</c:v>
                </c:pt>
                <c:pt idx="56">
                  <c:v>0.55454954369160703</c:v>
                </c:pt>
                <c:pt idx="57">
                  <c:v>0.223454963437694</c:v>
                </c:pt>
                <c:pt idx="58">
                  <c:v>0.33894916315217799</c:v>
                </c:pt>
                <c:pt idx="59">
                  <c:v>-0.22521476641243701</c:v>
                </c:pt>
                <c:pt idx="60">
                  <c:v>0.27052156906595198</c:v>
                </c:pt>
                <c:pt idx="61">
                  <c:v>-0.18885404350364601</c:v>
                </c:pt>
                <c:pt idx="62">
                  <c:v>-0.170153486515188</c:v>
                </c:pt>
                <c:pt idx="63">
                  <c:v>4.0993989428824401E-2</c:v>
                </c:pt>
                <c:pt idx="64">
                  <c:v>0.166086122727159</c:v>
                </c:pt>
                <c:pt idx="65">
                  <c:v>0.26667888935161599</c:v>
                </c:pt>
                <c:pt idx="66">
                  <c:v>-9.20995380015283E-2</c:v>
                </c:pt>
                <c:pt idx="67">
                  <c:v>-0.15132751411602699</c:v>
                </c:pt>
                <c:pt idx="68">
                  <c:v>-1.0962819026529701E-2</c:v>
                </c:pt>
                <c:pt idx="69">
                  <c:v>-8.8949775035677501E-3</c:v>
                </c:pt>
                <c:pt idx="70">
                  <c:v>-0.103311162154522</c:v>
                </c:pt>
                <c:pt idx="71">
                  <c:v>9.2031532839260705E-3</c:v>
                </c:pt>
                <c:pt idx="72">
                  <c:v>0.26322943190827602</c:v>
                </c:pt>
                <c:pt idx="73">
                  <c:v>-0.14442978175271101</c:v>
                </c:pt>
                <c:pt idx="74">
                  <c:v>-4.6340564851658998E-3</c:v>
                </c:pt>
                <c:pt idx="75">
                  <c:v>-8.0267348538555397E-2</c:v>
                </c:pt>
                <c:pt idx="76">
                  <c:v>0.10508354262120601</c:v>
                </c:pt>
                <c:pt idx="77">
                  <c:v>4.3595218026033798E-2</c:v>
                </c:pt>
                <c:pt idx="78">
                  <c:v>-0.12669717502875999</c:v>
                </c:pt>
                <c:pt idx="79">
                  <c:v>-3.9038395181825503E-2</c:v>
                </c:pt>
                <c:pt idx="80">
                  <c:v>-0.31809298236432298</c:v>
                </c:pt>
                <c:pt idx="81">
                  <c:v>1.73186682980347E-2</c:v>
                </c:pt>
                <c:pt idx="82">
                  <c:v>4.0307118427682599E-3</c:v>
                </c:pt>
                <c:pt idx="83">
                  <c:v>0.26011666533639399</c:v>
                </c:pt>
                <c:pt idx="84">
                  <c:v>-0.208710824362416</c:v>
                </c:pt>
                <c:pt idx="85">
                  <c:v>0.15341375830855999</c:v>
                </c:pt>
                <c:pt idx="86">
                  <c:v>0.47896259432102301</c:v>
                </c:pt>
                <c:pt idx="87">
                  <c:v>-8.8746881396904204E-2</c:v>
                </c:pt>
                <c:pt idx="88">
                  <c:v>0.13767395325221701</c:v>
                </c:pt>
                <c:pt idx="89">
                  <c:v>0.17109986634062899</c:v>
                </c:pt>
                <c:pt idx="90">
                  <c:v>0.18576632663281201</c:v>
                </c:pt>
                <c:pt idx="91">
                  <c:v>-0.17075668935352301</c:v>
                </c:pt>
                <c:pt idx="92">
                  <c:v>0.10398256089838</c:v>
                </c:pt>
                <c:pt idx="93">
                  <c:v>0.29568905816269497</c:v>
                </c:pt>
                <c:pt idx="94">
                  <c:v>0.44334267768781999</c:v>
                </c:pt>
                <c:pt idx="95">
                  <c:v>0.184208552884044</c:v>
                </c:pt>
                <c:pt idx="96">
                  <c:v>0.32070299971758898</c:v>
                </c:pt>
                <c:pt idx="97">
                  <c:v>0.32961687350400698</c:v>
                </c:pt>
                <c:pt idx="98">
                  <c:v>-0.19069435155829201</c:v>
                </c:pt>
                <c:pt idx="99">
                  <c:v>0.19410291055300899</c:v>
                </c:pt>
              </c:numCache>
            </c:numRef>
          </c:yVal>
          <c:smooth val="0"/>
        </c:ser>
        <c:dLbls>
          <c:showLegendKey val="0"/>
          <c:showVal val="0"/>
          <c:showCatName val="0"/>
          <c:showSerName val="0"/>
          <c:showPercent val="0"/>
          <c:showBubbleSize val="0"/>
        </c:dLbls>
        <c:axId val="278220408"/>
        <c:axId val="278214920"/>
      </c:scatterChart>
      <c:valAx>
        <c:axId val="278220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214920"/>
        <c:crosses val="autoZero"/>
        <c:crossBetween val="midCat"/>
      </c:valAx>
      <c:valAx>
        <c:axId val="278214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a:t>
                </a:r>
              </a:p>
              <a:p>
                <a:pPr>
                  <a:defRPr/>
                </a:pPr>
                <a:r>
                  <a:rPr lang="en-GB">
                    <a:latin typeface="Garamond" panose="02020404030301010803" pitchFamily="18" charset="0"/>
                  </a:rPr>
                  <a:t>Correlation Coeffecient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2204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-3 lag</a:t>
            </a:r>
            <a:endParaRPr lang="en-GB" sz="1100">
              <a:latin typeface="Garamond" panose="02020404030301010803"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Sheet1!$Q$2:$Q$101</c:f>
              <c:numCache>
                <c:formatCode>General</c:formatCode>
                <c:ptCount val="100"/>
                <c:pt idx="0">
                  <c:v>0.30236306594439399</c:v>
                </c:pt>
                <c:pt idx="1">
                  <c:v>-0.19830025555782199</c:v>
                </c:pt>
                <c:pt idx="2">
                  <c:v>-6.8004077206236399E-2</c:v>
                </c:pt>
                <c:pt idx="3">
                  <c:v>0.23273298196449399</c:v>
                </c:pt>
                <c:pt idx="4">
                  <c:v>0.174645414016077</c:v>
                </c:pt>
                <c:pt idx="5">
                  <c:v>7.3800704026310601E-2</c:v>
                </c:pt>
                <c:pt idx="6">
                  <c:v>-5.6286169589875902E-2</c:v>
                </c:pt>
                <c:pt idx="7">
                  <c:v>-1.6934926794338001E-2</c:v>
                </c:pt>
                <c:pt idx="8">
                  <c:v>-4.2344415483079399E-2</c:v>
                </c:pt>
                <c:pt idx="9">
                  <c:v>-2.6393625098353499E-2</c:v>
                </c:pt>
                <c:pt idx="10">
                  <c:v>0.24216075186568001</c:v>
                </c:pt>
                <c:pt idx="11">
                  <c:v>0.16821001653984699</c:v>
                </c:pt>
                <c:pt idx="12">
                  <c:v>7.5468192452676303E-2</c:v>
                </c:pt>
                <c:pt idx="13">
                  <c:v>-0.12304205668198701</c:v>
                </c:pt>
                <c:pt idx="14">
                  <c:v>0.49175912283065298</c:v>
                </c:pt>
                <c:pt idx="15">
                  <c:v>-8.7777023990227895E-2</c:v>
                </c:pt>
                <c:pt idx="16">
                  <c:v>0.203121812398079</c:v>
                </c:pt>
                <c:pt idx="17">
                  <c:v>3.9615007060437399E-2</c:v>
                </c:pt>
                <c:pt idx="18">
                  <c:v>-4.88553395696757E-2</c:v>
                </c:pt>
                <c:pt idx="19">
                  <c:v>2.05755776893994E-2</c:v>
                </c:pt>
                <c:pt idx="20">
                  <c:v>0.100445723789333</c:v>
                </c:pt>
                <c:pt idx="21">
                  <c:v>0.15084127532767699</c:v>
                </c:pt>
                <c:pt idx="22">
                  <c:v>7.2628200099441199E-3</c:v>
                </c:pt>
                <c:pt idx="23">
                  <c:v>-0.197609613269424</c:v>
                </c:pt>
                <c:pt idx="24">
                  <c:v>-1.4690122262644901E-2</c:v>
                </c:pt>
                <c:pt idx="25">
                  <c:v>-0.106297638232442</c:v>
                </c:pt>
                <c:pt idx="26">
                  <c:v>-7.1635861181142003E-3</c:v>
                </c:pt>
                <c:pt idx="27" formatCode="0.00E+00">
                  <c:v>8.4934892197837699E-4</c:v>
                </c:pt>
                <c:pt idx="28">
                  <c:v>6.1874364091869902E-2</c:v>
                </c:pt>
                <c:pt idx="29">
                  <c:v>0.325804375668383</c:v>
                </c:pt>
                <c:pt idx="30">
                  <c:v>9.7829891349105608E-3</c:v>
                </c:pt>
                <c:pt idx="31">
                  <c:v>3.4719517759081E-3</c:v>
                </c:pt>
                <c:pt idx="32">
                  <c:v>0.30247899987118398</c:v>
                </c:pt>
                <c:pt idx="33">
                  <c:v>8.7677923633129595E-2</c:v>
                </c:pt>
                <c:pt idx="34">
                  <c:v>-1.3624704929708501E-2</c:v>
                </c:pt>
                <c:pt idx="35">
                  <c:v>6.6049943577132994E-2</c:v>
                </c:pt>
                <c:pt idx="36">
                  <c:v>6.8597626259472494E-2</c:v>
                </c:pt>
                <c:pt idx="37">
                  <c:v>-9.9818917620154296E-3</c:v>
                </c:pt>
                <c:pt idx="38">
                  <c:v>-0.197868836848861</c:v>
                </c:pt>
                <c:pt idx="39">
                  <c:v>1.7445286048131999E-2</c:v>
                </c:pt>
                <c:pt idx="40">
                  <c:v>-0.34282878396580502</c:v>
                </c:pt>
                <c:pt idx="41">
                  <c:v>5.9202988962430203E-2</c:v>
                </c:pt>
                <c:pt idx="42">
                  <c:v>6.0061243080406203E-2</c:v>
                </c:pt>
                <c:pt idx="43">
                  <c:v>-7.7270541897983602E-2</c:v>
                </c:pt>
                <c:pt idx="44">
                  <c:v>0.15970143530188199</c:v>
                </c:pt>
                <c:pt idx="45">
                  <c:v>-6.4293937468330301E-2</c:v>
                </c:pt>
                <c:pt idx="46">
                  <c:v>2.4463281886826101E-3</c:v>
                </c:pt>
                <c:pt idx="47">
                  <c:v>7.4043387334927394E-2</c:v>
                </c:pt>
                <c:pt idx="48">
                  <c:v>0.291259610836265</c:v>
                </c:pt>
                <c:pt idx="49">
                  <c:v>-0.15168307895675301</c:v>
                </c:pt>
                <c:pt idx="50">
                  <c:v>3.2954425085241802E-2</c:v>
                </c:pt>
                <c:pt idx="51">
                  <c:v>4.27163308730081E-2</c:v>
                </c:pt>
                <c:pt idx="52">
                  <c:v>0.214684776866674</c:v>
                </c:pt>
                <c:pt idx="53">
                  <c:v>-0.202866115837915</c:v>
                </c:pt>
                <c:pt idx="54">
                  <c:v>-0.101906781577684</c:v>
                </c:pt>
                <c:pt idx="55">
                  <c:v>-2.5040099024794E-2</c:v>
                </c:pt>
                <c:pt idx="56">
                  <c:v>2.63087111127439E-2</c:v>
                </c:pt>
                <c:pt idx="57">
                  <c:v>0.23085829494842899</c:v>
                </c:pt>
                <c:pt idx="58">
                  <c:v>0.209624535480396</c:v>
                </c:pt>
                <c:pt idx="59">
                  <c:v>-0.154492135622295</c:v>
                </c:pt>
                <c:pt idx="60">
                  <c:v>0.24937441192030901</c:v>
                </c:pt>
                <c:pt idx="61">
                  <c:v>-0.16598088366935601</c:v>
                </c:pt>
                <c:pt idx="62">
                  <c:v>-0.13900054794029701</c:v>
                </c:pt>
                <c:pt idx="63">
                  <c:v>-7.0398910271159507E-2</c:v>
                </c:pt>
                <c:pt idx="64">
                  <c:v>-6.0824434098006697E-2</c:v>
                </c:pt>
                <c:pt idx="65">
                  <c:v>0.28638305471993902</c:v>
                </c:pt>
                <c:pt idx="66">
                  <c:v>-0.10976310590081</c:v>
                </c:pt>
                <c:pt idx="67">
                  <c:v>-0.102470114397573</c:v>
                </c:pt>
                <c:pt idx="68">
                  <c:v>-7.1515433655333902E-2</c:v>
                </c:pt>
                <c:pt idx="69">
                  <c:v>-7.7738750172771298E-3</c:v>
                </c:pt>
                <c:pt idx="70">
                  <c:v>-9.6653875026396704E-2</c:v>
                </c:pt>
                <c:pt idx="71">
                  <c:v>2.6454214140349101E-2</c:v>
                </c:pt>
                <c:pt idx="72">
                  <c:v>0.21491573449922</c:v>
                </c:pt>
                <c:pt idx="73">
                  <c:v>-0.18195815333213899</c:v>
                </c:pt>
                <c:pt idx="74">
                  <c:v>9.2184937164052003E-3</c:v>
                </c:pt>
                <c:pt idx="75">
                  <c:v>4.4991505362195199E-2</c:v>
                </c:pt>
                <c:pt idx="76">
                  <c:v>9.1631403854851898E-2</c:v>
                </c:pt>
                <c:pt idx="77">
                  <c:v>9.7363754040778197E-2</c:v>
                </c:pt>
                <c:pt idx="78">
                  <c:v>-0.11908069029300999</c:v>
                </c:pt>
                <c:pt idx="79">
                  <c:v>-4.8318757062713401E-2</c:v>
                </c:pt>
                <c:pt idx="80">
                  <c:v>-0.357770700035968</c:v>
                </c:pt>
                <c:pt idx="81">
                  <c:v>4.1205347938994399E-2</c:v>
                </c:pt>
                <c:pt idx="82">
                  <c:v>7.89500885168649E-2</c:v>
                </c:pt>
                <c:pt idx="83">
                  <c:v>0.24375238084040801</c:v>
                </c:pt>
                <c:pt idx="84">
                  <c:v>-0.23517670670133201</c:v>
                </c:pt>
                <c:pt idx="85">
                  <c:v>0.170784670211614</c:v>
                </c:pt>
                <c:pt idx="86">
                  <c:v>0.43779190400754597</c:v>
                </c:pt>
                <c:pt idx="87">
                  <c:v>-4.1996428248783503E-2</c:v>
                </c:pt>
                <c:pt idx="88">
                  <c:v>0.129006034979472</c:v>
                </c:pt>
                <c:pt idx="89">
                  <c:v>8.0164219273827206E-2</c:v>
                </c:pt>
                <c:pt idx="90">
                  <c:v>0.16546937544750401</c:v>
                </c:pt>
                <c:pt idx="91">
                  <c:v>-0.26112483426747501</c:v>
                </c:pt>
                <c:pt idx="92">
                  <c:v>8.3982618583670704E-2</c:v>
                </c:pt>
                <c:pt idx="93">
                  <c:v>0.26653149033471901</c:v>
                </c:pt>
                <c:pt idx="94">
                  <c:v>0.35954463211064103</c:v>
                </c:pt>
                <c:pt idx="95">
                  <c:v>0.183219781190332</c:v>
                </c:pt>
                <c:pt idx="96">
                  <c:v>0.37884464279334601</c:v>
                </c:pt>
                <c:pt idx="97">
                  <c:v>0.302446571911755</c:v>
                </c:pt>
                <c:pt idx="98">
                  <c:v>0.21266872371474699</c:v>
                </c:pt>
                <c:pt idx="99">
                  <c:v>0.22541235093155801</c:v>
                </c:pt>
              </c:numCache>
            </c:numRef>
          </c:yVal>
          <c:smooth val="0"/>
        </c:ser>
        <c:dLbls>
          <c:showLegendKey val="0"/>
          <c:showVal val="0"/>
          <c:showCatName val="0"/>
          <c:showSerName val="0"/>
          <c:showPercent val="0"/>
          <c:showBubbleSize val="0"/>
        </c:dLbls>
        <c:axId val="278220800"/>
        <c:axId val="278221584"/>
      </c:scatterChart>
      <c:valAx>
        <c:axId val="278220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221584"/>
        <c:crosses val="autoZero"/>
        <c:crossBetween val="midCat"/>
      </c:valAx>
      <c:valAx>
        <c:axId val="27822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2208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200">
                <a:latin typeface="Garamond" panose="02020404030301010803" pitchFamily="18" charset="0"/>
              </a:rPr>
              <a:t>Type</a:t>
            </a:r>
            <a:r>
              <a:rPr lang="en-GB" sz="1200" baseline="0">
                <a:latin typeface="Garamond" panose="02020404030301010803" pitchFamily="18" charset="0"/>
              </a:rPr>
              <a:t> of average LOC change per project</a:t>
            </a:r>
            <a:endParaRPr lang="en-GB" sz="1200">
              <a:latin typeface="Garamond" panose="02020404030301010803"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Sheet1!$A$105:$B$105</c:f>
              <c:strCache>
                <c:ptCount val="2"/>
                <c:pt idx="0">
                  <c:v>positive</c:v>
                </c:pt>
                <c:pt idx="1">
                  <c:v>negative</c:v>
                </c:pt>
              </c:strCache>
            </c:strRef>
          </c:cat>
          <c:val>
            <c:numRef>
              <c:f>Sheet1!$A$106:$B$106</c:f>
              <c:numCache>
                <c:formatCode>General</c:formatCode>
                <c:ptCount val="2"/>
                <c:pt idx="0">
                  <c:v>93</c:v>
                </c:pt>
                <c:pt idx="1">
                  <c:v>7</c:v>
                </c:pt>
              </c:numCache>
            </c:numRef>
          </c:val>
        </c:ser>
        <c:dLbls>
          <c:dLblPos val="outEnd"/>
          <c:showLegendKey val="0"/>
          <c:showVal val="1"/>
          <c:showCatName val="0"/>
          <c:showSerName val="0"/>
          <c:showPercent val="0"/>
          <c:showBubbleSize val="0"/>
        </c:dLbls>
        <c:gapWidth val="219"/>
        <c:overlap val="-27"/>
        <c:axId val="278215704"/>
        <c:axId val="278218448"/>
      </c:barChart>
      <c:catAx>
        <c:axId val="278215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Growth</a:t>
                </a:r>
                <a:r>
                  <a:rPr lang="en-GB" baseline="0">
                    <a:latin typeface="Garamond" panose="02020404030301010803" pitchFamily="18" charset="0"/>
                  </a:rPr>
                  <a:t> Type</a:t>
                </a:r>
                <a:endParaRPr lang="en-GB">
                  <a:latin typeface="Garamond" panose="02020404030301010803"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278218448"/>
        <c:crosses val="autoZero"/>
        <c:auto val="1"/>
        <c:lblAlgn val="ctr"/>
        <c:lblOffset val="100"/>
        <c:noMultiLvlLbl val="0"/>
      </c:catAx>
      <c:valAx>
        <c:axId val="278218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215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Variance of growth rate - logarithmic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Sheet1!$A$119:$A$218</c:f>
              <c:numCache>
                <c:formatCode>General</c:formatCode>
                <c:ptCount val="100"/>
                <c:pt idx="0">
                  <c:v>3.5899382324058902</c:v>
                </c:pt>
                <c:pt idx="1">
                  <c:v>604.85420603948899</c:v>
                </c:pt>
                <c:pt idx="2">
                  <c:v>4.1706247436142698</c:v>
                </c:pt>
                <c:pt idx="3">
                  <c:v>18.7710439452853</c:v>
                </c:pt>
                <c:pt idx="4">
                  <c:v>1.3808011999361001</c:v>
                </c:pt>
                <c:pt idx="5">
                  <c:v>2.3877133058900601</c:v>
                </c:pt>
                <c:pt idx="6">
                  <c:v>16.718719960161899</c:v>
                </c:pt>
                <c:pt idx="7">
                  <c:v>383.43476375479202</c:v>
                </c:pt>
                <c:pt idx="8">
                  <c:v>110590.57807255301</c:v>
                </c:pt>
                <c:pt idx="9">
                  <c:v>33.811456842762198</c:v>
                </c:pt>
                <c:pt idx="10">
                  <c:v>13351.0603983246</c:v>
                </c:pt>
                <c:pt idx="11">
                  <c:v>55.782612437411601</c:v>
                </c:pt>
                <c:pt idx="12">
                  <c:v>106536.979972578</c:v>
                </c:pt>
                <c:pt idx="13">
                  <c:v>788.68768727904899</c:v>
                </c:pt>
                <c:pt idx="14">
                  <c:v>26.680163786637301</c:v>
                </c:pt>
                <c:pt idx="15">
                  <c:v>54.874343875801799</c:v>
                </c:pt>
                <c:pt idx="16">
                  <c:v>17.2131182684133</c:v>
                </c:pt>
                <c:pt idx="17">
                  <c:v>19.521817719879799</c:v>
                </c:pt>
                <c:pt idx="18">
                  <c:v>12.2729900530503</c:v>
                </c:pt>
                <c:pt idx="19">
                  <c:v>4.0930427920603503</c:v>
                </c:pt>
                <c:pt idx="20">
                  <c:v>0.67428334869027196</c:v>
                </c:pt>
                <c:pt idx="21">
                  <c:v>7.1729233285251999</c:v>
                </c:pt>
                <c:pt idx="22">
                  <c:v>5.8382219772716102</c:v>
                </c:pt>
                <c:pt idx="23">
                  <c:v>15.3758611134432</c:v>
                </c:pt>
                <c:pt idx="24">
                  <c:v>5.1156571259225201</c:v>
                </c:pt>
                <c:pt idx="25">
                  <c:v>24.441413893598899</c:v>
                </c:pt>
                <c:pt idx="26">
                  <c:v>12761.933695407</c:v>
                </c:pt>
                <c:pt idx="27">
                  <c:v>6.7429141322961703</c:v>
                </c:pt>
                <c:pt idx="28">
                  <c:v>9.6913346969023202</c:v>
                </c:pt>
                <c:pt idx="29">
                  <c:v>29.9795050085207</c:v>
                </c:pt>
                <c:pt idx="30">
                  <c:v>1535.1926024680699</c:v>
                </c:pt>
                <c:pt idx="31">
                  <c:v>1.76838317555848</c:v>
                </c:pt>
                <c:pt idx="32">
                  <c:v>14671.680132281201</c:v>
                </c:pt>
                <c:pt idx="33">
                  <c:v>3.39779320845782</c:v>
                </c:pt>
                <c:pt idx="34">
                  <c:v>536448.03309903597</c:v>
                </c:pt>
                <c:pt idx="35">
                  <c:v>1.9750189907515401</c:v>
                </c:pt>
                <c:pt idx="36">
                  <c:v>1589.41140118001</c:v>
                </c:pt>
                <c:pt idx="37">
                  <c:v>5.2628667842759196</c:v>
                </c:pt>
                <c:pt idx="38">
                  <c:v>336.76031617758599</c:v>
                </c:pt>
                <c:pt idx="39">
                  <c:v>31.266438984538802</c:v>
                </c:pt>
                <c:pt idx="40">
                  <c:v>55.081152552439598</c:v>
                </c:pt>
                <c:pt idx="41">
                  <c:v>171.83753784320899</c:v>
                </c:pt>
                <c:pt idx="42">
                  <c:v>0.58388623572396403</c:v>
                </c:pt>
                <c:pt idx="43">
                  <c:v>0.26306056454275301</c:v>
                </c:pt>
                <c:pt idx="44">
                  <c:v>211.37409203624199</c:v>
                </c:pt>
                <c:pt idx="45">
                  <c:v>883.67600128658898</c:v>
                </c:pt>
                <c:pt idx="46">
                  <c:v>41.225062280425902</c:v>
                </c:pt>
                <c:pt idx="47">
                  <c:v>4.7092507662023397</c:v>
                </c:pt>
                <c:pt idx="48">
                  <c:v>110.196496261639</c:v>
                </c:pt>
                <c:pt idx="49">
                  <c:v>13.063553801754299</c:v>
                </c:pt>
                <c:pt idx="50">
                  <c:v>2.1856545229749802</c:v>
                </c:pt>
                <c:pt idx="51">
                  <c:v>35.0942272286226</c:v>
                </c:pt>
                <c:pt idx="52">
                  <c:v>187.31008130925801</c:v>
                </c:pt>
                <c:pt idx="53">
                  <c:v>272.11812762660298</c:v>
                </c:pt>
                <c:pt idx="54">
                  <c:v>7.5690659510271603</c:v>
                </c:pt>
                <c:pt idx="55">
                  <c:v>65.313408363453405</c:v>
                </c:pt>
                <c:pt idx="56">
                  <c:v>1659.6065713278001</c:v>
                </c:pt>
                <c:pt idx="57">
                  <c:v>30.601929861380999</c:v>
                </c:pt>
                <c:pt idx="58">
                  <c:v>86.019593398513194</c:v>
                </c:pt>
                <c:pt idx="59">
                  <c:v>615.61557935933104</c:v>
                </c:pt>
                <c:pt idx="60">
                  <c:v>19.455411409077701</c:v>
                </c:pt>
                <c:pt idx="61">
                  <c:v>14.9071545659642</c:v>
                </c:pt>
                <c:pt idx="62">
                  <c:v>21.562576236946999</c:v>
                </c:pt>
                <c:pt idx="63">
                  <c:v>3.9513654771315601</c:v>
                </c:pt>
                <c:pt idx="64">
                  <c:v>80.101756752873499</c:v>
                </c:pt>
                <c:pt idx="65">
                  <c:v>4.9329457858265302</c:v>
                </c:pt>
                <c:pt idx="66">
                  <c:v>21.543840955101398</c:v>
                </c:pt>
                <c:pt idx="67">
                  <c:v>14.1631103822598</c:v>
                </c:pt>
                <c:pt idx="68">
                  <c:v>40.252286720598399</c:v>
                </c:pt>
                <c:pt idx="69">
                  <c:v>17.891509647508801</c:v>
                </c:pt>
                <c:pt idx="70">
                  <c:v>3.9907653104279599</c:v>
                </c:pt>
                <c:pt idx="71">
                  <c:v>13.2414466797063</c:v>
                </c:pt>
                <c:pt idx="72">
                  <c:v>77.5547271717288</c:v>
                </c:pt>
                <c:pt idx="73">
                  <c:v>5.7619798098566504</c:v>
                </c:pt>
                <c:pt idx="74">
                  <c:v>49.329627009428798</c:v>
                </c:pt>
                <c:pt idx="75">
                  <c:v>109.98594843315</c:v>
                </c:pt>
                <c:pt idx="76">
                  <c:v>45.198892762200202</c:v>
                </c:pt>
                <c:pt idx="77">
                  <c:v>27381.234178202802</c:v>
                </c:pt>
                <c:pt idx="78">
                  <c:v>289.32470182033398</c:v>
                </c:pt>
                <c:pt idx="79">
                  <c:v>395.45027211695401</c:v>
                </c:pt>
                <c:pt idx="80">
                  <c:v>2.44164906079427</c:v>
                </c:pt>
                <c:pt idx="81">
                  <c:v>56.959467569874697</c:v>
                </c:pt>
                <c:pt idx="82">
                  <c:v>37.077305513549597</c:v>
                </c:pt>
                <c:pt idx="83">
                  <c:v>8.1646856561196195</c:v>
                </c:pt>
                <c:pt idx="84">
                  <c:v>433.94730284552799</c:v>
                </c:pt>
                <c:pt idx="85">
                  <c:v>1.0710117724049699</c:v>
                </c:pt>
                <c:pt idx="86">
                  <c:v>38.530096293555502</c:v>
                </c:pt>
                <c:pt idx="87">
                  <c:v>2.3121178163685401</c:v>
                </c:pt>
                <c:pt idx="88">
                  <c:v>137.45493110550001</c:v>
                </c:pt>
                <c:pt idx="89">
                  <c:v>4.6293778635267397</c:v>
                </c:pt>
                <c:pt idx="90">
                  <c:v>32.621104130716098</c:v>
                </c:pt>
                <c:pt idx="91">
                  <c:v>0.47411942711074301</c:v>
                </c:pt>
                <c:pt idx="92">
                  <c:v>103.45209530191801</c:v>
                </c:pt>
                <c:pt idx="93">
                  <c:v>361.748983567312</c:v>
                </c:pt>
                <c:pt idx="94">
                  <c:v>12.3384511406708</c:v>
                </c:pt>
                <c:pt idx="95">
                  <c:v>156.190189672261</c:v>
                </c:pt>
                <c:pt idx="96">
                  <c:v>84.389169859358006</c:v>
                </c:pt>
                <c:pt idx="97">
                  <c:v>1.65390887541587</c:v>
                </c:pt>
                <c:pt idx="98">
                  <c:v>9.7609468707659399</c:v>
                </c:pt>
                <c:pt idx="99">
                  <c:v>137.69922666746601</c:v>
                </c:pt>
              </c:numCache>
            </c:numRef>
          </c:yVal>
          <c:smooth val="0"/>
        </c:ser>
        <c:dLbls>
          <c:showLegendKey val="0"/>
          <c:showVal val="0"/>
          <c:showCatName val="0"/>
          <c:showSerName val="0"/>
          <c:showPercent val="0"/>
          <c:showBubbleSize val="0"/>
        </c:dLbls>
        <c:axId val="278216880"/>
        <c:axId val="278217272"/>
      </c:scatterChart>
      <c:valAx>
        <c:axId val="278216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217272"/>
        <c:crosses val="autoZero"/>
        <c:crossBetween val="midCat"/>
      </c:valAx>
      <c:valAx>
        <c:axId val="27821727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Variance</a:t>
                </a:r>
              </a:p>
            </c:rich>
          </c:tx>
          <c:layout>
            <c:manualLayout>
              <c:xMode val="edge"/>
              <c:yMode val="edge"/>
              <c:x val="3.8363171355498722E-2"/>
              <c:y val="0.404874461447036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2168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r>
              <a:rPr lang="en-GB"/>
              <a:t>% of growth rate values within one standard deviation</a:t>
            </a:r>
          </a:p>
        </c:rich>
      </c:tx>
      <c:layout>
        <c:manualLayout>
          <c:xMode val="edge"/>
          <c:yMode val="edge"/>
          <c:x val="0.15873600174978125"/>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Sheet1!$R$119:$R$218</c:f>
              <c:numCache>
                <c:formatCode>General</c:formatCode>
                <c:ptCount val="100"/>
                <c:pt idx="0">
                  <c:v>92.340423583984304</c:v>
                </c:pt>
                <c:pt idx="1">
                  <c:v>92.857139587402301</c:v>
                </c:pt>
                <c:pt idx="2">
                  <c:v>92.890998840332003</c:v>
                </c:pt>
                <c:pt idx="3">
                  <c:v>98.541664123535099</c:v>
                </c:pt>
                <c:pt idx="4">
                  <c:v>94.637222290039006</c:v>
                </c:pt>
                <c:pt idx="5">
                  <c:v>94.249198913574205</c:v>
                </c:pt>
                <c:pt idx="6">
                  <c:v>94.683547973632798</c:v>
                </c:pt>
                <c:pt idx="7">
                  <c:v>96.335075378417898</c:v>
                </c:pt>
                <c:pt idx="8">
                  <c:v>99.750625610351506</c:v>
                </c:pt>
                <c:pt idx="9">
                  <c:v>95.748985290527301</c:v>
                </c:pt>
                <c:pt idx="10">
                  <c:v>97.543861389160099</c:v>
                </c:pt>
                <c:pt idx="11">
                  <c:v>96.604934692382798</c:v>
                </c:pt>
                <c:pt idx="12">
                  <c:v>99.559471130371094</c:v>
                </c:pt>
                <c:pt idx="13">
                  <c:v>91.666664123535099</c:v>
                </c:pt>
                <c:pt idx="14">
                  <c:v>93.693695068359304</c:v>
                </c:pt>
                <c:pt idx="15">
                  <c:v>95.683456420898395</c:v>
                </c:pt>
                <c:pt idx="16">
                  <c:v>94.736839294433594</c:v>
                </c:pt>
                <c:pt idx="17">
                  <c:v>96.446701049804602</c:v>
                </c:pt>
                <c:pt idx="18">
                  <c:v>90.038314819335895</c:v>
                </c:pt>
                <c:pt idx="19">
                  <c:v>90.540542602539006</c:v>
                </c:pt>
                <c:pt idx="20">
                  <c:v>94.392524719238196</c:v>
                </c:pt>
                <c:pt idx="21">
                  <c:v>93.392066955566406</c:v>
                </c:pt>
                <c:pt idx="22">
                  <c:v>96.551727294921804</c:v>
                </c:pt>
                <c:pt idx="23">
                  <c:v>95.674743652343693</c:v>
                </c:pt>
                <c:pt idx="24">
                  <c:v>94.598152160644503</c:v>
                </c:pt>
                <c:pt idx="25">
                  <c:v>97.032638549804602</c:v>
                </c:pt>
                <c:pt idx="26">
                  <c:v>99.162010192871094</c:v>
                </c:pt>
                <c:pt idx="27">
                  <c:v>95.817489624023395</c:v>
                </c:pt>
                <c:pt idx="28">
                  <c:v>98.076919555664006</c:v>
                </c:pt>
                <c:pt idx="29">
                  <c:v>99.185333251953097</c:v>
                </c:pt>
                <c:pt idx="30">
                  <c:v>99.065422058105398</c:v>
                </c:pt>
                <c:pt idx="31">
                  <c:v>94.871795654296804</c:v>
                </c:pt>
                <c:pt idx="32">
                  <c:v>99.283157348632798</c:v>
                </c:pt>
                <c:pt idx="33">
                  <c:v>94.759826660156193</c:v>
                </c:pt>
                <c:pt idx="34">
                  <c:v>99.591835021972599</c:v>
                </c:pt>
                <c:pt idx="35">
                  <c:v>91.505790710449205</c:v>
                </c:pt>
                <c:pt idx="36">
                  <c:v>98.979591369628906</c:v>
                </c:pt>
                <c:pt idx="37">
                  <c:v>96.650718688964801</c:v>
                </c:pt>
                <c:pt idx="38">
                  <c:v>98.091606140136705</c:v>
                </c:pt>
                <c:pt idx="39">
                  <c:v>93.596061706542898</c:v>
                </c:pt>
                <c:pt idx="40">
                  <c:v>98.586570739746094</c:v>
                </c:pt>
                <c:pt idx="41">
                  <c:v>93.706291198730398</c:v>
                </c:pt>
                <c:pt idx="42">
                  <c:v>96.527778625488196</c:v>
                </c:pt>
                <c:pt idx="43">
                  <c:v>96.581199645996094</c:v>
                </c:pt>
                <c:pt idx="44">
                  <c:v>97.435897827148395</c:v>
                </c:pt>
                <c:pt idx="45">
                  <c:v>99.222801208496094</c:v>
                </c:pt>
                <c:pt idx="46">
                  <c:v>97.650131225585895</c:v>
                </c:pt>
                <c:pt idx="47">
                  <c:v>91.122718811035099</c:v>
                </c:pt>
                <c:pt idx="48">
                  <c:v>98.571426391601506</c:v>
                </c:pt>
                <c:pt idx="49">
                  <c:v>93.9698486328125</c:v>
                </c:pt>
                <c:pt idx="50">
                  <c:v>97.7401123046875</c:v>
                </c:pt>
                <c:pt idx="51">
                  <c:v>94.642860412597599</c:v>
                </c:pt>
                <c:pt idx="52">
                  <c:v>97.756408691406193</c:v>
                </c:pt>
                <c:pt idx="53">
                  <c:v>97.689765930175696</c:v>
                </c:pt>
                <c:pt idx="54">
                  <c:v>88.811187744140597</c:v>
                </c:pt>
                <c:pt idx="55">
                  <c:v>98.792266845703097</c:v>
                </c:pt>
                <c:pt idx="56">
                  <c:v>99.170127868652301</c:v>
                </c:pt>
                <c:pt idx="57">
                  <c:v>97.991966247558594</c:v>
                </c:pt>
                <c:pt idx="58">
                  <c:v>94.871795654296804</c:v>
                </c:pt>
                <c:pt idx="59">
                  <c:v>99.166664123535099</c:v>
                </c:pt>
                <c:pt idx="60">
                  <c:v>95.811515808105398</c:v>
                </c:pt>
                <c:pt idx="61">
                  <c:v>97.297294616699205</c:v>
                </c:pt>
                <c:pt idx="62">
                  <c:v>95.217391967773395</c:v>
                </c:pt>
                <c:pt idx="63">
                  <c:v>91.341987609863196</c:v>
                </c:pt>
                <c:pt idx="64">
                  <c:v>96.120689392089801</c:v>
                </c:pt>
                <c:pt idx="65">
                  <c:v>93.494422912597599</c:v>
                </c:pt>
                <c:pt idx="66">
                  <c:v>98.378379821777301</c:v>
                </c:pt>
                <c:pt idx="67">
                  <c:v>99.239540100097599</c:v>
                </c:pt>
                <c:pt idx="68">
                  <c:v>98.192771911621094</c:v>
                </c:pt>
                <c:pt idx="69">
                  <c:v>95.518867492675696</c:v>
                </c:pt>
                <c:pt idx="70">
                  <c:v>93.697479248046804</c:v>
                </c:pt>
                <c:pt idx="71">
                  <c:v>95.588233947753906</c:v>
                </c:pt>
                <c:pt idx="72">
                  <c:v>98.245613098144503</c:v>
                </c:pt>
                <c:pt idx="73">
                  <c:v>92.119567871093693</c:v>
                </c:pt>
                <c:pt idx="74">
                  <c:v>95.175437927246094</c:v>
                </c:pt>
                <c:pt idx="75">
                  <c:v>99.227798461914006</c:v>
                </c:pt>
                <c:pt idx="76">
                  <c:v>94.482757568359304</c:v>
                </c:pt>
                <c:pt idx="77">
                  <c:v>99.038459777832003</c:v>
                </c:pt>
                <c:pt idx="78">
                  <c:v>99.570816040039006</c:v>
                </c:pt>
                <c:pt idx="79">
                  <c:v>97.826087951660099</c:v>
                </c:pt>
                <c:pt idx="80">
                  <c:v>94.805191040039006</c:v>
                </c:pt>
                <c:pt idx="81">
                  <c:v>93.703704833984304</c:v>
                </c:pt>
                <c:pt idx="82">
                  <c:v>97.551017761230398</c:v>
                </c:pt>
                <c:pt idx="83">
                  <c:v>93.315505981445298</c:v>
                </c:pt>
                <c:pt idx="84">
                  <c:v>98.048782348632798</c:v>
                </c:pt>
                <c:pt idx="85">
                  <c:v>92.948715209960895</c:v>
                </c:pt>
                <c:pt idx="86">
                  <c:v>96.437660217285099</c:v>
                </c:pt>
                <c:pt idx="87">
                  <c:v>86.861312866210895</c:v>
                </c:pt>
                <c:pt idx="88">
                  <c:v>97.183097839355398</c:v>
                </c:pt>
                <c:pt idx="89">
                  <c:v>89.473686218261705</c:v>
                </c:pt>
                <c:pt idx="90">
                  <c:v>98.688522338867102</c:v>
                </c:pt>
                <c:pt idx="91">
                  <c:v>92.579505920410099</c:v>
                </c:pt>
                <c:pt idx="92">
                  <c:v>98.739494323730398</c:v>
                </c:pt>
                <c:pt idx="93">
                  <c:v>97.029701232910099</c:v>
                </c:pt>
                <c:pt idx="94">
                  <c:v>92.405059814453097</c:v>
                </c:pt>
                <c:pt idx="95">
                  <c:v>95.904434204101506</c:v>
                </c:pt>
                <c:pt idx="96">
                  <c:v>94.915252685546804</c:v>
                </c:pt>
                <c:pt idx="97">
                  <c:v>95.064933776855398</c:v>
                </c:pt>
                <c:pt idx="98">
                  <c:v>97.319038391113196</c:v>
                </c:pt>
                <c:pt idx="99">
                  <c:v>97.933883666992102</c:v>
                </c:pt>
              </c:numCache>
            </c:numRef>
          </c:yVal>
          <c:smooth val="0"/>
        </c:ser>
        <c:dLbls>
          <c:showLegendKey val="0"/>
          <c:showVal val="0"/>
          <c:showCatName val="0"/>
          <c:showSerName val="0"/>
          <c:showPercent val="0"/>
          <c:showBubbleSize val="0"/>
        </c:dLbls>
        <c:axId val="278219624"/>
        <c:axId val="280112824"/>
      </c:scatterChart>
      <c:valAx>
        <c:axId val="278219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Project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280112824"/>
        <c:crosses val="autoZero"/>
        <c:crossBetween val="midCat"/>
      </c:valAx>
      <c:valAx>
        <c:axId val="280112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Percentage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278219624"/>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Garamond" panose="020204040303010108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219EF-B97C-44CC-834A-A9BA4EBCF9B5}" type="datetimeFigureOut">
              <a:rPr lang="en-GB" smtClean="0"/>
              <a:t>12/04/2016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C1DFC-4CBF-48D6-B22D-D4F9DE18114C}" type="slidenum">
              <a:rPr lang="en-GB" smtClean="0"/>
              <a:t>‹#›</a:t>
            </a:fld>
            <a:endParaRPr lang="en-GB"/>
          </a:p>
        </p:txBody>
      </p:sp>
    </p:spTree>
    <p:extLst>
      <p:ext uri="{BB962C8B-B14F-4D97-AF65-F5344CB8AC3E}">
        <p14:creationId xmlns:p14="http://schemas.microsoft.com/office/powerpoint/2010/main" val="51057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Initially established</a:t>
            </a:r>
            <a:r>
              <a:rPr lang="en-GB" baseline="0" dirty="0" smtClean="0"/>
              <a:t> in the 1970’s and refined in the subsequent two decades through adding new laws or altering existing with the last change in 1996</a:t>
            </a:r>
          </a:p>
          <a:p>
            <a:pPr marL="0" indent="0">
              <a:buFontTx/>
              <a:buNone/>
            </a:pPr>
            <a:r>
              <a:rPr lang="en-GB" baseline="0" dirty="0" smtClean="0"/>
              <a:t>- However the laws do not consider the rather modern paradigm of open source development</a:t>
            </a:r>
          </a:p>
          <a:p>
            <a:pPr marL="0" indent="0">
              <a:buFontTx/>
              <a:buNone/>
            </a:pPr>
            <a:r>
              <a:rPr lang="en-GB" baseline="0" dirty="0" smtClean="0"/>
              <a:t>- In this study we have selected GitHub as the platform to determine if the laws hold</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a:t>
            </a:fld>
            <a:endParaRPr lang="en-GB"/>
          </a:p>
        </p:txBody>
      </p:sp>
    </p:spTree>
    <p:extLst>
      <p:ext uri="{BB962C8B-B14F-4D97-AF65-F5344CB8AC3E}">
        <p14:creationId xmlns:p14="http://schemas.microsoft.com/office/powerpoint/2010/main" val="202516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Touch</a:t>
            </a:r>
            <a:r>
              <a:rPr lang="en-GB" baseline="0" dirty="0" smtClean="0"/>
              <a:t> on this briefly – key functionality identified</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10</a:t>
            </a:fld>
            <a:endParaRPr lang="en-GB"/>
          </a:p>
        </p:txBody>
      </p:sp>
    </p:spTree>
    <p:extLst>
      <p:ext uri="{BB962C8B-B14F-4D97-AF65-F5344CB8AC3E}">
        <p14:creationId xmlns:p14="http://schemas.microsoft.com/office/powerpoint/2010/main" val="3450121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project at times it is difficult to conclusively</a:t>
            </a:r>
            <a:r>
              <a:rPr lang="en-GB" baseline="0" dirty="0" smtClean="0"/>
              <a:t> state one or the other – the emphasis was only results discussing and what the evidence suggests. </a:t>
            </a:r>
          </a:p>
          <a:p>
            <a:r>
              <a:rPr lang="en-GB" baseline="0" dirty="0" smtClean="0"/>
              <a:t>We will no look at the general statistical approach to answer each HP</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11</a:t>
            </a:fld>
            <a:endParaRPr lang="en-GB"/>
          </a:p>
        </p:txBody>
      </p:sp>
    </p:spTree>
    <p:extLst>
      <p:ext uri="{BB962C8B-B14F-4D97-AF65-F5344CB8AC3E}">
        <p14:creationId xmlns:p14="http://schemas.microsoft.com/office/powerpoint/2010/main" val="84332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Each</a:t>
            </a:r>
            <a:r>
              <a:rPr lang="en-GB" baseline="0" dirty="0" smtClean="0"/>
              <a:t> hypothesis would utilise differing data series types but the approach is the same – reflected in the dissertation</a:t>
            </a:r>
          </a:p>
          <a:p>
            <a:r>
              <a:rPr lang="en-GB" dirty="0" smtClean="0"/>
              <a:t>Three facets - % of positive</a:t>
            </a:r>
            <a:r>
              <a:rPr lang="en-GB" baseline="0" dirty="0" smtClean="0"/>
              <a:t> correlations at each lag point along with the mean correlation value – supported by a distribution graph</a:t>
            </a:r>
          </a:p>
          <a:p>
            <a:r>
              <a:rPr lang="en-GB" baseline="0" dirty="0" smtClean="0"/>
              <a:t>In this case the data is quite random and shows a partial affinity to negative correlations – enough to generate a discussion and give conclusions</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12</a:t>
            </a:fld>
            <a:endParaRPr lang="en-GB"/>
          </a:p>
        </p:txBody>
      </p:sp>
    </p:spTree>
    <p:extLst>
      <p:ext uri="{BB962C8B-B14F-4D97-AF65-F5344CB8AC3E}">
        <p14:creationId xmlns:p14="http://schemas.microsoft.com/office/powerpoint/2010/main" val="1263153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straight forward – used in a single HP – generally gives quite a conclusive results – the law itself gives</a:t>
            </a:r>
            <a:r>
              <a:rPr lang="en-GB" baseline="0" dirty="0" smtClean="0"/>
              <a:t> scope to why a project does not grow (refactoring of code </a:t>
            </a:r>
            <a:r>
              <a:rPr lang="en-GB" baseline="0" dirty="0" err="1" smtClean="0"/>
              <a:t>etc</a:t>
            </a:r>
            <a:r>
              <a:rPr lang="en-GB" baseline="0" dirty="0" smtClean="0"/>
              <a:t>) </a:t>
            </a:r>
          </a:p>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13</a:t>
            </a:fld>
            <a:endParaRPr lang="en-GB"/>
          </a:p>
        </p:txBody>
      </p:sp>
    </p:spTree>
    <p:extLst>
      <p:ext uri="{BB962C8B-B14F-4D97-AF65-F5344CB8AC3E}">
        <p14:creationId xmlns:p14="http://schemas.microsoft.com/office/powerpoint/2010/main" val="2789060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represents</a:t>
            </a:r>
            <a:r>
              <a:rPr lang="en-GB" baseline="0" dirty="0" smtClean="0"/>
              <a:t> the real results for this hypothesis –  the nature of OSS is reflected here due to dynamic team sizes, activity so it stands to reason that fluctuations are ever present.</a:t>
            </a:r>
          </a:p>
        </p:txBody>
      </p:sp>
      <p:sp>
        <p:nvSpPr>
          <p:cNvPr id="4" name="Slide Number Placeholder 3"/>
          <p:cNvSpPr>
            <a:spLocks noGrp="1"/>
          </p:cNvSpPr>
          <p:nvPr>
            <p:ph type="sldNum" sz="quarter" idx="10"/>
          </p:nvPr>
        </p:nvSpPr>
        <p:spPr/>
        <p:txBody>
          <a:bodyPr/>
          <a:lstStyle/>
          <a:p>
            <a:fld id="{A6AC1DFC-4CBF-48D6-B22D-D4F9DE18114C}" type="slidenum">
              <a:rPr lang="en-GB" smtClean="0"/>
              <a:t>14</a:t>
            </a:fld>
            <a:endParaRPr lang="en-GB"/>
          </a:p>
        </p:txBody>
      </p:sp>
    </p:spTree>
    <p:extLst>
      <p:ext uri="{BB962C8B-B14F-4D97-AF65-F5344CB8AC3E}">
        <p14:creationId xmlns:p14="http://schemas.microsoft.com/office/powerpoint/2010/main" val="3104774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Variance</a:t>
            </a:r>
            <a:r>
              <a:rPr lang="en-GB" baseline="0" dirty="0" smtClean="0"/>
              <a:t> &amp; SD are the key drivers in this case – the main discussion was fuelled by the graphs and each projects growth adherence to the standard deviation. </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15</a:t>
            </a:fld>
            <a:endParaRPr lang="en-GB"/>
          </a:p>
        </p:txBody>
      </p:sp>
    </p:spTree>
    <p:extLst>
      <p:ext uri="{BB962C8B-B14F-4D97-AF65-F5344CB8AC3E}">
        <p14:creationId xmlns:p14="http://schemas.microsoft.com/office/powerpoint/2010/main" val="1685401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While I believe the research</a:t>
            </a:r>
            <a:r>
              <a:rPr lang="en-GB" baseline="0" dirty="0" smtClean="0"/>
              <a:t> is pretty solid – its important to consider and learn from the weaknesses</a:t>
            </a:r>
            <a:endParaRPr lang="en-GB" dirty="0" smtClean="0"/>
          </a:p>
          <a:p>
            <a:pPr marL="171450" indent="-171450">
              <a:buFontTx/>
              <a:buChar char="-"/>
            </a:pPr>
            <a:r>
              <a:rPr lang="en-GB" dirty="0" smtClean="0"/>
              <a:t>In future work utilises</a:t>
            </a:r>
            <a:r>
              <a:rPr lang="en-GB" baseline="0" dirty="0" smtClean="0"/>
              <a:t> the source code would be an excellent option – could introduce </a:t>
            </a:r>
            <a:r>
              <a:rPr lang="en-GB" baseline="0" dirty="0" err="1" smtClean="0"/>
              <a:t>mccabes</a:t>
            </a:r>
            <a:r>
              <a:rPr lang="en-GB" baseline="0" dirty="0" smtClean="0"/>
              <a:t> </a:t>
            </a:r>
            <a:r>
              <a:rPr lang="en-GB" baseline="0" dirty="0" err="1" smtClean="0"/>
              <a:t>cyclometric</a:t>
            </a:r>
            <a:r>
              <a:rPr lang="en-GB" baseline="0" dirty="0" smtClean="0"/>
              <a:t> complexity measure</a:t>
            </a:r>
          </a:p>
          <a:p>
            <a:pPr marL="171450" indent="-171450">
              <a:buFontTx/>
              <a:buChar char="-"/>
            </a:pPr>
            <a:r>
              <a:rPr lang="en-GB" baseline="0" dirty="0" smtClean="0"/>
              <a:t>Supplement the discussion with more full proof evidence – did use some significance tests but in some cases it was not possible.</a:t>
            </a:r>
          </a:p>
          <a:p>
            <a:pPr marL="171450" indent="-171450">
              <a:buFontTx/>
              <a:buChar char="-"/>
            </a:pPr>
            <a:r>
              <a:rPr lang="en-GB" baseline="0" dirty="0" smtClean="0"/>
              <a:t>It is very possible that no migrated projects lose useful metrics that show early stages of evolution</a:t>
            </a:r>
          </a:p>
          <a:p>
            <a:pPr marL="171450" indent="-171450">
              <a:buFontTx/>
              <a:buChar char="-"/>
            </a:pPr>
            <a:r>
              <a:rPr lang="en-GB" baseline="0" dirty="0" smtClean="0"/>
              <a:t>Some projects (</a:t>
            </a:r>
            <a:r>
              <a:rPr lang="en-GB" baseline="0" dirty="0" err="1" smtClean="0"/>
              <a:t>boostrap</a:t>
            </a:r>
            <a:r>
              <a:rPr lang="en-GB" baseline="0" dirty="0" smtClean="0"/>
              <a:t> – frequency changes) while others (ruby - low frequency of change) and the impact this has on the metric attained</a:t>
            </a:r>
          </a:p>
          <a:p>
            <a:pPr marL="171450" indent="-171450">
              <a:buFontTx/>
              <a:buChar char="-"/>
            </a:pPr>
            <a:endParaRPr lang="en-GB" baseline="0"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16</a:t>
            </a:fld>
            <a:endParaRPr lang="en-GB"/>
          </a:p>
        </p:txBody>
      </p:sp>
    </p:spTree>
    <p:extLst>
      <p:ext uri="{BB962C8B-B14F-4D97-AF65-F5344CB8AC3E}">
        <p14:creationId xmlns:p14="http://schemas.microsoft.com/office/powerpoint/2010/main" val="111365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In this project there are three main components – each one</a:t>
            </a:r>
            <a:r>
              <a:rPr lang="en-GB" baseline="0" dirty="0" smtClean="0"/>
              <a:t> is dependent upon at least one of the others</a:t>
            </a:r>
          </a:p>
          <a:p>
            <a:pPr marL="171450" indent="-171450">
              <a:buFontTx/>
              <a:buChar char="-"/>
            </a:pPr>
            <a:r>
              <a:rPr lang="en-GB" baseline="0" dirty="0" smtClean="0"/>
              <a:t>The GitHub API allows access to repository level data, using a large amount of projects this data will be mined</a:t>
            </a:r>
          </a:p>
          <a:p>
            <a:pPr marL="171450" indent="-171450">
              <a:buFontTx/>
              <a:buChar char="-"/>
            </a:pPr>
            <a:r>
              <a:rPr lang="en-GB" baseline="0" dirty="0" smtClean="0"/>
              <a:t>A work bench is build to enable this (we will see more of this in the demo)</a:t>
            </a:r>
          </a:p>
          <a:p>
            <a:pPr marL="171450" indent="-171450">
              <a:buFontTx/>
              <a:buChar char="-"/>
            </a:pPr>
            <a:r>
              <a:rPr lang="en-GB" baseline="0" dirty="0" smtClean="0"/>
              <a:t>The goal of the workbench is to provide answers to the research question and in turn enable the dissertation</a:t>
            </a:r>
          </a:p>
          <a:p>
            <a:pPr marL="0" indent="0">
              <a:buFontTx/>
              <a:buNone/>
            </a:pPr>
            <a:endParaRPr lang="en-GB" baseline="0" dirty="0" smtClean="0"/>
          </a:p>
          <a:p>
            <a:pPr marL="171450" indent="-171450">
              <a:buFontTx/>
              <a:buChar char="-"/>
            </a:pP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2</a:t>
            </a:fld>
            <a:endParaRPr lang="en-GB"/>
          </a:p>
        </p:txBody>
      </p:sp>
    </p:spTree>
    <p:extLst>
      <p:ext uri="{BB962C8B-B14F-4D97-AF65-F5344CB8AC3E}">
        <p14:creationId xmlns:p14="http://schemas.microsoft.com/office/powerpoint/2010/main" val="142024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states each in ascending order – useful as a quick reference point before progressing</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3</a:t>
            </a:fld>
            <a:endParaRPr lang="en-GB"/>
          </a:p>
        </p:txBody>
      </p:sp>
    </p:spTree>
    <p:extLst>
      <p:ext uri="{BB962C8B-B14F-4D97-AF65-F5344CB8AC3E}">
        <p14:creationId xmlns:p14="http://schemas.microsoft.com/office/powerpoint/2010/main" val="419524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highlighted phrases represent the key</a:t>
            </a:r>
            <a:r>
              <a:rPr lang="en-GB" baseline="0" dirty="0" smtClean="0"/>
              <a:t> points from each law which I felt could be attributed to metric for analysis</a:t>
            </a:r>
          </a:p>
          <a:p>
            <a:r>
              <a:rPr lang="en-GB" baseline="0" dirty="0" smtClean="0"/>
              <a:t>We will see in a few slides how hypotheses were generated based on these</a:t>
            </a:r>
          </a:p>
          <a:p>
            <a:r>
              <a:rPr lang="en-GB" baseline="0" dirty="0" smtClean="0"/>
              <a:t>But next we will see a brief animation showing the general process of using the GitHub API</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4</a:t>
            </a:fld>
            <a:endParaRPr lang="en-GB"/>
          </a:p>
        </p:txBody>
      </p:sp>
    </p:spTree>
    <p:extLst>
      <p:ext uri="{BB962C8B-B14F-4D97-AF65-F5344CB8AC3E}">
        <p14:creationId xmlns:p14="http://schemas.microsoft.com/office/powerpoint/2010/main" val="422739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Initially we select the URL of the repository</a:t>
            </a:r>
            <a:r>
              <a:rPr lang="en-GB" baseline="0" dirty="0" smtClean="0"/>
              <a:t> and feed it into the work bench (bulk or not) – using Ajax we can form a HTTP request</a:t>
            </a:r>
          </a:p>
          <a:p>
            <a:r>
              <a:rPr lang="en-GB" dirty="0" smtClean="0"/>
              <a:t>Depending</a:t>
            </a:r>
            <a:r>
              <a:rPr lang="en-GB" baseline="0" dirty="0" smtClean="0"/>
              <a:t> on how the URL is formed – we can target any possible metric</a:t>
            </a:r>
          </a:p>
          <a:p>
            <a:r>
              <a:rPr lang="en-GB" baseline="0" dirty="0" smtClean="0"/>
              <a:t>The API returns the data in JSON format – the structure of which varies whether using the stat API or traditional approach.</a:t>
            </a:r>
          </a:p>
          <a:p>
            <a:r>
              <a:rPr lang="en-GB" baseline="0" dirty="0" smtClean="0"/>
              <a:t>The workbench can then parse the data and essentially do what we want with it.</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5</a:t>
            </a:fld>
            <a:endParaRPr lang="en-GB"/>
          </a:p>
        </p:txBody>
      </p:sp>
    </p:spTree>
    <p:extLst>
      <p:ext uri="{BB962C8B-B14F-4D97-AF65-F5344CB8AC3E}">
        <p14:creationId xmlns:p14="http://schemas.microsoft.com/office/powerpoint/2010/main" val="3256922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API provides a wide range of information about a project – each of these are listed in the table</a:t>
            </a:r>
          </a:p>
          <a:p>
            <a:r>
              <a:rPr lang="en-GB" baseline="0" dirty="0" smtClean="0"/>
              <a:t>It became crucial to identify metrics that represent the intent behind each of Lehman’s laws &amp; then attach to hypothesis for quantitative analysis</a:t>
            </a:r>
          </a:p>
          <a:p>
            <a:r>
              <a:rPr lang="en-GB" baseline="0" dirty="0" smtClean="0"/>
              <a:t>The metrics selected are in bold and underlined and these will be the back bone of the research result acquisition. </a:t>
            </a:r>
          </a:p>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6</a:t>
            </a:fld>
            <a:endParaRPr lang="en-GB"/>
          </a:p>
        </p:txBody>
      </p:sp>
    </p:spTree>
    <p:extLst>
      <p:ext uri="{BB962C8B-B14F-4D97-AF65-F5344CB8AC3E}">
        <p14:creationId xmlns:p14="http://schemas.microsoft.com/office/powerpoint/2010/main" val="330390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Law 1 and</a:t>
            </a:r>
            <a:r>
              <a:rPr lang="en-GB" baseline="0" dirty="0" smtClean="0"/>
              <a:t> 6 are grouped together, based upon the key words it is clear these both have similar foundations – attached to these are commits and stargazers which reflect the keywords as well</a:t>
            </a:r>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7</a:t>
            </a:fld>
            <a:endParaRPr lang="en-GB"/>
          </a:p>
        </p:txBody>
      </p:sp>
    </p:spTree>
    <p:extLst>
      <p:ext uri="{BB962C8B-B14F-4D97-AF65-F5344CB8AC3E}">
        <p14:creationId xmlns:p14="http://schemas.microsoft.com/office/powerpoint/2010/main" val="1641007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Growth rate – The</a:t>
            </a:r>
            <a:r>
              <a:rPr lang="en-GB" baseline="0" dirty="0" smtClean="0"/>
              <a:t> first equation simply calculates the average growth from two points in a series</a:t>
            </a:r>
          </a:p>
          <a:p>
            <a:r>
              <a:rPr lang="en-GB" baseline="0" dirty="0" smtClean="0"/>
              <a:t>                     - The second rather focuses on the overall growth between the two points</a:t>
            </a:r>
          </a:p>
          <a:p>
            <a:r>
              <a:rPr lang="en-GB" baseline="0" dirty="0" smtClean="0"/>
              <a:t>                     - both very useful in the case of LOC</a:t>
            </a:r>
          </a:p>
          <a:p>
            <a:endParaRPr lang="en-GB" baseline="0" dirty="0" smtClean="0"/>
          </a:p>
          <a:p>
            <a:r>
              <a:rPr lang="en-GB" baseline="0" dirty="0" smtClean="0"/>
              <a:t>Shapiro </a:t>
            </a:r>
            <a:r>
              <a:rPr lang="en-GB" baseline="0" dirty="0" err="1" smtClean="0"/>
              <a:t>wilks</a:t>
            </a:r>
            <a:r>
              <a:rPr lang="en-GB" baseline="0" dirty="0" smtClean="0"/>
              <a:t> – A test to determine the normality of a vectors data – captures HP3 perfectly </a:t>
            </a:r>
          </a:p>
          <a:p>
            <a:r>
              <a:rPr lang="en-GB" baseline="0" dirty="0" smtClean="0"/>
              <a:t>Variance &amp; SD – both utilised in tandem for HP4 alongside growth rate to attempt to quantify and measure an invariant growth rate</a:t>
            </a:r>
          </a:p>
          <a:p>
            <a:r>
              <a:rPr lang="en-GB" baseline="0" dirty="0" smtClean="0"/>
              <a:t>Cross correlation – Allows application of a lag interval between </a:t>
            </a:r>
            <a:r>
              <a:rPr lang="en-GB" baseline="0" smtClean="0"/>
              <a:t>two </a:t>
            </a:r>
            <a:r>
              <a:rPr lang="en-GB" baseline="0" smtClean="0"/>
              <a:t>time series </a:t>
            </a:r>
            <a:r>
              <a:rPr lang="en-GB" baseline="0" dirty="0" smtClean="0"/>
              <a:t>– to measure if say commit from two weeks prior has an impact on stargazers in the present</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8</a:t>
            </a:fld>
            <a:endParaRPr lang="en-GB"/>
          </a:p>
        </p:txBody>
      </p:sp>
    </p:spTree>
    <p:extLst>
      <p:ext uri="{BB962C8B-B14F-4D97-AF65-F5344CB8AC3E}">
        <p14:creationId xmlns:p14="http://schemas.microsoft.com/office/powerpoint/2010/main" val="181309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Novelty</a:t>
            </a:r>
            <a:r>
              <a:rPr lang="en-GB" baseline="0" dirty="0" smtClean="0"/>
              <a:t> over other studies includes the multi project focus – so that’s a big plus</a:t>
            </a:r>
          </a:p>
          <a:p>
            <a:r>
              <a:rPr lang="en-GB" baseline="0" dirty="0" smtClean="0"/>
              <a:t>An age requirement was enforced A) software evolution requires a time frame which enables evolution B) we will be trimming the first six months to account for migration to GitHub</a:t>
            </a:r>
          </a:p>
          <a:p>
            <a:r>
              <a:rPr lang="en-GB" baseline="0" dirty="0" smtClean="0"/>
              <a:t>Finally the two hundred projects will be halved to 100 hundred to account for the significant time it takes to mine the dataset.</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9</a:t>
            </a:fld>
            <a:endParaRPr lang="en-GB"/>
          </a:p>
        </p:txBody>
      </p:sp>
    </p:spTree>
    <p:extLst>
      <p:ext uri="{BB962C8B-B14F-4D97-AF65-F5344CB8AC3E}">
        <p14:creationId xmlns:p14="http://schemas.microsoft.com/office/powerpoint/2010/main" val="2636915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4/12/2016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4/12/2016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Do Lehman’s Laws of Software Evolution apply to Open Source Software: A study using </a:t>
            </a:r>
            <a:r>
              <a:rPr lang="en-GB" sz="4800" dirty="0" smtClean="0"/>
              <a:t>the GitHub </a:t>
            </a:r>
            <a:r>
              <a:rPr lang="en-GB" sz="4800" dirty="0"/>
              <a:t>API?</a:t>
            </a:r>
          </a:p>
        </p:txBody>
      </p:sp>
      <p:sp>
        <p:nvSpPr>
          <p:cNvPr id="3" name="Subtitle 2"/>
          <p:cNvSpPr>
            <a:spLocks noGrp="1"/>
          </p:cNvSpPr>
          <p:nvPr>
            <p:ph type="subTitle" idx="1"/>
          </p:nvPr>
        </p:nvSpPr>
        <p:spPr/>
        <p:txBody>
          <a:bodyPr/>
          <a:lstStyle/>
          <a:p>
            <a:r>
              <a:rPr lang="en-GB" dirty="0" smtClean="0"/>
              <a:t>Jordan McDonald</a:t>
            </a:r>
            <a:endParaRPr lang="en-GB" dirty="0"/>
          </a:p>
        </p:txBody>
      </p:sp>
    </p:spTree>
    <p:extLst>
      <p:ext uri="{BB962C8B-B14F-4D97-AF65-F5344CB8AC3E}">
        <p14:creationId xmlns:p14="http://schemas.microsoft.com/office/powerpoint/2010/main" val="10445369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5476"/>
          </a:xfrm>
        </p:spPr>
        <p:txBody>
          <a:bodyPr/>
          <a:lstStyle/>
          <a:p>
            <a:r>
              <a:rPr lang="en-GB" dirty="0" smtClean="0"/>
              <a:t>The workbench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354395"/>
            <a:ext cx="1015541" cy="1015541"/>
          </a:xfrm>
          <a:prstGeom prst="rect">
            <a:avLst/>
          </a:prstGeom>
        </p:spPr>
      </p:pic>
      <p:sp>
        <p:nvSpPr>
          <p:cNvPr id="5" name="TextBox 4"/>
          <p:cNvSpPr txBox="1"/>
          <p:nvPr/>
        </p:nvSpPr>
        <p:spPr>
          <a:xfrm>
            <a:off x="1993306" y="1697163"/>
            <a:ext cx="6118307" cy="369332"/>
          </a:xfrm>
          <a:prstGeom prst="rect">
            <a:avLst/>
          </a:prstGeom>
          <a:noFill/>
          <a:ln w="28575">
            <a:noFill/>
          </a:ln>
        </p:spPr>
        <p:txBody>
          <a:bodyPr wrap="square" rtlCol="0">
            <a:spAutoFit/>
          </a:bodyPr>
          <a:lstStyle/>
          <a:p>
            <a:pPr algn="ctr"/>
            <a:r>
              <a:rPr lang="en-GB" dirty="0" smtClean="0"/>
              <a:t>Perform Statistical analysis utilising the R environment</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960" y="2542619"/>
            <a:ext cx="1269841" cy="1269841"/>
          </a:xfrm>
          <a:prstGeom prst="rect">
            <a:avLst/>
          </a:prstGeom>
        </p:spPr>
      </p:pic>
      <p:sp>
        <p:nvSpPr>
          <p:cNvPr id="7" name="TextBox 6"/>
          <p:cNvSpPr txBox="1"/>
          <p:nvPr/>
        </p:nvSpPr>
        <p:spPr>
          <a:xfrm>
            <a:off x="1891053" y="3012537"/>
            <a:ext cx="6963882" cy="369332"/>
          </a:xfrm>
          <a:prstGeom prst="rect">
            <a:avLst/>
          </a:prstGeom>
          <a:noFill/>
          <a:ln w="28575">
            <a:noFill/>
          </a:ln>
        </p:spPr>
        <p:txBody>
          <a:bodyPr wrap="square" rtlCol="0">
            <a:spAutoFit/>
          </a:bodyPr>
          <a:lstStyle/>
          <a:p>
            <a:pPr algn="ctr"/>
            <a:r>
              <a:rPr lang="en-GB" dirty="0" smtClean="0"/>
              <a:t>Enable mining of large datasets and parse into information</a:t>
            </a:r>
            <a:endParaRPr lang="en-GB"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16615" y="3900767"/>
            <a:ext cx="1244942" cy="1244942"/>
          </a:xfrm>
          <a:prstGeom prst="rect">
            <a:avLst/>
          </a:prstGeom>
        </p:spPr>
      </p:pic>
      <p:sp>
        <p:nvSpPr>
          <p:cNvPr id="9" name="TextBox 8"/>
          <p:cNvSpPr txBox="1"/>
          <p:nvPr/>
        </p:nvSpPr>
        <p:spPr>
          <a:xfrm>
            <a:off x="1691148" y="4370686"/>
            <a:ext cx="6963882" cy="369332"/>
          </a:xfrm>
          <a:prstGeom prst="rect">
            <a:avLst/>
          </a:prstGeom>
          <a:noFill/>
          <a:ln w="28575">
            <a:noFill/>
          </a:ln>
        </p:spPr>
        <p:txBody>
          <a:bodyPr wrap="square" rtlCol="0">
            <a:spAutoFit/>
          </a:bodyPr>
          <a:lstStyle/>
          <a:p>
            <a:pPr algn="ctr"/>
            <a:r>
              <a:rPr lang="en-GB" dirty="0" smtClean="0"/>
              <a:t>Store and allow offline access to large volumes of data</a:t>
            </a:r>
            <a:endParaRPr lang="en-GB"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593" y="5323985"/>
            <a:ext cx="1219200" cy="1219200"/>
          </a:xfrm>
          <a:prstGeom prst="rect">
            <a:avLst/>
          </a:prstGeom>
        </p:spPr>
      </p:pic>
      <p:sp>
        <p:nvSpPr>
          <p:cNvPr id="11" name="TextBox 10"/>
          <p:cNvSpPr txBox="1"/>
          <p:nvPr/>
        </p:nvSpPr>
        <p:spPr>
          <a:xfrm>
            <a:off x="875071" y="5920371"/>
            <a:ext cx="6963882" cy="369332"/>
          </a:xfrm>
          <a:prstGeom prst="rect">
            <a:avLst/>
          </a:prstGeom>
          <a:noFill/>
          <a:ln w="28575">
            <a:noFill/>
          </a:ln>
        </p:spPr>
        <p:txBody>
          <a:bodyPr wrap="square" rtlCol="0">
            <a:spAutoFit/>
          </a:bodyPr>
          <a:lstStyle/>
          <a:p>
            <a:pPr algn="ctr"/>
            <a:r>
              <a:rPr lang="en-GB" dirty="0" smtClean="0"/>
              <a:t>Visualise the statistical analysis and data</a:t>
            </a:r>
            <a:endParaRPr lang="en-GB" dirty="0"/>
          </a:p>
        </p:txBody>
      </p:sp>
    </p:spTree>
    <p:extLst>
      <p:ext uri="{BB962C8B-B14F-4D97-AF65-F5344CB8AC3E}">
        <p14:creationId xmlns:p14="http://schemas.microsoft.com/office/powerpoint/2010/main" val="2307964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5140"/>
          </a:xfrm>
        </p:spPr>
        <p:txBody>
          <a:bodyPr/>
          <a:lstStyle/>
          <a:p>
            <a:r>
              <a:rPr lang="en-GB" dirty="0" smtClean="0"/>
              <a:t>Findings/Results - Summary</a:t>
            </a:r>
            <a:endParaRPr lang="en-GB"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3265568"/>
              </p:ext>
            </p:extLst>
          </p:nvPr>
        </p:nvGraphicFramePr>
        <p:xfrm>
          <a:off x="835742" y="1297858"/>
          <a:ext cx="10314039" cy="49505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94391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4637"/>
          </a:xfrm>
        </p:spPr>
        <p:txBody>
          <a:bodyPr/>
          <a:lstStyle/>
          <a:p>
            <a:r>
              <a:rPr lang="en-GB" dirty="0" smtClean="0"/>
              <a:t>Result Methodology –  HP 1,5,6 &amp; 7</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9800547"/>
              </p:ext>
            </p:extLst>
          </p:nvPr>
        </p:nvGraphicFramePr>
        <p:xfrm>
          <a:off x="646111" y="1351250"/>
          <a:ext cx="10336518" cy="3200400"/>
        </p:xfrm>
        <a:graphic>
          <a:graphicData uri="http://schemas.openxmlformats.org/drawingml/2006/table">
            <a:tbl>
              <a:tblPr firstRow="1" bandRow="1">
                <a:tableStyleId>{5C22544A-7EE6-4342-B048-85BDC9FD1C3A}</a:tableStyleId>
              </a:tblPr>
              <a:tblGrid>
                <a:gridCol w="3445506"/>
                <a:gridCol w="3445506"/>
                <a:gridCol w="3445506"/>
              </a:tblGrid>
              <a:tr h="581569">
                <a:tc>
                  <a:txBody>
                    <a:bodyPr/>
                    <a:lstStyle/>
                    <a:p>
                      <a:r>
                        <a:rPr lang="en-GB" dirty="0" smtClean="0"/>
                        <a:t>Lag Interval</a:t>
                      </a:r>
                      <a:endParaRPr lang="en-GB" dirty="0"/>
                    </a:p>
                  </a:txBody>
                  <a:tcPr/>
                </a:tc>
                <a:tc>
                  <a:txBody>
                    <a:bodyPr/>
                    <a:lstStyle/>
                    <a:p>
                      <a:r>
                        <a:rPr lang="en-GB" dirty="0" smtClean="0"/>
                        <a:t>%</a:t>
                      </a:r>
                      <a:r>
                        <a:rPr lang="en-GB" baseline="0" dirty="0" smtClean="0"/>
                        <a:t> Positive/negative correlation</a:t>
                      </a:r>
                      <a:endParaRPr lang="en-GB" dirty="0"/>
                    </a:p>
                  </a:txBody>
                  <a:tcPr/>
                </a:tc>
                <a:tc>
                  <a:txBody>
                    <a:bodyPr/>
                    <a:lstStyle/>
                    <a:p>
                      <a:r>
                        <a:rPr lang="en-GB" dirty="0" smtClean="0"/>
                        <a:t>Mean Correlation</a:t>
                      </a:r>
                      <a:endParaRPr lang="en-GB" dirty="0"/>
                    </a:p>
                  </a:txBody>
                  <a:tcPr/>
                </a:tc>
              </a:tr>
              <a:tr h="336940">
                <a:tc>
                  <a:txBody>
                    <a:bodyPr/>
                    <a:lstStyle/>
                    <a:p>
                      <a:pPr algn="ctr"/>
                      <a:r>
                        <a:rPr lang="en-GB" dirty="0" smtClean="0"/>
                        <a:t>0</a:t>
                      </a:r>
                      <a:endParaRPr lang="en-GB" dirty="0"/>
                    </a:p>
                  </a:txBody>
                  <a:tcPr/>
                </a:tc>
                <a:tc>
                  <a:txBody>
                    <a:bodyPr/>
                    <a:lstStyle/>
                    <a:p>
                      <a:pPr algn="ctr"/>
                      <a:r>
                        <a:rPr lang="en-GB" dirty="0" smtClean="0"/>
                        <a:t>45%</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0.03214124591164291</a:t>
                      </a:r>
                    </a:p>
                  </a:txBody>
                  <a:tcPr marL="68580" marR="68580" marT="0" marB="0"/>
                </a:tc>
              </a:tr>
              <a:tr h="336940">
                <a:tc>
                  <a:txBody>
                    <a:bodyPr/>
                    <a:lstStyle/>
                    <a:p>
                      <a:pPr algn="ctr"/>
                      <a:r>
                        <a:rPr lang="en-GB" dirty="0" smtClean="0"/>
                        <a:t>-1</a:t>
                      </a:r>
                      <a:endParaRPr lang="en-GB" dirty="0"/>
                    </a:p>
                  </a:txBody>
                  <a:tcPr/>
                </a:tc>
                <a:tc>
                  <a:txBody>
                    <a:bodyPr/>
                    <a:lstStyle/>
                    <a:p>
                      <a:pPr algn="ctr"/>
                      <a:r>
                        <a:rPr lang="en-GB" dirty="0" smtClean="0"/>
                        <a:t>43%</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0.025790287943452533</a:t>
                      </a:r>
                    </a:p>
                  </a:txBody>
                  <a:tcPr marL="68580" marR="68580" marT="0" marB="0"/>
                </a:tc>
              </a:tr>
              <a:tr h="336940">
                <a:tc>
                  <a:txBody>
                    <a:bodyPr/>
                    <a:lstStyle/>
                    <a:p>
                      <a:pPr algn="ctr"/>
                      <a:r>
                        <a:rPr lang="en-GB" dirty="0" smtClean="0"/>
                        <a:t>-2</a:t>
                      </a:r>
                      <a:endParaRPr lang="en-GB" dirty="0"/>
                    </a:p>
                  </a:txBody>
                  <a:tcPr/>
                </a:tc>
                <a:tc>
                  <a:txBody>
                    <a:bodyPr/>
                    <a:lstStyle/>
                    <a:p>
                      <a:pPr algn="ctr"/>
                      <a:r>
                        <a:rPr lang="en-GB" dirty="0" smtClean="0"/>
                        <a:t>36%</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0.026634282854046863</a:t>
                      </a:r>
                    </a:p>
                  </a:txBody>
                  <a:tcPr marL="68580" marR="68580" marT="0" marB="0"/>
                </a:tc>
              </a:tr>
              <a:tr h="336940">
                <a:tc>
                  <a:txBody>
                    <a:bodyPr/>
                    <a:lstStyle/>
                    <a:p>
                      <a:pPr algn="ctr"/>
                      <a:r>
                        <a:rPr lang="en-GB" dirty="0" smtClean="0"/>
                        <a:t>-3</a:t>
                      </a:r>
                      <a:endParaRPr lang="en-GB" dirty="0"/>
                    </a:p>
                  </a:txBody>
                  <a:tcPr/>
                </a:tc>
                <a:tc>
                  <a:txBody>
                    <a:bodyPr/>
                    <a:lstStyle/>
                    <a:p>
                      <a:pPr algn="ctr"/>
                      <a:r>
                        <a:rPr lang="en-GB" dirty="0" smtClean="0"/>
                        <a:t>39%</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0.030738468993725624</a:t>
                      </a:r>
                    </a:p>
                  </a:txBody>
                  <a:tcPr marL="68580" marR="68580" marT="0" marB="0"/>
                </a:tc>
              </a:tr>
              <a:tr h="336940">
                <a:tc>
                  <a:txBody>
                    <a:bodyPr/>
                    <a:lstStyle/>
                    <a:p>
                      <a:pPr algn="ctr"/>
                      <a:r>
                        <a:rPr lang="en-GB" dirty="0" smtClean="0"/>
                        <a:t>-4</a:t>
                      </a:r>
                      <a:endParaRPr lang="en-GB" dirty="0"/>
                    </a:p>
                  </a:txBody>
                  <a:tcPr/>
                </a:tc>
                <a:tc>
                  <a:txBody>
                    <a:bodyPr/>
                    <a:lstStyle/>
                    <a:p>
                      <a:pPr algn="ctr"/>
                      <a:r>
                        <a:rPr lang="en-GB" dirty="0" smtClean="0"/>
                        <a:t>44%</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0.03359798856683962</a:t>
                      </a:r>
                    </a:p>
                  </a:txBody>
                  <a:tcPr marL="68580" marR="68580" marT="0" marB="0"/>
                </a:tc>
              </a:tr>
              <a:tr h="336940">
                <a:tc>
                  <a:txBody>
                    <a:bodyPr/>
                    <a:lstStyle/>
                    <a:p>
                      <a:pPr algn="ctr"/>
                      <a:r>
                        <a:rPr lang="en-GB" dirty="0" smtClean="0"/>
                        <a:t>-5</a:t>
                      </a:r>
                      <a:endParaRPr lang="en-GB" dirty="0"/>
                    </a:p>
                  </a:txBody>
                  <a:tcPr/>
                </a:tc>
                <a:tc>
                  <a:txBody>
                    <a:bodyPr/>
                    <a:lstStyle/>
                    <a:p>
                      <a:pPr algn="ctr"/>
                      <a:r>
                        <a:rPr lang="en-GB" dirty="0" smtClean="0"/>
                        <a:t>40%</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0.03805715117538213</a:t>
                      </a:r>
                    </a:p>
                  </a:txBody>
                  <a:tcPr marL="68580" marR="68580" marT="0" marB="0"/>
                </a:tc>
              </a:tr>
              <a:tr h="336940">
                <a:tc>
                  <a:txBody>
                    <a:bodyPr/>
                    <a:lstStyle/>
                    <a:p>
                      <a:pPr algn="ctr"/>
                      <a:r>
                        <a:rPr lang="en-GB" dirty="0" smtClean="0"/>
                        <a:t>-6</a:t>
                      </a:r>
                      <a:endParaRPr lang="en-GB" dirty="0"/>
                    </a:p>
                  </a:txBody>
                  <a:tcPr/>
                </a:tc>
                <a:tc>
                  <a:txBody>
                    <a:bodyPr/>
                    <a:lstStyle/>
                    <a:p>
                      <a:pPr algn="ctr"/>
                      <a:r>
                        <a:rPr lang="en-GB" dirty="0" smtClean="0"/>
                        <a:t>40%</a:t>
                      </a:r>
                      <a:endParaRPr lang="en-GB" dirty="0"/>
                    </a:p>
                  </a:txBody>
                  <a:tcPr/>
                </a:tc>
                <a:tc>
                  <a:txBody>
                    <a:bodyPr/>
                    <a:lstStyle/>
                    <a:p>
                      <a:pPr algn="ctr"/>
                      <a:r>
                        <a:rPr kumimoji="0" lang="en-GB" sz="1600" b="0" i="0" u="none" strike="noStrike" kern="1200" cap="none" spc="0" normalizeH="0" baseline="0" noProof="0" dirty="0" smtClean="0">
                          <a:ln>
                            <a:noFill/>
                          </a:ln>
                          <a:solidFill>
                            <a:prstClr val="black"/>
                          </a:solidFill>
                          <a:effectLst/>
                          <a:uLnTx/>
                          <a:uFillTx/>
                          <a:latin typeface="+mj-lt"/>
                          <a:ea typeface="Calibri" panose="020F0502020204030204" pitchFamily="34" charset="0"/>
                          <a:cs typeface="Times New Roman" panose="02020603050405020304" pitchFamily="18" charset="0"/>
                        </a:rPr>
                        <a:t>0.026634282854046863</a:t>
                      </a:r>
                      <a:endParaRPr lang="en-GB" sz="1600" dirty="0">
                        <a:latin typeface="+mj-lt"/>
                      </a:endParaRPr>
                    </a:p>
                  </a:txBody>
                  <a:tcPr/>
                </a:tc>
              </a:tr>
            </a:tbl>
          </a:graphicData>
        </a:graphic>
      </p:graphicFrame>
      <p:graphicFrame>
        <p:nvGraphicFramePr>
          <p:cNvPr id="6" name="Chart 5"/>
          <p:cNvGraphicFramePr/>
          <p:nvPr>
            <p:extLst>
              <p:ext uri="{D42A27DB-BD31-4B8C-83A1-F6EECF244321}">
                <p14:modId xmlns:p14="http://schemas.microsoft.com/office/powerpoint/2010/main" val="3197563433"/>
              </p:ext>
            </p:extLst>
          </p:nvPr>
        </p:nvGraphicFramePr>
        <p:xfrm>
          <a:off x="646111" y="4742692"/>
          <a:ext cx="3011170" cy="19284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54741821"/>
              </p:ext>
            </p:extLst>
          </p:nvPr>
        </p:nvGraphicFramePr>
        <p:xfrm>
          <a:off x="7887704" y="4742692"/>
          <a:ext cx="3023870" cy="19951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308612932"/>
              </p:ext>
            </p:extLst>
          </p:nvPr>
        </p:nvGraphicFramePr>
        <p:xfrm>
          <a:off x="4273892" y="4777617"/>
          <a:ext cx="2997200" cy="189357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463227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a:t>
            </a:r>
            <a:r>
              <a:rPr lang="en-GB" dirty="0" smtClean="0"/>
              <a:t>2</a:t>
            </a:r>
            <a:endParaRPr lang="en-GB" dirty="0"/>
          </a:p>
        </p:txBody>
      </p:sp>
      <p:sp>
        <p:nvSpPr>
          <p:cNvPr id="3" name="Content Placeholder 2"/>
          <p:cNvSpPr>
            <a:spLocks noGrp="1"/>
          </p:cNvSpPr>
          <p:nvPr>
            <p:ph idx="1"/>
          </p:nvPr>
        </p:nvSpPr>
        <p:spPr>
          <a:xfrm>
            <a:off x="646111" y="1376516"/>
            <a:ext cx="9835075" cy="4871883"/>
          </a:xfrm>
        </p:spPr>
        <p:txBody>
          <a:bodyPr/>
          <a:lstStyle/>
          <a:p>
            <a:r>
              <a:rPr lang="en-GB" dirty="0" smtClean="0"/>
              <a:t>Step 1 – Apply the growth rate algorithm to each of the on hundred projects</a:t>
            </a:r>
          </a:p>
          <a:p>
            <a:r>
              <a:rPr lang="en-GB" dirty="0" smtClean="0"/>
              <a:t>Step 2 – Visualise the percentage which show positive/negative growth</a:t>
            </a:r>
          </a:p>
          <a:p>
            <a:pPr marL="0" indent="0">
              <a:buNone/>
            </a:pPr>
            <a:endParaRPr lang="en-GB" dirty="0"/>
          </a:p>
          <a:p>
            <a:pPr marL="0" indent="0">
              <a:buNone/>
            </a:pPr>
            <a:endParaRPr lang="en-GB" dirty="0"/>
          </a:p>
        </p:txBody>
      </p:sp>
      <p:graphicFrame>
        <p:nvGraphicFramePr>
          <p:cNvPr id="5" name="Chart 4"/>
          <p:cNvGraphicFramePr/>
          <p:nvPr>
            <p:extLst>
              <p:ext uri="{D42A27DB-BD31-4B8C-83A1-F6EECF244321}">
                <p14:modId xmlns:p14="http://schemas.microsoft.com/office/powerpoint/2010/main" val="2769669831"/>
              </p:ext>
            </p:extLst>
          </p:nvPr>
        </p:nvGraphicFramePr>
        <p:xfrm>
          <a:off x="2890684" y="2945324"/>
          <a:ext cx="5810863" cy="35144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184792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3</a:t>
            </a:r>
          </a:p>
        </p:txBody>
      </p:sp>
      <p:sp>
        <p:nvSpPr>
          <p:cNvPr id="3" name="Content Placeholder 2"/>
          <p:cNvSpPr>
            <a:spLocks noGrp="1"/>
          </p:cNvSpPr>
          <p:nvPr>
            <p:ph idx="1"/>
          </p:nvPr>
        </p:nvSpPr>
        <p:spPr>
          <a:xfrm>
            <a:off x="776748" y="1455174"/>
            <a:ext cx="10314039" cy="4793225"/>
          </a:xfrm>
        </p:spPr>
        <p:txBody>
          <a:bodyPr/>
          <a:lstStyle/>
          <a:p>
            <a:r>
              <a:rPr lang="en-GB" dirty="0" smtClean="0"/>
              <a:t>Step 1 – Apply the Shapiro Wilks test of normality to each projects additions, deletions &amp; issues.</a:t>
            </a:r>
          </a:p>
          <a:p>
            <a:r>
              <a:rPr lang="en-GB" dirty="0" smtClean="0"/>
              <a:t>Step 2 – Determine the percentage amount for each metric that are not within a normal distribution.</a:t>
            </a:r>
          </a:p>
          <a:p>
            <a:endParaRPr lang="en-GB" dirty="0"/>
          </a:p>
          <a:p>
            <a:endParaRPr lang="en-GB" dirty="0" smtClean="0"/>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3981810588"/>
              </p:ext>
            </p:extLst>
          </p:nvPr>
        </p:nvGraphicFramePr>
        <p:xfrm>
          <a:off x="963561" y="3250128"/>
          <a:ext cx="10127226" cy="899084"/>
        </p:xfrm>
        <a:graphic>
          <a:graphicData uri="http://schemas.openxmlformats.org/drawingml/2006/table">
            <a:tbl>
              <a:tblPr firstRow="1" firstCol="1" bandRow="1">
                <a:tableStyleId>{5C22544A-7EE6-4342-B048-85BDC9FD1C3A}</a:tableStyleId>
              </a:tblPr>
              <a:tblGrid>
                <a:gridCol w="3375395"/>
                <a:gridCol w="3375395"/>
                <a:gridCol w="3376436"/>
              </a:tblGrid>
              <a:tr h="449542">
                <a:tc>
                  <a:txBody>
                    <a:bodyPr/>
                    <a:lstStyle/>
                    <a:p>
                      <a:pPr algn="ctr">
                        <a:lnSpc>
                          <a:spcPct val="150000"/>
                        </a:lnSpc>
                        <a:spcAft>
                          <a:spcPts val="200"/>
                        </a:spcAft>
                      </a:pPr>
                      <a:r>
                        <a:rPr lang="en-GB" sz="1800" dirty="0">
                          <a:effectLst/>
                        </a:rPr>
                        <a:t>Percentage of Issues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Percentage of Deletions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a:effectLst/>
                        </a:rPr>
                        <a:t>Percentage of Additions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9542">
                <a:tc>
                  <a:txBody>
                    <a:bodyPr/>
                    <a:lstStyle/>
                    <a:p>
                      <a:pPr algn="ctr">
                        <a:lnSpc>
                          <a:spcPct val="150000"/>
                        </a:lnSpc>
                        <a:spcAft>
                          <a:spcPts val="200"/>
                        </a:spcAft>
                      </a:pPr>
                      <a:r>
                        <a:rPr lang="en-GB" sz="1800" b="0" dirty="0" smtClean="0">
                          <a:solidFill>
                            <a:schemeClr val="bg1"/>
                          </a:solidFill>
                          <a:effectLst/>
                        </a:rPr>
                        <a:t>93%</a:t>
                      </a:r>
                      <a:endParaRPr lang="en-GB"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9803200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4</a:t>
            </a:r>
          </a:p>
        </p:txBody>
      </p:sp>
      <p:sp>
        <p:nvSpPr>
          <p:cNvPr id="3" name="Content Placeholder 2"/>
          <p:cNvSpPr>
            <a:spLocks noGrp="1"/>
          </p:cNvSpPr>
          <p:nvPr>
            <p:ph idx="1"/>
          </p:nvPr>
        </p:nvSpPr>
        <p:spPr>
          <a:xfrm>
            <a:off x="727587" y="1376516"/>
            <a:ext cx="10363199" cy="4871883"/>
          </a:xfrm>
        </p:spPr>
        <p:txBody>
          <a:bodyPr/>
          <a:lstStyle/>
          <a:p>
            <a:r>
              <a:rPr lang="en-GB" dirty="0" smtClean="0"/>
              <a:t>Step 1 – Determine the mean and median variance for weekly sampled lines of code</a:t>
            </a:r>
          </a:p>
          <a:p>
            <a:r>
              <a:rPr lang="en-GB" dirty="0" smtClean="0"/>
              <a:t>Step 2 – Generate a scatter graph showing the variance distribution</a:t>
            </a:r>
          </a:p>
          <a:p>
            <a:endParaRPr lang="en-GB" dirty="0"/>
          </a:p>
          <a:p>
            <a:endParaRPr lang="en-GB" dirty="0" smtClean="0"/>
          </a:p>
          <a:p>
            <a:endParaRPr lang="en-GB" dirty="0"/>
          </a:p>
          <a:p>
            <a:endParaRPr lang="en-GB" dirty="0" smtClean="0"/>
          </a:p>
          <a:p>
            <a:endParaRPr lang="en-GB" dirty="0"/>
          </a:p>
          <a:p>
            <a:r>
              <a:rPr lang="en-GB" dirty="0" smtClean="0"/>
              <a:t>Step 3 – Visualise percentage of growth rates inside one standard deviation</a:t>
            </a:r>
          </a:p>
          <a:p>
            <a:endParaRPr lang="en-GB" dirty="0"/>
          </a:p>
          <a:p>
            <a:endParaRPr lang="en-GB" dirty="0" smtClean="0"/>
          </a:p>
          <a:p>
            <a:endParaRPr lang="en-GB" dirty="0"/>
          </a:p>
          <a:p>
            <a:endParaRPr lang="en-GB" dirty="0" smtClean="0"/>
          </a:p>
          <a:p>
            <a:endParaRPr lang="en-GB" dirty="0"/>
          </a:p>
          <a:p>
            <a:pPr marL="0" indent="0">
              <a:buNone/>
            </a:pPr>
            <a:endParaRPr lang="en-GB" dirty="0" smtClean="0"/>
          </a:p>
          <a:p>
            <a:pPr marL="0" indent="0">
              <a:buNone/>
            </a:pPr>
            <a:endParaRPr lang="en-GB" dirty="0"/>
          </a:p>
        </p:txBody>
      </p:sp>
      <p:graphicFrame>
        <p:nvGraphicFramePr>
          <p:cNvPr id="4" name="Chart 3"/>
          <p:cNvGraphicFramePr/>
          <p:nvPr>
            <p:extLst>
              <p:ext uri="{D42A27DB-BD31-4B8C-83A1-F6EECF244321}">
                <p14:modId xmlns:p14="http://schemas.microsoft.com/office/powerpoint/2010/main" val="2845301757"/>
              </p:ext>
            </p:extLst>
          </p:nvPr>
        </p:nvGraphicFramePr>
        <p:xfrm>
          <a:off x="2133599" y="2703430"/>
          <a:ext cx="7197213" cy="22180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888694511"/>
              </p:ext>
            </p:extLst>
          </p:nvPr>
        </p:nvGraphicFramePr>
        <p:xfrm>
          <a:off x="2536723" y="5096182"/>
          <a:ext cx="6794089" cy="17618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4818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0256"/>
          </a:xfrm>
        </p:spPr>
        <p:txBody>
          <a:bodyPr/>
          <a:lstStyle/>
          <a:p>
            <a:r>
              <a:rPr lang="en-GB" dirty="0" smtClean="0"/>
              <a:t>Limitations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27" y="1199073"/>
            <a:ext cx="1138688" cy="1138688"/>
          </a:xfrm>
          <a:prstGeom prst="rect">
            <a:avLst/>
          </a:prstGeom>
        </p:spPr>
      </p:pic>
      <p:sp>
        <p:nvSpPr>
          <p:cNvPr id="5" name="TextBox 4"/>
          <p:cNvSpPr txBox="1"/>
          <p:nvPr/>
        </p:nvSpPr>
        <p:spPr>
          <a:xfrm>
            <a:off x="1311216" y="1481035"/>
            <a:ext cx="9247515" cy="369332"/>
          </a:xfrm>
          <a:prstGeom prst="rect">
            <a:avLst/>
          </a:prstGeom>
          <a:noFill/>
          <a:ln w="28575">
            <a:noFill/>
          </a:ln>
        </p:spPr>
        <p:txBody>
          <a:bodyPr wrap="square" rtlCol="0">
            <a:spAutoFit/>
          </a:bodyPr>
          <a:lstStyle/>
          <a:p>
            <a:pPr algn="ctr"/>
            <a:r>
              <a:rPr lang="en-GB" dirty="0" smtClean="0"/>
              <a:t>Restricting the analysis to repository metrics that can be obtained from the API</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57" y="2311878"/>
            <a:ext cx="1138688" cy="1138688"/>
          </a:xfrm>
          <a:prstGeom prst="rect">
            <a:avLst/>
          </a:prstGeom>
        </p:spPr>
      </p:pic>
      <p:sp>
        <p:nvSpPr>
          <p:cNvPr id="7" name="TextBox 6"/>
          <p:cNvSpPr txBox="1"/>
          <p:nvPr/>
        </p:nvSpPr>
        <p:spPr>
          <a:xfrm>
            <a:off x="-362308" y="2614605"/>
            <a:ext cx="9247515" cy="369332"/>
          </a:xfrm>
          <a:prstGeom prst="rect">
            <a:avLst/>
          </a:prstGeom>
          <a:noFill/>
          <a:ln w="28575">
            <a:noFill/>
          </a:ln>
        </p:spPr>
        <p:txBody>
          <a:bodyPr wrap="square" rtlCol="0">
            <a:spAutoFit/>
          </a:bodyPr>
          <a:lstStyle/>
          <a:p>
            <a:pPr algn="ctr"/>
            <a:r>
              <a:rPr lang="en-GB" dirty="0" smtClean="0"/>
              <a:t>Lack of tests of significance in some hypotheses</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68" y="3542745"/>
            <a:ext cx="1138688" cy="1138688"/>
          </a:xfrm>
          <a:prstGeom prst="rect">
            <a:avLst/>
          </a:prstGeom>
        </p:spPr>
      </p:pic>
      <p:sp>
        <p:nvSpPr>
          <p:cNvPr id="9" name="TextBox 8"/>
          <p:cNvSpPr txBox="1"/>
          <p:nvPr/>
        </p:nvSpPr>
        <p:spPr>
          <a:xfrm>
            <a:off x="-534837" y="3864174"/>
            <a:ext cx="9247515" cy="369332"/>
          </a:xfrm>
          <a:prstGeom prst="rect">
            <a:avLst/>
          </a:prstGeom>
          <a:noFill/>
          <a:ln w="28575">
            <a:noFill/>
          </a:ln>
        </p:spPr>
        <p:txBody>
          <a:bodyPr wrap="square" rtlCol="0">
            <a:spAutoFit/>
          </a:bodyPr>
          <a:lstStyle/>
          <a:p>
            <a:pPr algn="ctr"/>
            <a:r>
              <a:rPr lang="en-GB" dirty="0" smtClean="0"/>
              <a:t>Indiscriminate pre-processing of the dataset</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4876327"/>
            <a:ext cx="1138688" cy="1138688"/>
          </a:xfrm>
          <a:prstGeom prst="rect">
            <a:avLst/>
          </a:prstGeom>
        </p:spPr>
      </p:pic>
      <p:sp>
        <p:nvSpPr>
          <p:cNvPr id="11" name="TextBox 10"/>
          <p:cNvSpPr txBox="1"/>
          <p:nvPr/>
        </p:nvSpPr>
        <p:spPr>
          <a:xfrm>
            <a:off x="-1509622" y="5189168"/>
            <a:ext cx="9247515" cy="369332"/>
          </a:xfrm>
          <a:prstGeom prst="rect">
            <a:avLst/>
          </a:prstGeom>
          <a:noFill/>
          <a:ln w="28575">
            <a:noFill/>
          </a:ln>
        </p:spPr>
        <p:txBody>
          <a:bodyPr wrap="square" rtlCol="0">
            <a:spAutoFit/>
          </a:bodyPr>
          <a:lstStyle/>
          <a:p>
            <a:pPr algn="ctr"/>
            <a:r>
              <a:rPr lang="en-GB" dirty="0" smtClean="0"/>
              <a:t>Repository rate of activity</a:t>
            </a:r>
            <a:endParaRPr lang="en-GB" dirty="0"/>
          </a:p>
        </p:txBody>
      </p:sp>
    </p:spTree>
    <p:extLst>
      <p:ext uri="{BB962C8B-B14F-4D97-AF65-F5344CB8AC3E}">
        <p14:creationId xmlns:p14="http://schemas.microsoft.com/office/powerpoint/2010/main" val="42876475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039" y="901937"/>
            <a:ext cx="3215148" cy="5340731"/>
          </a:xfrm>
          <a:prstGeom prst="rect">
            <a:avLst/>
          </a:prstGeom>
        </p:spPr>
      </p:pic>
    </p:spTree>
    <p:extLst>
      <p:ext uri="{BB962C8B-B14F-4D97-AF65-F5344CB8AC3E}">
        <p14:creationId xmlns:p14="http://schemas.microsoft.com/office/powerpoint/2010/main" val="73875618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4000" fill="hold"/>
                                        <p:tgtEl>
                                          <p:spTgt spid="5"/>
                                        </p:tgtEl>
                                        <p:attrNameLst>
                                          <p:attrName>ppt_w</p:attrName>
                                        </p:attrNameLst>
                                      </p:cBhvr>
                                      <p:tavLst>
                                        <p:tav tm="0">
                                          <p:val>
                                            <p:fltVal val="0"/>
                                          </p:val>
                                        </p:tav>
                                        <p:tav tm="100000">
                                          <p:val>
                                            <p:strVal val="#ppt_w"/>
                                          </p:val>
                                        </p:tav>
                                      </p:tavLst>
                                    </p:anim>
                                    <p:anim calcmode="lin" valueType="num">
                                      <p:cBhvr>
                                        <p:cTn id="8" dur="4000" fill="hold"/>
                                        <p:tgtEl>
                                          <p:spTgt spid="5"/>
                                        </p:tgtEl>
                                        <p:attrNameLst>
                                          <p:attrName>ppt_h</p:attrName>
                                        </p:attrNameLst>
                                      </p:cBhvr>
                                      <p:tavLst>
                                        <p:tav tm="0">
                                          <p:val>
                                            <p:fltVal val="0"/>
                                          </p:val>
                                        </p:tav>
                                        <p:tav tm="100000">
                                          <p:val>
                                            <p:strVal val="#ppt_h"/>
                                          </p:val>
                                        </p:tav>
                                      </p:tavLst>
                                    </p:anim>
                                    <p:anim calcmode="lin" valueType="num">
                                      <p:cBhvr>
                                        <p:cTn id="9" dur="4000" fill="hold"/>
                                        <p:tgtEl>
                                          <p:spTgt spid="5"/>
                                        </p:tgtEl>
                                        <p:attrNameLst>
                                          <p:attrName>style.rotation</p:attrName>
                                        </p:attrNameLst>
                                      </p:cBhvr>
                                      <p:tavLst>
                                        <p:tav tm="0">
                                          <p:val>
                                            <p:fltVal val="90"/>
                                          </p:val>
                                        </p:tav>
                                        <p:tav tm="100000">
                                          <p:val>
                                            <p:fltVal val="0"/>
                                          </p:val>
                                        </p:tav>
                                      </p:tavLst>
                                    </p:anim>
                                    <p:animEffect transition="in" filter="fade">
                                      <p:cBhvr>
                                        <p:cTn id="10" dur="4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779214" y="507340"/>
            <a:ext cx="2130724" cy="2018581"/>
          </a:xfrm>
          <a:prstGeom prst="ellipse">
            <a:avLst/>
          </a:prstGeom>
          <a:solidFill>
            <a:schemeClr val="accent1"/>
          </a:soli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875" y="679869"/>
            <a:ext cx="1682151" cy="1639019"/>
          </a:xfrm>
          <a:prstGeom prst="rect">
            <a:avLst/>
          </a:prstGeom>
        </p:spPr>
      </p:pic>
      <p:sp>
        <p:nvSpPr>
          <p:cNvPr id="12" name="Oval 11"/>
          <p:cNvSpPr/>
          <p:nvPr/>
        </p:nvSpPr>
        <p:spPr>
          <a:xfrm>
            <a:off x="7536231"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086" y="4052491"/>
            <a:ext cx="1579014" cy="1579014"/>
          </a:xfrm>
          <a:prstGeom prst="rect">
            <a:avLst/>
          </a:prstGeom>
        </p:spPr>
      </p:pic>
      <p:sp>
        <p:nvSpPr>
          <p:cNvPr id="13" name="Oval 12"/>
          <p:cNvSpPr/>
          <p:nvPr/>
        </p:nvSpPr>
        <p:spPr>
          <a:xfrm>
            <a:off x="2021077"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6531" y="4242474"/>
            <a:ext cx="1319816" cy="1319816"/>
          </a:xfrm>
          <a:prstGeom prst="rect">
            <a:avLst/>
          </a:prstGeom>
        </p:spPr>
      </p:pic>
      <p:sp>
        <p:nvSpPr>
          <p:cNvPr id="15" name="Right Arrow 14"/>
          <p:cNvSpPr/>
          <p:nvPr/>
        </p:nvSpPr>
        <p:spPr>
          <a:xfrm rot="7860000">
            <a:off x="3242900" y="2846332"/>
            <a:ext cx="2337210" cy="546042"/>
          </a:xfrm>
          <a:prstGeom prst="rightArrow">
            <a:avLst>
              <a:gd name="adj1" fmla="val 54037"/>
              <a:gd name="adj2" fmla="val 50000"/>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4123021" y="4568975"/>
            <a:ext cx="3413210" cy="546042"/>
          </a:xfrm>
          <a:prstGeom prst="rightArrow">
            <a:avLst>
              <a:gd name="adj1" fmla="val 54037"/>
              <a:gd name="adj2" fmla="val 50000"/>
            </a:avLst>
          </a:prstGeom>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200900" y="1000125"/>
            <a:ext cx="1990725" cy="646331"/>
          </a:xfrm>
          <a:prstGeom prst="rect">
            <a:avLst/>
          </a:prstGeom>
          <a:noFill/>
        </p:spPr>
        <p:txBody>
          <a:bodyPr wrap="square" rtlCol="0">
            <a:spAutoFit/>
          </a:bodyPr>
          <a:lstStyle/>
          <a:p>
            <a:r>
              <a:rPr lang="en-GB" dirty="0" smtClean="0"/>
              <a:t>1.</a:t>
            </a:r>
          </a:p>
          <a:p>
            <a:r>
              <a:rPr lang="en-GB" dirty="0" smtClean="0"/>
              <a:t>GitHub API</a:t>
            </a:r>
            <a:endParaRPr lang="en-GB" dirty="0"/>
          </a:p>
        </p:txBody>
      </p:sp>
      <p:sp>
        <p:nvSpPr>
          <p:cNvPr id="19" name="TextBox 18"/>
          <p:cNvSpPr txBox="1"/>
          <p:nvPr/>
        </p:nvSpPr>
        <p:spPr>
          <a:xfrm>
            <a:off x="349584" y="4657725"/>
            <a:ext cx="1483156" cy="646331"/>
          </a:xfrm>
          <a:prstGeom prst="rect">
            <a:avLst/>
          </a:prstGeom>
          <a:noFill/>
        </p:spPr>
        <p:txBody>
          <a:bodyPr wrap="square" rtlCol="0">
            <a:spAutoFit/>
          </a:bodyPr>
          <a:lstStyle/>
          <a:p>
            <a:r>
              <a:rPr lang="en-GB" dirty="0"/>
              <a:t>2</a:t>
            </a:r>
            <a:r>
              <a:rPr lang="en-GB" dirty="0" smtClean="0"/>
              <a:t>.</a:t>
            </a:r>
          </a:p>
          <a:p>
            <a:r>
              <a:rPr lang="en-GB" dirty="0" smtClean="0"/>
              <a:t>Workbench</a:t>
            </a:r>
            <a:endParaRPr lang="en-GB" dirty="0"/>
          </a:p>
        </p:txBody>
      </p:sp>
      <p:sp>
        <p:nvSpPr>
          <p:cNvPr id="20" name="TextBox 19"/>
          <p:cNvSpPr txBox="1"/>
          <p:nvPr/>
        </p:nvSpPr>
        <p:spPr>
          <a:xfrm>
            <a:off x="9942810" y="4527850"/>
            <a:ext cx="1483156" cy="646331"/>
          </a:xfrm>
          <a:prstGeom prst="rect">
            <a:avLst/>
          </a:prstGeom>
          <a:noFill/>
        </p:spPr>
        <p:txBody>
          <a:bodyPr wrap="square" rtlCol="0">
            <a:spAutoFit/>
          </a:bodyPr>
          <a:lstStyle/>
          <a:p>
            <a:r>
              <a:rPr lang="en-GB" dirty="0" smtClean="0"/>
              <a:t>3.</a:t>
            </a:r>
          </a:p>
          <a:p>
            <a:r>
              <a:rPr lang="en-GB" dirty="0" smtClean="0"/>
              <a:t>Dissertation</a:t>
            </a:r>
            <a:endParaRPr lang="en-GB" dirty="0"/>
          </a:p>
        </p:txBody>
      </p:sp>
    </p:spTree>
    <p:extLst>
      <p:ext uri="{BB962C8B-B14F-4D97-AF65-F5344CB8AC3E}">
        <p14:creationId xmlns:p14="http://schemas.microsoft.com/office/powerpoint/2010/main" val="25050138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a:solidFill>
                  <a:srgbClr val="AFF335"/>
                </a:solidFill>
              </a:rPr>
              <a:t>(1974) "Continuing Change" </a:t>
            </a:r>
            <a:r>
              <a:rPr lang="en-GB" dirty="0"/>
              <a:t>— an E-type system must be continually </a:t>
            </a:r>
            <a:r>
              <a:rPr lang="en-GB" dirty="0" smtClean="0"/>
              <a:t>adapted </a:t>
            </a:r>
            <a:r>
              <a:rPr lang="en-GB" dirty="0"/>
              <a:t>or it becomes progressively less </a:t>
            </a:r>
            <a:r>
              <a:rPr lang="en-GB" dirty="0" smtClean="0"/>
              <a:t>satisfactory</a:t>
            </a:r>
          </a:p>
          <a:p>
            <a:r>
              <a:rPr lang="en-GB" dirty="0">
                <a:solidFill>
                  <a:srgbClr val="AFF335"/>
                </a:solidFill>
              </a:rPr>
              <a:t>(1974) "Increasing Complexity" </a:t>
            </a:r>
            <a:r>
              <a:rPr lang="en-GB" dirty="0"/>
              <a:t>— as an E-type system evolves, its complexity increases unless work is done to maintain or reduce </a:t>
            </a:r>
            <a:r>
              <a:rPr lang="en-GB" dirty="0" smtClean="0"/>
              <a:t>it</a:t>
            </a:r>
          </a:p>
          <a:p>
            <a:r>
              <a:rPr lang="en-GB" dirty="0">
                <a:solidFill>
                  <a:srgbClr val="AFF335"/>
                </a:solidFill>
              </a:rPr>
              <a:t>(1974) "Self Regulation" </a:t>
            </a:r>
            <a:r>
              <a:rPr lang="en-GB" dirty="0"/>
              <a:t>— E-type system evolution processes are self-regulating with the distribution of product and process measures close to </a:t>
            </a:r>
            <a:r>
              <a:rPr lang="en-GB" dirty="0" smtClean="0"/>
              <a:t>normal</a:t>
            </a:r>
          </a:p>
          <a:p>
            <a:r>
              <a:rPr lang="en-GB" dirty="0">
                <a:solidFill>
                  <a:srgbClr val="AFF335"/>
                </a:solidFill>
              </a:rPr>
              <a:t>(1978) "Conservation of Organisational Stability (invariant work rate)" </a:t>
            </a:r>
            <a:r>
              <a:rPr lang="en-GB" dirty="0"/>
              <a:t>- the average effective global activity rate in an evolving E-type system is invariant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satisfactory evolution. Excessive growth diminishes that mastery. Hence the average incremental growth remains invariant as the system evolves</a:t>
            </a:r>
            <a:r>
              <a:rPr lang="en-GB" dirty="0" smtClean="0"/>
              <a:t>.</a:t>
            </a:r>
          </a:p>
          <a:p>
            <a:r>
              <a:rPr lang="en-GB" dirty="0">
                <a:solidFill>
                  <a:srgbClr val="AFF335"/>
                </a:solidFill>
              </a:rPr>
              <a:t>(1991) "Continuing Growth" </a:t>
            </a:r>
            <a:r>
              <a:rPr lang="en-GB" dirty="0"/>
              <a:t>— the functional content of an E-type system must be continually increased to maintain </a:t>
            </a:r>
            <a:r>
              <a:rPr lang="en-GB" dirty="0" smtClean="0"/>
              <a:t>user satisfaction over </a:t>
            </a:r>
            <a:r>
              <a:rPr lang="en-GB" dirty="0"/>
              <a:t>its </a:t>
            </a:r>
            <a:r>
              <a:rPr lang="en-GB" dirty="0" smtClean="0"/>
              <a:t>lifetime</a:t>
            </a:r>
          </a:p>
          <a:p>
            <a:r>
              <a:rPr lang="en-GB" dirty="0">
                <a:solidFill>
                  <a:srgbClr val="AFF335"/>
                </a:solidFill>
              </a:rPr>
              <a:t>(1996) "Declining Quality" </a:t>
            </a:r>
            <a:r>
              <a:rPr lang="en-GB" dirty="0"/>
              <a:t>— the </a:t>
            </a:r>
            <a:r>
              <a:rPr lang="en-GB" dirty="0" smtClean="0"/>
              <a:t>quality </a:t>
            </a:r>
            <a:r>
              <a:rPr lang="en-GB" dirty="0"/>
              <a:t>of an E-type system will appear to be declining unless it is rigorously maintained 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feedback systems and must be treated as such to achieve significant improvement over any reasonable </a:t>
            </a:r>
            <a:r>
              <a:rPr lang="en-GB" dirty="0" smtClean="0"/>
              <a:t>base</a:t>
            </a:r>
          </a:p>
          <a:p>
            <a:endParaRPr lang="en-GB" dirty="0"/>
          </a:p>
        </p:txBody>
      </p:sp>
    </p:spTree>
    <p:extLst>
      <p:ext uri="{BB962C8B-B14F-4D97-AF65-F5344CB8AC3E}">
        <p14:creationId xmlns:p14="http://schemas.microsoft.com/office/powerpoint/2010/main" val="15443296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grpId="0"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grpId="0"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750"/>
                            </p:stCondLst>
                            <p:childTnLst>
                              <p:par>
                                <p:cTn id="20" presetID="2" presetClass="entr" presetSubtype="4"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0"/>
                            </p:stCondLst>
                            <p:childTnLst>
                              <p:par>
                                <p:cTn id="25" presetID="2" presetClass="entr" presetSubtype="4" fill="hold" grpId="0" nodeType="after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6250"/>
                            </p:stCondLst>
                            <p:childTnLst>
                              <p:par>
                                <p:cTn id="30" presetID="2" presetClass="entr" presetSubtype="4" fill="hold" grpId="0" nodeType="after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7500"/>
                            </p:stCondLst>
                            <p:childTnLst>
                              <p:par>
                                <p:cTn id="35" presetID="2" presetClass="entr" presetSubtype="4" fill="hold" grpId="0" nodeType="afterEffect">
                                  <p:stCondLst>
                                    <p:cond delay="50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8750"/>
                            </p:stCondLst>
                            <p:childTnLst>
                              <p:par>
                                <p:cTn id="40" presetID="2" presetClass="entr" presetSubtype="4" fill="hold" grpId="0" nodeType="afterEffect">
                                  <p:stCondLst>
                                    <p:cond delay="50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75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smtClean="0">
                <a:solidFill>
                  <a:srgbClr val="AFF335"/>
                </a:solidFill>
              </a:rPr>
              <a:t>(1974) "Continuing Change" </a:t>
            </a:r>
            <a:r>
              <a:rPr lang="en-GB" dirty="0" smtClean="0"/>
              <a:t>— an E-type system must be </a:t>
            </a:r>
            <a:r>
              <a:rPr lang="en-GB" b="1" dirty="0" smtClean="0">
                <a:solidFill>
                  <a:srgbClr val="FFFF00"/>
                </a:solidFill>
              </a:rPr>
              <a:t>continually adapted </a:t>
            </a:r>
            <a:r>
              <a:rPr lang="en-GB" dirty="0" smtClean="0"/>
              <a:t>or it becomes progressively </a:t>
            </a:r>
            <a:r>
              <a:rPr lang="en-GB" dirty="0" smtClean="0">
                <a:solidFill>
                  <a:srgbClr val="FFFF00"/>
                </a:solidFill>
              </a:rPr>
              <a:t>l</a:t>
            </a:r>
            <a:r>
              <a:rPr lang="en-GB" b="1" dirty="0" smtClean="0">
                <a:solidFill>
                  <a:srgbClr val="FFFF00"/>
                </a:solidFill>
              </a:rPr>
              <a:t>ess satisfactory</a:t>
            </a:r>
          </a:p>
          <a:p>
            <a:r>
              <a:rPr lang="en-GB" dirty="0" smtClean="0">
                <a:solidFill>
                  <a:srgbClr val="AFF335"/>
                </a:solidFill>
              </a:rPr>
              <a:t>(1974) "Increasing Complexity" </a:t>
            </a:r>
            <a:r>
              <a:rPr lang="en-GB" dirty="0" smtClean="0"/>
              <a:t>— as an E-type system evolves, its </a:t>
            </a:r>
            <a:r>
              <a:rPr lang="en-GB" b="1" dirty="0" smtClean="0">
                <a:solidFill>
                  <a:srgbClr val="FFFF00"/>
                </a:solidFill>
              </a:rPr>
              <a:t>complexity increases</a:t>
            </a:r>
            <a:r>
              <a:rPr lang="en-GB" dirty="0" smtClean="0"/>
              <a:t> unless work is done to maintain or reduce it</a:t>
            </a:r>
          </a:p>
          <a:p>
            <a:r>
              <a:rPr lang="en-GB" dirty="0" smtClean="0">
                <a:solidFill>
                  <a:srgbClr val="AFF335"/>
                </a:solidFill>
              </a:rPr>
              <a:t>(</a:t>
            </a:r>
            <a:r>
              <a:rPr lang="en-GB" dirty="0">
                <a:solidFill>
                  <a:srgbClr val="AFF335"/>
                </a:solidFill>
              </a:rPr>
              <a:t>1974) "Self Regulation" </a:t>
            </a:r>
            <a:r>
              <a:rPr lang="en-GB" dirty="0"/>
              <a:t>— E-type system evolution processes are self-regulating with the </a:t>
            </a:r>
            <a:r>
              <a:rPr lang="en-GB" b="1" dirty="0">
                <a:solidFill>
                  <a:srgbClr val="FFFF00"/>
                </a:solidFill>
              </a:rPr>
              <a:t>distribution of product and process measures close to </a:t>
            </a:r>
            <a:r>
              <a:rPr lang="en-GB" b="1" dirty="0" smtClean="0">
                <a:solidFill>
                  <a:srgbClr val="FFFF00"/>
                </a:solidFill>
              </a:rPr>
              <a:t>normal</a:t>
            </a:r>
          </a:p>
          <a:p>
            <a:r>
              <a:rPr lang="en-GB" dirty="0">
                <a:solidFill>
                  <a:srgbClr val="AFF335"/>
                </a:solidFill>
              </a:rPr>
              <a:t>(1978) "Conservation of Organisational Stability (invariant work rate)" </a:t>
            </a:r>
            <a:r>
              <a:rPr lang="en-GB" dirty="0"/>
              <a:t>- the </a:t>
            </a:r>
            <a:r>
              <a:rPr lang="en-GB" b="1" dirty="0">
                <a:solidFill>
                  <a:srgbClr val="FFFF00"/>
                </a:solidFill>
              </a:rPr>
              <a:t>average effective global activity rate</a:t>
            </a:r>
            <a:r>
              <a:rPr lang="en-GB" b="1" dirty="0"/>
              <a:t> </a:t>
            </a:r>
            <a:r>
              <a:rPr lang="en-GB" dirty="0"/>
              <a:t>in an evolving E-type system is </a:t>
            </a:r>
            <a:r>
              <a:rPr lang="en-GB" b="1" dirty="0">
                <a:solidFill>
                  <a:srgbClr val="FFFF00"/>
                </a:solidFill>
              </a:rPr>
              <a:t>invariant</a:t>
            </a:r>
            <a:r>
              <a:rPr lang="en-GB" dirty="0"/>
              <a: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a:t>
            </a:r>
            <a:r>
              <a:rPr lang="en-GB" b="1" dirty="0">
                <a:solidFill>
                  <a:srgbClr val="FFFF00"/>
                </a:solidFill>
              </a:rPr>
              <a:t>satisfactory evolution</a:t>
            </a:r>
            <a:r>
              <a:rPr lang="en-GB" dirty="0"/>
              <a:t>. Excessive growth diminishes that mastery. Hence the </a:t>
            </a:r>
            <a:r>
              <a:rPr lang="en-GB" b="1" dirty="0">
                <a:solidFill>
                  <a:srgbClr val="FFFF00"/>
                </a:solidFill>
              </a:rPr>
              <a:t>average incremental growth</a:t>
            </a:r>
            <a:r>
              <a:rPr lang="en-GB" b="1" dirty="0"/>
              <a:t> </a:t>
            </a:r>
            <a:r>
              <a:rPr lang="en-GB" dirty="0"/>
              <a:t>remains invariant as the system evolves</a:t>
            </a:r>
            <a:r>
              <a:rPr lang="en-GB" dirty="0" smtClean="0"/>
              <a:t>.</a:t>
            </a:r>
          </a:p>
          <a:p>
            <a:r>
              <a:rPr lang="en-GB" dirty="0">
                <a:solidFill>
                  <a:srgbClr val="AFF335"/>
                </a:solidFill>
              </a:rPr>
              <a:t>(1991) "Continuing Growth" </a:t>
            </a:r>
            <a:r>
              <a:rPr lang="en-GB" dirty="0"/>
              <a:t>— the </a:t>
            </a:r>
            <a:r>
              <a:rPr lang="en-GB" b="1" dirty="0">
                <a:solidFill>
                  <a:srgbClr val="FFFF00"/>
                </a:solidFill>
              </a:rPr>
              <a:t>functional content </a:t>
            </a:r>
            <a:r>
              <a:rPr lang="en-GB" dirty="0"/>
              <a:t>of an E-type system must be continually increased to maintain </a:t>
            </a:r>
            <a:r>
              <a:rPr lang="en-GB" b="1" dirty="0">
                <a:solidFill>
                  <a:srgbClr val="FFFF00"/>
                </a:solidFill>
              </a:rPr>
              <a:t>user satisfaction </a:t>
            </a:r>
            <a:r>
              <a:rPr lang="en-GB" dirty="0"/>
              <a:t>over its </a:t>
            </a:r>
            <a:r>
              <a:rPr lang="en-GB" dirty="0" smtClean="0"/>
              <a:t>lifetime</a:t>
            </a:r>
          </a:p>
          <a:p>
            <a:r>
              <a:rPr lang="en-GB" dirty="0">
                <a:solidFill>
                  <a:srgbClr val="AFF335"/>
                </a:solidFill>
              </a:rPr>
              <a:t>(1996) "Declining Quality" </a:t>
            </a:r>
            <a:r>
              <a:rPr lang="en-GB" dirty="0"/>
              <a:t>— the </a:t>
            </a:r>
            <a:r>
              <a:rPr lang="en-GB" b="1" dirty="0">
                <a:solidFill>
                  <a:srgbClr val="FFFF00"/>
                </a:solidFill>
              </a:rPr>
              <a:t>quality</a:t>
            </a:r>
            <a:r>
              <a:rPr lang="en-GB" dirty="0"/>
              <a:t> of an E-type system will appear to be </a:t>
            </a:r>
            <a:r>
              <a:rPr lang="en-GB" b="1" dirty="0">
                <a:solidFill>
                  <a:srgbClr val="FFFF00"/>
                </a:solidFill>
              </a:rPr>
              <a:t>declining</a:t>
            </a:r>
            <a:r>
              <a:rPr lang="en-GB" dirty="0"/>
              <a:t> unless it is </a:t>
            </a:r>
            <a:r>
              <a:rPr lang="en-GB" b="1" dirty="0">
                <a:solidFill>
                  <a:srgbClr val="FFFF00"/>
                </a:solidFill>
              </a:rPr>
              <a:t>rigorously maintained</a:t>
            </a:r>
            <a:r>
              <a:rPr lang="en-GB" b="1" dirty="0"/>
              <a:t> </a:t>
            </a:r>
            <a:r>
              <a:rPr lang="en-GB" dirty="0"/>
              <a:t>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a:t>
            </a:r>
            <a:r>
              <a:rPr lang="en-GB" b="1" dirty="0">
                <a:solidFill>
                  <a:srgbClr val="FFFF00"/>
                </a:solidFill>
              </a:rPr>
              <a:t>feedback systems </a:t>
            </a:r>
            <a:r>
              <a:rPr lang="en-GB" dirty="0"/>
              <a:t>and must be treated as such to achieve </a:t>
            </a:r>
            <a:r>
              <a:rPr lang="en-GB" b="1" dirty="0">
                <a:solidFill>
                  <a:srgbClr val="FFFF00"/>
                </a:solidFill>
              </a:rPr>
              <a:t>significant improvement</a:t>
            </a:r>
            <a:r>
              <a:rPr lang="en-GB" b="1" dirty="0"/>
              <a:t> </a:t>
            </a:r>
            <a:r>
              <a:rPr lang="en-GB" dirty="0"/>
              <a:t>over any reasonable </a:t>
            </a:r>
            <a:r>
              <a:rPr lang="en-GB" dirty="0" smtClean="0"/>
              <a:t>base</a:t>
            </a:r>
          </a:p>
          <a:p>
            <a:endParaRPr lang="en-GB" dirty="0"/>
          </a:p>
        </p:txBody>
      </p:sp>
    </p:spTree>
    <p:extLst>
      <p:ext uri="{BB962C8B-B14F-4D97-AF65-F5344CB8AC3E}">
        <p14:creationId xmlns:p14="http://schemas.microsoft.com/office/powerpoint/2010/main" val="3910605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GB" dirty="0" smtClean="0"/>
              <a:t>The GitHub API</a:t>
            </a:r>
            <a:endParaRPr lang="en-GB"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6859675"/>
          </a:xfrm>
        </p:spPr>
      </p:pic>
    </p:spTree>
    <p:extLst>
      <p:ext uri="{BB962C8B-B14F-4D97-AF65-F5344CB8AC3E}">
        <p14:creationId xmlns:p14="http://schemas.microsoft.com/office/powerpoint/2010/main" val="9440157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4134"/>
          </a:xfrm>
        </p:spPr>
        <p:txBody>
          <a:bodyPr/>
          <a:lstStyle/>
          <a:p>
            <a:r>
              <a:rPr lang="en-GB" dirty="0" smtClean="0"/>
              <a:t>Metrics That The API Provides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1315791"/>
              </p:ext>
            </p:extLst>
          </p:nvPr>
        </p:nvGraphicFramePr>
        <p:xfrm>
          <a:off x="736907" y="1295400"/>
          <a:ext cx="10452100" cy="4892040"/>
        </p:xfrm>
        <a:graphic>
          <a:graphicData uri="http://schemas.openxmlformats.org/drawingml/2006/table">
            <a:tbl>
              <a:tblPr firstRow="1" bandRow="1">
                <a:tableStyleId>{5C22544A-7EE6-4342-B048-85BDC9FD1C3A}</a:tableStyleId>
              </a:tblPr>
              <a:tblGrid>
                <a:gridCol w="2458577"/>
                <a:gridCol w="7993523"/>
              </a:tblGrid>
              <a:tr h="370840">
                <a:tc>
                  <a:txBody>
                    <a:bodyPr/>
                    <a:lstStyle/>
                    <a:p>
                      <a:pPr algn="ctr"/>
                      <a:r>
                        <a:rPr lang="en-GB" dirty="0" smtClean="0"/>
                        <a:t>Metric</a:t>
                      </a:r>
                      <a:endParaRPr lang="en-GB" dirty="0"/>
                    </a:p>
                  </a:txBody>
                  <a:tcPr/>
                </a:tc>
                <a:tc>
                  <a:txBody>
                    <a:bodyPr/>
                    <a:lstStyle/>
                    <a:p>
                      <a:pPr algn="ctr"/>
                      <a:r>
                        <a:rPr lang="en-GB" dirty="0" smtClean="0"/>
                        <a:t>Description</a:t>
                      </a:r>
                      <a:endParaRPr lang="en-GB" dirty="0"/>
                    </a:p>
                  </a:txBody>
                  <a:tcPr/>
                </a:tc>
              </a:tr>
              <a:tr h="370840">
                <a:tc>
                  <a:txBody>
                    <a:bodyPr/>
                    <a:lstStyle/>
                    <a:p>
                      <a:pPr algn="l"/>
                      <a:r>
                        <a:rPr lang="en-GB" sz="1400" dirty="0" smtClean="0"/>
                        <a:t>Collaborators</a:t>
                      </a:r>
                      <a:endParaRPr lang="en-GB" sz="1400" dirty="0"/>
                    </a:p>
                  </a:txBody>
                  <a:tcPr/>
                </a:tc>
                <a:tc>
                  <a:txBody>
                    <a:bodyPr/>
                    <a:lstStyle/>
                    <a:p>
                      <a:r>
                        <a:rPr lang="en-GB" sz="1400" dirty="0" smtClean="0"/>
                        <a:t>All user who have contributed to the project</a:t>
                      </a:r>
                      <a:endParaRPr lang="en-GB" sz="1400" dirty="0"/>
                    </a:p>
                  </a:txBody>
                  <a:tcPr/>
                </a:tc>
              </a:tr>
              <a:tr h="370840">
                <a:tc>
                  <a:txBody>
                    <a:bodyPr/>
                    <a:lstStyle/>
                    <a:p>
                      <a:pPr algn="l"/>
                      <a:r>
                        <a:rPr lang="en-GB" sz="1400" b="1" u="sng" dirty="0" smtClean="0"/>
                        <a:t>Additions/Deletions</a:t>
                      </a:r>
                      <a:endParaRPr lang="en-GB" sz="1400" b="1" u="sng" dirty="0"/>
                    </a:p>
                  </a:txBody>
                  <a:tcPr/>
                </a:tc>
                <a:tc>
                  <a:txBody>
                    <a:bodyPr/>
                    <a:lstStyle/>
                    <a:p>
                      <a:r>
                        <a:rPr lang="en-GB" sz="1400" dirty="0" smtClean="0"/>
                        <a:t>Represents a new/removed</a:t>
                      </a:r>
                      <a:r>
                        <a:rPr lang="en-GB" sz="1400" baseline="0" dirty="0" smtClean="0"/>
                        <a:t> line of code in the repository</a:t>
                      </a:r>
                      <a:endParaRPr lang="en-GB" sz="1400" dirty="0"/>
                    </a:p>
                  </a:txBody>
                  <a:tcPr/>
                </a:tc>
              </a:tr>
              <a:tr h="370840">
                <a:tc>
                  <a:txBody>
                    <a:bodyPr/>
                    <a:lstStyle/>
                    <a:p>
                      <a:pPr algn="l"/>
                      <a:r>
                        <a:rPr lang="en-GB" sz="1400" b="1" u="sng" dirty="0" smtClean="0"/>
                        <a:t>Commits</a:t>
                      </a:r>
                      <a:endParaRPr lang="en-GB" sz="1400" b="1" u="sng" dirty="0"/>
                    </a:p>
                  </a:txBody>
                  <a:tcPr/>
                </a:tc>
                <a:tc>
                  <a:txBody>
                    <a:bodyPr/>
                    <a:lstStyle/>
                    <a:p>
                      <a:r>
                        <a:rPr lang="en-GB" sz="1400" dirty="0" smtClean="0"/>
                        <a:t>Pushing</a:t>
                      </a:r>
                      <a:r>
                        <a:rPr lang="en-GB" sz="1400" baseline="0" dirty="0" smtClean="0"/>
                        <a:t> a set of local code changes to the main repository</a:t>
                      </a:r>
                      <a:endParaRPr lang="en-GB" sz="1400" dirty="0"/>
                    </a:p>
                  </a:txBody>
                  <a:tcPr/>
                </a:tc>
              </a:tr>
              <a:tr h="370840">
                <a:tc>
                  <a:txBody>
                    <a:bodyPr/>
                    <a:lstStyle/>
                    <a:p>
                      <a:pPr algn="l"/>
                      <a:r>
                        <a:rPr lang="en-GB" sz="1400" dirty="0" smtClean="0"/>
                        <a:t>Forks</a:t>
                      </a:r>
                      <a:endParaRPr lang="en-GB" sz="1400" dirty="0"/>
                    </a:p>
                  </a:txBody>
                  <a:tcPr/>
                </a:tc>
                <a:tc>
                  <a:txBody>
                    <a:bodyPr/>
                    <a:lstStyle/>
                    <a:p>
                      <a:r>
                        <a:rPr lang="en-GB" sz="1400" dirty="0" smtClean="0"/>
                        <a:t>A fork is a copy of a repository. Forking a repository allows you to freely experiment with changes without affecting the original project</a:t>
                      </a:r>
                      <a:endParaRPr lang="en-GB" sz="1400" dirty="0"/>
                    </a:p>
                  </a:txBody>
                  <a:tcPr/>
                </a:tc>
              </a:tr>
              <a:tr h="370840">
                <a:tc>
                  <a:txBody>
                    <a:bodyPr/>
                    <a:lstStyle/>
                    <a:p>
                      <a:pPr algn="l"/>
                      <a:r>
                        <a:rPr lang="en-GB" sz="1400" b="1" u="sng" dirty="0" smtClean="0"/>
                        <a:t>Issues</a:t>
                      </a:r>
                      <a:endParaRPr lang="en-GB" sz="1400" b="1" u="sng" dirty="0"/>
                    </a:p>
                  </a:txBody>
                  <a:tcPr/>
                </a:tc>
                <a:tc>
                  <a:txBody>
                    <a:bodyPr/>
                    <a:lstStyle/>
                    <a:p>
                      <a:r>
                        <a:rPr lang="en-GB" sz="1400" dirty="0" smtClean="0"/>
                        <a:t>Keep track of tasks, enhancements, and bugs for your projects. They’re kind of like email —except they can be shared and discussed with the rest of your team</a:t>
                      </a:r>
                      <a:endParaRPr lang="en-GB" sz="1400" dirty="0"/>
                    </a:p>
                  </a:txBody>
                  <a:tcPr/>
                </a:tc>
              </a:tr>
              <a:tr h="370840">
                <a:tc>
                  <a:txBody>
                    <a:bodyPr/>
                    <a:lstStyle/>
                    <a:p>
                      <a:pPr algn="l"/>
                      <a:r>
                        <a:rPr lang="en-GB" sz="1400" b="1" u="sng" dirty="0" smtClean="0"/>
                        <a:t>Issue Comments</a:t>
                      </a:r>
                      <a:endParaRPr lang="en-GB" sz="1400" b="1" u="sng" dirty="0"/>
                    </a:p>
                  </a:txBody>
                  <a:tcPr/>
                </a:tc>
                <a:tc>
                  <a:txBody>
                    <a:bodyPr/>
                    <a:lstStyle/>
                    <a:p>
                      <a:r>
                        <a:rPr lang="en-GB" sz="1400" dirty="0" smtClean="0"/>
                        <a:t>Users</a:t>
                      </a:r>
                      <a:r>
                        <a:rPr lang="en-GB" sz="1400" baseline="0" dirty="0" smtClean="0"/>
                        <a:t> can post comments with associated issues</a:t>
                      </a:r>
                      <a:endParaRPr lang="en-GB" sz="1400" dirty="0"/>
                    </a:p>
                  </a:txBody>
                  <a:tcPr/>
                </a:tc>
              </a:tr>
              <a:tr h="370840">
                <a:tc>
                  <a:txBody>
                    <a:bodyPr/>
                    <a:lstStyle/>
                    <a:p>
                      <a:pPr algn="l"/>
                      <a:r>
                        <a:rPr lang="en-GB" sz="1400" dirty="0" smtClean="0"/>
                        <a:t>Pull Requests</a:t>
                      </a:r>
                      <a:endParaRPr lang="en-GB" sz="1400" dirty="0"/>
                    </a:p>
                  </a:txBody>
                  <a:tcPr/>
                </a:tc>
                <a:tc>
                  <a:txBody>
                    <a:bodyPr/>
                    <a:lstStyle/>
                    <a:p>
                      <a:r>
                        <a:rPr lang="en-GB" sz="1400" dirty="0" smtClean="0"/>
                        <a:t>Pull requests let you tell others about changes you've pushed to a GitHub repository. Once a pull request is sent, interested parties can review the set of changes</a:t>
                      </a:r>
                      <a:endParaRPr lang="en-GB" sz="1400" dirty="0"/>
                    </a:p>
                  </a:txBody>
                  <a:tcPr/>
                </a:tc>
              </a:tr>
              <a:tr h="370840">
                <a:tc>
                  <a:txBody>
                    <a:bodyPr/>
                    <a:lstStyle/>
                    <a:p>
                      <a:pPr algn="l"/>
                      <a:r>
                        <a:rPr lang="en-GB" sz="1400" dirty="0" smtClean="0"/>
                        <a:t>Branches</a:t>
                      </a:r>
                      <a:endParaRPr lang="en-GB" sz="1400" dirty="0"/>
                    </a:p>
                  </a:txBody>
                  <a:tcPr/>
                </a:tc>
                <a:tc>
                  <a:txBody>
                    <a:bodyPr/>
                    <a:lstStyle/>
                    <a:p>
                      <a:r>
                        <a:rPr lang="en-GB" sz="1400" dirty="0" smtClean="0"/>
                        <a:t>Create a new version</a:t>
                      </a:r>
                      <a:r>
                        <a:rPr lang="en-GB" sz="1400" baseline="0" dirty="0" smtClean="0"/>
                        <a:t> of the project where experimentation can be performed</a:t>
                      </a:r>
                      <a:endParaRPr lang="en-GB" sz="1400" dirty="0"/>
                    </a:p>
                  </a:txBody>
                  <a:tcPr/>
                </a:tc>
              </a:tr>
              <a:tr h="370840">
                <a:tc>
                  <a:txBody>
                    <a:bodyPr/>
                    <a:lstStyle/>
                    <a:p>
                      <a:pPr algn="l"/>
                      <a:r>
                        <a:rPr lang="en-GB" sz="1400" dirty="0" smtClean="0"/>
                        <a:t>Tags</a:t>
                      </a:r>
                      <a:endParaRPr lang="en-GB" sz="1400" dirty="0"/>
                    </a:p>
                  </a:txBody>
                  <a:tcPr/>
                </a:tc>
                <a:tc>
                  <a:txBody>
                    <a:bodyPr/>
                    <a:lstStyle/>
                    <a:p>
                      <a:r>
                        <a:rPr lang="en-GB" sz="1400" dirty="0" smtClean="0"/>
                        <a:t>Represent a version of the project</a:t>
                      </a:r>
                      <a:endParaRPr lang="en-GB" sz="1400" dirty="0"/>
                    </a:p>
                  </a:txBody>
                  <a:tcPr/>
                </a:tc>
              </a:tr>
              <a:tr h="370840">
                <a:tc>
                  <a:txBody>
                    <a:bodyPr/>
                    <a:lstStyle/>
                    <a:p>
                      <a:pPr algn="l"/>
                      <a:r>
                        <a:rPr lang="en-GB" sz="1400" dirty="0" smtClean="0"/>
                        <a:t>Watchers</a:t>
                      </a:r>
                      <a:endParaRPr lang="en-GB" sz="1400" dirty="0"/>
                    </a:p>
                  </a:txBody>
                  <a:tcPr/>
                </a:tc>
                <a:tc>
                  <a:txBody>
                    <a:bodyPr/>
                    <a:lstStyle/>
                    <a:p>
                      <a:r>
                        <a:rPr lang="en-GB" sz="1400" dirty="0" smtClean="0"/>
                        <a:t>Receive notifications</a:t>
                      </a:r>
                      <a:r>
                        <a:rPr lang="en-GB" sz="1400" baseline="0" dirty="0" smtClean="0"/>
                        <a:t> about all changes made to a project</a:t>
                      </a:r>
                      <a:endParaRPr lang="en-GB" sz="1400" dirty="0"/>
                    </a:p>
                  </a:txBody>
                  <a:tcPr/>
                </a:tc>
              </a:tr>
              <a:tr h="370840">
                <a:tc>
                  <a:txBody>
                    <a:bodyPr/>
                    <a:lstStyle/>
                    <a:p>
                      <a:pPr algn="l"/>
                      <a:r>
                        <a:rPr lang="en-GB" sz="1400" b="1" u="sng" dirty="0" smtClean="0"/>
                        <a:t>Stargazers</a:t>
                      </a:r>
                      <a:endParaRPr lang="en-GB" sz="1400" b="1" u="sng" dirty="0"/>
                    </a:p>
                  </a:txBody>
                  <a:tcPr/>
                </a:tc>
                <a:tc>
                  <a:txBody>
                    <a:bodyPr/>
                    <a:lstStyle/>
                    <a:p>
                      <a:r>
                        <a:rPr lang="en-GB" sz="1400" dirty="0" smtClean="0"/>
                        <a:t>Bookmark a</a:t>
                      </a:r>
                      <a:r>
                        <a:rPr lang="en-GB" sz="1400" baseline="0" dirty="0" smtClean="0"/>
                        <a:t> project but do nor receive notifications</a:t>
                      </a:r>
                      <a:endParaRPr lang="en-GB" sz="1400" dirty="0"/>
                    </a:p>
                  </a:txBody>
                  <a:tcPr/>
                </a:tc>
              </a:tr>
            </a:tbl>
          </a:graphicData>
        </a:graphic>
      </p:graphicFrame>
    </p:spTree>
    <p:extLst>
      <p:ext uri="{BB962C8B-B14F-4D97-AF65-F5344CB8AC3E}">
        <p14:creationId xmlns:p14="http://schemas.microsoft.com/office/powerpoint/2010/main" val="1575131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40" y="481293"/>
            <a:ext cx="9404723" cy="690282"/>
          </a:xfrm>
        </p:spPr>
        <p:txBody>
          <a:bodyPr/>
          <a:lstStyle/>
          <a:p>
            <a:r>
              <a:rPr lang="en-GB" dirty="0" smtClean="0"/>
              <a:t>Hypothesis Generation</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6629936"/>
              </p:ext>
            </p:extLst>
          </p:nvPr>
        </p:nvGraphicFramePr>
        <p:xfrm>
          <a:off x="723897" y="1500998"/>
          <a:ext cx="10534652" cy="4888797"/>
        </p:xfrm>
        <a:graphic>
          <a:graphicData uri="http://schemas.openxmlformats.org/drawingml/2006/table">
            <a:tbl>
              <a:tblPr firstRow="1" bandRow="1">
                <a:tableStyleId>{5C22544A-7EE6-4342-B048-85BDC9FD1C3A}</a:tableStyleId>
              </a:tblPr>
              <a:tblGrid>
                <a:gridCol w="5267326"/>
                <a:gridCol w="5267326"/>
              </a:tblGrid>
              <a:tr h="411780">
                <a:tc>
                  <a:txBody>
                    <a:bodyPr/>
                    <a:lstStyle/>
                    <a:p>
                      <a:pPr algn="ctr"/>
                      <a:r>
                        <a:rPr lang="en-GB" sz="2600" dirty="0" smtClean="0"/>
                        <a:t>Law &amp;</a:t>
                      </a:r>
                      <a:r>
                        <a:rPr lang="en-GB" sz="2600" baseline="0" dirty="0" smtClean="0"/>
                        <a:t> Key Words</a:t>
                      </a:r>
                      <a:endParaRPr lang="en-GB" sz="2600" dirty="0"/>
                    </a:p>
                  </a:txBody>
                  <a:tcPr/>
                </a:tc>
                <a:tc>
                  <a:txBody>
                    <a:bodyPr/>
                    <a:lstStyle/>
                    <a:p>
                      <a:pPr algn="ctr"/>
                      <a:r>
                        <a:rPr lang="en-GB" sz="2600" dirty="0" smtClean="0"/>
                        <a:t>Hypothesis</a:t>
                      </a:r>
                      <a:endParaRPr lang="en-GB" sz="2600" dirty="0"/>
                    </a:p>
                  </a:txBody>
                  <a:tcPr/>
                </a:tc>
              </a:tr>
              <a:tr h="772088">
                <a:tc>
                  <a:txBody>
                    <a:bodyPr/>
                    <a:lstStyle/>
                    <a:p>
                      <a:r>
                        <a:rPr lang="en-GB" sz="1600" dirty="0" smtClean="0"/>
                        <a:t>Law 1 &amp; 6 – ‘continually</a:t>
                      </a:r>
                      <a:r>
                        <a:rPr lang="en-GB" sz="1600" baseline="0" dirty="0" smtClean="0"/>
                        <a:t> adapted’, ‘less satisfactory’, ‘functional content’, ‘user satisfaction’</a:t>
                      </a:r>
                      <a:endParaRPr lang="en-GB" sz="1600" dirty="0"/>
                    </a:p>
                  </a:txBody>
                  <a:tcPr/>
                </a:tc>
                <a:tc>
                  <a:txBody>
                    <a:bodyPr/>
                    <a:lstStyle/>
                    <a:p>
                      <a:r>
                        <a:rPr lang="en-GB" sz="1600" dirty="0" smtClean="0"/>
                        <a:t>If the number of commits decreases the number of star gazers will also reduce.</a:t>
                      </a:r>
                      <a:endParaRPr lang="en-GB" sz="1600" dirty="0"/>
                    </a:p>
                  </a:txBody>
                  <a:tcPr/>
                </a:tc>
              </a:tr>
              <a:tr h="540461">
                <a:tc>
                  <a:txBody>
                    <a:bodyPr/>
                    <a:lstStyle/>
                    <a:p>
                      <a:r>
                        <a:rPr lang="en-GB" sz="1600" dirty="0" smtClean="0"/>
                        <a:t>Law 2 – ‘complexity Increases’</a:t>
                      </a:r>
                      <a:endParaRPr lang="en-GB" sz="1600" dirty="0"/>
                    </a:p>
                  </a:txBody>
                  <a:tcPr/>
                </a:tc>
                <a:tc>
                  <a:txBody>
                    <a:bodyPr/>
                    <a:lstStyle/>
                    <a:p>
                      <a:r>
                        <a:rPr lang="en-GB" sz="1600" dirty="0" smtClean="0"/>
                        <a:t>Total lines of code increases as a software system evolves.</a:t>
                      </a:r>
                      <a:endParaRPr lang="en-GB" sz="1600" dirty="0"/>
                    </a:p>
                  </a:txBody>
                  <a:tcPr/>
                </a:tc>
              </a:tr>
              <a:tr h="540461">
                <a:tc>
                  <a:txBody>
                    <a:bodyPr/>
                    <a:lstStyle/>
                    <a:p>
                      <a:r>
                        <a:rPr lang="en-GB" sz="1600" dirty="0" smtClean="0"/>
                        <a:t>Law 3 – ‘distribution of product</a:t>
                      </a:r>
                      <a:r>
                        <a:rPr lang="en-GB" sz="1600" baseline="0" dirty="0" smtClean="0"/>
                        <a:t> and process measure close to normal’</a:t>
                      </a:r>
                      <a:endParaRPr lang="en-GB" sz="1600" dirty="0"/>
                    </a:p>
                  </a:txBody>
                  <a:tcPr/>
                </a:tc>
                <a:tc>
                  <a:txBody>
                    <a:bodyPr/>
                    <a:lstStyle/>
                    <a:p>
                      <a:r>
                        <a:rPr lang="en-GB" sz="1600" dirty="0" smtClean="0"/>
                        <a:t>Issues, additions and deletions over time for are normally distributed.</a:t>
                      </a:r>
                      <a:endParaRPr lang="en-GB" sz="1600" dirty="0"/>
                    </a:p>
                  </a:txBody>
                  <a:tcPr/>
                </a:tc>
              </a:tr>
              <a:tr h="772088">
                <a:tc>
                  <a:txBody>
                    <a:bodyPr/>
                    <a:lstStyle/>
                    <a:p>
                      <a:r>
                        <a:rPr lang="en-GB" sz="1600" dirty="0" smtClean="0"/>
                        <a:t>Law 4 – ‘average effective global</a:t>
                      </a:r>
                      <a:r>
                        <a:rPr lang="en-GB" sz="1600" baseline="0" dirty="0" smtClean="0"/>
                        <a:t> activity rate’</a:t>
                      </a:r>
                      <a:endParaRPr lang="en-GB" sz="1600" dirty="0"/>
                    </a:p>
                  </a:txBody>
                  <a:tcPr/>
                </a:tc>
                <a:tc>
                  <a:txBody>
                    <a:bodyPr/>
                    <a:lstStyle/>
                    <a:p>
                      <a:r>
                        <a:rPr lang="en-GB" sz="1600" dirty="0" smtClean="0"/>
                        <a:t>As software evolves the quantity of changes to lines of code should remain invariant over time.</a:t>
                      </a:r>
                      <a:endParaRPr lang="en-GB" sz="1600" dirty="0"/>
                    </a:p>
                  </a:txBody>
                  <a:tcPr/>
                </a:tc>
              </a:tr>
              <a:tr h="540461">
                <a:tc>
                  <a:txBody>
                    <a:bodyPr/>
                    <a:lstStyle/>
                    <a:p>
                      <a:r>
                        <a:rPr lang="en-GB" sz="1600" dirty="0" smtClean="0"/>
                        <a:t>Law 5 – ‘satisfactory</a:t>
                      </a:r>
                      <a:r>
                        <a:rPr lang="en-GB" sz="1600" baseline="0" dirty="0" smtClean="0"/>
                        <a:t> evolution’, ‘incremental growth’</a:t>
                      </a:r>
                      <a:endParaRPr lang="en-GB" sz="1600" dirty="0"/>
                    </a:p>
                  </a:txBody>
                  <a:tcPr/>
                </a:tc>
                <a:tc>
                  <a:txBody>
                    <a:bodyPr/>
                    <a:lstStyle/>
                    <a:p>
                      <a:r>
                        <a:rPr lang="en-GB" sz="1600" dirty="0" smtClean="0"/>
                        <a:t>As Lines of code increases the number of issues will also increase.</a:t>
                      </a:r>
                      <a:endParaRPr lang="en-GB" sz="1600" dirty="0"/>
                    </a:p>
                  </a:txBody>
                  <a:tcPr/>
                </a:tc>
              </a:tr>
              <a:tr h="540461">
                <a:tc>
                  <a:txBody>
                    <a:bodyPr/>
                    <a:lstStyle/>
                    <a:p>
                      <a:r>
                        <a:rPr lang="en-GB" sz="1600" dirty="0" smtClean="0"/>
                        <a:t>Law 7 -  ‘quality’, ‘rigorously</a:t>
                      </a:r>
                      <a:r>
                        <a:rPr lang="en-GB" sz="1600" baseline="0" dirty="0" smtClean="0"/>
                        <a:t> maintained’</a:t>
                      </a:r>
                      <a:endParaRPr lang="en-GB" sz="1600" dirty="0"/>
                    </a:p>
                  </a:txBody>
                  <a:tcPr/>
                </a:tc>
                <a:tc>
                  <a:txBody>
                    <a:bodyPr/>
                    <a:lstStyle/>
                    <a:p>
                      <a:r>
                        <a:rPr lang="en-GB" sz="1600" dirty="0" smtClean="0"/>
                        <a:t>Project issues increase as code churn decreases.</a:t>
                      </a:r>
                      <a:endParaRPr lang="en-GB" sz="1600" dirty="0"/>
                    </a:p>
                  </a:txBody>
                  <a:tcPr/>
                </a:tc>
              </a:tr>
              <a:tr h="540461">
                <a:tc>
                  <a:txBody>
                    <a:bodyPr/>
                    <a:lstStyle/>
                    <a:p>
                      <a:r>
                        <a:rPr lang="en-GB" sz="1600" dirty="0" smtClean="0"/>
                        <a:t>Law 8 – ‘feedback systems’, ‘significant improvement’</a:t>
                      </a:r>
                      <a:endParaRPr lang="en-GB" sz="1600" dirty="0"/>
                    </a:p>
                  </a:txBody>
                  <a:tcPr/>
                </a:tc>
                <a:tc>
                  <a:txBody>
                    <a:bodyPr/>
                    <a:lstStyle/>
                    <a:p>
                      <a:r>
                        <a:rPr lang="en-GB" sz="1600" dirty="0" smtClean="0"/>
                        <a:t>As the number of issue comments increases the number of issues should decrease.</a:t>
                      </a:r>
                      <a:endParaRPr lang="en-GB" sz="1600" dirty="0"/>
                    </a:p>
                  </a:txBody>
                  <a:tcPr/>
                </a:tc>
              </a:tr>
            </a:tbl>
          </a:graphicData>
        </a:graphic>
      </p:graphicFrame>
    </p:spTree>
    <p:extLst>
      <p:ext uri="{BB962C8B-B14F-4D97-AF65-F5344CB8AC3E}">
        <p14:creationId xmlns:p14="http://schemas.microsoft.com/office/powerpoint/2010/main" val="10033565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250" fill="hold"/>
                                        <p:tgtEl>
                                          <p:spTgt spid="6"/>
                                        </p:tgtEl>
                                        <p:attrNameLst>
                                          <p:attrName>ppt_w</p:attrName>
                                        </p:attrNameLst>
                                      </p:cBhvr>
                                      <p:tavLst>
                                        <p:tav tm="0">
                                          <p:val>
                                            <p:fltVal val="0"/>
                                          </p:val>
                                        </p:tav>
                                        <p:tav tm="100000">
                                          <p:val>
                                            <p:strVal val="#ppt_w"/>
                                          </p:val>
                                        </p:tav>
                                      </p:tavLst>
                                    </p:anim>
                                    <p:anim calcmode="lin" valueType="num">
                                      <p:cBhvr>
                                        <p:cTn id="8" dur="1250" fill="hold"/>
                                        <p:tgtEl>
                                          <p:spTgt spid="6"/>
                                        </p:tgtEl>
                                        <p:attrNameLst>
                                          <p:attrName>ppt_h</p:attrName>
                                        </p:attrNameLst>
                                      </p:cBhvr>
                                      <p:tavLst>
                                        <p:tav tm="0">
                                          <p:val>
                                            <p:fltVal val="0"/>
                                          </p:val>
                                        </p:tav>
                                        <p:tav tm="100000">
                                          <p:val>
                                            <p:strVal val="#ppt_h"/>
                                          </p:val>
                                        </p:tav>
                                      </p:tavLst>
                                    </p:anim>
                                    <p:animEffect transition="in" filter="fade">
                                      <p:cBhvr>
                                        <p:cTn id="9"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365"/>
          </a:xfrm>
        </p:spPr>
        <p:txBody>
          <a:bodyPr/>
          <a:lstStyle/>
          <a:p>
            <a:r>
              <a:rPr lang="en-GB" dirty="0" smtClean="0"/>
              <a:t>Statistical Measures</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646111" y="1500996"/>
                <a:ext cx="4960189" cy="1754326"/>
              </a:xfrm>
              <a:prstGeom prst="rect">
                <a:avLst/>
              </a:prstGeom>
              <a:noFill/>
              <a:ln w="28575">
                <a:solidFill>
                  <a:schemeClr val="accent1"/>
                </a:solidFill>
              </a:ln>
            </p:spPr>
            <p:txBody>
              <a:bodyPr wrap="square" rtlCol="0">
                <a:spAutoFit/>
              </a:bodyPr>
              <a:lstStyle/>
              <a:p>
                <a:pPr algn="ctr"/>
                <a:r>
                  <a:rPr lang="en-GB" u="sng" dirty="0" smtClean="0"/>
                  <a:t>Growth Rate</a:t>
                </a:r>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Times New Roman" panose="02020603050405020304" pitchFamily="18" charset="0"/>
                          <a:cs typeface="Times New Roman" panose="02020603050405020304" pitchFamily="18" charset="0"/>
                        </a:rPr>
                        <m:t>𝐺</m:t>
                      </m:r>
                      <m:r>
                        <a:rPr lang="en-GB"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a:effectLst/>
                              <a:latin typeface="Cambria Math" panose="02040503050406030204" pitchFamily="18" charset="0"/>
                              <a:ea typeface="Times New Roman" panose="02020603050405020304" pitchFamily="18" charset="0"/>
                            </a:rPr>
                          </m:ctrlPr>
                        </m:sSupPr>
                        <m:e>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GB" i="1">
                                  <a:effectLst/>
                                  <a:latin typeface="Cambria Math" panose="02040503050406030204" pitchFamily="18" charset="0"/>
                                  <a:ea typeface="Times New Roman" panose="02020603050405020304" pitchFamily="18" charset="0"/>
                                </a:rPr>
                              </m:ctrlPr>
                            </m:dPr>
                            <m:e>
                              <m:r>
                                <a:rPr lang="en-GB"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𝑌</m:t>
                              </m:r>
                            </m:e>
                          </m:d>
                        </m:e>
                        <m:sup>
                          <m:r>
                            <a:rPr lang="en-GB" i="1">
                              <a:effectLst/>
                              <a:latin typeface="Cambria Math" panose="02040503050406030204" pitchFamily="18" charset="0"/>
                              <a:ea typeface="Times New Roman" panose="02020603050405020304" pitchFamily="18" charset="0"/>
                              <a:cs typeface="Times New Roman" panose="02020603050405020304" pitchFamily="18" charset="0"/>
                            </a:rPr>
                            <m:t>1÷</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GB" i="1">
                          <a:effectLst/>
                          <a:latin typeface="Cambria Math" panose="02040503050406030204" pitchFamily="18" charset="0"/>
                          <a:ea typeface="Times New Roman" panose="02020603050405020304" pitchFamily="18" charset="0"/>
                          <a:cs typeface="Times New Roman" panose="02020603050405020304" pitchFamily="18" charset="0"/>
                        </a:rPr>
                        <m:t>−1) ×100</m:t>
                      </m:r>
                    </m:oMath>
                  </m:oMathPara>
                </a14:m>
                <a:endParaRPr lang="en-GB" u="sng" dirty="0" smtClean="0"/>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)×100</m:t>
                      </m:r>
                    </m:oMath>
                  </m:oMathPara>
                </a14:m>
                <a:endParaRPr lang="en-GB" dirty="0" smtClean="0"/>
              </a:p>
              <a:p>
                <a:pPr algn="ctr"/>
                <a:endParaRPr lang="en-GB" u="sng"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646111" y="1500996"/>
                <a:ext cx="4960189" cy="1754326"/>
              </a:xfrm>
              <a:prstGeom prst="rect">
                <a:avLst/>
              </a:prstGeom>
              <a:blipFill rotWithShape="0">
                <a:blip r:embed="rId3"/>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175643" y="1500996"/>
                <a:ext cx="4960189" cy="1753172"/>
              </a:xfrm>
              <a:prstGeom prst="rect">
                <a:avLst/>
              </a:prstGeom>
              <a:noFill/>
              <a:ln w="28575">
                <a:solidFill>
                  <a:schemeClr val="accent1"/>
                </a:solidFill>
              </a:ln>
            </p:spPr>
            <p:txBody>
              <a:bodyPr wrap="square" rtlCol="0">
                <a:spAutoFit/>
              </a:bodyPr>
              <a:lstStyle/>
              <a:p>
                <a:pPr algn="ctr"/>
                <a:r>
                  <a:rPr lang="en-GB" u="sng" dirty="0" smtClean="0"/>
                  <a:t>Shapiro Wilks</a:t>
                </a:r>
                <a:endParaRPr lang="en-GB" u="sng" dirty="0"/>
              </a:p>
              <a:p>
                <a:pPr indent="457200" algn="ctr">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𝑊</m:t>
                      </m:r>
                      <m:r>
                        <a:rPr lang="en-GB" sz="16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e>
                                  </m:d>
                                </m:sub>
                              </m:sSub>
                            </m:e>
                          </m:d>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nary>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p:txBody>
          </p:sp>
        </mc:Choice>
        <mc:Fallback xmlns="">
          <p:sp>
            <p:nvSpPr>
              <p:cNvPr id="9" name="TextBox 8"/>
              <p:cNvSpPr txBox="1">
                <a:spLocks noRot="1" noChangeAspect="1" noMove="1" noResize="1" noEditPoints="1" noAdjustHandles="1" noChangeArrowheads="1" noChangeShapeType="1" noTextEdit="1"/>
              </p:cNvSpPr>
              <p:nvPr/>
            </p:nvSpPr>
            <p:spPr>
              <a:xfrm>
                <a:off x="6175643" y="1500996"/>
                <a:ext cx="4960189" cy="1753172"/>
              </a:xfrm>
              <a:prstGeom prst="rect">
                <a:avLst/>
              </a:prstGeom>
              <a:blipFill rotWithShape="0">
                <a:blip r:embed="rId4"/>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46111" y="4114800"/>
                <a:ext cx="4960189" cy="2130070"/>
              </a:xfrm>
              <a:prstGeom prst="rect">
                <a:avLst/>
              </a:prstGeom>
              <a:noFill/>
              <a:ln w="28575">
                <a:solidFill>
                  <a:schemeClr val="accent1"/>
                </a:solidFill>
              </a:ln>
            </p:spPr>
            <p:txBody>
              <a:bodyPr wrap="square" rtlCol="0">
                <a:spAutoFit/>
              </a:bodyPr>
              <a:lstStyle/>
              <a:p>
                <a:pPr algn="ctr"/>
                <a:r>
                  <a:rPr lang="en-GB" u="sng" dirty="0" smtClean="0"/>
                  <a:t>Variance and Standard Deviation</a:t>
                </a:r>
                <a:endParaRPr lang="en-GB" u="sng" dirty="0"/>
              </a:p>
              <a:p>
                <a:pPr marL="457200">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𝑣</m:t>
                      </m:r>
                      <m:r>
                        <a:rPr lang="en-GB" sz="1600" i="1">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subHide m:val="on"/>
                          <m:supHide m:val="on"/>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2 </m:t>
                              </m:r>
                            </m:sup>
                          </m:sSup>
                        </m:e>
                      </m:nary>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a:p>
                <a:pPr algn="ctr"/>
                <a14:m>
                  <m:oMath xmlns:m="http://schemas.openxmlformats.org/officeDocument/2006/math">
                    <m:r>
                      <m:rPr>
                        <m:sty m:val="p"/>
                      </m:rPr>
                      <a:rPr lang="en-GB" i="1">
                        <a:latin typeface="Cambria Math" panose="02040503050406030204" pitchFamily="18" charset="0"/>
                      </a:rPr>
                      <m:t>s</m:t>
                    </m:r>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𝑁</m:t>
                            </m:r>
                          </m:den>
                        </m:f>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𝑥𝑖</m:t>
                                </m:r>
                                <m:r>
                                  <a:rPr lang="en-GB" i="1">
                                    <a:latin typeface="Cambria Math" panose="02040503050406030204" pitchFamily="18" charset="0"/>
                                  </a:rPr>
                                  <m:t> −</m:t>
                                </m:r>
                                <m:r>
                                  <a:rPr lang="en-GB" i="1">
                                    <a:latin typeface="Cambria Math" panose="02040503050406030204" pitchFamily="18" charset="0"/>
                                  </a:rPr>
                                  <m:t>𝑢</m:t>
                                </m:r>
                                <m:r>
                                  <a:rPr lang="en-GB" i="1">
                                    <a:latin typeface="Cambria Math" panose="02040503050406030204" pitchFamily="18" charset="0"/>
                                  </a:rPr>
                                  <m:t>)</m:t>
                                </m:r>
                              </m:e>
                              <m:sup>
                                <m:r>
                                  <a:rPr lang="en-GB" b="0" i="1" smtClean="0">
                                    <a:latin typeface="Cambria Math" panose="02040503050406030204" pitchFamily="18" charset="0"/>
                                  </a:rPr>
                                  <m:t>2</m:t>
                                </m:r>
                              </m:sup>
                            </m:sSup>
                          </m:e>
                        </m:nary>
                      </m:e>
                    </m:rad>
                  </m:oMath>
                </a14:m>
                <a:r>
                  <a:rPr lang="en-GB" dirty="0" smtClean="0"/>
                  <a:t> </a:t>
                </a:r>
              </a:p>
            </p:txBody>
          </p:sp>
        </mc:Choice>
        <mc:Fallback xmlns="">
          <p:sp>
            <p:nvSpPr>
              <p:cNvPr id="10" name="TextBox 9"/>
              <p:cNvSpPr txBox="1">
                <a:spLocks noRot="1" noChangeAspect="1" noMove="1" noResize="1" noEditPoints="1" noAdjustHandles="1" noChangeArrowheads="1" noChangeShapeType="1" noTextEdit="1"/>
              </p:cNvSpPr>
              <p:nvPr/>
            </p:nvSpPr>
            <p:spPr>
              <a:xfrm>
                <a:off x="646111" y="4114800"/>
                <a:ext cx="4960189" cy="2130070"/>
              </a:xfrm>
              <a:prstGeom prst="rect">
                <a:avLst/>
              </a:prstGeom>
              <a:blipFill rotWithShape="0">
                <a:blip r:embed="rId5"/>
                <a:stretch>
                  <a:fillRect t="-847"/>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175643" y="4602480"/>
                <a:ext cx="4960189" cy="997324"/>
              </a:xfrm>
              <a:prstGeom prst="rect">
                <a:avLst/>
              </a:prstGeom>
              <a:noFill/>
              <a:ln w="28575">
                <a:solidFill>
                  <a:schemeClr val="accent1"/>
                </a:solidFill>
              </a:ln>
            </p:spPr>
            <p:txBody>
              <a:bodyPr wrap="square" rtlCol="0">
                <a:spAutoFit/>
              </a:bodyPr>
              <a:lstStyle/>
              <a:p>
                <a:pPr algn="ctr"/>
                <a:r>
                  <a:rPr lang="en-GB" u="sng" dirty="0" smtClean="0"/>
                  <a:t>Cross Correlation</a:t>
                </a:r>
              </a:p>
              <a:p>
                <a:pPr algn="ctr"/>
                <a:endParaRPr lang="en-GB" u="sng" dirty="0"/>
              </a:p>
              <a:p>
                <a:pPr algn="ct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m:t>
                        </m:r>
                      </m:e>
                      <m:sub>
                        <m:r>
                          <a:rPr lang="en-GB" b="0" i="1" smtClean="0">
                            <a:latin typeface="Cambria Math" panose="02040503050406030204" pitchFamily="18" charset="0"/>
                          </a:rPr>
                          <m:t>𝑥𝑦</m:t>
                        </m:r>
                      </m:sub>
                    </m:sSub>
                    <m:r>
                      <a:rPr lang="en-GB" b="0" i="1" smtClean="0">
                        <a:latin typeface="Cambria Math" panose="02040503050406030204" pitchFamily="18" charset="0"/>
                      </a:rPr>
                      <m:t> =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ub>
                      <m:sup>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𝑦</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𝜏</m:t>
                        </m:r>
                      </m:e>
                    </m:nary>
                  </m:oMath>
                </a14:m>
                <a:r>
                  <a:rPr lang="en-GB" dirty="0" smtClean="0"/>
                  <a:t>  </a:t>
                </a:r>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6175643" y="4602480"/>
                <a:ext cx="4960189" cy="997324"/>
              </a:xfrm>
              <a:prstGeom prst="rect">
                <a:avLst/>
              </a:prstGeom>
              <a:blipFill rotWithShape="0">
                <a:blip r:embed="rId6"/>
                <a:stretch>
                  <a:fillRect t="-1775" b="-75148"/>
                </a:stretch>
              </a:blipFill>
              <a:ln w="28575">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0286655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2250"/>
                            </p:stCondLst>
                            <p:childTnLst>
                              <p:par>
                                <p:cTn id="11" presetID="53" presetClass="entr" presetSubtype="16" fill="hold" grpId="0" nodeType="afterEffect">
                                  <p:stCondLst>
                                    <p:cond delay="1000"/>
                                  </p:stCondLst>
                                  <p:childTnLst>
                                    <p:set>
                                      <p:cBhvr>
                                        <p:cTn id="12" dur="1" fill="hold">
                                          <p:stCondLst>
                                            <p:cond delay="0"/>
                                          </p:stCondLst>
                                        </p:cTn>
                                        <p:tgtEl>
                                          <p:spTgt spid="9"/>
                                        </p:tgtEl>
                                        <p:attrNameLst>
                                          <p:attrName>style.visibility</p:attrName>
                                        </p:attrNameLst>
                                      </p:cBhvr>
                                      <p:to>
                                        <p:strVal val="visible"/>
                                      </p:to>
                                    </p:set>
                                    <p:anim calcmode="lin" valueType="num">
                                      <p:cBhvr>
                                        <p:cTn id="13" dur="1250" fill="hold"/>
                                        <p:tgtEl>
                                          <p:spTgt spid="9"/>
                                        </p:tgtEl>
                                        <p:attrNameLst>
                                          <p:attrName>ppt_w</p:attrName>
                                        </p:attrNameLst>
                                      </p:cBhvr>
                                      <p:tavLst>
                                        <p:tav tm="0">
                                          <p:val>
                                            <p:fltVal val="0"/>
                                          </p:val>
                                        </p:tav>
                                        <p:tav tm="100000">
                                          <p:val>
                                            <p:strVal val="#ppt_w"/>
                                          </p:val>
                                        </p:tav>
                                      </p:tavLst>
                                    </p:anim>
                                    <p:anim calcmode="lin" valueType="num">
                                      <p:cBhvr>
                                        <p:cTn id="14" dur="1250" fill="hold"/>
                                        <p:tgtEl>
                                          <p:spTgt spid="9"/>
                                        </p:tgtEl>
                                        <p:attrNameLst>
                                          <p:attrName>ppt_h</p:attrName>
                                        </p:attrNameLst>
                                      </p:cBhvr>
                                      <p:tavLst>
                                        <p:tav tm="0">
                                          <p:val>
                                            <p:fltVal val="0"/>
                                          </p:val>
                                        </p:tav>
                                        <p:tav tm="100000">
                                          <p:val>
                                            <p:strVal val="#ppt_h"/>
                                          </p:val>
                                        </p:tav>
                                      </p:tavLst>
                                    </p:anim>
                                    <p:animEffect transition="in" filter="fade">
                                      <p:cBhvr>
                                        <p:cTn id="15" dur="1250"/>
                                        <p:tgtEl>
                                          <p:spTgt spid="9"/>
                                        </p:tgtEl>
                                      </p:cBhvr>
                                    </p:animEffect>
                                  </p:childTnLst>
                                </p:cTn>
                              </p:par>
                            </p:childTnLst>
                          </p:cTn>
                        </p:par>
                        <p:par>
                          <p:cTn id="16" fill="hold">
                            <p:stCondLst>
                              <p:cond delay="4500"/>
                            </p:stCondLst>
                            <p:childTnLst>
                              <p:par>
                                <p:cTn id="17" presetID="53" presetClass="entr" presetSubtype="16"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Effect transition="in" filter="fade">
                                      <p:cBhvr>
                                        <p:cTn id="21" dur="1250"/>
                                        <p:tgtEl>
                                          <p:spTgt spid="10"/>
                                        </p:tgtEl>
                                      </p:cBhvr>
                                    </p:animEffect>
                                  </p:childTnLst>
                                </p:cTn>
                              </p:par>
                            </p:childTnLst>
                          </p:cTn>
                        </p:par>
                        <p:par>
                          <p:cTn id="22" fill="hold">
                            <p:stCondLst>
                              <p:cond delay="6750"/>
                            </p:stCondLst>
                            <p:childTnLst>
                              <p:par>
                                <p:cTn id="23" presetID="53" presetClass="entr" presetSubtype="16" fill="hold" grpId="0" nodeType="afterEffect">
                                  <p:stCondLst>
                                    <p:cond delay="10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250" fill="hold"/>
                                        <p:tgtEl>
                                          <p:spTgt spid="11"/>
                                        </p:tgtEl>
                                        <p:attrNameLst>
                                          <p:attrName>ppt_w</p:attrName>
                                        </p:attrNameLst>
                                      </p:cBhvr>
                                      <p:tavLst>
                                        <p:tav tm="0">
                                          <p:val>
                                            <p:fltVal val="0"/>
                                          </p:val>
                                        </p:tav>
                                        <p:tav tm="100000">
                                          <p:val>
                                            <p:strVal val="#ppt_w"/>
                                          </p:val>
                                        </p:tav>
                                      </p:tavLst>
                                    </p:anim>
                                    <p:anim calcmode="lin" valueType="num">
                                      <p:cBhvr>
                                        <p:cTn id="26" dur="1250" fill="hold"/>
                                        <p:tgtEl>
                                          <p:spTgt spid="11"/>
                                        </p:tgtEl>
                                        <p:attrNameLst>
                                          <p:attrName>ppt_h</p:attrName>
                                        </p:attrNameLst>
                                      </p:cBhvr>
                                      <p:tavLst>
                                        <p:tav tm="0">
                                          <p:val>
                                            <p:fltVal val="0"/>
                                          </p:val>
                                        </p:tav>
                                        <p:tav tm="100000">
                                          <p:val>
                                            <p:strVal val="#ppt_h"/>
                                          </p:val>
                                        </p:tav>
                                      </p:tavLst>
                                    </p:anim>
                                    <p:animEffect transition="in" filter="fade">
                                      <p:cBhvr>
                                        <p:cTn id="2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8112"/>
          </a:xfrm>
        </p:spPr>
        <p:txBody>
          <a:bodyPr/>
          <a:lstStyle/>
          <a:p>
            <a:r>
              <a:rPr lang="en-GB" dirty="0" smtClean="0"/>
              <a:t>Project Selection</a:t>
            </a:r>
            <a:endParaRPr lang="en-GB" dirty="0"/>
          </a:p>
        </p:txBody>
      </p:sp>
      <p:sp>
        <p:nvSpPr>
          <p:cNvPr id="4" name="TextBox 3"/>
          <p:cNvSpPr txBox="1"/>
          <p:nvPr/>
        </p:nvSpPr>
        <p:spPr>
          <a:xfrm>
            <a:off x="2868377" y="1397479"/>
            <a:ext cx="4960189" cy="369332"/>
          </a:xfrm>
          <a:prstGeom prst="rect">
            <a:avLst/>
          </a:prstGeom>
          <a:noFill/>
          <a:ln w="28575">
            <a:solidFill>
              <a:schemeClr val="accent1"/>
            </a:solidFill>
          </a:ln>
        </p:spPr>
        <p:txBody>
          <a:bodyPr wrap="square" rtlCol="0">
            <a:spAutoFit/>
          </a:bodyPr>
          <a:lstStyle/>
          <a:p>
            <a:pPr algn="ctr"/>
            <a:r>
              <a:rPr lang="en-GB" dirty="0" smtClean="0"/>
              <a:t>Identify the ten most popular Languages</a:t>
            </a:r>
            <a:endParaRPr lang="en-GB" dirty="0"/>
          </a:p>
        </p:txBody>
      </p:sp>
      <p:sp>
        <p:nvSpPr>
          <p:cNvPr id="24" name="Down Arrow 23"/>
          <p:cNvSpPr/>
          <p:nvPr/>
        </p:nvSpPr>
        <p:spPr>
          <a:xfrm>
            <a:off x="5141346" y="3008365"/>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2868286" y="2355011"/>
            <a:ext cx="4960189" cy="646331"/>
          </a:xfrm>
          <a:prstGeom prst="rect">
            <a:avLst/>
          </a:prstGeom>
          <a:noFill/>
          <a:ln w="28575">
            <a:solidFill>
              <a:schemeClr val="accent1"/>
            </a:solidFill>
          </a:ln>
        </p:spPr>
        <p:txBody>
          <a:bodyPr wrap="square" rtlCol="0">
            <a:spAutoFit/>
          </a:bodyPr>
          <a:lstStyle/>
          <a:p>
            <a:pPr algn="ctr"/>
            <a:r>
              <a:rPr lang="en-GB" dirty="0" smtClean="0"/>
              <a:t>Search each language for the most popular project - #stars</a:t>
            </a:r>
            <a:endParaRPr lang="en-GB" dirty="0"/>
          </a:p>
        </p:txBody>
      </p:sp>
      <p:sp>
        <p:nvSpPr>
          <p:cNvPr id="26" name="Down Arrow 25"/>
          <p:cNvSpPr/>
          <p:nvPr/>
        </p:nvSpPr>
        <p:spPr>
          <a:xfrm>
            <a:off x="5141346" y="1765208"/>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2868286" y="3619236"/>
            <a:ext cx="4960189" cy="369332"/>
          </a:xfrm>
          <a:prstGeom prst="rect">
            <a:avLst/>
          </a:prstGeom>
          <a:noFill/>
          <a:ln w="28575">
            <a:solidFill>
              <a:schemeClr val="accent1"/>
            </a:solidFill>
          </a:ln>
        </p:spPr>
        <p:txBody>
          <a:bodyPr wrap="square" rtlCol="0">
            <a:spAutoFit/>
          </a:bodyPr>
          <a:lstStyle/>
          <a:p>
            <a:pPr algn="ctr"/>
            <a:r>
              <a:rPr lang="en-GB" dirty="0" smtClean="0"/>
              <a:t>Is the project &gt;= five years old?</a:t>
            </a:r>
            <a:endParaRPr lang="en-GB" dirty="0"/>
          </a:p>
        </p:txBody>
      </p:sp>
      <p:sp>
        <p:nvSpPr>
          <p:cNvPr id="28" name="Down Arrow 27"/>
          <p:cNvSpPr/>
          <p:nvPr/>
        </p:nvSpPr>
        <p:spPr>
          <a:xfrm>
            <a:off x="5141346" y="3995591"/>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2868286" y="4606462"/>
            <a:ext cx="4960189" cy="369332"/>
          </a:xfrm>
          <a:prstGeom prst="rect">
            <a:avLst/>
          </a:prstGeom>
          <a:noFill/>
          <a:ln w="28575">
            <a:solidFill>
              <a:schemeClr val="accent1"/>
            </a:solidFill>
          </a:ln>
        </p:spPr>
        <p:txBody>
          <a:bodyPr wrap="square" rtlCol="0">
            <a:spAutoFit/>
          </a:bodyPr>
          <a:lstStyle/>
          <a:p>
            <a:pPr algn="ctr"/>
            <a:r>
              <a:rPr lang="en-GB" dirty="0" smtClean="0"/>
              <a:t>Add the project to the pool for analysis</a:t>
            </a:r>
            <a:endParaRPr lang="en-GB" dirty="0"/>
          </a:p>
        </p:txBody>
      </p:sp>
      <p:sp>
        <p:nvSpPr>
          <p:cNvPr id="30" name="Down Arrow 29"/>
          <p:cNvSpPr/>
          <p:nvPr/>
        </p:nvSpPr>
        <p:spPr>
          <a:xfrm>
            <a:off x="5141346" y="4975794"/>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2868285" y="5562390"/>
            <a:ext cx="4960189" cy="646331"/>
          </a:xfrm>
          <a:prstGeom prst="rect">
            <a:avLst/>
          </a:prstGeom>
          <a:noFill/>
          <a:ln w="28575">
            <a:solidFill>
              <a:schemeClr val="accent1"/>
            </a:solidFill>
          </a:ln>
        </p:spPr>
        <p:txBody>
          <a:bodyPr wrap="square" rtlCol="0">
            <a:spAutoFit/>
          </a:bodyPr>
          <a:lstStyle/>
          <a:p>
            <a:pPr algn="ctr"/>
            <a:r>
              <a:rPr lang="en-GB" dirty="0" smtClean="0"/>
              <a:t>Repeat until twenty projects are selected for each language</a:t>
            </a:r>
            <a:endParaRPr lang="en-GB" dirty="0"/>
          </a:p>
        </p:txBody>
      </p:sp>
    </p:spTree>
    <p:extLst>
      <p:ext uri="{BB962C8B-B14F-4D97-AF65-F5344CB8AC3E}">
        <p14:creationId xmlns:p14="http://schemas.microsoft.com/office/powerpoint/2010/main" val="39610549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22" presetClass="entr" presetSubtype="1" fill="hold" grpId="0" nodeType="afterEffect">
                                  <p:stCondLst>
                                    <p:cond delay="350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1000"/>
                                        <p:tgtEl>
                                          <p:spTgt spid="26"/>
                                        </p:tgtEl>
                                      </p:cBhvr>
                                    </p:animEffect>
                                  </p:childTnLst>
                                </p:cTn>
                              </p:par>
                            </p:childTnLst>
                          </p:cTn>
                        </p:par>
                        <p:par>
                          <p:cTn id="14" fill="hold">
                            <p:stCondLst>
                              <p:cond delay="5750"/>
                            </p:stCondLst>
                            <p:childTnLst>
                              <p:par>
                                <p:cTn id="15" presetID="22" presetClass="entr" presetSubtype="1" fill="hold" grpId="0" nodeType="after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1000"/>
                                        <p:tgtEl>
                                          <p:spTgt spid="25"/>
                                        </p:tgtEl>
                                      </p:cBhvr>
                                    </p:animEffect>
                                  </p:childTnLst>
                                </p:cTn>
                              </p:par>
                            </p:childTnLst>
                          </p:cTn>
                        </p:par>
                        <p:par>
                          <p:cTn id="18" fill="hold">
                            <p:stCondLst>
                              <p:cond delay="7250"/>
                            </p:stCondLst>
                            <p:childTnLst>
                              <p:par>
                                <p:cTn id="19" presetID="22" presetClass="entr" presetSubtype="1" fill="hold" grpId="0" nodeType="afterEffect">
                                  <p:stCondLst>
                                    <p:cond delay="350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childTnLst>
                          </p:cTn>
                        </p:par>
                        <p:par>
                          <p:cTn id="22" fill="hold">
                            <p:stCondLst>
                              <p:cond delay="11750"/>
                            </p:stCondLst>
                            <p:childTnLst>
                              <p:par>
                                <p:cTn id="23" presetID="22" presetClass="entr" presetSubtype="1" fill="hold" grpId="0" nodeType="after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1000"/>
                                        <p:tgtEl>
                                          <p:spTgt spid="27"/>
                                        </p:tgtEl>
                                      </p:cBhvr>
                                    </p:animEffect>
                                  </p:childTnLst>
                                </p:cTn>
                              </p:par>
                            </p:childTnLst>
                          </p:cTn>
                        </p:par>
                        <p:par>
                          <p:cTn id="26" fill="hold">
                            <p:stCondLst>
                              <p:cond delay="13250"/>
                            </p:stCondLst>
                            <p:childTnLst>
                              <p:par>
                                <p:cTn id="27" presetID="22" presetClass="entr" presetSubtype="1" fill="hold" grpId="0" nodeType="afterEffect">
                                  <p:stCondLst>
                                    <p:cond delay="35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1000"/>
                                        <p:tgtEl>
                                          <p:spTgt spid="28"/>
                                        </p:tgtEl>
                                      </p:cBhvr>
                                    </p:animEffect>
                                  </p:childTnLst>
                                </p:cTn>
                              </p:par>
                            </p:childTnLst>
                          </p:cTn>
                        </p:par>
                        <p:par>
                          <p:cTn id="30" fill="hold">
                            <p:stCondLst>
                              <p:cond delay="17750"/>
                            </p:stCondLst>
                            <p:childTnLst>
                              <p:par>
                                <p:cTn id="31" presetID="22" presetClass="entr" presetSubtype="1" fill="hold" grpId="0" nodeType="after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1000"/>
                                        <p:tgtEl>
                                          <p:spTgt spid="29"/>
                                        </p:tgtEl>
                                      </p:cBhvr>
                                    </p:animEffect>
                                  </p:childTnLst>
                                </p:cTn>
                              </p:par>
                            </p:childTnLst>
                          </p:cTn>
                        </p:par>
                        <p:par>
                          <p:cTn id="34" fill="hold">
                            <p:stCondLst>
                              <p:cond delay="19250"/>
                            </p:stCondLst>
                            <p:childTnLst>
                              <p:par>
                                <p:cTn id="35" presetID="22" presetClass="entr" presetSubtype="1" fill="hold" grpId="0" nodeType="afterEffect">
                                  <p:stCondLst>
                                    <p:cond delay="350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1000"/>
                                        <p:tgtEl>
                                          <p:spTgt spid="30"/>
                                        </p:tgtEl>
                                      </p:cBhvr>
                                    </p:animEffect>
                                  </p:childTnLst>
                                </p:cTn>
                              </p:par>
                            </p:childTnLst>
                          </p:cTn>
                        </p:par>
                        <p:par>
                          <p:cTn id="38" fill="hold">
                            <p:stCondLst>
                              <p:cond delay="23750"/>
                            </p:stCondLst>
                            <p:childTnLst>
                              <p:par>
                                <p:cTn id="39" presetID="22" presetClass="entr" presetSubtype="1" fill="hold" grpId="0" nodeType="afterEffect">
                                  <p:stCondLst>
                                    <p:cond delay="500"/>
                                  </p:stCondLst>
                                  <p:childTnLst>
                                    <p:set>
                                      <p:cBhvr>
                                        <p:cTn id="40" dur="1" fill="hold">
                                          <p:stCondLst>
                                            <p:cond delay="0"/>
                                          </p:stCondLst>
                                        </p:cTn>
                                        <p:tgtEl>
                                          <p:spTgt spid="31"/>
                                        </p:tgtEl>
                                        <p:attrNameLst>
                                          <p:attrName>style.visibility</p:attrName>
                                        </p:attrNameLst>
                                      </p:cBhvr>
                                      <p:to>
                                        <p:strVal val="visible"/>
                                      </p:to>
                                    </p:set>
                                    <p:animEffect transition="in" filter="wipe(up)">
                                      <p:cBhvr>
                                        <p:cTn id="4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5" grpId="0" animBg="1"/>
      <p:bldP spid="26" grpId="0" animBg="1"/>
      <p:bldP spid="27" grpId="0" animBg="1"/>
      <p:bldP spid="28" grpId="0" animBg="1"/>
      <p:bldP spid="29" grpId="0" animBg="1"/>
      <p:bldP spid="30" grpId="0" animBg="1"/>
      <p:bldP spid="3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657</TotalTime>
  <Words>2219</Words>
  <Application>Microsoft Office PowerPoint</Application>
  <PresentationFormat>Widescreen</PresentationFormat>
  <Paragraphs>233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 Math</vt:lpstr>
      <vt:lpstr>Century Gothic</vt:lpstr>
      <vt:lpstr>Garamond</vt:lpstr>
      <vt:lpstr>Times New Roman</vt:lpstr>
      <vt:lpstr>Wingdings 3</vt:lpstr>
      <vt:lpstr>Ion</vt:lpstr>
      <vt:lpstr>Do Lehman’s Laws of Software Evolution apply to Open Source Software: A study using the GitHub API?</vt:lpstr>
      <vt:lpstr>PowerPoint Presentation</vt:lpstr>
      <vt:lpstr>Lehman’s Laws of Software Evolution</vt:lpstr>
      <vt:lpstr>Lehman’s Laws of Software Evolution</vt:lpstr>
      <vt:lpstr>The GitHub API</vt:lpstr>
      <vt:lpstr>Metrics That The API Provides</vt:lpstr>
      <vt:lpstr>Hypothesis Generation</vt:lpstr>
      <vt:lpstr>Statistical Measures</vt:lpstr>
      <vt:lpstr>Project Selection</vt:lpstr>
      <vt:lpstr>The workbench</vt:lpstr>
      <vt:lpstr>Findings/Results - Summary</vt:lpstr>
      <vt:lpstr>Result Methodology –  HP 1,5,6 &amp; 7</vt:lpstr>
      <vt:lpstr>Result Methodology –  HP 2</vt:lpstr>
      <vt:lpstr>Result Methodology –  HP 3</vt:lpstr>
      <vt:lpstr>Result Methodology –  HP 4</vt:lpstr>
      <vt:lpstr>Limitations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Lehman’s Laws of Software Evolution apply to Open Source Software: A study using the GitHub API?</dc:title>
  <dc:creator>jordann mcdonald</dc:creator>
  <cp:lastModifiedBy>jordann mcdonald</cp:lastModifiedBy>
  <cp:revision>79</cp:revision>
  <dcterms:created xsi:type="dcterms:W3CDTF">2016-04-09T10:56:16Z</dcterms:created>
  <dcterms:modified xsi:type="dcterms:W3CDTF">2016-04-12T08:16:07Z</dcterms:modified>
</cp:coreProperties>
</file>