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7" r:id="rId9"/>
    <p:sldId id="264" r:id="rId10"/>
    <p:sldId id="269" r:id="rId11"/>
    <p:sldId id="270" r:id="rId12"/>
    <p:sldId id="268" r:id="rId13"/>
    <p:sldId id="271" r:id="rId14"/>
    <p:sldId id="265" r:id="rId15"/>
    <p:sldId id="266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8.0253329999999998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8.0296660000000006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10.332000000000001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7.9593332999999999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7.827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7.9662459999999999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11.414999999999999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7.8933333000000001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09952736"/>
        <c:axId val="309949600"/>
      </c:barChart>
      <c:catAx>
        <c:axId val="309952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949600"/>
        <c:crosses val="autoZero"/>
        <c:auto val="1"/>
        <c:lblAlgn val="ctr"/>
        <c:lblOffset val="100"/>
        <c:noMultiLvlLbl val="0"/>
      </c:catAx>
      <c:valAx>
        <c:axId val="309949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952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smtClean="0"/>
              <a:t>Time for each version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38.22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47.25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30.82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25.85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25.456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17.300999999999998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17.132000000000001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85394128"/>
        <c:axId val="385392168"/>
      </c:barChart>
      <c:catAx>
        <c:axId val="385394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392168"/>
        <c:crosses val="autoZero"/>
        <c:auto val="1"/>
        <c:lblAlgn val="ctr"/>
        <c:lblOffset val="100"/>
        <c:noMultiLvlLbl val="0"/>
      </c:catAx>
      <c:valAx>
        <c:axId val="385392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394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600" dirty="0" smtClean="0"/>
              <a:t>PARALLEL IMPLEMENATIONS OF A SIMPLE SEARCHING ALGOTITHM</a:t>
            </a:r>
            <a:endParaRPr lang="en-GB" sz="5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Using Open MP and MPI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677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761" y="295032"/>
            <a:ext cx="9404723" cy="901629"/>
          </a:xfrm>
        </p:spPr>
        <p:txBody>
          <a:bodyPr/>
          <a:lstStyle/>
          <a:p>
            <a:r>
              <a:rPr lang="en-GB" dirty="0" smtClean="0"/>
              <a:t>MPI </a:t>
            </a:r>
            <a:r>
              <a:rPr lang="en-GB" dirty="0" smtClean="0"/>
              <a:t>Solution – Course Grain - </a:t>
            </a:r>
            <a:r>
              <a:rPr lang="en-GB" dirty="0" smtClean="0">
                <a:solidFill>
                  <a:srgbClr val="FFFF00"/>
                </a:solidFill>
              </a:rPr>
              <a:t>Issues</a:t>
            </a:r>
            <a:endParaRPr lang="en-GB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61" y="1196661"/>
            <a:ext cx="1106586" cy="110658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61" y="2443537"/>
            <a:ext cx="1106586" cy="11065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77" y="4981065"/>
            <a:ext cx="1169569" cy="116956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15" y="3690413"/>
            <a:ext cx="1157632" cy="11576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78965" y="1440611"/>
            <a:ext cx="7841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>
                <a:solidFill>
                  <a:srgbClr val="FFFF00"/>
                </a:solidFill>
              </a:rPr>
              <a:t>Load Balancing </a:t>
            </a:r>
            <a:r>
              <a:rPr lang="en-GB" dirty="0" smtClean="0"/>
              <a:t>- If the number of test cases isn’t equally divisible by the number of processes – some processes will do extra tests.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2078964" y="2673664"/>
            <a:ext cx="7841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>
                <a:solidFill>
                  <a:srgbClr val="FFFF00"/>
                </a:solidFill>
              </a:rPr>
              <a:t>Load Balancing </a:t>
            </a:r>
            <a:r>
              <a:rPr lang="en-GB" dirty="0" smtClean="0"/>
              <a:t>– some processes will complete much sooner than others if search mode = 0 – fixed allocation based on rank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2078964" y="3946063"/>
            <a:ext cx="7841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>
                <a:solidFill>
                  <a:srgbClr val="FFFF00"/>
                </a:solidFill>
              </a:rPr>
              <a:t>Communication Mechanism </a:t>
            </a:r>
            <a:r>
              <a:rPr lang="en-GB" dirty="0" smtClean="0"/>
              <a:t>- Blocking send and receiving of data between master and slaves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2078963" y="5200308"/>
            <a:ext cx="784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>
                <a:solidFill>
                  <a:srgbClr val="FFFF00"/>
                </a:solidFill>
              </a:rPr>
              <a:t>Idling</a:t>
            </a:r>
            <a:r>
              <a:rPr lang="en-GB" dirty="0" smtClean="0">
                <a:solidFill>
                  <a:srgbClr val="FFFF00"/>
                </a:solidFill>
              </a:rPr>
              <a:t> </a:t>
            </a:r>
            <a:r>
              <a:rPr lang="en-GB" dirty="0" smtClean="0"/>
              <a:t>– Master process idles waiting on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387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8112"/>
          </a:xfrm>
        </p:spPr>
        <p:txBody>
          <a:bodyPr/>
          <a:lstStyle/>
          <a:p>
            <a:r>
              <a:rPr lang="en-GB" dirty="0" smtClean="0"/>
              <a:t>MPI Solution – Fine Grain</a:t>
            </a:r>
            <a:endParaRPr lang="en-GB" dirty="0"/>
          </a:p>
        </p:txBody>
      </p:sp>
      <p:sp>
        <p:nvSpPr>
          <p:cNvPr id="7" name="Can 6"/>
          <p:cNvSpPr/>
          <p:nvPr/>
        </p:nvSpPr>
        <p:spPr>
          <a:xfrm>
            <a:off x="4796382" y="1294178"/>
            <a:ext cx="1104179" cy="15268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Master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489153" y="2864403"/>
            <a:ext cx="1338697" cy="43088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Slave</a:t>
            </a:r>
            <a:endParaRPr lang="en-GB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9489057" y="3295291"/>
            <a:ext cx="1338697" cy="43088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Slave</a:t>
            </a:r>
            <a:endParaRPr lang="en-GB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9489057" y="3726179"/>
            <a:ext cx="1338697" cy="43088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Slave</a:t>
            </a:r>
            <a:endParaRPr lang="en-GB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9489057" y="4165259"/>
            <a:ext cx="1338697" cy="43088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Slave</a:t>
            </a:r>
            <a:endParaRPr lang="en-GB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9489057" y="4604772"/>
            <a:ext cx="1338697" cy="43088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Slave</a:t>
            </a:r>
            <a:endParaRPr lang="en-GB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9489057" y="5044285"/>
            <a:ext cx="1338697" cy="43088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Slave</a:t>
            </a:r>
            <a:endParaRPr lang="en-GB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9489057" y="5483798"/>
            <a:ext cx="1338697" cy="43088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Slave</a:t>
            </a:r>
            <a:endParaRPr lang="en-GB" sz="2200" dirty="0"/>
          </a:p>
        </p:txBody>
      </p:sp>
      <p:sp>
        <p:nvSpPr>
          <p:cNvPr id="15" name="TextBox 14"/>
          <p:cNvSpPr txBox="1"/>
          <p:nvPr/>
        </p:nvSpPr>
        <p:spPr>
          <a:xfrm>
            <a:off x="9489056" y="5920272"/>
            <a:ext cx="1338697" cy="43088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Slave</a:t>
            </a:r>
            <a:endParaRPr lang="en-GB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526308" y="4380702"/>
            <a:ext cx="2561948" cy="83099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Read the control file and store as an array of vectors</a:t>
            </a:r>
            <a:endParaRPr lang="en-GB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726708" y="4380701"/>
            <a:ext cx="2561948" cy="83099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Read the patterns and text and store each in an array</a:t>
            </a:r>
            <a:endParaRPr lang="en-GB" sz="1600" dirty="0"/>
          </a:p>
        </p:txBody>
      </p:sp>
      <p:cxnSp>
        <p:nvCxnSpPr>
          <p:cNvPr id="19" name="Straight Arrow Connector 18"/>
          <p:cNvCxnSpPr>
            <a:stCxn id="16" idx="3"/>
            <a:endCxn id="17" idx="1"/>
          </p:cNvCxnSpPr>
          <p:nvPr/>
        </p:nvCxnSpPr>
        <p:spPr>
          <a:xfrm flipV="1">
            <a:off x="3088256" y="4796200"/>
            <a:ext cx="6384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3"/>
          </p:cNvCxnSpPr>
          <p:nvPr/>
        </p:nvCxnSpPr>
        <p:spPr>
          <a:xfrm flipV="1">
            <a:off x="5335377" y="2821054"/>
            <a:ext cx="13095" cy="1557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2" idx="1"/>
          </p:cNvCxnSpPr>
          <p:nvPr/>
        </p:nvCxnSpPr>
        <p:spPr>
          <a:xfrm>
            <a:off x="6288656" y="4796200"/>
            <a:ext cx="3200401" cy="2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357668" y="2156604"/>
            <a:ext cx="2674189" cy="80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6185140" y="2665454"/>
            <a:ext cx="2769079" cy="84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981256">
            <a:off x="6909806" y="2083149"/>
            <a:ext cx="1569911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Send Task</a:t>
            </a:r>
            <a:endParaRPr lang="en-GB" sz="1600" dirty="0"/>
          </a:p>
        </p:txBody>
      </p:sp>
      <p:sp>
        <p:nvSpPr>
          <p:cNvPr id="33" name="TextBox 32"/>
          <p:cNvSpPr txBox="1"/>
          <p:nvPr/>
        </p:nvSpPr>
        <p:spPr>
          <a:xfrm rot="975484">
            <a:off x="6425439" y="3215871"/>
            <a:ext cx="1569911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Send Result</a:t>
            </a:r>
            <a:endParaRPr lang="en-GB" sz="1600" dirty="0"/>
          </a:p>
        </p:txBody>
      </p:sp>
      <p:sp>
        <p:nvSpPr>
          <p:cNvPr id="34" name="Vertical Scroll 33"/>
          <p:cNvSpPr/>
          <p:nvPr/>
        </p:nvSpPr>
        <p:spPr>
          <a:xfrm>
            <a:off x="1194792" y="1664158"/>
            <a:ext cx="1809265" cy="1787148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All Processes have copies of the text/pattern collections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3660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8112"/>
          </a:xfrm>
        </p:spPr>
        <p:txBody>
          <a:bodyPr/>
          <a:lstStyle/>
          <a:p>
            <a:r>
              <a:rPr lang="en-GB" dirty="0" smtClean="0"/>
              <a:t>MPI Solution – Fine Grain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3464" y="1250831"/>
            <a:ext cx="4956187" cy="5005508"/>
          </a:xfrm>
        </p:spPr>
        <p:txBody>
          <a:bodyPr/>
          <a:lstStyle/>
          <a:p>
            <a:r>
              <a:rPr lang="en-GB" b="1" u="sng" dirty="0" smtClean="0"/>
              <a:t>Master</a:t>
            </a:r>
          </a:p>
          <a:p>
            <a:pPr>
              <a:buFontTx/>
              <a:buChar char="-"/>
            </a:pPr>
            <a:r>
              <a:rPr lang="en-GB" dirty="0" smtClean="0"/>
              <a:t>Allocates test case text chunks to each slave process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Blocking receive of data from any slave process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dirty="0" smtClean="0"/>
              <a:t>Depending upon search mode either track the smallest returned position or save all positions to a file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dirty="0" smtClean="0"/>
              <a:t>Once all test cases are completed tell the slaves to stop busy waiting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Tx/>
              <a:buChar char="-"/>
            </a:pPr>
            <a:endParaRPr lang="en-GB" dirty="0" smtClean="0"/>
          </a:p>
          <a:p>
            <a:pPr>
              <a:buFontTx/>
              <a:buChar char="-"/>
            </a:pP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1250830"/>
            <a:ext cx="4774843" cy="5005507"/>
          </a:xfrm>
        </p:spPr>
        <p:txBody>
          <a:bodyPr/>
          <a:lstStyle/>
          <a:p>
            <a:r>
              <a:rPr lang="en-GB" b="1" u="sng" dirty="0" smtClean="0"/>
              <a:t>Slave</a:t>
            </a:r>
          </a:p>
          <a:p>
            <a:pPr>
              <a:buFontTx/>
              <a:buChar char="-"/>
            </a:pPr>
            <a:r>
              <a:rPr lang="en-GB" dirty="0" smtClean="0"/>
              <a:t>Busy wait until a non blocking receive of task array has been completed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dirty="0" smtClean="0"/>
              <a:t>Perform pattern matching on the text chunk, using ‘-2’ as a terminating character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dirty="0" smtClean="0"/>
              <a:t>Send the result array back to the master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dirty="0" smtClean="0"/>
              <a:t>Perform a MPI test to determine if the test cases are completed else busy wait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12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1629"/>
          </a:xfrm>
        </p:spPr>
        <p:txBody>
          <a:bodyPr/>
          <a:lstStyle/>
          <a:p>
            <a:r>
              <a:rPr lang="en-GB" dirty="0" smtClean="0"/>
              <a:t>MPI – Select Code Snippets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7940" y="1639020"/>
            <a:ext cx="5762445" cy="3976777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Master </a:t>
            </a:r>
            <a:r>
              <a:rPr lang="en-GB" dirty="0" smtClean="0">
                <a:sym typeface="Wingdings" panose="05000000000000000000" pitchFamily="2" charset="2"/>
              </a:rPr>
              <a:t> Slave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sz="13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task[0</a:t>
            </a:r>
            <a:r>
              <a:rPr lang="en-GB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] = </a:t>
            </a:r>
            <a:r>
              <a:rPr lang="en-GB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searchStartIndex</a:t>
            </a:r>
            <a:r>
              <a:rPr lang="en-GB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;	</a:t>
            </a:r>
            <a:endParaRPr lang="en-GB" sz="1300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sz="13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task[1</a:t>
            </a:r>
            <a:r>
              <a:rPr lang="en-GB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] = </a:t>
            </a:r>
            <a:r>
              <a:rPr lang="en-GB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taskSize</a:t>
            </a:r>
            <a:r>
              <a:rPr lang="en-GB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;	</a:t>
            </a:r>
            <a:endParaRPr lang="en-GB" sz="1300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sz="13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task[2</a:t>
            </a:r>
            <a:r>
              <a:rPr lang="en-GB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] </a:t>
            </a:r>
            <a:r>
              <a:rPr lang="en-GB" sz="13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 </a:t>
            </a:r>
            <a:r>
              <a:rPr lang="en-GB" sz="13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testCaseIndex</a:t>
            </a:r>
            <a:r>
              <a:rPr lang="en-GB" sz="13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;</a:t>
            </a:r>
            <a:r>
              <a:rPr lang="en-GB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endParaRPr lang="en-GB" sz="1300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sz="13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task[3</a:t>
            </a:r>
            <a:r>
              <a:rPr lang="en-GB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] = </a:t>
            </a:r>
            <a:r>
              <a:rPr lang="en-GB" sz="13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searchType</a:t>
            </a:r>
            <a:r>
              <a:rPr lang="en-GB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;</a:t>
            </a:r>
          </a:p>
          <a:p>
            <a:pPr marL="0" lvl="0" indent="0">
              <a:buClr>
                <a:srgbClr val="ACD433"/>
              </a:buClr>
              <a:buNone/>
            </a:pPr>
            <a:r>
              <a:rPr lang="en-GB" sz="13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sz="13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processCount</a:t>
            </a:r>
            <a:r>
              <a:rPr lang="en-GB" sz="13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GB" sz="13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processCount</a:t>
            </a:r>
            <a:r>
              <a:rPr lang="en-GB" sz="13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GB" sz="13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npes</a:t>
            </a:r>
            <a:r>
              <a:rPr lang="en-GB" sz="13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13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processCount</a:t>
            </a:r>
            <a:r>
              <a:rPr lang="en-GB" sz="13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lvl="0" indent="0">
              <a:buClr>
                <a:srgbClr val="ACD433"/>
              </a:buClr>
              <a:buNone/>
            </a:pPr>
            <a:r>
              <a:rPr lang="en-GB" sz="13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3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(task[0] &lt;= </a:t>
            </a:r>
            <a:r>
              <a:rPr lang="en-GB" sz="13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textLengthCollection</a:t>
            </a:r>
            <a:r>
              <a:rPr lang="en-GB" sz="13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testCaseIndex</a:t>
            </a:r>
            <a:r>
              <a:rPr lang="en-GB" sz="13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- 	</a:t>
            </a:r>
            <a:r>
              <a:rPr lang="en-GB" sz="13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patternLengthCollection</a:t>
            </a:r>
            <a:r>
              <a:rPr lang="en-GB" sz="13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testCaseIndex</a:t>
            </a:r>
            <a:r>
              <a:rPr lang="en-GB" sz="13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{	</a:t>
            </a:r>
          </a:p>
          <a:p>
            <a:pPr marL="0" lvl="0" indent="0">
              <a:buClr>
                <a:srgbClr val="ACD433"/>
              </a:buClr>
              <a:buNone/>
            </a:pPr>
            <a:r>
              <a:rPr lang="en-GB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MPI_Isend</a:t>
            </a:r>
            <a:r>
              <a:rPr lang="en-GB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(&amp;task, 4, MPI_INT, </a:t>
            </a:r>
            <a:r>
              <a:rPr lang="en-GB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processCount</a:t>
            </a:r>
            <a:r>
              <a:rPr lang="en-GB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0, 	MPI_COMM_WORLD, &amp;r);		</a:t>
            </a:r>
          </a:p>
          <a:p>
            <a:pPr marL="0" lvl="0" indent="0">
              <a:buClr>
                <a:srgbClr val="ACD433"/>
              </a:buClr>
              <a:buNone/>
            </a:pPr>
            <a:r>
              <a:rPr lang="en-GB" sz="13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task[0] = task[0] + task[1];</a:t>
            </a:r>
            <a:r>
              <a:rPr lang="en-GB" sz="13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GB" sz="13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activeSlave</a:t>
            </a:r>
            <a:r>
              <a:rPr lang="en-GB" sz="13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			</a:t>
            </a:r>
          </a:p>
          <a:p>
            <a:pPr marL="0" lvl="0" indent="0">
              <a:buClr>
                <a:srgbClr val="ACD433"/>
              </a:buClr>
              <a:buNone/>
            </a:pPr>
            <a:r>
              <a:rPr lang="en-GB" sz="13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		</a:t>
            </a:r>
          </a:p>
          <a:p>
            <a:pPr marL="0" lvl="0" indent="0">
              <a:buClr>
                <a:srgbClr val="ACD433"/>
              </a:buClr>
              <a:buNone/>
            </a:pPr>
            <a:r>
              <a:rPr lang="en-GB" sz="13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215660" y="1552756"/>
            <a:ext cx="5400136" cy="4608692"/>
          </a:xfrm>
        </p:spPr>
        <p:txBody>
          <a:bodyPr>
            <a:normAutofit/>
          </a:bodyPr>
          <a:lstStyle/>
          <a:p>
            <a:r>
              <a:rPr lang="en-GB" dirty="0" smtClean="0"/>
              <a:t>Slave Busy Wait</a:t>
            </a:r>
          </a:p>
          <a:p>
            <a:pPr marL="0" indent="0">
              <a:buNone/>
            </a:pPr>
            <a:r>
              <a:rPr lang="en-GB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MPI_Irecv</a:t>
            </a:r>
            <a:r>
              <a:rPr lang="en-GB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(&amp;task, 4, MPI_INT, 0, 0, MPI_COMM_WORLD, &amp;</a:t>
            </a:r>
            <a:r>
              <a:rPr lang="en-GB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req</a:t>
            </a:r>
            <a:r>
              <a:rPr lang="en-GB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while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(!flag ||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allTestFinished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sz="12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MPI_Test</a:t>
            </a:r>
            <a:r>
              <a:rPr lang="en-GB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(&amp;request, &amp;</a:t>
            </a:r>
            <a:r>
              <a:rPr lang="en-GB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allTestFinished</a:t>
            </a:r>
            <a:r>
              <a:rPr lang="en-GB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MPI_STATUS_IGNORE</a:t>
            </a:r>
            <a:r>
              <a:rPr lang="en-GB" sz="12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if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allTestFinished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return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sz="12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MPI_Test</a:t>
            </a:r>
            <a:r>
              <a:rPr lang="en-GB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(&amp;</a:t>
            </a:r>
            <a:r>
              <a:rPr lang="en-GB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req</a:t>
            </a:r>
            <a:r>
              <a:rPr lang="en-GB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&amp;flag, MPI_STATUS_IGNORE); </a:t>
            </a: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  <a:p>
            <a:pPr marL="0" indent="0">
              <a:buNone/>
            </a:pP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patternMatch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(..)</a:t>
            </a:r>
          </a:p>
          <a:p>
            <a:pPr marL="0" indent="0">
              <a:buNone/>
            </a:pP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MPI_Isend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(&amp;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searchOutcome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task[1]+1, MPI_INT, 0, 0, MPI_COMM_WORLD, &amp;r);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dirty="0" smtClean="0">
              <a:sym typeface="Wingdings" panose="05000000000000000000" pitchFamily="2" charset="2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889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0859"/>
          </a:xfrm>
        </p:spPr>
        <p:txBody>
          <a:bodyPr/>
          <a:lstStyle/>
          <a:p>
            <a:r>
              <a:rPr lang="en-GB" dirty="0" smtClean="0"/>
              <a:t>MPI Versions/Results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59234861"/>
              </p:ext>
            </p:extLst>
          </p:nvPr>
        </p:nvGraphicFramePr>
        <p:xfrm>
          <a:off x="750498" y="1311217"/>
          <a:ext cx="4748601" cy="5083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917"/>
                <a:gridCol w="2384379"/>
                <a:gridCol w="1346305"/>
              </a:tblGrid>
              <a:tr h="454102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Version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Change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Time</a:t>
                      </a:r>
                      <a:endParaRPr lang="en-GB" sz="1700" dirty="0"/>
                    </a:p>
                  </a:txBody>
                  <a:tcPr/>
                </a:tc>
              </a:tr>
              <a:tr h="454102">
                <a:tc>
                  <a:txBody>
                    <a:bodyPr/>
                    <a:lstStyle/>
                    <a:p>
                      <a:pPr algn="ctr"/>
                      <a:r>
                        <a:rPr lang="en-GB" sz="1700" dirty="0" smtClean="0"/>
                        <a:t>1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Course grain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38.225666</a:t>
                      </a:r>
                    </a:p>
                  </a:txBody>
                  <a:tcPr/>
                </a:tc>
              </a:tr>
              <a:tr h="454102">
                <a:tc>
                  <a:txBody>
                    <a:bodyPr/>
                    <a:lstStyle/>
                    <a:p>
                      <a:pPr algn="ctr"/>
                      <a:r>
                        <a:rPr lang="en-GB" sz="1700" dirty="0" smtClean="0"/>
                        <a:t>2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Attempt to add non blocking to</a:t>
                      </a:r>
                      <a:r>
                        <a:rPr lang="en-GB" sz="1700" baseline="0" dirty="0" smtClean="0"/>
                        <a:t> course grain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47.2525</a:t>
                      </a:r>
                    </a:p>
                  </a:txBody>
                  <a:tcPr/>
                </a:tc>
              </a:tr>
              <a:tr h="454102">
                <a:tc>
                  <a:txBody>
                    <a:bodyPr/>
                    <a:lstStyle/>
                    <a:p>
                      <a:pPr algn="ctr"/>
                      <a:r>
                        <a:rPr lang="en-GB" sz="1700" dirty="0" smtClean="0"/>
                        <a:t>3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Fine grain chunk</a:t>
                      </a:r>
                      <a:r>
                        <a:rPr lang="en-GB" sz="1700" baseline="0" dirty="0" smtClean="0"/>
                        <a:t> based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30.82433</a:t>
                      </a:r>
                    </a:p>
                  </a:txBody>
                  <a:tcPr/>
                </a:tc>
              </a:tr>
              <a:tr h="454102">
                <a:tc>
                  <a:txBody>
                    <a:bodyPr/>
                    <a:lstStyle/>
                    <a:p>
                      <a:pPr algn="ctr"/>
                      <a:r>
                        <a:rPr lang="en-GB" sz="1700" dirty="0" smtClean="0"/>
                        <a:t>4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Non blocking send and </a:t>
                      </a:r>
                      <a:r>
                        <a:rPr lang="en-GB" sz="1700" dirty="0" err="1" smtClean="0"/>
                        <a:t>recieves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25.856</a:t>
                      </a:r>
                    </a:p>
                  </a:txBody>
                  <a:tcPr/>
                </a:tc>
              </a:tr>
              <a:tr h="454102">
                <a:tc>
                  <a:txBody>
                    <a:bodyPr/>
                    <a:lstStyle/>
                    <a:p>
                      <a:pPr algn="ctr"/>
                      <a:r>
                        <a:rPr lang="en-GB" sz="1700" dirty="0" smtClean="0"/>
                        <a:t>5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Add a new termination condition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25.456</a:t>
                      </a:r>
                    </a:p>
                  </a:txBody>
                  <a:tcPr/>
                </a:tc>
              </a:tr>
              <a:tr h="454102">
                <a:tc>
                  <a:txBody>
                    <a:bodyPr/>
                    <a:lstStyle/>
                    <a:p>
                      <a:pPr algn="ctr"/>
                      <a:r>
                        <a:rPr lang="en-GB" sz="1700" dirty="0" smtClean="0"/>
                        <a:t>6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Dynamic</a:t>
                      </a:r>
                      <a:r>
                        <a:rPr lang="en-GB" sz="1700" baseline="0" dirty="0" smtClean="0"/>
                        <a:t> chunk allocation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17.301</a:t>
                      </a:r>
                    </a:p>
                  </a:txBody>
                  <a:tcPr/>
                </a:tc>
              </a:tr>
              <a:tr h="454102">
                <a:tc>
                  <a:txBody>
                    <a:bodyPr/>
                    <a:lstStyle/>
                    <a:p>
                      <a:pPr algn="ctr"/>
                      <a:r>
                        <a:rPr lang="en-GB" sz="17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Set chunk</a:t>
                      </a:r>
                      <a:r>
                        <a:rPr lang="en-GB" sz="1700" baseline="0" dirty="0" smtClean="0"/>
                        <a:t> size as best performer (600)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17.172</a:t>
                      </a:r>
                      <a:endParaRPr lang="en-GB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50333134"/>
              </p:ext>
            </p:extLst>
          </p:nvPr>
        </p:nvGraphicFramePr>
        <p:xfrm>
          <a:off x="5654674" y="1311217"/>
          <a:ext cx="4826419" cy="4945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850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4761"/>
          </a:xfrm>
        </p:spPr>
        <p:txBody>
          <a:bodyPr/>
          <a:lstStyle/>
          <a:p>
            <a:r>
              <a:rPr lang="en-GB" dirty="0" smtClean="0"/>
              <a:t>MPI Weaknesses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794752" y="1687525"/>
            <a:ext cx="284671" cy="483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380477" y="1687525"/>
            <a:ext cx="284671" cy="483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091927" y="1687525"/>
            <a:ext cx="284671" cy="483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680659" y="1687525"/>
            <a:ext cx="284671" cy="483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266384" y="1687525"/>
            <a:ext cx="284671" cy="483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977834" y="1687525"/>
            <a:ext cx="284671" cy="48307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545917" y="1687525"/>
            <a:ext cx="284671" cy="483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6131642" y="1687525"/>
            <a:ext cx="284671" cy="483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843092" y="1687525"/>
            <a:ext cx="284671" cy="483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6431824" y="1687525"/>
            <a:ext cx="284671" cy="48307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7017549" y="1687525"/>
            <a:ext cx="284671" cy="483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728999" y="1687525"/>
            <a:ext cx="284671" cy="483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7302220" y="1687525"/>
            <a:ext cx="284671" cy="483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599395" y="1687525"/>
            <a:ext cx="284671" cy="483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8188127" y="1687525"/>
            <a:ext cx="284671" cy="483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8773852" y="1687525"/>
            <a:ext cx="284671" cy="483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8485302" y="1687525"/>
            <a:ext cx="284671" cy="483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9053385" y="1687525"/>
            <a:ext cx="284671" cy="483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9639110" y="1687525"/>
            <a:ext cx="284671" cy="483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9350560" y="1687525"/>
            <a:ext cx="284671" cy="48307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9939292" y="1687525"/>
            <a:ext cx="284671" cy="483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10525017" y="1687525"/>
            <a:ext cx="284671" cy="483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10236467" y="1687525"/>
            <a:ext cx="284671" cy="483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5802966" y="1228202"/>
            <a:ext cx="2561948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Text Sequence</a:t>
            </a:r>
            <a:endParaRPr lang="en-GB" sz="1600" dirty="0"/>
          </a:p>
        </p:txBody>
      </p:sp>
      <p:sp>
        <p:nvSpPr>
          <p:cNvPr id="30" name="Double Brace 29"/>
          <p:cNvSpPr/>
          <p:nvPr/>
        </p:nvSpPr>
        <p:spPr>
          <a:xfrm>
            <a:off x="3794752" y="2334507"/>
            <a:ext cx="1170578" cy="224287"/>
          </a:xfrm>
          <a:prstGeom prst="bracePair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Double Brace 30"/>
          <p:cNvSpPr/>
          <p:nvPr/>
        </p:nvSpPr>
        <p:spPr>
          <a:xfrm>
            <a:off x="5284899" y="2334507"/>
            <a:ext cx="1170578" cy="224287"/>
          </a:xfrm>
          <a:prstGeom prst="bracePair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Double Brace 31"/>
          <p:cNvSpPr/>
          <p:nvPr/>
        </p:nvSpPr>
        <p:spPr>
          <a:xfrm>
            <a:off x="6728999" y="2334507"/>
            <a:ext cx="1170578" cy="224287"/>
          </a:xfrm>
          <a:prstGeom prst="bracePair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Double Brace 32"/>
          <p:cNvSpPr/>
          <p:nvPr/>
        </p:nvSpPr>
        <p:spPr>
          <a:xfrm>
            <a:off x="9675671" y="2360386"/>
            <a:ext cx="1170578" cy="224287"/>
          </a:xfrm>
          <a:prstGeom prst="bracePair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Double Brace 33"/>
          <p:cNvSpPr/>
          <p:nvPr/>
        </p:nvSpPr>
        <p:spPr>
          <a:xfrm>
            <a:off x="8231571" y="2360387"/>
            <a:ext cx="610504" cy="198408"/>
          </a:xfrm>
          <a:prstGeom prst="bracePair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9165528" y="2360386"/>
            <a:ext cx="0" cy="50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959190" y="2915727"/>
            <a:ext cx="2561948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Incomplete</a:t>
            </a:r>
            <a:endParaRPr lang="en-GB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9796381" y="2290314"/>
            <a:ext cx="929158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Idling</a:t>
            </a:r>
            <a:endParaRPr lang="en-GB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6862134" y="2246119"/>
            <a:ext cx="929158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Idling</a:t>
            </a:r>
            <a:endParaRPr lang="en-GB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5430200" y="2277373"/>
            <a:ext cx="929158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Idling</a:t>
            </a:r>
            <a:endParaRPr lang="en-GB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963813" y="2284938"/>
            <a:ext cx="929158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Idling</a:t>
            </a:r>
            <a:endParaRPr lang="en-GB" sz="1600" dirty="0"/>
          </a:p>
        </p:txBody>
      </p:sp>
      <p:sp>
        <p:nvSpPr>
          <p:cNvPr id="18" name="Rectangle 17"/>
          <p:cNvSpPr/>
          <p:nvPr/>
        </p:nvSpPr>
        <p:spPr>
          <a:xfrm>
            <a:off x="7887945" y="1687525"/>
            <a:ext cx="284671" cy="48307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539928" y="1759787"/>
            <a:ext cx="2561948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If mode = 0 || 1</a:t>
            </a:r>
            <a:endParaRPr lang="en-GB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646111" y="3821500"/>
            <a:ext cx="2561948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If mode = 0</a:t>
            </a:r>
            <a:endParaRPr lang="en-GB" sz="1600" dirty="0"/>
          </a:p>
        </p:txBody>
      </p:sp>
      <p:sp>
        <p:nvSpPr>
          <p:cNvPr id="45" name="Rectangle 44"/>
          <p:cNvSpPr/>
          <p:nvPr/>
        </p:nvSpPr>
        <p:spPr>
          <a:xfrm>
            <a:off x="3710603" y="3821500"/>
            <a:ext cx="284671" cy="483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4296328" y="3821500"/>
            <a:ext cx="284671" cy="483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4007778" y="3821500"/>
            <a:ext cx="284671" cy="483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4596510" y="3821500"/>
            <a:ext cx="284671" cy="483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5182235" y="3821500"/>
            <a:ext cx="284671" cy="483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4893685" y="3821500"/>
            <a:ext cx="284671" cy="48307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5461768" y="3821500"/>
            <a:ext cx="284671" cy="483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6047493" y="3821500"/>
            <a:ext cx="284671" cy="483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5758943" y="3821500"/>
            <a:ext cx="284671" cy="483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6347675" y="3821500"/>
            <a:ext cx="284671" cy="48307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6933400" y="3821500"/>
            <a:ext cx="284671" cy="483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6644850" y="3821500"/>
            <a:ext cx="284671" cy="483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7218071" y="3821500"/>
            <a:ext cx="284671" cy="483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7515246" y="3821500"/>
            <a:ext cx="284671" cy="483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/>
          <p:cNvSpPr/>
          <p:nvPr/>
        </p:nvSpPr>
        <p:spPr>
          <a:xfrm>
            <a:off x="8103978" y="3821500"/>
            <a:ext cx="284671" cy="483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>
            <a:off x="8689703" y="3821500"/>
            <a:ext cx="284671" cy="483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8401153" y="3821500"/>
            <a:ext cx="284671" cy="483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8969236" y="3821500"/>
            <a:ext cx="284671" cy="483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9554961" y="3821500"/>
            <a:ext cx="284671" cy="483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9266411" y="3821500"/>
            <a:ext cx="284671" cy="48307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>
            <a:off x="9855143" y="3821500"/>
            <a:ext cx="284671" cy="483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10440868" y="3821500"/>
            <a:ext cx="284671" cy="483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10152318" y="3821500"/>
            <a:ext cx="284671" cy="483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>
            <a:off x="7803796" y="3821500"/>
            <a:ext cx="284671" cy="48307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Double Brace 68"/>
          <p:cNvSpPr/>
          <p:nvPr/>
        </p:nvSpPr>
        <p:spPr>
          <a:xfrm>
            <a:off x="3726246" y="4594625"/>
            <a:ext cx="1170578" cy="224287"/>
          </a:xfrm>
          <a:prstGeom prst="bracePair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/>
          <p:cNvSpPr txBox="1"/>
          <p:nvPr/>
        </p:nvSpPr>
        <p:spPr>
          <a:xfrm>
            <a:off x="3868167" y="4515927"/>
            <a:ext cx="929158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rgbClr val="FFFF00"/>
                </a:solidFill>
              </a:rPr>
              <a:t>Found</a:t>
            </a:r>
            <a:endParaRPr lang="en-GB" sz="1600" dirty="0">
              <a:solidFill>
                <a:srgbClr val="FFFF00"/>
              </a:solidFill>
            </a:endParaRPr>
          </a:p>
        </p:txBody>
      </p:sp>
      <p:sp>
        <p:nvSpPr>
          <p:cNvPr id="73" name="Double Brace 72"/>
          <p:cNvSpPr/>
          <p:nvPr/>
        </p:nvSpPr>
        <p:spPr>
          <a:xfrm>
            <a:off x="5262605" y="4586000"/>
            <a:ext cx="610504" cy="198408"/>
          </a:xfrm>
          <a:prstGeom prst="bracePair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Double Brace 73"/>
          <p:cNvSpPr/>
          <p:nvPr/>
        </p:nvSpPr>
        <p:spPr>
          <a:xfrm>
            <a:off x="6624269" y="4578434"/>
            <a:ext cx="610504" cy="198408"/>
          </a:xfrm>
          <a:prstGeom prst="bracePair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Double Brace 74"/>
          <p:cNvSpPr/>
          <p:nvPr/>
        </p:nvSpPr>
        <p:spPr>
          <a:xfrm>
            <a:off x="8109815" y="4574121"/>
            <a:ext cx="610504" cy="198408"/>
          </a:xfrm>
          <a:prstGeom prst="bracePair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Double Brace 75"/>
          <p:cNvSpPr/>
          <p:nvPr/>
        </p:nvSpPr>
        <p:spPr>
          <a:xfrm>
            <a:off x="9613459" y="4574121"/>
            <a:ext cx="610504" cy="198408"/>
          </a:xfrm>
          <a:prstGeom prst="bracePair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/>
          <p:cNvSpPr txBox="1"/>
          <p:nvPr/>
        </p:nvSpPr>
        <p:spPr>
          <a:xfrm>
            <a:off x="2922788" y="3412872"/>
            <a:ext cx="8305893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Despite earliest value being found the later process keep searching redundantly</a:t>
            </a:r>
            <a:endParaRPr lang="en-GB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2215245" y="6093498"/>
            <a:ext cx="8305893" cy="3385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Same pattern and text is loaded in multiple times which increases time slightly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38483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3607"/>
          </a:xfrm>
        </p:spPr>
        <p:txBody>
          <a:bodyPr/>
          <a:lstStyle/>
          <a:p>
            <a:r>
              <a:rPr lang="en-GB" dirty="0" smtClean="0"/>
              <a:t>MPI Improvements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759125" y="2098373"/>
            <a:ext cx="1561381" cy="474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Test 1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76113" y="2098373"/>
            <a:ext cx="1561381" cy="474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Test 2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994694" y="2098373"/>
            <a:ext cx="1561381" cy="474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Test 3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013275" y="2098373"/>
            <a:ext cx="1561381" cy="474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Test 4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523958" y="2098372"/>
            <a:ext cx="1561381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759123" y="2749665"/>
            <a:ext cx="10187797" cy="16605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Currently master has to wait until each process returns its result before proceeding to the next test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 potential iteration could dynamically send text chunks invariant of the current test case based on demand from the slaves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If the master keeps track of the status of the test cases this becomes possible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9123" y="5335429"/>
            <a:ext cx="10187797" cy="6081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Don’t read in pattern and texts multiple times, in the case where there are many text and patterns this could become a problem</a:t>
            </a:r>
          </a:p>
        </p:txBody>
      </p:sp>
    </p:spTree>
    <p:extLst>
      <p:ext uri="{BB962C8B-B14F-4D97-AF65-F5344CB8AC3E}">
        <p14:creationId xmlns:p14="http://schemas.microsoft.com/office/powerpoint/2010/main" val="124654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60189" y="1949570"/>
            <a:ext cx="22428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0" dirty="0" smtClean="0"/>
              <a:t>?</a:t>
            </a:r>
            <a:endParaRPr lang="en-GB" sz="20000" dirty="0"/>
          </a:p>
        </p:txBody>
      </p:sp>
    </p:spTree>
    <p:extLst>
      <p:ext uri="{BB962C8B-B14F-4D97-AF65-F5344CB8AC3E}">
        <p14:creationId xmlns:p14="http://schemas.microsoft.com/office/powerpoint/2010/main" val="251132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739"/>
          </a:xfrm>
        </p:spPr>
        <p:txBody>
          <a:bodyPr/>
          <a:lstStyle/>
          <a:p>
            <a:r>
              <a:rPr lang="en-GB" dirty="0" smtClean="0"/>
              <a:t>The Searching Algorithm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234909" y="2677932"/>
            <a:ext cx="310551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H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545460" y="2677932"/>
            <a:ext cx="310551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P</a:t>
            </a:r>
            <a:endParaRPr lang="en-GB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856011" y="2677932"/>
            <a:ext cx="310551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7935" y="2677932"/>
            <a:ext cx="310551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^</a:t>
            </a:r>
            <a:endParaRPr lang="en-GB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468486" y="2677932"/>
            <a:ext cx="310551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70410" y="2677932"/>
            <a:ext cx="310551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S</a:t>
            </a:r>
            <a:endParaRPr lang="en-GB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080961" y="2677932"/>
            <a:ext cx="310551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^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91512" y="2677932"/>
            <a:ext cx="310551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C</a:t>
            </a:r>
            <a:endParaRPr lang="en-GB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702063" y="2677932"/>
            <a:ext cx="310551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12614" y="2677932"/>
            <a:ext cx="310551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A</a:t>
            </a:r>
            <a:endParaRPr lang="en-GB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6323165" y="2677932"/>
            <a:ext cx="310551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33716" y="2677932"/>
            <a:ext cx="310551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44264" y="2677932"/>
            <a:ext cx="310551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E</a:t>
            </a:r>
            <a:endParaRPr lang="en-GB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7254815" y="2677932"/>
            <a:ext cx="310551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N</a:t>
            </a:r>
            <a:endParaRPr lang="en-GB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7565363" y="2677932"/>
            <a:ext cx="310551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G</a:t>
            </a:r>
            <a:endParaRPr lang="en-GB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7875904" y="2677932"/>
            <a:ext cx="310551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86442" y="2677932"/>
            <a:ext cx="310551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N</a:t>
            </a:r>
            <a:endParaRPr lang="en-GB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8496970" y="2677932"/>
            <a:ext cx="310551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11540" y="2677932"/>
            <a:ext cx="1345728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Text</a:t>
            </a:r>
            <a:r>
              <a:rPr lang="en-GB" sz="2800" b="1" dirty="0" smtClean="0"/>
              <a:t> =</a:t>
            </a:r>
            <a:endParaRPr lang="en-GB" sz="2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492372" y="1974503"/>
            <a:ext cx="158726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Pattern </a:t>
            </a:r>
            <a:r>
              <a:rPr lang="en-GB" sz="2800" b="1" dirty="0" smtClean="0"/>
              <a:t>=</a:t>
            </a:r>
            <a:endParaRPr lang="en-GB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234909" y="1974503"/>
            <a:ext cx="310551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I</a:t>
            </a:r>
            <a:endParaRPr lang="en-GB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3545460" y="1974503"/>
            <a:ext cx="310551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4909" y="4441658"/>
            <a:ext cx="310551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I</a:t>
            </a:r>
            <a:endParaRPr lang="en-GB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3545460" y="4441658"/>
            <a:ext cx="310551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S</a:t>
            </a:r>
          </a:p>
        </p:txBody>
      </p:sp>
      <p:cxnSp>
        <p:nvCxnSpPr>
          <p:cNvPr id="32" name="Straight Arrow Connector 31"/>
          <p:cNvCxnSpPr>
            <a:stCxn id="29" idx="0"/>
            <a:endCxn id="7" idx="2"/>
          </p:cNvCxnSpPr>
          <p:nvPr/>
        </p:nvCxnSpPr>
        <p:spPr>
          <a:xfrm flipV="1">
            <a:off x="3390185" y="3201152"/>
            <a:ext cx="0" cy="124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&quot;No&quot; Symbol 35"/>
          <p:cNvSpPr/>
          <p:nvPr/>
        </p:nvSpPr>
        <p:spPr>
          <a:xfrm>
            <a:off x="2812212" y="3648974"/>
            <a:ext cx="422698" cy="405441"/>
          </a:xfrm>
          <a:prstGeom prst="noSmoking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38856" y="4441658"/>
            <a:ext cx="310551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I</a:t>
            </a:r>
            <a:endParaRPr lang="en-GB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4749407" y="4441658"/>
            <a:ext cx="310551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S</a:t>
            </a:r>
          </a:p>
        </p:txBody>
      </p:sp>
      <p:cxnSp>
        <p:nvCxnSpPr>
          <p:cNvPr id="39" name="Straight Arrow Connector 38"/>
          <p:cNvCxnSpPr>
            <a:stCxn id="37" idx="0"/>
          </p:cNvCxnSpPr>
          <p:nvPr/>
        </p:nvCxnSpPr>
        <p:spPr>
          <a:xfrm flipV="1">
            <a:off x="4594132" y="3201152"/>
            <a:ext cx="0" cy="124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886740" y="3201152"/>
            <a:ext cx="0" cy="124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ular Callout 41"/>
          <p:cNvSpPr/>
          <p:nvPr/>
        </p:nvSpPr>
        <p:spPr>
          <a:xfrm>
            <a:off x="5425442" y="3666475"/>
            <a:ext cx="1674097" cy="810193"/>
          </a:xfrm>
          <a:prstGeom prst="wedgeRectCallou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/>
              <a:t>Yes!</a:t>
            </a:r>
            <a:endParaRPr lang="en-GB" sz="3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045877" y="5608138"/>
            <a:ext cx="8281129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Pattern </a:t>
            </a:r>
            <a:r>
              <a:rPr lang="en-GB" sz="2800" b="1" dirty="0" smtClean="0"/>
              <a:t>found at position 4!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42706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18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6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36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0" grpId="1" animBg="1"/>
      <p:bldP spid="36" grpId="0" animBg="1"/>
      <p:bldP spid="36" grpId="1" animBg="1"/>
      <p:bldP spid="37" grpId="0" animBg="1"/>
      <p:bldP spid="38" grpId="0" animBg="1"/>
      <p:bldP spid="42" grpId="0" animBg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The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2" y="1302589"/>
            <a:ext cx="4853540" cy="4953749"/>
          </a:xfrm>
        </p:spPr>
        <p:txBody>
          <a:bodyPr/>
          <a:lstStyle/>
          <a:p>
            <a:r>
              <a:rPr lang="en-GB" u="sng" dirty="0" smtClean="0"/>
              <a:t>CORRECTNESS</a:t>
            </a:r>
          </a:p>
          <a:p>
            <a:pPr marL="0" indent="0">
              <a:buNone/>
            </a:pPr>
            <a:endParaRPr lang="en-GB" u="sng" dirty="0" smtClean="0"/>
          </a:p>
          <a:p>
            <a:pPr>
              <a:buFontTx/>
              <a:buChar char="-"/>
            </a:pPr>
            <a:r>
              <a:rPr lang="en-GB" dirty="0" smtClean="0"/>
              <a:t>Design and produce MPI and Open MP versions of the searching algorithm.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Implement two modes of operation a) finding the earliest pattern, b) finding all pattern instances.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dirty="0" smtClean="0"/>
              <a:t>Replicate the results present in the supplied sorted small input test file.</a:t>
            </a:r>
          </a:p>
          <a:p>
            <a:pPr>
              <a:buFontTx/>
              <a:buChar char="-"/>
            </a:pP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1302590"/>
            <a:ext cx="4792096" cy="4953748"/>
          </a:xfrm>
        </p:spPr>
        <p:txBody>
          <a:bodyPr/>
          <a:lstStyle/>
          <a:p>
            <a:r>
              <a:rPr lang="en-GB" u="sng" dirty="0" smtClean="0"/>
              <a:t>PERFORMANCE</a:t>
            </a:r>
          </a:p>
          <a:p>
            <a:endParaRPr lang="en-GB" u="sng" dirty="0"/>
          </a:p>
          <a:p>
            <a:pPr>
              <a:buFontTx/>
              <a:buChar char="-"/>
            </a:pPr>
            <a:r>
              <a:rPr lang="en-GB" dirty="0" smtClean="0"/>
              <a:t>Significantly improve overall wall clock time compared to the sequential program.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dirty="0" smtClean="0"/>
              <a:t>Empirically modify both programs to achieve the fastest time possible.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dirty="0" smtClean="0"/>
              <a:t>Generate a large dataset that accounts for variations in functionality and enables comparison between iterations.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34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3607"/>
          </a:xfrm>
        </p:spPr>
        <p:txBody>
          <a:bodyPr/>
          <a:lstStyle/>
          <a:p>
            <a:r>
              <a:rPr lang="en-GB" sz="3600" dirty="0" smtClean="0"/>
              <a:t>Modifying The Base Sequential Program</a:t>
            </a:r>
            <a:endParaRPr lang="en-GB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139355" y="1474171"/>
            <a:ext cx="7323823" cy="43088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Add a function to read the control file using ‘</a:t>
            </a:r>
            <a:r>
              <a:rPr lang="en-GB" sz="2200" dirty="0" err="1" smtClean="0"/>
              <a:t>fscanf</a:t>
            </a:r>
            <a:r>
              <a:rPr lang="en-GB" sz="2200" dirty="0" smtClean="0"/>
              <a:t>’</a:t>
            </a:r>
            <a:endParaRPr lang="en-GB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2139355" y="2276427"/>
            <a:ext cx="7323823" cy="43088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Read All text and patterns into an array ‘collection’</a:t>
            </a:r>
            <a:endParaRPr lang="en-GB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2139355" y="3078683"/>
            <a:ext cx="7323823" cy="76944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Pass each pattern, text and lengths in sequence to the pattern matching process</a:t>
            </a:r>
            <a:endParaRPr lang="en-GB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2139355" y="4219493"/>
            <a:ext cx="7323823" cy="76944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Adjust ‘</a:t>
            </a:r>
            <a:r>
              <a:rPr lang="en-GB" sz="2200" dirty="0" err="1" smtClean="0"/>
              <a:t>hostMatch</a:t>
            </a:r>
            <a:r>
              <a:rPr lang="en-GB" sz="2200" dirty="0" smtClean="0"/>
              <a:t>’ function to accommodate both search types &amp; print to a file</a:t>
            </a:r>
            <a:endParaRPr lang="en-GB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3735327" y="5504620"/>
            <a:ext cx="4684055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WHY? (add to cards – base line, correctness compare)</a:t>
            </a:r>
            <a:endParaRPr lang="en-GB" sz="2800" b="1" dirty="0"/>
          </a:p>
        </p:txBody>
      </p:sp>
      <p:sp>
        <p:nvSpPr>
          <p:cNvPr id="9" name="Down Arrow 8"/>
          <p:cNvSpPr/>
          <p:nvPr/>
        </p:nvSpPr>
        <p:spPr>
          <a:xfrm>
            <a:off x="5469147" y="1905058"/>
            <a:ext cx="332119" cy="37136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>
            <a:off x="5469147" y="2707314"/>
            <a:ext cx="332119" cy="37136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>
            <a:off x="5445425" y="3848124"/>
            <a:ext cx="332119" cy="37136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196154" y="6023859"/>
            <a:ext cx="3709360" cy="43088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Sequential Time - 140.158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99514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2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9486"/>
          </a:xfrm>
        </p:spPr>
        <p:txBody>
          <a:bodyPr/>
          <a:lstStyle/>
          <a:p>
            <a:r>
              <a:rPr lang="en-GB" dirty="0" smtClean="0"/>
              <a:t>Evaluation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217" y="6206466"/>
            <a:ext cx="6245521" cy="409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000" dirty="0" smtClean="0"/>
              <a:t>Discuss empirical process &amp; </a:t>
            </a:r>
            <a:r>
              <a:rPr lang="en-GB" sz="1000" dirty="0" err="1" smtClean="0"/>
              <a:t>datatset</a:t>
            </a:r>
            <a:endParaRPr lang="en-GB" sz="1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46111" y="2032274"/>
            <a:ext cx="3027867" cy="43088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Tweak the program</a:t>
            </a:r>
            <a:endParaRPr lang="en-GB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4533184" y="1693718"/>
            <a:ext cx="3027867" cy="110799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Verify correctness with the small dataset</a:t>
            </a:r>
            <a:endParaRPr lang="en-GB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533185" y="3575157"/>
            <a:ext cx="3027867" cy="76944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Check Performance on the large dataset</a:t>
            </a:r>
            <a:endParaRPr lang="en-GB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8160594" y="1862996"/>
            <a:ext cx="3027867" cy="76944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Refine/discard the code change</a:t>
            </a:r>
            <a:endParaRPr lang="en-GB" sz="2200" dirty="0"/>
          </a:p>
        </p:txBody>
      </p:sp>
      <p:sp>
        <p:nvSpPr>
          <p:cNvPr id="10" name="Right Arrow 9"/>
          <p:cNvSpPr/>
          <p:nvPr/>
        </p:nvSpPr>
        <p:spPr>
          <a:xfrm>
            <a:off x="3673978" y="2181129"/>
            <a:ext cx="859206" cy="13317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>
            <a:off x="7561051" y="2181129"/>
            <a:ext cx="599543" cy="13317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7487732" y="1375585"/>
            <a:ext cx="746182" cy="43088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Fail</a:t>
            </a:r>
            <a:endParaRPr lang="en-GB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4748849" y="2857413"/>
            <a:ext cx="819502" cy="43088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Pass</a:t>
            </a:r>
            <a:endParaRPr lang="en-GB" sz="2200" dirty="0"/>
          </a:p>
        </p:txBody>
      </p:sp>
      <p:sp>
        <p:nvSpPr>
          <p:cNvPr id="18" name="Down Arrow 17"/>
          <p:cNvSpPr/>
          <p:nvPr/>
        </p:nvSpPr>
        <p:spPr>
          <a:xfrm>
            <a:off x="5978106" y="2801714"/>
            <a:ext cx="189782" cy="7734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ular Callout 18"/>
          <p:cNvSpPr/>
          <p:nvPr/>
        </p:nvSpPr>
        <p:spPr>
          <a:xfrm>
            <a:off x="6452564" y="2919301"/>
            <a:ext cx="1276709" cy="538268"/>
          </a:xfrm>
          <a:prstGeom prst="wedgeRoundRectCallout">
            <a:avLst>
              <a:gd name="adj1" fmla="val -20833"/>
              <a:gd name="adj2" fmla="val 68911"/>
              <a:gd name="adj3" fmla="val 16667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X3 -&gt; average</a:t>
            </a:r>
            <a:endParaRPr lang="en-GB" dirty="0"/>
          </a:p>
        </p:txBody>
      </p:sp>
      <p:sp>
        <p:nvSpPr>
          <p:cNvPr id="20" name="Flowchart: Decision 19"/>
          <p:cNvSpPr/>
          <p:nvPr/>
        </p:nvSpPr>
        <p:spPr>
          <a:xfrm>
            <a:off x="8522901" y="3594271"/>
            <a:ext cx="2303251" cy="750327"/>
          </a:xfrm>
          <a:prstGeom prst="flowChartDecision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Better?</a:t>
            </a:r>
            <a:endParaRPr lang="en-GB" dirty="0"/>
          </a:p>
        </p:txBody>
      </p:sp>
      <p:sp>
        <p:nvSpPr>
          <p:cNvPr id="21" name="Right Arrow 20"/>
          <p:cNvSpPr/>
          <p:nvPr/>
        </p:nvSpPr>
        <p:spPr>
          <a:xfrm>
            <a:off x="7561050" y="3920563"/>
            <a:ext cx="961851" cy="10797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Down Arrow 21"/>
          <p:cNvSpPr/>
          <p:nvPr/>
        </p:nvSpPr>
        <p:spPr>
          <a:xfrm flipV="1">
            <a:off x="9579635" y="2688961"/>
            <a:ext cx="159588" cy="9053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9909596" y="2901895"/>
            <a:ext cx="746182" cy="43088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Fail</a:t>
            </a:r>
            <a:endParaRPr lang="en-GB" sz="2200" dirty="0"/>
          </a:p>
        </p:txBody>
      </p:sp>
      <p:sp>
        <p:nvSpPr>
          <p:cNvPr id="24" name="TextBox 23"/>
          <p:cNvSpPr txBox="1"/>
          <p:nvPr/>
        </p:nvSpPr>
        <p:spPr>
          <a:xfrm>
            <a:off x="10246027" y="4344598"/>
            <a:ext cx="819502" cy="43088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Pass</a:t>
            </a:r>
            <a:endParaRPr lang="en-GB" sz="2200" dirty="0"/>
          </a:p>
        </p:txBody>
      </p:sp>
      <p:sp>
        <p:nvSpPr>
          <p:cNvPr id="25" name="Down Arrow 24"/>
          <p:cNvSpPr/>
          <p:nvPr/>
        </p:nvSpPr>
        <p:spPr>
          <a:xfrm>
            <a:off x="9579635" y="4344598"/>
            <a:ext cx="189782" cy="7734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8225289" y="5112520"/>
            <a:ext cx="3027867" cy="76944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Keep as the new best version</a:t>
            </a:r>
            <a:endParaRPr lang="en-GB" sz="2200" dirty="0"/>
          </a:p>
        </p:txBody>
      </p:sp>
      <p:sp>
        <p:nvSpPr>
          <p:cNvPr id="27" name="TextBox 26"/>
          <p:cNvSpPr txBox="1"/>
          <p:nvPr/>
        </p:nvSpPr>
        <p:spPr>
          <a:xfrm>
            <a:off x="716000" y="3597648"/>
            <a:ext cx="3027867" cy="43088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Brainstorm ideas</a:t>
            </a:r>
            <a:endParaRPr lang="en-GB" sz="2200" dirty="0"/>
          </a:p>
        </p:txBody>
      </p:sp>
      <p:sp>
        <p:nvSpPr>
          <p:cNvPr id="28" name="Down Arrow 27"/>
          <p:cNvSpPr/>
          <p:nvPr/>
        </p:nvSpPr>
        <p:spPr>
          <a:xfrm flipV="1">
            <a:off x="2000455" y="2463160"/>
            <a:ext cx="173401" cy="11311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85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7508"/>
          </a:xfrm>
        </p:spPr>
        <p:txBody>
          <a:bodyPr/>
          <a:lstStyle/>
          <a:p>
            <a:r>
              <a:rPr lang="en-GB" dirty="0" smtClean="0"/>
              <a:t>Open MP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11215"/>
            <a:ext cx="10368951" cy="5374257"/>
          </a:xfrm>
          <a:ln w="9525">
            <a:solidFill>
              <a:srgbClr val="FFFF0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 smtClean="0"/>
              <a:t>	if (</a:t>
            </a:r>
            <a:r>
              <a:rPr lang="en-GB" sz="1400" dirty="0" err="1" smtClean="0"/>
              <a:t>patternLength</a:t>
            </a:r>
            <a:r>
              <a:rPr lang="en-GB" sz="1400" dirty="0" smtClean="0"/>
              <a:t> &lt;= </a:t>
            </a:r>
            <a:r>
              <a:rPr lang="en-GB" sz="1400" dirty="0" err="1" smtClean="0"/>
              <a:t>textLength</a:t>
            </a:r>
            <a:r>
              <a:rPr lang="en-GB" sz="1400" dirty="0" smtClean="0"/>
              <a:t>)</a:t>
            </a:r>
          </a:p>
          <a:p>
            <a:pPr marL="0" indent="0">
              <a:buNone/>
            </a:pPr>
            <a:r>
              <a:rPr lang="en-GB" sz="1400" dirty="0" smtClean="0"/>
              <a:t>	{	</a:t>
            </a:r>
          </a:p>
          <a:p>
            <a:pPr marL="0" indent="0">
              <a:buNone/>
            </a:pPr>
            <a:r>
              <a:rPr lang="en-GB" sz="1400" dirty="0"/>
              <a:t>	</a:t>
            </a:r>
            <a:r>
              <a:rPr lang="en-GB" sz="1400" dirty="0" smtClean="0"/>
              <a:t>	#pragma </a:t>
            </a:r>
            <a:r>
              <a:rPr lang="en-GB" sz="1400" dirty="0" err="1" smtClean="0"/>
              <a:t>omp</a:t>
            </a:r>
            <a:r>
              <a:rPr lang="en-GB" sz="1400" dirty="0" smtClean="0"/>
              <a:t> parallel </a:t>
            </a:r>
            <a:r>
              <a:rPr lang="en-GB" sz="1400" dirty="0" smtClean="0">
                <a:solidFill>
                  <a:srgbClr val="FFFF00"/>
                </a:solidFill>
              </a:rPr>
              <a:t>private(</a:t>
            </a:r>
            <a:r>
              <a:rPr lang="en-GB" sz="1400" dirty="0" err="1" smtClean="0">
                <a:solidFill>
                  <a:srgbClr val="FFFF00"/>
                </a:solidFill>
              </a:rPr>
              <a:t>i,j</a:t>
            </a:r>
            <a:r>
              <a:rPr lang="en-GB" sz="1400" dirty="0" smtClean="0">
                <a:solidFill>
                  <a:srgbClr val="FFFF00"/>
                </a:solidFill>
              </a:rPr>
              <a:t>) shared(position) </a:t>
            </a:r>
            <a:r>
              <a:rPr lang="en-GB" sz="1400" dirty="0" err="1" smtClean="0"/>
              <a:t>num_threads</a:t>
            </a:r>
            <a:r>
              <a:rPr lang="en-GB" sz="1400" dirty="0" smtClean="0"/>
              <a:t>(8) #pragma </a:t>
            </a:r>
            <a:r>
              <a:rPr lang="en-GB" sz="1400" dirty="0" err="1" smtClean="0"/>
              <a:t>omp</a:t>
            </a:r>
            <a:r>
              <a:rPr lang="en-GB" sz="1400" dirty="0" smtClean="0"/>
              <a:t> for schedule</a:t>
            </a:r>
            <a:r>
              <a:rPr lang="en-GB" sz="1400" dirty="0" smtClean="0">
                <a:solidFill>
                  <a:srgbClr val="FFFF00"/>
                </a:solidFill>
              </a:rPr>
              <a:t>(guided)</a:t>
            </a:r>
          </a:p>
          <a:p>
            <a:pPr marL="0" indent="0">
              <a:buNone/>
            </a:pPr>
            <a:r>
              <a:rPr lang="en-GB" sz="1400" dirty="0" smtClean="0"/>
              <a:t>		for (</a:t>
            </a:r>
            <a:r>
              <a:rPr lang="en-GB" sz="1400" dirty="0" err="1" smtClean="0"/>
              <a:t>i</a:t>
            </a:r>
            <a:r>
              <a:rPr lang="en-GB" sz="1400" dirty="0" smtClean="0"/>
              <a:t> = 0; </a:t>
            </a:r>
            <a:r>
              <a:rPr lang="en-GB" sz="1400" dirty="0" err="1" smtClean="0"/>
              <a:t>i</a:t>
            </a:r>
            <a:r>
              <a:rPr lang="en-GB" sz="1400" dirty="0" smtClean="0"/>
              <a:t>&lt;(</a:t>
            </a:r>
            <a:r>
              <a:rPr lang="en-GB" sz="1400" dirty="0" err="1" smtClean="0"/>
              <a:t>lastI</a:t>
            </a:r>
            <a:r>
              <a:rPr lang="en-GB" sz="1400" dirty="0" smtClean="0"/>
              <a:t> + 1); </a:t>
            </a:r>
            <a:r>
              <a:rPr lang="en-GB" sz="1400" dirty="0" err="1" smtClean="0"/>
              <a:t>i</a:t>
            </a:r>
            <a:r>
              <a:rPr lang="en-GB" sz="1400" dirty="0" smtClean="0"/>
              <a:t>++){</a:t>
            </a:r>
          </a:p>
          <a:p>
            <a:pPr marL="0" indent="0">
              <a:buNone/>
            </a:pPr>
            <a:r>
              <a:rPr lang="en-GB" sz="1400" dirty="0" smtClean="0"/>
              <a:t>			j = 0;</a:t>
            </a:r>
          </a:p>
          <a:p>
            <a:pPr marL="0" indent="0">
              <a:buNone/>
            </a:pPr>
            <a:r>
              <a:rPr lang="en-GB" sz="1400" dirty="0" smtClean="0"/>
              <a:t>			while (j &lt; </a:t>
            </a:r>
            <a:r>
              <a:rPr lang="en-GB" sz="1400" dirty="0" err="1" smtClean="0"/>
              <a:t>patternLength</a:t>
            </a:r>
            <a:r>
              <a:rPr lang="en-GB" sz="1400" dirty="0" smtClean="0"/>
              <a:t> &amp;&amp; (</a:t>
            </a:r>
            <a:r>
              <a:rPr lang="en-GB" sz="1400" dirty="0" err="1" smtClean="0"/>
              <a:t>textData</a:t>
            </a:r>
            <a:r>
              <a:rPr lang="en-GB" sz="1400" dirty="0" smtClean="0"/>
              <a:t>[</a:t>
            </a:r>
            <a:r>
              <a:rPr lang="en-GB" sz="1400" dirty="0" err="1" smtClean="0"/>
              <a:t>i</a:t>
            </a:r>
            <a:r>
              <a:rPr lang="en-GB" sz="1400" dirty="0" smtClean="0"/>
              <a:t> + j] == </a:t>
            </a:r>
            <a:r>
              <a:rPr lang="en-GB" sz="1400" dirty="0" err="1" smtClean="0"/>
              <a:t>patternData</a:t>
            </a:r>
            <a:r>
              <a:rPr lang="en-GB" sz="1400" dirty="0" smtClean="0"/>
              <a:t>[j])){</a:t>
            </a:r>
          </a:p>
          <a:p>
            <a:pPr marL="0" indent="0">
              <a:buNone/>
            </a:pPr>
            <a:r>
              <a:rPr lang="en-GB" sz="1400" dirty="0" smtClean="0"/>
              <a:t>				</a:t>
            </a:r>
            <a:r>
              <a:rPr lang="en-GB" sz="1400" dirty="0" err="1" smtClean="0"/>
              <a:t>j++</a:t>
            </a:r>
            <a:r>
              <a:rPr lang="en-GB" sz="1400" dirty="0" smtClean="0"/>
              <a:t>;</a:t>
            </a:r>
          </a:p>
          <a:p>
            <a:pPr marL="0" indent="0">
              <a:buNone/>
            </a:pPr>
            <a:r>
              <a:rPr lang="en-GB" sz="1400" dirty="0" smtClean="0"/>
              <a:t>			}</a:t>
            </a:r>
          </a:p>
          <a:p>
            <a:pPr marL="0" indent="0">
              <a:buNone/>
            </a:pPr>
            <a:r>
              <a:rPr lang="en-GB" sz="1400" dirty="0" smtClean="0"/>
              <a:t>			if (j == </a:t>
            </a:r>
            <a:r>
              <a:rPr lang="en-GB" sz="1400" dirty="0" err="1" smtClean="0"/>
              <a:t>patternLength</a:t>
            </a:r>
            <a:r>
              <a:rPr lang="en-GB" sz="1400" dirty="0" smtClean="0"/>
              <a:t>) 	{</a:t>
            </a:r>
          </a:p>
          <a:p>
            <a:pPr marL="0" indent="0">
              <a:buNone/>
            </a:pPr>
            <a:r>
              <a:rPr lang="en-GB" sz="1400" dirty="0" smtClean="0"/>
              <a:t>				</a:t>
            </a:r>
            <a:r>
              <a:rPr lang="en-GB" sz="1400" dirty="0" smtClean="0">
                <a:solidFill>
                  <a:srgbClr val="FFFF00"/>
                </a:solidFill>
              </a:rPr>
              <a:t>#pragma </a:t>
            </a:r>
            <a:r>
              <a:rPr lang="en-GB" sz="1400" dirty="0" err="1" smtClean="0">
                <a:solidFill>
                  <a:srgbClr val="FFFF00"/>
                </a:solidFill>
              </a:rPr>
              <a:t>omp</a:t>
            </a:r>
            <a:r>
              <a:rPr lang="en-GB" sz="1400" dirty="0" smtClean="0">
                <a:solidFill>
                  <a:srgbClr val="FFFF00"/>
                </a:solidFill>
              </a:rPr>
              <a:t> critical </a:t>
            </a:r>
            <a:r>
              <a:rPr lang="en-GB" sz="1400" dirty="0" smtClean="0"/>
              <a:t>{</a:t>
            </a:r>
          </a:p>
          <a:p>
            <a:pPr marL="0" indent="0">
              <a:buNone/>
            </a:pPr>
            <a:r>
              <a:rPr lang="en-GB" sz="1400" dirty="0" smtClean="0"/>
              <a:t>					position = </a:t>
            </a:r>
            <a:r>
              <a:rPr lang="en-GB" sz="1400" dirty="0" err="1" smtClean="0"/>
              <a:t>i</a:t>
            </a:r>
            <a:r>
              <a:rPr lang="en-GB" sz="1400" dirty="0" smtClean="0"/>
              <a:t>; //set the position if found</a:t>
            </a:r>
          </a:p>
          <a:p>
            <a:pPr marL="0" indent="0">
              <a:buNone/>
            </a:pPr>
            <a:r>
              <a:rPr lang="en-GB" sz="1400" dirty="0" smtClean="0"/>
              <a:t>					</a:t>
            </a:r>
            <a:r>
              <a:rPr lang="en-GB" sz="1400" dirty="0" err="1" smtClean="0">
                <a:solidFill>
                  <a:srgbClr val="FFFF00"/>
                </a:solidFill>
              </a:rPr>
              <a:t>fprintf</a:t>
            </a:r>
            <a:r>
              <a:rPr lang="en-GB" sz="1400" dirty="0" smtClean="0">
                <a:solidFill>
                  <a:srgbClr val="FFFF00"/>
                </a:solidFill>
              </a:rPr>
              <a:t>(</a:t>
            </a:r>
            <a:r>
              <a:rPr lang="en-GB" sz="1400" dirty="0" err="1" smtClean="0">
                <a:solidFill>
                  <a:srgbClr val="FFFF00"/>
                </a:solidFill>
              </a:rPr>
              <a:t>ofile</a:t>
            </a:r>
            <a:r>
              <a:rPr lang="en-GB" sz="1400" dirty="0" smtClean="0">
                <a:solidFill>
                  <a:srgbClr val="FFFF00"/>
                </a:solidFill>
              </a:rPr>
              <a:t>, "%d %d %d \n", text, pattern, position); </a:t>
            </a:r>
            <a:r>
              <a:rPr lang="en-GB" sz="1400" dirty="0" smtClean="0"/>
              <a:t>	//only for ‘all’ pattern mode			</a:t>
            </a:r>
          </a:p>
          <a:p>
            <a:pPr marL="0" indent="0">
              <a:buNone/>
            </a:pPr>
            <a:r>
              <a:rPr lang="en-GB" sz="1400" dirty="0"/>
              <a:t>	</a:t>
            </a:r>
            <a:r>
              <a:rPr lang="en-GB" sz="1400" dirty="0" smtClean="0"/>
              <a:t>			}</a:t>
            </a:r>
          </a:p>
          <a:p>
            <a:pPr marL="0" indent="0">
              <a:buNone/>
            </a:pPr>
            <a:r>
              <a:rPr lang="en-GB" sz="1400" dirty="0" smtClean="0"/>
              <a:t>			}</a:t>
            </a:r>
          </a:p>
          <a:p>
            <a:pPr marL="0" indent="0">
              <a:buNone/>
            </a:pPr>
            <a:r>
              <a:rPr lang="en-GB" sz="1400" dirty="0" smtClean="0"/>
              <a:t>		}	</a:t>
            </a:r>
            <a:r>
              <a:rPr lang="en-GB" sz="12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3866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 MP Versions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91005267"/>
              </p:ext>
            </p:extLst>
          </p:nvPr>
        </p:nvGraphicFramePr>
        <p:xfrm>
          <a:off x="646113" y="1336675"/>
          <a:ext cx="4852986" cy="4210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038"/>
                <a:gridCol w="2467155"/>
                <a:gridCol w="1349793"/>
              </a:tblGrid>
              <a:tr h="381771">
                <a:tc>
                  <a:txBody>
                    <a:bodyPr/>
                    <a:lstStyle/>
                    <a:p>
                      <a:r>
                        <a:rPr lang="en-GB" dirty="0" smtClean="0"/>
                        <a:t>Version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Change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Time</a:t>
                      </a:r>
                      <a:endParaRPr lang="en-GB" dirty="0"/>
                    </a:p>
                  </a:txBody>
                  <a:tcPr/>
                </a:tc>
              </a:tr>
              <a:tr h="381771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Base Version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8.0253333</a:t>
                      </a:r>
                    </a:p>
                  </a:txBody>
                  <a:tcPr/>
                </a:tc>
              </a:tr>
              <a:tr h="381771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Pre-processor #define variables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8.0296666</a:t>
                      </a:r>
                    </a:p>
                  </a:txBody>
                  <a:tcPr/>
                </a:tc>
              </a:tr>
              <a:tr h="381771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Static</a:t>
                      </a:r>
                      <a:r>
                        <a:rPr lang="en-GB" baseline="0" dirty="0" smtClean="0"/>
                        <a:t> scheduling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10.332</a:t>
                      </a:r>
                    </a:p>
                  </a:txBody>
                  <a:tcPr/>
                </a:tc>
              </a:tr>
              <a:tr h="381771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Dynamic</a:t>
                      </a:r>
                      <a:r>
                        <a:rPr lang="en-GB" baseline="0" dirty="0" smtClean="0"/>
                        <a:t> scheduling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7.9593333</a:t>
                      </a:r>
                    </a:p>
                  </a:txBody>
                  <a:tcPr/>
                </a:tc>
              </a:tr>
              <a:tr h="381771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Guided Scheduling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7.827</a:t>
                      </a:r>
                    </a:p>
                  </a:txBody>
                  <a:tcPr/>
                </a:tc>
              </a:tr>
              <a:tr h="381771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Auto Scheduling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7.966246</a:t>
                      </a:r>
                    </a:p>
                  </a:txBody>
                  <a:tcPr/>
                </a:tc>
              </a:tr>
              <a:tr h="381771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Master read all data at once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11.415</a:t>
                      </a:r>
                    </a:p>
                  </a:txBody>
                  <a:tcPr/>
                </a:tc>
              </a:tr>
              <a:tr h="381771"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Buffer To</a:t>
                      </a:r>
                      <a:r>
                        <a:rPr lang="en-GB" baseline="0" dirty="0" smtClean="0"/>
                        <a:t> write all data at once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7.8933333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17926" y="5825451"/>
            <a:ext cx="3709360" cy="43088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Sequential Time - 140.158</a:t>
            </a:r>
            <a:endParaRPr lang="en-GB" sz="2200" dirty="0"/>
          </a:p>
        </p:txBody>
      </p:sp>
      <p:graphicFrame>
        <p:nvGraphicFramePr>
          <p:cNvPr id="28" name="Content Placeholder 2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2427902"/>
              </p:ext>
            </p:extLst>
          </p:nvPr>
        </p:nvGraphicFramePr>
        <p:xfrm>
          <a:off x="5655046" y="1336675"/>
          <a:ext cx="4395788" cy="4919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113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1629"/>
          </a:xfrm>
        </p:spPr>
        <p:txBody>
          <a:bodyPr/>
          <a:lstStyle/>
          <a:p>
            <a:r>
              <a:rPr lang="en-GB" dirty="0" smtClean="0"/>
              <a:t>Open MP </a:t>
            </a:r>
            <a:r>
              <a:rPr lang="en-GB" dirty="0" smtClean="0"/>
              <a:t>Results/Discussion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597229"/>
              </p:ext>
            </p:extLst>
          </p:nvPr>
        </p:nvGraphicFramePr>
        <p:xfrm>
          <a:off x="1104900" y="1492250"/>
          <a:ext cx="89455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2782"/>
                <a:gridCol w="447278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Metric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Result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Parallel</a:t>
                      </a:r>
                      <a:r>
                        <a:rPr lang="en-GB" baseline="0" dirty="0" smtClean="0"/>
                        <a:t> Speed 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17.95298326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Parallel</a:t>
                      </a:r>
                      <a:r>
                        <a:rPr lang="en-GB" baseline="0" dirty="0" smtClean="0"/>
                        <a:t> Efficiency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2.244122908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ular Callout 4"/>
          <p:cNvSpPr/>
          <p:nvPr/>
        </p:nvSpPr>
        <p:spPr>
          <a:xfrm>
            <a:off x="4589347" y="3433314"/>
            <a:ext cx="2700067" cy="1328468"/>
          </a:xfrm>
          <a:prstGeom prst="wedgeRectCallout">
            <a:avLst>
              <a:gd name="adj1" fmla="val -20461"/>
              <a:gd name="adj2" fmla="val 74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Promising Results!</a:t>
            </a:r>
            <a:endParaRPr lang="en-GB" sz="2800" b="1" dirty="0"/>
          </a:p>
        </p:txBody>
      </p:sp>
      <p:sp>
        <p:nvSpPr>
          <p:cNvPr id="6" name="Smiley Face 5"/>
          <p:cNvSpPr/>
          <p:nvPr/>
        </p:nvSpPr>
        <p:spPr>
          <a:xfrm>
            <a:off x="3830222" y="5055079"/>
            <a:ext cx="1518250" cy="131121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47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761" y="295032"/>
            <a:ext cx="9404723" cy="901629"/>
          </a:xfrm>
        </p:spPr>
        <p:txBody>
          <a:bodyPr/>
          <a:lstStyle/>
          <a:p>
            <a:r>
              <a:rPr lang="en-GB" dirty="0" smtClean="0"/>
              <a:t>MPI </a:t>
            </a:r>
            <a:r>
              <a:rPr lang="en-GB" dirty="0" smtClean="0"/>
              <a:t>Solution – Course Grain</a:t>
            </a:r>
            <a:endParaRPr lang="en-GB" dirty="0"/>
          </a:p>
        </p:txBody>
      </p:sp>
      <p:sp>
        <p:nvSpPr>
          <p:cNvPr id="5" name="Can 4"/>
          <p:cNvSpPr/>
          <p:nvPr/>
        </p:nvSpPr>
        <p:spPr>
          <a:xfrm>
            <a:off x="1544129" y="3053750"/>
            <a:ext cx="1268083" cy="18805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Master</a:t>
            </a:r>
            <a:endParaRPr lang="en-GB" dirty="0"/>
          </a:p>
        </p:txBody>
      </p:sp>
      <p:sp>
        <p:nvSpPr>
          <p:cNvPr id="7" name="Rectangular Callout 6"/>
          <p:cNvSpPr/>
          <p:nvPr/>
        </p:nvSpPr>
        <p:spPr>
          <a:xfrm>
            <a:off x="2243133" y="1759788"/>
            <a:ext cx="2277374" cy="1000664"/>
          </a:xfrm>
          <a:prstGeom prst="wedgeRectCallout">
            <a:avLst>
              <a:gd name="adj1" fmla="val -20167"/>
              <a:gd name="adj2" fmla="val 75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u="sng" dirty="0" smtClean="0"/>
              <a:t>Role</a:t>
            </a:r>
          </a:p>
          <a:p>
            <a:pPr marL="285750" indent="-285750">
              <a:buFontTx/>
              <a:buChar char="-"/>
            </a:pPr>
            <a:r>
              <a:rPr lang="en-GB" sz="1400" dirty="0" smtClean="0"/>
              <a:t>Wait on slave results and add to a buffer</a:t>
            </a:r>
          </a:p>
          <a:p>
            <a:pPr marL="285750" indent="-285750">
              <a:buFontTx/>
              <a:buChar char="-"/>
            </a:pPr>
            <a:r>
              <a:rPr lang="en-GB" sz="1400" dirty="0" smtClean="0"/>
              <a:t>Print Buffer</a:t>
            </a: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305341" y="2122530"/>
            <a:ext cx="1338697" cy="43088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Slave</a:t>
            </a:r>
            <a:endParaRPr lang="en-GB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5305245" y="2553418"/>
            <a:ext cx="1338697" cy="43088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Slave</a:t>
            </a:r>
            <a:endParaRPr lang="en-GB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5305245" y="2984306"/>
            <a:ext cx="1338697" cy="43088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Slave</a:t>
            </a:r>
            <a:endParaRPr lang="en-GB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05245" y="3423386"/>
            <a:ext cx="1338697" cy="43088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Slave</a:t>
            </a:r>
            <a:endParaRPr lang="en-GB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5305245" y="3862899"/>
            <a:ext cx="1338697" cy="43088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Slave</a:t>
            </a:r>
            <a:endParaRPr lang="en-GB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5305245" y="4302412"/>
            <a:ext cx="1338697" cy="43088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Slave</a:t>
            </a:r>
            <a:endParaRPr lang="en-GB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5305245" y="4741925"/>
            <a:ext cx="1338697" cy="43088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Slave</a:t>
            </a:r>
            <a:endParaRPr lang="en-GB" sz="2200" dirty="0"/>
          </a:p>
        </p:txBody>
      </p:sp>
      <p:sp>
        <p:nvSpPr>
          <p:cNvPr id="17" name="TextBox 16"/>
          <p:cNvSpPr txBox="1"/>
          <p:nvPr/>
        </p:nvSpPr>
        <p:spPr>
          <a:xfrm>
            <a:off x="5305244" y="5178399"/>
            <a:ext cx="1338697" cy="43088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Slave</a:t>
            </a:r>
            <a:endParaRPr lang="en-GB" sz="2200" dirty="0"/>
          </a:p>
        </p:txBody>
      </p:sp>
      <p:sp>
        <p:nvSpPr>
          <p:cNvPr id="21" name="Left Arrow 20"/>
          <p:cNvSpPr/>
          <p:nvPr/>
        </p:nvSpPr>
        <p:spPr>
          <a:xfrm>
            <a:off x="3014937" y="3862899"/>
            <a:ext cx="1915063" cy="3687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3337623" y="3381118"/>
            <a:ext cx="1338697" cy="43088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Results</a:t>
            </a:r>
            <a:endParaRPr lang="en-GB" sz="2200" dirty="0"/>
          </a:p>
        </p:txBody>
      </p:sp>
      <p:sp>
        <p:nvSpPr>
          <p:cNvPr id="23" name="Snip Diagonal Corner Rectangle 22"/>
          <p:cNvSpPr/>
          <p:nvPr/>
        </p:nvSpPr>
        <p:spPr>
          <a:xfrm>
            <a:off x="7601664" y="1963977"/>
            <a:ext cx="2568879" cy="1063459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Allocate Tasks using rank &amp; number of processes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5049505" y="1314060"/>
            <a:ext cx="6320110" cy="5052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Snip Diagonal Corner Rectangle 24"/>
          <p:cNvSpPr/>
          <p:nvPr/>
        </p:nvSpPr>
        <p:spPr>
          <a:xfrm>
            <a:off x="7568940" y="4330383"/>
            <a:ext cx="2875674" cy="1063459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Perform pattern matching process to the assigned test case</a:t>
            </a:r>
            <a:endParaRPr lang="en-GB" dirty="0"/>
          </a:p>
        </p:txBody>
      </p:sp>
      <p:sp>
        <p:nvSpPr>
          <p:cNvPr id="26" name="Cloud Callout 25"/>
          <p:cNvSpPr/>
          <p:nvPr/>
        </p:nvSpPr>
        <p:spPr>
          <a:xfrm>
            <a:off x="306408" y="1380440"/>
            <a:ext cx="1457864" cy="957533"/>
          </a:xfrm>
          <a:prstGeom prst="cloudCallout">
            <a:avLst>
              <a:gd name="adj1" fmla="val 30953"/>
              <a:gd name="adj2" fmla="val 130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I’m Static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607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704</TotalTime>
  <Words>849</Words>
  <Application>Microsoft Office PowerPoint</Application>
  <PresentationFormat>Widescreen</PresentationFormat>
  <Paragraphs>251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Courier New</vt:lpstr>
      <vt:lpstr>Wingdings</vt:lpstr>
      <vt:lpstr>Wingdings 3</vt:lpstr>
      <vt:lpstr>Ion</vt:lpstr>
      <vt:lpstr>PARALLEL IMPLEMENATIONS OF A SIMPLE SEARCHING ALGOTITHM</vt:lpstr>
      <vt:lpstr>The Searching Algorithm</vt:lpstr>
      <vt:lpstr>Overview Of The Problem</vt:lpstr>
      <vt:lpstr>Modifying The Base Sequential Program</vt:lpstr>
      <vt:lpstr>Evaluation Process</vt:lpstr>
      <vt:lpstr>Open MP Solution</vt:lpstr>
      <vt:lpstr>Open MP Versions</vt:lpstr>
      <vt:lpstr>Open MP Results/Discussion</vt:lpstr>
      <vt:lpstr>MPI Solution – Course Grain</vt:lpstr>
      <vt:lpstr>MPI Solution – Course Grain - Issues</vt:lpstr>
      <vt:lpstr>MPI Solution – Fine Grain</vt:lpstr>
      <vt:lpstr>MPI Solution – Fine Grain</vt:lpstr>
      <vt:lpstr>MPI – Select Code Snippets</vt:lpstr>
      <vt:lpstr>MPI Versions/Results</vt:lpstr>
      <vt:lpstr>MPI Weaknesses</vt:lpstr>
      <vt:lpstr>MPI Improvements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PARALELL IMPLEMENATIONS OF A SIMPLE SEARCHING ALGOTITHM</dc:title>
  <dc:creator>jordann mcdonald</dc:creator>
  <cp:lastModifiedBy>jordann mcdonald</cp:lastModifiedBy>
  <cp:revision>100</cp:revision>
  <dcterms:created xsi:type="dcterms:W3CDTF">2016-05-06T11:22:03Z</dcterms:created>
  <dcterms:modified xsi:type="dcterms:W3CDTF">2016-05-07T14:51:08Z</dcterms:modified>
</cp:coreProperties>
</file>