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335"/>
    <a:srgbClr val="A7F83A"/>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800" dirty="0"/>
              <a:t>Do Lehman’s Laws of Software Evolution apply to Open Source Software: A study using </a:t>
            </a:r>
            <a:r>
              <a:rPr lang="en-GB" sz="4800" dirty="0" smtClean="0"/>
              <a:t>the GitHub </a:t>
            </a:r>
            <a:r>
              <a:rPr lang="en-GB" sz="4800" dirty="0"/>
              <a:t>API?</a:t>
            </a:r>
          </a:p>
        </p:txBody>
      </p:sp>
      <p:sp>
        <p:nvSpPr>
          <p:cNvPr id="3" name="Subtitle 2"/>
          <p:cNvSpPr>
            <a:spLocks noGrp="1"/>
          </p:cNvSpPr>
          <p:nvPr>
            <p:ph type="subTitle" idx="1"/>
          </p:nvPr>
        </p:nvSpPr>
        <p:spPr/>
        <p:txBody>
          <a:bodyPr/>
          <a:lstStyle/>
          <a:p>
            <a:r>
              <a:rPr lang="en-GB" dirty="0" smtClean="0"/>
              <a:t>Jordan McDonald</a:t>
            </a:r>
            <a:endParaRPr lang="en-GB" dirty="0"/>
          </a:p>
        </p:txBody>
      </p:sp>
    </p:spTree>
    <p:extLst>
      <p:ext uri="{BB962C8B-B14F-4D97-AF65-F5344CB8AC3E}">
        <p14:creationId xmlns:p14="http://schemas.microsoft.com/office/powerpoint/2010/main" val="1044536910"/>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779214" y="507340"/>
            <a:ext cx="2130724" cy="2018581"/>
          </a:xfrm>
          <a:prstGeom prst="ellipse">
            <a:avLst/>
          </a:prstGeom>
          <a:solidFill>
            <a:schemeClr val="accent1"/>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4875" y="679869"/>
            <a:ext cx="1682151" cy="1639019"/>
          </a:xfrm>
          <a:prstGeom prst="rect">
            <a:avLst/>
          </a:prstGeom>
        </p:spPr>
      </p:pic>
      <p:sp>
        <p:nvSpPr>
          <p:cNvPr id="12" name="Oval 11"/>
          <p:cNvSpPr/>
          <p:nvPr/>
        </p:nvSpPr>
        <p:spPr>
          <a:xfrm>
            <a:off x="7536231"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086" y="4052491"/>
            <a:ext cx="1579014" cy="1579014"/>
          </a:xfrm>
          <a:prstGeom prst="rect">
            <a:avLst/>
          </a:prstGeom>
        </p:spPr>
      </p:pic>
      <p:sp>
        <p:nvSpPr>
          <p:cNvPr id="13" name="Oval 12"/>
          <p:cNvSpPr/>
          <p:nvPr/>
        </p:nvSpPr>
        <p:spPr>
          <a:xfrm>
            <a:off x="2021077" y="3832706"/>
            <a:ext cx="2130724" cy="2018581"/>
          </a:xfrm>
          <a:prstGeom prst="ellipse">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531" y="4242474"/>
            <a:ext cx="1319816" cy="1319816"/>
          </a:xfrm>
          <a:prstGeom prst="rect">
            <a:avLst/>
          </a:prstGeom>
        </p:spPr>
      </p:pic>
      <p:sp>
        <p:nvSpPr>
          <p:cNvPr id="15" name="Right Arrow 14"/>
          <p:cNvSpPr/>
          <p:nvPr/>
        </p:nvSpPr>
        <p:spPr>
          <a:xfrm rot="7860000">
            <a:off x="3242900" y="2846332"/>
            <a:ext cx="2337210" cy="546042"/>
          </a:xfrm>
          <a:prstGeom prst="rightArrow">
            <a:avLst>
              <a:gd name="adj1" fmla="val 54037"/>
              <a:gd name="adj2" fmla="val 50000"/>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4123021" y="4568975"/>
            <a:ext cx="3413210" cy="546042"/>
          </a:xfrm>
          <a:prstGeom prst="rightArrow">
            <a:avLst>
              <a:gd name="adj1" fmla="val 54037"/>
              <a:gd name="adj2" fmla="val 50000"/>
            </a:avLst>
          </a:prstGeom>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200900" y="1000125"/>
            <a:ext cx="1990725" cy="646331"/>
          </a:xfrm>
          <a:prstGeom prst="rect">
            <a:avLst/>
          </a:prstGeom>
          <a:noFill/>
        </p:spPr>
        <p:txBody>
          <a:bodyPr wrap="square" rtlCol="0">
            <a:spAutoFit/>
          </a:bodyPr>
          <a:lstStyle/>
          <a:p>
            <a:r>
              <a:rPr lang="en-GB" dirty="0" smtClean="0"/>
              <a:t>1.</a:t>
            </a:r>
          </a:p>
          <a:p>
            <a:r>
              <a:rPr lang="en-GB" dirty="0" smtClean="0"/>
              <a:t>GitHub API</a:t>
            </a:r>
            <a:endParaRPr lang="en-GB" dirty="0"/>
          </a:p>
        </p:txBody>
      </p:sp>
      <p:sp>
        <p:nvSpPr>
          <p:cNvPr id="19" name="TextBox 18"/>
          <p:cNvSpPr txBox="1"/>
          <p:nvPr/>
        </p:nvSpPr>
        <p:spPr>
          <a:xfrm>
            <a:off x="349584" y="4657725"/>
            <a:ext cx="1483156" cy="646331"/>
          </a:xfrm>
          <a:prstGeom prst="rect">
            <a:avLst/>
          </a:prstGeom>
          <a:noFill/>
        </p:spPr>
        <p:txBody>
          <a:bodyPr wrap="square" rtlCol="0">
            <a:spAutoFit/>
          </a:bodyPr>
          <a:lstStyle/>
          <a:p>
            <a:r>
              <a:rPr lang="en-GB" dirty="0"/>
              <a:t>2</a:t>
            </a:r>
            <a:r>
              <a:rPr lang="en-GB" dirty="0" smtClean="0"/>
              <a:t>.</a:t>
            </a:r>
          </a:p>
          <a:p>
            <a:r>
              <a:rPr lang="en-GB" dirty="0" smtClean="0"/>
              <a:t>Workbench</a:t>
            </a:r>
            <a:endParaRPr lang="en-GB" dirty="0"/>
          </a:p>
        </p:txBody>
      </p:sp>
      <p:sp>
        <p:nvSpPr>
          <p:cNvPr id="20" name="TextBox 19"/>
          <p:cNvSpPr txBox="1"/>
          <p:nvPr/>
        </p:nvSpPr>
        <p:spPr>
          <a:xfrm>
            <a:off x="9942810" y="4527850"/>
            <a:ext cx="1483156" cy="646331"/>
          </a:xfrm>
          <a:prstGeom prst="rect">
            <a:avLst/>
          </a:prstGeom>
          <a:noFill/>
        </p:spPr>
        <p:txBody>
          <a:bodyPr wrap="square" rtlCol="0">
            <a:spAutoFit/>
          </a:bodyPr>
          <a:lstStyle/>
          <a:p>
            <a:r>
              <a:rPr lang="en-GB" dirty="0" smtClean="0"/>
              <a:t>3.</a:t>
            </a:r>
          </a:p>
          <a:p>
            <a:r>
              <a:rPr lang="en-GB" dirty="0" smtClean="0"/>
              <a:t>Dissertation</a:t>
            </a:r>
            <a:endParaRPr lang="en-GB" dirty="0"/>
          </a:p>
        </p:txBody>
      </p:sp>
    </p:spTree>
    <p:extLst>
      <p:ext uri="{BB962C8B-B14F-4D97-AF65-F5344CB8AC3E}">
        <p14:creationId xmlns:p14="http://schemas.microsoft.com/office/powerpoint/2010/main" val="2505013826"/>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a:solidFill>
                  <a:srgbClr val="AFF335"/>
                </a:solidFill>
              </a:rPr>
              <a:t>(1974) "Continuing Change" </a:t>
            </a:r>
            <a:r>
              <a:rPr lang="en-GB" dirty="0"/>
              <a:t>— an E-type system must be continually </a:t>
            </a:r>
            <a:r>
              <a:rPr lang="en-GB" dirty="0" smtClean="0"/>
              <a:t>adapted </a:t>
            </a:r>
            <a:r>
              <a:rPr lang="en-GB" dirty="0"/>
              <a:t>or it becomes progressively less </a:t>
            </a:r>
            <a:r>
              <a:rPr lang="en-GB" dirty="0" smtClean="0"/>
              <a:t>satisfactory</a:t>
            </a:r>
          </a:p>
          <a:p>
            <a:r>
              <a:rPr lang="en-GB" dirty="0">
                <a:solidFill>
                  <a:srgbClr val="AFF335"/>
                </a:solidFill>
              </a:rPr>
              <a:t>(1974) "Increasing Complexity" </a:t>
            </a:r>
            <a:r>
              <a:rPr lang="en-GB" dirty="0"/>
              <a:t>— as an E-type system evolves, its complexity increases unless work is done to maintain or reduce </a:t>
            </a:r>
            <a:r>
              <a:rPr lang="en-GB" dirty="0" smtClean="0"/>
              <a:t>it</a:t>
            </a:r>
          </a:p>
          <a:p>
            <a:r>
              <a:rPr lang="en-GB" dirty="0">
                <a:solidFill>
                  <a:srgbClr val="AFF335"/>
                </a:solidFill>
              </a:rPr>
              <a:t>(1974) "Self Regulation" </a:t>
            </a:r>
            <a:r>
              <a:rPr lang="en-GB" dirty="0"/>
              <a:t>— E-type system evolution processes are self-regulating with the distribution of product and process measures close to </a:t>
            </a:r>
            <a:r>
              <a:rPr lang="en-GB" dirty="0" smtClean="0"/>
              <a:t>normal</a:t>
            </a:r>
          </a:p>
          <a:p>
            <a:r>
              <a:rPr lang="en-GB" dirty="0">
                <a:solidFill>
                  <a:srgbClr val="AFF335"/>
                </a:solidFill>
              </a:rPr>
              <a:t>(1978) "Conservation of Organisational Stability (invariant work rate)" </a:t>
            </a:r>
            <a:r>
              <a:rPr lang="en-GB" dirty="0"/>
              <a:t>- the average effective global activity rate in an evolving E-type system is invariant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satisfactory evolution. Excessive growth diminishes that mastery. Hence the average incremental growth remains invariant as the system evolves</a:t>
            </a:r>
            <a:r>
              <a:rPr lang="en-GB" dirty="0" smtClean="0"/>
              <a:t>.</a:t>
            </a:r>
          </a:p>
          <a:p>
            <a:r>
              <a:rPr lang="en-GB" dirty="0">
                <a:solidFill>
                  <a:srgbClr val="AFF335"/>
                </a:solidFill>
              </a:rPr>
              <a:t>(1991) "Continuing Growth" </a:t>
            </a:r>
            <a:r>
              <a:rPr lang="en-GB" dirty="0"/>
              <a:t>— the functional content of an E-type system must be continually increased to maintain user satisfaction over its </a:t>
            </a:r>
            <a:r>
              <a:rPr lang="en-GB" dirty="0" smtClean="0"/>
              <a:t>lifetime</a:t>
            </a:r>
          </a:p>
          <a:p>
            <a:r>
              <a:rPr lang="en-GB" dirty="0">
                <a:solidFill>
                  <a:srgbClr val="AFF335"/>
                </a:solidFill>
              </a:rPr>
              <a:t>(1996) "Declining Quality" </a:t>
            </a:r>
            <a:r>
              <a:rPr lang="en-GB" dirty="0"/>
              <a:t>— the quality of an E-type system will appear to be declining unless it is rigorously maintained 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feedback systems and must be treated as such to achieve significant improvement over any reasonable </a:t>
            </a:r>
            <a:r>
              <a:rPr lang="en-GB" dirty="0" smtClean="0"/>
              <a:t>base</a:t>
            </a:r>
          </a:p>
          <a:p>
            <a:endParaRPr lang="en-GB" dirty="0"/>
          </a:p>
        </p:txBody>
      </p:sp>
    </p:spTree>
    <p:extLst>
      <p:ext uri="{BB962C8B-B14F-4D97-AF65-F5344CB8AC3E}">
        <p14:creationId xmlns:p14="http://schemas.microsoft.com/office/powerpoint/2010/main" val="1544329642"/>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250"/>
                            </p:stCondLst>
                            <p:childTnLst>
                              <p:par>
                                <p:cTn id="10" presetID="2" presetClass="entr" presetSubtype="4" fill="hold" grpId="0"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750"/>
                            </p:stCondLst>
                            <p:childTnLst>
                              <p:par>
                                <p:cTn id="20" presetID="2" presetClass="entr" presetSubtype="4"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5000"/>
                            </p:stCondLst>
                            <p:childTnLst>
                              <p:par>
                                <p:cTn id="25" presetID="2" presetClass="entr" presetSubtype="4" fill="hold" grpId="0"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625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7500"/>
                            </p:stCondLst>
                            <p:childTnLst>
                              <p:par>
                                <p:cTn id="35" presetID="2" presetClass="entr" presetSubtype="4" fill="hold" grpId="0" nodeType="afterEffect">
                                  <p:stCondLst>
                                    <p:cond delay="5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8750"/>
                            </p:stCondLst>
                            <p:childTnLst>
                              <p:par>
                                <p:cTn id="40" presetID="2" presetClass="entr" presetSubtype="4" fill="hold" grpId="0" nodeType="afterEffect">
                                  <p:stCondLst>
                                    <p:cond delay="5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75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69464" cy="814107"/>
          </a:xfrm>
        </p:spPr>
        <p:txBody>
          <a:bodyPr/>
          <a:lstStyle/>
          <a:p>
            <a:r>
              <a:rPr lang="en-GB" dirty="0" smtClean="0"/>
              <a:t>Lehman’s Laws of Software Evolution</a:t>
            </a:r>
            <a:endParaRPr lang="en-GB" dirty="0"/>
          </a:p>
        </p:txBody>
      </p:sp>
      <p:sp>
        <p:nvSpPr>
          <p:cNvPr id="3" name="Content Placeholder 2"/>
          <p:cNvSpPr>
            <a:spLocks noGrp="1"/>
          </p:cNvSpPr>
          <p:nvPr>
            <p:ph idx="1"/>
          </p:nvPr>
        </p:nvSpPr>
        <p:spPr>
          <a:xfrm>
            <a:off x="646111" y="1400176"/>
            <a:ext cx="9669463" cy="4848224"/>
          </a:xfrm>
        </p:spPr>
        <p:txBody>
          <a:bodyPr>
            <a:normAutofit fontScale="77500" lnSpcReduction="20000"/>
          </a:bodyPr>
          <a:lstStyle/>
          <a:p>
            <a:r>
              <a:rPr lang="en-GB" dirty="0" smtClean="0">
                <a:solidFill>
                  <a:srgbClr val="AFF335"/>
                </a:solidFill>
              </a:rPr>
              <a:t>(1974) "Continuing Change" </a:t>
            </a:r>
            <a:r>
              <a:rPr lang="en-GB" dirty="0" smtClean="0"/>
              <a:t>— an E-type system must be </a:t>
            </a:r>
            <a:r>
              <a:rPr lang="en-GB" b="1" dirty="0" smtClean="0">
                <a:solidFill>
                  <a:srgbClr val="FFFF00"/>
                </a:solidFill>
              </a:rPr>
              <a:t>continually adapted </a:t>
            </a:r>
            <a:r>
              <a:rPr lang="en-GB" dirty="0" smtClean="0"/>
              <a:t>or it becomes progressively </a:t>
            </a:r>
            <a:r>
              <a:rPr lang="en-GB" dirty="0" smtClean="0">
                <a:solidFill>
                  <a:srgbClr val="FFFF00"/>
                </a:solidFill>
              </a:rPr>
              <a:t>l</a:t>
            </a:r>
            <a:r>
              <a:rPr lang="en-GB" b="1" dirty="0" smtClean="0">
                <a:solidFill>
                  <a:srgbClr val="FFFF00"/>
                </a:solidFill>
              </a:rPr>
              <a:t>ess satisfactory</a:t>
            </a:r>
          </a:p>
          <a:p>
            <a:r>
              <a:rPr lang="en-GB" dirty="0" smtClean="0">
                <a:solidFill>
                  <a:srgbClr val="AFF335"/>
                </a:solidFill>
              </a:rPr>
              <a:t>(1974) "Increasing Complexity" </a:t>
            </a:r>
            <a:r>
              <a:rPr lang="en-GB" dirty="0" smtClean="0"/>
              <a:t>— as an E-type system evolves, its </a:t>
            </a:r>
            <a:r>
              <a:rPr lang="en-GB" b="1" dirty="0" smtClean="0">
                <a:solidFill>
                  <a:srgbClr val="FFFF00"/>
                </a:solidFill>
              </a:rPr>
              <a:t>complexity increases</a:t>
            </a:r>
            <a:r>
              <a:rPr lang="en-GB" dirty="0" smtClean="0"/>
              <a:t> unless work is done to maintain or reduce it</a:t>
            </a:r>
          </a:p>
          <a:p>
            <a:r>
              <a:rPr lang="en-GB" dirty="0" smtClean="0">
                <a:solidFill>
                  <a:srgbClr val="AFF335"/>
                </a:solidFill>
              </a:rPr>
              <a:t>(</a:t>
            </a:r>
            <a:r>
              <a:rPr lang="en-GB" dirty="0">
                <a:solidFill>
                  <a:srgbClr val="AFF335"/>
                </a:solidFill>
              </a:rPr>
              <a:t>1974) "Self Regulation" </a:t>
            </a:r>
            <a:r>
              <a:rPr lang="en-GB" dirty="0"/>
              <a:t>— E-type system evolution processes are self-regulating with the </a:t>
            </a:r>
            <a:r>
              <a:rPr lang="en-GB" b="1" dirty="0">
                <a:solidFill>
                  <a:srgbClr val="FFFF00"/>
                </a:solidFill>
              </a:rPr>
              <a:t>distribution of product and process measures close to </a:t>
            </a:r>
            <a:r>
              <a:rPr lang="en-GB" b="1" dirty="0" smtClean="0">
                <a:solidFill>
                  <a:srgbClr val="FFFF00"/>
                </a:solidFill>
              </a:rPr>
              <a:t>normal</a:t>
            </a:r>
          </a:p>
          <a:p>
            <a:r>
              <a:rPr lang="en-GB" dirty="0">
                <a:solidFill>
                  <a:srgbClr val="AFF335"/>
                </a:solidFill>
              </a:rPr>
              <a:t>(1978) "Conservation of Organisational Stability (invariant work rate)" </a:t>
            </a:r>
            <a:r>
              <a:rPr lang="en-GB" dirty="0"/>
              <a:t>- the </a:t>
            </a:r>
            <a:r>
              <a:rPr lang="en-GB" b="1" dirty="0">
                <a:solidFill>
                  <a:srgbClr val="FFFF00"/>
                </a:solidFill>
              </a:rPr>
              <a:t>average effective global activity rate</a:t>
            </a:r>
            <a:r>
              <a:rPr lang="en-GB" b="1" dirty="0"/>
              <a:t> </a:t>
            </a:r>
            <a:r>
              <a:rPr lang="en-GB" dirty="0"/>
              <a:t>in an evolving E-type system is </a:t>
            </a:r>
            <a:r>
              <a:rPr lang="en-GB" b="1" dirty="0">
                <a:solidFill>
                  <a:srgbClr val="FFFF00"/>
                </a:solidFill>
              </a:rPr>
              <a:t>invariant</a:t>
            </a:r>
            <a:r>
              <a:rPr lang="en-GB" dirty="0"/>
              <a:t> over the product's </a:t>
            </a:r>
            <a:r>
              <a:rPr lang="en-GB" dirty="0" smtClean="0"/>
              <a:t>lifetime</a:t>
            </a:r>
          </a:p>
          <a:p>
            <a:r>
              <a:rPr lang="en-GB" dirty="0">
                <a:solidFill>
                  <a:srgbClr val="AFF335"/>
                </a:solidFill>
              </a:rPr>
              <a:t>(1978) "Conservation of Familiarity" </a:t>
            </a:r>
            <a:r>
              <a:rPr lang="en-GB" dirty="0"/>
              <a:t>— as an E-type system evolves, all associated with it, developers, sales personnel and users, for example, must maintain mastery of its content and behaviour to achieve </a:t>
            </a:r>
            <a:r>
              <a:rPr lang="en-GB" b="1" dirty="0">
                <a:solidFill>
                  <a:srgbClr val="FFFF00"/>
                </a:solidFill>
              </a:rPr>
              <a:t>satisfactory evolution</a:t>
            </a:r>
            <a:r>
              <a:rPr lang="en-GB" dirty="0"/>
              <a:t>. Excessive growth diminishes that mastery. Hence the </a:t>
            </a:r>
            <a:r>
              <a:rPr lang="en-GB" b="1" dirty="0">
                <a:solidFill>
                  <a:srgbClr val="FFFF00"/>
                </a:solidFill>
              </a:rPr>
              <a:t>average incremental growth</a:t>
            </a:r>
            <a:r>
              <a:rPr lang="en-GB" b="1" dirty="0"/>
              <a:t> </a:t>
            </a:r>
            <a:r>
              <a:rPr lang="en-GB" dirty="0"/>
              <a:t>remains invariant as the system evolves</a:t>
            </a:r>
            <a:r>
              <a:rPr lang="en-GB" dirty="0" smtClean="0"/>
              <a:t>.</a:t>
            </a:r>
          </a:p>
          <a:p>
            <a:r>
              <a:rPr lang="en-GB" dirty="0">
                <a:solidFill>
                  <a:srgbClr val="AFF335"/>
                </a:solidFill>
              </a:rPr>
              <a:t>(1991) "Continuing Growth" </a:t>
            </a:r>
            <a:r>
              <a:rPr lang="en-GB" dirty="0"/>
              <a:t>— the </a:t>
            </a:r>
            <a:r>
              <a:rPr lang="en-GB" b="1" dirty="0">
                <a:solidFill>
                  <a:srgbClr val="FFFF00"/>
                </a:solidFill>
              </a:rPr>
              <a:t>functional content </a:t>
            </a:r>
            <a:r>
              <a:rPr lang="en-GB" dirty="0"/>
              <a:t>of an E-type system must be continually increased to maintain user satisfaction over its </a:t>
            </a:r>
            <a:r>
              <a:rPr lang="en-GB" dirty="0" smtClean="0"/>
              <a:t>lifetime</a:t>
            </a:r>
          </a:p>
          <a:p>
            <a:r>
              <a:rPr lang="en-GB" dirty="0">
                <a:solidFill>
                  <a:srgbClr val="AFF335"/>
                </a:solidFill>
              </a:rPr>
              <a:t>(1996) "Declining Quality" </a:t>
            </a:r>
            <a:r>
              <a:rPr lang="en-GB" dirty="0"/>
              <a:t>— the </a:t>
            </a:r>
            <a:r>
              <a:rPr lang="en-GB" b="1" dirty="0">
                <a:solidFill>
                  <a:srgbClr val="FFFF00"/>
                </a:solidFill>
              </a:rPr>
              <a:t>quality</a:t>
            </a:r>
            <a:r>
              <a:rPr lang="en-GB" dirty="0"/>
              <a:t> of an E-type system will appear to be </a:t>
            </a:r>
            <a:r>
              <a:rPr lang="en-GB" b="1" dirty="0">
                <a:solidFill>
                  <a:srgbClr val="FFFF00"/>
                </a:solidFill>
              </a:rPr>
              <a:t>declining</a:t>
            </a:r>
            <a:r>
              <a:rPr lang="en-GB" dirty="0"/>
              <a:t> unless it is </a:t>
            </a:r>
            <a:r>
              <a:rPr lang="en-GB" b="1" dirty="0">
                <a:solidFill>
                  <a:srgbClr val="FFFF00"/>
                </a:solidFill>
              </a:rPr>
              <a:t>rigorously maintained</a:t>
            </a:r>
            <a:r>
              <a:rPr lang="en-GB" b="1" dirty="0"/>
              <a:t> </a:t>
            </a:r>
            <a:r>
              <a:rPr lang="en-GB" dirty="0"/>
              <a:t>and adapted to operational environment </a:t>
            </a:r>
            <a:r>
              <a:rPr lang="en-GB" dirty="0" smtClean="0"/>
              <a:t>change</a:t>
            </a:r>
          </a:p>
          <a:p>
            <a:r>
              <a:rPr lang="en-GB" dirty="0">
                <a:solidFill>
                  <a:srgbClr val="AFF335"/>
                </a:solidFill>
              </a:rPr>
              <a:t>(1996) "Feedback System" (first stated 1974, formalised as law 1996) </a:t>
            </a:r>
            <a:r>
              <a:rPr lang="en-GB" dirty="0"/>
              <a:t>— E-type evolution processes constitute multi-level, multi-loop, multi-agent </a:t>
            </a:r>
            <a:r>
              <a:rPr lang="en-GB" b="1" dirty="0">
                <a:solidFill>
                  <a:srgbClr val="FFFF00"/>
                </a:solidFill>
              </a:rPr>
              <a:t>feedback systems </a:t>
            </a:r>
            <a:r>
              <a:rPr lang="en-GB" dirty="0"/>
              <a:t>and must be treated as such to achieve </a:t>
            </a:r>
            <a:r>
              <a:rPr lang="en-GB" b="1" dirty="0">
                <a:solidFill>
                  <a:srgbClr val="FFFF00"/>
                </a:solidFill>
              </a:rPr>
              <a:t>significant improvement</a:t>
            </a:r>
            <a:r>
              <a:rPr lang="en-GB" b="1" dirty="0"/>
              <a:t> </a:t>
            </a:r>
            <a:r>
              <a:rPr lang="en-GB" dirty="0"/>
              <a:t>over any reasonable </a:t>
            </a:r>
            <a:r>
              <a:rPr lang="en-GB" dirty="0" smtClean="0"/>
              <a:t>base</a:t>
            </a:r>
          </a:p>
          <a:p>
            <a:endParaRPr lang="en-GB" dirty="0"/>
          </a:p>
        </p:txBody>
      </p:sp>
    </p:spTree>
    <p:extLst>
      <p:ext uri="{BB962C8B-B14F-4D97-AF65-F5344CB8AC3E}">
        <p14:creationId xmlns:p14="http://schemas.microsoft.com/office/powerpoint/2010/main" val="39106057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6482"/>
          </a:xfrm>
        </p:spPr>
        <p:txBody>
          <a:bodyPr/>
          <a:lstStyle/>
          <a:p>
            <a:r>
              <a:rPr lang="en-GB" dirty="0" smtClean="0"/>
              <a:t>The GitHub API</a:t>
            </a:r>
            <a:endParaRPr lang="en-GB"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9675"/>
          </a:xfrm>
        </p:spPr>
      </p:pic>
    </p:spTree>
    <p:extLst>
      <p:ext uri="{BB962C8B-B14F-4D97-AF65-F5344CB8AC3E}">
        <p14:creationId xmlns:p14="http://schemas.microsoft.com/office/powerpoint/2010/main" val="944015763"/>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40" y="481293"/>
            <a:ext cx="9404723" cy="690282"/>
          </a:xfrm>
        </p:spPr>
        <p:txBody>
          <a:bodyPr/>
          <a:lstStyle/>
          <a:p>
            <a:r>
              <a:rPr lang="en-GB" dirty="0" smtClean="0"/>
              <a:t>API Metrics vs Lehman’s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0320069"/>
              </p:ext>
            </p:extLst>
          </p:nvPr>
        </p:nvGraphicFramePr>
        <p:xfrm>
          <a:off x="723897" y="1657348"/>
          <a:ext cx="10534652" cy="4591055"/>
        </p:xfrm>
        <a:graphic>
          <a:graphicData uri="http://schemas.openxmlformats.org/drawingml/2006/table">
            <a:tbl>
              <a:tblPr firstRow="1" bandRow="1">
                <a:tableStyleId>{5C22544A-7EE6-4342-B048-85BDC9FD1C3A}</a:tableStyleId>
              </a:tblPr>
              <a:tblGrid>
                <a:gridCol w="5267326"/>
                <a:gridCol w="5267326"/>
              </a:tblGrid>
              <a:tr h="655865">
                <a:tc>
                  <a:txBody>
                    <a:bodyPr/>
                    <a:lstStyle/>
                    <a:p>
                      <a:pPr algn="ctr"/>
                      <a:r>
                        <a:rPr lang="en-GB" dirty="0" smtClean="0"/>
                        <a:t>Law &amp;</a:t>
                      </a:r>
                      <a:r>
                        <a:rPr lang="en-GB" baseline="0" dirty="0" smtClean="0"/>
                        <a:t> Key Words</a:t>
                      </a:r>
                      <a:endParaRPr lang="en-GB" dirty="0"/>
                    </a:p>
                  </a:txBody>
                  <a:tcPr/>
                </a:tc>
                <a:tc>
                  <a:txBody>
                    <a:bodyPr/>
                    <a:lstStyle/>
                    <a:p>
                      <a:pPr algn="ctr"/>
                      <a:r>
                        <a:rPr lang="en-GB" smtClean="0"/>
                        <a:t>API Metric</a:t>
                      </a:r>
                      <a:endParaRPr lang="en-GB" dirty="0"/>
                    </a:p>
                  </a:txBody>
                  <a:tcPr/>
                </a:tc>
              </a:tr>
              <a:tr h="655865">
                <a:tc>
                  <a:txBody>
                    <a:bodyPr/>
                    <a:lstStyle/>
                    <a:p>
                      <a:endParaRPr lang="en-GB"/>
                    </a:p>
                  </a:txBody>
                  <a:tcPr/>
                </a:tc>
                <a:tc>
                  <a:txBody>
                    <a:bodyPr/>
                    <a:lstStyle/>
                    <a:p>
                      <a:endParaRPr lang="en-GB"/>
                    </a:p>
                  </a:txBody>
                  <a:tcPr/>
                </a:tc>
              </a:tr>
              <a:tr h="655865">
                <a:tc>
                  <a:txBody>
                    <a:bodyPr/>
                    <a:lstStyle/>
                    <a:p>
                      <a:endParaRPr lang="en-GB" dirty="0"/>
                    </a:p>
                  </a:txBody>
                  <a:tcPr/>
                </a:tc>
                <a:tc>
                  <a:txBody>
                    <a:bodyPr/>
                    <a:lstStyle/>
                    <a:p>
                      <a:endParaRPr lang="en-GB"/>
                    </a:p>
                  </a:txBody>
                  <a:tcPr/>
                </a:tc>
              </a:tr>
              <a:tr h="655865">
                <a:tc>
                  <a:txBody>
                    <a:bodyPr/>
                    <a:lstStyle/>
                    <a:p>
                      <a:endParaRPr lang="en-GB" dirty="0"/>
                    </a:p>
                  </a:txBody>
                  <a:tcPr/>
                </a:tc>
                <a:tc>
                  <a:txBody>
                    <a:bodyPr/>
                    <a:lstStyle/>
                    <a:p>
                      <a:endParaRPr lang="en-GB" dirty="0"/>
                    </a:p>
                  </a:txBody>
                  <a:tcPr/>
                </a:tc>
              </a:tr>
              <a:tr h="655865">
                <a:tc>
                  <a:txBody>
                    <a:bodyPr/>
                    <a:lstStyle/>
                    <a:p>
                      <a:endParaRPr lang="en-GB"/>
                    </a:p>
                  </a:txBody>
                  <a:tcPr/>
                </a:tc>
                <a:tc>
                  <a:txBody>
                    <a:bodyPr/>
                    <a:lstStyle/>
                    <a:p>
                      <a:endParaRPr lang="en-GB"/>
                    </a:p>
                  </a:txBody>
                  <a:tcPr/>
                </a:tc>
              </a:tr>
              <a:tr h="655865">
                <a:tc>
                  <a:txBody>
                    <a:bodyPr/>
                    <a:lstStyle/>
                    <a:p>
                      <a:endParaRPr lang="en-GB"/>
                    </a:p>
                  </a:txBody>
                  <a:tcPr/>
                </a:tc>
                <a:tc>
                  <a:txBody>
                    <a:bodyPr/>
                    <a:lstStyle/>
                    <a:p>
                      <a:endParaRPr lang="en-GB"/>
                    </a:p>
                  </a:txBody>
                  <a:tcPr/>
                </a:tc>
              </a:tr>
              <a:tr h="655865">
                <a:tc>
                  <a:txBody>
                    <a:bodyPr/>
                    <a:lstStyle/>
                    <a:p>
                      <a:endParaRPr lang="en-GB"/>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003356565"/>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340</TotalTime>
  <Words>580</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Do Lehman’s Laws of Software Evolution apply to Open Source Software: A study using the GitHub API?</vt:lpstr>
      <vt:lpstr>PowerPoint Presentation</vt:lpstr>
      <vt:lpstr>Lehman’s Laws of Software Evolution</vt:lpstr>
      <vt:lpstr>Lehman’s Laws of Software Evolution</vt:lpstr>
      <vt:lpstr>The GitHub API</vt:lpstr>
      <vt:lpstr>API Metrics vs Lehman’s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Lehman’s Laws of Software Evolution apply to Open Source Software: A study using the GitHub API?</dc:title>
  <dc:creator>jordann mcdonald</dc:creator>
  <cp:lastModifiedBy>jordann mcdonald</cp:lastModifiedBy>
  <cp:revision>25</cp:revision>
  <dcterms:created xsi:type="dcterms:W3CDTF">2016-04-09T10:56:16Z</dcterms:created>
  <dcterms:modified xsi:type="dcterms:W3CDTF">2016-04-09T16:36:37Z</dcterms:modified>
</cp:coreProperties>
</file>