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70" r:id="rId2"/>
    <p:sldId id="271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295" r:id="rId24"/>
    <p:sldId id="298" r:id="rId25"/>
    <p:sldId id="299" r:id="rId26"/>
    <p:sldId id="300" r:id="rId27"/>
    <p:sldId id="275" r:id="rId28"/>
    <p:sldId id="301" r:id="rId29"/>
    <p:sldId id="302" r:id="rId30"/>
    <p:sldId id="303" r:id="rId31"/>
    <p:sldId id="305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276" r:id="rId41"/>
    <p:sldId id="313" r:id="rId42"/>
    <p:sldId id="314" r:id="rId43"/>
    <p:sldId id="315" r:id="rId4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3399FF"/>
    <a:srgbClr val="000099"/>
    <a:srgbClr val="808080"/>
    <a:srgbClr val="5F5F5F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187" d="100"/>
          <a:sy n="187" d="100"/>
        </p:scale>
        <p:origin x="-2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E517A5-C530-4FCB-B976-8382562FA7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F337E67-E22F-455A-9774-751725179F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E0C31E9F-74FE-4B25-BBED-46C150AD8663}" type="datetime3">
              <a:rPr lang="en-US" altLang="en-US"/>
              <a:pPr/>
              <a:t>13 September 2019</a:t>
            </a:fld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499B4A2-EE80-4756-9730-319F807FED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7F3EFA1-7B5A-4A34-9EA8-EC2B6165C0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39BD97F1-1FCE-470F-B342-19B7AF2868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AD8C2D-E0BF-43D8-A296-6309D7D05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44F53EF-B58E-44CF-A055-C454CA829D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F302FF32-4068-426C-AC49-18DC2F8FBD2C}" type="datetime3">
              <a:rPr lang="en-US" altLang="en-US"/>
              <a:pPr/>
              <a:t>13 September 2019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E97CF215-FB2E-491F-BB60-95F1472978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631C9E5-3F8B-4555-9651-572799718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E54B6BA-59B5-439A-BB4D-FB67E93C78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76500846-F4D6-4612-A5C5-801BAF041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06FEEE33-1A73-4406-87BA-D9D8E77FA3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6C59EFD3-ACE9-45D0-BDC9-33F54EC550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4A82BB5-03AF-4FA8-9ED3-EA070B330D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fld id="{362D2D60-64A8-43E5-AFA1-048EEE1706F6}" type="datetime3">
              <a:rPr lang="en-US" altLang="en-US" sz="1300">
                <a:latin typeface="Times New Roman" panose="02020603050405020304" pitchFamily="18" charset="0"/>
              </a:rPr>
              <a:pPr/>
              <a:t>13 September 2019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808DBE12-C702-4960-875C-95253534A3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58E8D27A-1EC7-4F91-A0BA-FDFEA7B66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fld id="{A01BA50F-9B48-4902-9C6A-FB2A142F6DF9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A91AA43F-F002-483B-9DA9-8AAED470D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C8E57A7-BB6D-45A1-999D-C254A8AA8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8FA71A2-2E3E-4461-B36B-BE592413D6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CA98CBA-D42C-44C6-A550-F69C68EF64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fld id="{841A6097-4C9A-4C29-AAB9-7AE15B9A5588}" type="datetime3">
              <a:rPr lang="en-US" altLang="en-US" sz="1300">
                <a:latin typeface="Times New Roman" panose="02020603050405020304" pitchFamily="18" charset="0"/>
              </a:rPr>
              <a:pPr/>
              <a:t>13 September 2019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777F3AA8-7985-450A-9A74-828A253AF0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2D7599B8-FC15-42F6-B4C5-EECC20119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fld id="{3B89030B-5A2A-4FE7-8E76-4BEB8805BA2B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6648AFCF-B44F-494B-B2D5-6C71849A6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2D3D5E5D-645A-4A06-A1E9-91562F216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D861739-424C-4422-8E8E-34FAC03EAA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A17364E-31EC-4762-8150-57C543C1839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4" name="Picture 17" descr="MK_logo2">
            <a:extLst>
              <a:ext uri="{FF2B5EF4-FFF2-40B4-BE49-F238E27FC236}">
                <a16:creationId xmlns:a16="http://schemas.microsoft.com/office/drawing/2014/main" id="{4A9D46BA-8B39-46EE-B6E4-E41064BFA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21589510-B70C-4029-A7EE-478911CA5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4AC1D549-AE86-4D39-92CC-D89F0F2145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5DBFC4D-EB58-49DC-B2A6-B166CAD38D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8" name="Rectangle 38">
            <a:extLst>
              <a:ext uri="{FF2B5EF4-FFF2-40B4-BE49-F238E27FC236}">
                <a16:creationId xmlns:a16="http://schemas.microsoft.com/office/drawing/2014/main" id="{C183B305-B3FE-4773-BD63-89B6249C46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3712E499-48C1-4600-B157-A748589A59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0" name="Picture 41" descr="MK_logo2">
            <a:extLst>
              <a:ext uri="{FF2B5EF4-FFF2-40B4-BE49-F238E27FC236}">
                <a16:creationId xmlns:a16="http://schemas.microsoft.com/office/drawing/2014/main" id="{98596102-F190-4BDB-83B8-520D8D672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2">
            <a:extLst>
              <a:ext uri="{FF2B5EF4-FFF2-40B4-BE49-F238E27FC236}">
                <a16:creationId xmlns:a16="http://schemas.microsoft.com/office/drawing/2014/main" id="{13A147C3-F788-4E18-ACE2-4795147BAA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5E6CEF5-4CCE-4C38-B6E1-469F07544130}" type="slidenum">
              <a:rPr lang="en-AU" altLang="en-US" sz="1200" b="1">
                <a:latin typeface="Arial" panose="020B0604020202020204" pitchFamily="34" charset="0"/>
              </a:rPr>
              <a:pPr algn="r" eaLnBrk="1" hangingPunct="1"/>
              <a:t>‹#›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pic>
        <p:nvPicPr>
          <p:cNvPr id="12" name="Picture 11" descr="9780123742605.jpg">
            <a:extLst>
              <a:ext uri="{FF2B5EF4-FFF2-40B4-BE49-F238E27FC236}">
                <a16:creationId xmlns:a16="http://schemas.microsoft.com/office/drawing/2014/main" id="{2B97A1F9-00B2-4FBE-BFE0-11C47D053C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0944" y="1152509"/>
            <a:ext cx="1853527" cy="2286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40">
            <a:extLst>
              <a:ext uri="{FF2B5EF4-FFF2-40B4-BE49-F238E27FC236}">
                <a16:creationId xmlns:a16="http://schemas.microsoft.com/office/drawing/2014/main" id="{30641C97-A0A3-426A-A7D3-F4A2D3C726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55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04A9CF-4ABE-438B-91C6-252FFF6100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205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489CD8-B827-4EF6-9CC2-4A14CCF28F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773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9BD4C0-076B-4B14-900F-75A3CBA7D6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285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186948-8949-49D5-B955-4AC8DD8966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580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BFBD93-3CE8-49BE-9C24-08756AB613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0357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C8A270-1652-4340-A63F-D7D195F53D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146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4E8FC2-659A-4E1B-9DFF-A383BA563F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060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B6A77F4-712A-4E13-A259-DFCB93BB67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599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03C36E-FD63-4E5E-9B74-E910F275FE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4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2AFBC4-41BB-44FC-8CA0-6EEF55468A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979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DA9EF1-FF18-4D42-8533-978C2B9240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154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20A72-B8CB-4617-B326-33F7AAA0BA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214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>
            <a:extLst>
              <a:ext uri="{FF2B5EF4-FFF2-40B4-BE49-F238E27FC236}">
                <a16:creationId xmlns:a16="http://schemas.microsoft.com/office/drawing/2014/main" id="{7F4AC477-3B0B-477D-8263-3D2B687458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027" name="Rectangle 13">
            <a:extLst>
              <a:ext uri="{FF2B5EF4-FFF2-40B4-BE49-F238E27FC236}">
                <a16:creationId xmlns:a16="http://schemas.microsoft.com/office/drawing/2014/main" id="{B6CB3027-6138-4609-A516-7C120EC52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88796AB-7464-459F-AEDA-134468A3B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D5377086-1816-4D55-91E2-B55F29C58C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AU" altLang="en-US"/>
              <a:t>Copyright © 2010, Elsevier Inc. All rights Reserved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A81B95CF-7166-4925-92F9-CB1B85D2E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1" name="Picture 11" descr="MK_logo2">
            <a:extLst>
              <a:ext uri="{FF2B5EF4-FFF2-40B4-BE49-F238E27FC236}">
                <a16:creationId xmlns:a16="http://schemas.microsoft.com/office/drawing/2014/main" id="{02061431-C699-41A6-A52E-CC1697B778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30" name="Text Box 14">
            <a:extLst>
              <a:ext uri="{FF2B5EF4-FFF2-40B4-BE49-F238E27FC236}">
                <a16:creationId xmlns:a16="http://schemas.microsoft.com/office/drawing/2014/main" id="{7C6A52E2-0148-4960-A492-D5EE508630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EA732D7-1428-4D24-AA28-9321A5FCC6EF}" type="slidenum">
              <a:rPr lang="en-AU" altLang="en-US" sz="1200" b="1">
                <a:latin typeface="Arial" panose="020B0604020202020204" pitchFamily="34" charset="0"/>
              </a:rPr>
              <a:pPr algn="r" eaLnBrk="1" hangingPunct="1"/>
              <a:t>‹#›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033" name="Rectangle 15">
            <a:extLst>
              <a:ext uri="{FF2B5EF4-FFF2-40B4-BE49-F238E27FC236}">
                <a16:creationId xmlns:a16="http://schemas.microsoft.com/office/drawing/2014/main" id="{6E343AF5-687B-4027-AE6C-F1B72E45AC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034" name="Rectangle 16">
            <a:extLst>
              <a:ext uri="{FF2B5EF4-FFF2-40B4-BE49-F238E27FC236}">
                <a16:creationId xmlns:a16="http://schemas.microsoft.com/office/drawing/2014/main" id="{A1988CEA-4A78-42E6-9A02-98F821DD90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anose="05000000000000000000" pitchFamily="2" charset="2"/>
        <a:buChar char="n"/>
        <a:defRPr sz="3200">
          <a:solidFill>
            <a:srgbClr val="003399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anose="05000000000000000000" pitchFamily="2" charset="2"/>
        <a:buChar char="n"/>
        <a:defRPr sz="2800">
          <a:solidFill>
            <a:srgbClr val="0033CC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anose="05000000000000000000" pitchFamily="2" charset="2"/>
        <a:buChar char="n"/>
        <a:defRPr sz="2400">
          <a:solidFill>
            <a:srgbClr val="000066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anose="05000000000000000000" pitchFamily="2" charset="2"/>
        <a:buChar char="n"/>
        <a:defRPr sz="2000">
          <a:solidFill>
            <a:srgbClr val="0066FF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anose="05000000000000000000" pitchFamily="2" charset="2"/>
        <a:buChar char="n"/>
        <a:defRPr sz="2000">
          <a:solidFill>
            <a:srgbClr val="3399FF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0">
            <a:extLst>
              <a:ext uri="{FF2B5EF4-FFF2-40B4-BE49-F238E27FC236}">
                <a16:creationId xmlns:a16="http://schemas.microsoft.com/office/drawing/2014/main" id="{C2205EFE-F156-4E77-9F26-A670D64FD6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sp>
        <p:nvSpPr>
          <p:cNvPr id="17410" name="Rectangle 11">
            <a:extLst>
              <a:ext uri="{FF2B5EF4-FFF2-40B4-BE49-F238E27FC236}">
                <a16:creationId xmlns:a16="http://schemas.microsoft.com/office/drawing/2014/main" id="{C387AEF6-D62E-47A4-9040-43E2070E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982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>
                <a:solidFill>
                  <a:srgbClr val="000099"/>
                </a:solidFill>
                <a:latin typeface="Arial" panose="020B0604020202020204" pitchFamily="34" charset="0"/>
              </a:rPr>
              <a:t>Chapter 1</a:t>
            </a:r>
            <a:endParaRPr lang="en-GB" altLang="en-US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1AE041EE-AFC1-4435-8CFB-9E8307B0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AU" altLang="en-US">
                <a:solidFill>
                  <a:srgbClr val="0066FF"/>
                </a:solidFill>
                <a:latin typeface="Arial" panose="020B0604020202020204" pitchFamily="34" charset="0"/>
              </a:rPr>
              <a:t>Why Parallel Computing?</a:t>
            </a:r>
            <a:endParaRPr lang="en-GB" altLang="en-US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Text Box 13">
            <a:extLst>
              <a:ext uri="{FF2B5EF4-FFF2-40B4-BE49-F238E27FC236}">
                <a16:creationId xmlns:a16="http://schemas.microsoft.com/office/drawing/2014/main" id="{DEBA51C8-6072-45C1-936D-EFC761F3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-71438"/>
            <a:ext cx="678656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An Introduction to Parallel Programming</a:t>
            </a:r>
          </a:p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Peter Pacheco</a:t>
            </a:r>
            <a:endParaRPr lang="en-GB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EAC2CBF6-5527-4DCC-85D3-782870CE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Energy research</a:t>
            </a:r>
          </a:p>
        </p:txBody>
      </p:sp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EE583F12-3BC2-4D57-86D7-4D25C33D5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8675" name="Picture 5" descr="C:\Documents and Settings\liszka\Local Settings\Temporary Internet Files\Content.IE5\5W39ONER\MP900437180[1].jpg">
            <a:extLst>
              <a:ext uri="{FF2B5EF4-FFF2-40B4-BE49-F238E27FC236}">
                <a16:creationId xmlns:a16="http://schemas.microsoft.com/office/drawing/2014/main" id="{0818F89B-6A27-44A2-B1AE-10056978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7425"/>
            <a:ext cx="316865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1" descr="C:\Documents and Settings\liszka\Local Settings\Temporary Internet Files\Content.IE5\Q7HGDQRM\MP900437387[1].jpg">
            <a:extLst>
              <a:ext uri="{FF2B5EF4-FFF2-40B4-BE49-F238E27FC236}">
                <a16:creationId xmlns:a16="http://schemas.microsoft.com/office/drawing/2014/main" id="{39F69D6F-5B70-43B1-BA06-CBFDD71B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81075"/>
            <a:ext cx="3132137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D43CB15-759B-43DC-9AED-78FDBBBD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 analysis</a:t>
            </a:r>
          </a:p>
        </p:txBody>
      </p:sp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5BE72F6B-AE2A-4D43-9E02-C9AB2A71D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9699" name="Picture 2" descr="C:\Documents and Settings\liszka\Local Settings\Temporary Internet Files\Content.IE5\5W39ONER\MP900309271[1].jpg">
            <a:extLst>
              <a:ext uri="{FF2B5EF4-FFF2-40B4-BE49-F238E27FC236}">
                <a16:creationId xmlns:a16="http://schemas.microsoft.com/office/drawing/2014/main" id="{48C6885D-D080-40CF-A8FA-4E8D8E05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92150"/>
            <a:ext cx="24272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 descr="C:\Documents and Settings\liszka\Local Settings\Temporary Internet Files\Content.IE5\3X5GU20H\MP900399836[1].jpg">
            <a:extLst>
              <a:ext uri="{FF2B5EF4-FFF2-40B4-BE49-F238E27FC236}">
                <a16:creationId xmlns:a16="http://schemas.microsoft.com/office/drawing/2014/main" id="{05040AFB-9257-489E-BAA5-9B344696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31210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C:\Documents and Settings\liszka\Local Settings\Temporary Internet Files\Content.IE5\1G3WK4XC\MP900400426[1].jpg">
            <a:extLst>
              <a:ext uri="{FF2B5EF4-FFF2-40B4-BE49-F238E27FC236}">
                <a16:creationId xmlns:a16="http://schemas.microsoft.com/office/drawing/2014/main" id="{6E6AE4EE-38D1-48F0-A395-4A59573C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54238"/>
            <a:ext cx="3744912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535FC77E-5477-4DD2-8F6D-7C965819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we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re building parallel systems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B6D380F-D6E8-4B22-B5F8-17CB40F6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628775"/>
            <a:ext cx="8270875" cy="46085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Up to now, performance increases have been attributable to increasing density of transistors.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But there are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inherent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problems.</a:t>
            </a:r>
          </a:p>
        </p:txBody>
      </p:sp>
      <p:sp>
        <p:nvSpPr>
          <p:cNvPr id="30723" name="Footer Placeholder 3">
            <a:extLst>
              <a:ext uri="{FF2B5EF4-FFF2-40B4-BE49-F238E27FC236}">
                <a16:creationId xmlns:a16="http://schemas.microsoft.com/office/drawing/2014/main" id="{AD301D6B-6F50-4647-B70E-71FEF399B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4DC44487-BE05-497B-A195-6D5B78C3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97200"/>
            <a:ext cx="378142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0D2A2411-E960-4694-95CF-E858EFC9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little physics lesson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181D4396-6174-45B2-AA94-3ECF24E1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96975"/>
            <a:ext cx="8270875" cy="49688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Smaller transistors = faster processors.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Faster processors = increased power consumption.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Increased power consumption = increased heat.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Increased heat = unreliable processors.</a:t>
            </a:r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28AC9A0D-DD27-4705-BED0-3768BC1E7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31748" name="Picture 2" descr="C:\Documents and Settings\liszka\Local Settings\Temporary Internet Files\Content.IE5\1G3WK4XC\MC900241091[1].wmf">
            <a:extLst>
              <a:ext uri="{FF2B5EF4-FFF2-40B4-BE49-F238E27FC236}">
                <a16:creationId xmlns:a16="http://schemas.microsoft.com/office/drawing/2014/main" id="{941F45F2-B162-405A-9AFE-0E43D34F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91281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2D3C46A-A90B-485D-92C1-E2E96180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Solution 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9C1359DA-D606-4C93-A491-7B9C6960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9511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Move away from single-core systems to multicore processors.</a:t>
            </a:r>
          </a:p>
          <a:p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core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= central processing unit (CPU)</a:t>
            </a:r>
            <a:br>
              <a:rPr lang="en-US" altLang="ja-JP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AA48E176-5E2D-4BE3-BDA5-91F340C57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32772" name="Picture 3" descr="C:\Documents and Settings\liszka\Local Settings\Temporary Internet Files\Content.IE5\3X5GU20H\MP900400972[1].jpg">
            <a:extLst>
              <a:ext uri="{FF2B5EF4-FFF2-40B4-BE49-F238E27FC236}">
                <a16:creationId xmlns:a16="http://schemas.microsoft.com/office/drawing/2014/main" id="{91BE1DBF-F5AE-458D-B676-2078DDB2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2541588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23765E-5806-4C30-8C21-62E6A46564BD}"/>
              </a:ext>
            </a:extLst>
          </p:cNvPr>
          <p:cNvSpPr txBox="1">
            <a:spLocks/>
          </p:cNvSpPr>
          <p:nvPr/>
        </p:nvSpPr>
        <p:spPr bwMode="auto">
          <a:xfrm>
            <a:off x="3635375" y="4005263"/>
            <a:ext cx="518477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003399"/>
                </a:solidFill>
                <a:latin typeface="+mn-lt"/>
                <a:ea typeface="+mn-ea"/>
              </a:rPr>
              <a:t>Introducing parallelism!!!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8107DBF3-17E7-4FAF-B003-7F5B6F5F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we need to write parallel programs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88578DCF-D903-472D-88BA-BB18A97A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00213"/>
            <a:ext cx="8270875" cy="45370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multiple instances of a serial program often isn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very useful.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Think of running multiple instances of your favorite game.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What you really want is for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it to run faster.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DE8BC328-643E-4306-9F43-68746742A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33796" name="Picture 2" descr="C:\Documents and Settings\liszka\Local Settings\Temporary Internet Files\Content.IE5\5W39ONER\MC900434783[1].png">
            <a:extLst>
              <a:ext uri="{FF2B5EF4-FFF2-40B4-BE49-F238E27FC236}">
                <a16:creationId xmlns:a16="http://schemas.microsoft.com/office/drawing/2014/main" id="{B97FF22E-B88E-47AD-810B-D4F06E5E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734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E05D7FE4-DBD7-480A-8D9C-6ED5823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Approaches to the serial problem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943B3A5E-DDF7-4947-B092-30D168C3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Rewrite serial programs so that they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re parallel.</a:t>
            </a:r>
            <a:br>
              <a:rPr lang="en-US" altLang="ja-JP">
                <a:ea typeface="ＭＳ Ｐゴシック" panose="020B0600070205080204" pitchFamily="34" charset="-128"/>
              </a:rPr>
            </a:br>
            <a:endParaRPr lang="en-US" altLang="ja-JP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Write translation programs that automatically convert serial programs into parallel programs.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This is very difficult to do.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Success has been limited.</a:t>
            </a:r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804CF484-18AD-44E3-94D7-88482C4C4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70B56958-14C6-4FA7-82D6-ACE515C4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problems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FC376B22-BD20-4B31-9D85-F7CEAA2B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Some coding constructs can be recognized by an automatic program generator, and converted to a parallel construct.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However,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likely that the result will be a very inefficient program.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Sometimes the best parallel solution is to step back and devise an entirely new algorithm.</a:t>
            </a: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E3C55F49-317B-4EA2-95CB-0069023FC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C6DA1D88-A540-4C39-8B5B-9BABCDFD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FBD4A01F-073F-44F0-9D53-4536BD3C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4398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Compute n values and add them together.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Serial solution: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F87BB611-AA28-434E-BF83-24C81BF16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E1C06A26-D999-4C6C-8EC1-9BBCE91E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60404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78974C7E-D495-4DA6-B2C1-20F4263F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60CB3553-2897-4848-88C3-4A1FEF0D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016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have p cores, p much smaller than n.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core performs a partial sum of approximately n/p values.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BED24BAD-5803-42EC-9D7F-C2865BED2A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44AFB9FA-FCEA-4739-9A59-93C724EC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74898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5">
            <a:extLst>
              <a:ext uri="{FF2B5EF4-FFF2-40B4-BE49-F238E27FC236}">
                <a16:creationId xmlns:a16="http://schemas.microsoft.com/office/drawing/2014/main" id="{FA39907A-2CA4-4AA9-8BF6-96F3A14A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941888"/>
            <a:ext cx="4348162" cy="9779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Each core uses it</a:t>
            </a:r>
            <a:r>
              <a:rPr lang="ja-JP" altLang="en-US" sz="1800">
                <a:latin typeface="Arial" panose="020B0604020202020204" pitchFamily="34" charset="0"/>
              </a:rPr>
              <a:t>’</a:t>
            </a:r>
            <a:r>
              <a:rPr lang="en-US" altLang="ja-JP" sz="1800">
                <a:latin typeface="Arial" panose="020B0604020202020204" pitchFamily="34" charset="0"/>
              </a:rPr>
              <a:t>s own private variables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and executes this block of code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independently of the other cores.</a:t>
            </a:r>
          </a:p>
        </p:txBody>
      </p:sp>
      <p:sp>
        <p:nvSpPr>
          <p:cNvPr id="37894" name="Freeform 7">
            <a:extLst>
              <a:ext uri="{FF2B5EF4-FFF2-40B4-BE49-F238E27FC236}">
                <a16:creationId xmlns:a16="http://schemas.microsoft.com/office/drawing/2014/main" id="{04C4CA49-5B71-4F7E-ADD9-00F2F203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4835525"/>
            <a:ext cx="2681288" cy="682625"/>
          </a:xfrm>
          <a:custGeom>
            <a:avLst/>
            <a:gdLst>
              <a:gd name="T0" fmla="*/ 77493 w 2681206"/>
              <a:gd name="T1" fmla="*/ 0 h 681926"/>
              <a:gd name="T2" fmla="*/ 108491 w 2681206"/>
              <a:gd name="T3" fmla="*/ 356826 h 681926"/>
              <a:gd name="T4" fmla="*/ 728442 w 2681206"/>
              <a:gd name="T5" fmla="*/ 139628 h 681926"/>
              <a:gd name="T6" fmla="*/ 619951 w 2681206"/>
              <a:gd name="T7" fmla="*/ 558511 h 681926"/>
              <a:gd name="T8" fmla="*/ 1611872 w 2681206"/>
              <a:gd name="T9" fmla="*/ 186171 h 681926"/>
              <a:gd name="T10" fmla="*/ 1441386 w 2681206"/>
              <a:gd name="T11" fmla="*/ 651596 h 681926"/>
              <a:gd name="T12" fmla="*/ 2681288 w 2681206"/>
              <a:gd name="T13" fmla="*/ 372341 h 6819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81206"/>
              <a:gd name="T22" fmla="*/ 0 h 681926"/>
              <a:gd name="T23" fmla="*/ 2681206 w 2681206"/>
              <a:gd name="T24" fmla="*/ 681926 h 6819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81206" h="681926">
                <a:moveTo>
                  <a:pt x="77491" y="0"/>
                </a:moveTo>
                <a:cubicBezTo>
                  <a:pt x="38745" y="166607"/>
                  <a:pt x="0" y="333214"/>
                  <a:pt x="108488" y="356461"/>
                </a:cubicBezTo>
                <a:cubicBezTo>
                  <a:pt x="216976" y="379708"/>
                  <a:pt x="643179" y="105905"/>
                  <a:pt x="728420" y="139485"/>
                </a:cubicBezTo>
                <a:cubicBezTo>
                  <a:pt x="813661" y="173065"/>
                  <a:pt x="472698" y="550190"/>
                  <a:pt x="619932" y="557939"/>
                </a:cubicBezTo>
                <a:cubicBezTo>
                  <a:pt x="767166" y="565688"/>
                  <a:pt x="1474921" y="170482"/>
                  <a:pt x="1611823" y="185980"/>
                </a:cubicBezTo>
                <a:cubicBezTo>
                  <a:pt x="1748725" y="201478"/>
                  <a:pt x="1263112" y="619932"/>
                  <a:pt x="1441342" y="650929"/>
                </a:cubicBezTo>
                <a:cubicBezTo>
                  <a:pt x="1619572" y="681926"/>
                  <a:pt x="2150389" y="526943"/>
                  <a:pt x="2681206" y="371960"/>
                </a:cubicBezTo>
              </a:path>
            </a:pathLst>
          </a:custGeom>
          <a:noFill/>
          <a:ln w="9525">
            <a:solidFill>
              <a:srgbClr val="3399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5" name="Freeform 8">
            <a:extLst>
              <a:ext uri="{FF2B5EF4-FFF2-40B4-BE49-F238E27FC236}">
                <a16:creationId xmlns:a16="http://schemas.microsoft.com/office/drawing/2014/main" id="{6241D8AB-C7A5-42E6-9545-54981B1F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4175"/>
            <a:ext cx="396875" cy="368300"/>
          </a:xfrm>
          <a:custGeom>
            <a:avLst/>
            <a:gdLst>
              <a:gd name="T0" fmla="*/ 103084 w 397790"/>
              <a:gd name="T1" fmla="*/ 0 h 366793"/>
              <a:gd name="T2" fmla="*/ 25772 w 397790"/>
              <a:gd name="T3" fmla="*/ 124496 h 366793"/>
              <a:gd name="T4" fmla="*/ 257712 w 397790"/>
              <a:gd name="T5" fmla="*/ 171182 h 366793"/>
              <a:gd name="T6" fmla="*/ 87622 w 397790"/>
              <a:gd name="T7" fmla="*/ 342364 h 366793"/>
              <a:gd name="T8" fmla="*/ 396875 w 397790"/>
              <a:gd name="T9" fmla="*/ 326802 h 3667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7790"/>
              <a:gd name="T16" fmla="*/ 0 h 366793"/>
              <a:gd name="T17" fmla="*/ 397790 w 397790"/>
              <a:gd name="T18" fmla="*/ 366793 h 3667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7790" h="366793">
                <a:moveTo>
                  <a:pt x="103322" y="0"/>
                </a:moveTo>
                <a:cubicBezTo>
                  <a:pt x="51661" y="47786"/>
                  <a:pt x="0" y="95573"/>
                  <a:pt x="25831" y="123987"/>
                </a:cubicBezTo>
                <a:cubicBezTo>
                  <a:pt x="51662" y="152401"/>
                  <a:pt x="247974" y="134319"/>
                  <a:pt x="258306" y="170482"/>
                </a:cubicBezTo>
                <a:cubicBezTo>
                  <a:pt x="268638" y="206645"/>
                  <a:pt x="64577" y="315133"/>
                  <a:pt x="87824" y="340963"/>
                </a:cubicBezTo>
                <a:cubicBezTo>
                  <a:pt x="111071" y="366793"/>
                  <a:pt x="254430" y="346129"/>
                  <a:pt x="397790" y="325465"/>
                </a:cubicBezTo>
              </a:path>
            </a:pathLst>
          </a:custGeom>
          <a:noFill/>
          <a:ln w="9525">
            <a:solidFill>
              <a:srgbClr val="33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804639E6-3092-46D6-BD95-DF8D6E9F7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2F9C216-74B9-4432-9C42-6BA01E613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Roadmap</a:t>
            </a:r>
            <a:endParaRPr lang="en-AU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5520CF6-9AB1-49AF-9592-B19D8B93E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Why we need ever-increasing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Why we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re building parallel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Why we need to write parallel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How do we write parallel programs?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What we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ll be doing.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Concurrent, parallel, distributed!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1CAA18AD-769B-4740-9A8F-33E1086CBC6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  <a:latin typeface="Arial" panose="020B0604020202020204" pitchFamily="34" charset="0"/>
              </a:rPr>
              <a:t># Chapter Subtitle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A312AB3-E862-4093-9BC9-B63E1482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F48DC3E0-5B6D-4AA3-9F9B-06FB52F7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38877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After each core completes execution of the code, is a private variable </a:t>
            </a:r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my_sum</a:t>
            </a:r>
            <a:r>
              <a:rPr lang="en-US" altLang="en-US">
                <a:ea typeface="ＭＳ Ｐゴシック" panose="020B0600070205080204" pitchFamily="34" charset="-128"/>
              </a:rPr>
              <a:t> contains the sum of the values computed by its calls to </a:t>
            </a:r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Compute_next_value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Ex., 8 cores, n = 24, then the calls to </a:t>
            </a:r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Compute_next_value</a:t>
            </a:r>
            <a:r>
              <a:rPr lang="en-US" altLang="en-US">
                <a:ea typeface="ＭＳ Ｐゴシック" panose="020B0600070205080204" pitchFamily="34" charset="-128"/>
              </a:rPr>
              <a:t> return:</a:t>
            </a: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A2B57523-DA2E-4432-AAF6-95A13543A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B25D3-BF01-469C-814B-7286C89DCC78}"/>
              </a:ext>
            </a:extLst>
          </p:cNvPr>
          <p:cNvSpPr txBox="1"/>
          <p:nvPr/>
        </p:nvSpPr>
        <p:spPr>
          <a:xfrm>
            <a:off x="468313" y="5084763"/>
            <a:ext cx="81232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  <a:ea typeface="+mn-ea"/>
              </a:rPr>
              <a:t>1,4,3,   9,2,8,    5,1,1,   5,2,7,   2,5,0,   4,1,8,   6,5,1,   2,3,9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3ABF01B1-D858-49A6-801F-5ADFC4BE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F7323B77-66F4-43E2-A998-553A096D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Once all the cores are done computing their private </a:t>
            </a:r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my_sum</a:t>
            </a:r>
            <a:r>
              <a:rPr lang="en-US" altLang="en-US">
                <a:ea typeface="ＭＳ Ｐゴシック" panose="020B0600070205080204" pitchFamily="34" charset="-128"/>
              </a:rPr>
              <a:t>, they form a global sum by sending results to a designated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master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core which adds the final result.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7C07FC96-30E9-4972-9BFC-E02297942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83AD6397-E65E-4A4F-AC0D-E3691EC7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54E0132F-4C10-48D6-8A5B-483ED852A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87EE1AD3-50E5-4B53-8C3E-A063E9BC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05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5E9175AF-169F-4EC6-A855-07D10AF1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BE82AEFF-8143-4EAD-9C02-7C766A143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AE8631-4A71-4ACA-929A-69450B31EDF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412875"/>
          <a:ext cx="7272337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Core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my_sum</a:t>
                      </a:r>
                      <a:endParaRPr lang="en-US" sz="18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67462E-E8E2-46FA-B605-D2450A215805}"/>
              </a:ext>
            </a:extLst>
          </p:cNvPr>
          <p:cNvSpPr txBox="1"/>
          <p:nvPr/>
        </p:nvSpPr>
        <p:spPr>
          <a:xfrm>
            <a:off x="684213" y="2708275"/>
            <a:ext cx="7343775" cy="1176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u="sng" dirty="0">
                <a:latin typeface="+mj-lt"/>
                <a:ea typeface="+mn-ea"/>
              </a:rPr>
              <a:t>Global sum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8 + 19 + 7 + 15 + 7 + 13 + 12 + 14 = 95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DCB0D6-5ABD-4B1C-BBF6-C2B1461E7E6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581525"/>
          <a:ext cx="7272337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/>
                        <a:t>Core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err="1"/>
                        <a:t>my_sum</a:t>
                      </a:r>
                      <a:endParaRPr lang="en-US" sz="18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34" marR="9143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1">
            <a:extLst>
              <a:ext uri="{FF2B5EF4-FFF2-40B4-BE49-F238E27FC236}">
                <a16:creationId xmlns:a16="http://schemas.microsoft.com/office/drawing/2014/main" id="{27D63603-770D-4170-A26B-3654E9029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43010" name="Picture 6" descr="C:\Documents and Settings\liszka\Local Settings\Temporary Internet Files\Content.IE5\Q7HGDQRM\MP900442237[1].jpg">
            <a:extLst>
              <a:ext uri="{FF2B5EF4-FFF2-40B4-BE49-F238E27FC236}">
                <a16:creationId xmlns:a16="http://schemas.microsoft.com/office/drawing/2014/main" id="{633CE4AA-57A0-4CEA-892E-C4288A9B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53536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7">
            <a:extLst>
              <a:ext uri="{FF2B5EF4-FFF2-40B4-BE49-F238E27FC236}">
                <a16:creationId xmlns:a16="http://schemas.microsoft.com/office/drawing/2014/main" id="{B7FA1D6C-AD2F-4A2F-B06B-EC1ED618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5103812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But wait!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There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s a much better way</a:t>
            </a:r>
            <a:br>
              <a:rPr lang="en-US" altLang="ja-JP">
                <a:latin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</a:rPr>
              <a:t>to compute the global sum.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2DF1427-9BF8-4658-B16A-D07A6167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Better parallel algorithm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BE19831A-468F-4EFA-A258-69017A83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make the master core do all the work.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 it among the other cores.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Pair the cores so that core 0 adds its result with core 1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result.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Core 2 adds its result with core 3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result, etc.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Work with odd and even numbered pairs of cores.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4704E3D5-207D-4390-8926-7F9B16F06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32114A9F-1D39-45A2-8E57-ECA31588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Better parallel algorithm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F15971E-03CB-47FD-A5F0-20EABE42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Repeat the process now with only the evenly ranked cores.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Core 0 adds result from core 2.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Core 4 adds the result from core 6, etc.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Now cores divisible by 4 repeat the process, and so forth, until core 0 has the final result.</a:t>
            </a:r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8BA93401-8FEB-4970-AC83-07737FCFE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>
            <a:extLst>
              <a:ext uri="{FF2B5EF4-FFF2-40B4-BE49-F238E27FC236}">
                <a16:creationId xmlns:a16="http://schemas.microsoft.com/office/drawing/2014/main" id="{FE70966A-76DA-4E1C-9C27-0C20AA7C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Multiple cores forming a global sum</a:t>
            </a:r>
          </a:p>
        </p:txBody>
      </p:sp>
      <p:sp>
        <p:nvSpPr>
          <p:cNvPr id="46082" name="Footer Placeholder 1">
            <a:extLst>
              <a:ext uri="{FF2B5EF4-FFF2-40B4-BE49-F238E27FC236}">
                <a16:creationId xmlns:a16="http://schemas.microsoft.com/office/drawing/2014/main" id="{784ED492-B917-408F-ADB7-A71D99E78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62EA72F1-314F-499A-A94F-9224E135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2009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70D05C64-878C-4E9E-A9B1-ABA29460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Analysis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2CEC15EC-540F-40FA-9084-243454B2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8415338" cy="51117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the first example, the master core performs 7 receives and 7 additions.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 the second example, the master core performs 3 receives and 3 additions.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improvement is more than a factor of 2!</a:t>
            </a:r>
          </a:p>
        </p:txBody>
      </p:sp>
      <p:sp>
        <p:nvSpPr>
          <p:cNvPr id="47107" name="Footer Placeholder 3">
            <a:extLst>
              <a:ext uri="{FF2B5EF4-FFF2-40B4-BE49-F238E27FC236}">
                <a16:creationId xmlns:a16="http://schemas.microsoft.com/office/drawing/2014/main" id="{88FAD244-A0CD-4331-8278-A04C4F7F2C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304AC41E-AABE-4D8E-8AF6-EB64A5C3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Analysis (cont.)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968A883A-5E32-48AF-93E3-2CC48A7B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difference is more dramatic with a larger number of cores.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we have 1000 cores: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first example would require the master to perform 999 receives and 999 additions.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second example would only require 10 receives and 10 additions.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an improvement of almost a factor of 100!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DB2EF30A-27E4-47B8-870F-04D70312DB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C3836330-1256-4579-A588-4B198DD2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Changing times</a:t>
            </a: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35B3BB55-9524-4207-BDB0-80BA4F010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1507" name="Picture 4" descr="C:\Documents and Settings\liszka\Local Settings\Temporary Internet Files\Content.IE5\EGYLQZJJ\MC900281085[1].wmf">
            <a:extLst>
              <a:ext uri="{FF2B5EF4-FFF2-40B4-BE49-F238E27FC236}">
                <a16:creationId xmlns:a16="http://schemas.microsoft.com/office/drawing/2014/main" id="{E2E635CC-A82F-454D-8B43-7A43700F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789363"/>
            <a:ext cx="21685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Content Placeholder 8">
            <a:extLst>
              <a:ext uri="{FF2B5EF4-FFF2-40B4-BE49-F238E27FC236}">
                <a16:creationId xmlns:a16="http://schemas.microsoft.com/office/drawing/2014/main" id="{21376FE3-6A01-4867-A192-064F717F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81075"/>
            <a:ext cx="8270875" cy="51117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From 1986 – 2002, microprocessors were speeding like a rocket, increasing in performance an average of 50% per year.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Since then,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dropped to about 20% increase per year.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DC2C704B-749A-4265-8C8A-648B04F0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do we write parallel programs?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1D8AD0E-6A4E-4D0D-9867-CFF2F20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628775"/>
            <a:ext cx="8270875" cy="46085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Task parallelism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Partition various tasks carried out solving the problem among the cores.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Data parallelism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Partition the data used in solving the problem among the cores.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core carries out similar operations on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part of the data.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D70D1D38-EFE1-451B-9EEC-1EBD27C4FF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E4DD1AB3-2C9E-4931-8BA9-AB5C4C14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Professor P</a:t>
            </a:r>
          </a:p>
        </p:txBody>
      </p:sp>
      <p:sp>
        <p:nvSpPr>
          <p:cNvPr id="50178" name="Footer Placeholder 2">
            <a:extLst>
              <a:ext uri="{FF2B5EF4-FFF2-40B4-BE49-F238E27FC236}">
                <a16:creationId xmlns:a16="http://schemas.microsoft.com/office/drawing/2014/main" id="{4527817F-23B8-4FD3-88E8-431AD962BA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50179" name="Picture 2" descr="C:\Documents and Settings\liszka\Local Settings\Temporary Internet Files\Content.IE5\1G3WK4XC\MP900422592[1].jpg">
            <a:extLst>
              <a:ext uri="{FF2B5EF4-FFF2-40B4-BE49-F238E27FC236}">
                <a16:creationId xmlns:a16="http://schemas.microsoft.com/office/drawing/2014/main" id="{3AFE465C-C636-4390-BD69-703E5443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125538"/>
            <a:ext cx="32480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3" descr="C:\Documents and Settings\liszka\Local Settings\Temporary Internet Files\Content.IE5\Q7HGDQRM\MC900024275[1].wmf">
            <a:extLst>
              <a:ext uri="{FF2B5EF4-FFF2-40B4-BE49-F238E27FC236}">
                <a16:creationId xmlns:a16="http://schemas.microsoft.com/office/drawing/2014/main" id="{BCAC49BC-FCD6-49D0-BCE0-D6717809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19462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B4F44-CE13-4BD9-804E-6C8FC8810847}"/>
              </a:ext>
            </a:extLst>
          </p:cNvPr>
          <p:cNvSpPr txBox="1"/>
          <p:nvPr/>
        </p:nvSpPr>
        <p:spPr>
          <a:xfrm>
            <a:off x="2195513" y="2565400"/>
            <a:ext cx="2508250" cy="1174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15 questions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300 exams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F3D735F7-8C39-4A61-BFC4-91126A59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Professor P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grading assistants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2" name="Footer Placeholder 2">
            <a:extLst>
              <a:ext uri="{FF2B5EF4-FFF2-40B4-BE49-F238E27FC236}">
                <a16:creationId xmlns:a16="http://schemas.microsoft.com/office/drawing/2014/main" id="{CE5568C6-453A-46A1-9EC4-EC9ABB7C8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51203" name="Picture 4" descr="C:\Documents and Settings\liszka\Local Settings\Temporary Internet Files\Content.IE5\1G3WK4XC\MP900439561[1].jpg">
            <a:extLst>
              <a:ext uri="{FF2B5EF4-FFF2-40B4-BE49-F238E27FC236}">
                <a16:creationId xmlns:a16="http://schemas.microsoft.com/office/drawing/2014/main" id="{31264DA5-76FC-48DC-B99C-1E5BA162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2225"/>
            <a:ext cx="6400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8A70F-CDA1-45B7-9A14-AD1C06C05010}"/>
              </a:ext>
            </a:extLst>
          </p:cNvPr>
          <p:cNvSpPr txBox="1"/>
          <p:nvPr/>
        </p:nvSpPr>
        <p:spPr>
          <a:xfrm>
            <a:off x="1979613" y="4652963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BDFCA-F5A7-4BB6-ABF1-ADC83DABF862}"/>
              </a:ext>
            </a:extLst>
          </p:cNvPr>
          <p:cNvSpPr txBox="1"/>
          <p:nvPr/>
        </p:nvSpPr>
        <p:spPr>
          <a:xfrm>
            <a:off x="3995738" y="4868863"/>
            <a:ext cx="1133475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C67E3-054D-4201-B5E8-BE0E2C0BBE42}"/>
              </a:ext>
            </a:extLst>
          </p:cNvPr>
          <p:cNvSpPr txBox="1"/>
          <p:nvPr/>
        </p:nvSpPr>
        <p:spPr>
          <a:xfrm>
            <a:off x="5867400" y="4797425"/>
            <a:ext cx="11350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F238FDCA-A4C9-4886-B53B-A2A52560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Division of work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data parallelism</a:t>
            </a:r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3900405C-4FAA-4334-9749-A0149FFB2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52227" name="Picture 2" descr="C:\Documents and Settings\liszka\Local Settings\Temporary Internet Files\Content.IE5\Q7HGDQRM\MC900024275[1].wmf">
            <a:extLst>
              <a:ext uri="{FF2B5EF4-FFF2-40B4-BE49-F238E27FC236}">
                <a16:creationId xmlns:a16="http://schemas.microsoft.com/office/drawing/2014/main" id="{0B6E6640-CD70-4AFE-935B-4464EB63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827A3-9178-4FF7-A325-4F951242A1C5}"/>
              </a:ext>
            </a:extLst>
          </p:cNvPr>
          <p:cNvSpPr txBox="1"/>
          <p:nvPr/>
        </p:nvSpPr>
        <p:spPr>
          <a:xfrm>
            <a:off x="900113" y="19891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F858-956B-45CF-95D3-B78CBCBACE20}"/>
              </a:ext>
            </a:extLst>
          </p:cNvPr>
          <p:cNvSpPr txBox="1"/>
          <p:nvPr/>
        </p:nvSpPr>
        <p:spPr>
          <a:xfrm>
            <a:off x="5435600" y="4581525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1E303-B842-4390-B5D0-7A0473DB08CA}"/>
              </a:ext>
            </a:extLst>
          </p:cNvPr>
          <p:cNvSpPr txBox="1"/>
          <p:nvPr/>
        </p:nvSpPr>
        <p:spPr>
          <a:xfrm>
            <a:off x="7235825" y="24209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TA#3</a:t>
            </a:r>
          </a:p>
        </p:txBody>
      </p:sp>
      <p:pic>
        <p:nvPicPr>
          <p:cNvPr id="52231" name="Picture 2" descr="C:\Documents and Settings\liszka\Local Settings\Temporary Internet Files\Content.IE5\Q7HGDQRM\MC900024275[1].wmf">
            <a:extLst>
              <a:ext uri="{FF2B5EF4-FFF2-40B4-BE49-F238E27FC236}">
                <a16:creationId xmlns:a16="http://schemas.microsoft.com/office/drawing/2014/main" id="{3A32CD84-4352-4FC7-92CD-71F25E0C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860800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2" descr="C:\Documents and Settings\liszka\Local Settings\Temporary Internet Files\Content.IE5\Q7HGDQRM\MC900024275[1].wmf">
            <a:extLst>
              <a:ext uri="{FF2B5EF4-FFF2-40B4-BE49-F238E27FC236}">
                <a16:creationId xmlns:a16="http://schemas.microsoft.com/office/drawing/2014/main" id="{2AC6CDC3-AD22-4D6A-8145-47E1DB2F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74213-F77B-480E-8BD0-0EDCB93EBCD3}"/>
              </a:ext>
            </a:extLst>
          </p:cNvPr>
          <p:cNvSpPr txBox="1"/>
          <p:nvPr/>
        </p:nvSpPr>
        <p:spPr>
          <a:xfrm>
            <a:off x="1187450" y="3429000"/>
            <a:ext cx="1438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100 exams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00F4B-2D92-4DD6-AFD5-BC0390B45B58}"/>
              </a:ext>
            </a:extLst>
          </p:cNvPr>
          <p:cNvSpPr txBox="1"/>
          <p:nvPr/>
        </p:nvSpPr>
        <p:spPr>
          <a:xfrm>
            <a:off x="5148263" y="2708275"/>
            <a:ext cx="1438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100 exams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A8102-5BFE-4AD1-BD6D-80D83E38B0E4}"/>
              </a:ext>
            </a:extLst>
          </p:cNvPr>
          <p:cNvSpPr txBox="1"/>
          <p:nvPr/>
        </p:nvSpPr>
        <p:spPr>
          <a:xfrm>
            <a:off x="2987675" y="4868863"/>
            <a:ext cx="1438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100 exams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1189700B-BBB0-4BD8-8907-419A2D41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Division of work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task parallelism</a:t>
            </a:r>
          </a:p>
        </p:txBody>
      </p:sp>
      <p:sp>
        <p:nvSpPr>
          <p:cNvPr id="53250" name="Footer Placeholder 2">
            <a:extLst>
              <a:ext uri="{FF2B5EF4-FFF2-40B4-BE49-F238E27FC236}">
                <a16:creationId xmlns:a16="http://schemas.microsoft.com/office/drawing/2014/main" id="{4255B710-1498-49C0-8A87-0AA30599E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B7E28-E604-4F7D-A244-A3C14BE706C0}"/>
              </a:ext>
            </a:extLst>
          </p:cNvPr>
          <p:cNvSpPr txBox="1"/>
          <p:nvPr/>
        </p:nvSpPr>
        <p:spPr>
          <a:xfrm>
            <a:off x="900113" y="19891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27A08-48F8-4419-A58B-6B228BA9251B}"/>
              </a:ext>
            </a:extLst>
          </p:cNvPr>
          <p:cNvSpPr txBox="1"/>
          <p:nvPr/>
        </p:nvSpPr>
        <p:spPr>
          <a:xfrm>
            <a:off x="5435600" y="4581525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87D6-07DB-4090-80CB-6BED19211A58}"/>
              </a:ext>
            </a:extLst>
          </p:cNvPr>
          <p:cNvSpPr txBox="1"/>
          <p:nvPr/>
        </p:nvSpPr>
        <p:spPr>
          <a:xfrm>
            <a:off x="7235825" y="2420938"/>
            <a:ext cx="1133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j-lt"/>
                <a:ea typeface="+mn-ea"/>
              </a:rPr>
              <a:t>TA#3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75A6F-CE1C-4938-9BAE-5E23087F5259}"/>
              </a:ext>
            </a:extLst>
          </p:cNvPr>
          <p:cNvSpPr txBox="1"/>
          <p:nvPr/>
        </p:nvSpPr>
        <p:spPr>
          <a:xfrm>
            <a:off x="1187450" y="3429000"/>
            <a:ext cx="1920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Questions 1 - 5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40803-281C-43E3-8C61-8DF2FC38C2FC}"/>
              </a:ext>
            </a:extLst>
          </p:cNvPr>
          <p:cNvSpPr txBox="1"/>
          <p:nvPr/>
        </p:nvSpPr>
        <p:spPr>
          <a:xfrm>
            <a:off x="3132138" y="4941888"/>
            <a:ext cx="20637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Questions 6 - 10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63BF6-3A9E-4D64-B2A2-B9A1F984627D}"/>
              </a:ext>
            </a:extLst>
          </p:cNvPr>
          <p:cNvSpPr txBox="1"/>
          <p:nvPr/>
        </p:nvSpPr>
        <p:spPr>
          <a:xfrm>
            <a:off x="5076825" y="2997200"/>
            <a:ext cx="21859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  <a:ea typeface="+mn-ea"/>
              </a:rPr>
              <a:t>Questions 11 - 15</a:t>
            </a:r>
          </a:p>
        </p:txBody>
      </p:sp>
      <p:pic>
        <p:nvPicPr>
          <p:cNvPr id="53257" name="Picture 2" descr="C:\Documents and Settings\liszka\Local Settings\Temporary Internet Files\Content.IE5\1G3WK4XC\MC900310998[1].wmf">
            <a:extLst>
              <a:ext uri="{FF2B5EF4-FFF2-40B4-BE49-F238E27FC236}">
                <a16:creationId xmlns:a16="http://schemas.microsoft.com/office/drawing/2014/main" id="{BEA8BB2F-48E3-4242-89D1-C702347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16113"/>
            <a:ext cx="130651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C:\Documents and Settings\liszka\Local Settings\Temporary Internet Files\Content.IE5\1G3WK4XC\MC900310998[1].wmf">
            <a:extLst>
              <a:ext uri="{FF2B5EF4-FFF2-40B4-BE49-F238E27FC236}">
                <a16:creationId xmlns:a16="http://schemas.microsoft.com/office/drawing/2014/main" id="{7B71EE36-9741-433F-95F9-60F37801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573463"/>
            <a:ext cx="13065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2" descr="C:\Documents and Settings\liszka\Local Settings\Temporary Internet Files\Content.IE5\1G3WK4XC\MC900310998[1].wmf">
            <a:extLst>
              <a:ext uri="{FF2B5EF4-FFF2-40B4-BE49-F238E27FC236}">
                <a16:creationId xmlns:a16="http://schemas.microsoft.com/office/drawing/2014/main" id="{4B2B5011-3644-428C-8D7D-95F30E59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628775"/>
            <a:ext cx="13065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23D2263B-D5FC-465D-BA9A-8384A47A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Division of work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data parallelism</a:t>
            </a:r>
          </a:p>
        </p:txBody>
      </p:sp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7B1044D8-4EA0-4EF5-A925-BB85F5579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8436BD14-00A9-4744-8800-182E50F0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60404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69C9A425-FDD6-458F-9404-8896DE71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Division of work –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task parallelism</a:t>
            </a:r>
          </a:p>
        </p:txBody>
      </p:sp>
      <p:sp>
        <p:nvSpPr>
          <p:cNvPr id="55298" name="Footer Placeholder 2">
            <a:extLst>
              <a:ext uri="{FF2B5EF4-FFF2-40B4-BE49-F238E27FC236}">
                <a16:creationId xmlns:a16="http://schemas.microsoft.com/office/drawing/2014/main" id="{8F5158B6-9EA7-4E37-8F58-178F6EE03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85EF8076-0AC9-4401-94F8-5DFEA1C6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75057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9C4FA1-1E8C-43D7-8128-FAF3356E8DE7}"/>
              </a:ext>
            </a:extLst>
          </p:cNvPr>
          <p:cNvSpPr txBox="1"/>
          <p:nvPr/>
        </p:nvSpPr>
        <p:spPr>
          <a:xfrm>
            <a:off x="6227763" y="3933825"/>
            <a:ext cx="2284412" cy="155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u="sng" dirty="0">
                <a:solidFill>
                  <a:srgbClr val="0066FF"/>
                </a:solidFill>
                <a:latin typeface="+mj-lt"/>
                <a:ea typeface="+mn-ea"/>
              </a:rPr>
              <a:t>Tasks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rabicParenR"/>
              <a:defRPr/>
            </a:pPr>
            <a:r>
              <a:rPr lang="en-US" sz="2800" dirty="0">
                <a:solidFill>
                  <a:srgbClr val="0066FF"/>
                </a:solidFill>
                <a:latin typeface="+mj-lt"/>
                <a:ea typeface="+mn-ea"/>
              </a:rPr>
              <a:t>Receiving</a:t>
            </a:r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AutoNum type="arabicParenR"/>
              <a:defRPr/>
            </a:pPr>
            <a:r>
              <a:rPr lang="en-US" sz="2800" dirty="0">
                <a:solidFill>
                  <a:srgbClr val="0066FF"/>
                </a:solidFill>
                <a:latin typeface="+mj-lt"/>
                <a:ea typeface="+mn-ea"/>
              </a:rPr>
              <a:t>Addition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EF2BDC18-37A0-466E-9EF7-6B0CB026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Coordination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7F3500A2-D5A8-4409-865F-D3FDE9CC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559800" cy="51117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Cores usually need to coordinate their work.</a:t>
            </a:r>
          </a:p>
          <a:p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Communication</a:t>
            </a:r>
            <a:r>
              <a:rPr lang="en-US" altLang="en-US">
                <a:ea typeface="ＭＳ Ｐゴシック" panose="020B0600070205080204" pitchFamily="34" charset="-128"/>
              </a:rPr>
              <a:t> – one or more cores send their current partial sums to another core.</a:t>
            </a:r>
          </a:p>
          <a:p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Load balancing </a:t>
            </a:r>
            <a:r>
              <a:rPr lang="en-US" altLang="en-US">
                <a:ea typeface="ＭＳ Ｐゴシック" panose="020B0600070205080204" pitchFamily="34" charset="-128"/>
              </a:rPr>
              <a:t>– share the work evenly among the cores so that one is not heavily loaded.</a:t>
            </a:r>
          </a:p>
          <a:p>
            <a:r>
              <a:rPr lang="en-US" altLang="en-US">
                <a:solidFill>
                  <a:srgbClr val="3399FF"/>
                </a:solidFill>
                <a:ea typeface="ＭＳ Ｐゴシック" panose="020B0600070205080204" pitchFamily="34" charset="-128"/>
              </a:rPr>
              <a:t>Synchronization</a:t>
            </a:r>
            <a:r>
              <a:rPr lang="en-US" altLang="en-US">
                <a:ea typeface="ＭＳ Ｐゴシック" panose="020B0600070205080204" pitchFamily="34" charset="-128"/>
              </a:rPr>
              <a:t> – because each core works at its own pace, make sure cores do not get too far ahead of the rest.</a:t>
            </a: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5943A58B-2770-4665-96C9-78FB8A7BEF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407A00D3-4844-4B57-9E31-018831EA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we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ll be doing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ABC78207-12FE-4B70-B4F3-44B49BDD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to write programs that are explicitly parallel.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Using the C language.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Using three different extensions to C.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Message-Passing Interface (MPI)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Posix Threads (Pthreads)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OpenMP</a:t>
            </a:r>
          </a:p>
        </p:txBody>
      </p:sp>
      <p:sp>
        <p:nvSpPr>
          <p:cNvPr id="57347" name="Footer Placeholder 3">
            <a:extLst>
              <a:ext uri="{FF2B5EF4-FFF2-40B4-BE49-F238E27FC236}">
                <a16:creationId xmlns:a16="http://schemas.microsoft.com/office/drawing/2014/main" id="{2F4EDE47-071B-4F53-B801-6654A2811C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7AC7E05C-6E17-4453-8F31-BE676E9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Type of parallel systems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4D61899E-1965-428A-91CA-FD3A43A0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Shared-memory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cores can share access to the computer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memory.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Coordinate the cores by having them examine and update shared memory locations.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Distributed-memory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core has its own, private memory.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cores must communicate explicitly by sending messages across a network.</a:t>
            </a: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35BDA05F-D042-47D8-B093-25D7D217F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1E05289B-071C-4039-9684-415943E8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 intelligent solution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86986672-B693-4E18-85F4-30A55C2A15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sp>
        <p:nvSpPr>
          <p:cNvPr id="22531" name="Content Placeholder 5">
            <a:extLst>
              <a:ext uri="{FF2B5EF4-FFF2-40B4-BE49-F238E27FC236}">
                <a16:creationId xmlns:a16="http://schemas.microsoft.com/office/drawing/2014/main" id="{D39DCDDD-B6E0-41ED-91E9-AA3F934F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Instead of designing and building faster microprocessors, put </a:t>
            </a:r>
            <a:r>
              <a:rPr lang="en-US" altLang="en-US" u="sng">
                <a:ea typeface="ＭＳ Ｐゴシック" panose="020B0600070205080204" pitchFamily="34" charset="-128"/>
              </a:rPr>
              <a:t>multiple </a:t>
            </a:r>
            <a:r>
              <a:rPr lang="en-US" altLang="en-US">
                <a:ea typeface="ＭＳ Ｐゴシック" panose="020B0600070205080204" pitchFamily="34" charset="-128"/>
              </a:rPr>
              <a:t>processors on a single integrated circuit.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2532" name="Picture 4" descr="C:\Documents and Settings\liszka\Local Settings\Temporary Internet Files\Content.IE5\60RV4HYO\MC900250279[1].wmf">
            <a:extLst>
              <a:ext uri="{FF2B5EF4-FFF2-40B4-BE49-F238E27FC236}">
                <a16:creationId xmlns:a16="http://schemas.microsoft.com/office/drawing/2014/main" id="{2CEBE48A-4A2A-462F-82D1-221B81DD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08500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C:\Documents and Settings\liszka\Local Settings\Temporary Internet Files\Content.IE5\60RV4HYO\MC900250279[1].wmf">
            <a:extLst>
              <a:ext uri="{FF2B5EF4-FFF2-40B4-BE49-F238E27FC236}">
                <a16:creationId xmlns:a16="http://schemas.microsoft.com/office/drawing/2014/main" id="{19DFDD9F-247C-4BCF-8C15-0A2807FC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005263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 descr="C:\Documents and Settings\liszka\Local Settings\Temporary Internet Files\Content.IE5\60RV4HYO\MC900250279[1].wmf">
            <a:extLst>
              <a:ext uri="{FF2B5EF4-FFF2-40B4-BE49-F238E27FC236}">
                <a16:creationId xmlns:a16="http://schemas.microsoft.com/office/drawing/2014/main" id="{B541A56D-2F93-4563-BE63-6157A494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013325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 descr="C:\Documents and Settings\liszka\Local Settings\Temporary Internet Files\Content.IE5\60RV4HYO\MC900250279[1].wmf">
            <a:extLst>
              <a:ext uri="{FF2B5EF4-FFF2-40B4-BE49-F238E27FC236}">
                <a16:creationId xmlns:a16="http://schemas.microsoft.com/office/drawing/2014/main" id="{0A42F344-E7AD-488A-9B05-74418CDED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005263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 descr="C:\Documents and Settings\liszka\Local Settings\Temporary Internet Files\Content.IE5\60RV4HYO\MC900250279[1].wmf">
            <a:extLst>
              <a:ext uri="{FF2B5EF4-FFF2-40B4-BE49-F238E27FC236}">
                <a16:creationId xmlns:a16="http://schemas.microsoft.com/office/drawing/2014/main" id="{B68F282E-79D4-4789-A841-16EBBCC4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868863"/>
            <a:ext cx="1533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3">
            <a:extLst>
              <a:ext uri="{FF2B5EF4-FFF2-40B4-BE49-F238E27FC236}">
                <a16:creationId xmlns:a16="http://schemas.microsoft.com/office/drawing/2014/main" id="{0EE544EC-23D7-4BC4-84C9-CE6F2FC2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Type of parallel systems</a:t>
            </a:r>
          </a:p>
        </p:txBody>
      </p:sp>
      <p:sp>
        <p:nvSpPr>
          <p:cNvPr id="59394" name="Footer Placeholder 1">
            <a:extLst>
              <a:ext uri="{FF2B5EF4-FFF2-40B4-BE49-F238E27FC236}">
                <a16:creationId xmlns:a16="http://schemas.microsoft.com/office/drawing/2014/main" id="{6D902F18-FF94-4FFF-9D35-4D0F2475F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72690B5D-CE93-4E14-A188-73ABEEB2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993062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2B648E-B206-43EE-B23E-DC78EE0989F7}"/>
              </a:ext>
            </a:extLst>
          </p:cNvPr>
          <p:cNvSpPr/>
          <p:nvPr/>
        </p:nvSpPr>
        <p:spPr>
          <a:xfrm>
            <a:off x="468313" y="5229225"/>
            <a:ext cx="31210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Shared-memory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E3B25-079C-45E2-A1C0-6EFCA00F8438}"/>
              </a:ext>
            </a:extLst>
          </p:cNvPr>
          <p:cNvSpPr/>
          <p:nvPr/>
        </p:nvSpPr>
        <p:spPr>
          <a:xfrm>
            <a:off x="4067175" y="5229225"/>
            <a:ext cx="4572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  <a:ea typeface="+mn-ea"/>
              </a:rPr>
              <a:t>Distributed-memory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EB8F1B1-453F-48ED-9B41-5CC16E98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Terminology 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24F4D62A-D8C1-4C5C-A486-C750F42A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FF"/>
                </a:solidFill>
                <a:ea typeface="ＭＳ Ｐゴシック" panose="020B0600070205080204" pitchFamily="34" charset="-128"/>
              </a:rPr>
              <a:t>Concurrent computing </a:t>
            </a:r>
            <a:r>
              <a:rPr lang="en-US" altLang="en-US">
                <a:ea typeface="ＭＳ Ｐゴシック" panose="020B0600070205080204" pitchFamily="34" charset="-128"/>
              </a:rPr>
              <a:t>– a program is one in which multiple tasks can be </a:t>
            </a:r>
            <a:r>
              <a:rPr lang="en-US" altLang="en-US" u="sng">
                <a:ea typeface="ＭＳ Ｐゴシック" panose="020B0600070205080204" pitchFamily="34" charset="-128"/>
              </a:rPr>
              <a:t>in progress </a:t>
            </a:r>
            <a:r>
              <a:rPr lang="en-US" altLang="en-US">
                <a:ea typeface="ＭＳ Ｐゴシック" panose="020B0600070205080204" pitchFamily="34" charset="-128"/>
              </a:rPr>
              <a:t>at any instant.</a:t>
            </a:r>
          </a:p>
          <a:p>
            <a:r>
              <a:rPr lang="en-US" altLang="en-US">
                <a:solidFill>
                  <a:srgbClr val="0066FF"/>
                </a:solidFill>
                <a:ea typeface="ＭＳ Ｐゴシック" panose="020B0600070205080204" pitchFamily="34" charset="-128"/>
              </a:rPr>
              <a:t>Parallel computing </a:t>
            </a:r>
            <a:r>
              <a:rPr lang="en-US" altLang="en-US">
                <a:ea typeface="ＭＳ Ｐゴシック" panose="020B0600070205080204" pitchFamily="34" charset="-128"/>
              </a:rPr>
              <a:t>– a program is one in which multiple tasks </a:t>
            </a:r>
            <a:r>
              <a:rPr lang="en-US" altLang="en-US" u="sng">
                <a:ea typeface="ＭＳ Ｐゴシック" panose="020B0600070205080204" pitchFamily="34" charset="-128"/>
              </a:rPr>
              <a:t>cooperate closely </a:t>
            </a:r>
            <a:r>
              <a:rPr lang="en-US" altLang="en-US">
                <a:ea typeface="ＭＳ Ｐゴシック" panose="020B0600070205080204" pitchFamily="34" charset="-128"/>
              </a:rPr>
              <a:t>to solve a problem</a:t>
            </a:r>
          </a:p>
          <a:p>
            <a:r>
              <a:rPr lang="en-US" altLang="en-US">
                <a:solidFill>
                  <a:srgbClr val="0066FF"/>
                </a:solidFill>
                <a:ea typeface="ＭＳ Ｐゴシック" panose="020B0600070205080204" pitchFamily="34" charset="-128"/>
              </a:rPr>
              <a:t>Distributed computing </a:t>
            </a:r>
            <a:r>
              <a:rPr lang="en-US" altLang="en-US">
                <a:ea typeface="ＭＳ Ｐゴシック" panose="020B0600070205080204" pitchFamily="34" charset="-128"/>
              </a:rPr>
              <a:t>– a program may need to cooperate with other programs to solve a problem.</a:t>
            </a:r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78653E4D-8E74-49C1-AABF-B14EC6F09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1C551E1A-358E-4C39-B088-6F0E81BB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Concluding Remarks (1)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A53DA8E4-371B-4016-8D48-C099DAC3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laws of physics have brought us to the doorstep of multicore technology.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Serial programs typically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benefit from multiple cores.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Automatic parallel program generation from serial program code isn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the most efficient approach to get high performance from multicore computers.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43" name="Footer Placeholder 3">
            <a:extLst>
              <a:ext uri="{FF2B5EF4-FFF2-40B4-BE49-F238E27FC236}">
                <a16:creationId xmlns:a16="http://schemas.microsoft.com/office/drawing/2014/main" id="{8ED68E7D-A56B-410C-88BB-577600EA30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B8953054-AFD2-49ED-8962-E764005C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Concluding Remarks (2)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6A92BB77-1CB0-43A9-B8D8-6692FE1E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to write parallel programs involves learning how to coordinate the cores.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Parallel programs are usually very complex and therefore, require sound program techniques and development.</a:t>
            </a:r>
          </a:p>
        </p:txBody>
      </p:sp>
      <p:sp>
        <p:nvSpPr>
          <p:cNvPr id="62467" name="Footer Placeholder 3">
            <a:extLst>
              <a:ext uri="{FF2B5EF4-FFF2-40B4-BE49-F238E27FC236}">
                <a16:creationId xmlns:a16="http://schemas.microsoft.com/office/drawing/2014/main" id="{6D94B249-CFE7-41CF-A302-40D1B6063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95AED26-6D4F-4B60-8600-16778C3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Now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up to the programmers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EDDEDA9-3086-42D2-AAB8-2F0D4F51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1117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Adding more processors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help much if programmers aren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aware of them…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… or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know how to use them.</a:t>
            </a:r>
            <a:br>
              <a:rPr lang="en-US" altLang="ja-JP">
                <a:ea typeface="ＭＳ Ｐゴシック" panose="020B0600070205080204" pitchFamily="34" charset="-128"/>
              </a:rPr>
            </a:br>
            <a:endParaRPr lang="en-US" altLang="ja-JP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Serial programs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benefit from this approach (in most cases).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8868B306-F61A-4FA3-82DB-A820A771E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3556" name="Picture 2" descr="C:\Program Files\Microsoft Office\MEDIA\CAGCAT10\j0195384.wmf">
            <a:extLst>
              <a:ext uri="{FF2B5EF4-FFF2-40B4-BE49-F238E27FC236}">
                <a16:creationId xmlns:a16="http://schemas.microsoft.com/office/drawing/2014/main" id="{7659F877-3F46-4D53-9A9C-882F77CB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365625"/>
            <a:ext cx="1795462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1C9282D7-6886-41E3-AFB5-1D905E68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we need ever-increasing performance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C08AC02-8410-445F-8D10-B16BF556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557338"/>
            <a:ext cx="8270875" cy="46799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Computational power is increasing, but so are our computation problems and needs.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Problems we never dreamed of have been solved because of past increases, such as decoding the human genome.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More complex problems are still waiting to be solved.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59A3DB13-C14E-4D09-B7E6-13B673239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FCD2F7E-F76B-4755-A8AB-51A877D0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Climate modeling</a:t>
            </a:r>
          </a:p>
        </p:txBody>
      </p:sp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C742BDF7-BF76-4290-B082-0B42F3BF6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5603" name="Picture 4" descr="C:\Documents and Settings\liszka\Local Settings\Temporary Internet Files\Content.IE5\0AVCOKV0\MP910218826[1].jpg">
            <a:extLst>
              <a:ext uri="{FF2B5EF4-FFF2-40B4-BE49-F238E27FC236}">
                <a16:creationId xmlns:a16="http://schemas.microsoft.com/office/drawing/2014/main" id="{0FF09069-2E5F-469E-BEA5-8E9EF372A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2225"/>
            <a:ext cx="6400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832C0F68-6415-4BE3-A573-CEECD97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Protein folding</a:t>
            </a:r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74811FD9-3A6A-43DD-8693-DE7EA9DCA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6627" name="Picture 6">
            <a:extLst>
              <a:ext uri="{FF2B5EF4-FFF2-40B4-BE49-F238E27FC236}">
                <a16:creationId xmlns:a16="http://schemas.microsoft.com/office/drawing/2014/main" id="{46124608-FA99-49E7-9D9C-A27C29BA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68722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E9C319FF-8CA9-41E2-8E1A-B9605048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Drug discovery</a:t>
            </a: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8DD5E749-532D-4625-AD67-CD0B71742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>
                <a:latin typeface="Arial" panose="020B0604020202020204" pitchFamily="34" charset="0"/>
              </a:rPr>
              <a:t>Copyright © 2010, Elsevier Inc. All rights Reserved</a:t>
            </a:r>
          </a:p>
        </p:txBody>
      </p:sp>
      <p:pic>
        <p:nvPicPr>
          <p:cNvPr id="27651" name="Picture 2" descr="C:\Documents and Settings\liszka\Local Settings\Temporary Internet Files\Content.IE5\Q7HGDQRM\MP910221052[1].jpg">
            <a:extLst>
              <a:ext uri="{FF2B5EF4-FFF2-40B4-BE49-F238E27FC236}">
                <a16:creationId xmlns:a16="http://schemas.microsoft.com/office/drawing/2014/main" id="{7631F1EE-C956-4505-A884-7FC282182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014413"/>
            <a:ext cx="316865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 descr="C:\Documents and Settings\liszka\Local Settings\Temporary Internet Files\Content.IE5\5W39ONER\MP900178842[1].jpg">
            <a:extLst>
              <a:ext uri="{FF2B5EF4-FFF2-40B4-BE49-F238E27FC236}">
                <a16:creationId xmlns:a16="http://schemas.microsoft.com/office/drawing/2014/main" id="{5CCC068E-5200-4F6E-87A6-FAC41FEA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0862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B26B27636364284CA2FF4EC8E4C71" ma:contentTypeVersion="2" ma:contentTypeDescription="Create a new document." ma:contentTypeScope="" ma:versionID="c5a5e9624d99dcb2a98b0444529a54e3">
  <xsd:schema xmlns:xsd="http://www.w3.org/2001/XMLSchema" xmlns:xs="http://www.w3.org/2001/XMLSchema" xmlns:p="http://schemas.microsoft.com/office/2006/metadata/properties" xmlns:ns2="37f3cd46-72a4-42b9-93aa-042ed5fe33f3" targetNamespace="http://schemas.microsoft.com/office/2006/metadata/properties" ma:root="true" ma:fieldsID="761ee850896986f4b3ded58cc5189b74" ns2:_="">
    <xsd:import namespace="37f3cd46-72a4-42b9-93aa-042ed5fe3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3cd46-72a4-42b9-93aa-042ed5fe3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C1B8E-3BA0-42E4-AF57-BBAA974EDC36}"/>
</file>

<file path=customXml/itemProps2.xml><?xml version="1.0" encoding="utf-8"?>
<ds:datastoreItem xmlns:ds="http://schemas.openxmlformats.org/officeDocument/2006/customXml" ds:itemID="{F488254D-0E08-4E14-B4A9-8B26AF2E0DBE}"/>
</file>

<file path=customXml/itemProps3.xml><?xml version="1.0" encoding="utf-8"?>
<ds:datastoreItem xmlns:ds="http://schemas.openxmlformats.org/officeDocument/2006/customXml" ds:itemID="{044B7A24-B70D-4A55-B486-5E72CD567CBF}"/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13554</TotalTime>
  <Words>1679</Words>
  <Application>Microsoft Office PowerPoint</Application>
  <PresentationFormat>On-screen Show (4:3)</PresentationFormat>
  <Paragraphs>254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1_cod4e</vt:lpstr>
      <vt:lpstr>PowerPoint Presentation</vt:lpstr>
      <vt:lpstr>Roadmap</vt:lpstr>
      <vt:lpstr>Changing times</vt:lpstr>
      <vt:lpstr>An intelligent solution</vt:lpstr>
      <vt:lpstr>Now it’s up to the programmers</vt:lpstr>
      <vt:lpstr>Why we need ever-increasing performance</vt:lpstr>
      <vt:lpstr>Climate modeling</vt:lpstr>
      <vt:lpstr>Protein folding</vt:lpstr>
      <vt:lpstr>Drug discovery</vt:lpstr>
      <vt:lpstr>Energy research</vt:lpstr>
      <vt:lpstr>Data analysis</vt:lpstr>
      <vt:lpstr>Why we’re building parallel systems</vt:lpstr>
      <vt:lpstr>A little physics lesson</vt:lpstr>
      <vt:lpstr>Solution </vt:lpstr>
      <vt:lpstr>Why we need to write parallel programs</vt:lpstr>
      <vt:lpstr>Approaches to the serial problem</vt:lpstr>
      <vt:lpstr>More problems</vt:lpstr>
      <vt:lpstr>Example</vt:lpstr>
      <vt:lpstr>Example (cont.)</vt:lpstr>
      <vt:lpstr>Example (cont.)</vt:lpstr>
      <vt:lpstr>Example (cont.)</vt:lpstr>
      <vt:lpstr>Example (cont.)</vt:lpstr>
      <vt:lpstr>Example (cont.)</vt:lpstr>
      <vt:lpstr>PowerPoint Presentation</vt:lpstr>
      <vt:lpstr>Better parallel algorithm</vt:lpstr>
      <vt:lpstr>Better parallel algorithm (cont.)</vt:lpstr>
      <vt:lpstr>Multiple cores forming a global sum</vt:lpstr>
      <vt:lpstr>Analysis</vt:lpstr>
      <vt:lpstr>Analysis (cont.)</vt:lpstr>
      <vt:lpstr>How do we write parallel programs?</vt:lpstr>
      <vt:lpstr>Professor P</vt:lpstr>
      <vt:lpstr>Professor P’s grading assistants</vt:lpstr>
      <vt:lpstr>Division of work –  data parallelism</vt:lpstr>
      <vt:lpstr>Division of work –  task parallelism</vt:lpstr>
      <vt:lpstr>Division of work –  data parallelism</vt:lpstr>
      <vt:lpstr>Division of work –  task parallelism</vt:lpstr>
      <vt:lpstr>Coordination</vt:lpstr>
      <vt:lpstr>What we’ll be doing</vt:lpstr>
      <vt:lpstr>Type of parallel systems</vt:lpstr>
      <vt:lpstr>Type of parallel systems</vt:lpstr>
      <vt:lpstr>Terminology </vt:lpstr>
      <vt:lpstr>Concluding Remarks (1)</vt:lpstr>
      <vt:lpstr>Concluding Remarks (2)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Mengxia Zhu</cp:lastModifiedBy>
  <cp:revision>123</cp:revision>
  <dcterms:created xsi:type="dcterms:W3CDTF">2008-07-27T22:34:41Z</dcterms:created>
  <dcterms:modified xsi:type="dcterms:W3CDTF">2019-09-14T03:51:44Z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0x010100BE2B26B27636364284CA2FF4EC8E4C71</vt:lpwstr>
  </property>
</Properties>
</file>