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45"/>
  </p:notesMasterIdLst>
  <p:handoutMasterIdLst>
    <p:handoutMasterId r:id="rId146"/>
  </p:handoutMasterIdLst>
  <p:sldIdLst>
    <p:sldId id="270" r:id="rId2"/>
    <p:sldId id="271" r:id="rId3"/>
    <p:sldId id="286" r:id="rId4"/>
    <p:sldId id="277" r:id="rId5"/>
    <p:sldId id="272" r:id="rId6"/>
    <p:sldId id="279" r:id="rId7"/>
    <p:sldId id="280" r:id="rId8"/>
    <p:sldId id="281" r:id="rId9"/>
    <p:sldId id="282" r:id="rId10"/>
    <p:sldId id="283" r:id="rId11"/>
    <p:sldId id="285" r:id="rId12"/>
    <p:sldId id="287" r:id="rId13"/>
    <p:sldId id="288" r:id="rId14"/>
    <p:sldId id="289" r:id="rId15"/>
    <p:sldId id="421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5" r:id="rId30"/>
    <p:sldId id="304" r:id="rId31"/>
    <p:sldId id="307" r:id="rId32"/>
    <p:sldId id="306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6" r:id="rId41"/>
    <p:sldId id="317" r:id="rId42"/>
    <p:sldId id="315" r:id="rId43"/>
    <p:sldId id="318" r:id="rId44"/>
    <p:sldId id="319" r:id="rId45"/>
    <p:sldId id="321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1" r:id="rId54"/>
    <p:sldId id="335" r:id="rId55"/>
    <p:sldId id="332" r:id="rId56"/>
    <p:sldId id="333" r:id="rId57"/>
    <p:sldId id="334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6" r:id="rId68"/>
    <p:sldId id="347" r:id="rId69"/>
    <p:sldId id="345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3" r:id="rId85"/>
    <p:sldId id="362" r:id="rId86"/>
    <p:sldId id="364" r:id="rId87"/>
    <p:sldId id="365" r:id="rId88"/>
    <p:sldId id="367" r:id="rId89"/>
    <p:sldId id="366" r:id="rId90"/>
    <p:sldId id="368" r:id="rId91"/>
    <p:sldId id="369" r:id="rId92"/>
    <p:sldId id="370" r:id="rId93"/>
    <p:sldId id="371" r:id="rId94"/>
    <p:sldId id="372" r:id="rId95"/>
    <p:sldId id="373" r:id="rId96"/>
    <p:sldId id="374" r:id="rId97"/>
    <p:sldId id="375" r:id="rId98"/>
    <p:sldId id="376" r:id="rId99"/>
    <p:sldId id="377" r:id="rId100"/>
    <p:sldId id="378" r:id="rId101"/>
    <p:sldId id="379" r:id="rId102"/>
    <p:sldId id="380" r:id="rId103"/>
    <p:sldId id="381" r:id="rId104"/>
    <p:sldId id="382" r:id="rId105"/>
    <p:sldId id="383" r:id="rId106"/>
    <p:sldId id="384" r:id="rId107"/>
    <p:sldId id="385" r:id="rId108"/>
    <p:sldId id="386" r:id="rId109"/>
    <p:sldId id="387" r:id="rId110"/>
    <p:sldId id="388" r:id="rId111"/>
    <p:sldId id="389" r:id="rId112"/>
    <p:sldId id="390" r:id="rId113"/>
    <p:sldId id="391" r:id="rId114"/>
    <p:sldId id="393" r:id="rId115"/>
    <p:sldId id="394" r:id="rId116"/>
    <p:sldId id="392" r:id="rId117"/>
    <p:sldId id="395" r:id="rId118"/>
    <p:sldId id="396" r:id="rId119"/>
    <p:sldId id="397" r:id="rId120"/>
    <p:sldId id="398" r:id="rId121"/>
    <p:sldId id="399" r:id="rId122"/>
    <p:sldId id="400" r:id="rId123"/>
    <p:sldId id="401" r:id="rId124"/>
    <p:sldId id="402" r:id="rId125"/>
    <p:sldId id="403" r:id="rId126"/>
    <p:sldId id="405" r:id="rId127"/>
    <p:sldId id="404" r:id="rId128"/>
    <p:sldId id="406" r:id="rId129"/>
    <p:sldId id="407" r:id="rId130"/>
    <p:sldId id="408" r:id="rId131"/>
    <p:sldId id="409" r:id="rId132"/>
    <p:sldId id="410" r:id="rId133"/>
    <p:sldId id="411" r:id="rId134"/>
    <p:sldId id="412" r:id="rId135"/>
    <p:sldId id="413" r:id="rId136"/>
    <p:sldId id="414" r:id="rId137"/>
    <p:sldId id="415" r:id="rId138"/>
    <p:sldId id="416" r:id="rId139"/>
    <p:sldId id="417" r:id="rId140"/>
    <p:sldId id="418" r:id="rId141"/>
    <p:sldId id="330" r:id="rId142"/>
    <p:sldId id="419" r:id="rId143"/>
    <p:sldId id="420" r:id="rId14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99"/>
    <a:srgbClr val="0033CC"/>
    <a:srgbClr val="3399FF"/>
    <a:srgbClr val="000099"/>
    <a:srgbClr val="808080"/>
    <a:srgbClr val="5F5F5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86" autoAdjust="0"/>
  </p:normalViewPr>
  <p:slideViewPr>
    <p:cSldViewPr>
      <p:cViewPr>
        <p:scale>
          <a:sx n="90" d="100"/>
          <a:sy n="90" d="100"/>
        </p:scale>
        <p:origin x="-48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37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customXml" Target="../customXml/item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customXml" Target="../customXml/item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A5433F9-8721-4191-B9F2-00177C1DE7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90A20E-EABF-436F-ACEB-E712DB4AC1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BA7764B-991E-4151-8BD8-9C244BC5F657}" type="datetime3">
              <a:rPr lang="en-US"/>
              <a:pPr>
                <a:defRPr/>
              </a:pPr>
              <a:t>12 September 2019</a:t>
            </a:fld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E1B006F-F42A-46DC-8A04-E690926BD6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76C0081-2C91-4F20-8CA3-2D07B2CC0D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C8551D53-BC4D-417F-AB6F-7BAF5796336D}" type="slidenum">
              <a:rPr lang="en-US" altLang="th-TH"/>
              <a:pPr/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736DADB-80BC-4968-82AC-43B2D8B50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82B496D-6885-4747-B4A7-0066AEB3DF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2B84D3C-218D-46F6-A407-E6A22642AA14}" type="datetime3">
              <a:rPr lang="en-US"/>
              <a:pPr>
                <a:defRPr/>
              </a:pPr>
              <a:t>12 September 2019</a:t>
            </a:fld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44B63B9-FC00-491D-B10C-1A1AFA2818E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D032438-589E-413F-B5D1-5ED433A22C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B290FB31-29BE-4FE1-BECE-EDA5DF16AC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44B462-7996-484D-863D-9525E99162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98D33010-DF14-447A-BDA2-4C6D3724484E}" type="slidenum">
              <a:rPr lang="en-US" altLang="th-TH"/>
              <a:pPr/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C9418F71-B044-4710-B235-EE19B8B21F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7075D7A-29BD-4820-941C-F39ABB0C36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277256-BD65-40B8-AE89-704497FDC9FC}" type="datetime3">
              <a:rPr lang="en-US" altLang="th-TH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 September 2019</a:t>
            </a:fld>
            <a:endParaRPr lang="en-US" altLang="th-TH" sz="1300">
              <a:latin typeface="Times New Roman" panose="02020603050405020304" pitchFamily="18" charset="0"/>
            </a:endParaRPr>
          </a:p>
        </p:txBody>
      </p:sp>
      <p:sp>
        <p:nvSpPr>
          <p:cNvPr id="18435" name="Rectangle 6">
            <a:extLst>
              <a:ext uri="{FF2B5EF4-FFF2-40B4-BE49-F238E27FC236}">
                <a16:creationId xmlns:a16="http://schemas.microsoft.com/office/drawing/2014/main" id="{FC03D83B-D052-48D5-8D6E-B3AA7510D8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8436" name="Rectangle 7">
            <a:extLst>
              <a:ext uri="{FF2B5EF4-FFF2-40B4-BE49-F238E27FC236}">
                <a16:creationId xmlns:a16="http://schemas.microsoft.com/office/drawing/2014/main" id="{A5304874-DCE6-4F40-BD44-96712E447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55C17E-30C2-4E4C-A04A-16CBA1DAD7C8}" type="slidenum">
              <a:rPr lang="en-US" altLang="th-TH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th-TH" sz="1300">
              <a:latin typeface="Times New Roman" panose="02020603050405020304" pitchFamily="18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C2D4A8FA-E59D-4972-88FE-14261A182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DF0DF450-B7BD-4F24-86BE-D9440B261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163271-75B8-41F2-AAB5-66E596E297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18E320CA-04DF-45B9-A1DC-2338711BFF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0CABC2-A40E-4C5E-88BD-76403355EAF2}" type="datetime3">
              <a:rPr lang="en-US" altLang="th-TH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 September 2019</a:t>
            </a:fld>
            <a:endParaRPr lang="en-US" altLang="th-TH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6">
            <a:extLst>
              <a:ext uri="{FF2B5EF4-FFF2-40B4-BE49-F238E27FC236}">
                <a16:creationId xmlns:a16="http://schemas.microsoft.com/office/drawing/2014/main" id="{88C2465E-FDB4-4B56-A882-A55B80F07D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30E9FF91-0857-4A31-B26F-D55C026BC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44BA5D-77D7-42C8-A5F8-A5E71A85A83A}" type="slidenum">
              <a:rPr lang="en-US" altLang="th-TH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th-TH" sz="1300">
              <a:latin typeface="Times New Roman" panose="02020603050405020304" pitchFamily="18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1A80A336-3E46-4705-800F-D109DDE83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5C7C6E0C-51D9-443C-856D-4D8BD1AFA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76DFAE2C-AA38-4DFE-B39F-AF2108EE4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>
            <a:extLst>
              <a:ext uri="{FF2B5EF4-FFF2-40B4-BE49-F238E27FC236}">
                <a16:creationId xmlns:a16="http://schemas.microsoft.com/office/drawing/2014/main" id="{5D7498F6-A6F6-4E7B-9A61-267FA429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th-TH"/>
          </a:p>
        </p:txBody>
      </p:sp>
      <p:sp>
        <p:nvSpPr>
          <p:cNvPr id="115715" name="Header Placeholder 3">
            <a:extLst>
              <a:ext uri="{FF2B5EF4-FFF2-40B4-BE49-F238E27FC236}">
                <a16:creationId xmlns:a16="http://schemas.microsoft.com/office/drawing/2014/main" id="{27E2F2EE-FC98-49ED-9C45-06DECE4AF9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5716" name="Date Placeholder 4">
            <a:extLst>
              <a:ext uri="{FF2B5EF4-FFF2-40B4-BE49-F238E27FC236}">
                <a16:creationId xmlns:a16="http://schemas.microsoft.com/office/drawing/2014/main" id="{F006FA61-F65D-4BA1-8C90-8BB21083F8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5D1448-017A-4FE1-BC31-CBF3EF42C201}" type="datetime3">
              <a:rPr lang="en-US" altLang="th-TH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 September 2019</a:t>
            </a:fld>
            <a:endParaRPr lang="en-US" altLang="th-TH" sz="1300">
              <a:latin typeface="Times New Roman" panose="02020603050405020304" pitchFamily="18" charset="0"/>
            </a:endParaRPr>
          </a:p>
        </p:txBody>
      </p:sp>
      <p:sp>
        <p:nvSpPr>
          <p:cNvPr id="115717" name="Footer Placeholder 5">
            <a:extLst>
              <a:ext uri="{FF2B5EF4-FFF2-40B4-BE49-F238E27FC236}">
                <a16:creationId xmlns:a16="http://schemas.microsoft.com/office/drawing/2014/main" id="{DC5C831D-097E-4FDB-B5AB-9E2C945E0C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5718" name="Slide Number Placeholder 6">
            <a:extLst>
              <a:ext uri="{FF2B5EF4-FFF2-40B4-BE49-F238E27FC236}">
                <a16:creationId xmlns:a16="http://schemas.microsoft.com/office/drawing/2014/main" id="{49FE3E20-AC02-473B-B865-1219DE4CB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366867-7691-4C48-B9AB-EE252AC6622E}" type="slidenum">
              <a:rPr lang="en-US" altLang="th-TH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US" altLang="th-TH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D2597C9-C54F-4914-A3FC-26BF75E8DB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AEC1766-031B-485F-AA57-188142E3C6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pic>
        <p:nvPicPr>
          <p:cNvPr id="4" name="Picture 17" descr="MK_logo2">
            <a:extLst>
              <a:ext uri="{FF2B5EF4-FFF2-40B4-BE49-F238E27FC236}">
                <a16:creationId xmlns:a16="http://schemas.microsoft.com/office/drawing/2014/main" id="{A07528F2-D024-43A8-A301-2CCCA5B18F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>
            <a:extLst>
              <a:ext uri="{FF2B5EF4-FFF2-40B4-BE49-F238E27FC236}">
                <a16:creationId xmlns:a16="http://schemas.microsoft.com/office/drawing/2014/main" id="{6DEE531E-FA40-4C9A-A567-DEEB623C50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70D2206F-D129-46E6-AACA-CCEB90636F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F68C1CA4-6302-4FFA-B11B-40D998506E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8" name="Rectangle 38">
            <a:extLst>
              <a:ext uri="{FF2B5EF4-FFF2-40B4-BE49-F238E27FC236}">
                <a16:creationId xmlns:a16="http://schemas.microsoft.com/office/drawing/2014/main" id="{D214EECC-550D-4B7D-8F7A-8BEB6EDF60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9" name="Rectangle 39">
            <a:extLst>
              <a:ext uri="{FF2B5EF4-FFF2-40B4-BE49-F238E27FC236}">
                <a16:creationId xmlns:a16="http://schemas.microsoft.com/office/drawing/2014/main" id="{CD9CA894-4F95-4F97-A954-0B2DAE5646A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pic>
        <p:nvPicPr>
          <p:cNvPr id="10" name="Picture 41" descr="MK_logo2">
            <a:extLst>
              <a:ext uri="{FF2B5EF4-FFF2-40B4-BE49-F238E27FC236}">
                <a16:creationId xmlns:a16="http://schemas.microsoft.com/office/drawing/2014/main" id="{3F95B663-09CB-44BA-AEC6-A15468E368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2">
            <a:extLst>
              <a:ext uri="{FF2B5EF4-FFF2-40B4-BE49-F238E27FC236}">
                <a16:creationId xmlns:a16="http://schemas.microsoft.com/office/drawing/2014/main" id="{F7CFC165-8458-4A52-8089-1B32EDA4A4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B0C4A5B-260E-4573-8C2C-8AF1C1D2DEE2}" type="slidenum">
              <a:rPr lang="en-AU" altLang="th-TH" sz="1200" b="1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altLang="th-TH" sz="1200">
              <a:latin typeface="Arial" panose="020B0604020202020204" pitchFamily="34" charset="0"/>
            </a:endParaRPr>
          </a:p>
        </p:txBody>
      </p:sp>
      <p:pic>
        <p:nvPicPr>
          <p:cNvPr id="12" name="Picture 11" descr="9780123742605.jpg">
            <a:extLst>
              <a:ext uri="{FF2B5EF4-FFF2-40B4-BE49-F238E27FC236}">
                <a16:creationId xmlns:a16="http://schemas.microsoft.com/office/drawing/2014/main" id="{02073742-B2D7-452F-A39C-913EFA684B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0944" y="1152509"/>
            <a:ext cx="1853527" cy="2286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40">
            <a:extLst>
              <a:ext uri="{FF2B5EF4-FFF2-40B4-BE49-F238E27FC236}">
                <a16:creationId xmlns:a16="http://schemas.microsoft.com/office/drawing/2014/main" id="{1C2E5651-B3F7-4299-B4A3-3BE62E4D8E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574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385F7B-AFC0-4F40-AE34-8BF985D647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2532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C941AC-8DED-4DA9-AD74-6AD67E5FBD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92650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38AFFA-85E6-48AE-81D3-549CE928FE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44656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FFEB64-3D6D-4439-97AF-89D5EEDAAF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284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D50742-822D-4390-A6B5-6EE0B0183D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0016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A0202C-8DB5-4135-A733-AAD60A6398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606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54969B-C80F-44A7-BF17-6FA5792ED2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2901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CB92E09-7FF1-4F55-BFA5-F9BE33A08D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1574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4F2217-7DEB-46F2-BD2C-C55B470323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1702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2A48FF0-8705-41CF-846C-F19B843FD2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3833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CD2022-B22E-4341-9B74-8E4DA44AA2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886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022946-6696-4C61-A9B8-3401AE3EE8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91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>
            <a:extLst>
              <a:ext uri="{FF2B5EF4-FFF2-40B4-BE49-F238E27FC236}">
                <a16:creationId xmlns:a16="http://schemas.microsoft.com/office/drawing/2014/main" id="{1528D583-E26B-44BA-97F9-86E94D02C4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39629" name="Rectangle 13">
            <a:extLst>
              <a:ext uri="{FF2B5EF4-FFF2-40B4-BE49-F238E27FC236}">
                <a16:creationId xmlns:a16="http://schemas.microsoft.com/office/drawing/2014/main" id="{D45B5D79-5F98-42B1-8533-91FAC0B343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5117EE0-4740-4CED-A694-7C9AD65A9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th-TH"/>
              <a:t>Click to edit Master text styles</a:t>
            </a:r>
          </a:p>
          <a:p>
            <a:pPr lvl="1"/>
            <a:r>
              <a:rPr lang="en-AU" altLang="th-TH"/>
              <a:t>Second level</a:t>
            </a:r>
          </a:p>
          <a:p>
            <a:pPr lvl="2"/>
            <a:r>
              <a:rPr lang="en-AU" altLang="th-TH"/>
              <a:t>Third level</a:t>
            </a:r>
          </a:p>
          <a:p>
            <a:pPr lvl="3"/>
            <a:r>
              <a:rPr lang="en-AU" altLang="th-TH"/>
              <a:t>Fourth level</a:t>
            </a:r>
          </a:p>
          <a:p>
            <a:pPr lvl="4"/>
            <a:r>
              <a:rPr lang="en-AU" altLang="th-TH"/>
              <a:t>Fifth level</a:t>
            </a:r>
          </a:p>
        </p:txBody>
      </p:sp>
      <p:sp>
        <p:nvSpPr>
          <p:cNvPr id="239621" name="Rectangle 5">
            <a:extLst>
              <a:ext uri="{FF2B5EF4-FFF2-40B4-BE49-F238E27FC236}">
                <a16:creationId xmlns:a16="http://schemas.microsoft.com/office/drawing/2014/main" id="{60993C96-EC9B-4F7C-BD47-0F8F0E2EC2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A4256E5-D121-4467-90F7-15DE56F2B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th-TH"/>
              <a:t>Click to edit Master title style</a:t>
            </a:r>
          </a:p>
        </p:txBody>
      </p:sp>
      <p:pic>
        <p:nvPicPr>
          <p:cNvPr id="1031" name="Picture 11" descr="MK_logo2">
            <a:extLst>
              <a:ext uri="{FF2B5EF4-FFF2-40B4-BE49-F238E27FC236}">
                <a16:creationId xmlns:a16="http://schemas.microsoft.com/office/drawing/2014/main" id="{44FD25CC-DDCF-4194-AA32-FBAE2835AB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9630" name="Text Box 14">
            <a:extLst>
              <a:ext uri="{FF2B5EF4-FFF2-40B4-BE49-F238E27FC236}">
                <a16:creationId xmlns:a16="http://schemas.microsoft.com/office/drawing/2014/main" id="{011EC63A-F315-42AD-8FD4-477646E9E0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4EBBF952-BA67-4557-B26F-A4C51A5712C0}" type="slidenum">
              <a:rPr lang="en-AU" altLang="th-TH" sz="1200" b="1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altLang="th-TH" sz="1200">
              <a:latin typeface="Arial" panose="020B0604020202020204" pitchFamily="34" charset="0"/>
            </a:endParaRPr>
          </a:p>
        </p:txBody>
      </p:sp>
      <p:sp>
        <p:nvSpPr>
          <p:cNvPr id="239631" name="Rectangle 15">
            <a:extLst>
              <a:ext uri="{FF2B5EF4-FFF2-40B4-BE49-F238E27FC236}">
                <a16:creationId xmlns:a16="http://schemas.microsoft.com/office/drawing/2014/main" id="{1C455EFF-E34E-4DB4-B6AE-AD09ACD32E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239632" name="Rectangle 16">
            <a:extLst>
              <a:ext uri="{FF2B5EF4-FFF2-40B4-BE49-F238E27FC236}">
                <a16:creationId xmlns:a16="http://schemas.microsoft.com/office/drawing/2014/main" id="{91276FB4-7E57-4131-9381-DC51DD7F66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56" r:id="rId12"/>
    <p:sldLayoutId id="214748365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anose="05000000000000000000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anose="05000000000000000000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anose="05000000000000000000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anose="05000000000000000000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anose="05000000000000000000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image" Target="../media/image19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>
            <a:extLst>
              <a:ext uri="{FF2B5EF4-FFF2-40B4-BE49-F238E27FC236}">
                <a16:creationId xmlns:a16="http://schemas.microsoft.com/office/drawing/2014/main" id="{FAA2A5CE-C3B1-4FA9-833B-9A26409808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7410" name="Rectangle 11">
            <a:extLst>
              <a:ext uri="{FF2B5EF4-FFF2-40B4-BE49-F238E27FC236}">
                <a16:creationId xmlns:a16="http://schemas.microsoft.com/office/drawing/2014/main" id="{C5AC28F0-00E8-4320-9B1B-394DC7BF2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254125"/>
            <a:ext cx="19827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AU" altLang="th-TH">
                <a:solidFill>
                  <a:srgbClr val="000099"/>
                </a:solidFill>
                <a:latin typeface="Arial" panose="020B0604020202020204" pitchFamily="34" charset="0"/>
              </a:rPr>
              <a:t>Chapter 2</a:t>
            </a:r>
            <a:endParaRPr lang="en-GB" altLang="th-TH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12">
            <a:extLst>
              <a:ext uri="{FF2B5EF4-FFF2-40B4-BE49-F238E27FC236}">
                <a16:creationId xmlns:a16="http://schemas.microsoft.com/office/drawing/2014/main" id="{F5916FD8-0278-47F6-9E81-BD9408A12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060575"/>
            <a:ext cx="58324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AU" altLang="th-TH">
                <a:solidFill>
                  <a:srgbClr val="0066FF"/>
                </a:solidFill>
                <a:latin typeface="Arial" panose="020B0604020202020204" pitchFamily="34" charset="0"/>
              </a:rPr>
              <a:t>Parallel Hardware and Parallel Software</a:t>
            </a:r>
            <a:endParaRPr lang="en-GB" altLang="th-TH">
              <a:solidFill>
                <a:srgbClr val="0066FF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Text Box 13">
            <a:extLst>
              <a:ext uri="{FF2B5EF4-FFF2-40B4-BE49-F238E27FC236}">
                <a16:creationId xmlns:a16="http://schemas.microsoft.com/office/drawing/2014/main" id="{800C9C40-1269-4AF3-9ED9-B9B8D7A23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-71438"/>
            <a:ext cx="678656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th-TH" sz="2800">
                <a:solidFill>
                  <a:schemeClr val="bg1"/>
                </a:solidFill>
                <a:latin typeface="Times New Roman" panose="02020603050405020304" pitchFamily="18" charset="0"/>
              </a:rPr>
              <a:t>An Introduction to Parallel Programming</a:t>
            </a:r>
          </a:p>
          <a:p>
            <a:pPr algn="ctr"/>
            <a:r>
              <a:rPr lang="en-US" altLang="th-TH" sz="2000">
                <a:solidFill>
                  <a:schemeClr val="bg1"/>
                </a:solidFill>
                <a:latin typeface="Arial" panose="020B0604020202020204" pitchFamily="34" charset="0"/>
              </a:rPr>
              <a:t>Peter Pacheco</a:t>
            </a:r>
            <a:endParaRPr lang="en-GB" altLang="th-TH" sz="2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92BCAC-3C2F-44C8-BE3E-38B9C1BDF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28674" name="Picture 3">
            <a:extLst>
              <a:ext uri="{FF2B5EF4-FFF2-40B4-BE49-F238E27FC236}">
                <a16:creationId xmlns:a16="http://schemas.microsoft.com/office/drawing/2014/main" id="{580A9E4C-A5EF-4CDB-BA95-BE5C73532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3328988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4">
            <a:extLst>
              <a:ext uri="{FF2B5EF4-FFF2-40B4-BE49-F238E27FC236}">
                <a16:creationId xmlns:a16="http://schemas.microsoft.com/office/drawing/2014/main" id="{05289BAD-5FCF-4E89-BCC8-47521AE13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5400"/>
            <a:ext cx="396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35DE7E-8446-4A79-A5ED-00A2E9CFC8E9}"/>
              </a:ext>
            </a:extLst>
          </p:cNvPr>
          <p:cNvSpPr/>
          <p:nvPr/>
        </p:nvSpPr>
        <p:spPr>
          <a:xfrm>
            <a:off x="1116013" y="1125538"/>
            <a:ext cx="1484312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Arial"/>
              </a:rPr>
              <a:t>memory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334C3-F5F8-4062-A285-D215B4FF8C73}"/>
              </a:ext>
            </a:extLst>
          </p:cNvPr>
          <p:cNvSpPr/>
          <p:nvPr/>
        </p:nvSpPr>
        <p:spPr>
          <a:xfrm>
            <a:off x="4500563" y="5157788"/>
            <a:ext cx="94297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Arial"/>
              </a:rPr>
              <a:t>CPU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5BC5CD-1B09-4B74-92F2-C53339704358}"/>
              </a:ext>
            </a:extLst>
          </p:cNvPr>
          <p:cNvSpPr/>
          <p:nvPr/>
        </p:nvSpPr>
        <p:spPr>
          <a:xfrm>
            <a:off x="2268538" y="3284538"/>
            <a:ext cx="200183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b="1" kern="0" dirty="0">
                <a:solidFill>
                  <a:srgbClr val="C00000"/>
                </a:solidFill>
                <a:latin typeface="Arial"/>
              </a:rPr>
              <a:t>write/store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8679" name="Picture 6" descr="C:\Documents and Settings\liszka\Local Settings\Temporary Internet Files\Content.IE5\3X5GU20H\MC900439805[1].png">
            <a:extLst>
              <a:ext uri="{FF2B5EF4-FFF2-40B4-BE49-F238E27FC236}">
                <a16:creationId xmlns:a16="http://schemas.microsoft.com/office/drawing/2014/main" id="{D60EE3C8-644E-4E70-BEFC-D06284D7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916113"/>
            <a:ext cx="25209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>
            <a:extLst>
              <a:ext uri="{FF2B5EF4-FFF2-40B4-BE49-F238E27FC236}">
                <a16:creationId xmlns:a16="http://schemas.microsoft.com/office/drawing/2014/main" id="{66225E71-D356-486B-85F0-20ABF160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SPMD – </a:t>
            </a:r>
            <a:r>
              <a:rPr lang="en-US" altLang="th-TH" sz="3200"/>
              <a:t>single program multiple data</a:t>
            </a:r>
            <a:endParaRPr lang="en-US" altLang="th-TH"/>
          </a:p>
        </p:txBody>
      </p:sp>
      <p:sp>
        <p:nvSpPr>
          <p:cNvPr id="121858" name="Content Placeholder 2">
            <a:extLst>
              <a:ext uri="{FF2B5EF4-FFF2-40B4-BE49-F238E27FC236}">
                <a16:creationId xmlns:a16="http://schemas.microsoft.com/office/drawing/2014/main" id="{5E3C2FBE-B091-4820-9CFD-53AAD1E3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2374900"/>
          </a:xfrm>
        </p:spPr>
        <p:txBody>
          <a:bodyPr/>
          <a:lstStyle/>
          <a:p>
            <a:r>
              <a:rPr lang="en-US" altLang="th-TH"/>
              <a:t>A SPMD programs consists of a single executable that can behave as if it were multiple different programs through the use of conditional branches.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4978A-2752-4BF6-B797-A179D5BA86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21860" name="TextBox 4">
            <a:extLst>
              <a:ext uri="{FF2B5EF4-FFF2-40B4-BE49-F238E27FC236}">
                <a16:creationId xmlns:a16="http://schemas.microsoft.com/office/drawing/2014/main" id="{FEB85F6E-DDE3-448D-840A-FDF6193B7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284538"/>
            <a:ext cx="4254500" cy="2357437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>
                <a:latin typeface="Bodoni MT" panose="02070603080606020203" pitchFamily="18" charset="0"/>
              </a:rPr>
              <a:t>if (I’m thread process i)</a:t>
            </a:r>
          </a:p>
          <a:p>
            <a:r>
              <a:rPr lang="en-US" altLang="th-TH">
                <a:latin typeface="Bodoni MT" panose="02070603080606020203" pitchFamily="18" charset="0"/>
              </a:rPr>
              <a:t>     do this;</a:t>
            </a:r>
          </a:p>
          <a:p>
            <a:r>
              <a:rPr lang="en-US" altLang="th-TH">
                <a:latin typeface="Bodoni MT" panose="02070603080606020203" pitchFamily="18" charset="0"/>
              </a:rPr>
              <a:t>else</a:t>
            </a:r>
          </a:p>
          <a:p>
            <a:r>
              <a:rPr lang="en-US" altLang="th-TH">
                <a:latin typeface="Bodoni MT" panose="02070603080606020203" pitchFamily="18" charset="0"/>
              </a:rPr>
              <a:t>     do that;</a:t>
            </a:r>
          </a:p>
        </p:txBody>
      </p:sp>
      <p:pic>
        <p:nvPicPr>
          <p:cNvPr id="121861" name="Picture 2" descr="View Details">
            <a:extLst>
              <a:ext uri="{FF2B5EF4-FFF2-40B4-BE49-F238E27FC236}">
                <a16:creationId xmlns:a16="http://schemas.microsoft.com/office/drawing/2014/main" id="{87517393-4AD9-4FF4-B1A6-3E9779273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581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>
            <a:extLst>
              <a:ext uri="{FF2B5EF4-FFF2-40B4-BE49-F238E27FC236}">
                <a16:creationId xmlns:a16="http://schemas.microsoft.com/office/drawing/2014/main" id="{7C02B633-B8CF-4632-BF77-FEF4BA46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0"/>
            <a:ext cx="8281987" cy="708025"/>
          </a:xfrm>
        </p:spPr>
        <p:txBody>
          <a:bodyPr/>
          <a:lstStyle/>
          <a:p>
            <a:r>
              <a:rPr lang="en-US" altLang="th-TH"/>
              <a:t>Writing Parallel Programs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D6514-2960-4A65-972F-E48E13614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22883" name="TextBox 3">
            <a:extLst>
              <a:ext uri="{FF2B5EF4-FFF2-40B4-BE49-F238E27FC236}">
                <a16:creationId xmlns:a16="http://schemas.microsoft.com/office/drawing/2014/main" id="{899AF910-4FAE-4FA8-BB6F-E013C2CE7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1196975"/>
            <a:ext cx="3711575" cy="2357438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>
                <a:latin typeface="Bodoni MT" panose="02070603080606020203" pitchFamily="18" charset="0"/>
              </a:rPr>
              <a:t>double x[n], y[n];</a:t>
            </a:r>
          </a:p>
          <a:p>
            <a:r>
              <a:rPr lang="en-US" altLang="th-TH">
                <a:latin typeface="Bodoni MT" panose="02070603080606020203" pitchFamily="18" charset="0"/>
              </a:rPr>
              <a:t>…</a:t>
            </a:r>
          </a:p>
          <a:p>
            <a:r>
              <a:rPr lang="en-US" altLang="th-TH">
                <a:latin typeface="Bodoni MT" panose="02070603080606020203" pitchFamily="18" charset="0"/>
              </a:rPr>
              <a:t>for (i = 0; i &lt; n; i++)</a:t>
            </a:r>
          </a:p>
          <a:p>
            <a:r>
              <a:rPr lang="en-US" altLang="th-TH">
                <a:latin typeface="Bodoni MT" panose="02070603080606020203" pitchFamily="18" charset="0"/>
              </a:rPr>
              <a:t>     x[i] += y[i];</a:t>
            </a:r>
          </a:p>
        </p:txBody>
      </p:sp>
      <p:sp>
        <p:nvSpPr>
          <p:cNvPr id="122884" name="TextBox 4">
            <a:extLst>
              <a:ext uri="{FF2B5EF4-FFF2-40B4-BE49-F238E27FC236}">
                <a16:creationId xmlns:a16="http://schemas.microsoft.com/office/drawing/2014/main" id="{5273C420-CCEA-430A-B240-024E30A3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05815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buSzPct val="100000"/>
              <a:buFont typeface="Wingdings" panose="05000000000000000000" pitchFamily="2" charset="2"/>
              <a:buAutoNum type="arabicPeriod"/>
            </a:pPr>
            <a: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  <a:t>Divide the work among the</a:t>
            </a:r>
            <a:b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  <a:t>     processes/threads</a:t>
            </a:r>
          </a:p>
          <a:p>
            <a:pPr lvl="1">
              <a:buSzPct val="100000"/>
              <a:buFont typeface="Wingdings" panose="05000000000000000000" pitchFamily="2" charset="2"/>
              <a:buAutoNum type="alphaLcParenBoth"/>
            </a:pPr>
            <a: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  <a:t>so each process/thread</a:t>
            </a:r>
            <a:b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  <a:t>gets roughly the same </a:t>
            </a:r>
            <a:b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  <a:t>amount of work</a:t>
            </a:r>
          </a:p>
          <a:p>
            <a:pPr lvl="1">
              <a:buSzPct val="100000"/>
              <a:buFont typeface="Wingdings" panose="05000000000000000000" pitchFamily="2" charset="2"/>
              <a:buAutoNum type="alphaLcParenBoth"/>
            </a:pPr>
            <a: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  <a:t>and communication is</a:t>
            </a:r>
            <a:b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  <a:t>minimized.</a:t>
            </a:r>
          </a:p>
          <a:p>
            <a:pPr>
              <a:buSzPct val="100000"/>
              <a:buFont typeface="Wingdings" panose="05000000000000000000" pitchFamily="2" charset="2"/>
              <a:buAutoNum type="arabicPeriod"/>
            </a:pPr>
            <a: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  <a:t>Arrange for the processes/threads to synchronize.</a:t>
            </a:r>
          </a:p>
          <a:p>
            <a:pPr>
              <a:buSzPct val="100000"/>
              <a:buFont typeface="Wingdings" panose="05000000000000000000" pitchFamily="2" charset="2"/>
              <a:buAutoNum type="arabicPeriod"/>
            </a:pPr>
            <a:r>
              <a:rPr lang="en-US" altLang="th-TH" sz="2400">
                <a:latin typeface="Arial" panose="020B0604020202020204" pitchFamily="34" charset="0"/>
                <a:cs typeface="Arial" panose="020B0604020202020204" pitchFamily="34" charset="0"/>
              </a:rPr>
              <a:t>Arrange for communication among processes/threads.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>
            <a:extLst>
              <a:ext uri="{FF2B5EF4-FFF2-40B4-BE49-F238E27FC236}">
                <a16:creationId xmlns:a16="http://schemas.microsoft.com/office/drawing/2014/main" id="{6DADA059-C721-487D-A220-FFF930AA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Shared Memory</a:t>
            </a:r>
          </a:p>
        </p:txBody>
      </p:sp>
      <p:sp>
        <p:nvSpPr>
          <p:cNvPr id="123906" name="Content Placeholder 3">
            <a:extLst>
              <a:ext uri="{FF2B5EF4-FFF2-40B4-BE49-F238E27FC236}">
                <a16:creationId xmlns:a16="http://schemas.microsoft.com/office/drawing/2014/main" id="{FE507220-6245-446B-81CE-7280A528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981075"/>
            <a:ext cx="8270875" cy="5111750"/>
          </a:xfrm>
        </p:spPr>
        <p:txBody>
          <a:bodyPr/>
          <a:lstStyle/>
          <a:p>
            <a:r>
              <a:rPr lang="en-US" altLang="th-TH"/>
              <a:t>Dynamic threads</a:t>
            </a:r>
          </a:p>
          <a:p>
            <a:pPr lvl="1"/>
            <a:r>
              <a:rPr lang="en-US" altLang="th-TH"/>
              <a:t>Master thread waits for work, forks new threads, and when threads are done, they terminate</a:t>
            </a:r>
          </a:p>
          <a:p>
            <a:pPr lvl="1"/>
            <a:r>
              <a:rPr lang="en-US" altLang="th-TH"/>
              <a:t>Efficient use of resources, but thread creation and termination is time consuming.</a:t>
            </a:r>
          </a:p>
          <a:p>
            <a:r>
              <a:rPr lang="en-US" altLang="th-TH"/>
              <a:t>Static threads</a:t>
            </a:r>
          </a:p>
          <a:p>
            <a:pPr lvl="1"/>
            <a:r>
              <a:rPr lang="en-US" altLang="th-TH"/>
              <a:t>Pool of threads created and are allocated work, but do not terminate until cleanup.</a:t>
            </a:r>
          </a:p>
          <a:p>
            <a:pPr lvl="1"/>
            <a:r>
              <a:rPr lang="en-US" altLang="th-TH"/>
              <a:t>Better performance, but potential waste of system resources.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65DBD-C788-4B11-A615-91DF6859CD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>
            <a:extLst>
              <a:ext uri="{FF2B5EF4-FFF2-40B4-BE49-F238E27FC236}">
                <a16:creationId xmlns:a16="http://schemas.microsoft.com/office/drawing/2014/main" id="{15456970-0D7D-41BF-98E3-1C4FA0A3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Nondeterminism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EED49-4881-4775-BEF7-4E392C7969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3213010F-F823-46A0-896B-E27C1B71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196975"/>
            <a:ext cx="7489825" cy="2259013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>
                <a:latin typeface="Bodoni MT" panose="02070603080606020203" pitchFamily="18" charset="0"/>
              </a:rPr>
              <a:t>. . .</a:t>
            </a:r>
          </a:p>
          <a:p>
            <a:r>
              <a:rPr lang="en-US" altLang="th-TH">
                <a:latin typeface="Bodoni MT" panose="02070603080606020203" pitchFamily="18" charset="0"/>
              </a:rPr>
              <a:t>printf ( "Thread %d &gt; my_val = %d\n" , </a:t>
            </a:r>
            <a:br>
              <a:rPr lang="en-US" altLang="th-TH">
                <a:latin typeface="Bodoni MT" panose="02070603080606020203" pitchFamily="18" charset="0"/>
              </a:rPr>
            </a:br>
            <a:r>
              <a:rPr lang="en-US" altLang="th-TH">
                <a:latin typeface="Bodoni MT" panose="02070603080606020203" pitchFamily="18" charset="0"/>
              </a:rPr>
              <a:t>              my_rank , my_x ) ;</a:t>
            </a:r>
          </a:p>
          <a:p>
            <a:r>
              <a:rPr lang="en-US" altLang="th-TH">
                <a:latin typeface="Bodoni MT" panose="02070603080606020203" pitchFamily="18" charset="0"/>
              </a:rPr>
              <a:t>. . .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209AB1DA-2EE1-40A7-BF25-C9CFB0E6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933825"/>
            <a:ext cx="36004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latin typeface="NimbusMonL-Regu-Extend_850"/>
              </a:rPr>
              <a:t>Thread </a:t>
            </a:r>
            <a:r>
              <a:rPr lang="en-US" altLang="th-TH" sz="2400">
                <a:latin typeface="NimbusRomNo9L-Regu"/>
              </a:rPr>
              <a:t>0 </a:t>
            </a:r>
            <a:r>
              <a:rPr lang="en-US" altLang="th-TH" sz="2400">
                <a:latin typeface="CMMI10"/>
              </a:rPr>
              <a:t>&gt; </a:t>
            </a:r>
            <a:r>
              <a:rPr lang="en-US" altLang="th-TH" sz="2400">
                <a:latin typeface="NimbusMonL-Regu-Extend_850"/>
              </a:rPr>
              <a:t>my_val </a:t>
            </a:r>
            <a:r>
              <a:rPr lang="en-US" altLang="th-TH" sz="2400">
                <a:latin typeface="NimbusRomNo9L-Regu"/>
              </a:rPr>
              <a:t>= 7</a:t>
            </a:r>
          </a:p>
          <a:p>
            <a:r>
              <a:rPr lang="en-US" altLang="th-TH" sz="2400">
                <a:latin typeface="NimbusMonL-Regu-Extend_850"/>
              </a:rPr>
              <a:t>Thread </a:t>
            </a:r>
            <a:r>
              <a:rPr lang="en-US" altLang="th-TH" sz="2400">
                <a:latin typeface="NimbusRomNo9L-Regu"/>
              </a:rPr>
              <a:t>1 </a:t>
            </a:r>
            <a:r>
              <a:rPr lang="en-US" altLang="th-TH" sz="2400">
                <a:latin typeface="CMMI10"/>
              </a:rPr>
              <a:t>&gt; </a:t>
            </a:r>
            <a:r>
              <a:rPr lang="en-US" altLang="th-TH" sz="2400">
                <a:latin typeface="NimbusMonL-Regu-Extend_850"/>
              </a:rPr>
              <a:t>my_val </a:t>
            </a:r>
            <a:r>
              <a:rPr lang="en-US" altLang="th-TH" sz="2400">
                <a:latin typeface="NimbusRomNo9L-Regu"/>
              </a:rPr>
              <a:t>= 19</a:t>
            </a:r>
            <a:endParaRPr lang="en-US" altLang="th-TH" sz="2400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7B7D480C-5955-4410-A10E-F2686A19C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652963"/>
            <a:ext cx="352901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latin typeface="NimbusMonL-Regu-Extend_850"/>
              </a:rPr>
              <a:t>Thread </a:t>
            </a:r>
            <a:r>
              <a:rPr lang="en-US" altLang="th-TH" sz="2400">
                <a:latin typeface="NimbusRomNo9L-Regu"/>
              </a:rPr>
              <a:t>1 </a:t>
            </a:r>
            <a:r>
              <a:rPr lang="en-US" altLang="th-TH" sz="2400">
                <a:latin typeface="CMMI10"/>
              </a:rPr>
              <a:t>&gt; </a:t>
            </a:r>
            <a:r>
              <a:rPr lang="en-US" altLang="th-TH" sz="2400">
                <a:latin typeface="NimbusMonL-Regu-Extend_850"/>
              </a:rPr>
              <a:t>my_val </a:t>
            </a:r>
            <a:r>
              <a:rPr lang="en-US" altLang="th-TH" sz="2400">
                <a:latin typeface="NimbusRomNo9L-Regu"/>
              </a:rPr>
              <a:t>= 19</a:t>
            </a:r>
            <a:endParaRPr lang="en-US" altLang="th-TH" sz="2400"/>
          </a:p>
          <a:p>
            <a:r>
              <a:rPr lang="en-US" altLang="th-TH" sz="2400">
                <a:latin typeface="NimbusMonL-Regu-Extend_850"/>
              </a:rPr>
              <a:t>Thread </a:t>
            </a:r>
            <a:r>
              <a:rPr lang="en-US" altLang="th-TH" sz="2400">
                <a:latin typeface="NimbusRomNo9L-Regu"/>
              </a:rPr>
              <a:t>0 </a:t>
            </a:r>
            <a:r>
              <a:rPr lang="en-US" altLang="th-TH" sz="2400">
                <a:latin typeface="CMMI10"/>
              </a:rPr>
              <a:t>&gt; </a:t>
            </a:r>
            <a:r>
              <a:rPr lang="en-US" altLang="th-TH" sz="2400">
                <a:latin typeface="NimbusMonL-Regu-Extend_850"/>
              </a:rPr>
              <a:t>my_val </a:t>
            </a:r>
            <a:r>
              <a:rPr lang="en-US" altLang="th-TH" sz="2400">
                <a:latin typeface="NimbusRomNo9L-Regu"/>
              </a:rPr>
              <a:t>= 7</a:t>
            </a:r>
          </a:p>
        </p:txBody>
      </p:sp>
      <p:pic>
        <p:nvPicPr>
          <p:cNvPr id="124934" name="Picture 13" descr="C:\Documents and Settings\liszka\Local Settings\Temporary Internet Files\Content.IE5\60RV4HYO\MC900439799[1].png">
            <a:extLst>
              <a:ext uri="{FF2B5EF4-FFF2-40B4-BE49-F238E27FC236}">
                <a16:creationId xmlns:a16="http://schemas.microsoft.com/office/drawing/2014/main" id="{B668936F-AC9C-402A-93F9-2D587E0B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22728">
            <a:off x="1701800" y="3006725"/>
            <a:ext cx="1512888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5" name="Picture 13" descr="C:\Documents and Settings\liszka\Local Settings\Temporary Internet Files\Content.IE5\60RV4HYO\MC900439799[1].png">
            <a:extLst>
              <a:ext uri="{FF2B5EF4-FFF2-40B4-BE49-F238E27FC236}">
                <a16:creationId xmlns:a16="http://schemas.microsoft.com/office/drawing/2014/main" id="{5FC2535F-471B-49C2-973A-E2796A51C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7650">
            <a:off x="5023644" y="2583656"/>
            <a:ext cx="15113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>
            <a:extLst>
              <a:ext uri="{FF2B5EF4-FFF2-40B4-BE49-F238E27FC236}">
                <a16:creationId xmlns:a16="http://schemas.microsoft.com/office/drawing/2014/main" id="{578D1A97-6D92-49AC-9C34-6EA669A0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Nondeterminism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DD4AF-2630-41EB-B655-1B69040DB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EF32C839-C9BF-4898-AD8D-9F2BEEC2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7057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>
                <a:latin typeface="Bodoni MT" panose="02070603080606020203" pitchFamily="18" charset="0"/>
              </a:rPr>
              <a:t>my_val = Compute_val ( my_rank ) ;</a:t>
            </a:r>
          </a:p>
          <a:p>
            <a:r>
              <a:rPr lang="en-US" altLang="th-TH">
                <a:latin typeface="Bodoni MT" panose="02070603080606020203" pitchFamily="18" charset="0"/>
              </a:rPr>
              <a:t>x += my_val ;</a:t>
            </a:r>
          </a:p>
        </p:txBody>
      </p:sp>
      <p:pic>
        <p:nvPicPr>
          <p:cNvPr id="125956" name="Picture 2">
            <a:extLst>
              <a:ext uri="{FF2B5EF4-FFF2-40B4-BE49-F238E27FC236}">
                <a16:creationId xmlns:a16="http://schemas.microsoft.com/office/drawing/2014/main" id="{D6F5A1F9-4E1F-41DB-A0DA-90F2747D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852738"/>
            <a:ext cx="6988175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>
            <a:extLst>
              <a:ext uri="{FF2B5EF4-FFF2-40B4-BE49-F238E27FC236}">
                <a16:creationId xmlns:a16="http://schemas.microsoft.com/office/drawing/2014/main" id="{8955FE61-8EEA-462E-8862-221FEE2D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Nondeterminism</a:t>
            </a:r>
            <a:endParaRPr lang="en-US" altLang="th-TH" b="0"/>
          </a:p>
        </p:txBody>
      </p:sp>
      <p:sp>
        <p:nvSpPr>
          <p:cNvPr id="126978" name="Content Placeholder 3">
            <a:extLst>
              <a:ext uri="{FF2B5EF4-FFF2-40B4-BE49-F238E27FC236}">
                <a16:creationId xmlns:a16="http://schemas.microsoft.com/office/drawing/2014/main" id="{B2C8477C-B377-4222-A925-AFDBA71A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2879725"/>
          </a:xfrm>
        </p:spPr>
        <p:txBody>
          <a:bodyPr/>
          <a:lstStyle/>
          <a:p>
            <a:r>
              <a:rPr lang="en-US" altLang="th-TH"/>
              <a:t>Race condition</a:t>
            </a:r>
          </a:p>
          <a:p>
            <a:r>
              <a:rPr lang="en-US" altLang="th-TH"/>
              <a:t>Critical section</a:t>
            </a:r>
          </a:p>
          <a:p>
            <a:r>
              <a:rPr lang="en-US" altLang="th-TH"/>
              <a:t>Mutually exclusive</a:t>
            </a:r>
          </a:p>
          <a:p>
            <a:r>
              <a:rPr lang="en-US" altLang="th-TH"/>
              <a:t>Mutual exclusion lock (mutex, or simply lock)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0C25F-E16E-4152-A418-FF072B3D76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B9BE566E-5B2F-4191-A2C2-7D3D28B9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860800"/>
            <a:ext cx="6119812" cy="2074863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800">
                <a:latin typeface="Bodoni MT" panose="02070603080606020203" pitchFamily="18" charset="0"/>
              </a:rPr>
              <a:t>my_val = Compute_val ( my_rank ) ;</a:t>
            </a:r>
          </a:p>
          <a:p>
            <a:r>
              <a:rPr lang="en-US" altLang="th-TH" sz="2800">
                <a:latin typeface="Bodoni MT" panose="02070603080606020203" pitchFamily="18" charset="0"/>
              </a:rPr>
              <a:t>Lock(&amp;add_my_val_lock ) ;</a:t>
            </a:r>
          </a:p>
          <a:p>
            <a:r>
              <a:rPr lang="en-US" altLang="th-TH" sz="2800">
                <a:latin typeface="Bodoni MT" panose="02070603080606020203" pitchFamily="18" charset="0"/>
              </a:rPr>
              <a:t>x += my_val ;</a:t>
            </a:r>
          </a:p>
          <a:p>
            <a:r>
              <a:rPr lang="en-US" altLang="th-TH" sz="2800">
                <a:latin typeface="Bodoni MT" panose="02070603080606020203" pitchFamily="18" charset="0"/>
              </a:rPr>
              <a:t>Unlock(&amp;add_my_val_lock ) ;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Title 1">
            <a:extLst>
              <a:ext uri="{FF2B5EF4-FFF2-40B4-BE49-F238E27FC236}">
                <a16:creationId xmlns:a16="http://schemas.microsoft.com/office/drawing/2014/main" id="{38651662-0AEF-4927-892C-D1A2C85D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busy-waiting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588C6-0B95-4227-87B2-544349EFE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28003" name="Rectangle 4">
            <a:extLst>
              <a:ext uri="{FF2B5EF4-FFF2-40B4-BE49-F238E27FC236}">
                <a16:creationId xmlns:a16="http://schemas.microsoft.com/office/drawing/2014/main" id="{363EC4D5-5780-470D-B68F-0239F1816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83883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>
                <a:latin typeface="Bodoni MT" panose="02070603080606020203" pitchFamily="18" charset="0"/>
              </a:rPr>
              <a:t>my_val = Compute_val ( my_rank ) ;</a:t>
            </a:r>
          </a:p>
          <a:p>
            <a:r>
              <a:rPr lang="en-US" altLang="th-TH">
                <a:latin typeface="Bodoni MT" panose="02070603080606020203" pitchFamily="18" charset="0"/>
              </a:rPr>
              <a:t>i f ( my_rank == 1)</a:t>
            </a:r>
          </a:p>
          <a:p>
            <a:r>
              <a:rPr lang="en-US" altLang="th-TH">
                <a:latin typeface="Bodoni MT" panose="02070603080606020203" pitchFamily="18" charset="0"/>
              </a:rPr>
              <a:t>     whi l e ( ! ok_for_1 ) ;  /* </a:t>
            </a:r>
            <a:r>
              <a:rPr lang="en-US" altLang="th-TH" i="1">
                <a:latin typeface="Bodoni MT" panose="02070603080606020203" pitchFamily="18" charset="0"/>
              </a:rPr>
              <a:t>Busy−wait loop </a:t>
            </a:r>
            <a:r>
              <a:rPr lang="en-US" altLang="th-TH">
                <a:latin typeface="Bodoni MT" panose="02070603080606020203" pitchFamily="18" charset="0"/>
              </a:rPr>
              <a:t>*/</a:t>
            </a:r>
          </a:p>
          <a:p>
            <a:r>
              <a:rPr lang="pt-BR" altLang="th-TH">
                <a:latin typeface="Bodoni MT" panose="02070603080606020203" pitchFamily="18" charset="0"/>
              </a:rPr>
              <a:t>x += my_val ;  /* </a:t>
            </a:r>
            <a:r>
              <a:rPr lang="pt-BR" altLang="th-TH" i="1">
                <a:latin typeface="Bodoni MT" panose="02070603080606020203" pitchFamily="18" charset="0"/>
              </a:rPr>
              <a:t>Critical section </a:t>
            </a:r>
            <a:r>
              <a:rPr lang="pt-BR" altLang="th-TH">
                <a:latin typeface="Bodoni MT" panose="02070603080606020203" pitchFamily="18" charset="0"/>
              </a:rPr>
              <a:t>*/</a:t>
            </a:r>
          </a:p>
          <a:p>
            <a:r>
              <a:rPr lang="en-US" altLang="th-TH">
                <a:latin typeface="Bodoni MT" panose="02070603080606020203" pitchFamily="18" charset="0"/>
              </a:rPr>
              <a:t>i f ( my_rank == 0)</a:t>
            </a:r>
          </a:p>
          <a:p>
            <a:r>
              <a:rPr lang="en-US" altLang="th-TH">
                <a:latin typeface="Bodoni MT" panose="02070603080606020203" pitchFamily="18" charset="0"/>
              </a:rPr>
              <a:t>     ok_for_1 = true ;  /* </a:t>
            </a:r>
            <a:r>
              <a:rPr lang="en-US" altLang="th-TH" i="1">
                <a:latin typeface="Bodoni MT" panose="02070603080606020203" pitchFamily="18" charset="0"/>
              </a:rPr>
              <a:t>Let thread 1 update x </a:t>
            </a:r>
            <a:r>
              <a:rPr lang="en-US" altLang="th-TH">
                <a:latin typeface="Bodoni MT" panose="02070603080606020203" pitchFamily="18" charset="0"/>
              </a:rPr>
              <a:t>*/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Title 1">
            <a:extLst>
              <a:ext uri="{FF2B5EF4-FFF2-40B4-BE49-F238E27FC236}">
                <a16:creationId xmlns:a16="http://schemas.microsoft.com/office/drawing/2014/main" id="{34D1A4A3-5BC9-4992-BBBE-17BF9020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message-passing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C5E1E-7788-435D-8B12-FBF779D5F5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0324C156-9F1B-464C-A5E1-093E8F7C0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8050"/>
            <a:ext cx="8532812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800">
                <a:latin typeface="Bodoni MT" panose="02070603080606020203" pitchFamily="18" charset="0"/>
              </a:rPr>
              <a:t>char message [ 1 0 0 ] ;</a:t>
            </a:r>
          </a:p>
          <a:p>
            <a:r>
              <a:rPr lang="en-US" altLang="th-TH" sz="2800">
                <a:latin typeface="Bodoni MT" panose="02070603080606020203" pitchFamily="18" charset="0"/>
              </a:rPr>
              <a:t>. . .</a:t>
            </a:r>
          </a:p>
          <a:p>
            <a:r>
              <a:rPr lang="en-US" altLang="th-TH" sz="2800">
                <a:latin typeface="Bodoni MT" panose="02070603080606020203" pitchFamily="18" charset="0"/>
              </a:rPr>
              <a:t>my_rank = Get_rank ( ) ;</a:t>
            </a:r>
          </a:p>
          <a:p>
            <a:r>
              <a:rPr lang="en-US" altLang="th-TH" sz="2800">
                <a:latin typeface="Bodoni MT" panose="02070603080606020203" pitchFamily="18" charset="0"/>
              </a:rPr>
              <a:t>i f ( my_rank == 1) {</a:t>
            </a:r>
          </a:p>
          <a:p>
            <a:r>
              <a:rPr lang="en-US" altLang="th-TH" sz="2800">
                <a:latin typeface="Bodoni MT" panose="02070603080606020203" pitchFamily="18" charset="0"/>
              </a:rPr>
              <a:t>     sprintf ( message , "Greetings from process 1" ) ;</a:t>
            </a:r>
          </a:p>
          <a:p>
            <a:r>
              <a:rPr lang="da-DK" altLang="th-TH" sz="2800">
                <a:latin typeface="Bodoni MT" panose="02070603080606020203" pitchFamily="18" charset="0"/>
              </a:rPr>
              <a:t>     Send ( message , MSG_CHAR , 100 , 0 ) ;</a:t>
            </a:r>
          </a:p>
          <a:p>
            <a:r>
              <a:rPr lang="en-US" altLang="th-TH" sz="2800">
                <a:latin typeface="Bodoni MT" panose="02070603080606020203" pitchFamily="18" charset="0"/>
              </a:rPr>
              <a:t>} e l s e i f ( my_rank == 0) {</a:t>
            </a:r>
          </a:p>
          <a:p>
            <a:r>
              <a:rPr lang="en-US" altLang="th-TH" sz="2800">
                <a:latin typeface="Bodoni MT" panose="02070603080606020203" pitchFamily="18" charset="0"/>
              </a:rPr>
              <a:t>     Receive ( message , MSG_CHAR , 100 , 1 ) ;</a:t>
            </a:r>
          </a:p>
          <a:p>
            <a:r>
              <a:rPr lang="en-US" altLang="th-TH" sz="2800">
                <a:latin typeface="Bodoni MT" panose="02070603080606020203" pitchFamily="18" charset="0"/>
              </a:rPr>
              <a:t>     printf ( "Process 0 &gt; Received: %s\n" , message ) ;</a:t>
            </a:r>
          </a:p>
          <a:p>
            <a:r>
              <a:rPr lang="en-US" altLang="th-TH" sz="2800">
                <a:latin typeface="Bodoni MT" panose="02070603080606020203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4">
            <a:extLst>
              <a:ext uri="{FF2B5EF4-FFF2-40B4-BE49-F238E27FC236}">
                <a16:creationId xmlns:a16="http://schemas.microsoft.com/office/drawing/2014/main" id="{F5FCB787-23D3-4E64-B961-5B2E6CB1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th-TH"/>
              <a:t>Partitioned Global Address Space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C6604-BBAA-4009-B9DC-6A55527C1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30051" name="Rectangle 5">
            <a:extLst>
              <a:ext uri="{FF2B5EF4-FFF2-40B4-BE49-F238E27FC236}">
                <a16:creationId xmlns:a16="http://schemas.microsoft.com/office/drawing/2014/main" id="{3203B709-3945-474F-BEAF-1BDA3CD69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628775"/>
            <a:ext cx="80645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pt-BR" altLang="th-TH" sz="2400">
                <a:latin typeface="Bodoni MT" panose="02070603080606020203" pitchFamily="18" charset="0"/>
              </a:rPr>
              <a:t>shared i n t n = . . . ;</a:t>
            </a:r>
          </a:p>
          <a:p>
            <a:r>
              <a:rPr lang="en-US" altLang="th-TH" sz="2400">
                <a:latin typeface="Bodoni MT" panose="02070603080606020203" pitchFamily="18" charset="0"/>
              </a:rPr>
              <a:t>shared double x [ n ] , y [ n ] ;</a:t>
            </a:r>
          </a:p>
          <a:p>
            <a:r>
              <a:rPr lang="en-US" altLang="th-TH" sz="2400">
                <a:latin typeface="Bodoni MT" panose="02070603080606020203" pitchFamily="18" charset="0"/>
              </a:rPr>
              <a:t>private i n t i , my_first_element , my_last_element ;</a:t>
            </a:r>
          </a:p>
          <a:p>
            <a:r>
              <a:rPr lang="en-US" altLang="th-TH" sz="2400">
                <a:latin typeface="Bodoni MT" panose="02070603080606020203" pitchFamily="18" charset="0"/>
              </a:rPr>
              <a:t>my_first_element = . . . ;</a:t>
            </a:r>
          </a:p>
          <a:p>
            <a:r>
              <a:rPr lang="en-US" altLang="th-TH" sz="2400">
                <a:latin typeface="Bodoni MT" panose="02070603080606020203" pitchFamily="18" charset="0"/>
              </a:rPr>
              <a:t>my_last_element = . . . ;</a:t>
            </a:r>
          </a:p>
          <a:p>
            <a:r>
              <a:rPr lang="en-US" altLang="th-TH" sz="2400">
                <a:latin typeface="Bodoni MT" panose="02070603080606020203" pitchFamily="18" charset="0"/>
              </a:rPr>
              <a:t>/ * Initialize x and y  */</a:t>
            </a:r>
          </a:p>
          <a:p>
            <a:r>
              <a:rPr lang="en-US" altLang="th-TH" sz="2400">
                <a:latin typeface="Bodoni MT" panose="02070603080606020203" pitchFamily="18" charset="0"/>
              </a:rPr>
              <a:t>. . .</a:t>
            </a:r>
          </a:p>
          <a:p>
            <a:r>
              <a:rPr lang="en-US" altLang="th-TH" sz="2400">
                <a:latin typeface="Bodoni MT" panose="02070603080606020203" pitchFamily="18" charset="0"/>
              </a:rPr>
              <a:t>f o r ( i = my_first_element ; i &lt;= my_last_element ; i++)</a:t>
            </a:r>
          </a:p>
          <a:p>
            <a:r>
              <a:rPr lang="en-US" altLang="th-TH" sz="2400">
                <a:latin typeface="Bodoni MT" panose="02070603080606020203" pitchFamily="18" charset="0"/>
              </a:rPr>
              <a:t>     x [ i ] += y [ i ] ;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Title 1">
            <a:extLst>
              <a:ext uri="{FF2B5EF4-FFF2-40B4-BE49-F238E27FC236}">
                <a16:creationId xmlns:a16="http://schemas.microsoft.com/office/drawing/2014/main" id="{4D9E769C-3942-4619-982C-5B3207DB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Input and Output</a:t>
            </a:r>
          </a:p>
        </p:txBody>
      </p:sp>
      <p:sp>
        <p:nvSpPr>
          <p:cNvPr id="131074" name="Content Placeholder 2">
            <a:extLst>
              <a:ext uri="{FF2B5EF4-FFF2-40B4-BE49-F238E27FC236}">
                <a16:creationId xmlns:a16="http://schemas.microsoft.com/office/drawing/2014/main" id="{D98FA53D-EBD6-4BF1-A61F-75955B64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In distributed memory programs, only process 0 will access </a:t>
            </a:r>
            <a:r>
              <a:rPr lang="en-US" altLang="th-TH" i="1">
                <a:solidFill>
                  <a:srgbClr val="00B0F0"/>
                </a:solidFill>
              </a:rPr>
              <a:t>stdin</a:t>
            </a:r>
            <a:r>
              <a:rPr lang="en-US" altLang="th-TH"/>
              <a:t>. In shared memory programs, only the master thread or thread 0 will access </a:t>
            </a:r>
            <a:r>
              <a:rPr lang="en-US" altLang="th-TH" i="1">
                <a:solidFill>
                  <a:srgbClr val="00B0F0"/>
                </a:solidFill>
              </a:rPr>
              <a:t>stdin</a:t>
            </a:r>
            <a:r>
              <a:rPr lang="en-US" altLang="th-TH"/>
              <a:t>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In both distributed memory and shared memory programs all the processes/threads can access </a:t>
            </a:r>
            <a:r>
              <a:rPr lang="en-US" altLang="th-TH" i="1">
                <a:solidFill>
                  <a:srgbClr val="00B0F0"/>
                </a:solidFill>
              </a:rPr>
              <a:t>stdout</a:t>
            </a:r>
            <a:r>
              <a:rPr lang="en-US" altLang="th-TH"/>
              <a:t> and </a:t>
            </a:r>
            <a:r>
              <a:rPr lang="en-US" altLang="th-TH" i="1">
                <a:solidFill>
                  <a:srgbClr val="00B0F0"/>
                </a:solidFill>
              </a:rPr>
              <a:t>stderr</a:t>
            </a:r>
            <a:r>
              <a:rPr lang="en-US" altLang="th-TH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D9311-27B6-419D-9025-E0FA477F3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2">
            <a:extLst>
              <a:ext uri="{FF2B5EF4-FFF2-40B4-BE49-F238E27FC236}">
                <a16:creationId xmlns:a16="http://schemas.microsoft.com/office/drawing/2014/main" id="{F7218A0D-CBB3-4221-A4DD-F74A2B8E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von Neumann bottleneck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70188F-74B7-42EC-B816-D3663D048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29699" name="Picture 18" descr="C:\Documents and Settings\liszka\Local Settings\Temporary Internet Files\Content.IE5\5W39ONER\MC900030031[1].wmf">
            <a:extLst>
              <a:ext uri="{FF2B5EF4-FFF2-40B4-BE49-F238E27FC236}">
                <a16:creationId xmlns:a16="http://schemas.microsoft.com/office/drawing/2014/main" id="{ED8E1068-42C1-4EC8-8AFA-7DACC9FEE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2988" y="981075"/>
            <a:ext cx="180022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21">
            <a:extLst>
              <a:ext uri="{FF2B5EF4-FFF2-40B4-BE49-F238E27FC236}">
                <a16:creationId xmlns:a16="http://schemas.microsoft.com/office/drawing/2014/main" id="{4509F32D-EEA1-4A48-BED3-3DC356A6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581525"/>
            <a:ext cx="38163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01" name="Straight Connector 24">
            <a:extLst>
              <a:ext uri="{FF2B5EF4-FFF2-40B4-BE49-F238E27FC236}">
                <a16:creationId xmlns:a16="http://schemas.microsoft.com/office/drawing/2014/main" id="{0C954D65-6660-41E9-A88A-BA4138CDF3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16238" y="3213100"/>
            <a:ext cx="2735262" cy="18716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Straight Connector 25">
            <a:extLst>
              <a:ext uri="{FF2B5EF4-FFF2-40B4-BE49-F238E27FC236}">
                <a16:creationId xmlns:a16="http://schemas.microsoft.com/office/drawing/2014/main" id="{EDCE9514-35B3-48B6-A7D3-583F60673F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19475" y="2781300"/>
            <a:ext cx="2736850" cy="18716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Connector 26">
            <a:extLst>
              <a:ext uri="{FF2B5EF4-FFF2-40B4-BE49-F238E27FC236}">
                <a16:creationId xmlns:a16="http://schemas.microsoft.com/office/drawing/2014/main" id="{40ADCBDB-9E8E-4D92-B3B1-E1BD8810D2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3575" y="2997200"/>
            <a:ext cx="2736850" cy="1871663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Straight Connector 8">
            <a:extLst>
              <a:ext uri="{FF2B5EF4-FFF2-40B4-BE49-F238E27FC236}">
                <a16:creationId xmlns:a16="http://schemas.microsoft.com/office/drawing/2014/main" id="{43CC8319-F2B3-4212-AAA1-6B9120F8B4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2138" y="3068638"/>
            <a:ext cx="2735262" cy="1873250"/>
          </a:xfrm>
          <a:prstGeom prst="line">
            <a:avLst/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705" name="Picture 2" descr="C:\Documents and Settings\liszka\Local Settings\Temporary Internet Files\Content.IE5\5W39ONER\MC900441741[1].png">
            <a:extLst>
              <a:ext uri="{FF2B5EF4-FFF2-40B4-BE49-F238E27FC236}">
                <a16:creationId xmlns:a16="http://schemas.microsoft.com/office/drawing/2014/main" id="{0147378A-D941-4CEA-A901-CB8D0565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492375"/>
            <a:ext cx="1084263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4" descr="C:\Documents and Settings\liszka\Local Settings\Temporary Internet Files\Content.IE5\Q7HGDQRM\MC900238375[1].wmf">
            <a:extLst>
              <a:ext uri="{FF2B5EF4-FFF2-40B4-BE49-F238E27FC236}">
                <a16:creationId xmlns:a16="http://schemas.microsoft.com/office/drawing/2014/main" id="{BC6E1B37-45C0-43A7-9A78-34909518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411288"/>
            <a:ext cx="12255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4" descr="C:\Documents and Settings\liszka\Local Settings\Temporary Internet Files\Content.IE5\Q7HGDQRM\MC900238375[1].wmf">
            <a:extLst>
              <a:ext uri="{FF2B5EF4-FFF2-40B4-BE49-F238E27FC236}">
                <a16:creationId xmlns:a16="http://schemas.microsoft.com/office/drawing/2014/main" id="{926CB53D-CBEB-4B74-8B36-329A06220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068638"/>
            <a:ext cx="17462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>
            <a:extLst>
              <a:ext uri="{FF2B5EF4-FFF2-40B4-BE49-F238E27FC236}">
                <a16:creationId xmlns:a16="http://schemas.microsoft.com/office/drawing/2014/main" id="{ADE23890-70C9-406E-8C11-E8350D7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Input and Output</a:t>
            </a:r>
          </a:p>
        </p:txBody>
      </p:sp>
      <p:sp>
        <p:nvSpPr>
          <p:cNvPr id="132098" name="Content Placeholder 2">
            <a:extLst>
              <a:ext uri="{FF2B5EF4-FFF2-40B4-BE49-F238E27FC236}">
                <a16:creationId xmlns:a16="http://schemas.microsoft.com/office/drawing/2014/main" id="{C69864EE-0B10-4974-8D5A-BE5D9B23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However, because of the indeterminacy of the order of output to </a:t>
            </a:r>
            <a:r>
              <a:rPr lang="en-US" altLang="th-TH" i="1">
                <a:solidFill>
                  <a:srgbClr val="00B0F0"/>
                </a:solidFill>
              </a:rPr>
              <a:t>stdout</a:t>
            </a:r>
            <a:r>
              <a:rPr lang="en-US" altLang="th-TH"/>
              <a:t>, in most cases only a single process/thread will be used for all output to </a:t>
            </a:r>
            <a:r>
              <a:rPr lang="en-US" altLang="th-TH" i="1">
                <a:solidFill>
                  <a:srgbClr val="00B0F0"/>
                </a:solidFill>
              </a:rPr>
              <a:t>stdout</a:t>
            </a:r>
            <a:r>
              <a:rPr lang="en-US" altLang="th-TH"/>
              <a:t> other than debugging output.</a:t>
            </a:r>
          </a:p>
          <a:p>
            <a:endParaRPr lang="en-US" altLang="th-TH"/>
          </a:p>
          <a:p>
            <a:r>
              <a:rPr lang="en-US" altLang="th-TH"/>
              <a:t>Debug output should always include the rank or id of the process/thread that’s generating the output.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F4650-BC21-45FE-9A44-91AD8E2665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>
            <a:extLst>
              <a:ext uri="{FF2B5EF4-FFF2-40B4-BE49-F238E27FC236}">
                <a16:creationId xmlns:a16="http://schemas.microsoft.com/office/drawing/2014/main" id="{3E0A39FD-9C2C-4DD4-8FD8-0EB598C9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Input and Output</a:t>
            </a:r>
          </a:p>
        </p:txBody>
      </p:sp>
      <p:sp>
        <p:nvSpPr>
          <p:cNvPr id="133122" name="Content Placeholder 2">
            <a:extLst>
              <a:ext uri="{FF2B5EF4-FFF2-40B4-BE49-F238E27FC236}">
                <a16:creationId xmlns:a16="http://schemas.microsoft.com/office/drawing/2014/main" id="{D46F62F6-E41F-4536-AB20-52806B16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Only a single process/thread will attempt to access any single file other than </a:t>
            </a:r>
            <a:r>
              <a:rPr lang="en-US" altLang="th-TH" i="1">
                <a:solidFill>
                  <a:srgbClr val="00B0F0"/>
                </a:solidFill>
              </a:rPr>
              <a:t>stdin</a:t>
            </a:r>
            <a:r>
              <a:rPr lang="en-US" altLang="th-TH"/>
              <a:t>, </a:t>
            </a:r>
            <a:r>
              <a:rPr lang="en-US" altLang="th-TH" i="1">
                <a:solidFill>
                  <a:srgbClr val="00B0F0"/>
                </a:solidFill>
              </a:rPr>
              <a:t>stdout</a:t>
            </a:r>
            <a:r>
              <a:rPr lang="en-US" altLang="th-TH"/>
              <a:t>, or </a:t>
            </a:r>
            <a:r>
              <a:rPr lang="en-US" altLang="th-TH" i="1">
                <a:solidFill>
                  <a:srgbClr val="00B0F0"/>
                </a:solidFill>
              </a:rPr>
              <a:t>stderr</a:t>
            </a:r>
            <a:r>
              <a:rPr lang="en-US" altLang="th-TH"/>
              <a:t>. So, for example, each process/thread can open its own, private file for reading or writing, but no two processes/threads will open the same file.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9A864-D6C1-47E5-BB1B-4953C30980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5D6E-8816-4A63-BD9C-B3DDFD6C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en-US" dirty="0"/>
              <a:t>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82345-F999-4E37-8515-89E879C4B4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34147" name="Picture 4" descr="View Details">
            <a:extLst>
              <a:ext uri="{FF2B5EF4-FFF2-40B4-BE49-F238E27FC236}">
                <a16:creationId xmlns:a16="http://schemas.microsoft.com/office/drawing/2014/main" id="{B70F95BE-5EF4-4851-BEAB-84906F526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852738"/>
            <a:ext cx="14398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>
            <a:extLst>
              <a:ext uri="{FF2B5EF4-FFF2-40B4-BE49-F238E27FC236}">
                <a16:creationId xmlns:a16="http://schemas.microsoft.com/office/drawing/2014/main" id="{3F605688-0E4F-42AB-8A55-FE4757BB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Speedup </a:t>
            </a:r>
          </a:p>
        </p:txBody>
      </p:sp>
      <p:sp>
        <p:nvSpPr>
          <p:cNvPr id="135170" name="Content Placeholder 2">
            <a:extLst>
              <a:ext uri="{FF2B5EF4-FFF2-40B4-BE49-F238E27FC236}">
                <a16:creationId xmlns:a16="http://schemas.microsoft.com/office/drawing/2014/main" id="{EDA2AD37-8CFB-4F0E-8F68-39307A12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943100"/>
          </a:xfrm>
        </p:spPr>
        <p:txBody>
          <a:bodyPr/>
          <a:lstStyle/>
          <a:p>
            <a:r>
              <a:rPr lang="en-US" altLang="th-TH"/>
              <a:t>Number of cores = p</a:t>
            </a:r>
          </a:p>
          <a:p>
            <a:r>
              <a:rPr lang="en-US" altLang="th-TH"/>
              <a:t>Serial run-time = T</a:t>
            </a:r>
            <a:r>
              <a:rPr lang="en-US" altLang="th-TH" baseline="-25000"/>
              <a:t>serial</a:t>
            </a:r>
          </a:p>
          <a:p>
            <a:r>
              <a:rPr lang="en-US" altLang="th-TH"/>
              <a:t>Parallel run-time = T</a:t>
            </a:r>
            <a:r>
              <a:rPr lang="en-US" altLang="th-TH" baseline="-25000"/>
              <a:t>parallel</a:t>
            </a:r>
          </a:p>
          <a:p>
            <a:endParaRPr lang="en-US" alt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E9A2B-45E3-4796-90AE-884560B665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2E576-1E39-4D70-B5BD-E0B51D2E62AF}"/>
              </a:ext>
            </a:extLst>
          </p:cNvPr>
          <p:cNvSpPr/>
          <p:nvPr/>
        </p:nvSpPr>
        <p:spPr>
          <a:xfrm>
            <a:off x="2843213" y="3933825"/>
            <a:ext cx="4075112" cy="706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T</a:t>
            </a:r>
            <a:r>
              <a:rPr lang="en-US" sz="4000" kern="0" baseline="-25000" dirty="0">
                <a:solidFill>
                  <a:srgbClr val="003399"/>
                </a:solidFill>
                <a:latin typeface="Arial"/>
              </a:rPr>
              <a:t>parallel </a:t>
            </a:r>
            <a:r>
              <a:rPr lang="en-US" sz="4000" kern="0" dirty="0">
                <a:solidFill>
                  <a:srgbClr val="003399"/>
                </a:solidFill>
                <a:latin typeface="Arial"/>
              </a:rPr>
              <a:t>= T</a:t>
            </a:r>
            <a:r>
              <a:rPr lang="en-US" sz="4000" kern="0" baseline="-25000" dirty="0">
                <a:solidFill>
                  <a:srgbClr val="003399"/>
                </a:solidFill>
                <a:latin typeface="Arial"/>
              </a:rPr>
              <a:t>serial </a:t>
            </a:r>
            <a:r>
              <a:rPr lang="en-US" sz="4000" kern="0" dirty="0">
                <a:solidFill>
                  <a:srgbClr val="003399"/>
                </a:solidFill>
                <a:latin typeface="Arial"/>
              </a:rPr>
              <a:t> / p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1DA75-1EDA-4808-8FFF-C3B95F0D2CDB}"/>
              </a:ext>
            </a:extLst>
          </p:cNvPr>
          <p:cNvSpPr txBox="1"/>
          <p:nvPr/>
        </p:nvSpPr>
        <p:spPr>
          <a:xfrm rot="19903937">
            <a:off x="579438" y="3714750"/>
            <a:ext cx="287020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linear speedup</a:t>
            </a:r>
          </a:p>
        </p:txBody>
      </p:sp>
      <p:pic>
        <p:nvPicPr>
          <p:cNvPr id="135174" name="Picture 2" descr="View Details">
            <a:extLst>
              <a:ext uri="{FF2B5EF4-FFF2-40B4-BE49-F238E27FC236}">
                <a16:creationId xmlns:a16="http://schemas.microsoft.com/office/drawing/2014/main" id="{E33C8C9C-D616-4376-963A-2A2045E7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765175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>
            <a:extLst>
              <a:ext uri="{FF2B5EF4-FFF2-40B4-BE49-F238E27FC236}">
                <a16:creationId xmlns:a16="http://schemas.microsoft.com/office/drawing/2014/main" id="{52D98500-D451-48AB-9852-44D29D9F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Speedup of a parallel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62630-EBFF-4EC2-8CAE-20D1AA3CE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grpSp>
        <p:nvGrpSpPr>
          <p:cNvPr id="136195" name="Group 13">
            <a:extLst>
              <a:ext uri="{FF2B5EF4-FFF2-40B4-BE49-F238E27FC236}">
                <a16:creationId xmlns:a16="http://schemas.microsoft.com/office/drawing/2014/main" id="{5C2D367E-9868-48BC-BE57-6EFF7AE0984A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2205038"/>
            <a:ext cx="2968625" cy="1427162"/>
            <a:chOff x="2411760" y="2204864"/>
            <a:chExt cx="2968270" cy="14279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81C003-08A5-4724-B6AF-29168093243B}"/>
                </a:ext>
              </a:extLst>
            </p:cNvPr>
            <p:cNvSpPr/>
            <p:nvPr/>
          </p:nvSpPr>
          <p:spPr>
            <a:xfrm>
              <a:off x="3708592" y="2204864"/>
              <a:ext cx="1407945" cy="7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sz="4000" kern="0" baseline="-25000" dirty="0">
                  <a:solidFill>
                    <a:srgbClr val="003399"/>
                  </a:solidFill>
                  <a:latin typeface="Arial"/>
                </a:rPr>
                <a:t>serial </a:t>
              </a:r>
              <a:endParaRPr lang="en-US" sz="4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8EA147-5DCB-49B9-86E1-6144FAF0E0D5}"/>
                </a:ext>
              </a:extLst>
            </p:cNvPr>
            <p:cNvSpPr/>
            <p:nvPr/>
          </p:nvSpPr>
          <p:spPr>
            <a:xfrm>
              <a:off x="3780021" y="2924406"/>
              <a:ext cx="1600009" cy="7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00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sz="4000" kern="0" baseline="-25000" dirty="0">
                  <a:solidFill>
                    <a:srgbClr val="003399"/>
                  </a:solidFill>
                  <a:latin typeface="Arial"/>
                </a:rPr>
                <a:t>parallel</a:t>
              </a:r>
              <a:endParaRPr lang="en-US" sz="40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A63EDF-2658-4BA7-9231-7FCDD4994796}"/>
                </a:ext>
              </a:extLst>
            </p:cNvPr>
            <p:cNvSpPr/>
            <p:nvPr/>
          </p:nvSpPr>
          <p:spPr>
            <a:xfrm>
              <a:off x="2411760" y="2492363"/>
              <a:ext cx="1111117" cy="7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S = </a:t>
              </a:r>
              <a:endParaRPr lang="en-US" dirty="0"/>
            </a:p>
          </p:txBody>
        </p:sp>
        <p:cxnSp>
          <p:nvCxnSpPr>
            <p:cNvPr id="136199" name="Straight Connector 11">
              <a:extLst>
                <a:ext uri="{FF2B5EF4-FFF2-40B4-BE49-F238E27FC236}">
                  <a16:creationId xmlns:a16="http://schemas.microsoft.com/office/drawing/2014/main" id="{D414C5DC-4FDF-4CE3-9DE3-9308A3B985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35896" y="2924944"/>
              <a:ext cx="1656184" cy="0"/>
            </a:xfrm>
            <a:prstGeom prst="line">
              <a:avLst/>
            </a:prstGeom>
            <a:noFill/>
            <a:ln w="38100" algn="ctr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>
            <a:extLst>
              <a:ext uri="{FF2B5EF4-FFF2-40B4-BE49-F238E27FC236}">
                <a16:creationId xmlns:a16="http://schemas.microsoft.com/office/drawing/2014/main" id="{92DF31F5-F419-4694-930F-8433124D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Efficiency of a parallel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BC406-39B8-43DB-8DDC-4E6F781B10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EDB111-0D54-43F5-980C-2069DBF1DD38}"/>
              </a:ext>
            </a:extLst>
          </p:cNvPr>
          <p:cNvSpPr/>
          <p:nvPr/>
        </p:nvSpPr>
        <p:spPr>
          <a:xfrm>
            <a:off x="755650" y="3068638"/>
            <a:ext cx="11112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E = </a:t>
            </a:r>
            <a:endParaRPr lang="en-US" dirty="0"/>
          </a:p>
        </p:txBody>
      </p:sp>
      <p:grpSp>
        <p:nvGrpSpPr>
          <p:cNvPr id="137220" name="Group 19">
            <a:extLst>
              <a:ext uri="{FF2B5EF4-FFF2-40B4-BE49-F238E27FC236}">
                <a16:creationId xmlns:a16="http://schemas.microsoft.com/office/drawing/2014/main" id="{684C2439-D33D-4E7A-869F-DA78F4CF22D4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844675"/>
            <a:ext cx="1655763" cy="1304925"/>
            <a:chOff x="3635896" y="2204864"/>
            <a:chExt cx="1656184" cy="13048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237E3F-21DB-4C5B-908A-6CD88BD5BD45}"/>
                </a:ext>
              </a:extLst>
            </p:cNvPr>
            <p:cNvSpPr/>
            <p:nvPr/>
          </p:nvSpPr>
          <p:spPr>
            <a:xfrm>
              <a:off x="3707352" y="2204864"/>
              <a:ext cx="1163933" cy="584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kern="0" baseline="-25000" dirty="0">
                  <a:solidFill>
                    <a:srgbClr val="003399"/>
                  </a:solidFill>
                  <a:latin typeface="Arial"/>
                </a:rPr>
                <a:t>serial 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E9EAE2-C154-46A9-8ACC-B939947943A5}"/>
                </a:ext>
              </a:extLst>
            </p:cNvPr>
            <p:cNvSpPr/>
            <p:nvPr/>
          </p:nvSpPr>
          <p:spPr>
            <a:xfrm>
              <a:off x="3780396" y="2925550"/>
              <a:ext cx="1317960" cy="584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00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kern="0" baseline="-25000" dirty="0">
                  <a:solidFill>
                    <a:srgbClr val="003399"/>
                  </a:solidFill>
                  <a:latin typeface="Arial"/>
                </a:rPr>
                <a:t>parallel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37236" name="Straight Connector 13">
              <a:extLst>
                <a:ext uri="{FF2B5EF4-FFF2-40B4-BE49-F238E27FC236}">
                  <a16:creationId xmlns:a16="http://schemas.microsoft.com/office/drawing/2014/main" id="{C09C2E84-97FD-4D13-B88D-7AA7E04710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35896" y="2924944"/>
              <a:ext cx="1656184" cy="0"/>
            </a:xfrm>
            <a:prstGeom prst="line">
              <a:avLst/>
            </a:prstGeom>
            <a:noFill/>
            <a:ln w="38100" algn="ctr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3DA425E-9632-4A9E-9F3C-9B504BB18D25}"/>
              </a:ext>
            </a:extLst>
          </p:cNvPr>
          <p:cNvSpPr/>
          <p:nvPr/>
        </p:nvSpPr>
        <p:spPr>
          <a:xfrm>
            <a:off x="1804988" y="2708275"/>
            <a:ext cx="668337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S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A889C-9E48-47D7-8642-B92C5C55C002}"/>
              </a:ext>
            </a:extLst>
          </p:cNvPr>
          <p:cNvSpPr/>
          <p:nvPr/>
        </p:nvSpPr>
        <p:spPr>
          <a:xfrm>
            <a:off x="1804988" y="3644900"/>
            <a:ext cx="61277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p </a:t>
            </a:r>
            <a:endParaRPr lang="en-US" dirty="0"/>
          </a:p>
        </p:txBody>
      </p:sp>
      <p:cxnSp>
        <p:nvCxnSpPr>
          <p:cNvPr id="137223" name="Straight Connector 16">
            <a:extLst>
              <a:ext uri="{FF2B5EF4-FFF2-40B4-BE49-F238E27FC236}">
                <a16:creationId xmlns:a16="http://schemas.microsoft.com/office/drawing/2014/main" id="{B01D31FB-BCC8-4E76-BD1D-E680AE375A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79588" y="3500438"/>
            <a:ext cx="719137" cy="0"/>
          </a:xfrm>
          <a:prstGeom prst="line">
            <a:avLst/>
          </a:prstGeom>
          <a:noFill/>
          <a:ln w="38100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17A9504-4F29-4798-B077-14F14C0404A0}"/>
              </a:ext>
            </a:extLst>
          </p:cNvPr>
          <p:cNvSpPr/>
          <p:nvPr/>
        </p:nvSpPr>
        <p:spPr>
          <a:xfrm>
            <a:off x="2555875" y="3068638"/>
            <a:ext cx="627063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= 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9B328-FB06-45B0-8547-28023845385D}"/>
              </a:ext>
            </a:extLst>
          </p:cNvPr>
          <p:cNvSpPr/>
          <p:nvPr/>
        </p:nvSpPr>
        <p:spPr>
          <a:xfrm>
            <a:off x="3779838" y="3644900"/>
            <a:ext cx="61277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p </a:t>
            </a:r>
            <a:endParaRPr lang="en-US" dirty="0"/>
          </a:p>
        </p:txBody>
      </p:sp>
      <p:sp>
        <p:nvSpPr>
          <p:cNvPr id="137226" name="Double Bracket 23">
            <a:extLst>
              <a:ext uri="{FF2B5EF4-FFF2-40B4-BE49-F238E27FC236}">
                <a16:creationId xmlns:a16="http://schemas.microsoft.com/office/drawing/2014/main" id="{10BD6C2A-F2A4-48C5-8505-6518B653F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844675"/>
            <a:ext cx="1944687" cy="1655763"/>
          </a:xfrm>
          <a:prstGeom prst="bracketPair">
            <a:avLst>
              <a:gd name="adj" fmla="val 16667"/>
            </a:avLst>
          </a:prstGeom>
          <a:noFill/>
          <a:ln w="9525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cxnSp>
        <p:nvCxnSpPr>
          <p:cNvPr id="137227" name="Straight Connector 24">
            <a:extLst>
              <a:ext uri="{FF2B5EF4-FFF2-40B4-BE49-F238E27FC236}">
                <a16:creationId xmlns:a16="http://schemas.microsoft.com/office/drawing/2014/main" id="{D1E4DF57-C08D-4B26-9E59-6B06EA9453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2138" y="3573463"/>
            <a:ext cx="2160587" cy="0"/>
          </a:xfrm>
          <a:prstGeom prst="line">
            <a:avLst/>
          </a:prstGeom>
          <a:noFill/>
          <a:ln w="38100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18FF2A4-B608-4FCE-B112-5FAF865F308E}"/>
              </a:ext>
            </a:extLst>
          </p:cNvPr>
          <p:cNvSpPr/>
          <p:nvPr/>
        </p:nvSpPr>
        <p:spPr>
          <a:xfrm>
            <a:off x="5580063" y="3068638"/>
            <a:ext cx="627062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= </a:t>
            </a:r>
            <a:endParaRPr lang="en-US" dirty="0"/>
          </a:p>
        </p:txBody>
      </p:sp>
      <p:grpSp>
        <p:nvGrpSpPr>
          <p:cNvPr id="137229" name="Group 27">
            <a:extLst>
              <a:ext uri="{FF2B5EF4-FFF2-40B4-BE49-F238E27FC236}">
                <a16:creationId xmlns:a16="http://schemas.microsoft.com/office/drawing/2014/main" id="{F7BA1A2A-A82B-4A5E-9797-3116C5A6F4BF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2852738"/>
            <a:ext cx="1916112" cy="1304925"/>
            <a:chOff x="3635896" y="2204864"/>
            <a:chExt cx="1917258" cy="13048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2FFA1C-F46A-4857-A7F0-259F87DDD3EF}"/>
                </a:ext>
              </a:extLst>
            </p:cNvPr>
            <p:cNvSpPr/>
            <p:nvPr/>
          </p:nvSpPr>
          <p:spPr>
            <a:xfrm>
              <a:off x="3707376" y="2204864"/>
              <a:ext cx="1164334" cy="584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kern="0" baseline="-25000" dirty="0">
                  <a:solidFill>
                    <a:srgbClr val="003399"/>
                  </a:solidFill>
                  <a:latin typeface="Arial"/>
                </a:rPr>
                <a:t>serial 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5917657-7909-479E-A319-F93C847EA33B}"/>
                </a:ext>
              </a:extLst>
            </p:cNvPr>
            <p:cNvSpPr/>
            <p:nvPr/>
          </p:nvSpPr>
          <p:spPr>
            <a:xfrm>
              <a:off x="3780444" y="2925550"/>
              <a:ext cx="1772710" cy="5841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00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kern="0" dirty="0">
                  <a:solidFill>
                    <a:srgbClr val="003399"/>
                  </a:solidFill>
                  <a:latin typeface="Arial"/>
                </a:rPr>
                <a:t>p  T</a:t>
              </a:r>
              <a:r>
                <a:rPr lang="en-US" kern="0" baseline="-25000" dirty="0">
                  <a:solidFill>
                    <a:srgbClr val="003399"/>
                  </a:solidFill>
                  <a:latin typeface="Arial"/>
                </a:rPr>
                <a:t>parallel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37233" name="Straight Connector 30">
              <a:extLst>
                <a:ext uri="{FF2B5EF4-FFF2-40B4-BE49-F238E27FC236}">
                  <a16:creationId xmlns:a16="http://schemas.microsoft.com/office/drawing/2014/main" id="{CEF024F8-FD9E-4CD7-84DB-76B5794021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35896" y="2924944"/>
              <a:ext cx="1656184" cy="0"/>
            </a:xfrm>
            <a:prstGeom prst="line">
              <a:avLst/>
            </a:prstGeom>
            <a:noFill/>
            <a:ln w="38100" algn="ctr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5D3C8B5-16F1-4A24-B0A8-B7683B82D552}"/>
              </a:ext>
            </a:extLst>
          </p:cNvPr>
          <p:cNvSpPr txBox="1"/>
          <p:nvPr/>
        </p:nvSpPr>
        <p:spPr>
          <a:xfrm>
            <a:off x="6732588" y="3213100"/>
            <a:ext cx="3762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5400" dirty="0">
                <a:solidFill>
                  <a:srgbClr val="003399"/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>
            <a:extLst>
              <a:ext uri="{FF2B5EF4-FFF2-40B4-BE49-F238E27FC236}">
                <a16:creationId xmlns:a16="http://schemas.microsoft.com/office/drawing/2014/main" id="{AB669508-E120-48D0-B447-A5C719C3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0"/>
            <a:ext cx="8281988" cy="1323975"/>
          </a:xfrm>
        </p:spPr>
        <p:txBody>
          <a:bodyPr/>
          <a:lstStyle/>
          <a:p>
            <a:r>
              <a:rPr lang="en-US" altLang="th-TH"/>
              <a:t>Speedups and efficiencies of a parallel program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E8FED-1AD7-4BA0-8C31-0F20F1705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38243" name="Picture 2">
            <a:extLst>
              <a:ext uri="{FF2B5EF4-FFF2-40B4-BE49-F238E27FC236}">
                <a16:creationId xmlns:a16="http://schemas.microsoft.com/office/drawing/2014/main" id="{1348F924-B027-45E9-BD39-95A5784A2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4675"/>
            <a:ext cx="780415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>
            <a:extLst>
              <a:ext uri="{FF2B5EF4-FFF2-40B4-BE49-F238E27FC236}">
                <a16:creationId xmlns:a16="http://schemas.microsoft.com/office/drawing/2014/main" id="{0326C7F7-5FD2-4C1C-8240-0C3BACE7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0"/>
            <a:ext cx="8281988" cy="1938338"/>
          </a:xfrm>
        </p:spPr>
        <p:txBody>
          <a:bodyPr/>
          <a:lstStyle/>
          <a:p>
            <a:r>
              <a:rPr lang="en-US" altLang="th-TH"/>
              <a:t>Speedups and efficiencies of parallel program on different problem sizes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90E65-0819-42FF-B1C1-0C32FE973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39267" name="Picture 2">
            <a:extLst>
              <a:ext uri="{FF2B5EF4-FFF2-40B4-BE49-F238E27FC236}">
                <a16:creationId xmlns:a16="http://schemas.microsoft.com/office/drawing/2014/main" id="{EF79F5F1-F7C2-49B2-90C6-6EB1D2510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6015038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4">
            <a:extLst>
              <a:ext uri="{FF2B5EF4-FFF2-40B4-BE49-F238E27FC236}">
                <a16:creationId xmlns:a16="http://schemas.microsoft.com/office/drawing/2014/main" id="{137CBB50-34FA-4B0E-B1E3-C8F13BBA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Speedup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539490-6727-4730-93E2-3BD6EC43B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40291" name="Picture 2" descr="f02-18-9780123742605.eps">
            <a:extLst>
              <a:ext uri="{FF2B5EF4-FFF2-40B4-BE49-F238E27FC236}">
                <a16:creationId xmlns:a16="http://schemas.microsoft.com/office/drawing/2014/main" id="{EB8EE5D7-9A26-4904-8BE6-CCF4FC0ED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96975"/>
            <a:ext cx="6696075" cy="444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4">
            <a:extLst>
              <a:ext uri="{FF2B5EF4-FFF2-40B4-BE49-F238E27FC236}">
                <a16:creationId xmlns:a16="http://schemas.microsoft.com/office/drawing/2014/main" id="{0FA71BFD-750C-4566-BBE7-C6F68261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Efficiency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BA015C-1B29-40C1-BB92-DA30D7A172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41315" name="Picture 3" descr="f02-19-9780123742605.eps">
            <a:extLst>
              <a:ext uri="{FF2B5EF4-FFF2-40B4-BE49-F238E27FC236}">
                <a16:creationId xmlns:a16="http://schemas.microsoft.com/office/drawing/2014/main" id="{0C994AB4-F1CC-4847-8D33-E5761E895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68413"/>
            <a:ext cx="641985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3FC6BFF8-4518-4BE0-A266-A3815F57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An operating system “process”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8BE02761-660F-4DC7-8B8F-125D8D8D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An instance of a computer program that is being executed.</a:t>
            </a:r>
          </a:p>
          <a:p>
            <a:r>
              <a:rPr lang="en-US" altLang="th-TH"/>
              <a:t>Components of a process:</a:t>
            </a:r>
          </a:p>
          <a:p>
            <a:pPr lvl="1"/>
            <a:r>
              <a:rPr lang="en-US" altLang="th-TH"/>
              <a:t>The executable machine language program.</a:t>
            </a:r>
          </a:p>
          <a:p>
            <a:pPr lvl="1"/>
            <a:r>
              <a:rPr lang="en-US" altLang="th-TH"/>
              <a:t>A block of memory.</a:t>
            </a:r>
          </a:p>
          <a:p>
            <a:pPr lvl="1"/>
            <a:r>
              <a:rPr lang="en-US" altLang="th-TH"/>
              <a:t>Descriptors of resources the OS has allocated to the process.</a:t>
            </a:r>
          </a:p>
          <a:p>
            <a:pPr lvl="1"/>
            <a:r>
              <a:rPr lang="en-US" altLang="th-TH"/>
              <a:t>Security information.</a:t>
            </a:r>
          </a:p>
          <a:p>
            <a:pPr lvl="1"/>
            <a:r>
              <a:rPr lang="en-US" altLang="th-TH"/>
              <a:t>Information about the state of the process.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065B5-1995-4254-B79B-21C0E5FE5F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Title 1">
            <a:extLst>
              <a:ext uri="{FF2B5EF4-FFF2-40B4-BE49-F238E27FC236}">
                <a16:creationId xmlns:a16="http://schemas.microsoft.com/office/drawing/2014/main" id="{F75FDD3A-A9C2-49E0-A846-E1DAF33B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Effect of overhead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00BF8-DBDE-4B69-9E32-7FEFC80C01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7D5FE-ABD1-4058-A77E-33BA33BBC432}"/>
              </a:ext>
            </a:extLst>
          </p:cNvPr>
          <p:cNvSpPr/>
          <p:nvPr/>
        </p:nvSpPr>
        <p:spPr>
          <a:xfrm>
            <a:off x="1476375" y="2420938"/>
            <a:ext cx="6402388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4000" kern="0" dirty="0">
                <a:solidFill>
                  <a:srgbClr val="003399"/>
                </a:solidFill>
                <a:latin typeface="Arial"/>
              </a:rPr>
              <a:t>T</a:t>
            </a:r>
            <a:r>
              <a:rPr lang="en-US" sz="4000" kern="0" baseline="-25000" dirty="0">
                <a:solidFill>
                  <a:srgbClr val="003399"/>
                </a:solidFill>
                <a:latin typeface="Arial"/>
              </a:rPr>
              <a:t>parallel </a:t>
            </a:r>
            <a:r>
              <a:rPr lang="en-US" sz="4000" kern="0" dirty="0">
                <a:solidFill>
                  <a:srgbClr val="003399"/>
                </a:solidFill>
                <a:latin typeface="Arial"/>
              </a:rPr>
              <a:t>= T</a:t>
            </a:r>
            <a:r>
              <a:rPr lang="en-US" sz="4000" kern="0" baseline="-25000" dirty="0">
                <a:solidFill>
                  <a:srgbClr val="003399"/>
                </a:solidFill>
                <a:latin typeface="Arial"/>
              </a:rPr>
              <a:t>serial </a:t>
            </a:r>
            <a:r>
              <a:rPr lang="en-US" sz="4000" kern="0" dirty="0">
                <a:solidFill>
                  <a:srgbClr val="003399"/>
                </a:solidFill>
                <a:latin typeface="Arial"/>
              </a:rPr>
              <a:t> / p + T</a:t>
            </a:r>
            <a:r>
              <a:rPr lang="en-US" sz="4000" kern="0" baseline="-25000" dirty="0">
                <a:solidFill>
                  <a:srgbClr val="003399"/>
                </a:solidFill>
                <a:latin typeface="Arial"/>
              </a:rPr>
              <a:t>overhead</a:t>
            </a:r>
            <a:endParaRPr lang="en-US" sz="4000" baseline="-250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>
            <a:extLst>
              <a:ext uri="{FF2B5EF4-FFF2-40B4-BE49-F238E27FC236}">
                <a16:creationId xmlns:a16="http://schemas.microsoft.com/office/drawing/2014/main" id="{CF262D5D-0725-4EB4-B8DE-D17F49E6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Amdahl’s Law</a:t>
            </a:r>
          </a:p>
        </p:txBody>
      </p:sp>
      <p:sp>
        <p:nvSpPr>
          <p:cNvPr id="143362" name="Content Placeholder 2">
            <a:extLst>
              <a:ext uri="{FF2B5EF4-FFF2-40B4-BE49-F238E27FC236}">
                <a16:creationId xmlns:a16="http://schemas.microsoft.com/office/drawing/2014/main" id="{691620EF-6507-498B-A475-5DF4A28D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Unless virtually all of a serial program is parallelized, the possible speedup is going to be very limited — regardless of the number of cores available.</a:t>
            </a:r>
          </a:p>
          <a:p>
            <a:endParaRPr lang="en-US" altLang="th-TH"/>
          </a:p>
          <a:p>
            <a:endParaRPr lang="en-US" alt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0092B-F66B-4D2B-8220-1D32BF2706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43364" name="Picture 2" descr="View Details">
            <a:extLst>
              <a:ext uri="{FF2B5EF4-FFF2-40B4-BE49-F238E27FC236}">
                <a16:creationId xmlns:a16="http://schemas.microsoft.com/office/drawing/2014/main" id="{E08E9E5F-BAB8-4129-9751-361C39DD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05263"/>
            <a:ext cx="1849437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>
            <a:extLst>
              <a:ext uri="{FF2B5EF4-FFF2-40B4-BE49-F238E27FC236}">
                <a16:creationId xmlns:a16="http://schemas.microsoft.com/office/drawing/2014/main" id="{5E26ED2F-6276-44A7-8364-C41604D1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Example</a:t>
            </a:r>
          </a:p>
        </p:txBody>
      </p:sp>
      <p:sp>
        <p:nvSpPr>
          <p:cNvPr id="144386" name="Content Placeholder 2">
            <a:extLst>
              <a:ext uri="{FF2B5EF4-FFF2-40B4-BE49-F238E27FC236}">
                <a16:creationId xmlns:a16="http://schemas.microsoft.com/office/drawing/2014/main" id="{3A966947-213C-4549-A1CF-EA7E5EF8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3382962"/>
          </a:xfrm>
        </p:spPr>
        <p:txBody>
          <a:bodyPr/>
          <a:lstStyle/>
          <a:p>
            <a:r>
              <a:rPr lang="en-US" altLang="th-TH"/>
              <a:t>We can parallelize 90% of a serial program.</a:t>
            </a:r>
          </a:p>
          <a:p>
            <a:r>
              <a:rPr lang="en-US" altLang="th-TH"/>
              <a:t>Parallelization is “perfect” regardless of the number of cores </a:t>
            </a:r>
            <a:r>
              <a:rPr lang="en-US" altLang="th-TH" i="1"/>
              <a:t>p</a:t>
            </a:r>
            <a:r>
              <a:rPr lang="en-US" altLang="th-TH"/>
              <a:t> we use.</a:t>
            </a:r>
          </a:p>
          <a:p>
            <a:r>
              <a:rPr lang="en-US" altLang="th-TH"/>
              <a:t>T</a:t>
            </a:r>
            <a:r>
              <a:rPr lang="en-US" altLang="th-TH" baseline="-25000"/>
              <a:t>serial </a:t>
            </a:r>
            <a:r>
              <a:rPr lang="en-US" altLang="th-TH"/>
              <a:t>= 20 seconds</a:t>
            </a:r>
          </a:p>
          <a:p>
            <a:r>
              <a:rPr lang="en-US" altLang="th-TH"/>
              <a:t>Runtime  of parallelizable part is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0827B-5404-46F8-B4D3-626B28270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F28AE-62E2-4729-95B3-1FE0E8F17155}"/>
              </a:ext>
            </a:extLst>
          </p:cNvPr>
          <p:cNvSpPr/>
          <p:nvPr/>
        </p:nvSpPr>
        <p:spPr>
          <a:xfrm>
            <a:off x="2124075" y="4652963"/>
            <a:ext cx="4113213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99"/>
                </a:solidFill>
                <a:latin typeface="Arial"/>
              </a:rPr>
              <a:t>0.9 x T</a:t>
            </a:r>
            <a:r>
              <a:rPr lang="en-US" kern="0" baseline="-25000" dirty="0">
                <a:solidFill>
                  <a:srgbClr val="003399"/>
                </a:solidFill>
                <a:latin typeface="Arial"/>
              </a:rPr>
              <a:t>serial </a:t>
            </a:r>
            <a:r>
              <a:rPr lang="en-US" kern="0" dirty="0">
                <a:solidFill>
                  <a:srgbClr val="003399"/>
                </a:solidFill>
                <a:latin typeface="Arial"/>
              </a:rPr>
              <a:t>/ p = 18 / p</a:t>
            </a:r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1">
            <a:extLst>
              <a:ext uri="{FF2B5EF4-FFF2-40B4-BE49-F238E27FC236}">
                <a16:creationId xmlns:a16="http://schemas.microsoft.com/office/drawing/2014/main" id="{91A81571-A4E4-4E04-81FD-686C2EB2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Example (cont.)</a:t>
            </a:r>
          </a:p>
        </p:txBody>
      </p:sp>
      <p:sp>
        <p:nvSpPr>
          <p:cNvPr id="145410" name="Content Placeholder 2">
            <a:extLst>
              <a:ext uri="{FF2B5EF4-FFF2-40B4-BE49-F238E27FC236}">
                <a16:creationId xmlns:a16="http://schemas.microsoft.com/office/drawing/2014/main" id="{9D89B627-8C79-4D0D-8C29-26E17D3D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r>
              <a:rPr lang="en-US" altLang="th-TH"/>
              <a:t>Runtime  of “unparallelizable” part is  </a:t>
            </a:r>
          </a:p>
          <a:p>
            <a:endParaRPr lang="en-US" altLang="th-TH"/>
          </a:p>
          <a:p>
            <a:endParaRPr lang="en-US" altLang="th-TH"/>
          </a:p>
          <a:p>
            <a:r>
              <a:rPr lang="en-US" altLang="th-TH"/>
              <a:t>Overall parallel run-time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65656-BAE8-4FF8-AE2F-1F00EA9FA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4C73F-A73A-478C-95E9-C6D859F235CA}"/>
              </a:ext>
            </a:extLst>
          </p:cNvPr>
          <p:cNvSpPr/>
          <p:nvPr/>
        </p:nvSpPr>
        <p:spPr>
          <a:xfrm>
            <a:off x="2555875" y="2060575"/>
            <a:ext cx="2822575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003399"/>
                </a:solidFill>
                <a:latin typeface="Arial"/>
              </a:rPr>
              <a:t>0.1 x T</a:t>
            </a:r>
            <a:r>
              <a:rPr lang="en-US" kern="0" baseline="-25000" dirty="0">
                <a:solidFill>
                  <a:srgbClr val="003399"/>
                </a:solidFill>
                <a:latin typeface="Arial"/>
              </a:rPr>
              <a:t>serial  </a:t>
            </a:r>
            <a:r>
              <a:rPr lang="en-US" kern="0" dirty="0">
                <a:solidFill>
                  <a:srgbClr val="003399"/>
                </a:solidFill>
                <a:latin typeface="Arial"/>
              </a:rPr>
              <a:t>=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E12809-2E32-4B5B-A7AD-89F1164E2E1B}"/>
              </a:ext>
            </a:extLst>
          </p:cNvPr>
          <p:cNvSpPr/>
          <p:nvPr/>
        </p:nvSpPr>
        <p:spPr>
          <a:xfrm>
            <a:off x="1042988" y="4076700"/>
            <a:ext cx="671036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Arial"/>
              </a:rPr>
              <a:t>T</a:t>
            </a:r>
            <a:r>
              <a:rPr lang="en-US" sz="2400" kern="0" baseline="-25000" dirty="0">
                <a:solidFill>
                  <a:srgbClr val="C00000"/>
                </a:solidFill>
                <a:latin typeface="Arial"/>
              </a:rPr>
              <a:t>parallel</a:t>
            </a:r>
            <a:r>
              <a:rPr lang="en-US" sz="2400" kern="0" dirty="0">
                <a:solidFill>
                  <a:srgbClr val="C00000"/>
                </a:solidFill>
                <a:latin typeface="Arial"/>
              </a:rPr>
              <a:t> = 0.9 x T</a:t>
            </a:r>
            <a:r>
              <a:rPr lang="en-US" sz="2400" kern="0" baseline="-25000" dirty="0">
                <a:solidFill>
                  <a:srgbClr val="C00000"/>
                </a:solidFill>
                <a:latin typeface="Arial"/>
              </a:rPr>
              <a:t>serial </a:t>
            </a:r>
            <a:r>
              <a:rPr lang="en-US" sz="2400" kern="0" dirty="0">
                <a:solidFill>
                  <a:srgbClr val="C00000"/>
                </a:solidFill>
                <a:latin typeface="Arial"/>
              </a:rPr>
              <a:t>/ p + 0.1 x T</a:t>
            </a:r>
            <a:r>
              <a:rPr lang="en-US" sz="2400" kern="0" baseline="-25000" dirty="0">
                <a:solidFill>
                  <a:srgbClr val="C00000"/>
                </a:solidFill>
                <a:latin typeface="Arial"/>
              </a:rPr>
              <a:t>serial</a:t>
            </a:r>
            <a:r>
              <a:rPr lang="en-US" sz="2400" kern="0" dirty="0">
                <a:solidFill>
                  <a:srgbClr val="C00000"/>
                </a:solidFill>
                <a:latin typeface="Arial"/>
              </a:rPr>
              <a:t>  = 18 / p + 2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>
            <a:extLst>
              <a:ext uri="{FF2B5EF4-FFF2-40B4-BE49-F238E27FC236}">
                <a16:creationId xmlns:a16="http://schemas.microsoft.com/office/drawing/2014/main" id="{5683946F-E09D-4029-BFA9-7E0C60A1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Example (cont.)</a:t>
            </a:r>
          </a:p>
        </p:txBody>
      </p:sp>
      <p:sp>
        <p:nvSpPr>
          <p:cNvPr id="146434" name="Content Placeholder 2">
            <a:extLst>
              <a:ext uri="{FF2B5EF4-FFF2-40B4-BE49-F238E27FC236}">
                <a16:creationId xmlns:a16="http://schemas.microsoft.com/office/drawing/2014/main" id="{CDD659C8-C879-40D1-8C96-9869E926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008062"/>
          </a:xfrm>
        </p:spPr>
        <p:txBody>
          <a:bodyPr/>
          <a:lstStyle/>
          <a:p>
            <a:r>
              <a:rPr lang="en-US" altLang="th-TH"/>
              <a:t>Speed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96C7B-70AE-4BFB-A899-79F6DC83E5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C7319-D5C4-45CB-9D86-D681E6A545EB}"/>
              </a:ext>
            </a:extLst>
          </p:cNvPr>
          <p:cNvSpPr/>
          <p:nvPr/>
        </p:nvSpPr>
        <p:spPr>
          <a:xfrm>
            <a:off x="1908175" y="2997200"/>
            <a:ext cx="37893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Arial"/>
              </a:rPr>
              <a:t>0.9 x T</a:t>
            </a:r>
            <a:r>
              <a:rPr lang="en-US" sz="2400" kern="0" baseline="-25000" dirty="0">
                <a:solidFill>
                  <a:srgbClr val="C00000"/>
                </a:solidFill>
                <a:latin typeface="Arial"/>
              </a:rPr>
              <a:t>serial </a:t>
            </a:r>
            <a:r>
              <a:rPr lang="en-US" sz="2400" kern="0" dirty="0">
                <a:solidFill>
                  <a:srgbClr val="C00000"/>
                </a:solidFill>
                <a:latin typeface="Arial"/>
              </a:rPr>
              <a:t>/ p + 0.1 x T</a:t>
            </a:r>
            <a:r>
              <a:rPr lang="en-US" sz="2400" kern="0" baseline="-25000" dirty="0">
                <a:solidFill>
                  <a:srgbClr val="C00000"/>
                </a:solidFill>
                <a:latin typeface="Arial"/>
              </a:rPr>
              <a:t>serial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80BD6-D821-40E1-B717-E3CCCC1EF722}"/>
              </a:ext>
            </a:extLst>
          </p:cNvPr>
          <p:cNvSpPr/>
          <p:nvPr/>
        </p:nvSpPr>
        <p:spPr>
          <a:xfrm>
            <a:off x="3348038" y="2349500"/>
            <a:ext cx="8604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Arial"/>
              </a:rPr>
              <a:t>T</a:t>
            </a:r>
            <a:r>
              <a:rPr lang="en-US" sz="2400" kern="0" baseline="-25000" dirty="0">
                <a:solidFill>
                  <a:srgbClr val="C00000"/>
                </a:solidFill>
                <a:latin typeface="Arial"/>
              </a:rPr>
              <a:t>serial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8B021-F17F-4929-82E8-19BA69C0C8C0}"/>
              </a:ext>
            </a:extLst>
          </p:cNvPr>
          <p:cNvSpPr/>
          <p:nvPr/>
        </p:nvSpPr>
        <p:spPr>
          <a:xfrm>
            <a:off x="971550" y="2708275"/>
            <a:ext cx="812800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C00000"/>
                </a:solidFill>
                <a:latin typeface="Arial"/>
              </a:rPr>
              <a:t>S =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7BCC9-316C-4FB4-B052-DADA722CAA7D}"/>
              </a:ext>
            </a:extLst>
          </p:cNvPr>
          <p:cNvSpPr/>
          <p:nvPr/>
        </p:nvSpPr>
        <p:spPr>
          <a:xfrm>
            <a:off x="5724525" y="2708275"/>
            <a:ext cx="425450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C00000"/>
                </a:solidFill>
                <a:latin typeface="Arial"/>
              </a:rPr>
              <a:t>=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CA831-C899-40E9-A145-7E171B42FBE2}"/>
              </a:ext>
            </a:extLst>
          </p:cNvPr>
          <p:cNvSpPr/>
          <p:nvPr/>
        </p:nvSpPr>
        <p:spPr>
          <a:xfrm>
            <a:off x="6300788" y="2997200"/>
            <a:ext cx="147478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0000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Arial"/>
              </a:rPr>
              <a:t>18 / p + 2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71523C-EED8-4214-8379-F2D4F0DDBFA8}"/>
              </a:ext>
            </a:extLst>
          </p:cNvPr>
          <p:cNvSpPr/>
          <p:nvPr/>
        </p:nvSpPr>
        <p:spPr>
          <a:xfrm>
            <a:off x="6732588" y="2420938"/>
            <a:ext cx="5270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Arial"/>
              </a:rPr>
              <a:t>20</a:t>
            </a:r>
            <a:endParaRPr lang="en-US" dirty="0"/>
          </a:p>
        </p:txBody>
      </p:sp>
      <p:cxnSp>
        <p:nvCxnSpPr>
          <p:cNvPr id="146442" name="Straight Connector 11">
            <a:extLst>
              <a:ext uri="{FF2B5EF4-FFF2-40B4-BE49-F238E27FC236}">
                <a16:creationId xmlns:a16="http://schemas.microsoft.com/office/drawing/2014/main" id="{E5EA086A-D42A-4765-877F-1599754663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1050" y="2924175"/>
            <a:ext cx="360045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43" name="Straight Connector 13">
            <a:extLst>
              <a:ext uri="{FF2B5EF4-FFF2-40B4-BE49-F238E27FC236}">
                <a16:creationId xmlns:a16="http://schemas.microsoft.com/office/drawing/2014/main" id="{A5EF006C-840D-4829-8ABA-87520BD927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2225" y="2924175"/>
            <a:ext cx="129540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Title 1">
            <a:extLst>
              <a:ext uri="{FF2B5EF4-FFF2-40B4-BE49-F238E27FC236}">
                <a16:creationId xmlns:a16="http://schemas.microsoft.com/office/drawing/2014/main" id="{E91F9C63-9C70-4272-B4AB-2B7C2771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Scalability</a:t>
            </a:r>
          </a:p>
        </p:txBody>
      </p:sp>
      <p:sp>
        <p:nvSpPr>
          <p:cNvPr id="147458" name="Content Placeholder 2">
            <a:extLst>
              <a:ext uri="{FF2B5EF4-FFF2-40B4-BE49-F238E27FC236}">
                <a16:creationId xmlns:a16="http://schemas.microsoft.com/office/drawing/2014/main" id="{FDC55246-C85F-4961-9B02-ACBF8D09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981075"/>
            <a:ext cx="8270875" cy="5111750"/>
          </a:xfrm>
        </p:spPr>
        <p:txBody>
          <a:bodyPr/>
          <a:lstStyle/>
          <a:p>
            <a:r>
              <a:rPr lang="en-US" altLang="th-TH" sz="2800"/>
              <a:t>In general, a problem is </a:t>
            </a:r>
            <a:r>
              <a:rPr lang="en-US" altLang="th-TH" sz="2800" i="1">
                <a:solidFill>
                  <a:srgbClr val="0066FF"/>
                </a:solidFill>
              </a:rPr>
              <a:t>scalable</a:t>
            </a:r>
            <a:r>
              <a:rPr lang="en-US" altLang="th-TH" sz="2800"/>
              <a:t> if it can handle ever increasing problem sizes.</a:t>
            </a:r>
          </a:p>
          <a:p>
            <a:r>
              <a:rPr lang="en-US" altLang="th-TH" sz="2800"/>
              <a:t>If we increase the number of processes/threads and keep the efficiency fixed without increasing problem size, the problem is </a:t>
            </a:r>
            <a:r>
              <a:rPr lang="en-US" altLang="th-TH" sz="2800" i="1">
                <a:solidFill>
                  <a:srgbClr val="0066FF"/>
                </a:solidFill>
              </a:rPr>
              <a:t>strongly scalable</a:t>
            </a:r>
            <a:r>
              <a:rPr lang="en-US" altLang="th-TH" sz="2800"/>
              <a:t>.</a:t>
            </a:r>
          </a:p>
          <a:p>
            <a:r>
              <a:rPr lang="en-US" altLang="th-TH" sz="2800"/>
              <a:t>If we keep the efficiency fixed by increasing the problem size at the same rate as we increase the number of processes/threads, the problem is </a:t>
            </a:r>
            <a:r>
              <a:rPr lang="en-US" altLang="th-TH" sz="2800" i="1">
                <a:solidFill>
                  <a:srgbClr val="0066FF"/>
                </a:solidFill>
              </a:rPr>
              <a:t>weakly scalable</a:t>
            </a:r>
            <a:r>
              <a:rPr lang="en-US" altLang="th-TH" sz="280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E6AD0-7A1D-4A2A-A90B-B876F60B48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" descr="analog clocks,clipped images,clocks,cropped images,cropped pictures,icons,PNG,timepieces,times,transparent background,wall clocks">
            <a:extLst>
              <a:ext uri="{FF2B5EF4-FFF2-40B4-BE49-F238E27FC236}">
                <a16:creationId xmlns:a16="http://schemas.microsoft.com/office/drawing/2014/main" id="{55B97981-4884-43BC-B185-6A85D5F3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565400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2" name="Title 1">
            <a:extLst>
              <a:ext uri="{FF2B5EF4-FFF2-40B4-BE49-F238E27FC236}">
                <a16:creationId xmlns:a16="http://schemas.microsoft.com/office/drawing/2014/main" id="{8C960239-962F-4460-84C8-C73B0B91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Taking Timings</a:t>
            </a:r>
          </a:p>
        </p:txBody>
      </p:sp>
      <p:sp>
        <p:nvSpPr>
          <p:cNvPr id="148483" name="Content Placeholder 2">
            <a:extLst>
              <a:ext uri="{FF2B5EF4-FFF2-40B4-BE49-F238E27FC236}">
                <a16:creationId xmlns:a16="http://schemas.microsoft.com/office/drawing/2014/main" id="{4F94D02A-9E58-41E1-8F5C-87829431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What is time?</a:t>
            </a:r>
          </a:p>
          <a:p>
            <a:r>
              <a:rPr lang="en-US" altLang="th-TH"/>
              <a:t>Start to finish?</a:t>
            </a:r>
          </a:p>
          <a:p>
            <a:r>
              <a:rPr lang="en-US" altLang="th-TH"/>
              <a:t>A program segment of interest?</a:t>
            </a:r>
          </a:p>
          <a:p>
            <a:r>
              <a:rPr lang="en-US" altLang="th-TH"/>
              <a:t>CPU time?</a:t>
            </a:r>
          </a:p>
          <a:p>
            <a:r>
              <a:rPr lang="en-US" altLang="th-TH"/>
              <a:t>Wall clock time?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DA284-3285-4CC1-9865-95FCF57D4B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itle 1">
            <a:extLst>
              <a:ext uri="{FF2B5EF4-FFF2-40B4-BE49-F238E27FC236}">
                <a16:creationId xmlns:a16="http://schemas.microsoft.com/office/drawing/2014/main" id="{54190BBA-D9F2-45DB-A58B-D2B62293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Taking Timings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EB896-E143-469A-B4E5-3F867321D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49507" name="Picture 3">
            <a:extLst>
              <a:ext uri="{FF2B5EF4-FFF2-40B4-BE49-F238E27FC236}">
                <a16:creationId xmlns:a16="http://schemas.microsoft.com/office/drawing/2014/main" id="{CE63C396-5590-4DB0-ACE6-F6084F8D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81010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73FC8-182C-46AE-8AB3-B597871ED5ED}"/>
              </a:ext>
            </a:extLst>
          </p:cNvPr>
          <p:cNvSpPr txBox="1"/>
          <p:nvPr/>
        </p:nvSpPr>
        <p:spPr>
          <a:xfrm>
            <a:off x="5651500" y="1196975"/>
            <a:ext cx="1692275" cy="904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theoretical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B050"/>
                </a:solidFill>
                <a:latin typeface="+mn-lt"/>
              </a:rPr>
              <a:t>function</a:t>
            </a:r>
          </a:p>
        </p:txBody>
      </p:sp>
      <p:sp>
        <p:nvSpPr>
          <p:cNvPr id="149509" name="Freeform 6">
            <a:extLst>
              <a:ext uri="{FF2B5EF4-FFF2-40B4-BE49-F238E27FC236}">
                <a16:creationId xmlns:a16="http://schemas.microsoft.com/office/drawing/2014/main" id="{9EAF5A3A-F00D-4A9A-8955-B353AC2A2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138" y="1509713"/>
            <a:ext cx="2117725" cy="725487"/>
          </a:xfrm>
          <a:custGeom>
            <a:avLst/>
            <a:gdLst>
              <a:gd name="T0" fmla="*/ 2119086 w 2119086"/>
              <a:gd name="T1" fmla="*/ 0 h 725714"/>
              <a:gd name="T2" fmla="*/ 1045029 w 2119086"/>
              <a:gd name="T3" fmla="*/ 43543 h 725714"/>
              <a:gd name="T4" fmla="*/ 1538514 w 2119086"/>
              <a:gd name="T5" fmla="*/ 493485 h 725714"/>
              <a:gd name="T6" fmla="*/ 464457 w 2119086"/>
              <a:gd name="T7" fmla="*/ 362857 h 725714"/>
              <a:gd name="T8" fmla="*/ 0 w 2119086"/>
              <a:gd name="T9" fmla="*/ 725714 h 725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9086"/>
              <a:gd name="T16" fmla="*/ 0 h 725714"/>
              <a:gd name="T17" fmla="*/ 2119086 w 2119086"/>
              <a:gd name="T18" fmla="*/ 725714 h 725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9086" h="725714">
                <a:moveTo>
                  <a:pt x="2119086" y="0"/>
                </a:moveTo>
                <a:lnTo>
                  <a:pt x="1045029" y="43543"/>
                </a:lnTo>
                <a:cubicBezTo>
                  <a:pt x="948267" y="125791"/>
                  <a:pt x="1635276" y="440266"/>
                  <a:pt x="1538514" y="493485"/>
                </a:cubicBezTo>
                <a:cubicBezTo>
                  <a:pt x="1441752" y="546704"/>
                  <a:pt x="720876" y="324152"/>
                  <a:pt x="464457" y="362857"/>
                </a:cubicBezTo>
                <a:cubicBezTo>
                  <a:pt x="208038" y="401562"/>
                  <a:pt x="104019" y="563638"/>
                  <a:pt x="0" y="725714"/>
                </a:cubicBezTo>
              </a:path>
            </a:pathLst>
          </a:cu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149510" name="Rectangle 7">
            <a:extLst>
              <a:ext uri="{FF2B5EF4-FFF2-40B4-BE49-F238E27FC236}">
                <a16:creationId xmlns:a16="http://schemas.microsoft.com/office/drawing/2014/main" id="{94DE97C7-03C3-43EA-A377-C8C5EBCA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437063"/>
            <a:ext cx="1509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B050"/>
                </a:solidFill>
                <a:latin typeface="NimbusMonL-Regu-Extend_850"/>
              </a:rPr>
              <a:t>MPI_Wtime</a:t>
            </a:r>
            <a:endParaRPr lang="en-US" altLang="th-TH" sz="2000">
              <a:solidFill>
                <a:srgbClr val="00B050"/>
              </a:solidFill>
            </a:endParaRPr>
          </a:p>
        </p:txBody>
      </p:sp>
      <p:sp>
        <p:nvSpPr>
          <p:cNvPr id="149511" name="Rectangle 8">
            <a:extLst>
              <a:ext uri="{FF2B5EF4-FFF2-40B4-BE49-F238E27FC236}">
                <a16:creationId xmlns:a16="http://schemas.microsoft.com/office/drawing/2014/main" id="{F718A06B-6332-45AE-819B-5EF2348D6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292600"/>
            <a:ext cx="2360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solidFill>
                  <a:srgbClr val="00B050"/>
                </a:solidFill>
                <a:latin typeface="NimbusMonL-Regu-Extend_850"/>
              </a:rPr>
              <a:t>omp_get_wtime</a:t>
            </a:r>
            <a:endParaRPr lang="en-US" altLang="th-TH" sz="2400">
              <a:solidFill>
                <a:srgbClr val="00B050"/>
              </a:solidFill>
            </a:endParaRPr>
          </a:p>
        </p:txBody>
      </p:sp>
      <p:sp>
        <p:nvSpPr>
          <p:cNvPr id="149512" name="Freeform 9">
            <a:extLst>
              <a:ext uri="{FF2B5EF4-FFF2-40B4-BE49-F238E27FC236}">
                <a16:creationId xmlns:a16="http://schemas.microsoft.com/office/drawing/2014/main" id="{E2505BC0-E359-42F7-9197-84AF9764D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2540000"/>
            <a:ext cx="1201738" cy="1800225"/>
          </a:xfrm>
          <a:custGeom>
            <a:avLst/>
            <a:gdLst>
              <a:gd name="T0" fmla="*/ 984552 w 1202266"/>
              <a:gd name="T1" fmla="*/ 0 h 1799771"/>
              <a:gd name="T2" fmla="*/ 26609 w 1202266"/>
              <a:gd name="T3" fmla="*/ 493486 h 1799771"/>
              <a:gd name="T4" fmla="*/ 1144209 w 1202266"/>
              <a:gd name="T5" fmla="*/ 551543 h 1799771"/>
              <a:gd name="T6" fmla="*/ 374952 w 1202266"/>
              <a:gd name="T7" fmla="*/ 1799771 h 1799771"/>
              <a:gd name="T8" fmla="*/ 0 60000 65536"/>
              <a:gd name="T9" fmla="*/ 0 60000 65536"/>
              <a:gd name="T10" fmla="*/ 0 60000 65536"/>
              <a:gd name="T11" fmla="*/ 0 60000 65536"/>
              <a:gd name="T12" fmla="*/ 0 w 1202266"/>
              <a:gd name="T13" fmla="*/ 0 h 1799771"/>
              <a:gd name="T14" fmla="*/ 1202266 w 1202266"/>
              <a:gd name="T15" fmla="*/ 1799771 h 17997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2266" h="1799771">
                <a:moveTo>
                  <a:pt x="984552" y="0"/>
                </a:moveTo>
                <a:cubicBezTo>
                  <a:pt x="492276" y="200781"/>
                  <a:pt x="0" y="401562"/>
                  <a:pt x="26609" y="493486"/>
                </a:cubicBezTo>
                <a:cubicBezTo>
                  <a:pt x="53218" y="585410"/>
                  <a:pt x="1086152" y="333829"/>
                  <a:pt x="1144209" y="551543"/>
                </a:cubicBezTo>
                <a:cubicBezTo>
                  <a:pt x="1202266" y="769257"/>
                  <a:pt x="788609" y="1284514"/>
                  <a:pt x="374952" y="1799771"/>
                </a:cubicBezTo>
              </a:path>
            </a:pathLst>
          </a:cu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149513" name="Freeform 10">
            <a:extLst>
              <a:ext uri="{FF2B5EF4-FFF2-40B4-BE49-F238E27FC236}">
                <a16:creationId xmlns:a16="http://schemas.microsoft.com/office/drawing/2014/main" id="{1B20F492-74E3-464C-9E05-4A4FCBBB8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175" y="2540000"/>
            <a:ext cx="1263650" cy="1755775"/>
          </a:xfrm>
          <a:custGeom>
            <a:avLst/>
            <a:gdLst>
              <a:gd name="T0" fmla="*/ 0 w 1262742"/>
              <a:gd name="T1" fmla="*/ 0 h 1756229"/>
              <a:gd name="T2" fmla="*/ 1059542 w 1262742"/>
              <a:gd name="T3" fmla="*/ 377371 h 1756229"/>
              <a:gd name="T4" fmla="*/ 304800 w 1262742"/>
              <a:gd name="T5" fmla="*/ 580571 h 1756229"/>
              <a:gd name="T6" fmla="*/ 1262742 w 1262742"/>
              <a:gd name="T7" fmla="*/ 1756229 h 1756229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2"/>
              <a:gd name="T13" fmla="*/ 0 h 1756229"/>
              <a:gd name="T14" fmla="*/ 1262742 w 1262742"/>
              <a:gd name="T15" fmla="*/ 1756229 h 17562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2" h="1756229">
                <a:moveTo>
                  <a:pt x="0" y="0"/>
                </a:moveTo>
                <a:cubicBezTo>
                  <a:pt x="504371" y="140304"/>
                  <a:pt x="1008742" y="280609"/>
                  <a:pt x="1059542" y="377371"/>
                </a:cubicBezTo>
                <a:cubicBezTo>
                  <a:pt x="1110342" y="474133"/>
                  <a:pt x="270933" y="350761"/>
                  <a:pt x="304800" y="580571"/>
                </a:cubicBezTo>
                <a:cubicBezTo>
                  <a:pt x="338667" y="810381"/>
                  <a:pt x="800704" y="1283305"/>
                  <a:pt x="1262742" y="1756229"/>
                </a:cubicBezTo>
              </a:path>
            </a:pathLst>
          </a:cu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>
            <a:extLst>
              <a:ext uri="{FF2B5EF4-FFF2-40B4-BE49-F238E27FC236}">
                <a16:creationId xmlns:a16="http://schemas.microsoft.com/office/drawing/2014/main" id="{22937CA9-A805-4ADC-A8D7-A038CE6E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Taking Timings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53D8-A538-4D46-B3E5-8092956E33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50531" name="Picture 2">
            <a:extLst>
              <a:ext uri="{FF2B5EF4-FFF2-40B4-BE49-F238E27FC236}">
                <a16:creationId xmlns:a16="http://schemas.microsoft.com/office/drawing/2014/main" id="{9291B0FB-3B2A-4250-98E9-B1AFFBD7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81565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Oval 5">
            <a:extLst>
              <a:ext uri="{FF2B5EF4-FFF2-40B4-BE49-F238E27FC236}">
                <a16:creationId xmlns:a16="http://schemas.microsoft.com/office/drawing/2014/main" id="{AB1D9FC9-3036-4A8D-AFF3-02A23FCD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7338"/>
            <a:ext cx="1366837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>
            <a:extLst>
              <a:ext uri="{FF2B5EF4-FFF2-40B4-BE49-F238E27FC236}">
                <a16:creationId xmlns:a16="http://schemas.microsoft.com/office/drawing/2014/main" id="{F4401832-9F0D-4255-A511-4876BF76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Taking Timings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ED8BB-9DC8-4745-BEDB-BFE48C67AF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51555" name="Picture 2">
            <a:extLst>
              <a:ext uri="{FF2B5EF4-FFF2-40B4-BE49-F238E27FC236}">
                <a16:creationId xmlns:a16="http://schemas.microsoft.com/office/drawing/2014/main" id="{FBADB58F-F22C-4B5D-88DF-C87C9EC27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81075"/>
            <a:ext cx="8497887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6445ED6C-6598-41D1-B8A2-81FDC299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Multitasking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D9D915FD-61BA-4F04-B9CE-53FF9C92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Gives the illusion that a single processor system is running multiple programs simultaneously.</a:t>
            </a:r>
          </a:p>
          <a:p>
            <a:r>
              <a:rPr lang="en-US" altLang="th-TH"/>
              <a:t>Each process takes turns running. (</a:t>
            </a:r>
            <a:r>
              <a:rPr lang="en-US" altLang="th-TH" b="1"/>
              <a:t>time slice</a:t>
            </a:r>
            <a:r>
              <a:rPr lang="en-US" altLang="th-TH"/>
              <a:t>)</a:t>
            </a:r>
          </a:p>
          <a:p>
            <a:r>
              <a:rPr lang="en-US" altLang="th-TH"/>
              <a:t>After its time is up, it waits until it has a turn again. (</a:t>
            </a:r>
            <a:r>
              <a:rPr lang="en-US" altLang="th-TH" b="1"/>
              <a:t>blocks</a:t>
            </a:r>
            <a:r>
              <a:rPr lang="en-US" altLang="th-TH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89EF5-0B71-40E2-88BB-9FBC25FD95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3A04-B0EB-40F0-B1E9-1FA7C8C0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23975"/>
          </a:xfrm>
        </p:spPr>
        <p:txBody>
          <a:bodyPr/>
          <a:lstStyle/>
          <a:p>
            <a:pPr>
              <a:defRPr/>
            </a:pPr>
            <a:r>
              <a:rPr lang="en-US" dirty="0"/>
              <a:t>Parallel program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71F3D-31E3-4899-9403-F9DA3DEEE6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52579" name="Picture 3" descr="C:\Program Files\Microsoft Office\MEDIA\CAGCAT10\j0291984.wmf">
            <a:extLst>
              <a:ext uri="{FF2B5EF4-FFF2-40B4-BE49-F238E27FC236}">
                <a16:creationId xmlns:a16="http://schemas.microsoft.com/office/drawing/2014/main" id="{7D5AA607-41D6-4995-9108-D6672122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341438"/>
            <a:ext cx="1808162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1">
            <a:extLst>
              <a:ext uri="{FF2B5EF4-FFF2-40B4-BE49-F238E27FC236}">
                <a16:creationId xmlns:a16="http://schemas.microsoft.com/office/drawing/2014/main" id="{4290F7D0-F376-40CA-B897-1D0F4C9F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Foster’s methodology</a:t>
            </a:r>
          </a:p>
        </p:txBody>
      </p:sp>
      <p:sp>
        <p:nvSpPr>
          <p:cNvPr id="153602" name="Content Placeholder 2">
            <a:extLst>
              <a:ext uri="{FF2B5EF4-FFF2-40B4-BE49-F238E27FC236}">
                <a16:creationId xmlns:a16="http://schemas.microsoft.com/office/drawing/2014/main" id="{0314AAD5-C70D-4DE1-BCE2-9BA1FFE4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th-TH">
                <a:solidFill>
                  <a:srgbClr val="FF0000"/>
                </a:solidFill>
              </a:rPr>
              <a:t>Partitioning</a:t>
            </a:r>
            <a:r>
              <a:rPr lang="en-US" altLang="th-TH"/>
              <a:t>: divide the computation to be performed and the data operated on by the computation into small tasks. </a:t>
            </a:r>
            <a:br>
              <a:rPr lang="en-US" altLang="th-TH"/>
            </a:br>
            <a:br>
              <a:rPr lang="en-US" altLang="th-TH"/>
            </a:br>
            <a:r>
              <a:rPr lang="en-US" altLang="th-TH"/>
              <a:t>The focus here should be on identifying tasks that can be executed in parallel.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45F6F-D844-4D29-85AE-BCD0B16559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>
            <a:extLst>
              <a:ext uri="{FF2B5EF4-FFF2-40B4-BE49-F238E27FC236}">
                <a16:creationId xmlns:a16="http://schemas.microsoft.com/office/drawing/2014/main" id="{EF00E32D-2446-46B0-B971-2916D9FB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Foster’s methodology</a:t>
            </a:r>
          </a:p>
        </p:txBody>
      </p:sp>
      <p:sp>
        <p:nvSpPr>
          <p:cNvPr id="154626" name="Content Placeholder 2">
            <a:extLst>
              <a:ext uri="{FF2B5EF4-FFF2-40B4-BE49-F238E27FC236}">
                <a16:creationId xmlns:a16="http://schemas.microsoft.com/office/drawing/2014/main" id="{2B14B619-BDBE-456F-8450-B3EBE549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 startAt="2"/>
            </a:pPr>
            <a:r>
              <a:rPr lang="en-US" altLang="th-TH">
                <a:solidFill>
                  <a:srgbClr val="FF0000"/>
                </a:solidFill>
              </a:rPr>
              <a:t>Communication</a:t>
            </a:r>
            <a:r>
              <a:rPr lang="en-US" altLang="th-TH"/>
              <a:t>: determine what communication needs to be carried out among the tasks identified in the previous step.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0FD74-7B48-4218-816A-5C3637AB60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54628" name="Picture 2" descr="communications,phones,Photographs,receivers,telecommunications,telephone receivers,telephones">
            <a:extLst>
              <a:ext uri="{FF2B5EF4-FFF2-40B4-BE49-F238E27FC236}">
                <a16:creationId xmlns:a16="http://schemas.microsoft.com/office/drawing/2014/main" id="{4BB10B49-D91D-45DD-9345-27B5A82CA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068638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itle 1">
            <a:extLst>
              <a:ext uri="{FF2B5EF4-FFF2-40B4-BE49-F238E27FC236}">
                <a16:creationId xmlns:a16="http://schemas.microsoft.com/office/drawing/2014/main" id="{282756B5-BDFF-458A-91B5-4AA0AB27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Foster’s methodology</a:t>
            </a:r>
          </a:p>
        </p:txBody>
      </p:sp>
      <p:sp>
        <p:nvSpPr>
          <p:cNvPr id="155650" name="Content Placeholder 2">
            <a:extLst>
              <a:ext uri="{FF2B5EF4-FFF2-40B4-BE49-F238E27FC236}">
                <a16:creationId xmlns:a16="http://schemas.microsoft.com/office/drawing/2014/main" id="{19592762-910C-4B68-A220-7E036D3F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 startAt="3"/>
            </a:pPr>
            <a:r>
              <a:rPr lang="en-US" altLang="th-TH">
                <a:solidFill>
                  <a:srgbClr val="FF0000"/>
                </a:solidFill>
              </a:rPr>
              <a:t>Agglomeration or aggregation</a:t>
            </a:r>
            <a:r>
              <a:rPr lang="en-US" altLang="th-TH"/>
              <a:t>: combine tasks and communications identified in the first step into larger tasks. </a:t>
            </a:r>
            <a:br>
              <a:rPr lang="en-US" altLang="th-TH"/>
            </a:br>
            <a:br>
              <a:rPr lang="en-US" altLang="th-TH"/>
            </a:br>
            <a:r>
              <a:rPr lang="en-US" altLang="th-TH"/>
              <a:t>For example, if task A must be executed before task B can be executed, it may make sense to aggregate them into a single composite task.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7FE8C-2A12-4882-98D0-364EEC2CBD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Title 1">
            <a:extLst>
              <a:ext uri="{FF2B5EF4-FFF2-40B4-BE49-F238E27FC236}">
                <a16:creationId xmlns:a16="http://schemas.microsoft.com/office/drawing/2014/main" id="{015D8625-4F82-4E12-8282-AFF9BD1E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Foster’s methodology</a:t>
            </a:r>
          </a:p>
        </p:txBody>
      </p:sp>
      <p:sp>
        <p:nvSpPr>
          <p:cNvPr id="156674" name="Content Placeholder 2">
            <a:extLst>
              <a:ext uri="{FF2B5EF4-FFF2-40B4-BE49-F238E27FC236}">
                <a16:creationId xmlns:a16="http://schemas.microsoft.com/office/drawing/2014/main" id="{2F0AA539-16A4-4949-A84C-AFF35229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 startAt="4"/>
            </a:pPr>
            <a:r>
              <a:rPr lang="en-US" altLang="th-TH">
                <a:solidFill>
                  <a:srgbClr val="FF0000"/>
                </a:solidFill>
              </a:rPr>
              <a:t>Mapping</a:t>
            </a:r>
            <a:r>
              <a:rPr lang="en-US" altLang="th-TH"/>
              <a:t>: assign the composite tasks identified in the previous step to processes/threads.</a:t>
            </a:r>
            <a:br>
              <a:rPr lang="en-US" altLang="th-TH"/>
            </a:br>
            <a:br>
              <a:rPr lang="en-US" altLang="th-TH"/>
            </a:br>
            <a:r>
              <a:rPr lang="en-US" altLang="th-TH"/>
              <a:t>This should be done so that communication is minimized, and each process/thread gets roughly the same amount of 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E08EB-9F65-49CE-BBCC-D7E5C84B80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>
            <a:extLst>
              <a:ext uri="{FF2B5EF4-FFF2-40B4-BE49-F238E27FC236}">
                <a16:creationId xmlns:a16="http://schemas.microsoft.com/office/drawing/2014/main" id="{6F3D011E-D751-4EC2-828C-E089BD19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Example - histogram</a:t>
            </a:r>
          </a:p>
        </p:txBody>
      </p:sp>
      <p:sp>
        <p:nvSpPr>
          <p:cNvPr id="157698" name="Content Placeholder 2">
            <a:extLst>
              <a:ext uri="{FF2B5EF4-FFF2-40B4-BE49-F238E27FC236}">
                <a16:creationId xmlns:a16="http://schemas.microsoft.com/office/drawing/2014/main" id="{87D49945-A84A-409B-BBC4-C219BFD1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439862"/>
          </a:xfrm>
        </p:spPr>
        <p:txBody>
          <a:bodyPr/>
          <a:lstStyle/>
          <a:p>
            <a:r>
              <a:rPr lang="en-US" altLang="th-TH"/>
              <a:t>1.3,2.9,0.4,0.3,1.3,4.4,1.7,0.4,3.2,0.3,4.9,2.4,3.1,4.4,3.9,0.4,4.2,4.5,4.9,0.9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3062-801E-4EFA-A69D-86A908B825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57700" name="Picture 5" descr="f02-20-9780123742605.eps">
            <a:extLst>
              <a:ext uri="{FF2B5EF4-FFF2-40B4-BE49-F238E27FC236}">
                <a16:creationId xmlns:a16="http://schemas.microsoft.com/office/drawing/2014/main" id="{29261E9C-6C14-4A8C-9424-CEB8F59B4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5973763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1">
            <a:extLst>
              <a:ext uri="{FF2B5EF4-FFF2-40B4-BE49-F238E27FC236}">
                <a16:creationId xmlns:a16="http://schemas.microsoft.com/office/drawing/2014/main" id="{FA03A2E5-3DBB-4843-879A-D92A6E25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Serial program - input</a:t>
            </a:r>
          </a:p>
        </p:txBody>
      </p:sp>
      <p:sp>
        <p:nvSpPr>
          <p:cNvPr id="158722" name="Content Placeholder 2">
            <a:extLst>
              <a:ext uri="{FF2B5EF4-FFF2-40B4-BE49-F238E27FC236}">
                <a16:creationId xmlns:a16="http://schemas.microsoft.com/office/drawing/2014/main" id="{E9A62F7C-29A5-4A4F-88B3-75D1E542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th-TH"/>
              <a:t>The number of measurements: </a:t>
            </a:r>
            <a:r>
              <a:rPr lang="en-US" altLang="th-TH">
                <a:solidFill>
                  <a:srgbClr val="00B050"/>
                </a:solidFill>
              </a:rPr>
              <a:t>data_count</a:t>
            </a:r>
          </a:p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th-TH"/>
              <a:t>An array of data_count floats: </a:t>
            </a:r>
            <a:r>
              <a:rPr lang="en-US" altLang="th-TH">
                <a:solidFill>
                  <a:srgbClr val="00B050"/>
                </a:solidFill>
              </a:rPr>
              <a:t>data</a:t>
            </a:r>
          </a:p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th-TH"/>
              <a:t>The minimum value for the bin containing the smallest values: </a:t>
            </a:r>
            <a:r>
              <a:rPr lang="en-US" altLang="th-TH">
                <a:solidFill>
                  <a:srgbClr val="00B050"/>
                </a:solidFill>
              </a:rPr>
              <a:t>min_meas</a:t>
            </a:r>
          </a:p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th-TH"/>
              <a:t>The maximum value for the bin containing the largest values: </a:t>
            </a:r>
            <a:r>
              <a:rPr lang="en-US" altLang="th-TH">
                <a:solidFill>
                  <a:srgbClr val="00B050"/>
                </a:solidFill>
              </a:rPr>
              <a:t>max_meas</a:t>
            </a:r>
          </a:p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th-TH"/>
              <a:t>The number of bins: </a:t>
            </a:r>
            <a:r>
              <a:rPr lang="en-US" altLang="th-TH">
                <a:solidFill>
                  <a:srgbClr val="00B050"/>
                </a:solidFill>
              </a:rPr>
              <a:t>bin_count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0261C-34EF-4A35-8927-07D246FAA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>
            <a:extLst>
              <a:ext uri="{FF2B5EF4-FFF2-40B4-BE49-F238E27FC236}">
                <a16:creationId xmlns:a16="http://schemas.microsoft.com/office/drawing/2014/main" id="{8F71FC97-64C2-4D02-9221-C4E8FED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Serial program - output</a:t>
            </a:r>
          </a:p>
        </p:txBody>
      </p:sp>
      <p:sp>
        <p:nvSpPr>
          <p:cNvPr id="159746" name="Content Placeholder 2">
            <a:extLst>
              <a:ext uri="{FF2B5EF4-FFF2-40B4-BE49-F238E27FC236}">
                <a16:creationId xmlns:a16="http://schemas.microsoft.com/office/drawing/2014/main" id="{8C3387EF-7643-4C84-B697-33854480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th-TH">
                <a:solidFill>
                  <a:srgbClr val="00B050"/>
                </a:solidFill>
              </a:rPr>
              <a:t>bin_maxes</a:t>
            </a:r>
            <a:r>
              <a:rPr lang="en-US" altLang="th-TH"/>
              <a:t> : an array of bin_count floats</a:t>
            </a:r>
            <a:br>
              <a:rPr lang="en-US" altLang="th-TH"/>
            </a:br>
            <a:endParaRPr lang="en-US" altLang="th-TH"/>
          </a:p>
          <a:p>
            <a:pPr marL="514350" indent="-514350">
              <a:buSzPct val="100000"/>
              <a:buFont typeface="Arial" panose="020B0604020202020204" pitchFamily="34" charset="0"/>
              <a:buAutoNum type="arabicPeriod"/>
            </a:pPr>
            <a:r>
              <a:rPr lang="en-US" altLang="th-TH">
                <a:solidFill>
                  <a:srgbClr val="00B050"/>
                </a:solidFill>
              </a:rPr>
              <a:t>bin_counts</a:t>
            </a:r>
            <a:r>
              <a:rPr lang="en-US" altLang="th-TH"/>
              <a:t> : an array of bin_count 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193C7-2879-465A-9835-91E4537D06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3">
            <a:extLst>
              <a:ext uri="{FF2B5EF4-FFF2-40B4-BE49-F238E27FC236}">
                <a16:creationId xmlns:a16="http://schemas.microsoft.com/office/drawing/2014/main" id="{87C6AB25-2579-4E40-B457-9141D557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0"/>
            <a:ext cx="8281988" cy="1323975"/>
          </a:xfrm>
        </p:spPr>
        <p:txBody>
          <a:bodyPr/>
          <a:lstStyle/>
          <a:p>
            <a:r>
              <a:rPr lang="en-US" altLang="th-TH"/>
              <a:t>First two stages of Foster’s Methodology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49E8D1-893E-4D3F-9E97-B2D7F60506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60771" name="Picture 2" descr="f02-21-9780123742605.eps">
            <a:extLst>
              <a:ext uri="{FF2B5EF4-FFF2-40B4-BE49-F238E27FC236}">
                <a16:creationId xmlns:a16="http://schemas.microsoft.com/office/drawing/2014/main" id="{0200419B-1930-46AE-836B-9347A93FA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820896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itle 1">
            <a:extLst>
              <a:ext uri="{FF2B5EF4-FFF2-40B4-BE49-F238E27FC236}">
                <a16:creationId xmlns:a16="http://schemas.microsoft.com/office/drawing/2014/main" id="{26F3AC9A-E2B8-40E3-906E-147E4735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th-TH"/>
              <a:t>Alternative definition of tasks and communication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17FCC-D85C-4DCC-ACA3-1AD9E57D5C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61795" name="Picture 3" descr="f02-22-9780123742605.eps">
            <a:extLst>
              <a:ext uri="{FF2B5EF4-FFF2-40B4-BE49-F238E27FC236}">
                <a16:creationId xmlns:a16="http://schemas.microsoft.com/office/drawing/2014/main" id="{9922B95C-12A9-412C-A6FD-93FAC2A55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839787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1AC05A8-D5B7-4994-B6D2-CEB157B4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Threading 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3F2D4809-E838-4207-A8EF-1FD968492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Threads are contained within processes.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They allow programmers to divide their programs into (more or less) independent tasks.</a:t>
            </a:r>
          </a:p>
          <a:p>
            <a:r>
              <a:rPr lang="en-US" altLang="th-TH"/>
              <a:t>The hope is that when one thread blocks because it is waiting on a resource, another will have work to do and can run.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AADCD-BEE0-4E4B-B221-65D8CE7E1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>
            <a:extLst>
              <a:ext uri="{FF2B5EF4-FFF2-40B4-BE49-F238E27FC236}">
                <a16:creationId xmlns:a16="http://schemas.microsoft.com/office/drawing/2014/main" id="{447ECAFC-B5EB-4EE3-83CA-A6988BA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Adding the local arrays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53375-6FB3-4764-9DCE-BCB679FF8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62819" name="Picture 3" descr="f02-23-9780123742605.eps">
            <a:extLst>
              <a:ext uri="{FF2B5EF4-FFF2-40B4-BE49-F238E27FC236}">
                <a16:creationId xmlns:a16="http://schemas.microsoft.com/office/drawing/2014/main" id="{33AEC8E0-23ED-4432-B532-E1842A976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313"/>
            <a:ext cx="67722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itle 1">
            <a:extLst>
              <a:ext uri="{FF2B5EF4-FFF2-40B4-BE49-F238E27FC236}">
                <a16:creationId xmlns:a16="http://schemas.microsoft.com/office/drawing/2014/main" id="{5AF5DCAC-FA6C-40E8-9EA1-1137D555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Concluding Remarks (1)</a:t>
            </a:r>
          </a:p>
        </p:txBody>
      </p:sp>
      <p:sp>
        <p:nvSpPr>
          <p:cNvPr id="163842" name="Content Placeholder 5">
            <a:extLst>
              <a:ext uri="{FF2B5EF4-FFF2-40B4-BE49-F238E27FC236}">
                <a16:creationId xmlns:a16="http://schemas.microsoft.com/office/drawing/2014/main" id="{DCF0FA1B-FBB0-4B35-B811-79A5E1F2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Serial systems</a:t>
            </a:r>
          </a:p>
          <a:p>
            <a:pPr lvl="1"/>
            <a:r>
              <a:rPr lang="en-US" altLang="th-TH"/>
              <a:t>The standard model of computer hardware has been the von Neumann architecture.</a:t>
            </a:r>
          </a:p>
          <a:p>
            <a:r>
              <a:rPr lang="en-US" altLang="th-TH"/>
              <a:t>Parallel hardware</a:t>
            </a:r>
          </a:p>
          <a:p>
            <a:pPr lvl="1"/>
            <a:r>
              <a:rPr lang="en-US" altLang="th-TH"/>
              <a:t>Flynn’s taxonomy.</a:t>
            </a:r>
          </a:p>
          <a:p>
            <a:r>
              <a:rPr lang="en-US" altLang="th-TH"/>
              <a:t>Parallel software</a:t>
            </a:r>
          </a:p>
          <a:p>
            <a:pPr lvl="1"/>
            <a:r>
              <a:rPr lang="en-US" altLang="th-TH"/>
              <a:t>We focus on software for homogeneous MIMD systems, consisting of a single program that obtains parallelism by branching.</a:t>
            </a:r>
          </a:p>
          <a:p>
            <a:pPr lvl="1"/>
            <a:r>
              <a:rPr lang="en-US" altLang="th-TH"/>
              <a:t> SPMD programs.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63629-7014-4311-9CEB-E892E9153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>
            <a:extLst>
              <a:ext uri="{FF2B5EF4-FFF2-40B4-BE49-F238E27FC236}">
                <a16:creationId xmlns:a16="http://schemas.microsoft.com/office/drawing/2014/main" id="{566881BD-F1F9-4B64-83B4-715AF1B8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Concluding Remarks (2)</a:t>
            </a:r>
          </a:p>
        </p:txBody>
      </p:sp>
      <p:sp>
        <p:nvSpPr>
          <p:cNvPr id="164866" name="Content Placeholder 2">
            <a:extLst>
              <a:ext uri="{FF2B5EF4-FFF2-40B4-BE49-F238E27FC236}">
                <a16:creationId xmlns:a16="http://schemas.microsoft.com/office/drawing/2014/main" id="{E3E0A9BD-E1BA-4C58-BA51-04D06B7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Input and Output</a:t>
            </a:r>
          </a:p>
          <a:p>
            <a:pPr lvl="1"/>
            <a:r>
              <a:rPr lang="en-US" altLang="th-TH"/>
              <a:t>We’ll write programs in which one process or thread can access stdin, and all processes can access stdout and stderr. </a:t>
            </a:r>
          </a:p>
          <a:p>
            <a:pPr lvl="1"/>
            <a:r>
              <a:rPr lang="en-US" altLang="th-TH"/>
              <a:t>However, because of nondeterminism, except for debug output we’ll usually have a single process or thread accessing stdout.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55B67-013F-44F8-B487-519C8F383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itle 1">
            <a:extLst>
              <a:ext uri="{FF2B5EF4-FFF2-40B4-BE49-F238E27FC236}">
                <a16:creationId xmlns:a16="http://schemas.microsoft.com/office/drawing/2014/main" id="{B6D09855-E323-4F40-93A7-C2CB9D9D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Concluding Remarks (3)</a:t>
            </a:r>
          </a:p>
        </p:txBody>
      </p:sp>
      <p:sp>
        <p:nvSpPr>
          <p:cNvPr id="165890" name="Content Placeholder 2">
            <a:extLst>
              <a:ext uri="{FF2B5EF4-FFF2-40B4-BE49-F238E27FC236}">
                <a16:creationId xmlns:a16="http://schemas.microsoft.com/office/drawing/2014/main" id="{50E9E600-A030-48E1-81F4-235D9414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Performance</a:t>
            </a:r>
          </a:p>
          <a:p>
            <a:pPr lvl="1"/>
            <a:r>
              <a:rPr lang="en-US" altLang="th-TH"/>
              <a:t>Speedup</a:t>
            </a:r>
          </a:p>
          <a:p>
            <a:pPr lvl="1"/>
            <a:r>
              <a:rPr lang="en-US" altLang="th-TH"/>
              <a:t>Efficiency</a:t>
            </a:r>
          </a:p>
          <a:p>
            <a:pPr lvl="1"/>
            <a:r>
              <a:rPr lang="en-US" altLang="th-TH"/>
              <a:t>Amdahl’s law</a:t>
            </a:r>
          </a:p>
          <a:p>
            <a:pPr lvl="1"/>
            <a:r>
              <a:rPr lang="en-US" altLang="th-TH"/>
              <a:t>Scalability</a:t>
            </a:r>
          </a:p>
          <a:p>
            <a:r>
              <a:rPr lang="en-US" altLang="th-TH"/>
              <a:t>Parallel Program Design</a:t>
            </a:r>
          </a:p>
          <a:p>
            <a:pPr lvl="1"/>
            <a:r>
              <a:rPr lang="en-US" altLang="th-TH"/>
              <a:t>Foster’s methodology</a:t>
            </a:r>
          </a:p>
          <a:p>
            <a:endParaRPr lang="en-US" alt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8463B-41F4-492F-839E-599C2D0854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>
            <a:extLst>
              <a:ext uri="{FF2B5EF4-FFF2-40B4-BE49-F238E27FC236}">
                <a16:creationId xmlns:a16="http://schemas.microsoft.com/office/drawing/2014/main" id="{1CF28E92-0BD1-406E-AF72-91D61A07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16113"/>
            <a:ext cx="718026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itle 1">
            <a:extLst>
              <a:ext uri="{FF2B5EF4-FFF2-40B4-BE49-F238E27FC236}">
                <a16:creationId xmlns:a16="http://schemas.microsoft.com/office/drawing/2014/main" id="{83392E81-A085-42CE-8562-CD364ED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A process and two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F5FA2-9430-48A8-A607-E2D8E25615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33796" name="Text Box 8">
            <a:extLst>
              <a:ext uri="{FF2B5EF4-FFF2-40B4-BE49-F238E27FC236}">
                <a16:creationId xmlns:a16="http://schemas.microsoft.com/office/drawing/2014/main" id="{96DF426D-8EDD-4E1A-8FCD-24511A12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661025"/>
            <a:ext cx="1338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2.2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B09A9-F49F-416F-B372-03C81E831D5E}"/>
              </a:ext>
            </a:extLst>
          </p:cNvPr>
          <p:cNvSpPr/>
          <p:nvPr/>
        </p:nvSpPr>
        <p:spPr>
          <a:xfrm>
            <a:off x="1116013" y="1484313"/>
            <a:ext cx="23590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the “master” thread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798" name="Straight Arrow Connector 8">
            <a:extLst>
              <a:ext uri="{FF2B5EF4-FFF2-40B4-BE49-F238E27FC236}">
                <a16:creationId xmlns:a16="http://schemas.microsoft.com/office/drawing/2014/main" id="{9C84B749-C9EA-4688-A88C-18BDF052BEA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331913" y="2132013"/>
            <a:ext cx="792162" cy="360362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1732E-F603-4A65-ABAC-F810926DC233}"/>
              </a:ext>
            </a:extLst>
          </p:cNvPr>
          <p:cNvSpPr/>
          <p:nvPr/>
        </p:nvSpPr>
        <p:spPr>
          <a:xfrm>
            <a:off x="611188" y="4292600"/>
            <a:ext cx="2065337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starting a thread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Is called </a:t>
            </a:r>
            <a:r>
              <a:rPr lang="en-US" sz="2000" b="1" i="1" u="sng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fork</a:t>
            </a:r>
            <a:r>
              <a:rPr lang="en-US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ing</a:t>
            </a:r>
            <a:endParaRPr lang="en-US" sz="20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800" name="Straight Arrow Connector 12">
            <a:extLst>
              <a:ext uri="{FF2B5EF4-FFF2-40B4-BE49-F238E27FC236}">
                <a16:creationId xmlns:a16="http://schemas.microsoft.com/office/drawing/2014/main" id="{C7AC8574-FDAB-48C6-A963-551EED4E3C3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512094" y="3680619"/>
            <a:ext cx="1079500" cy="144462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Straight Arrow Connector 14">
            <a:extLst>
              <a:ext uri="{FF2B5EF4-FFF2-40B4-BE49-F238E27FC236}">
                <a16:creationId xmlns:a16="http://schemas.microsoft.com/office/drawing/2014/main" id="{F29F898E-5830-4060-9512-29298EFFE36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691482" y="3572669"/>
            <a:ext cx="1081087" cy="504825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B3A93-9A47-4745-993B-948006DCE5CD}"/>
              </a:ext>
            </a:extLst>
          </p:cNvPr>
          <p:cNvSpPr/>
          <p:nvPr/>
        </p:nvSpPr>
        <p:spPr>
          <a:xfrm>
            <a:off x="6084888" y="4076700"/>
            <a:ext cx="2462212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terminating a thread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Is called </a:t>
            </a:r>
            <a:r>
              <a:rPr lang="en-US" sz="2000" b="1" i="1" u="sng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join</a:t>
            </a:r>
            <a:r>
              <a:rPr lang="en-US" sz="20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ing</a:t>
            </a:r>
            <a:endParaRPr lang="en-US" sz="20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803" name="Straight Arrow Connector 17">
            <a:extLst>
              <a:ext uri="{FF2B5EF4-FFF2-40B4-BE49-F238E27FC236}">
                <a16:creationId xmlns:a16="http://schemas.microsoft.com/office/drawing/2014/main" id="{26F1ABD9-7350-49D1-9E20-10B78318648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6192044" y="3248819"/>
            <a:ext cx="936625" cy="865187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Straight Arrow Connector 19">
            <a:extLst>
              <a:ext uri="{FF2B5EF4-FFF2-40B4-BE49-F238E27FC236}">
                <a16:creationId xmlns:a16="http://schemas.microsoft.com/office/drawing/2014/main" id="{8DA37BCF-8073-4A61-8791-20BFF9EC5E9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6480175" y="3536951"/>
            <a:ext cx="865187" cy="360362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B064-2FB6-4E88-ADDC-1F716DB0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23975"/>
          </a:xfrm>
        </p:spPr>
        <p:txBody>
          <a:bodyPr/>
          <a:lstStyle/>
          <a:p>
            <a:pPr>
              <a:defRPr/>
            </a:pPr>
            <a:r>
              <a:rPr lang="en-US" dirty="0"/>
              <a:t>Modifications to the von neumann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3E28E-7A8D-4387-A952-F03CFEDC8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34819" name="Picture 3" descr="C:\Documents and Settings\liszka\Local Settings\Temporary Internet Files\Content.IE5\1G3WK4XC\MC900433867[1].png">
            <a:extLst>
              <a:ext uri="{FF2B5EF4-FFF2-40B4-BE49-F238E27FC236}">
                <a16:creationId xmlns:a16="http://schemas.microsoft.com/office/drawing/2014/main" id="{EAD8E546-4629-4078-9D5D-4FAD9A48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628775"/>
            <a:ext cx="18272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2AC803F2-35D8-42FE-9608-A495BA4C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Basics of caching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078757D-8661-4978-BB5A-E9064EF8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A collection of memory locations that can be accessed in less time than some other memory locations.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A CPU cache is typically located on the same chip, or one that can be accessed much faster than ordinary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6DBA1-F4E1-461C-B088-A3335DD09C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35844" name="Picture 2" descr="C:\Documents and Settings\liszka\Local Settings\Temporary Internet Files\Content.IE5\1G3WK4XC\MP900448291[1].jpg">
            <a:extLst>
              <a:ext uri="{FF2B5EF4-FFF2-40B4-BE49-F238E27FC236}">
                <a16:creationId xmlns:a16="http://schemas.microsoft.com/office/drawing/2014/main" id="{6B719726-1721-466B-8F79-4544B4D83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797425"/>
            <a:ext cx="19431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CDDE85C7-2E8C-4F15-A31A-2FB16856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Principle of locality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CC65C8F2-BA03-4640-AEBB-2101DDB9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Accessing one location is followed by an access of a nearby location.</a:t>
            </a:r>
            <a:br>
              <a:rPr lang="en-US" altLang="th-TH"/>
            </a:br>
            <a:endParaRPr lang="en-US" altLang="th-TH"/>
          </a:p>
          <a:p>
            <a:r>
              <a:rPr lang="en-US" altLang="th-TH" b="1"/>
              <a:t>Spatial locality </a:t>
            </a:r>
            <a:r>
              <a:rPr lang="en-US" altLang="th-TH"/>
              <a:t>– accessing a nearby location.</a:t>
            </a:r>
            <a:br>
              <a:rPr lang="en-US" altLang="th-TH"/>
            </a:br>
            <a:endParaRPr lang="en-US" altLang="th-TH"/>
          </a:p>
          <a:p>
            <a:r>
              <a:rPr lang="en-US" altLang="th-TH" b="1"/>
              <a:t>Temporal locality </a:t>
            </a:r>
            <a:r>
              <a:rPr lang="en-US" altLang="th-TH"/>
              <a:t>– accessing in the near future.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ADF87-FFBA-4DC3-B46A-D667BAFA2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B074D396-5040-48B0-A5B4-7DF93CBD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Principle of locality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407DA-27F3-4CB8-8495-20F2E39F5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04BC5-2B7A-41BB-97AB-B0C74A958742}"/>
              </a:ext>
            </a:extLst>
          </p:cNvPr>
          <p:cNvSpPr txBox="1"/>
          <p:nvPr/>
        </p:nvSpPr>
        <p:spPr>
          <a:xfrm>
            <a:off x="1979613" y="1773238"/>
            <a:ext cx="4333875" cy="2947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float z[1000];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sum = 0.0;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for (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&lt; 1000;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++)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   sum += z[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312CE46-91B4-4B21-AC6C-2054F0AB07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AE48E8D-D7C0-4ABE-B54F-9E54A89A5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Roadmap</a:t>
            </a:r>
            <a:endParaRPr lang="en-AU" altLang="th-TH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503133E-6ABA-49B3-9B13-1DA51973C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h-TH" sz="2800"/>
              <a:t>Some background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h-TH" sz="2800"/>
              <a:t>Modifications to the von Neumann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h-TH" sz="2800"/>
              <a:t>Parallel 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h-TH" sz="2800"/>
              <a:t>Parallel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h-TH" sz="2800"/>
              <a:t>Input and output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h-TH" sz="2800"/>
              <a:t>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h-TH" sz="2800"/>
              <a:t>Parallel program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h-TH" sz="2800"/>
              <a:t>Writing and running parallel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h-TH" sz="2800"/>
              <a:t>Assumptions</a:t>
            </a:r>
          </a:p>
          <a:p>
            <a:pPr eaLnBrk="1" hangingPunct="1">
              <a:lnSpc>
                <a:spcPct val="90000"/>
              </a:lnSpc>
            </a:pPr>
            <a:endParaRPr lang="en-US" altLang="th-TH" sz="2800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B713A2CA-E7BF-4E26-B19B-48EF4EDB5D6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solidFill>
                  <a:srgbClr val="0066FF"/>
                </a:solidFill>
                <a:latin typeface="Arial" panose="020B0604020202020204" pitchFamily="34" charset="0"/>
              </a:rPr>
              <a:t># Chapter Subtitle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B0A38D3B-AC50-4548-A1D6-E766A8E0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Levels of Cache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30ACC-3159-4808-839A-757B0BCFA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77AB32F-39F5-4C0B-984E-53F2558F3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221163"/>
            <a:ext cx="5832475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B9F7F94B-7362-4D94-8D2F-5B5F020A4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213100"/>
            <a:ext cx="3816350" cy="584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2FEA4566-5957-467B-9D08-7D76A842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276475"/>
            <a:ext cx="2305050" cy="585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196DD-3860-4964-8B39-33108CCDE4DB}"/>
              </a:ext>
            </a:extLst>
          </p:cNvPr>
          <p:cNvSpPr txBox="1"/>
          <p:nvPr/>
        </p:nvSpPr>
        <p:spPr>
          <a:xfrm>
            <a:off x="3492500" y="2276475"/>
            <a:ext cx="639763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46EE0-D4E4-4E8B-8C0F-7C1EA60A9B9F}"/>
              </a:ext>
            </a:extLst>
          </p:cNvPr>
          <p:cNvSpPr txBox="1"/>
          <p:nvPr/>
        </p:nvSpPr>
        <p:spPr>
          <a:xfrm>
            <a:off x="2700338" y="3213100"/>
            <a:ext cx="63976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L2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A9C64-FD3F-4239-8569-66B46ACDBC13}"/>
              </a:ext>
            </a:extLst>
          </p:cNvPr>
          <p:cNvSpPr txBox="1"/>
          <p:nvPr/>
        </p:nvSpPr>
        <p:spPr>
          <a:xfrm>
            <a:off x="1692275" y="4292600"/>
            <a:ext cx="639763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L3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0241-680C-4CFC-B37D-D3A182FCE6E6}"/>
              </a:ext>
            </a:extLst>
          </p:cNvPr>
          <p:cNvSpPr txBox="1"/>
          <p:nvPr/>
        </p:nvSpPr>
        <p:spPr>
          <a:xfrm>
            <a:off x="900113" y="1341438"/>
            <a:ext cx="25955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j-lt"/>
              </a:rPr>
              <a:t>smallest &amp; fastest</a:t>
            </a:r>
          </a:p>
        </p:txBody>
      </p:sp>
      <p:sp>
        <p:nvSpPr>
          <p:cNvPr id="38922" name="Freeform 11">
            <a:extLst>
              <a:ext uri="{FF2B5EF4-FFF2-40B4-BE49-F238E27FC236}">
                <a16:creationId xmlns:a16="http://schemas.microsoft.com/office/drawing/2014/main" id="{E2DA578E-F94D-4E01-8847-E462E5E1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0" y="1684338"/>
            <a:ext cx="1290638" cy="963612"/>
          </a:xfrm>
          <a:custGeom>
            <a:avLst/>
            <a:gdLst>
              <a:gd name="T0" fmla="*/ 159657 w 1291772"/>
              <a:gd name="T1" fmla="*/ 118533 h 962781"/>
              <a:gd name="T2" fmla="*/ 1117600 w 1291772"/>
              <a:gd name="T3" fmla="*/ 118533 h 962781"/>
              <a:gd name="T4" fmla="*/ 29029 w 1291772"/>
              <a:gd name="T5" fmla="*/ 829733 h 962781"/>
              <a:gd name="T6" fmla="*/ 1291772 w 1291772"/>
              <a:gd name="T7" fmla="*/ 916819 h 962781"/>
              <a:gd name="T8" fmla="*/ 0 60000 65536"/>
              <a:gd name="T9" fmla="*/ 0 60000 65536"/>
              <a:gd name="T10" fmla="*/ 0 60000 65536"/>
              <a:gd name="T11" fmla="*/ 0 60000 65536"/>
              <a:gd name="T12" fmla="*/ 0 w 1291772"/>
              <a:gd name="T13" fmla="*/ 0 h 962781"/>
              <a:gd name="T14" fmla="*/ 1291772 w 1291772"/>
              <a:gd name="T15" fmla="*/ 962781 h 9627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1772" h="962781">
                <a:moveTo>
                  <a:pt x="159657" y="118533"/>
                </a:moveTo>
                <a:cubicBezTo>
                  <a:pt x="649514" y="59266"/>
                  <a:pt x="1139371" y="0"/>
                  <a:pt x="1117600" y="118533"/>
                </a:cubicBezTo>
                <a:cubicBezTo>
                  <a:pt x="1095829" y="237066"/>
                  <a:pt x="0" y="696685"/>
                  <a:pt x="29029" y="829733"/>
                </a:cubicBezTo>
                <a:cubicBezTo>
                  <a:pt x="58058" y="962781"/>
                  <a:pt x="674915" y="939800"/>
                  <a:pt x="1291772" y="916819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ADCAA-9018-4A85-B12A-409C9CEADCFF}"/>
              </a:ext>
            </a:extLst>
          </p:cNvPr>
          <p:cNvSpPr txBox="1"/>
          <p:nvPr/>
        </p:nvSpPr>
        <p:spPr>
          <a:xfrm>
            <a:off x="5940425" y="5229225"/>
            <a:ext cx="25114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j-lt"/>
              </a:rPr>
              <a:t>largest &amp; slowest</a:t>
            </a:r>
          </a:p>
        </p:txBody>
      </p:sp>
      <p:pic>
        <p:nvPicPr>
          <p:cNvPr id="38924" name="Picture 6" descr="C:\Documents and Settings\liszka\Local Settings\Temporary Internet Files\Content.IE5\Q7HGDQRM\MC900052819[1].wmf">
            <a:extLst>
              <a:ext uri="{FF2B5EF4-FFF2-40B4-BE49-F238E27FC236}">
                <a16:creationId xmlns:a16="http://schemas.microsoft.com/office/drawing/2014/main" id="{2EC324D2-F6F4-4C6B-A0E0-F32CE13B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276475"/>
            <a:ext cx="64293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7" descr="C:\Documents and Settings\liszka\Local Settings\Temporary Internet Files\Content.IE5\5W39ONER\MC900330276[1].wmf">
            <a:extLst>
              <a:ext uri="{FF2B5EF4-FFF2-40B4-BE49-F238E27FC236}">
                <a16:creationId xmlns:a16="http://schemas.microsoft.com/office/drawing/2014/main" id="{2B0DA9FA-068B-4056-B40A-99078BB4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43706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6" name="Freeform 19">
            <a:extLst>
              <a:ext uri="{FF2B5EF4-FFF2-40B4-BE49-F238E27FC236}">
                <a16:creationId xmlns:a16="http://schemas.microsoft.com/office/drawing/2014/main" id="{CBEE9CAB-64DC-43EE-9400-BB1191996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040313"/>
            <a:ext cx="1414463" cy="473075"/>
          </a:xfrm>
          <a:custGeom>
            <a:avLst/>
            <a:gdLst>
              <a:gd name="T0" fmla="*/ 1415144 w 1415144"/>
              <a:gd name="T1" fmla="*/ 406400 h 474133"/>
              <a:gd name="T2" fmla="*/ 181429 w 1415144"/>
              <a:gd name="T3" fmla="*/ 406400 h 474133"/>
              <a:gd name="T4" fmla="*/ 326572 w 1415144"/>
              <a:gd name="T5" fmla="*/ 0 h 474133"/>
              <a:gd name="T6" fmla="*/ 0 60000 65536"/>
              <a:gd name="T7" fmla="*/ 0 60000 65536"/>
              <a:gd name="T8" fmla="*/ 0 60000 65536"/>
              <a:gd name="T9" fmla="*/ 0 w 1415144"/>
              <a:gd name="T10" fmla="*/ 0 h 474133"/>
              <a:gd name="T11" fmla="*/ 1415144 w 1415144"/>
              <a:gd name="T12" fmla="*/ 474133 h 4741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15144" h="474133">
                <a:moveTo>
                  <a:pt x="1415144" y="406400"/>
                </a:moveTo>
                <a:cubicBezTo>
                  <a:pt x="889001" y="440266"/>
                  <a:pt x="362858" y="474133"/>
                  <a:pt x="181429" y="406400"/>
                </a:cubicBezTo>
                <a:cubicBezTo>
                  <a:pt x="0" y="338667"/>
                  <a:pt x="163286" y="169333"/>
                  <a:pt x="326572" y="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AB5CDAB2-0866-4804-BBF2-9AAEE132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Cache hit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DDCC1-D350-43E1-8323-29F5054DB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E2F2C82-AC68-4BF3-AAC5-A93B3F74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221163"/>
            <a:ext cx="5832475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85612D8D-D1AD-4C19-8AA5-1200BB0B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213100"/>
            <a:ext cx="3816350" cy="584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CAAB3376-9D96-4548-A80C-F08AB3EB3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276475"/>
            <a:ext cx="2305050" cy="585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0292A-BF2E-4C4A-94CA-314100714AAC}"/>
              </a:ext>
            </a:extLst>
          </p:cNvPr>
          <p:cNvSpPr txBox="1"/>
          <p:nvPr/>
        </p:nvSpPr>
        <p:spPr>
          <a:xfrm>
            <a:off x="3492500" y="2276475"/>
            <a:ext cx="639763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A95DD-CEB8-4FA2-98CF-936AFCFD4044}"/>
              </a:ext>
            </a:extLst>
          </p:cNvPr>
          <p:cNvSpPr txBox="1"/>
          <p:nvPr/>
        </p:nvSpPr>
        <p:spPr>
          <a:xfrm>
            <a:off x="2700338" y="3213100"/>
            <a:ext cx="63976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L2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1BC12-E1C5-4E89-AD6A-572A2087B01D}"/>
              </a:ext>
            </a:extLst>
          </p:cNvPr>
          <p:cNvSpPr txBox="1"/>
          <p:nvPr/>
        </p:nvSpPr>
        <p:spPr>
          <a:xfrm>
            <a:off x="1692275" y="4292600"/>
            <a:ext cx="639763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L3</a:t>
            </a:r>
          </a:p>
        </p:txBody>
      </p:sp>
      <p:pic>
        <p:nvPicPr>
          <p:cNvPr id="39945" name="Picture 2" descr="C:\Documents and Settings\liszka\Local Settings\Temporary Internet Files\Content.IE5\5W39ONER\MC900433834[1].png">
            <a:extLst>
              <a:ext uri="{FF2B5EF4-FFF2-40B4-BE49-F238E27FC236}">
                <a16:creationId xmlns:a16="http://schemas.microsoft.com/office/drawing/2014/main" id="{62405BEB-3CC5-4598-B447-2B58A8819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51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6" name="Freeform 16">
            <a:extLst>
              <a:ext uri="{FF2B5EF4-FFF2-40B4-BE49-F238E27FC236}">
                <a16:creationId xmlns:a16="http://schemas.microsoft.com/office/drawing/2014/main" id="{47C35738-3099-4271-BA74-80FBFC9A0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1408113"/>
            <a:ext cx="2379662" cy="711200"/>
          </a:xfrm>
          <a:custGeom>
            <a:avLst/>
            <a:gdLst>
              <a:gd name="T0" fmla="*/ 0 w 2380343"/>
              <a:gd name="T1" fmla="*/ 0 h 711200"/>
              <a:gd name="T2" fmla="*/ 1494972 w 2380343"/>
              <a:gd name="T3" fmla="*/ 130628 h 711200"/>
              <a:gd name="T4" fmla="*/ 2380343 w 2380343"/>
              <a:gd name="T5" fmla="*/ 711200 h 711200"/>
              <a:gd name="T6" fmla="*/ 0 60000 65536"/>
              <a:gd name="T7" fmla="*/ 0 60000 65536"/>
              <a:gd name="T8" fmla="*/ 0 60000 65536"/>
              <a:gd name="T9" fmla="*/ 0 w 2380343"/>
              <a:gd name="T10" fmla="*/ 0 h 711200"/>
              <a:gd name="T11" fmla="*/ 2380343 w 2380343"/>
              <a:gd name="T12" fmla="*/ 711200 h 71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0343" h="711200">
                <a:moveTo>
                  <a:pt x="0" y="0"/>
                </a:moveTo>
                <a:cubicBezTo>
                  <a:pt x="549123" y="6047"/>
                  <a:pt x="1098247" y="12095"/>
                  <a:pt x="1494971" y="130628"/>
                </a:cubicBezTo>
                <a:cubicBezTo>
                  <a:pt x="1891695" y="249161"/>
                  <a:pt x="2136019" y="480180"/>
                  <a:pt x="2380343" y="71120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01069B-2535-4E06-9D69-8375D4CA4F9E}"/>
              </a:ext>
            </a:extLst>
          </p:cNvPr>
          <p:cNvSpPr txBox="1"/>
          <p:nvPr/>
        </p:nvSpPr>
        <p:spPr>
          <a:xfrm>
            <a:off x="4500563" y="2349500"/>
            <a:ext cx="11747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x   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FE943-6328-440F-8985-4A8D98DE0888}"/>
              </a:ext>
            </a:extLst>
          </p:cNvPr>
          <p:cNvSpPr txBox="1"/>
          <p:nvPr/>
        </p:nvSpPr>
        <p:spPr>
          <a:xfrm>
            <a:off x="4284663" y="3284538"/>
            <a:ext cx="17526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y    z    total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71B00-A24E-4F4A-928B-064FD41D6523}"/>
              </a:ext>
            </a:extLst>
          </p:cNvPr>
          <p:cNvSpPr txBox="1"/>
          <p:nvPr/>
        </p:nvSpPr>
        <p:spPr>
          <a:xfrm>
            <a:off x="3203575" y="4365625"/>
            <a:ext cx="3463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A[ ]   radius   r1    center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6CA98-4677-4C48-BE27-25F688224192}"/>
              </a:ext>
            </a:extLst>
          </p:cNvPr>
          <p:cNvSpPr txBox="1"/>
          <p:nvPr/>
        </p:nvSpPr>
        <p:spPr>
          <a:xfrm>
            <a:off x="2555875" y="1484313"/>
            <a:ext cx="11747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j-lt"/>
              </a:rPr>
              <a:t>fetch  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52F70771-D0C9-44FF-9148-5AAD1470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Cache miss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9A93A-7B88-497B-8285-5BF7224898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15A7456-2487-4BC4-91D6-D04CE3046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221163"/>
            <a:ext cx="5832475" cy="7207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629EBCD5-ED01-4660-8A25-82D21C0C0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213100"/>
            <a:ext cx="3816350" cy="584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7F007CB2-7E3B-4C78-9017-712FDFA6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276475"/>
            <a:ext cx="2305050" cy="5857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16657-7874-4200-BE3A-D2FF6753B61C}"/>
              </a:ext>
            </a:extLst>
          </p:cNvPr>
          <p:cNvSpPr txBox="1"/>
          <p:nvPr/>
        </p:nvSpPr>
        <p:spPr>
          <a:xfrm>
            <a:off x="3492500" y="2276475"/>
            <a:ext cx="639763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3C0FC-65BE-4D4B-A001-31A1CBA89910}"/>
              </a:ext>
            </a:extLst>
          </p:cNvPr>
          <p:cNvSpPr txBox="1"/>
          <p:nvPr/>
        </p:nvSpPr>
        <p:spPr>
          <a:xfrm>
            <a:off x="2700338" y="3213100"/>
            <a:ext cx="639762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L2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C8F55-6EF2-4C7C-9B26-22510AD544D6}"/>
              </a:ext>
            </a:extLst>
          </p:cNvPr>
          <p:cNvSpPr txBox="1"/>
          <p:nvPr/>
        </p:nvSpPr>
        <p:spPr>
          <a:xfrm>
            <a:off x="1692275" y="4292600"/>
            <a:ext cx="639763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L3</a:t>
            </a:r>
          </a:p>
        </p:txBody>
      </p:sp>
      <p:pic>
        <p:nvPicPr>
          <p:cNvPr id="40969" name="Picture 2" descr="C:\Documents and Settings\liszka\Local Settings\Temporary Internet Files\Content.IE5\5W39ONER\MC900433834[1].png">
            <a:extLst>
              <a:ext uri="{FF2B5EF4-FFF2-40B4-BE49-F238E27FC236}">
                <a16:creationId xmlns:a16="http://schemas.microsoft.com/office/drawing/2014/main" id="{A986FA69-4C57-41EA-80BE-66276C87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51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Freeform 16">
            <a:extLst>
              <a:ext uri="{FF2B5EF4-FFF2-40B4-BE49-F238E27FC236}">
                <a16:creationId xmlns:a16="http://schemas.microsoft.com/office/drawing/2014/main" id="{AB47AD0F-4A9C-4118-9017-6ACB8648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1408113"/>
            <a:ext cx="2379662" cy="711200"/>
          </a:xfrm>
          <a:custGeom>
            <a:avLst/>
            <a:gdLst>
              <a:gd name="T0" fmla="*/ 0 w 2380343"/>
              <a:gd name="T1" fmla="*/ 0 h 711200"/>
              <a:gd name="T2" fmla="*/ 1494972 w 2380343"/>
              <a:gd name="T3" fmla="*/ 130628 h 711200"/>
              <a:gd name="T4" fmla="*/ 2380343 w 2380343"/>
              <a:gd name="T5" fmla="*/ 711200 h 711200"/>
              <a:gd name="T6" fmla="*/ 0 60000 65536"/>
              <a:gd name="T7" fmla="*/ 0 60000 65536"/>
              <a:gd name="T8" fmla="*/ 0 60000 65536"/>
              <a:gd name="T9" fmla="*/ 0 w 2380343"/>
              <a:gd name="T10" fmla="*/ 0 h 711200"/>
              <a:gd name="T11" fmla="*/ 2380343 w 2380343"/>
              <a:gd name="T12" fmla="*/ 711200 h 71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0343" h="711200">
                <a:moveTo>
                  <a:pt x="0" y="0"/>
                </a:moveTo>
                <a:cubicBezTo>
                  <a:pt x="549123" y="6047"/>
                  <a:pt x="1098247" y="12095"/>
                  <a:pt x="1494971" y="130628"/>
                </a:cubicBezTo>
                <a:cubicBezTo>
                  <a:pt x="1891695" y="249161"/>
                  <a:pt x="2136019" y="480180"/>
                  <a:pt x="2380343" y="711200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A3E38-F208-4AF8-BEAF-3A9C3B4B5971}"/>
              </a:ext>
            </a:extLst>
          </p:cNvPr>
          <p:cNvSpPr txBox="1"/>
          <p:nvPr/>
        </p:nvSpPr>
        <p:spPr>
          <a:xfrm>
            <a:off x="4500563" y="2349500"/>
            <a:ext cx="11747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y   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0978F-0297-46C9-B097-E7D25C1AA6A4}"/>
              </a:ext>
            </a:extLst>
          </p:cNvPr>
          <p:cNvSpPr txBox="1"/>
          <p:nvPr/>
        </p:nvSpPr>
        <p:spPr>
          <a:xfrm>
            <a:off x="4284663" y="3284538"/>
            <a:ext cx="18732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r1    z    total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C179E-946A-46BF-9FAA-4D19300EECE2}"/>
              </a:ext>
            </a:extLst>
          </p:cNvPr>
          <p:cNvSpPr txBox="1"/>
          <p:nvPr/>
        </p:nvSpPr>
        <p:spPr>
          <a:xfrm>
            <a:off x="3203575" y="4365625"/>
            <a:ext cx="29352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A[ ]   radius    center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F6F476-2DB7-4E8B-BA23-BC66004E7E00}"/>
              </a:ext>
            </a:extLst>
          </p:cNvPr>
          <p:cNvSpPr txBox="1"/>
          <p:nvPr/>
        </p:nvSpPr>
        <p:spPr>
          <a:xfrm>
            <a:off x="2555875" y="1484313"/>
            <a:ext cx="11747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j-lt"/>
              </a:rPr>
              <a:t>fetch  x</a:t>
            </a:r>
          </a:p>
        </p:txBody>
      </p:sp>
      <p:sp>
        <p:nvSpPr>
          <p:cNvPr id="40975" name="Flowchart: Magnetic Disk 15">
            <a:extLst>
              <a:ext uri="{FF2B5EF4-FFF2-40B4-BE49-F238E27FC236}">
                <a16:creationId xmlns:a16="http://schemas.microsoft.com/office/drawing/2014/main" id="{63E21B83-F09E-4A65-A3A3-60274941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836613"/>
            <a:ext cx="1008063" cy="1162050"/>
          </a:xfrm>
          <a:prstGeom prst="flowChartMagneticDisk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40976" name="Rectangle 19">
            <a:extLst>
              <a:ext uri="{FF2B5EF4-FFF2-40B4-BE49-F238E27FC236}">
                <a16:creationId xmlns:a16="http://schemas.microsoft.com/office/drawing/2014/main" id="{F8FA14D1-DA6E-4F13-8BE0-3CB87F213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4128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solidFill>
                  <a:srgbClr val="3177FF"/>
                </a:solidFill>
                <a:latin typeface="Arial" panose="020B0604020202020204" pitchFamily="34" charset="0"/>
              </a:rPr>
              <a:t>x</a:t>
            </a:r>
            <a:endParaRPr lang="en-US" altLang="th-TH"/>
          </a:p>
        </p:txBody>
      </p:sp>
      <p:sp>
        <p:nvSpPr>
          <p:cNvPr id="40977" name="Rectangle 22">
            <a:extLst>
              <a:ext uri="{FF2B5EF4-FFF2-40B4-BE49-F238E27FC236}">
                <a16:creationId xmlns:a16="http://schemas.microsoft.com/office/drawing/2014/main" id="{095F1411-3F3C-42A3-90D9-747D4264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1989138"/>
            <a:ext cx="11509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th-TH" sz="2000">
                <a:latin typeface="Arial" panose="020B0604020202020204" pitchFamily="34" charset="0"/>
              </a:rPr>
              <a:t>main</a:t>
            </a:r>
          </a:p>
          <a:p>
            <a:pPr algn="ctr"/>
            <a:r>
              <a:rPr lang="en-US" altLang="th-TH" sz="2000">
                <a:latin typeface="Arial" panose="020B0604020202020204" pitchFamily="34" charset="0"/>
              </a:rPr>
              <a:t>memory</a:t>
            </a:r>
            <a:endParaRPr lang="en-US" altLang="th-TH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1FCDD31D-4415-47D9-900C-9082EFD6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Issues with cache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C5E74A7D-1388-4217-847E-678CD639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52513"/>
            <a:ext cx="8270875" cy="5111750"/>
          </a:xfrm>
        </p:spPr>
        <p:txBody>
          <a:bodyPr/>
          <a:lstStyle/>
          <a:p>
            <a:r>
              <a:rPr lang="en-US" altLang="th-TH"/>
              <a:t>When a CPU writes data to cache, the value in cache may be inconsistent with the value in main memory.</a:t>
            </a:r>
          </a:p>
          <a:p>
            <a:r>
              <a:rPr lang="en-US" altLang="th-TH" b="1"/>
              <a:t>Write-through</a:t>
            </a:r>
            <a:r>
              <a:rPr lang="en-US" altLang="th-TH"/>
              <a:t> caches handle this by updating the data in main memory at the time it is written to cache.</a:t>
            </a:r>
          </a:p>
          <a:p>
            <a:r>
              <a:rPr lang="en-US" altLang="th-TH" b="1"/>
              <a:t>Write-back</a:t>
            </a:r>
            <a:r>
              <a:rPr lang="en-US" altLang="th-TH"/>
              <a:t> caches mark data in the cache as </a:t>
            </a:r>
            <a:r>
              <a:rPr lang="en-US" altLang="th-TH">
                <a:solidFill>
                  <a:srgbClr val="C00000"/>
                </a:solidFill>
              </a:rPr>
              <a:t>dirty</a:t>
            </a:r>
            <a:r>
              <a:rPr lang="en-US" altLang="th-TH"/>
              <a:t>. When the cache line is replaced by a new cache line from memory, the </a:t>
            </a:r>
            <a:r>
              <a:rPr lang="en-US" altLang="th-TH">
                <a:solidFill>
                  <a:srgbClr val="C00000"/>
                </a:solidFill>
              </a:rPr>
              <a:t>dirty</a:t>
            </a:r>
            <a:r>
              <a:rPr lang="en-US" altLang="th-TH"/>
              <a:t> line is written to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175CD-B30F-4F4D-9517-A85CE4FA89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705FC226-255B-4E4B-ABC2-CABDFE00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Cache mappings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76D2B521-4772-4318-B29D-5FEFF978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81075"/>
            <a:ext cx="8270875" cy="5111750"/>
          </a:xfrm>
        </p:spPr>
        <p:txBody>
          <a:bodyPr/>
          <a:lstStyle/>
          <a:p>
            <a:r>
              <a:rPr lang="en-US" altLang="th-TH" b="1"/>
              <a:t>Full associative </a:t>
            </a:r>
            <a:r>
              <a:rPr lang="en-US" altLang="th-TH"/>
              <a:t>– a new line can be placed at any location in the cache.</a:t>
            </a:r>
            <a:br>
              <a:rPr lang="en-US" altLang="th-TH"/>
            </a:br>
            <a:endParaRPr lang="en-US" altLang="th-TH"/>
          </a:p>
          <a:p>
            <a:r>
              <a:rPr lang="en-US" altLang="th-TH" b="1"/>
              <a:t>Direct mapped </a:t>
            </a:r>
            <a:r>
              <a:rPr lang="en-US" altLang="th-TH"/>
              <a:t>– each cache line has a unique location in the cache to which it will be assigned.</a:t>
            </a:r>
            <a:br>
              <a:rPr lang="en-US" altLang="th-TH"/>
            </a:br>
            <a:endParaRPr lang="en-US" altLang="th-TH"/>
          </a:p>
          <a:p>
            <a:r>
              <a:rPr lang="en-US" altLang="th-TH" b="1" i="1"/>
              <a:t>n</a:t>
            </a:r>
            <a:r>
              <a:rPr lang="en-US" altLang="th-TH" b="1"/>
              <a:t>-way set associative </a:t>
            </a:r>
            <a:r>
              <a:rPr lang="en-US" altLang="th-TH"/>
              <a:t>– each cache line can be place in one of </a:t>
            </a:r>
            <a:r>
              <a:rPr lang="en-US" altLang="th-TH" i="1"/>
              <a:t>n</a:t>
            </a:r>
            <a:r>
              <a:rPr lang="en-US" altLang="th-TH"/>
              <a:t> different locations in the cache.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A9BDA-4315-4CFA-8630-1F0E527D2D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BFA8457A-AA19-4682-836A-B058BEFC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i="1"/>
              <a:t>n</a:t>
            </a:r>
            <a:r>
              <a:rPr lang="en-US" altLang="th-TH"/>
              <a:t>-way set associative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3B032358-6905-4F12-BF08-537308C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7775575" cy="5111750"/>
          </a:xfrm>
        </p:spPr>
        <p:txBody>
          <a:bodyPr/>
          <a:lstStyle/>
          <a:p>
            <a:r>
              <a:rPr lang="en-US" altLang="th-TH"/>
              <a:t>When more than one line in memory can be mapped to several different locations in cache we also need to be able to decide which line should be replaced or </a:t>
            </a:r>
            <a:r>
              <a:rPr lang="en-US" altLang="th-TH">
                <a:solidFill>
                  <a:srgbClr val="C00000"/>
                </a:solidFill>
              </a:rPr>
              <a:t>evicted</a:t>
            </a:r>
            <a:r>
              <a:rPr lang="en-US" altLang="th-TH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DD8EA-20F3-4C8D-9610-5CB6027869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grpSp>
        <p:nvGrpSpPr>
          <p:cNvPr id="44036" name="Group 7">
            <a:extLst>
              <a:ext uri="{FF2B5EF4-FFF2-40B4-BE49-F238E27FC236}">
                <a16:creationId xmlns:a16="http://schemas.microsoft.com/office/drawing/2014/main" id="{2171603C-0CD2-4C29-8B7D-BE97151C7BF8}"/>
              </a:ext>
            </a:extLst>
          </p:cNvPr>
          <p:cNvGrpSpPr>
            <a:grpSpLocks/>
          </p:cNvGrpSpPr>
          <p:nvPr/>
        </p:nvGrpSpPr>
        <p:grpSpPr bwMode="auto">
          <a:xfrm>
            <a:off x="6365875" y="3500438"/>
            <a:ext cx="2133600" cy="2370137"/>
            <a:chOff x="6365476" y="3501008"/>
            <a:chExt cx="2134619" cy="2370212"/>
          </a:xfrm>
        </p:grpSpPr>
        <p:pic>
          <p:nvPicPr>
            <p:cNvPr id="44038" name="Picture 2" descr="C:\Documents and Settings\liszka\Local Settings\Temporary Internet Files\Content.IE5\3X5GU20H\MC900078823[1].wmf">
              <a:extLst>
                <a:ext uri="{FF2B5EF4-FFF2-40B4-BE49-F238E27FC236}">
                  <a16:creationId xmlns:a16="http://schemas.microsoft.com/office/drawing/2014/main" id="{194E5236-BB50-4D6E-9F04-0004F4956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476" y="3501008"/>
              <a:ext cx="2134619" cy="237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9" name="Rectangle 6">
              <a:extLst>
                <a:ext uri="{FF2B5EF4-FFF2-40B4-BE49-F238E27FC236}">
                  <a16:creationId xmlns:a16="http://schemas.microsoft.com/office/drawing/2014/main" id="{F7FA08CB-295A-4C5C-8E59-6EF55048C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0272" y="4005064"/>
              <a:ext cx="21602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GB" altLang="th-TH"/>
            </a:p>
          </p:txBody>
        </p:sp>
      </p:grpSp>
      <p:sp>
        <p:nvSpPr>
          <p:cNvPr id="44037" name="TextBox 5">
            <a:extLst>
              <a:ext uri="{FF2B5EF4-FFF2-40B4-BE49-F238E27FC236}">
                <a16:creationId xmlns:a16="http://schemas.microsoft.com/office/drawing/2014/main" id="{A5C18BEF-BB0C-4E89-80B9-046C16860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860800"/>
            <a:ext cx="4905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4400" b="1" i="1">
                <a:solidFill>
                  <a:srgbClr val="C00000"/>
                </a:solidFill>
                <a:latin typeface="Bell MT" panose="02020503060305020303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C5AB68F0-DB45-4DE6-9818-AD129B6C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Example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B1D3D-A789-4137-BA83-A2D11CE431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BD6F2D0E-8462-4399-BB04-2CBFB9502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052513"/>
            <a:ext cx="43815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68AD8C-1836-4B0F-8C6B-8512EFFA5476}"/>
              </a:ext>
            </a:extLst>
          </p:cNvPr>
          <p:cNvSpPr/>
          <p:nvPr/>
        </p:nvSpPr>
        <p:spPr>
          <a:xfrm>
            <a:off x="2339975" y="5373688"/>
            <a:ext cx="4572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Table 2.1: Assignments of a 16-line main memory to a 4-line cache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C11482A9-E418-4911-93EF-FBE8643F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Caches and programs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96A51-8498-4AB1-814E-3CDE87CA9C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BE3A2E76-BFE6-46FE-8630-F885D35D7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3950"/>
            <a:ext cx="4824412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2">
            <a:extLst>
              <a:ext uri="{FF2B5EF4-FFF2-40B4-BE49-F238E27FC236}">
                <a16:creationId xmlns:a16="http://schemas.microsoft.com/office/drawing/2014/main" id="{11D81E93-39AE-451B-8427-D285A264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852738"/>
            <a:ext cx="45815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95473495-70E8-4DD0-B913-23A3DF3F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Virtual memory (1)</a:t>
            </a:r>
          </a:p>
        </p:txBody>
      </p:sp>
      <p:sp>
        <p:nvSpPr>
          <p:cNvPr id="47106" name="Content Placeholder 4">
            <a:extLst>
              <a:ext uri="{FF2B5EF4-FFF2-40B4-BE49-F238E27FC236}">
                <a16:creationId xmlns:a16="http://schemas.microsoft.com/office/drawing/2014/main" id="{EBB18E21-DBFD-48D9-AFF0-809F7A27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If we run a very large program or a program that accesses very large data sets, all of the instructions and data may not fit into main memory.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Virtual memory functions as a cache for secondary storage.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E5A6C-A60B-4112-AC19-F36C2709DF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1F0DE9BD-69C5-4121-B58E-023ECA19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Virtual memory (2)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53291C91-2678-4EF5-A6CE-9BB0F524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It exploits the principle of spatial and temporal locality.</a:t>
            </a:r>
          </a:p>
          <a:p>
            <a:endParaRPr lang="en-US" altLang="th-TH"/>
          </a:p>
          <a:p>
            <a:r>
              <a:rPr lang="en-US" altLang="th-TH"/>
              <a:t>It only keeps the active parts of running programs in main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14F6B-06A1-438D-8456-3E93B78EA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9" descr="C:\Documents and Settings\liszka\Local Settings\Temporary Internet Files\Content.IE5\5W39ONER\MP900401988[1].jpg">
            <a:extLst>
              <a:ext uri="{FF2B5EF4-FFF2-40B4-BE49-F238E27FC236}">
                <a16:creationId xmlns:a16="http://schemas.microsoft.com/office/drawing/2014/main" id="{1B1CE4A5-5037-482D-BCE8-424535682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268413"/>
            <a:ext cx="2081213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18D3F3-6786-41FF-8741-D24064E9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en-US" dirty="0"/>
              <a:t>Some 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88CBD-94BF-4ADA-A168-4553DEC23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21508" name="Picture 6" descr="C:\Documents and Settings\liszka\Local Settings\Temporary Internet Files\Content.IE5\1G3WK4XC\MP900289834[1].jpg">
            <a:extLst>
              <a:ext uri="{FF2B5EF4-FFF2-40B4-BE49-F238E27FC236}">
                <a16:creationId xmlns:a16="http://schemas.microsoft.com/office/drawing/2014/main" id="{A4F3FD14-00B5-48F1-A21A-231A77187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836613"/>
            <a:ext cx="3657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 descr="C:\Documents and Settings\liszka\Local Settings\Temporary Internet Files\Content.IE5\5W39ONER\MP900403733[1].jpg">
            <a:extLst>
              <a:ext uri="{FF2B5EF4-FFF2-40B4-BE49-F238E27FC236}">
                <a16:creationId xmlns:a16="http://schemas.microsoft.com/office/drawing/2014/main" id="{ECB30E0E-4E07-4F65-ACD5-F130EB881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96975"/>
            <a:ext cx="2505075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8CA0039D-66AB-4CEB-A5EB-4B9CDF49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Virtual memory (3)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64432116-F48F-4D73-834F-DE041EC4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b="1"/>
              <a:t>Swap space </a:t>
            </a:r>
            <a:r>
              <a:rPr lang="en-US" altLang="th-TH"/>
              <a:t>- those parts that are idle are kept in a block of secondary storage.</a:t>
            </a:r>
            <a:br>
              <a:rPr lang="en-US" altLang="th-TH"/>
            </a:br>
            <a:endParaRPr lang="en-US" altLang="th-TH"/>
          </a:p>
          <a:p>
            <a:r>
              <a:rPr lang="en-US" altLang="th-TH" b="1"/>
              <a:t>Pages</a:t>
            </a:r>
            <a:r>
              <a:rPr lang="en-US" altLang="th-TH"/>
              <a:t> – blocks of data and instructions.</a:t>
            </a:r>
          </a:p>
          <a:p>
            <a:pPr lvl="1"/>
            <a:r>
              <a:rPr lang="en-US" altLang="th-TH"/>
              <a:t>Usually these are relatively large.</a:t>
            </a:r>
          </a:p>
          <a:p>
            <a:pPr lvl="1"/>
            <a:r>
              <a:rPr lang="en-US" altLang="th-TH"/>
              <a:t>Most systems have a fixed page </a:t>
            </a:r>
            <a:br>
              <a:rPr lang="en-US" altLang="th-TH"/>
            </a:br>
            <a:r>
              <a:rPr lang="en-US" altLang="th-TH"/>
              <a:t>size that currently ranges from </a:t>
            </a:r>
            <a:br>
              <a:rPr lang="en-US" altLang="th-TH"/>
            </a:br>
            <a:r>
              <a:rPr lang="en-US" altLang="th-TH"/>
              <a:t>4 to 16 kilobytes.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B016B-E3C8-4684-89F0-B787571577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44034" name="Documents">
            <a:extLst>
              <a:ext uri="{FF2B5EF4-FFF2-40B4-BE49-F238E27FC236}">
                <a16:creationId xmlns:a16="http://schemas.microsoft.com/office/drawing/2014/main" id="{1C9E5D4D-164C-4E4D-9187-4968949CA997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235825" y="3573463"/>
            <a:ext cx="892175" cy="112077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22">
            <a:extLst>
              <a:ext uri="{FF2B5EF4-FFF2-40B4-BE49-F238E27FC236}">
                <a16:creationId xmlns:a16="http://schemas.microsoft.com/office/drawing/2014/main" id="{DFDF409F-1C48-4693-82C1-892DDF44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Virtual memory (4)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B9C213-03C0-49E5-9CD4-CFA307C595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45058" name="Documents">
            <a:extLst>
              <a:ext uri="{FF2B5EF4-FFF2-40B4-BE49-F238E27FC236}">
                <a16:creationId xmlns:a16="http://schemas.microsoft.com/office/drawing/2014/main" id="{30CDA4C0-5BA6-414B-9E7D-5A3A65F6FC5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403350" y="1412875"/>
            <a:ext cx="1036638" cy="1265238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4" name="Documents">
            <a:extLst>
              <a:ext uri="{FF2B5EF4-FFF2-40B4-BE49-F238E27FC236}">
                <a16:creationId xmlns:a16="http://schemas.microsoft.com/office/drawing/2014/main" id="{BA23E95A-8C47-4D54-B576-FB926AAB4E7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84213" y="3429000"/>
            <a:ext cx="1035050" cy="1265238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5" name="Documents">
            <a:extLst>
              <a:ext uri="{FF2B5EF4-FFF2-40B4-BE49-F238E27FC236}">
                <a16:creationId xmlns:a16="http://schemas.microsoft.com/office/drawing/2014/main" id="{929D88A5-F859-4F00-99C0-781903E7302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627313" y="4437063"/>
            <a:ext cx="1036637" cy="1265237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CAC36-885A-44E7-AF24-4532C39AB479}"/>
              </a:ext>
            </a:extLst>
          </p:cNvPr>
          <p:cNvSpPr txBox="1"/>
          <p:nvPr/>
        </p:nvSpPr>
        <p:spPr>
          <a:xfrm>
            <a:off x="1258888" y="981075"/>
            <a:ext cx="13668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program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5A381-37E8-4FD2-95D6-4AC780AF5667}"/>
              </a:ext>
            </a:extLst>
          </p:cNvPr>
          <p:cNvSpPr txBox="1"/>
          <p:nvPr/>
        </p:nvSpPr>
        <p:spPr>
          <a:xfrm>
            <a:off x="611188" y="2924175"/>
            <a:ext cx="1381125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program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75883-53AD-40A7-B639-C3CE3276FCF3}"/>
              </a:ext>
            </a:extLst>
          </p:cNvPr>
          <p:cNvSpPr txBox="1"/>
          <p:nvPr/>
        </p:nvSpPr>
        <p:spPr>
          <a:xfrm>
            <a:off x="2484438" y="3933825"/>
            <a:ext cx="13938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program C</a:t>
            </a:r>
          </a:p>
        </p:txBody>
      </p:sp>
      <p:sp>
        <p:nvSpPr>
          <p:cNvPr id="45059" name="Document">
            <a:extLst>
              <a:ext uri="{FF2B5EF4-FFF2-40B4-BE49-F238E27FC236}">
                <a16:creationId xmlns:a16="http://schemas.microsoft.com/office/drawing/2014/main" id="{151AF916-9794-4FB0-8C05-6376D8AAB2EF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659563" y="1484313"/>
            <a:ext cx="1568450" cy="36734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614A4-8A00-4095-B50F-D464EA7DD714}"/>
              </a:ext>
            </a:extLst>
          </p:cNvPr>
          <p:cNvSpPr txBox="1"/>
          <p:nvPr/>
        </p:nvSpPr>
        <p:spPr>
          <a:xfrm>
            <a:off x="6659563" y="981075"/>
            <a:ext cx="17367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main memory</a:t>
            </a:r>
          </a:p>
        </p:txBody>
      </p:sp>
      <p:cxnSp>
        <p:nvCxnSpPr>
          <p:cNvPr id="50187" name="Straight Connector 11">
            <a:extLst>
              <a:ext uri="{FF2B5EF4-FFF2-40B4-BE49-F238E27FC236}">
                <a16:creationId xmlns:a16="http://schemas.microsoft.com/office/drawing/2014/main" id="{3286C2CC-F9C2-40BD-8FCC-919A64282B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59563" y="2420938"/>
            <a:ext cx="1657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Straight Connector 13">
            <a:extLst>
              <a:ext uri="{FF2B5EF4-FFF2-40B4-BE49-F238E27FC236}">
                <a16:creationId xmlns:a16="http://schemas.microsoft.com/office/drawing/2014/main" id="{3683800A-C001-457E-A270-194D5F96CB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59563" y="3357563"/>
            <a:ext cx="16573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9" name="Rectangle 15">
            <a:extLst>
              <a:ext uri="{FF2B5EF4-FFF2-40B4-BE49-F238E27FC236}">
                <a16:creationId xmlns:a16="http://schemas.microsoft.com/office/drawing/2014/main" id="{5322EB2E-5B91-45C7-A0B8-71E1B9825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349500"/>
            <a:ext cx="1584325" cy="115093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cxnSp>
        <p:nvCxnSpPr>
          <p:cNvPr id="50190" name="Straight Arrow Connector 17">
            <a:extLst>
              <a:ext uri="{FF2B5EF4-FFF2-40B4-BE49-F238E27FC236}">
                <a16:creationId xmlns:a16="http://schemas.microsoft.com/office/drawing/2014/main" id="{5BC3B1D0-7940-49E5-951D-5C7E22C6A3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00338" y="1844675"/>
            <a:ext cx="4248150" cy="1008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Straight Arrow Connector 19">
            <a:extLst>
              <a:ext uri="{FF2B5EF4-FFF2-40B4-BE49-F238E27FC236}">
                <a16:creationId xmlns:a16="http://schemas.microsoft.com/office/drawing/2014/main" id="{26007DB9-37B2-41E3-ADB3-CC809691D35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24075" y="3068638"/>
            <a:ext cx="4824413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Straight Arrow Connector 21">
            <a:extLst>
              <a:ext uri="{FF2B5EF4-FFF2-40B4-BE49-F238E27FC236}">
                <a16:creationId xmlns:a16="http://schemas.microsoft.com/office/drawing/2014/main" id="{4B580C66-9648-4C48-BECB-B8A23D5B4F7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95738" y="3357563"/>
            <a:ext cx="3024187" cy="1584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E23DC2BF-44F9-4778-8186-850E8191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Virtual page numbers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214EC2DC-11B3-4CE5-BC06-B1044004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When a program is compiled its pages are assigned </a:t>
            </a:r>
            <a:r>
              <a:rPr lang="en-US" altLang="th-TH" i="1">
                <a:solidFill>
                  <a:srgbClr val="3399FF"/>
                </a:solidFill>
              </a:rPr>
              <a:t>virtual</a:t>
            </a:r>
            <a:r>
              <a:rPr lang="en-US" altLang="th-TH"/>
              <a:t> page numbers.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When the program is run, a table is created that maps the virtual page numbers to physical addresses.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A </a:t>
            </a:r>
            <a:r>
              <a:rPr lang="en-US" altLang="th-TH" b="1"/>
              <a:t>page table </a:t>
            </a:r>
            <a:r>
              <a:rPr lang="en-US" altLang="th-TH"/>
              <a:t>is used to translate the virtual address into a physical address.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1B6B1-67AA-47FC-B803-28BA6CFDF2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5">
            <a:extLst>
              <a:ext uri="{FF2B5EF4-FFF2-40B4-BE49-F238E27FC236}">
                <a16:creationId xmlns:a16="http://schemas.microsoft.com/office/drawing/2014/main" id="{53D3CD39-0AE0-475D-A3E2-1B8CB2B6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Page table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EC70A-0DF1-4FBE-8CAD-0E8399988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9683BE-548F-412C-9A1E-6A86AA617741}"/>
              </a:ext>
            </a:extLst>
          </p:cNvPr>
          <p:cNvSpPr/>
          <p:nvPr/>
        </p:nvSpPr>
        <p:spPr>
          <a:xfrm>
            <a:off x="2195513" y="4292600"/>
            <a:ext cx="4572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Table 2.2: Virtual Address Divided into Virtual Page Number and Byte Offset</a:t>
            </a:r>
          </a:p>
        </p:txBody>
      </p:sp>
      <p:pic>
        <p:nvPicPr>
          <p:cNvPr id="52228" name="Picture 2">
            <a:extLst>
              <a:ext uri="{FF2B5EF4-FFF2-40B4-BE49-F238E27FC236}">
                <a16:creationId xmlns:a16="http://schemas.microsoft.com/office/drawing/2014/main" id="{8C0CAEB6-AEF8-456A-8BCC-4CA9A5BD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723265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9969FD2C-9BB0-4E47-AB2C-EF144774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-506413"/>
            <a:ext cx="8532812" cy="1323976"/>
          </a:xfrm>
        </p:spPr>
        <p:txBody>
          <a:bodyPr/>
          <a:lstStyle/>
          <a:p>
            <a:r>
              <a:rPr lang="en-US" altLang="th-TH"/>
              <a:t>Translation-lookaside buffer (TLB)</a:t>
            </a:r>
          </a:p>
        </p:txBody>
      </p:sp>
      <p:sp>
        <p:nvSpPr>
          <p:cNvPr id="53250" name="Content Placeholder 3">
            <a:extLst>
              <a:ext uri="{FF2B5EF4-FFF2-40B4-BE49-F238E27FC236}">
                <a16:creationId xmlns:a16="http://schemas.microsoft.com/office/drawing/2014/main" id="{BCF6D6D4-57EB-4987-8E29-A97ED4C8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Using a page table has the potential to significantly increase each program’s overall run-time.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A special address translation cache in the processor.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5864A-31CD-4581-90E0-D95E92953A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8EEA83B5-CC77-4953-8E2A-B8DB271E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Translation-lookaside buffer (2)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B9C4A3CB-6534-41BC-9695-09F5E8CF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It caches a small number of entries (typically 16–512) from the page table in very fast memory.</a:t>
            </a:r>
          </a:p>
          <a:p>
            <a:endParaRPr lang="en-US" altLang="th-TH"/>
          </a:p>
          <a:p>
            <a:r>
              <a:rPr lang="en-US" altLang="th-TH" b="1"/>
              <a:t>Page fault </a:t>
            </a:r>
            <a:r>
              <a:rPr lang="en-US" altLang="th-TH"/>
              <a:t>– attempting to access a valid physical address for a page in the page table but the page is only stored on disk.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FC471-7370-4171-9E3E-5AAEFA3917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2EAC7E72-A127-4436-8C8B-10C3FB1C1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-506413"/>
            <a:ext cx="8532812" cy="1323976"/>
          </a:xfrm>
        </p:spPr>
        <p:txBody>
          <a:bodyPr/>
          <a:lstStyle/>
          <a:p>
            <a:r>
              <a:rPr lang="en-US" altLang="th-TH"/>
              <a:t>Instruction Level Parallelism (ILP)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32D28432-294D-4107-8AAA-4E095774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Attempts to improve processor performance by having multiple processor components or </a:t>
            </a:r>
            <a:r>
              <a:rPr lang="en-US" altLang="th-TH" b="1"/>
              <a:t>functional units </a:t>
            </a:r>
            <a:r>
              <a:rPr lang="en-US" altLang="th-TH"/>
              <a:t>simultaneously executing instructions.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A5023-A71F-46C6-8F34-17FBCDA681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3621A03B-6D89-4330-B87C-194090D0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Instruction Level Parallelism (2)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822A20C1-7DD1-46E3-B1BA-49C9D004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b="1"/>
              <a:t>Pipelining</a:t>
            </a:r>
            <a:r>
              <a:rPr lang="en-US" altLang="th-TH"/>
              <a:t> - functional units are arranged in stages.</a:t>
            </a:r>
          </a:p>
          <a:p>
            <a:endParaRPr lang="en-US" altLang="th-TH"/>
          </a:p>
          <a:p>
            <a:r>
              <a:rPr lang="en-US" altLang="th-TH" b="1"/>
              <a:t>Multiple issue </a:t>
            </a:r>
            <a:r>
              <a:rPr lang="en-US" altLang="th-TH"/>
              <a:t>- multiple instructions can be simultaneously initiated.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92793-FADF-4541-AEA2-B3D7B996EF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9E774F2D-4923-403B-9A61-778F4513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Pipelining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B1064-7F5A-4881-8CE9-D831439EBE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57347" name="Picture 6" descr="C:\Documents and Settings\liszka\Local Settings\Temporary Internet Files\Content.IE5\5W39ONER\MC900252749[1].wmf">
            <a:extLst>
              <a:ext uri="{FF2B5EF4-FFF2-40B4-BE49-F238E27FC236}">
                <a16:creationId xmlns:a16="http://schemas.microsoft.com/office/drawing/2014/main" id="{6CD7DE6A-6732-470D-93E5-272E30F5D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29527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9" descr="C:\Documents and Settings\liszka\Local Settings\Temporary Internet Files\Content.IE5\1G3WK4XC\MC900322807[1].wmf">
            <a:extLst>
              <a:ext uri="{FF2B5EF4-FFF2-40B4-BE49-F238E27FC236}">
                <a16:creationId xmlns:a16="http://schemas.microsoft.com/office/drawing/2014/main" id="{4FC2EB6A-8159-4055-A54F-162FF0251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060575"/>
            <a:ext cx="22034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10" descr="C:\Documents and Settings\liszka\Local Settings\Temporary Internet Files\Content.IE5\Q7HGDQRM\MC900322815[1].wmf">
            <a:extLst>
              <a:ext uri="{FF2B5EF4-FFF2-40B4-BE49-F238E27FC236}">
                <a16:creationId xmlns:a16="http://schemas.microsoft.com/office/drawing/2014/main" id="{89182C5F-8D01-43D0-A729-A371B20E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429000"/>
            <a:ext cx="2638425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12" descr="C:\Documents and Settings\liszka\Local Settings\Temporary Internet Files\Content.IE5\1G3WK4XC\MC900439806[1].png">
            <a:extLst>
              <a:ext uri="{FF2B5EF4-FFF2-40B4-BE49-F238E27FC236}">
                <a16:creationId xmlns:a16="http://schemas.microsoft.com/office/drawing/2014/main" id="{5E4E1444-C8C1-4EDE-8387-E3A5C569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005263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2" descr="C:\Documents and Settings\liszka\Local Settings\Temporary Internet Files\Content.IE5\1G3WK4XC\MC900439806[1].png">
            <a:extLst>
              <a:ext uri="{FF2B5EF4-FFF2-40B4-BE49-F238E27FC236}">
                <a16:creationId xmlns:a16="http://schemas.microsoft.com/office/drawing/2014/main" id="{1A33D076-DBF0-4BA1-88FF-8F9DE973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13100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201951A1-ED33-4173-8FC6-57F21A46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Pipelining example (1)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6BEA1-2153-4B6F-B1A7-EB4509C28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4A726878-DB11-48F1-A600-4820AADF7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4313"/>
            <a:ext cx="6408738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4">
            <a:extLst>
              <a:ext uri="{FF2B5EF4-FFF2-40B4-BE49-F238E27FC236}">
                <a16:creationId xmlns:a16="http://schemas.microsoft.com/office/drawing/2014/main" id="{D33972B7-6468-4B19-B634-4CE28FC35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14972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th-TH" sz="2400">
                <a:latin typeface="NimbusRomNo9L-Regu"/>
              </a:rPr>
              <a:t>Add the floating point numbers 9</a:t>
            </a:r>
            <a:r>
              <a:rPr lang="en-US" altLang="th-TH" sz="2400">
                <a:latin typeface="CMMI10"/>
              </a:rPr>
              <a:t>.</a:t>
            </a:r>
            <a:r>
              <a:rPr lang="en-US" altLang="th-TH" sz="2400">
                <a:latin typeface="NimbusRomNo9L-Regu"/>
              </a:rPr>
              <a:t>87</a:t>
            </a:r>
            <a:r>
              <a:rPr lang="en-US" altLang="th-TH" sz="2400">
                <a:latin typeface="CMSY10"/>
              </a:rPr>
              <a:t>×</a:t>
            </a:r>
            <a:r>
              <a:rPr lang="en-US" altLang="th-TH" sz="2400">
                <a:latin typeface="NimbusRomNo9L-Regu"/>
              </a:rPr>
              <a:t>10</a:t>
            </a:r>
            <a:r>
              <a:rPr lang="en-US" altLang="th-TH" sz="2400" baseline="30000">
                <a:latin typeface="NimbusRomNo9L-Regu"/>
              </a:rPr>
              <a:t>4 </a:t>
            </a:r>
            <a:r>
              <a:rPr lang="en-US" altLang="th-TH" sz="2400">
                <a:latin typeface="NimbusRomNo9L-Regu"/>
              </a:rPr>
              <a:t>and 6</a:t>
            </a:r>
            <a:r>
              <a:rPr lang="en-US" altLang="th-TH" sz="2400">
                <a:latin typeface="CMMI10"/>
              </a:rPr>
              <a:t>.</a:t>
            </a:r>
            <a:r>
              <a:rPr lang="en-US" altLang="th-TH" sz="2400">
                <a:latin typeface="NimbusRomNo9L-Regu"/>
              </a:rPr>
              <a:t>54</a:t>
            </a:r>
            <a:r>
              <a:rPr lang="en-US" altLang="th-TH" sz="2400">
                <a:latin typeface="CMSY10"/>
              </a:rPr>
              <a:t>×</a:t>
            </a:r>
            <a:r>
              <a:rPr lang="en-US" altLang="th-TH" sz="2400">
                <a:latin typeface="NimbusRomNo9L-Regu"/>
              </a:rPr>
              <a:t>10</a:t>
            </a:r>
            <a:r>
              <a:rPr lang="en-US" altLang="th-TH" sz="2400" baseline="30000">
                <a:latin typeface="NimbusRomNo9L-Regu"/>
              </a:rPr>
              <a:t>3</a:t>
            </a:r>
            <a:endParaRPr lang="en-US" altLang="th-TH" sz="2400" baseline="30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1755654C-BEA1-4286-83E3-BB2E6A7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Serial hardware and software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DCF64-DF90-45F6-B1AE-A1E78CFC25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22531" name="Picture 8" descr="C:\Documents and Settings\liszka\Local Settings\Temporary Internet Files\Content.IE5\1G3WK4XC\MC900431543[1].png">
            <a:extLst>
              <a:ext uri="{FF2B5EF4-FFF2-40B4-BE49-F238E27FC236}">
                <a16:creationId xmlns:a16="http://schemas.microsoft.com/office/drawing/2014/main" id="{DE1FCBE5-1897-45C4-A7B4-C101A26D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270125"/>
            <a:ext cx="309721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2" descr="C:\Documents and Settings\liszka\Local Settings\Temporary Internet Files\Content.IE5\Q7HGDQRM\MC900024275[1].wmf">
            <a:extLst>
              <a:ext uri="{FF2B5EF4-FFF2-40B4-BE49-F238E27FC236}">
                <a16:creationId xmlns:a16="http://schemas.microsoft.com/office/drawing/2014/main" id="{70DCA6F1-1B00-49F1-BB67-D9FB59A9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693863"/>
            <a:ext cx="1947863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1" descr="C:\Documents and Settings\liszka\Local Settings\Temporary Internet Files\Content.IE5\5W39ONER\MC900439808[1].png">
            <a:extLst>
              <a:ext uri="{FF2B5EF4-FFF2-40B4-BE49-F238E27FC236}">
                <a16:creationId xmlns:a16="http://schemas.microsoft.com/office/drawing/2014/main" id="{A7865907-D205-4E99-B8B7-34E60B756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5461">
            <a:off x="4492625" y="1909763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487EF5-7AF0-4914-8FB8-A98BF1FA3090}"/>
              </a:ext>
            </a:extLst>
          </p:cNvPr>
          <p:cNvSpPr/>
          <p:nvPr/>
        </p:nvSpPr>
        <p:spPr>
          <a:xfrm>
            <a:off x="4708525" y="1549400"/>
            <a:ext cx="965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Arial"/>
              </a:rPr>
              <a:t>input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8D109-E734-4135-89BF-36418B5523DE}"/>
              </a:ext>
            </a:extLst>
          </p:cNvPr>
          <p:cNvSpPr/>
          <p:nvPr/>
        </p:nvSpPr>
        <p:spPr>
          <a:xfrm>
            <a:off x="1036638" y="4933950"/>
            <a:ext cx="11842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Arial"/>
              </a:rPr>
              <a:t>output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E7A748-9008-4EE3-A5EE-9AC02A0C018A}"/>
              </a:ext>
            </a:extLst>
          </p:cNvPr>
          <p:cNvSpPr/>
          <p:nvPr/>
        </p:nvSpPr>
        <p:spPr>
          <a:xfrm>
            <a:off x="6653213" y="1189038"/>
            <a:ext cx="170656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Arial"/>
              </a:rPr>
              <a:t>programs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F1C195-C03C-4286-8099-78BC9701AF3B}"/>
              </a:ext>
            </a:extLst>
          </p:cNvPr>
          <p:cNvSpPr/>
          <p:nvPr/>
        </p:nvSpPr>
        <p:spPr>
          <a:xfrm>
            <a:off x="4708525" y="4141788"/>
            <a:ext cx="3500438" cy="1039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b="1" kern="0" dirty="0">
                <a:latin typeface="Arial"/>
              </a:rPr>
              <a:t>Computer runs one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b="1" kern="0" dirty="0">
                <a:latin typeface="Arial"/>
              </a:rPr>
              <a:t>program at a time.</a:t>
            </a:r>
            <a:endParaRPr 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2">
            <a:extLst>
              <a:ext uri="{FF2B5EF4-FFF2-40B4-BE49-F238E27FC236}">
                <a16:creationId xmlns:a16="http://schemas.microsoft.com/office/drawing/2014/main" id="{FCA8FC57-D67F-45D3-8384-4C6038F90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52513"/>
            <a:ext cx="53467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Title 1">
            <a:extLst>
              <a:ext uri="{FF2B5EF4-FFF2-40B4-BE49-F238E27FC236}">
                <a16:creationId xmlns:a16="http://schemas.microsoft.com/office/drawing/2014/main" id="{1517BDE0-F3AC-40F5-B492-CCA9DFB8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Pipelining example (2)</a:t>
            </a:r>
          </a:p>
        </p:txBody>
      </p:sp>
      <p:sp>
        <p:nvSpPr>
          <p:cNvPr id="59395" name="Content Placeholder 6">
            <a:extLst>
              <a:ext uri="{FF2B5EF4-FFF2-40B4-BE49-F238E27FC236}">
                <a16:creationId xmlns:a16="http://schemas.microsoft.com/office/drawing/2014/main" id="{8FD1A388-7247-47F7-BBDA-72336602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938" y="2708275"/>
            <a:ext cx="4598987" cy="3168650"/>
          </a:xfrm>
        </p:spPr>
        <p:txBody>
          <a:bodyPr/>
          <a:lstStyle/>
          <a:p>
            <a:r>
              <a:rPr lang="en-US" altLang="th-TH" sz="2800"/>
              <a:t>Assume each operation takes one nanosecond (10</a:t>
            </a:r>
            <a:r>
              <a:rPr lang="en-US" altLang="th-TH" sz="2800" baseline="30000"/>
              <a:t>-9</a:t>
            </a:r>
            <a:r>
              <a:rPr lang="en-US" altLang="th-TH" sz="2800"/>
              <a:t> seconds).</a:t>
            </a:r>
            <a:br>
              <a:rPr lang="en-US" altLang="th-TH" sz="2800"/>
            </a:br>
            <a:endParaRPr lang="en-US" altLang="th-TH" sz="2800"/>
          </a:p>
          <a:p>
            <a:r>
              <a:rPr lang="en-US" altLang="th-TH" sz="2800"/>
              <a:t>This for loop takes about 7000 nanoseconds.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E1813-4B9C-4299-A27A-101F44ABA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D70F0F70-BAEF-4F98-9CEB-A608BE72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Pipelining (3)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4441B41D-83DE-4F69-A176-10BD734E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Divide the floating point adder into 7 separate pieces of hardware or functional units.</a:t>
            </a:r>
          </a:p>
          <a:p>
            <a:r>
              <a:rPr lang="en-US" altLang="th-TH"/>
              <a:t>First unit fetches two operands, second unit compares exponents, etc.</a:t>
            </a:r>
          </a:p>
          <a:p>
            <a:r>
              <a:rPr lang="en-US" altLang="th-TH"/>
              <a:t>Output of one functional unit is input to the next.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4020-368B-41F4-AD19-19157D945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74981E3C-CBCA-44E5-BA09-6DA5C915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Pipelining (4)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63B03-EF53-488C-A931-94704C91E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6F74F76B-8A09-4EB1-99EB-4DBA65C7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125538"/>
            <a:ext cx="52673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4">
            <a:extLst>
              <a:ext uri="{FF2B5EF4-FFF2-40B4-BE49-F238E27FC236}">
                <a16:creationId xmlns:a16="http://schemas.microsoft.com/office/drawing/2014/main" id="{79E1D858-1916-4AC3-A948-FD1A6A1C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013325"/>
            <a:ext cx="6553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n-US" altLang="th-TH" sz="2000">
                <a:latin typeface="NimbusRomNo9L-Regu"/>
              </a:rPr>
              <a:t>Table 2.3: Pipelined Addition. </a:t>
            </a:r>
          </a:p>
          <a:p>
            <a:pPr algn="ctr"/>
            <a:r>
              <a:rPr lang="en-US" altLang="th-TH" sz="2000">
                <a:latin typeface="NimbusRomNo9L-Regu"/>
              </a:rPr>
              <a:t>Numbers in the table are subscripts of operands/results.</a:t>
            </a:r>
            <a:endParaRPr lang="en-US" altLang="th-TH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3" descr="C:\Documents and Settings\liszka\Local Settings\Temporary Internet Files\Content.IE5\1G3WK4XC\MC900093373[1].wmf">
            <a:extLst>
              <a:ext uri="{FF2B5EF4-FFF2-40B4-BE49-F238E27FC236}">
                <a16:creationId xmlns:a16="http://schemas.microsoft.com/office/drawing/2014/main" id="{7317F9C0-CE0A-4899-8A80-D3EDBD66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916113"/>
            <a:ext cx="33607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Title 1">
            <a:extLst>
              <a:ext uri="{FF2B5EF4-FFF2-40B4-BE49-F238E27FC236}">
                <a16:creationId xmlns:a16="http://schemas.microsoft.com/office/drawing/2014/main" id="{23A76D69-2270-4F33-9FC5-EF0B418C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Pipelining (5)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877215E8-8335-4BC4-8BC7-334717E2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One floating point addition still takes </a:t>
            </a:r>
            <a:br>
              <a:rPr lang="en-US" altLang="th-TH"/>
            </a:br>
            <a:r>
              <a:rPr lang="en-US" altLang="th-TH"/>
              <a:t>7 nanoseconds.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But 1000 floating point additions </a:t>
            </a:r>
            <a:br>
              <a:rPr lang="en-US" altLang="th-TH"/>
            </a:br>
            <a:r>
              <a:rPr lang="en-US" altLang="th-TH"/>
              <a:t>now takes 1006 nanoseconds!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3CF0B-086B-4DEB-8C51-12850D212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629E9D8F-8AA8-4635-B1E3-0F35C913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Multiple Issue (1)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B6E313A6-D316-4E2C-A265-B241EFDA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81075"/>
            <a:ext cx="7920037" cy="2230438"/>
          </a:xfrm>
        </p:spPr>
        <p:txBody>
          <a:bodyPr/>
          <a:lstStyle/>
          <a:p>
            <a:r>
              <a:rPr lang="en-US" altLang="th-TH"/>
              <a:t>Multiple issue processors replicate functional units and try to simultaneously execute different instructions in a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3CEC2-38A3-4CA4-A3B9-F8CEC89B23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grpSp>
        <p:nvGrpSpPr>
          <p:cNvPr id="63492" name="Group 9">
            <a:extLst>
              <a:ext uri="{FF2B5EF4-FFF2-40B4-BE49-F238E27FC236}">
                <a16:creationId xmlns:a16="http://schemas.microsoft.com/office/drawing/2014/main" id="{E0A3C08E-14CC-4D82-A2AC-174930681441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581525"/>
            <a:ext cx="1368425" cy="1263650"/>
            <a:chOff x="1475656" y="4941168"/>
            <a:chExt cx="1368152" cy="1264206"/>
          </a:xfrm>
        </p:grpSpPr>
        <p:pic>
          <p:nvPicPr>
            <p:cNvPr id="63503" name="Picture 3">
              <a:extLst>
                <a:ext uri="{FF2B5EF4-FFF2-40B4-BE49-F238E27FC236}">
                  <a16:creationId xmlns:a16="http://schemas.microsoft.com/office/drawing/2014/main" id="{E292F0FA-2D0D-4518-ADE7-0049A9C75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4941168"/>
              <a:ext cx="1296144" cy="98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8292D9-9DCE-430B-ADC9-14A7BFCFE985}"/>
                </a:ext>
              </a:extLst>
            </p:cNvPr>
            <p:cNvSpPr txBox="1"/>
            <p:nvPr/>
          </p:nvSpPr>
          <p:spPr>
            <a:xfrm>
              <a:off x="1475656" y="5805148"/>
              <a:ext cx="1196736" cy="4002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latin typeface="+mj-lt"/>
                </a:rPr>
                <a:t>adder #1</a:t>
              </a:r>
            </a:p>
          </p:txBody>
        </p:sp>
      </p:grpSp>
      <p:grpSp>
        <p:nvGrpSpPr>
          <p:cNvPr id="63493" name="Group 10">
            <a:extLst>
              <a:ext uri="{FF2B5EF4-FFF2-40B4-BE49-F238E27FC236}">
                <a16:creationId xmlns:a16="http://schemas.microsoft.com/office/drawing/2014/main" id="{B198856B-663F-4A95-8BC7-7A8BC2FCC95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581525"/>
            <a:ext cx="1296988" cy="1263650"/>
            <a:chOff x="5868144" y="4941168"/>
            <a:chExt cx="1296144" cy="1264206"/>
          </a:xfrm>
        </p:grpSpPr>
        <p:pic>
          <p:nvPicPr>
            <p:cNvPr id="63501" name="Picture 3">
              <a:extLst>
                <a:ext uri="{FF2B5EF4-FFF2-40B4-BE49-F238E27FC236}">
                  <a16:creationId xmlns:a16="http://schemas.microsoft.com/office/drawing/2014/main" id="{30751685-9CA8-4DAC-B56A-0A7AB3A68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4941168"/>
              <a:ext cx="1296144" cy="985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90E415-C25E-499C-B770-25A869EA6F78}"/>
                </a:ext>
              </a:extLst>
            </p:cNvPr>
            <p:cNvSpPr txBox="1"/>
            <p:nvPr/>
          </p:nvSpPr>
          <p:spPr>
            <a:xfrm>
              <a:off x="5939536" y="5805148"/>
              <a:ext cx="1196196" cy="4002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latin typeface="+mj-lt"/>
                </a:rPr>
                <a:t>adder #2</a:t>
              </a:r>
            </a:p>
          </p:txBody>
        </p:sp>
      </p:grpSp>
      <p:sp>
        <p:nvSpPr>
          <p:cNvPr id="63494" name="Freeform 12">
            <a:extLst>
              <a:ext uri="{FF2B5EF4-FFF2-40B4-BE49-F238E27FC236}">
                <a16:creationId xmlns:a16="http://schemas.microsoft.com/office/drawing/2014/main" id="{9572CE7B-E016-400D-9013-8FE14F24C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11663"/>
            <a:ext cx="1201738" cy="1046162"/>
          </a:xfrm>
          <a:custGeom>
            <a:avLst/>
            <a:gdLst>
              <a:gd name="T0" fmla="*/ 1117600 w 1202267"/>
              <a:gd name="T1" fmla="*/ 0 h 1045028"/>
              <a:gd name="T2" fmla="*/ 1016000 w 1202267"/>
              <a:gd name="T3" fmla="*/ 856343 h 1045028"/>
              <a:gd name="T4" fmla="*/ 0 w 1202267"/>
              <a:gd name="T5" fmla="*/ 1045028 h 1045028"/>
              <a:gd name="T6" fmla="*/ 0 60000 65536"/>
              <a:gd name="T7" fmla="*/ 0 60000 65536"/>
              <a:gd name="T8" fmla="*/ 0 60000 65536"/>
              <a:gd name="T9" fmla="*/ 0 w 1202267"/>
              <a:gd name="T10" fmla="*/ 0 h 1045028"/>
              <a:gd name="T11" fmla="*/ 1202267 w 1202267"/>
              <a:gd name="T12" fmla="*/ 1045028 h 10450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2267" h="1045028">
                <a:moveTo>
                  <a:pt x="1117600" y="0"/>
                </a:moveTo>
                <a:cubicBezTo>
                  <a:pt x="1159933" y="341086"/>
                  <a:pt x="1202267" y="682172"/>
                  <a:pt x="1016000" y="856343"/>
                </a:cubicBezTo>
                <a:cubicBezTo>
                  <a:pt x="829733" y="1030514"/>
                  <a:pt x="414866" y="1037771"/>
                  <a:pt x="0" y="1045028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63495" name="Freeform 13">
            <a:extLst>
              <a:ext uri="{FF2B5EF4-FFF2-40B4-BE49-F238E27FC236}">
                <a16:creationId xmlns:a16="http://schemas.microsoft.com/office/drawing/2014/main" id="{B0860E72-C117-4EC1-B88C-4AB8545CB2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76825" y="4411663"/>
            <a:ext cx="1201738" cy="1046162"/>
          </a:xfrm>
          <a:custGeom>
            <a:avLst/>
            <a:gdLst>
              <a:gd name="T0" fmla="*/ 1117600 w 1202267"/>
              <a:gd name="T1" fmla="*/ 0 h 1045028"/>
              <a:gd name="T2" fmla="*/ 1016000 w 1202267"/>
              <a:gd name="T3" fmla="*/ 856343 h 1045028"/>
              <a:gd name="T4" fmla="*/ 0 w 1202267"/>
              <a:gd name="T5" fmla="*/ 1045028 h 1045028"/>
              <a:gd name="T6" fmla="*/ 0 60000 65536"/>
              <a:gd name="T7" fmla="*/ 0 60000 65536"/>
              <a:gd name="T8" fmla="*/ 0 60000 65536"/>
              <a:gd name="T9" fmla="*/ 0 w 1202267"/>
              <a:gd name="T10" fmla="*/ 0 h 1045028"/>
              <a:gd name="T11" fmla="*/ 1202267 w 1202267"/>
              <a:gd name="T12" fmla="*/ 1045028 h 10450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2267" h="1045028">
                <a:moveTo>
                  <a:pt x="1117600" y="0"/>
                </a:moveTo>
                <a:cubicBezTo>
                  <a:pt x="1159933" y="341086"/>
                  <a:pt x="1202267" y="682172"/>
                  <a:pt x="1016000" y="856343"/>
                </a:cubicBezTo>
                <a:cubicBezTo>
                  <a:pt x="829733" y="1030514"/>
                  <a:pt x="414866" y="1037771"/>
                  <a:pt x="0" y="1045028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E370DF-651F-44E7-80CF-283476DE9CFD}"/>
              </a:ext>
            </a:extLst>
          </p:cNvPr>
          <p:cNvSpPr txBox="1"/>
          <p:nvPr/>
        </p:nvSpPr>
        <p:spPr>
          <a:xfrm>
            <a:off x="2843213" y="501332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z[1]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E6BF1-CD57-432D-A503-B55F845C36D3}"/>
              </a:ext>
            </a:extLst>
          </p:cNvPr>
          <p:cNvSpPr txBox="1"/>
          <p:nvPr/>
        </p:nvSpPr>
        <p:spPr>
          <a:xfrm>
            <a:off x="3276600" y="4581525"/>
            <a:ext cx="5953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z[3]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EA5FE-A6F7-4DC7-94A0-85624055C2EE}"/>
              </a:ext>
            </a:extLst>
          </p:cNvPr>
          <p:cNvSpPr txBox="1"/>
          <p:nvPr/>
        </p:nvSpPr>
        <p:spPr>
          <a:xfrm>
            <a:off x="5724525" y="501332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z[2]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EA227D-3D47-4D83-A3AB-283F7752491A}"/>
              </a:ext>
            </a:extLst>
          </p:cNvPr>
          <p:cNvSpPr txBox="1"/>
          <p:nvPr/>
        </p:nvSpPr>
        <p:spPr>
          <a:xfrm>
            <a:off x="5148263" y="458152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z[4]</a:t>
            </a:r>
          </a:p>
        </p:txBody>
      </p:sp>
      <p:sp>
        <p:nvSpPr>
          <p:cNvPr id="63500" name="TextBox 18">
            <a:extLst>
              <a:ext uri="{FF2B5EF4-FFF2-40B4-BE49-F238E27FC236}">
                <a16:creationId xmlns:a16="http://schemas.microsoft.com/office/drawing/2014/main" id="{CD690A25-4B83-4DE1-8A3E-3C41D78F0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213100"/>
            <a:ext cx="4297363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>
                <a:latin typeface="Bodoni MT" panose="02070603080606020203" pitchFamily="18" charset="0"/>
              </a:rPr>
              <a:t>for (i = 0; i &lt; 1000; i++)</a:t>
            </a:r>
          </a:p>
          <a:p>
            <a:r>
              <a:rPr lang="en-US" altLang="th-TH">
                <a:latin typeface="Bodoni MT" panose="02070603080606020203" pitchFamily="18" charset="0"/>
              </a:rPr>
              <a:t>     z[i] = x[i] + y[i];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68C06851-AF79-4E99-B096-1033B2AA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Multiple Issue (2)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A6370EC9-4988-4306-ABE4-C82D0C0C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b="1"/>
              <a:t>static</a:t>
            </a:r>
            <a:r>
              <a:rPr lang="en-US" altLang="th-TH"/>
              <a:t> multiple issue - functional units are scheduled at compile time.</a:t>
            </a:r>
          </a:p>
          <a:p>
            <a:endParaRPr lang="en-US" altLang="th-TH"/>
          </a:p>
          <a:p>
            <a:r>
              <a:rPr lang="en-US" altLang="th-TH" b="1"/>
              <a:t>dynamic</a:t>
            </a:r>
            <a:r>
              <a:rPr lang="en-US" altLang="th-TH"/>
              <a:t> multiple issue – functional units are scheduled at run-time.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7B557-5491-4440-AD33-38E55CED21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DE3EC64B-EEFA-4FD7-B416-E12C095A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652963"/>
            <a:ext cx="294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/>
              <a:t>superscalar</a:t>
            </a:r>
          </a:p>
        </p:txBody>
      </p:sp>
      <p:cxnSp>
        <p:nvCxnSpPr>
          <p:cNvPr id="64517" name="Straight Arrow Connector 6">
            <a:extLst>
              <a:ext uri="{FF2B5EF4-FFF2-40B4-BE49-F238E27FC236}">
                <a16:creationId xmlns:a16="http://schemas.microsoft.com/office/drawing/2014/main" id="{E0AAA2AF-AB96-472C-BD2E-EDF382FE39A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536281" y="3896519"/>
            <a:ext cx="792163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4A0A07E2-A2EA-4275-85FA-2C504FA0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Speculation (1) 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2751479B-2485-481F-9341-E77ECEEC0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943100"/>
          </a:xfrm>
        </p:spPr>
        <p:txBody>
          <a:bodyPr/>
          <a:lstStyle/>
          <a:p>
            <a:r>
              <a:rPr lang="en-US" altLang="th-TH"/>
              <a:t>In order to make use of multiple issue, the system must find instructions that can be executed simultaneously.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0A87A-B88A-4748-AFB8-6C9D962EDC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65540" name="Picture 7" descr="C:\Documents and Settings\liszka\Local Settings\Temporary Internet Files\Content.IE5\3X5GU20H\MC900078622[1].wmf">
            <a:extLst>
              <a:ext uri="{FF2B5EF4-FFF2-40B4-BE49-F238E27FC236}">
                <a16:creationId xmlns:a16="http://schemas.microsoft.com/office/drawing/2014/main" id="{2080B06B-6151-4CBA-B224-BB7AF6C0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97200"/>
            <a:ext cx="11303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7BB927-793F-4D41-8634-6DCC50CEBF11}"/>
              </a:ext>
            </a:extLst>
          </p:cNvPr>
          <p:cNvSpPr txBox="1">
            <a:spLocks/>
          </p:cNvSpPr>
          <p:nvPr/>
        </p:nvSpPr>
        <p:spPr bwMode="auto">
          <a:xfrm>
            <a:off x="2411413" y="2924175"/>
            <a:ext cx="6119812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33CC"/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>
                <a:solidFill>
                  <a:srgbClr val="003399"/>
                </a:solidFill>
                <a:latin typeface="+mn-lt"/>
              </a:rPr>
              <a:t>In speculation, the compiler or the processor makes a guess about an instruction, and then executes the instruction on the basis of the guess.</a:t>
            </a:r>
            <a:endParaRPr lang="en-US" kern="0" dirty="0">
              <a:solidFill>
                <a:srgbClr val="003399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F134FE80-53B7-4D44-807B-A68D8A7D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Speculation (2)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35987-166A-4523-8D6E-77EA6C7985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5BD076E-6660-473A-BBC3-1E8D82AAB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41438"/>
            <a:ext cx="2790825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>
                <a:latin typeface="NimbusMonL-Regu-Extend_850"/>
              </a:rPr>
              <a:t>z </a:t>
            </a:r>
            <a:r>
              <a:rPr lang="en-US" altLang="th-TH">
                <a:latin typeface="NimbusRomNo9L-Regu"/>
              </a:rPr>
              <a:t>= </a:t>
            </a:r>
            <a:r>
              <a:rPr lang="en-US" altLang="th-TH">
                <a:latin typeface="NimbusMonL-Regu-Extend_850"/>
              </a:rPr>
              <a:t>x </a:t>
            </a:r>
            <a:r>
              <a:rPr lang="en-US" altLang="th-TH">
                <a:latin typeface="NimbusRomNo9L-Regu"/>
              </a:rPr>
              <a:t>+ </a:t>
            </a:r>
            <a:r>
              <a:rPr lang="en-US" altLang="th-TH">
                <a:latin typeface="NimbusMonL-Regu-Extend_850"/>
              </a:rPr>
              <a:t>y </a:t>
            </a:r>
            <a:r>
              <a:rPr lang="en-US" altLang="th-TH">
                <a:latin typeface="NimbusRomNo9L-Regu"/>
              </a:rPr>
              <a:t>;</a:t>
            </a:r>
          </a:p>
          <a:p>
            <a:r>
              <a:rPr lang="en-US" altLang="th-TH">
                <a:latin typeface="NimbusRomNo9L-Medi"/>
              </a:rPr>
              <a:t>i f </a:t>
            </a:r>
            <a:r>
              <a:rPr lang="en-US" altLang="th-TH">
                <a:latin typeface="NimbusRomNo9L-Regu"/>
              </a:rPr>
              <a:t>( </a:t>
            </a:r>
            <a:r>
              <a:rPr lang="en-US" altLang="th-TH">
                <a:latin typeface="NimbusMonL-Regu-Extend_850"/>
              </a:rPr>
              <a:t>z </a:t>
            </a:r>
            <a:r>
              <a:rPr lang="en-US" altLang="th-TH">
                <a:latin typeface="CMMI10"/>
              </a:rPr>
              <a:t>&gt; </a:t>
            </a:r>
            <a:r>
              <a:rPr lang="en-US" altLang="th-TH">
                <a:latin typeface="NimbusRomNo9L-Regu"/>
              </a:rPr>
              <a:t>0)</a:t>
            </a:r>
          </a:p>
          <a:p>
            <a:r>
              <a:rPr lang="en-US" altLang="th-TH">
                <a:latin typeface="NimbusMonL-Regu-Extend_850"/>
              </a:rPr>
              <a:t>     </a:t>
            </a:r>
            <a:r>
              <a:rPr lang="en-US" altLang="th-TH">
                <a:solidFill>
                  <a:srgbClr val="C00000"/>
                </a:solidFill>
                <a:latin typeface="NimbusMonL-Regu-Extend_850"/>
              </a:rPr>
              <a:t>w </a:t>
            </a:r>
            <a:r>
              <a:rPr lang="en-US" altLang="th-TH">
                <a:solidFill>
                  <a:srgbClr val="C00000"/>
                </a:solidFill>
                <a:latin typeface="NimbusRomNo9L-Regu"/>
              </a:rPr>
              <a:t>= </a:t>
            </a:r>
            <a:r>
              <a:rPr lang="en-US" altLang="th-TH">
                <a:solidFill>
                  <a:srgbClr val="C00000"/>
                </a:solidFill>
                <a:latin typeface="NimbusMonL-Regu-Extend_850"/>
              </a:rPr>
              <a:t>x </a:t>
            </a:r>
            <a:r>
              <a:rPr lang="en-US" altLang="th-TH">
                <a:solidFill>
                  <a:srgbClr val="C00000"/>
                </a:solidFill>
                <a:latin typeface="NimbusRomNo9L-Regu"/>
              </a:rPr>
              <a:t>;</a:t>
            </a:r>
          </a:p>
          <a:p>
            <a:r>
              <a:rPr lang="en-US" altLang="th-TH">
                <a:latin typeface="NimbusRomNo9L-Medi"/>
              </a:rPr>
              <a:t>e l s e</a:t>
            </a:r>
          </a:p>
          <a:p>
            <a:r>
              <a:rPr lang="en-US" altLang="th-TH">
                <a:latin typeface="NimbusMonL-Regu-Extend_850"/>
              </a:rPr>
              <a:t>     w </a:t>
            </a:r>
            <a:r>
              <a:rPr lang="en-US" altLang="th-TH">
                <a:latin typeface="NimbusRomNo9L-Regu"/>
              </a:rPr>
              <a:t>= </a:t>
            </a:r>
            <a:r>
              <a:rPr lang="en-US" altLang="th-TH">
                <a:latin typeface="NimbusMonL-Regu-Extend_850"/>
              </a:rPr>
              <a:t>y </a:t>
            </a:r>
            <a:r>
              <a:rPr lang="en-US" altLang="th-TH">
                <a:latin typeface="NimbusRomNo9L-Regu"/>
              </a:rPr>
              <a:t>;</a:t>
            </a:r>
            <a:endParaRPr lang="en-US" altLang="th-TH"/>
          </a:p>
        </p:txBody>
      </p:sp>
      <p:pic>
        <p:nvPicPr>
          <p:cNvPr id="66564" name="Picture 2" descr="C:\Documents and Settings\liszka\Local Settings\Temporary Internet Files\Content.IE5\1G3WK4XC\MC900059557[1].wmf">
            <a:extLst>
              <a:ext uri="{FF2B5EF4-FFF2-40B4-BE49-F238E27FC236}">
                <a16:creationId xmlns:a16="http://schemas.microsoft.com/office/drawing/2014/main" id="{C14A5415-111B-4D66-991D-8AB2E48A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284538"/>
            <a:ext cx="1196975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C0148-C9E8-4DDF-BB5A-2894868AEC4E}"/>
              </a:ext>
            </a:extLst>
          </p:cNvPr>
          <p:cNvSpPr txBox="1"/>
          <p:nvPr/>
        </p:nvSpPr>
        <p:spPr>
          <a:xfrm>
            <a:off x="4572000" y="2133600"/>
            <a:ext cx="119697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Z will be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positive</a:t>
            </a:r>
          </a:p>
        </p:txBody>
      </p:sp>
      <p:sp>
        <p:nvSpPr>
          <p:cNvPr id="66566" name="Cloud Callout 7">
            <a:extLst>
              <a:ext uri="{FF2B5EF4-FFF2-40B4-BE49-F238E27FC236}">
                <a16:creationId xmlns:a16="http://schemas.microsoft.com/office/drawing/2014/main" id="{74363384-7BAB-459F-B5AA-0827620B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989138"/>
            <a:ext cx="1582737" cy="1152525"/>
          </a:xfrm>
          <a:prstGeom prst="cloudCallout">
            <a:avLst>
              <a:gd name="adj1" fmla="val -28162"/>
              <a:gd name="adj2" fmla="val 7383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97F68-74D3-4460-9A90-981A039D26DA}"/>
              </a:ext>
            </a:extLst>
          </p:cNvPr>
          <p:cNvSpPr txBox="1"/>
          <p:nvPr/>
        </p:nvSpPr>
        <p:spPr>
          <a:xfrm>
            <a:off x="4284663" y="5300663"/>
            <a:ext cx="4441825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If the system speculates incorrectly,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it must go back and recalculate w = y.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F2A55625-F511-4EC2-8313-291B3E5F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Hardware multithreading (1)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409F009E-206A-442B-8E4A-40BFABD6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There aren’t always good opportunities for simultaneous execution of different threads.</a:t>
            </a:r>
          </a:p>
          <a:p>
            <a:r>
              <a:rPr lang="en-US" altLang="th-TH"/>
              <a:t>Hardware multithreading provides a means for systems to continue doing useful work when the task being currently executed has stalled.</a:t>
            </a:r>
          </a:p>
          <a:p>
            <a:pPr lvl="1"/>
            <a:r>
              <a:rPr lang="en-US" altLang="th-TH"/>
              <a:t>Ex., the current task has to wait for data to be loaded from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3E19E-39C1-45C3-B73D-B3DAC22666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2777DF2A-222E-43F5-A322-AE20620A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Hardware multithreading (2)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79F9452B-F3ED-4C85-A004-C3E339D4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b="1"/>
              <a:t>Fine-grained</a:t>
            </a:r>
            <a:r>
              <a:rPr lang="en-US" altLang="th-TH"/>
              <a:t> - the processor switches between threads after each instruction, skipping threads that are stalled.</a:t>
            </a:r>
            <a:br>
              <a:rPr lang="en-US" altLang="th-TH"/>
            </a:br>
            <a:endParaRPr lang="en-US" altLang="th-TH"/>
          </a:p>
          <a:p>
            <a:pPr lvl="1"/>
            <a:r>
              <a:rPr lang="en-US" altLang="th-TH" u="sng"/>
              <a:t>Pros</a:t>
            </a:r>
            <a:r>
              <a:rPr lang="en-US" altLang="th-TH"/>
              <a:t>: potential to avoid wasted machine time due to stalls.</a:t>
            </a:r>
          </a:p>
          <a:p>
            <a:pPr lvl="1"/>
            <a:r>
              <a:rPr lang="en-US" altLang="th-TH" u="sng"/>
              <a:t>Cons</a:t>
            </a:r>
            <a:r>
              <a:rPr lang="en-US" altLang="th-TH"/>
              <a:t>: a thread that’s ready to execute a long sequence of instructions may have to wait to execute every instruction.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7B4F-A754-4496-A5F1-641E4674B3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B816A13-6BB3-4C6B-B97B-DB2DA9BD12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538D9F9-4ED1-450C-9453-2C884A0BA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/>
              <a:t>The von Neumann Architecture</a:t>
            </a:r>
            <a:endParaRPr lang="en-GB" altLang="th-TH"/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52CF12E5-46A9-4F89-AEBB-7B9DDCFA6A3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h-TH" sz="1800">
                <a:solidFill>
                  <a:srgbClr val="0066FF"/>
                </a:solidFill>
                <a:latin typeface="Arial" panose="020B0604020202020204" pitchFamily="34" charset="0"/>
              </a:rPr>
              <a:t># Chapter Subtitle</a:t>
            </a:r>
          </a:p>
        </p:txBody>
      </p:sp>
      <p:sp>
        <p:nvSpPr>
          <p:cNvPr id="23556" name="Text Box 8">
            <a:extLst>
              <a:ext uri="{FF2B5EF4-FFF2-40B4-BE49-F238E27FC236}">
                <a16:creationId xmlns:a16="http://schemas.microsoft.com/office/drawing/2014/main" id="{0979C05F-2A70-4422-8049-A7DF27890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661025"/>
            <a:ext cx="1338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2.1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23557" name="Picture 2">
            <a:extLst>
              <a:ext uri="{FF2B5EF4-FFF2-40B4-BE49-F238E27FC236}">
                <a16:creationId xmlns:a16="http://schemas.microsoft.com/office/drawing/2014/main" id="{64EA9C55-149C-46F1-AC01-1B3714DBC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233488"/>
            <a:ext cx="40195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B5DF98D9-48E8-4FB9-BA04-F397953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Hardware multithreading (3)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540CC933-C5FF-486F-AEA8-7B4365B6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b="1"/>
              <a:t>Coarse-grained</a:t>
            </a:r>
            <a:r>
              <a:rPr lang="en-US" altLang="th-TH"/>
              <a:t> - only switches threads that are stalled waiting for a time-consuming operation to complete.</a:t>
            </a:r>
          </a:p>
          <a:p>
            <a:endParaRPr lang="en-US" altLang="th-TH"/>
          </a:p>
          <a:p>
            <a:pPr lvl="1"/>
            <a:r>
              <a:rPr lang="en-US" altLang="th-TH" u="sng"/>
              <a:t>Pros</a:t>
            </a:r>
            <a:r>
              <a:rPr lang="en-US" altLang="th-TH"/>
              <a:t>: switching threads doesn’t need to be nearly instantaneous.</a:t>
            </a:r>
          </a:p>
          <a:p>
            <a:pPr lvl="1"/>
            <a:r>
              <a:rPr lang="en-US" altLang="th-TH" u="sng"/>
              <a:t>Cons</a:t>
            </a:r>
            <a:r>
              <a:rPr lang="en-US" altLang="th-TH"/>
              <a:t>: the processor can be idled on shorter stalls, and thread switching will also cause delays.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226A2-825E-4C35-91B0-B8C6654A28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5E5E89DB-F5B2-4039-A8EF-60031E3A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Hardware multithreading (3)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BE6E753C-2593-4D98-BEE1-12E5513A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b="1"/>
              <a:t>Simultaneous multithreading </a:t>
            </a:r>
            <a:r>
              <a:rPr lang="en-US" altLang="th-TH"/>
              <a:t>(SMT) - a variation on fine-grained multithreading.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Allows multiple threads to make use of the multiple functional units.</a:t>
            </a:r>
          </a:p>
          <a:p>
            <a:endParaRPr lang="en-US" alt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EEDB7-AE04-4CE9-BCDF-B7779A40A8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5F1E-EFE2-49E0-B1EE-3B1696EA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47244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Parallel hardware</a:t>
            </a:r>
          </a:p>
        </p:txBody>
      </p:sp>
      <p:sp>
        <p:nvSpPr>
          <p:cNvPr id="71682" name="Text Placeholder 14">
            <a:extLst>
              <a:ext uri="{FF2B5EF4-FFF2-40B4-BE49-F238E27FC236}">
                <a16:creationId xmlns:a16="http://schemas.microsoft.com/office/drawing/2014/main" id="{6DCA108F-2F88-48EA-9CB4-851DA575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213100"/>
            <a:ext cx="7772400" cy="1500188"/>
          </a:xfrm>
        </p:spPr>
        <p:txBody>
          <a:bodyPr/>
          <a:lstStyle/>
          <a:p>
            <a:r>
              <a:rPr lang="en-US" altLang="th-TH"/>
              <a:t>A programmer can write code to exploit.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A2D6B-AEFB-4A19-AC2B-D6171452EB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71684" name="Picture 2" descr="C:\Documents and Settings\liszka\Local Settings\Temporary Internet Files\Content.IE5\Q7HGDQRM\MC900433905[1].png">
            <a:extLst>
              <a:ext uri="{FF2B5EF4-FFF2-40B4-BE49-F238E27FC236}">
                <a16:creationId xmlns:a16="http://schemas.microsoft.com/office/drawing/2014/main" id="{2A5BAD73-96DB-4C1E-BDF9-EBD2694FD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84467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2" descr="C:\Documents and Settings\liszka\Local Settings\Temporary Internet Files\Content.IE5\Q7HGDQRM\MC900433905[1].png">
            <a:extLst>
              <a:ext uri="{FF2B5EF4-FFF2-40B4-BE49-F238E27FC236}">
                <a16:creationId xmlns:a16="http://schemas.microsoft.com/office/drawing/2014/main" id="{CD353B78-989E-4F7D-9B0C-5D155CF4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5251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2" descr="C:\Documents and Settings\liszka\Local Settings\Temporary Internet Files\Content.IE5\Q7HGDQRM\MC900433905[1].png">
            <a:extLst>
              <a:ext uri="{FF2B5EF4-FFF2-40B4-BE49-F238E27FC236}">
                <a16:creationId xmlns:a16="http://schemas.microsoft.com/office/drawing/2014/main" id="{2E0D89E6-A50C-4CF7-B28B-C896444B9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68638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2" descr="C:\Documents and Settings\liszka\Local Settings\Temporary Internet Files\Content.IE5\Q7HGDQRM\MC900433905[1].png">
            <a:extLst>
              <a:ext uri="{FF2B5EF4-FFF2-40B4-BE49-F238E27FC236}">
                <a16:creationId xmlns:a16="http://schemas.microsoft.com/office/drawing/2014/main" id="{428C9937-BF2B-4D52-B9A4-7B1D9FD34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4927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2" descr="C:\Documents and Settings\liszka\Local Settings\Temporary Internet Files\Content.IE5\Q7HGDQRM\MC900433905[1].png">
            <a:extLst>
              <a:ext uri="{FF2B5EF4-FFF2-40B4-BE49-F238E27FC236}">
                <a16:creationId xmlns:a16="http://schemas.microsoft.com/office/drawing/2014/main" id="{D52D622A-2A0A-4577-B59C-7C11B8DD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3337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2" descr="C:\Documents and Settings\liszka\Local Settings\Temporary Internet Files\Content.IE5\Q7HGDQRM\MC900433905[1].png">
            <a:extLst>
              <a:ext uri="{FF2B5EF4-FFF2-40B4-BE49-F238E27FC236}">
                <a16:creationId xmlns:a16="http://schemas.microsoft.com/office/drawing/2014/main" id="{3D8DD846-0181-4935-9470-2B1FEBA84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48431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2" descr="C:\Documents and Settings\liszka\Local Settings\Temporary Internet Files\Content.IE5\Q7HGDQRM\MC900433905[1].png">
            <a:extLst>
              <a:ext uri="{FF2B5EF4-FFF2-40B4-BE49-F238E27FC236}">
                <a16:creationId xmlns:a16="http://schemas.microsoft.com/office/drawing/2014/main" id="{A9F32B9F-A61E-42D0-AB76-07D1C1A8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26841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1" name="Picture 2" descr="C:\Documents and Settings\liszka\Local Settings\Temporary Internet Files\Content.IE5\Q7HGDQRM\MC900433905[1].png">
            <a:extLst>
              <a:ext uri="{FF2B5EF4-FFF2-40B4-BE49-F238E27FC236}">
                <a16:creationId xmlns:a16="http://schemas.microsoft.com/office/drawing/2014/main" id="{A1FBE220-0CBB-4D1A-ABCB-9127C0443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1336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2" name="Picture 2" descr="C:\Documents and Settings\liszka\Local Settings\Temporary Internet Files\Content.IE5\Q7HGDQRM\MC900433905[1].png">
            <a:extLst>
              <a:ext uri="{FF2B5EF4-FFF2-40B4-BE49-F238E27FC236}">
                <a16:creationId xmlns:a16="http://schemas.microsoft.com/office/drawing/2014/main" id="{74BA2840-6139-4B04-9C41-57890C9FA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27647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3" name="Picture 2" descr="C:\Documents and Settings\liszka\Local Settings\Temporary Internet Files\Content.IE5\Q7HGDQRM\MC900433905[1].png">
            <a:extLst>
              <a:ext uri="{FF2B5EF4-FFF2-40B4-BE49-F238E27FC236}">
                <a16:creationId xmlns:a16="http://schemas.microsoft.com/office/drawing/2014/main" id="{867DE789-7725-4F49-AB05-73D24BD5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492375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6">
            <a:extLst>
              <a:ext uri="{FF2B5EF4-FFF2-40B4-BE49-F238E27FC236}">
                <a16:creationId xmlns:a16="http://schemas.microsoft.com/office/drawing/2014/main" id="{AD80B29A-22D9-45A2-8B84-F9454143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Flynn’s Taxonomy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9E1DD-F410-4121-AFB1-73A3592BFB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grpSp>
        <p:nvGrpSpPr>
          <p:cNvPr id="72707" name="Group 18">
            <a:extLst>
              <a:ext uri="{FF2B5EF4-FFF2-40B4-BE49-F238E27FC236}">
                <a16:creationId xmlns:a16="http://schemas.microsoft.com/office/drawing/2014/main" id="{B8111682-FBEF-4749-83B8-557BA726AB34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268413"/>
            <a:ext cx="7129463" cy="4032250"/>
            <a:chOff x="1331640" y="1124744"/>
            <a:chExt cx="7128792" cy="40324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FFE28A-29C6-4FE7-BD60-B8AE541A3D52}"/>
                </a:ext>
              </a:extLst>
            </p:cNvPr>
            <p:cNvSpPr txBox="1"/>
            <p:nvPr/>
          </p:nvSpPr>
          <p:spPr>
            <a:xfrm>
              <a:off x="1734827" y="1485124"/>
              <a:ext cx="2990569" cy="1138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000000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SISD</a:t>
              </a:r>
            </a:p>
            <a:p>
              <a:pPr algn="ctr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latin typeface="+mj-lt"/>
                </a:rPr>
                <a:t>Single instruction stream</a:t>
              </a:r>
            </a:p>
            <a:p>
              <a:pPr algn="ctr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latin typeface="+mj-lt"/>
                </a:rPr>
                <a:t>Single data stream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27A14A-B47A-4CB6-BD01-4B00338B6649}"/>
                </a:ext>
              </a:extLst>
            </p:cNvPr>
            <p:cNvSpPr txBox="1"/>
            <p:nvPr/>
          </p:nvSpPr>
          <p:spPr>
            <a:xfrm>
              <a:off x="4974610" y="1485124"/>
              <a:ext cx="2992155" cy="1138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000000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(SIMD)</a:t>
              </a:r>
            </a:p>
            <a:p>
              <a:pPr algn="ctr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latin typeface="+mj-lt"/>
                </a:rPr>
                <a:t>Single instruction stream</a:t>
              </a:r>
            </a:p>
            <a:p>
              <a:pPr algn="ctr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latin typeface="+mj-lt"/>
                </a:rPr>
                <a:t>Multiple data stream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92977C-F971-4DFA-981F-8CDB61F88EBB}"/>
                </a:ext>
              </a:extLst>
            </p:cNvPr>
            <p:cNvSpPr txBox="1"/>
            <p:nvPr/>
          </p:nvSpPr>
          <p:spPr>
            <a:xfrm>
              <a:off x="1649110" y="3285437"/>
              <a:ext cx="3162002" cy="1138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000000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MISD</a:t>
              </a:r>
            </a:p>
            <a:p>
              <a:pPr algn="ctr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Multiple </a:t>
              </a:r>
              <a:r>
                <a:rPr lang="en-US" sz="2000" dirty="0">
                  <a:latin typeface="+mj-lt"/>
                </a:rPr>
                <a:t>instruction stream</a:t>
              </a:r>
            </a:p>
            <a:p>
              <a:pPr algn="ctr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latin typeface="+mj-lt"/>
                </a:rPr>
                <a:t>Single data stream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93B8A5-ECB6-4F13-B56B-F6A2BA51770D}"/>
                </a:ext>
              </a:extLst>
            </p:cNvPr>
            <p:cNvSpPr txBox="1"/>
            <p:nvPr/>
          </p:nvSpPr>
          <p:spPr>
            <a:xfrm>
              <a:off x="4888893" y="3285437"/>
              <a:ext cx="3162002" cy="1138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000000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(MIMD)</a:t>
              </a:r>
            </a:p>
            <a:p>
              <a:pPr algn="ctr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Multiple </a:t>
              </a:r>
              <a:r>
                <a:rPr lang="en-US" sz="2000" dirty="0">
                  <a:latin typeface="+mj-lt"/>
                </a:rPr>
                <a:t>instruction stream</a:t>
              </a:r>
            </a:p>
            <a:p>
              <a:pPr algn="ctr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latin typeface="+mj-lt"/>
                </a:rPr>
                <a:t>Multiple data stream</a:t>
              </a:r>
            </a:p>
          </p:txBody>
        </p:sp>
        <p:sp>
          <p:nvSpPr>
            <p:cNvPr id="72714" name="Rectangle 13">
              <a:extLst>
                <a:ext uri="{FF2B5EF4-FFF2-40B4-BE49-F238E27FC236}">
                  <a16:creationId xmlns:a16="http://schemas.microsoft.com/office/drawing/2014/main" id="{949CE497-AAFC-485B-8173-A2DF1525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640" y="1124744"/>
              <a:ext cx="7128792" cy="40324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GB" altLang="th-TH"/>
            </a:p>
          </p:txBody>
        </p:sp>
        <p:cxnSp>
          <p:nvCxnSpPr>
            <p:cNvPr id="72715" name="Straight Connector 15">
              <a:extLst>
                <a:ext uri="{FF2B5EF4-FFF2-40B4-BE49-F238E27FC236}">
                  <a16:creationId xmlns:a16="http://schemas.microsoft.com/office/drawing/2014/main" id="{0EC5A73D-7764-4118-9685-ADE8FA21B322}"/>
                </a:ext>
              </a:extLst>
            </p:cNvPr>
            <p:cNvCxnSpPr>
              <a:cxnSpLocks noChangeShapeType="1"/>
              <a:stCxn id="72714" idx="0"/>
              <a:endCxn id="72714" idx="2"/>
            </p:cNvCxnSpPr>
            <p:nvPr/>
          </p:nvCxnSpPr>
          <p:spPr bwMode="auto">
            <a:xfrm rot="16200000" flipH="1">
              <a:off x="2879812" y="3140968"/>
              <a:ext cx="40324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6" name="Straight Connector 17">
              <a:extLst>
                <a:ext uri="{FF2B5EF4-FFF2-40B4-BE49-F238E27FC236}">
                  <a16:creationId xmlns:a16="http://schemas.microsoft.com/office/drawing/2014/main" id="{F6A6DCB4-9E1F-4B56-A975-2EE9DF029F70}"/>
                </a:ext>
              </a:extLst>
            </p:cNvPr>
            <p:cNvCxnSpPr>
              <a:cxnSpLocks noChangeShapeType="1"/>
              <a:stCxn id="72714" idx="1"/>
              <a:endCxn id="72714" idx="3"/>
            </p:cNvCxnSpPr>
            <p:nvPr/>
          </p:nvCxnSpPr>
          <p:spPr bwMode="auto">
            <a:xfrm rot="10800000" flipH="1">
              <a:off x="1331640" y="3140968"/>
              <a:ext cx="7128792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708" name="Rectangle 19">
            <a:extLst>
              <a:ext uri="{FF2B5EF4-FFF2-40B4-BE49-F238E27FC236}">
                <a16:creationId xmlns:a16="http://schemas.microsoft.com/office/drawing/2014/main" id="{EA992B3D-E0FC-49C8-AD3B-CE7F9C19622F}"/>
              </a:ext>
            </a:extLst>
          </p:cNvPr>
          <p:cNvSpPr>
            <a:spLocks noChangeArrowheads="1"/>
          </p:cNvSpPr>
          <p:nvPr/>
        </p:nvSpPr>
        <p:spPr bwMode="auto">
          <a:xfrm rot="-1261456">
            <a:off x="587375" y="1411288"/>
            <a:ext cx="28797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th-TH" sz="2000">
                <a:solidFill>
                  <a:srgbClr val="0066FF"/>
                </a:solidFill>
                <a:latin typeface="Arial" panose="020B0604020202020204" pitchFamily="34" charset="0"/>
              </a:rPr>
              <a:t>classic von Neumann</a:t>
            </a:r>
          </a:p>
        </p:txBody>
      </p:sp>
      <p:sp>
        <p:nvSpPr>
          <p:cNvPr id="72709" name="Rectangle 20">
            <a:extLst>
              <a:ext uri="{FF2B5EF4-FFF2-40B4-BE49-F238E27FC236}">
                <a16:creationId xmlns:a16="http://schemas.microsoft.com/office/drawing/2014/main" id="{CCC7063E-9481-4F3F-A074-23EC84AE8255}"/>
              </a:ext>
            </a:extLst>
          </p:cNvPr>
          <p:cNvSpPr>
            <a:spLocks noChangeArrowheads="1"/>
          </p:cNvSpPr>
          <p:nvPr/>
        </p:nvSpPr>
        <p:spPr bwMode="auto">
          <a:xfrm rot="1898227">
            <a:off x="2178050" y="5057775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th-TH" sz="2000">
                <a:solidFill>
                  <a:srgbClr val="0066FF"/>
                </a:solidFill>
                <a:latin typeface="Arial" panose="020B0604020202020204" pitchFamily="34" charset="0"/>
              </a:rPr>
              <a:t>not covered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1AA0807B-0C45-4E32-AF83-033E1B3D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SIMD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659F7BD3-39C1-42D4-BEF8-D8DFB1BA1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Parallelism achieved by dividing data among the processors.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Applies the same instruction to multiple data items.</a:t>
            </a:r>
          </a:p>
          <a:p>
            <a:endParaRPr lang="en-US" altLang="th-TH"/>
          </a:p>
          <a:p>
            <a:r>
              <a:rPr lang="en-US" altLang="th-TH"/>
              <a:t>Called </a:t>
            </a:r>
            <a:r>
              <a:rPr lang="en-US" altLang="th-TH">
                <a:solidFill>
                  <a:srgbClr val="00B050"/>
                </a:solidFill>
              </a:rPr>
              <a:t>data parallelism</a:t>
            </a:r>
            <a:r>
              <a:rPr lang="en-US" altLang="th-TH"/>
              <a:t>.</a:t>
            </a:r>
          </a:p>
          <a:p>
            <a:endParaRPr lang="en-US" altLang="th-TH"/>
          </a:p>
          <a:p>
            <a:endParaRPr lang="en-US" alt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7E9-9BF7-4FDB-8353-7CBD7192EB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3D6F6951-F093-4C08-AE7F-731A3104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SIMD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0B409-DE34-4AF0-8202-BC46872E2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164A3930-BAA6-4982-9D79-7125521A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88" y="1946275"/>
            <a:ext cx="720725" cy="4333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74756" name="Rectangle 5">
            <a:extLst>
              <a:ext uri="{FF2B5EF4-FFF2-40B4-BE49-F238E27FC236}">
                <a16:creationId xmlns:a16="http://schemas.microsoft.com/office/drawing/2014/main" id="{E14CAE59-835E-4976-A4AF-ECB22705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1587500"/>
            <a:ext cx="143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66FF"/>
                </a:solidFill>
                <a:latin typeface="Arial" panose="020B0604020202020204" pitchFamily="34" charset="0"/>
              </a:rPr>
              <a:t>control unit</a:t>
            </a:r>
            <a:endParaRPr lang="en-US" altLang="th-TH">
              <a:solidFill>
                <a:srgbClr val="0066FF"/>
              </a:solidFill>
            </a:endParaRPr>
          </a:p>
        </p:txBody>
      </p:sp>
      <p:sp>
        <p:nvSpPr>
          <p:cNvPr id="74757" name="Rectangle 6">
            <a:extLst>
              <a:ext uri="{FF2B5EF4-FFF2-40B4-BE49-F238E27FC236}">
                <a16:creationId xmlns:a16="http://schemas.microsoft.com/office/drawing/2014/main" id="{0CD4876B-7FDF-410A-A165-0A63B22B2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2811463"/>
            <a:ext cx="7207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74758" name="Rectangle 7">
            <a:extLst>
              <a:ext uri="{FF2B5EF4-FFF2-40B4-BE49-F238E27FC236}">
                <a16:creationId xmlns:a16="http://schemas.microsoft.com/office/drawing/2014/main" id="{B9CC1FC4-E3F9-41AD-AE1D-E5502E5D2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811463"/>
            <a:ext cx="719137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74759" name="Rectangle 8">
            <a:extLst>
              <a:ext uri="{FF2B5EF4-FFF2-40B4-BE49-F238E27FC236}">
                <a16:creationId xmlns:a16="http://schemas.microsoft.com/office/drawing/2014/main" id="{779045C8-70FA-46B0-AE12-6F78DDBE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2811463"/>
            <a:ext cx="720725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74760" name="Rectangle 9">
            <a:extLst>
              <a:ext uri="{FF2B5EF4-FFF2-40B4-BE49-F238E27FC236}">
                <a16:creationId xmlns:a16="http://schemas.microsoft.com/office/drawing/2014/main" id="{19218C64-48BD-4862-9279-9CB684C1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331470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66FF"/>
                </a:solidFill>
                <a:latin typeface="Arial" panose="020B0604020202020204" pitchFamily="34" charset="0"/>
              </a:rPr>
              <a:t>ALU</a:t>
            </a:r>
            <a:r>
              <a:rPr lang="en-US" altLang="th-TH" sz="2000" baseline="-25000">
                <a:solidFill>
                  <a:srgbClr val="0066FF"/>
                </a:solidFill>
                <a:latin typeface="Arial" panose="020B0604020202020204" pitchFamily="34" charset="0"/>
              </a:rPr>
              <a:t>1</a:t>
            </a:r>
            <a:endParaRPr lang="en-US" altLang="th-TH" baseline="-25000">
              <a:solidFill>
                <a:srgbClr val="0066FF"/>
              </a:solidFill>
            </a:endParaRPr>
          </a:p>
        </p:txBody>
      </p:sp>
      <p:sp>
        <p:nvSpPr>
          <p:cNvPr id="74761" name="Rectangle 10">
            <a:extLst>
              <a:ext uri="{FF2B5EF4-FFF2-40B4-BE49-F238E27FC236}">
                <a16:creationId xmlns:a16="http://schemas.microsoft.com/office/drawing/2014/main" id="{CAA18DAA-464F-4E1B-80A6-28B89CA5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314700"/>
            <a:ext cx="779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66FF"/>
                </a:solidFill>
                <a:latin typeface="Arial" panose="020B0604020202020204" pitchFamily="34" charset="0"/>
              </a:rPr>
              <a:t>ALU</a:t>
            </a:r>
            <a:r>
              <a:rPr lang="en-US" altLang="th-TH" sz="2000" baseline="-25000">
                <a:solidFill>
                  <a:srgbClr val="0066FF"/>
                </a:solidFill>
                <a:latin typeface="Arial" panose="020B0604020202020204" pitchFamily="34" charset="0"/>
              </a:rPr>
              <a:t>2</a:t>
            </a:r>
            <a:endParaRPr lang="en-US" altLang="th-TH" baseline="-25000">
              <a:solidFill>
                <a:srgbClr val="0066FF"/>
              </a:solidFill>
            </a:endParaRPr>
          </a:p>
        </p:txBody>
      </p:sp>
      <p:sp>
        <p:nvSpPr>
          <p:cNvPr id="74762" name="Rectangle 11">
            <a:extLst>
              <a:ext uri="{FF2B5EF4-FFF2-40B4-BE49-F238E27FC236}">
                <a16:creationId xmlns:a16="http://schemas.microsoft.com/office/drawing/2014/main" id="{C3726D47-073D-431A-BADF-48711D37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3314700"/>
            <a:ext cx="779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66FF"/>
                </a:solidFill>
                <a:latin typeface="Arial" panose="020B0604020202020204" pitchFamily="34" charset="0"/>
              </a:rPr>
              <a:t>ALU</a:t>
            </a:r>
            <a:r>
              <a:rPr lang="en-US" altLang="th-TH" sz="2000" baseline="-25000">
                <a:solidFill>
                  <a:srgbClr val="0066FF"/>
                </a:solidFill>
                <a:latin typeface="Arial" panose="020B0604020202020204" pitchFamily="34" charset="0"/>
              </a:rPr>
              <a:t>n</a:t>
            </a:r>
            <a:endParaRPr lang="en-US" altLang="th-TH" baseline="-25000">
              <a:solidFill>
                <a:srgbClr val="0066FF"/>
              </a:solidFill>
            </a:endParaRPr>
          </a:p>
        </p:txBody>
      </p:sp>
      <p:sp>
        <p:nvSpPr>
          <p:cNvPr id="74763" name="Rectangle 12">
            <a:extLst>
              <a:ext uri="{FF2B5EF4-FFF2-40B4-BE49-F238E27FC236}">
                <a16:creationId xmlns:a16="http://schemas.microsoft.com/office/drawing/2014/main" id="{CE2BFE80-4398-4A94-BB74-4D85ED23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667000"/>
            <a:ext cx="646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36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altLang="th-TH" sz="3600"/>
          </a:p>
        </p:txBody>
      </p:sp>
      <p:sp>
        <p:nvSpPr>
          <p:cNvPr id="74764" name="TextBox 13">
            <a:extLst>
              <a:ext uri="{FF2B5EF4-FFF2-40B4-BE49-F238E27FC236}">
                <a16:creationId xmlns:a16="http://schemas.microsoft.com/office/drawing/2014/main" id="{42A1B76E-4E00-4C9D-B424-7437D454D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4035425"/>
            <a:ext cx="3843337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>
                <a:latin typeface="Bodoni MT" panose="02070603080606020203" pitchFamily="18" charset="0"/>
              </a:rPr>
              <a:t>for (i = 0; i &lt; n; i++)</a:t>
            </a:r>
          </a:p>
          <a:p>
            <a:r>
              <a:rPr lang="en-US" altLang="th-TH">
                <a:latin typeface="Bodoni MT" panose="02070603080606020203" pitchFamily="18" charset="0"/>
              </a:rPr>
              <a:t>     x[i] += y[i];</a:t>
            </a:r>
          </a:p>
        </p:txBody>
      </p:sp>
      <p:cxnSp>
        <p:nvCxnSpPr>
          <p:cNvPr id="74765" name="Elbow Connector 15">
            <a:extLst>
              <a:ext uri="{FF2B5EF4-FFF2-40B4-BE49-F238E27FC236}">
                <a16:creationId xmlns:a16="http://schemas.microsoft.com/office/drawing/2014/main" id="{025A8E37-73A6-4FD4-B9ED-B986AAD67E0D}"/>
              </a:ext>
            </a:extLst>
          </p:cNvPr>
          <p:cNvCxnSpPr>
            <a:cxnSpLocks noChangeShapeType="1"/>
            <a:stCxn id="74755" idx="1"/>
            <a:endCxn id="74757" idx="0"/>
          </p:cNvCxnSpPr>
          <p:nvPr/>
        </p:nvCxnSpPr>
        <p:spPr bwMode="auto">
          <a:xfrm rot="10800000" flipV="1">
            <a:off x="1414463" y="2163763"/>
            <a:ext cx="1584325" cy="6477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6" name="Elbow Connector 15">
            <a:extLst>
              <a:ext uri="{FF2B5EF4-FFF2-40B4-BE49-F238E27FC236}">
                <a16:creationId xmlns:a16="http://schemas.microsoft.com/office/drawing/2014/main" id="{A3D706BE-EFB8-4E13-8291-36FCFEFFDE3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 flipV="1">
            <a:off x="3719513" y="2163763"/>
            <a:ext cx="1584325" cy="6477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7" name="Straight Arrow Connector 22">
            <a:extLst>
              <a:ext uri="{FF2B5EF4-FFF2-40B4-BE49-F238E27FC236}">
                <a16:creationId xmlns:a16="http://schemas.microsoft.com/office/drawing/2014/main" id="{91B9EEA2-F76C-455D-B4AA-3C2F0D4880B8}"/>
              </a:ext>
            </a:extLst>
          </p:cNvPr>
          <p:cNvCxnSpPr>
            <a:cxnSpLocks noChangeShapeType="1"/>
            <a:stCxn id="74758" idx="0"/>
          </p:cNvCxnSpPr>
          <p:nvPr/>
        </p:nvCxnSpPr>
        <p:spPr bwMode="auto">
          <a:xfrm rot="5400000" flipH="1" flipV="1">
            <a:off x="2386807" y="2486819"/>
            <a:ext cx="6477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8" name="Rectangle 23">
            <a:extLst>
              <a:ext uri="{FF2B5EF4-FFF2-40B4-BE49-F238E27FC236}">
                <a16:creationId xmlns:a16="http://schemas.microsoft.com/office/drawing/2014/main" id="{311D61AE-48EC-48E5-BE49-3CF5480B9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2811463"/>
            <a:ext cx="708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latin typeface="Bodoni MT" panose="02070603080606020203" pitchFamily="18" charset="0"/>
              </a:rPr>
              <a:t>x[1]</a:t>
            </a:r>
            <a:endParaRPr lang="en-US" altLang="th-TH" sz="2400"/>
          </a:p>
        </p:txBody>
      </p:sp>
      <p:sp>
        <p:nvSpPr>
          <p:cNvPr id="74769" name="Rectangle 24">
            <a:extLst>
              <a:ext uri="{FF2B5EF4-FFF2-40B4-BE49-F238E27FC236}">
                <a16:creationId xmlns:a16="http://schemas.microsoft.com/office/drawing/2014/main" id="{0EDC9A75-9591-42C4-9AB1-172A628D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811463"/>
            <a:ext cx="706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latin typeface="Bodoni MT" panose="02070603080606020203" pitchFamily="18" charset="0"/>
              </a:rPr>
              <a:t>x[2]</a:t>
            </a:r>
            <a:endParaRPr lang="en-US" altLang="th-TH" sz="2400"/>
          </a:p>
        </p:txBody>
      </p:sp>
      <p:sp>
        <p:nvSpPr>
          <p:cNvPr id="74770" name="Rectangle 25">
            <a:extLst>
              <a:ext uri="{FF2B5EF4-FFF2-40B4-BE49-F238E27FC236}">
                <a16:creationId xmlns:a16="http://schemas.microsoft.com/office/drawing/2014/main" id="{68E0CBB5-F2BB-4437-A6F1-D7350DF7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2811463"/>
            <a:ext cx="723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latin typeface="Bodoni MT" panose="02070603080606020203" pitchFamily="18" charset="0"/>
              </a:rPr>
              <a:t>x[n]</a:t>
            </a:r>
            <a:endParaRPr lang="en-US" altLang="th-TH" sz="2400"/>
          </a:p>
        </p:txBody>
      </p:sp>
      <p:sp>
        <p:nvSpPr>
          <p:cNvPr id="74771" name="Rectangle 26">
            <a:extLst>
              <a:ext uri="{FF2B5EF4-FFF2-40B4-BE49-F238E27FC236}">
                <a16:creationId xmlns:a16="http://schemas.microsoft.com/office/drawing/2014/main" id="{A9017483-D1BB-4FE0-BF87-113BA535B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43038"/>
            <a:ext cx="15779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B050"/>
                </a:solidFill>
                <a:latin typeface="Arial" panose="020B0604020202020204" pitchFamily="34" charset="0"/>
              </a:rPr>
              <a:t>n data items</a:t>
            </a:r>
          </a:p>
          <a:p>
            <a:r>
              <a:rPr lang="en-US" altLang="th-TH" sz="2000">
                <a:solidFill>
                  <a:srgbClr val="00B050"/>
                </a:solidFill>
                <a:latin typeface="Arial" panose="020B0604020202020204" pitchFamily="34" charset="0"/>
              </a:rPr>
              <a:t>n ALUs</a:t>
            </a:r>
            <a:endParaRPr lang="en-US" altLang="th-TH">
              <a:solidFill>
                <a:srgbClr val="00B050"/>
              </a:solidFill>
            </a:endParaRPr>
          </a:p>
        </p:txBody>
      </p:sp>
      <p:sp>
        <p:nvSpPr>
          <p:cNvPr id="74772" name="Freeform 30">
            <a:extLst>
              <a:ext uri="{FF2B5EF4-FFF2-40B4-BE49-F238E27FC236}">
                <a16:creationId xmlns:a16="http://schemas.microsoft.com/office/drawing/2014/main" id="{28663329-C01D-485F-A509-ADE381BA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881188"/>
            <a:ext cx="474663" cy="1593850"/>
          </a:xfrm>
          <a:custGeom>
            <a:avLst/>
            <a:gdLst>
              <a:gd name="T0" fmla="*/ 420914 w 474132"/>
              <a:gd name="T1" fmla="*/ 128209 h 1594152"/>
              <a:gd name="T2" fmla="*/ 145142 w 474132"/>
              <a:gd name="T3" fmla="*/ 128209 h 1594152"/>
              <a:gd name="T4" fmla="*/ 449942 w 474132"/>
              <a:gd name="T5" fmla="*/ 897466 h 1594152"/>
              <a:gd name="T6" fmla="*/ 0 w 474132"/>
              <a:gd name="T7" fmla="*/ 1594152 h 1594152"/>
              <a:gd name="T8" fmla="*/ 0 60000 65536"/>
              <a:gd name="T9" fmla="*/ 0 60000 65536"/>
              <a:gd name="T10" fmla="*/ 0 60000 65536"/>
              <a:gd name="T11" fmla="*/ 0 60000 65536"/>
              <a:gd name="T12" fmla="*/ 0 w 474132"/>
              <a:gd name="T13" fmla="*/ 0 h 1594152"/>
              <a:gd name="T14" fmla="*/ 474132 w 474132"/>
              <a:gd name="T15" fmla="*/ 1594152 h 1594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4132" h="1594152">
                <a:moveTo>
                  <a:pt x="420914" y="128209"/>
                </a:moveTo>
                <a:cubicBezTo>
                  <a:pt x="280609" y="64104"/>
                  <a:pt x="140304" y="0"/>
                  <a:pt x="145142" y="128209"/>
                </a:cubicBezTo>
                <a:cubicBezTo>
                  <a:pt x="149980" y="256418"/>
                  <a:pt x="474132" y="653142"/>
                  <a:pt x="449942" y="897466"/>
                </a:cubicBezTo>
                <a:cubicBezTo>
                  <a:pt x="425752" y="1141790"/>
                  <a:pt x="212876" y="1367971"/>
                  <a:pt x="0" y="1594152"/>
                </a:cubicBezTo>
              </a:path>
            </a:pathLst>
          </a:cu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74773" name="Freeform 31">
            <a:extLst>
              <a:ext uri="{FF2B5EF4-FFF2-40B4-BE49-F238E27FC236}">
                <a16:creationId xmlns:a16="http://schemas.microsoft.com/office/drawing/2014/main" id="{55866BB9-83E6-4E67-9B70-D14089792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484313"/>
            <a:ext cx="3929062" cy="3592512"/>
          </a:xfrm>
          <a:custGeom>
            <a:avLst/>
            <a:gdLst>
              <a:gd name="T0" fmla="*/ 3468914 w 3928534"/>
              <a:gd name="T1" fmla="*/ 147562 h 3592285"/>
              <a:gd name="T2" fmla="*/ 3889828 w 3928534"/>
              <a:gd name="T3" fmla="*/ 162076 h 3592285"/>
              <a:gd name="T4" fmla="*/ 3236686 w 3928534"/>
              <a:gd name="T5" fmla="*/ 1120020 h 3592285"/>
              <a:gd name="T6" fmla="*/ 3686628 w 3928534"/>
              <a:gd name="T7" fmla="*/ 1265163 h 3592285"/>
              <a:gd name="T8" fmla="*/ 2481942 w 3928534"/>
              <a:gd name="T9" fmla="*/ 2368247 h 3592285"/>
              <a:gd name="T10" fmla="*/ 3091542 w 3928534"/>
              <a:gd name="T11" fmla="*/ 2426305 h 3592285"/>
              <a:gd name="T12" fmla="*/ 1901372 w 3928534"/>
              <a:gd name="T13" fmla="*/ 3485847 h 3592285"/>
              <a:gd name="T14" fmla="*/ 0 w 3928534"/>
              <a:gd name="T15" fmla="*/ 3064933 h 35922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928534"/>
              <a:gd name="T25" fmla="*/ 0 h 3592285"/>
              <a:gd name="T26" fmla="*/ 3928534 w 3928534"/>
              <a:gd name="T27" fmla="*/ 3592285 h 359228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928534" h="3592285">
                <a:moveTo>
                  <a:pt x="3468915" y="147562"/>
                </a:moveTo>
                <a:cubicBezTo>
                  <a:pt x="3698724" y="73781"/>
                  <a:pt x="3928534" y="0"/>
                  <a:pt x="3889829" y="162076"/>
                </a:cubicBezTo>
                <a:cubicBezTo>
                  <a:pt x="3851124" y="324152"/>
                  <a:pt x="3270553" y="936171"/>
                  <a:pt x="3236686" y="1120019"/>
                </a:cubicBezTo>
                <a:cubicBezTo>
                  <a:pt x="3202819" y="1303867"/>
                  <a:pt x="3812419" y="1057124"/>
                  <a:pt x="3686629" y="1265162"/>
                </a:cubicBezTo>
                <a:cubicBezTo>
                  <a:pt x="3560839" y="1473200"/>
                  <a:pt x="2581124" y="2174723"/>
                  <a:pt x="2481943" y="2368247"/>
                </a:cubicBezTo>
                <a:cubicBezTo>
                  <a:pt x="2382762" y="2561771"/>
                  <a:pt x="3188305" y="2240038"/>
                  <a:pt x="3091543" y="2426305"/>
                </a:cubicBezTo>
                <a:cubicBezTo>
                  <a:pt x="2994781" y="2612572"/>
                  <a:pt x="2416629" y="3379409"/>
                  <a:pt x="1901372" y="3485847"/>
                </a:cubicBezTo>
                <a:cubicBezTo>
                  <a:pt x="1386115" y="3592285"/>
                  <a:pt x="693057" y="3328609"/>
                  <a:pt x="0" y="3064933"/>
                </a:cubicBezTo>
              </a:path>
            </a:pathLst>
          </a:cu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98A0160B-B1F4-4304-8574-3F8728BF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SIMD</a:t>
            </a:r>
          </a:p>
        </p:txBody>
      </p:sp>
      <p:sp>
        <p:nvSpPr>
          <p:cNvPr id="75778" name="Content Placeholder 28">
            <a:extLst>
              <a:ext uri="{FF2B5EF4-FFF2-40B4-BE49-F238E27FC236}">
                <a16:creationId xmlns:a16="http://schemas.microsoft.com/office/drawing/2014/main" id="{07B22836-D343-48EA-8640-E94A4375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2590800"/>
          </a:xfrm>
        </p:spPr>
        <p:txBody>
          <a:bodyPr/>
          <a:lstStyle/>
          <a:p>
            <a:r>
              <a:rPr lang="en-US" altLang="th-TH"/>
              <a:t>What if we don’t have as many ALUs as data items? </a:t>
            </a:r>
          </a:p>
          <a:p>
            <a:r>
              <a:rPr lang="en-US" altLang="th-TH"/>
              <a:t>Divide the work and process iteratively.</a:t>
            </a:r>
          </a:p>
          <a:p>
            <a:r>
              <a:rPr lang="en-US" altLang="th-TH"/>
              <a:t>Ex. m = 4 ALUs   and   n = 15 data items.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63B7D-B347-4129-AF66-B1A804E487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B13382C-AB2D-4CB8-AC57-A01D26A69513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378936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ALU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ALU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ALU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X[14]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DD799B32-FB43-4944-888C-A189DF77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SIMD drawbacks</a:t>
            </a:r>
          </a:p>
        </p:txBody>
      </p:sp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A7CBAD25-F561-420E-A521-CDC0BBAE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All ALUs are required to execute the same instruction, or remain idle.</a:t>
            </a:r>
          </a:p>
          <a:p>
            <a:r>
              <a:rPr lang="en-US" altLang="th-TH"/>
              <a:t>In classic design, they must also operate synchronously.</a:t>
            </a:r>
          </a:p>
          <a:p>
            <a:r>
              <a:rPr lang="en-US" altLang="th-TH"/>
              <a:t>The ALUs have no instruction storage.</a:t>
            </a:r>
          </a:p>
          <a:p>
            <a:r>
              <a:rPr lang="en-US" altLang="th-TH"/>
              <a:t>Efficient for large data parallel problems, but not other types of more complex parallel problems.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F3687-3E1C-4081-B3E9-5C68F952A2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63669DC2-1B24-4D4D-82B5-88134D09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Vector processors (1)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F09493F4-8248-4A24-9906-DD972D77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Operate on arrays or vectors of data while conventional CPU’s operate on individual data elements or scalars.</a:t>
            </a:r>
          </a:p>
          <a:p>
            <a:endParaRPr lang="en-US" altLang="th-TH"/>
          </a:p>
          <a:p>
            <a:r>
              <a:rPr lang="en-US" altLang="th-TH"/>
              <a:t>Vector registers.</a:t>
            </a:r>
          </a:p>
          <a:p>
            <a:pPr lvl="1"/>
            <a:r>
              <a:rPr lang="en-US" altLang="th-TH"/>
              <a:t>Capable of storing a vector of operands and operating simultaneously on their contents.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BFB9F-2EE6-440A-87CF-4F53FF7198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40B429D5-FBDF-4C18-8C94-93B7080C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Vector processors (2)</a:t>
            </a:r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08AB149E-6CEB-4D44-8987-B7E8925A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Vectorized and pipelined functional units.</a:t>
            </a:r>
          </a:p>
          <a:p>
            <a:pPr lvl="1"/>
            <a:r>
              <a:rPr lang="en-US" altLang="th-TH"/>
              <a:t>The same operation is applied to each element in the vector (or pairs of elements).</a:t>
            </a:r>
          </a:p>
          <a:p>
            <a:pPr lvl="1"/>
            <a:endParaRPr lang="en-US" altLang="th-TH"/>
          </a:p>
          <a:p>
            <a:r>
              <a:rPr lang="en-US" altLang="th-TH"/>
              <a:t>Vector instructions.</a:t>
            </a:r>
          </a:p>
          <a:p>
            <a:pPr lvl="1"/>
            <a:r>
              <a:rPr lang="en-US" altLang="th-TH"/>
              <a:t>Operate on vectors rather than scalars.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2E0D5-61D2-47B3-9CD9-DD3AAE80F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 descr="C:\Documents and Settings\liszka\Local Settings\Temporary Internet Files\Content.IE5\1G3WK4XC\MP900316372[1].jpg">
            <a:extLst>
              <a:ext uri="{FF2B5EF4-FFF2-40B4-BE49-F238E27FC236}">
                <a16:creationId xmlns:a16="http://schemas.microsoft.com/office/drawing/2014/main" id="{DA009929-AD9C-4ECC-A4A3-49B12FF9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365625"/>
            <a:ext cx="27940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1">
            <a:extLst>
              <a:ext uri="{FF2B5EF4-FFF2-40B4-BE49-F238E27FC236}">
                <a16:creationId xmlns:a16="http://schemas.microsoft.com/office/drawing/2014/main" id="{83F79E8E-8DDA-4559-B73F-9A33CADC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Main memory</a:t>
            </a:r>
          </a:p>
        </p:txBody>
      </p:sp>
      <p:sp>
        <p:nvSpPr>
          <p:cNvPr id="24579" name="Content Placeholder 4">
            <a:extLst>
              <a:ext uri="{FF2B5EF4-FFF2-40B4-BE49-F238E27FC236}">
                <a16:creationId xmlns:a16="http://schemas.microsoft.com/office/drawing/2014/main" id="{C0D32870-4CF7-4C92-A680-48FA5F6E4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This is a collection of locations, each of which is capable of storing both instructions and data.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Every location consists of an address, which is used to access the location, and the contents of the location.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48F06-2896-4A83-B619-27F2F42FF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1A18900A-9122-4D2A-B273-61B606A9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Vector processors (3)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6195FDCC-C1FA-48B1-AF9A-2AD482CF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Interleaved memory.</a:t>
            </a:r>
          </a:p>
          <a:p>
            <a:pPr lvl="1"/>
            <a:r>
              <a:rPr lang="en-US" altLang="th-TH"/>
              <a:t>Multiple “banks” of memory, which can be accessed more or less independently.</a:t>
            </a:r>
          </a:p>
          <a:p>
            <a:pPr lvl="1"/>
            <a:r>
              <a:rPr lang="en-US" altLang="th-TH"/>
              <a:t>Distribute elements of a vector across multiple banks, so reduce or eliminate delay in loading/storing successive elements.</a:t>
            </a:r>
          </a:p>
          <a:p>
            <a:r>
              <a:rPr lang="en-US" altLang="th-TH"/>
              <a:t>Strided memory access and hardware scatter/gather.</a:t>
            </a:r>
          </a:p>
          <a:p>
            <a:pPr lvl="1"/>
            <a:r>
              <a:rPr lang="en-US" altLang="th-TH"/>
              <a:t>The program accesses elements of a vector located at fixed intervals.</a:t>
            </a:r>
          </a:p>
          <a:p>
            <a:endParaRPr lang="en-US" alt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55ECB-0B26-4FAA-B3EB-6D65E7025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0B4E3A9E-3F6F-4517-9746-5018B002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Vector processors - Pros</a:t>
            </a:r>
          </a:p>
        </p:txBody>
      </p:sp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A2A23872-45EC-46C4-A15C-B9C28DEC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Fast.</a:t>
            </a:r>
          </a:p>
          <a:p>
            <a:r>
              <a:rPr lang="en-US" altLang="th-TH"/>
              <a:t>Easy to use.</a:t>
            </a:r>
          </a:p>
          <a:p>
            <a:r>
              <a:rPr lang="en-US" altLang="th-TH"/>
              <a:t>Vectorizing compilers are good at identifying code to exploit.</a:t>
            </a:r>
          </a:p>
          <a:p>
            <a:r>
              <a:rPr lang="en-US" altLang="th-TH"/>
              <a:t>Compilers also can provide information about code that cannot be vectorized.</a:t>
            </a:r>
          </a:p>
          <a:p>
            <a:pPr lvl="1"/>
            <a:r>
              <a:rPr lang="en-US" altLang="th-TH"/>
              <a:t>Helps the programmer re-evaluate code.</a:t>
            </a:r>
          </a:p>
          <a:p>
            <a:r>
              <a:rPr lang="en-US" altLang="th-TH"/>
              <a:t>High memory bandwidth.</a:t>
            </a:r>
          </a:p>
          <a:p>
            <a:r>
              <a:rPr lang="en-US" altLang="th-TH"/>
              <a:t>Uses every item in a cache line.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C9C7E-0AB1-4CA4-8102-FF12B3E900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80900" name="Picture 2" descr="C:\Documents and Settings\liszka\Local Settings\Temporary Internet Files\Content.IE5\EGYLQZJJ\MC900423171[1].wmf">
            <a:extLst>
              <a:ext uri="{FF2B5EF4-FFF2-40B4-BE49-F238E27FC236}">
                <a16:creationId xmlns:a16="http://schemas.microsoft.com/office/drawing/2014/main" id="{8334C121-9147-4C51-B811-5D5359D1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981075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DA1D54BE-8F93-4A16-9671-06378449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Vector processors - Cons</a:t>
            </a:r>
          </a:p>
        </p:txBody>
      </p:sp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C4F39BC3-CA4C-4D50-9421-6635648B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They don’t handle irregular </a:t>
            </a:r>
            <a:br>
              <a:rPr lang="en-US" altLang="th-TH"/>
            </a:br>
            <a:r>
              <a:rPr lang="en-US" altLang="th-TH"/>
              <a:t>data structures as well as other </a:t>
            </a:r>
            <a:br>
              <a:rPr lang="en-US" altLang="th-TH"/>
            </a:br>
            <a:r>
              <a:rPr lang="en-US" altLang="th-TH"/>
              <a:t>parallel architectures.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A very finite limit to their ability to handle ever larger problems. (</a:t>
            </a:r>
            <a:r>
              <a:rPr lang="en-US" altLang="th-TH">
                <a:solidFill>
                  <a:srgbClr val="0066FF"/>
                </a:solidFill>
              </a:rPr>
              <a:t>scalability</a:t>
            </a:r>
            <a:r>
              <a:rPr lang="en-US" altLang="th-TH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55D86-0A41-468D-A421-3A9A03781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81924" name="Picture 5" descr="C:\Documents and Settings\liszka\Local Settings\Temporary Internet Files\Content.IE5\0AVCOKV0\MC900423165[1].wmf">
            <a:extLst>
              <a:ext uri="{FF2B5EF4-FFF2-40B4-BE49-F238E27FC236}">
                <a16:creationId xmlns:a16="http://schemas.microsoft.com/office/drawing/2014/main" id="{206DDF0A-D682-4471-8EE9-C511C5EE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981075"/>
            <a:ext cx="1417638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B69BB54E-7930-4091-ADE7-4994F7B6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Graphics Processing Units (GPU)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4DDBCABE-7D04-4DDD-9188-DA06DEDA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Real time graphics application programming interfaces or API’s use points, lines, and triangles to internally represent the surface of an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CD3DF-3027-42AA-8239-B7DA176DE9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82948" name="Isosceles Triangle 4">
            <a:extLst>
              <a:ext uri="{FF2B5EF4-FFF2-40B4-BE49-F238E27FC236}">
                <a16:creationId xmlns:a16="http://schemas.microsoft.com/office/drawing/2014/main" id="{CFF7D9E7-1FEA-4E16-993D-CDAA2C56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149725"/>
            <a:ext cx="576262" cy="935038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cxnSp>
        <p:nvCxnSpPr>
          <p:cNvPr id="82949" name="Straight Connector 6">
            <a:extLst>
              <a:ext uri="{FF2B5EF4-FFF2-40B4-BE49-F238E27FC236}">
                <a16:creationId xmlns:a16="http://schemas.microsoft.com/office/drawing/2014/main" id="{1346D8D8-9B4F-4E1A-AA04-7BEE9DD2C7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35375" y="4149725"/>
            <a:ext cx="2160588" cy="719138"/>
          </a:xfrm>
          <a:prstGeom prst="line">
            <a:avLst/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0" name="Rectangle 7">
            <a:extLst>
              <a:ext uri="{FF2B5EF4-FFF2-40B4-BE49-F238E27FC236}">
                <a16:creationId xmlns:a16="http://schemas.microsoft.com/office/drawing/2014/main" id="{0AA91146-4C57-4673-93A3-A28B9B29C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00"/>
            <a:ext cx="1008062" cy="647700"/>
          </a:xfrm>
          <a:prstGeom prst="rect">
            <a:avLst/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cxnSp>
        <p:nvCxnSpPr>
          <p:cNvPr id="82951" name="Straight Connector 9">
            <a:extLst>
              <a:ext uri="{FF2B5EF4-FFF2-40B4-BE49-F238E27FC236}">
                <a16:creationId xmlns:a16="http://schemas.microsoft.com/office/drawing/2014/main" id="{B7411526-BDFD-4D1E-9FD3-14A66FE39E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84438" y="3429000"/>
            <a:ext cx="2663825" cy="2376488"/>
          </a:xfrm>
          <a:prstGeom prst="line">
            <a:avLst/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2" name="Oval 10">
            <a:extLst>
              <a:ext uri="{FF2B5EF4-FFF2-40B4-BE49-F238E27FC236}">
                <a16:creationId xmlns:a16="http://schemas.microsoft.com/office/drawing/2014/main" id="{DD5BA170-42AC-468C-BE6C-4748ED34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429000"/>
            <a:ext cx="792162" cy="647700"/>
          </a:xfrm>
          <a:prstGeom prst="ellipse">
            <a:avLst/>
          </a:prstGeom>
          <a:noFill/>
          <a:ln w="952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54251939-E523-4677-97A3-2089B1D7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GPUs</a:t>
            </a:r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04735EB0-6AAF-4AE9-9CBD-7BA63219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A graphics processing pipeline converts the internal representation into an array of pixels that can be sent to a computer screen.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Several stages of this pipeline </a:t>
            </a:r>
            <a:br>
              <a:rPr lang="en-US" altLang="th-TH"/>
            </a:br>
            <a:r>
              <a:rPr lang="en-US" altLang="th-TH"/>
              <a:t>(called </a:t>
            </a:r>
            <a:r>
              <a:rPr lang="en-US" altLang="th-TH">
                <a:solidFill>
                  <a:srgbClr val="00B050"/>
                </a:solidFill>
              </a:rPr>
              <a:t>shader functions</a:t>
            </a:r>
            <a:r>
              <a:rPr lang="en-US" altLang="th-TH"/>
              <a:t>) are programmable.</a:t>
            </a:r>
          </a:p>
          <a:p>
            <a:pPr lvl="1"/>
            <a:r>
              <a:rPr lang="en-US" altLang="th-TH"/>
              <a:t>Typically just a few lines of C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6DD6D-86AF-440B-8BB5-8AEA2FF5A6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83972" name="Picture 2" descr="C:\Documents and Settings\liszka\Local Settings\Temporary Internet Files\Content.IE5\60RV4HYO\MC900431566[1].png">
            <a:extLst>
              <a:ext uri="{FF2B5EF4-FFF2-40B4-BE49-F238E27FC236}">
                <a16:creationId xmlns:a16="http://schemas.microsoft.com/office/drawing/2014/main" id="{7278BB8A-6C72-45D4-9376-BF034B976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1905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93D998A7-84B5-4F61-BB7A-64044A75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GPUs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7C507D3B-6BB7-44AC-A411-A23F6BCC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Shader functions are also implicitly parallel, since they can be applied to multiple elements in the graphics stream. 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GPU’s can often optimize performance by using SIMD parallelism. </a:t>
            </a:r>
          </a:p>
          <a:p>
            <a:r>
              <a:rPr lang="en-US" altLang="th-TH"/>
              <a:t>The current generation of GPU’s use SIMD parallelism.</a:t>
            </a:r>
          </a:p>
          <a:p>
            <a:pPr lvl="1"/>
            <a:r>
              <a:rPr lang="en-US" altLang="th-TH"/>
              <a:t>Although they are not pure SIMD systems.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0875D-4018-4882-B5B9-4AC3D300B5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17C93E82-6A20-48D2-B460-90321EB6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MIMD</a:t>
            </a:r>
          </a:p>
        </p:txBody>
      </p:sp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9C04E45B-7760-4002-9074-4A43CB53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Supports multiple simultaneous instruction streams operating on multiple data streams. 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Typically consist of a collection of fully independent processing units or cores, each of which has its own control unit and its own ALU.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6EBFF-F386-42E0-9DA9-9CC508C219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C701C505-5C39-4767-888D-3BB5F73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Shared Memory System (1)</a:t>
            </a:r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CDDDFF19-23B1-4BBA-9533-609D664A7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A collection of autonomous processors is connected to a memory system via an interconnection network.</a:t>
            </a:r>
          </a:p>
          <a:p>
            <a:r>
              <a:rPr lang="en-US" altLang="th-TH"/>
              <a:t>Each processor can access each memory location. </a:t>
            </a:r>
          </a:p>
          <a:p>
            <a:r>
              <a:rPr lang="en-US" altLang="th-TH"/>
              <a:t>The processors usually communicate implicitly by accessing shared data structures.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DCFCB-7FA9-423E-BEA4-328EA550BD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4E46C351-5C6C-4B40-AD9C-94BEF070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Shared Memory System (2)</a:t>
            </a:r>
          </a:p>
        </p:txBody>
      </p:sp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81CD4E56-C52F-4991-BE9A-A1E0D2D8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Most widely available shared memory systems use one or more multicore processors.</a:t>
            </a:r>
          </a:p>
          <a:p>
            <a:pPr lvl="1"/>
            <a:r>
              <a:rPr lang="en-US" altLang="th-TH"/>
              <a:t>(multiple CPU’s or cores on a single chip)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AC589-582F-444C-9BD3-B2933FFE49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88068" name="Picture 4" descr="C:\Documents and Settings\liszka\Local Settings\Temporary Internet Files\Content.IE5\0AVCOKV0\MP900316431[1].jpg">
            <a:extLst>
              <a:ext uri="{FF2B5EF4-FFF2-40B4-BE49-F238E27FC236}">
                <a16:creationId xmlns:a16="http://schemas.microsoft.com/office/drawing/2014/main" id="{12739BDC-DC81-4E28-ABD2-5B404D826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16338"/>
            <a:ext cx="3657600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5" descr="C:\Documents and Settings\liszka\Local Settings\Temporary Internet Files\Content.IE5\60RV4HYO\MP900316353[1].jpg">
            <a:extLst>
              <a:ext uri="{FF2B5EF4-FFF2-40B4-BE49-F238E27FC236}">
                <a16:creationId xmlns:a16="http://schemas.microsoft.com/office/drawing/2014/main" id="{1E26CE76-2765-428E-BB15-7B51B66F1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644900"/>
            <a:ext cx="36576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>
            <a:extLst>
              <a:ext uri="{FF2B5EF4-FFF2-40B4-BE49-F238E27FC236}">
                <a16:creationId xmlns:a16="http://schemas.microsoft.com/office/drawing/2014/main" id="{59DB6E76-ABFC-463A-A1EA-27121CE7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Shared Memory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972CC-71DB-4F36-8AD8-BA62796A2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89091" name="Text Box 8">
            <a:extLst>
              <a:ext uri="{FF2B5EF4-FFF2-40B4-BE49-F238E27FC236}">
                <a16:creationId xmlns:a16="http://schemas.microsoft.com/office/drawing/2014/main" id="{CF3FB5E8-CCD3-4347-BC45-EB139D0D5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941888"/>
            <a:ext cx="1338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2.3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89092" name="Picture 2">
            <a:extLst>
              <a:ext uri="{FF2B5EF4-FFF2-40B4-BE49-F238E27FC236}">
                <a16:creationId xmlns:a16="http://schemas.microsoft.com/office/drawing/2014/main" id="{11004F24-78A7-47BE-97DC-A333A8A69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113712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5C63DA7F-8761-477B-BE7D-E79C7DDD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Central processing unit (CPU)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A9AC88C4-3256-4885-A183-CA95287C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81075"/>
            <a:ext cx="8270875" cy="5111750"/>
          </a:xfrm>
        </p:spPr>
        <p:txBody>
          <a:bodyPr/>
          <a:lstStyle/>
          <a:p>
            <a:r>
              <a:rPr lang="en-US" altLang="th-TH"/>
              <a:t>Divided into two parts. </a:t>
            </a:r>
          </a:p>
          <a:p>
            <a:endParaRPr lang="en-US" altLang="th-TH"/>
          </a:p>
          <a:p>
            <a:r>
              <a:rPr lang="en-US" altLang="th-TH" b="1"/>
              <a:t>Control unit </a:t>
            </a:r>
            <a:r>
              <a:rPr lang="en-US" altLang="th-TH"/>
              <a:t>- responsible for </a:t>
            </a:r>
            <a:br>
              <a:rPr lang="en-US" altLang="th-TH"/>
            </a:br>
            <a:r>
              <a:rPr lang="en-US" altLang="th-TH"/>
              <a:t>deciding which instruction in </a:t>
            </a:r>
            <a:br>
              <a:rPr lang="en-US" altLang="th-TH"/>
            </a:br>
            <a:r>
              <a:rPr lang="en-US" altLang="th-TH"/>
              <a:t>a program should be </a:t>
            </a:r>
            <a:br>
              <a:rPr lang="en-US" altLang="th-TH"/>
            </a:br>
            <a:r>
              <a:rPr lang="en-US" altLang="th-TH"/>
              <a:t>executed. (</a:t>
            </a:r>
            <a:r>
              <a:rPr lang="en-US" altLang="th-TH" i="1"/>
              <a:t>the boss</a:t>
            </a:r>
            <a:r>
              <a:rPr lang="en-US" altLang="th-TH"/>
              <a:t>)</a:t>
            </a:r>
            <a:br>
              <a:rPr lang="en-US" altLang="th-TH"/>
            </a:br>
            <a:endParaRPr lang="en-US" altLang="th-TH"/>
          </a:p>
          <a:p>
            <a:r>
              <a:rPr lang="en-US" altLang="th-TH" b="1"/>
              <a:t>Arithmetic and logic unit </a:t>
            </a:r>
            <a:r>
              <a:rPr lang="en-US" altLang="th-TH"/>
              <a:t>(ALU) - responsible for executing the actual instructions. (</a:t>
            </a:r>
            <a:r>
              <a:rPr lang="en-US" altLang="th-TH" i="1"/>
              <a:t>the worker</a:t>
            </a:r>
            <a:r>
              <a:rPr lang="en-US" altLang="th-TH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07E53-354C-4B09-A274-F49D993613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25604" name="Picture 7" descr="C:\Documents and Settings\liszka\Local Settings\Temporary Internet Files\Content.IE5\Q7HGDQRM\MP900448598[1].jpg">
            <a:extLst>
              <a:ext uri="{FF2B5EF4-FFF2-40B4-BE49-F238E27FC236}">
                <a16:creationId xmlns:a16="http://schemas.microsoft.com/office/drawing/2014/main" id="{B2F92A2E-99C9-4A03-92D5-43A68624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765175"/>
            <a:ext cx="230346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37A2A3-71DE-458A-8F1B-3C4E281E8919}"/>
              </a:ext>
            </a:extLst>
          </p:cNvPr>
          <p:cNvSpPr/>
          <p:nvPr/>
        </p:nvSpPr>
        <p:spPr>
          <a:xfrm>
            <a:off x="7308850" y="2781300"/>
            <a:ext cx="102393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kern="0" dirty="0">
                <a:latin typeface="Arial"/>
              </a:rPr>
              <a:t>add 2+2</a:t>
            </a:r>
            <a:endParaRPr lang="en-US" sz="1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Picture 2">
            <a:extLst>
              <a:ext uri="{FF2B5EF4-FFF2-40B4-BE49-F238E27FC236}">
                <a16:creationId xmlns:a16="http://schemas.microsoft.com/office/drawing/2014/main" id="{3674DBEA-8703-4871-B770-27C040F0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052513"/>
            <a:ext cx="621665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Title 1">
            <a:extLst>
              <a:ext uri="{FF2B5EF4-FFF2-40B4-BE49-F238E27FC236}">
                <a16:creationId xmlns:a16="http://schemas.microsoft.com/office/drawing/2014/main" id="{5DF169EF-7A27-4136-9845-0022E587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UMA multicore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C0C6F-B2F9-4C22-9B06-85B1CDDF03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90116" name="Text Box 8">
            <a:extLst>
              <a:ext uri="{FF2B5EF4-FFF2-40B4-BE49-F238E27FC236}">
                <a16:creationId xmlns:a16="http://schemas.microsoft.com/office/drawing/2014/main" id="{5D68E85C-3D4A-493E-91C2-C1FDFF82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724400"/>
            <a:ext cx="13382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2.5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89961-6329-42AD-BAF2-AC905A84C7FB}"/>
              </a:ext>
            </a:extLst>
          </p:cNvPr>
          <p:cNvSpPr/>
          <p:nvPr/>
        </p:nvSpPr>
        <p:spPr>
          <a:xfrm>
            <a:off x="323850" y="3933825"/>
            <a:ext cx="2619375" cy="15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Arial"/>
              </a:rPr>
              <a:t>Time to access all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Arial"/>
              </a:rPr>
              <a:t>the memory locations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Arial"/>
              </a:rPr>
              <a:t>will be the same for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00B050"/>
                </a:solidFill>
                <a:latin typeface="Arial"/>
              </a:rPr>
              <a:t>all the cores.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2">
            <a:extLst>
              <a:ext uri="{FF2B5EF4-FFF2-40B4-BE49-F238E27FC236}">
                <a16:creationId xmlns:a16="http://schemas.microsoft.com/office/drawing/2014/main" id="{0E4E909D-70F2-423B-989B-2723DEC2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908050"/>
            <a:ext cx="6310312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8" name="Title 1">
            <a:extLst>
              <a:ext uri="{FF2B5EF4-FFF2-40B4-BE49-F238E27FC236}">
                <a16:creationId xmlns:a16="http://schemas.microsoft.com/office/drawing/2014/main" id="{B8258A4B-18F4-428C-B5D7-A6FAF205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NUMA multicore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4784D-D856-4225-8392-FF92C7AAB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91140" name="Text Box 8">
            <a:extLst>
              <a:ext uri="{FF2B5EF4-FFF2-40B4-BE49-F238E27FC236}">
                <a16:creationId xmlns:a16="http://schemas.microsoft.com/office/drawing/2014/main" id="{F082993A-4A34-400C-AF36-09D83470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437063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2.6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09C-0C65-455E-A51E-374C8AD97FB0}"/>
              </a:ext>
            </a:extLst>
          </p:cNvPr>
          <p:cNvSpPr/>
          <p:nvPr/>
        </p:nvSpPr>
        <p:spPr>
          <a:xfrm>
            <a:off x="250825" y="4292600"/>
            <a:ext cx="3889375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B050"/>
                </a:solidFill>
                <a:latin typeface="NimbusRomNo9L-Regu"/>
              </a:rPr>
              <a:t>A memory location a core is directly connected to can be accessed faster than a memory location that must be accessed through another chip</a:t>
            </a:r>
            <a:r>
              <a:rPr lang="en-US" sz="2000" kern="0" dirty="0">
                <a:solidFill>
                  <a:srgbClr val="00B050"/>
                </a:solidFill>
                <a:latin typeface="Arial"/>
              </a:rPr>
              <a:t>.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E118AC73-47F4-4F0E-B3EF-1F8CFFC0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Distributed Memory System</a:t>
            </a:r>
          </a:p>
        </p:txBody>
      </p:sp>
      <p:sp>
        <p:nvSpPr>
          <p:cNvPr id="92162" name="Content Placeholder 3">
            <a:extLst>
              <a:ext uri="{FF2B5EF4-FFF2-40B4-BE49-F238E27FC236}">
                <a16:creationId xmlns:a16="http://schemas.microsoft.com/office/drawing/2014/main" id="{DB12A752-26F4-447F-84CC-B7037F38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4175125"/>
          </a:xfrm>
        </p:spPr>
        <p:txBody>
          <a:bodyPr/>
          <a:lstStyle/>
          <a:p>
            <a:r>
              <a:rPr lang="en-US" altLang="th-TH">
                <a:solidFill>
                  <a:srgbClr val="0066FF"/>
                </a:solidFill>
              </a:rPr>
              <a:t>Clusters</a:t>
            </a:r>
            <a:r>
              <a:rPr lang="en-US" altLang="th-TH"/>
              <a:t> (most popular)</a:t>
            </a:r>
          </a:p>
          <a:p>
            <a:pPr lvl="1"/>
            <a:r>
              <a:rPr lang="en-US" altLang="th-TH"/>
              <a:t>A collection of commodity systems.</a:t>
            </a:r>
          </a:p>
          <a:p>
            <a:pPr lvl="1"/>
            <a:r>
              <a:rPr lang="en-US" altLang="th-TH"/>
              <a:t>Connected by a commodity interconnection network.</a:t>
            </a:r>
            <a:br>
              <a:rPr lang="en-US" altLang="th-TH"/>
            </a:br>
            <a:endParaRPr lang="en-US" altLang="th-TH"/>
          </a:p>
          <a:p>
            <a:r>
              <a:rPr lang="en-US" altLang="th-TH">
                <a:solidFill>
                  <a:srgbClr val="00B050"/>
                </a:solidFill>
              </a:rPr>
              <a:t>Nodes</a:t>
            </a:r>
            <a:r>
              <a:rPr lang="en-US" altLang="th-TH"/>
              <a:t> of a cluster are individual computations units joined by a communication network.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0CD4B-DA0A-4EE5-8450-2D23B7A11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546E3-3621-48F5-8CEA-B186A9B57A31}"/>
              </a:ext>
            </a:extLst>
          </p:cNvPr>
          <p:cNvSpPr/>
          <p:nvPr/>
        </p:nvSpPr>
        <p:spPr>
          <a:xfrm>
            <a:off x="4716463" y="5445125"/>
            <a:ext cx="37528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C00000"/>
                </a:solidFill>
                <a:latin typeface="Lucida Handwriting" pitchFamily="66" charset="0"/>
              </a:rPr>
              <a:t>a.k.a. hybrid systems</a:t>
            </a:r>
            <a:endParaRPr lang="en-US" sz="2400" dirty="0">
              <a:solidFill>
                <a:srgbClr val="C00000"/>
              </a:solidFill>
              <a:latin typeface="Lucida Handwriting" pitchFamily="66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9848481F-C12E-4EAC-8B07-631E2D96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Distributed Memory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081C5-5630-4743-ABE3-AF4CCEEB0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93187" name="Text Box 8">
            <a:extLst>
              <a:ext uri="{FF2B5EF4-FFF2-40B4-BE49-F238E27FC236}">
                <a16:creationId xmlns:a16="http://schemas.microsoft.com/office/drawing/2014/main" id="{61B9B2CC-2844-4C1F-B52C-78B061C06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868863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2.4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93188" name="Picture 2">
            <a:extLst>
              <a:ext uri="{FF2B5EF4-FFF2-40B4-BE49-F238E27FC236}">
                <a16:creationId xmlns:a16="http://schemas.microsoft.com/office/drawing/2014/main" id="{C96420D1-9130-4C3B-820C-2C8D8290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836136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3">
            <a:extLst>
              <a:ext uri="{FF2B5EF4-FFF2-40B4-BE49-F238E27FC236}">
                <a16:creationId xmlns:a16="http://schemas.microsoft.com/office/drawing/2014/main" id="{E62FE4D2-50E3-415A-81B6-1233DF67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Interconnection networks</a:t>
            </a:r>
          </a:p>
        </p:txBody>
      </p:sp>
      <p:sp>
        <p:nvSpPr>
          <p:cNvPr id="94210" name="Content Placeholder 4">
            <a:extLst>
              <a:ext uri="{FF2B5EF4-FFF2-40B4-BE49-F238E27FC236}">
                <a16:creationId xmlns:a16="http://schemas.microsoft.com/office/drawing/2014/main" id="{42F3F1C8-B253-42EB-B68B-7C8DD95C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Affects performance of both distributed and shared memory systems.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Two categories:</a:t>
            </a:r>
          </a:p>
          <a:p>
            <a:pPr lvl="1"/>
            <a:r>
              <a:rPr lang="en-US" altLang="th-TH"/>
              <a:t>Shared memory interconnects</a:t>
            </a:r>
          </a:p>
          <a:p>
            <a:pPr lvl="1"/>
            <a:r>
              <a:rPr lang="en-US" altLang="th-TH"/>
              <a:t>Distributed memory interconnects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39A15-3CE3-41C0-8D52-31CD8AE62A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id="{5E498CDF-1B25-4F83-AF14-5EA38089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marL="342900" indent="-342900"/>
            <a:r>
              <a:rPr lang="en-US" altLang="th-TH"/>
              <a:t>Shared memory interconnects</a:t>
            </a:r>
          </a:p>
        </p:txBody>
      </p:sp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FB0B7DE1-53A4-4987-8792-F65B59D8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Bus interconnect</a:t>
            </a:r>
          </a:p>
          <a:p>
            <a:pPr lvl="1"/>
            <a:r>
              <a:rPr lang="en-US" altLang="th-TH"/>
              <a:t>A collection of parallel communication wires together with some hardware that controls access to the bus.</a:t>
            </a:r>
          </a:p>
          <a:p>
            <a:pPr lvl="1"/>
            <a:r>
              <a:rPr lang="en-US" altLang="th-TH"/>
              <a:t>Communication wires are shared by the devices that are connected to it.</a:t>
            </a:r>
          </a:p>
          <a:p>
            <a:pPr lvl="1"/>
            <a:r>
              <a:rPr lang="en-US" altLang="th-TH"/>
              <a:t>As the number of devices connected to the bus increases, contention for use of the bus increases, and performance decreases.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CBF9C-51E4-4BDB-AC81-0D576E658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83906DB6-DEA7-4249-AB69-424A6AE9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Shared memory interconnects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FFB6D7F6-FDAF-411C-86D5-85A8C826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Switched interconnect</a:t>
            </a:r>
          </a:p>
          <a:p>
            <a:pPr lvl="1"/>
            <a:r>
              <a:rPr lang="en-US" altLang="th-TH"/>
              <a:t>Uses switches to control the routing of data among the connected devices.</a:t>
            </a:r>
            <a:br>
              <a:rPr lang="en-US" altLang="th-TH"/>
            </a:br>
            <a:endParaRPr lang="en-US" altLang="th-TH"/>
          </a:p>
          <a:p>
            <a:pPr lvl="1"/>
            <a:r>
              <a:rPr lang="en-US" altLang="th-TH">
                <a:solidFill>
                  <a:srgbClr val="00B050"/>
                </a:solidFill>
              </a:rPr>
              <a:t>Crossbar</a:t>
            </a:r>
            <a:r>
              <a:rPr lang="en-US" altLang="th-TH"/>
              <a:t> – </a:t>
            </a:r>
          </a:p>
          <a:p>
            <a:pPr lvl="2"/>
            <a:r>
              <a:rPr lang="en-US" altLang="th-TH"/>
              <a:t>Allows simultaneous communication among different devices.</a:t>
            </a:r>
          </a:p>
          <a:p>
            <a:pPr lvl="2"/>
            <a:r>
              <a:rPr lang="en-US" altLang="th-TH"/>
              <a:t>Faster than buses. </a:t>
            </a:r>
          </a:p>
          <a:p>
            <a:pPr lvl="2"/>
            <a:r>
              <a:rPr lang="en-US" altLang="th-TH"/>
              <a:t>But the cost of the switches and links is relatively high.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C95F9-9FC9-407B-9331-7305A20076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2">
            <a:extLst>
              <a:ext uri="{FF2B5EF4-FFF2-40B4-BE49-F238E27FC236}">
                <a16:creationId xmlns:a16="http://schemas.microsoft.com/office/drawing/2014/main" id="{48D75AE2-9DE1-4856-8C76-66482A52D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0"/>
            <a:ext cx="38862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1AA7B-64A0-4087-9B2E-FAFA701D5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97283" name="Text Box 8">
            <a:extLst>
              <a:ext uri="{FF2B5EF4-FFF2-40B4-BE49-F238E27FC236}">
                <a16:creationId xmlns:a16="http://schemas.microsoft.com/office/drawing/2014/main" id="{994CC3CF-2BF0-43D7-A907-DF9647C1E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2.7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Rectangle 6">
            <a:extLst>
              <a:ext uri="{FF2B5EF4-FFF2-40B4-BE49-F238E27FC236}">
                <a16:creationId xmlns:a16="http://schemas.microsoft.com/office/drawing/2014/main" id="{D905FA58-38A0-4F29-85B6-944697EEE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52513"/>
            <a:ext cx="4572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latin typeface="NimbusRomNo9L-Regu"/>
              </a:rPr>
              <a:t>(a) </a:t>
            </a:r>
          </a:p>
          <a:p>
            <a:r>
              <a:rPr lang="en-US" altLang="th-TH" sz="2000">
                <a:latin typeface="NimbusRomNo9L-Regu"/>
              </a:rPr>
              <a:t>A crossbar switch connecting 4 processors (</a:t>
            </a:r>
            <a:r>
              <a:rPr lang="en-US" altLang="th-TH" sz="2000">
                <a:latin typeface="NimbusRomNo9L-ReguItal"/>
              </a:rPr>
              <a:t>P</a:t>
            </a:r>
            <a:r>
              <a:rPr lang="en-US" altLang="th-TH" sz="1200">
                <a:latin typeface="NimbusRomNo9L-ReguItal"/>
              </a:rPr>
              <a:t>i</a:t>
            </a:r>
            <a:r>
              <a:rPr lang="en-US" altLang="th-TH" sz="2000">
                <a:latin typeface="NimbusRomNo9L-Regu"/>
              </a:rPr>
              <a:t>) and 4 memory modules (</a:t>
            </a:r>
            <a:r>
              <a:rPr lang="en-US" altLang="th-TH" sz="2000">
                <a:latin typeface="NimbusRomNo9L-ReguItal"/>
              </a:rPr>
              <a:t>M</a:t>
            </a:r>
            <a:r>
              <a:rPr lang="en-US" altLang="th-TH" sz="1200">
                <a:latin typeface="NimbusRomNo9L-ReguItal"/>
              </a:rPr>
              <a:t>j</a:t>
            </a:r>
            <a:r>
              <a:rPr lang="en-US" altLang="th-TH" sz="2000">
                <a:latin typeface="NimbusRomNo9L-Regu"/>
              </a:rPr>
              <a:t>)</a:t>
            </a:r>
            <a:endParaRPr lang="en-US" altLang="th-TH" sz="2000"/>
          </a:p>
        </p:txBody>
      </p:sp>
      <p:sp>
        <p:nvSpPr>
          <p:cNvPr id="97285" name="Rectangle 7">
            <a:extLst>
              <a:ext uri="{FF2B5EF4-FFF2-40B4-BE49-F238E27FC236}">
                <a16:creationId xmlns:a16="http://schemas.microsoft.com/office/drawing/2014/main" id="{C5F985A1-A0B3-4C39-ADD9-312962F0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24175"/>
            <a:ext cx="41036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latin typeface="NimbusRomNo9L-Regu"/>
              </a:rPr>
              <a:t>(b)</a:t>
            </a:r>
          </a:p>
          <a:p>
            <a:r>
              <a:rPr lang="en-US" altLang="th-TH" sz="2000">
                <a:latin typeface="NimbusRomNo9L-Regu"/>
              </a:rPr>
              <a:t>Configuration of internal switches in a crossbar </a:t>
            </a:r>
          </a:p>
        </p:txBody>
      </p:sp>
      <p:sp>
        <p:nvSpPr>
          <p:cNvPr id="97286" name="Rectangle 8">
            <a:extLst>
              <a:ext uri="{FF2B5EF4-FFF2-40B4-BE49-F238E27FC236}">
                <a16:creationId xmlns:a16="http://schemas.microsoft.com/office/drawing/2014/main" id="{0A9E3524-9F0C-41D6-A868-681D8CAB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868863"/>
            <a:ext cx="3887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th-TH" sz="2000">
                <a:solidFill>
                  <a:srgbClr val="000000"/>
                </a:solidFill>
                <a:latin typeface="NimbusRomNo9L-Regu"/>
              </a:rPr>
              <a:t>(c) Simultaneous memory accesses by the processors</a:t>
            </a:r>
            <a:endParaRPr lang="en-US" altLang="th-TH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886490B0-DADA-4F8B-8D3F-E785DA25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713787" cy="708025"/>
          </a:xfrm>
        </p:spPr>
        <p:txBody>
          <a:bodyPr/>
          <a:lstStyle/>
          <a:p>
            <a:r>
              <a:rPr lang="en-US" altLang="th-TH"/>
              <a:t>Distributed memory interconnects</a:t>
            </a:r>
          </a:p>
        </p:txBody>
      </p:sp>
      <p:sp>
        <p:nvSpPr>
          <p:cNvPr id="98306" name="Content Placeholder 2">
            <a:extLst>
              <a:ext uri="{FF2B5EF4-FFF2-40B4-BE49-F238E27FC236}">
                <a16:creationId xmlns:a16="http://schemas.microsoft.com/office/drawing/2014/main" id="{3A152843-0239-4DFF-901F-88DF1359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Two groups</a:t>
            </a:r>
          </a:p>
          <a:p>
            <a:pPr lvl="1"/>
            <a:r>
              <a:rPr lang="en-US" altLang="th-TH"/>
              <a:t>Direct interconnect </a:t>
            </a:r>
          </a:p>
          <a:p>
            <a:pPr lvl="2"/>
            <a:r>
              <a:rPr lang="en-US" altLang="th-TH"/>
              <a:t>Each switch is directly connected to a processor memory pair, and the switches are connected to each other.</a:t>
            </a:r>
            <a:br>
              <a:rPr lang="en-US" altLang="th-TH"/>
            </a:br>
            <a:endParaRPr lang="en-US" altLang="th-TH"/>
          </a:p>
          <a:p>
            <a:pPr lvl="1"/>
            <a:r>
              <a:rPr lang="en-US" altLang="th-TH"/>
              <a:t>Indirect interconnect</a:t>
            </a:r>
          </a:p>
          <a:p>
            <a:pPr lvl="2"/>
            <a:r>
              <a:rPr lang="en-US" altLang="th-TH"/>
              <a:t>Switches may not be directly connected to a processor.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7704E-408A-4BB7-B059-2ECDB6721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Picture 2">
            <a:extLst>
              <a:ext uri="{FF2B5EF4-FFF2-40B4-BE49-F238E27FC236}">
                <a16:creationId xmlns:a16="http://schemas.microsoft.com/office/drawing/2014/main" id="{AF8B69D9-C949-44AE-8165-1E4B381B4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7523162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0" name="Title 1">
            <a:extLst>
              <a:ext uri="{FF2B5EF4-FFF2-40B4-BE49-F238E27FC236}">
                <a16:creationId xmlns:a16="http://schemas.microsoft.com/office/drawing/2014/main" id="{AA130D62-D486-488D-9C6D-5C4B3306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marL="342900" indent="-342900"/>
            <a:r>
              <a:rPr lang="en-US" altLang="th-TH"/>
              <a:t>Direct interconnect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22356-1466-45DD-84B7-5BEAACDB78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99332" name="Text Box 8">
            <a:extLst>
              <a:ext uri="{FF2B5EF4-FFF2-40B4-BE49-F238E27FC236}">
                <a16:creationId xmlns:a16="http://schemas.microsoft.com/office/drawing/2014/main" id="{BEB932C4-81D3-4879-B52E-CE57FF08F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205038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2.8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99333" name="Text Box 8">
            <a:extLst>
              <a:ext uri="{FF2B5EF4-FFF2-40B4-BE49-F238E27FC236}">
                <a16:creationId xmlns:a16="http://schemas.microsoft.com/office/drawing/2014/main" id="{89D4C07B-7179-4F86-86DC-9FA12D35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373688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ring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99334" name="Text Box 8">
            <a:extLst>
              <a:ext uri="{FF2B5EF4-FFF2-40B4-BE49-F238E27FC236}">
                <a16:creationId xmlns:a16="http://schemas.microsoft.com/office/drawing/2014/main" id="{377B6FC2-38C9-4367-A74A-028E5D39B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373688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toroidal mesh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FA549B5A-CC0E-4221-AF1D-7B41CB11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Key terms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EEF7ABD6-8213-4AF8-AEC0-A8AA9ADF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 b="1"/>
              <a:t>Register</a:t>
            </a:r>
            <a:r>
              <a:rPr lang="en-US" altLang="th-TH"/>
              <a:t> – very fast storage, part of the CPU.</a:t>
            </a:r>
            <a:br>
              <a:rPr lang="en-US" altLang="th-TH"/>
            </a:br>
            <a:endParaRPr lang="en-US" altLang="th-TH"/>
          </a:p>
          <a:p>
            <a:r>
              <a:rPr lang="en-US" altLang="th-TH" b="1"/>
              <a:t>Program counter </a:t>
            </a:r>
            <a:r>
              <a:rPr lang="en-US" altLang="th-TH"/>
              <a:t>– stores address of the next instruction to be executed.</a:t>
            </a:r>
            <a:br>
              <a:rPr lang="en-US" altLang="th-TH"/>
            </a:br>
            <a:endParaRPr lang="en-US" altLang="th-TH"/>
          </a:p>
          <a:p>
            <a:r>
              <a:rPr lang="en-US" altLang="th-TH" b="1"/>
              <a:t>Bus</a:t>
            </a:r>
            <a:r>
              <a:rPr lang="en-US" altLang="th-TH"/>
              <a:t> – wires and hardware that connects the CPU and memory.</a:t>
            </a:r>
          </a:p>
          <a:p>
            <a:endParaRPr lang="en-US" alt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F9F52-4884-4EA5-8907-D929926773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26628" name="Picture 17" descr="C:\Documents and Settings\liszka\Local Settings\Temporary Internet Files\Content.IE5\Q7HGDQRM\MC900388730[1].wmf">
            <a:extLst>
              <a:ext uri="{FF2B5EF4-FFF2-40B4-BE49-F238E27FC236}">
                <a16:creationId xmlns:a16="http://schemas.microsoft.com/office/drawing/2014/main" id="{3190EBB8-30DC-4A6F-92AA-EC8607A6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41888"/>
            <a:ext cx="18288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>
            <a:extLst>
              <a:ext uri="{FF2B5EF4-FFF2-40B4-BE49-F238E27FC236}">
                <a16:creationId xmlns:a16="http://schemas.microsoft.com/office/drawing/2014/main" id="{621A3B66-B041-48B7-92B2-A62243A4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Bisection width </a:t>
            </a:r>
          </a:p>
        </p:txBody>
      </p:sp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38300CC7-F991-4A59-BB54-BEE280BE4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A measure of “number of simultaneous communications” or “connectivity”.</a:t>
            </a:r>
          </a:p>
          <a:p>
            <a:pPr lvl="1"/>
            <a:endParaRPr lang="en-US" altLang="th-TH"/>
          </a:p>
          <a:p>
            <a:r>
              <a:rPr lang="en-US" altLang="th-TH"/>
              <a:t>How many simultaneous communications can take place “across the divide” between the halves?</a:t>
            </a:r>
          </a:p>
          <a:p>
            <a:endParaRPr lang="en-US" alt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7A114-110C-4F78-B674-082BD5732A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00356" name="Picture 2" descr="C:\Documents and Settings\liszka\Local Settings\Temporary Internet Files\Content.IE5\0AVCOKV0\MC900434789[1].png">
            <a:extLst>
              <a:ext uri="{FF2B5EF4-FFF2-40B4-BE49-F238E27FC236}">
                <a16:creationId xmlns:a16="http://schemas.microsoft.com/office/drawing/2014/main" id="{73760235-ACDE-4827-903A-2E2AFCBE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933825"/>
            <a:ext cx="1827212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61846F83-A238-4369-8306-A8B8059B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Two bisections of a ring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155BF-D072-4C5B-94A8-1A9E10ACE5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01379" name="Text Box 8">
            <a:extLst>
              <a:ext uri="{FF2B5EF4-FFF2-40B4-BE49-F238E27FC236}">
                <a16:creationId xmlns:a16="http://schemas.microsoft.com/office/drawing/2014/main" id="{FC3AAE82-D76D-4666-B62C-51E3FFBC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157788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2.9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101380" name="Picture 2">
            <a:extLst>
              <a:ext uri="{FF2B5EF4-FFF2-40B4-BE49-F238E27FC236}">
                <a16:creationId xmlns:a16="http://schemas.microsoft.com/office/drawing/2014/main" id="{2A0F2796-7EB6-45DB-B2E2-C3BFB3F9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747838"/>
            <a:ext cx="7713663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>
            <a:extLst>
              <a:ext uri="{FF2B5EF4-FFF2-40B4-BE49-F238E27FC236}">
                <a16:creationId xmlns:a16="http://schemas.microsoft.com/office/drawing/2014/main" id="{3CC6B965-A2F8-409E-933D-1C21D526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A bisection of a toroidal mesh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BFAA1-ACD8-4034-BCD2-8BCD032262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02403" name="Picture 3" descr="f02-10-9780123742605.eps">
            <a:extLst>
              <a:ext uri="{FF2B5EF4-FFF2-40B4-BE49-F238E27FC236}">
                <a16:creationId xmlns:a16="http://schemas.microsoft.com/office/drawing/2014/main" id="{EAA3C528-184F-408F-B614-594F0F435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68413"/>
            <a:ext cx="5111750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Text Box 8">
            <a:extLst>
              <a:ext uri="{FF2B5EF4-FFF2-40B4-BE49-F238E27FC236}">
                <a16:creationId xmlns:a16="http://schemas.microsoft.com/office/drawing/2014/main" id="{A742901F-A232-46A5-BDF8-9F2FFC14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373688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2.10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>
            <a:extLst>
              <a:ext uri="{FF2B5EF4-FFF2-40B4-BE49-F238E27FC236}">
                <a16:creationId xmlns:a16="http://schemas.microsoft.com/office/drawing/2014/main" id="{46924489-35AB-4B43-B86D-9CA5F341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Definitions  </a:t>
            </a:r>
          </a:p>
        </p:txBody>
      </p:sp>
      <p:sp>
        <p:nvSpPr>
          <p:cNvPr id="103426" name="Content Placeholder 2">
            <a:extLst>
              <a:ext uri="{FF2B5EF4-FFF2-40B4-BE49-F238E27FC236}">
                <a16:creationId xmlns:a16="http://schemas.microsoft.com/office/drawing/2014/main" id="{13CD2264-2E13-48CE-A78C-442469B3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Bandwidth </a:t>
            </a:r>
          </a:p>
          <a:p>
            <a:pPr lvl="1"/>
            <a:r>
              <a:rPr lang="en-US" altLang="th-TH"/>
              <a:t>The rate at which a link can transmit data.</a:t>
            </a:r>
          </a:p>
          <a:p>
            <a:pPr lvl="1"/>
            <a:r>
              <a:rPr lang="en-US" altLang="th-TH"/>
              <a:t>Usually given in megabits or megabytes per second.</a:t>
            </a:r>
          </a:p>
          <a:p>
            <a:pPr lvl="1"/>
            <a:endParaRPr lang="en-US" altLang="th-TH"/>
          </a:p>
          <a:p>
            <a:r>
              <a:rPr lang="en-US" altLang="th-TH"/>
              <a:t>Bisection bandwidth</a:t>
            </a:r>
          </a:p>
          <a:p>
            <a:pPr lvl="1"/>
            <a:r>
              <a:rPr lang="en-US" altLang="th-TH"/>
              <a:t>A measure of network quality.</a:t>
            </a:r>
          </a:p>
          <a:p>
            <a:pPr lvl="1"/>
            <a:r>
              <a:rPr lang="en-US" altLang="th-TH"/>
              <a:t>Instead of counting the number of links joining the halves, it sums the bandwidth of the links.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EFFCC-3B5D-4FDB-88B7-097AE2ABD2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815775A6-737C-4EB5-BE43-242EBB9A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Fully connected network</a:t>
            </a:r>
          </a:p>
        </p:txBody>
      </p:sp>
      <p:sp>
        <p:nvSpPr>
          <p:cNvPr id="104450" name="Content Placeholder 2">
            <a:extLst>
              <a:ext uri="{FF2B5EF4-FFF2-40B4-BE49-F238E27FC236}">
                <a16:creationId xmlns:a16="http://schemas.microsoft.com/office/drawing/2014/main" id="{55BB25C0-B24E-4F68-A6FF-55F34B8DE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150937"/>
          </a:xfrm>
        </p:spPr>
        <p:txBody>
          <a:bodyPr/>
          <a:lstStyle/>
          <a:p>
            <a:r>
              <a:rPr lang="en-US" altLang="th-TH"/>
              <a:t>Each switch is directly connected to every other switch.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6B66A-5D87-4D0A-87B3-02CEC99C4C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04452" name="Picture 4" descr="f02-11-9780123742605.eps">
            <a:extLst>
              <a:ext uri="{FF2B5EF4-FFF2-40B4-BE49-F238E27FC236}">
                <a16:creationId xmlns:a16="http://schemas.microsoft.com/office/drawing/2014/main" id="{2DE5E3DD-5106-49DB-A895-9F8471F3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276475"/>
            <a:ext cx="403225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Text Box 8">
            <a:extLst>
              <a:ext uri="{FF2B5EF4-FFF2-40B4-BE49-F238E27FC236}">
                <a16:creationId xmlns:a16="http://schemas.microsoft.com/office/drawing/2014/main" id="{F5AA5615-CD8B-4F08-82C8-894091258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084763"/>
            <a:ext cx="1463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2.11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F1D30EF1-749E-4484-BB00-20DAE3B0B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292600"/>
            <a:ext cx="3457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solidFill>
                  <a:srgbClr val="00B050"/>
                </a:solidFill>
                <a:latin typeface="NimbusRomNo9L-Regu"/>
              </a:rPr>
              <a:t>bisection width = </a:t>
            </a:r>
            <a:r>
              <a:rPr lang="en-US" altLang="th-TH" sz="2400">
                <a:solidFill>
                  <a:srgbClr val="00B050"/>
                </a:solidFill>
                <a:latin typeface="NimbusRomNo9L-ReguItal"/>
              </a:rPr>
              <a:t>p</a:t>
            </a:r>
            <a:r>
              <a:rPr lang="en-US" altLang="th-TH" sz="2400" baseline="30000">
                <a:solidFill>
                  <a:srgbClr val="00B050"/>
                </a:solidFill>
                <a:latin typeface="NimbusRomNo9L-Regu"/>
              </a:rPr>
              <a:t>2</a:t>
            </a:r>
            <a:r>
              <a:rPr lang="en-US" altLang="th-TH" sz="2400">
                <a:solidFill>
                  <a:srgbClr val="00B050"/>
                </a:solidFill>
                <a:latin typeface="CMMI10"/>
              </a:rPr>
              <a:t>/</a:t>
            </a:r>
            <a:r>
              <a:rPr lang="en-US" altLang="th-TH" sz="2400">
                <a:solidFill>
                  <a:srgbClr val="00B050"/>
                </a:solidFill>
                <a:latin typeface="NimbusRomNo9L-Regu"/>
              </a:rPr>
              <a:t>4</a:t>
            </a:r>
            <a:endParaRPr lang="en-US" altLang="th-TH" sz="240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F90BAA-6864-477C-A26F-F0915B37A9F5}"/>
              </a:ext>
            </a:extLst>
          </p:cNvPr>
          <p:cNvSpPr/>
          <p:nvPr/>
        </p:nvSpPr>
        <p:spPr>
          <a:xfrm rot="18803715">
            <a:off x="1497012" y="2820988"/>
            <a:ext cx="21431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kern="0" dirty="0">
                <a:solidFill>
                  <a:srgbClr val="C00000"/>
                </a:solidFill>
                <a:latin typeface="Arial"/>
              </a:rPr>
              <a:t>impractical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4BE460F1-1FB6-42CA-BA94-E82BB20C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Hypercube</a:t>
            </a:r>
          </a:p>
        </p:txBody>
      </p:sp>
      <p:sp>
        <p:nvSpPr>
          <p:cNvPr id="105474" name="Content Placeholder 4">
            <a:extLst>
              <a:ext uri="{FF2B5EF4-FFF2-40B4-BE49-F238E27FC236}">
                <a16:creationId xmlns:a16="http://schemas.microsoft.com/office/drawing/2014/main" id="{4CE2BA23-C2FB-4388-84F8-D6BA49D1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Highly connected direct interconnect.</a:t>
            </a:r>
          </a:p>
          <a:p>
            <a:r>
              <a:rPr lang="en-US" altLang="th-TH"/>
              <a:t>Built inductively:</a:t>
            </a:r>
          </a:p>
          <a:p>
            <a:pPr lvl="1"/>
            <a:r>
              <a:rPr lang="en-US" altLang="th-TH"/>
              <a:t>A </a:t>
            </a:r>
            <a:r>
              <a:rPr lang="en-US" altLang="th-TH">
                <a:solidFill>
                  <a:srgbClr val="00B050"/>
                </a:solidFill>
              </a:rPr>
              <a:t>one-dimensional hypercube </a:t>
            </a:r>
            <a:r>
              <a:rPr lang="en-US" altLang="th-TH"/>
              <a:t>is a fully-connected system with two processors. </a:t>
            </a:r>
          </a:p>
          <a:p>
            <a:pPr lvl="1"/>
            <a:r>
              <a:rPr lang="en-US" altLang="th-TH"/>
              <a:t>A </a:t>
            </a:r>
            <a:r>
              <a:rPr lang="en-US" altLang="th-TH">
                <a:solidFill>
                  <a:srgbClr val="00B050"/>
                </a:solidFill>
              </a:rPr>
              <a:t>two-dimensional hypercube </a:t>
            </a:r>
            <a:r>
              <a:rPr lang="en-US" altLang="th-TH"/>
              <a:t>is built from two one-dimensional hypercubes by joining “corresponding” switches. </a:t>
            </a:r>
          </a:p>
          <a:p>
            <a:pPr lvl="1"/>
            <a:r>
              <a:rPr lang="en-US" altLang="th-TH"/>
              <a:t>Similarly a </a:t>
            </a:r>
            <a:r>
              <a:rPr lang="en-US" altLang="th-TH">
                <a:solidFill>
                  <a:srgbClr val="00B050"/>
                </a:solidFill>
              </a:rPr>
              <a:t>three-dimensional hypercube </a:t>
            </a:r>
            <a:r>
              <a:rPr lang="en-US" altLang="th-TH"/>
              <a:t>is built from two two-dimensional hypercubes.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DF365-0268-452E-A5B5-6E47949B3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7" name="Picture 2">
            <a:extLst>
              <a:ext uri="{FF2B5EF4-FFF2-40B4-BE49-F238E27FC236}">
                <a16:creationId xmlns:a16="http://schemas.microsoft.com/office/drawing/2014/main" id="{5C3D9E2F-18A7-496D-A841-AB293AC1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57338"/>
            <a:ext cx="81803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98" name="Title 1">
            <a:extLst>
              <a:ext uri="{FF2B5EF4-FFF2-40B4-BE49-F238E27FC236}">
                <a16:creationId xmlns:a16="http://schemas.microsoft.com/office/drawing/2014/main" id="{E2C35237-51B7-4728-B863-BA9981E7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Hypercubes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CE813-79FB-4B3A-A318-F006667A24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06500" name="Text Box 8">
            <a:extLst>
              <a:ext uri="{FF2B5EF4-FFF2-40B4-BE49-F238E27FC236}">
                <a16:creationId xmlns:a16="http://schemas.microsoft.com/office/drawing/2014/main" id="{571BB9B1-4020-4422-A91D-2AB433F93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628775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2.12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C502C886-2BA8-44FE-8A1C-93D586B3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084763"/>
            <a:ext cx="80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latin typeface="NimbusRomNo9L-Regu"/>
              </a:rPr>
              <a:t>one-</a:t>
            </a:r>
            <a:endParaRPr lang="en-US" altLang="th-TH" sz="2400"/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6B1C4015-A3A5-494D-95DD-52F9381EA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084763"/>
            <a:ext cx="263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latin typeface="NimbusRomNo9L-Regu"/>
              </a:rPr>
              <a:t>three-dimensional</a:t>
            </a:r>
            <a:endParaRPr lang="en-US" altLang="th-TH" sz="2400"/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7C74A1E6-85EC-4AD9-97FA-A8A3289A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084763"/>
            <a:ext cx="766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latin typeface="NimbusRomNo9L-Regu"/>
              </a:rPr>
              <a:t>two-</a:t>
            </a:r>
            <a:endParaRPr lang="en-US" altLang="th-TH" sz="24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>
            <a:extLst>
              <a:ext uri="{FF2B5EF4-FFF2-40B4-BE49-F238E27FC236}">
                <a16:creationId xmlns:a16="http://schemas.microsoft.com/office/drawing/2014/main" id="{B69D496C-F3B8-49BC-B341-3AE3FC16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pPr marL="342900" indent="-342900"/>
            <a:r>
              <a:rPr lang="en-US" altLang="th-TH"/>
              <a:t>Indirect interconnects</a:t>
            </a:r>
          </a:p>
        </p:txBody>
      </p:sp>
      <p:sp>
        <p:nvSpPr>
          <p:cNvPr id="107522" name="Content Placeholder 2">
            <a:extLst>
              <a:ext uri="{FF2B5EF4-FFF2-40B4-BE49-F238E27FC236}">
                <a16:creationId xmlns:a16="http://schemas.microsoft.com/office/drawing/2014/main" id="{0787673D-C029-42EF-9FEB-45A93472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Simple examples of indirect networks:</a:t>
            </a:r>
          </a:p>
          <a:p>
            <a:pPr lvl="1"/>
            <a:r>
              <a:rPr lang="en-US" altLang="th-TH">
                <a:solidFill>
                  <a:srgbClr val="00B050"/>
                </a:solidFill>
              </a:rPr>
              <a:t>Crossbar</a:t>
            </a:r>
          </a:p>
          <a:p>
            <a:pPr lvl="1"/>
            <a:r>
              <a:rPr lang="en-US" altLang="th-TH">
                <a:solidFill>
                  <a:srgbClr val="00B050"/>
                </a:solidFill>
              </a:rPr>
              <a:t>Omega network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Often shown with unidirectional links and a collection of processors, each of which has an outgoing and an incoming link, and a switching network.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39420-03F4-491A-B076-F6F812A15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>
            <a:extLst>
              <a:ext uri="{FF2B5EF4-FFF2-40B4-BE49-F238E27FC236}">
                <a16:creationId xmlns:a16="http://schemas.microsoft.com/office/drawing/2014/main" id="{6A290207-66B5-44F5-948A-9CA0828C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>
                <a:solidFill>
                  <a:srgbClr val="00B050"/>
                </a:solidFill>
                <a:latin typeface="NimbusRomNo9L-Regu"/>
              </a:rPr>
              <a:t>A generic indirect network</a:t>
            </a:r>
            <a:endParaRPr lang="en-US" alt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E4BE4-7B0B-45FF-BB22-B4C989947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08547" name="Text Box 8">
            <a:extLst>
              <a:ext uri="{FF2B5EF4-FFF2-40B4-BE49-F238E27FC236}">
                <a16:creationId xmlns:a16="http://schemas.microsoft.com/office/drawing/2014/main" id="{30245AF5-4E68-4F94-92BD-F44FEFB06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661025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2.13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108548" name="Picture 2">
            <a:extLst>
              <a:ext uri="{FF2B5EF4-FFF2-40B4-BE49-F238E27FC236}">
                <a16:creationId xmlns:a16="http://schemas.microsoft.com/office/drawing/2014/main" id="{C3DDB4DC-005B-4BE3-9D43-D4C16933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166813"/>
            <a:ext cx="66944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">
            <a:extLst>
              <a:ext uri="{FF2B5EF4-FFF2-40B4-BE49-F238E27FC236}">
                <a16:creationId xmlns:a16="http://schemas.microsoft.com/office/drawing/2014/main" id="{A0727F0D-2654-46BE-8B81-014A21B3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6637337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Title 1">
            <a:extLst>
              <a:ext uri="{FF2B5EF4-FFF2-40B4-BE49-F238E27FC236}">
                <a16:creationId xmlns:a16="http://schemas.microsoft.com/office/drawing/2014/main" id="{2523F7A9-A88E-4EC2-AB69-2DCBB2AC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57163"/>
            <a:ext cx="8281987" cy="1231900"/>
          </a:xfrm>
        </p:spPr>
        <p:txBody>
          <a:bodyPr/>
          <a:lstStyle/>
          <a:p>
            <a:r>
              <a:rPr lang="en-US" altLang="th-TH" sz="3700"/>
              <a:t>Crossbar interconnect for distributed memory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4CEB1-EE09-4142-84A4-8A2CE31FE9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09572" name="Text Box 8">
            <a:extLst>
              <a:ext uri="{FF2B5EF4-FFF2-40B4-BE49-F238E27FC236}">
                <a16:creationId xmlns:a16="http://schemas.microsoft.com/office/drawing/2014/main" id="{9DA6E29E-667F-48D7-AA40-80E40EB81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661025"/>
            <a:ext cx="1481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2.14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028E50-FDE5-4F7F-A04B-01771765D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27650" name="Picture 3">
            <a:extLst>
              <a:ext uri="{FF2B5EF4-FFF2-40B4-BE49-F238E27FC236}">
                <a16:creationId xmlns:a16="http://schemas.microsoft.com/office/drawing/2014/main" id="{18AF75FB-F21E-4785-B5B0-4F50DA04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3328988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>
            <a:extLst>
              <a:ext uri="{FF2B5EF4-FFF2-40B4-BE49-F238E27FC236}">
                <a16:creationId xmlns:a16="http://schemas.microsoft.com/office/drawing/2014/main" id="{7A40DC8A-87A6-44BA-94FF-6E3CD82C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2375"/>
            <a:ext cx="396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6599FD-DBCA-4CE6-BDD7-1B9F5BB0F727}"/>
              </a:ext>
            </a:extLst>
          </p:cNvPr>
          <p:cNvSpPr/>
          <p:nvPr/>
        </p:nvSpPr>
        <p:spPr>
          <a:xfrm>
            <a:off x="1116013" y="1052513"/>
            <a:ext cx="1484312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Arial"/>
              </a:rPr>
              <a:t>memory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67A3B8-7955-4177-A582-019DB7323041}"/>
              </a:ext>
            </a:extLst>
          </p:cNvPr>
          <p:cNvSpPr/>
          <p:nvPr/>
        </p:nvSpPr>
        <p:spPr>
          <a:xfrm>
            <a:off x="4500563" y="5084763"/>
            <a:ext cx="9429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Arial"/>
              </a:rPr>
              <a:t>CPU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C5339E-D746-48B1-8B05-280DEEE382E6}"/>
              </a:ext>
            </a:extLst>
          </p:cNvPr>
          <p:cNvSpPr/>
          <p:nvPr/>
        </p:nvSpPr>
        <p:spPr>
          <a:xfrm>
            <a:off x="3779838" y="2349500"/>
            <a:ext cx="190500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b="1" kern="0" dirty="0">
                <a:solidFill>
                  <a:srgbClr val="C00000"/>
                </a:solidFill>
                <a:latin typeface="Arial"/>
              </a:rPr>
              <a:t>fetch/read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7655" name="Picture 6" descr="C:\Documents and Settings\liszka\Local Settings\Temporary Internet Files\Content.IE5\3X5GU20H\MC900439805[1].png">
            <a:extLst>
              <a:ext uri="{FF2B5EF4-FFF2-40B4-BE49-F238E27FC236}">
                <a16:creationId xmlns:a16="http://schemas.microsoft.com/office/drawing/2014/main" id="{DB32AABF-142F-41DE-BB49-882BA9EC8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060575"/>
            <a:ext cx="2671762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>
            <a:extLst>
              <a:ext uri="{FF2B5EF4-FFF2-40B4-BE49-F238E27FC236}">
                <a16:creationId xmlns:a16="http://schemas.microsoft.com/office/drawing/2014/main" id="{A377A2F8-1C01-4FAC-AE66-B921A1DE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An omega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482E1-22EC-47DA-A253-11275819F4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10595" name="Text Box 8">
            <a:extLst>
              <a:ext uri="{FF2B5EF4-FFF2-40B4-BE49-F238E27FC236}">
                <a16:creationId xmlns:a16="http://schemas.microsoft.com/office/drawing/2014/main" id="{69F6241A-E957-446F-A0D7-D645A5E2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89588"/>
            <a:ext cx="1481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2.15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110596" name="Picture 2">
            <a:extLst>
              <a:ext uri="{FF2B5EF4-FFF2-40B4-BE49-F238E27FC236}">
                <a16:creationId xmlns:a16="http://schemas.microsoft.com/office/drawing/2014/main" id="{98B41D83-2A70-4C5A-8E6F-007C2202F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908050"/>
            <a:ext cx="5148262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>
            <a:extLst>
              <a:ext uri="{FF2B5EF4-FFF2-40B4-BE49-F238E27FC236}">
                <a16:creationId xmlns:a16="http://schemas.microsoft.com/office/drawing/2014/main" id="{73F73EEA-EEB0-4482-AEBE-4674603F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A switch in an omega network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A04F8-037F-4D7D-9A5F-46B74820E9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11619" name="Text Box 8">
            <a:extLst>
              <a:ext uri="{FF2B5EF4-FFF2-40B4-BE49-F238E27FC236}">
                <a16:creationId xmlns:a16="http://schemas.microsoft.com/office/drawing/2014/main" id="{1879FD8E-73A5-4178-A53B-E3B2FBF20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941888"/>
            <a:ext cx="1481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2.16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pic>
        <p:nvPicPr>
          <p:cNvPr id="111620" name="Picture 2">
            <a:extLst>
              <a:ext uri="{FF2B5EF4-FFF2-40B4-BE49-F238E27FC236}">
                <a16:creationId xmlns:a16="http://schemas.microsoft.com/office/drawing/2014/main" id="{B881D68B-9D02-431F-835F-DDC6C9963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171700"/>
            <a:ext cx="42481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>
            <a:extLst>
              <a:ext uri="{FF2B5EF4-FFF2-40B4-BE49-F238E27FC236}">
                <a16:creationId xmlns:a16="http://schemas.microsoft.com/office/drawing/2014/main" id="{90F81D57-41A8-43B6-8239-A7C7EFC8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More definitions</a:t>
            </a:r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78D00E98-2FD9-4D61-9778-B526DBE1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8486775" cy="5111750"/>
          </a:xfrm>
        </p:spPr>
        <p:txBody>
          <a:bodyPr/>
          <a:lstStyle/>
          <a:p>
            <a:r>
              <a:rPr lang="en-US" altLang="th-TH"/>
              <a:t>Any time data is transmitted, we’re interested in how long it will take for the data to reach its destination.</a:t>
            </a:r>
          </a:p>
          <a:p>
            <a:r>
              <a:rPr lang="en-US" altLang="th-TH">
                <a:solidFill>
                  <a:srgbClr val="C00000"/>
                </a:solidFill>
              </a:rPr>
              <a:t>Latency</a:t>
            </a:r>
          </a:p>
          <a:p>
            <a:pPr lvl="1"/>
            <a:r>
              <a:rPr lang="en-US" altLang="th-TH"/>
              <a:t>The time that elapses between the source’s beginning to transmit the data and the destination’s starting to receive the first byte.</a:t>
            </a:r>
          </a:p>
          <a:p>
            <a:r>
              <a:rPr lang="en-US" altLang="th-TH">
                <a:solidFill>
                  <a:srgbClr val="C00000"/>
                </a:solidFill>
              </a:rPr>
              <a:t>Bandwidth</a:t>
            </a:r>
          </a:p>
          <a:p>
            <a:pPr lvl="1"/>
            <a:r>
              <a:rPr lang="en-US" altLang="th-TH"/>
              <a:t>The rate at which the destination receives data after it has started to receive the first byte.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5FF6D-4933-4216-89F3-963FC01A57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DF4093-FACA-4BAC-B8D6-CD3D737E7F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A635C520-1D62-4300-9890-C520CE44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557338"/>
            <a:ext cx="7272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>
                <a:latin typeface="NimbusRomNo9L-Regu"/>
              </a:rPr>
              <a:t>Message transmission time </a:t>
            </a:r>
            <a:r>
              <a:rPr lang="en-US" altLang="th-TH">
                <a:latin typeface="CMR10"/>
              </a:rPr>
              <a:t>= </a:t>
            </a:r>
            <a:r>
              <a:rPr lang="en-US" altLang="th-TH">
                <a:latin typeface="NimbusRomNo9L-ReguItal"/>
              </a:rPr>
              <a:t>l </a:t>
            </a:r>
            <a:r>
              <a:rPr lang="en-US" altLang="th-TH">
                <a:latin typeface="CMR10"/>
              </a:rPr>
              <a:t>+ </a:t>
            </a:r>
            <a:r>
              <a:rPr lang="en-US" altLang="th-TH">
                <a:latin typeface="NimbusRomNo9L-ReguItal"/>
              </a:rPr>
              <a:t>n </a:t>
            </a:r>
            <a:r>
              <a:rPr lang="en-US" altLang="th-TH">
                <a:latin typeface="CMMI10"/>
              </a:rPr>
              <a:t>/ </a:t>
            </a:r>
            <a:r>
              <a:rPr lang="en-US" altLang="th-TH">
                <a:latin typeface="NimbusRomNo9L-ReguItal"/>
              </a:rPr>
              <a:t>b</a:t>
            </a:r>
            <a:endParaRPr lang="en-US" altLang="th-TH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F691C42-AB43-4843-990C-F43CABD67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781300"/>
            <a:ext cx="2598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solidFill>
                  <a:srgbClr val="00B050"/>
                </a:solidFill>
                <a:latin typeface="NimbusRomNo9L-Regu"/>
              </a:rPr>
              <a:t>latency (seconds)</a:t>
            </a:r>
            <a:endParaRPr lang="en-US" altLang="th-TH" sz="2400">
              <a:solidFill>
                <a:srgbClr val="00B050"/>
              </a:solidFill>
            </a:endParaRP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0DB5EA13-B981-4425-B8EB-765964FA0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08500"/>
            <a:ext cx="422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solidFill>
                  <a:srgbClr val="C00000"/>
                </a:solidFill>
                <a:latin typeface="NimbusRomNo9L-Regu"/>
              </a:rPr>
              <a:t>bandwidth (bytes per second)</a:t>
            </a:r>
            <a:endParaRPr lang="en-US" altLang="th-TH" sz="2400">
              <a:solidFill>
                <a:srgbClr val="C00000"/>
              </a:solidFill>
            </a:endParaRP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F04F9B9E-2A20-4D09-9F02-75FEE56C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644900"/>
            <a:ext cx="3694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400">
                <a:solidFill>
                  <a:srgbClr val="0066FF"/>
                </a:solidFill>
                <a:latin typeface="NimbusRomNo9L-Regu"/>
              </a:rPr>
              <a:t>length of message (bytes)</a:t>
            </a:r>
            <a:endParaRPr lang="en-US" altLang="th-TH" sz="2400">
              <a:solidFill>
                <a:srgbClr val="0066FF"/>
              </a:solidFill>
            </a:endParaRPr>
          </a:p>
        </p:txBody>
      </p:sp>
      <p:sp>
        <p:nvSpPr>
          <p:cNvPr id="113670" name="Freeform 6">
            <a:extLst>
              <a:ext uri="{FF2B5EF4-FFF2-40B4-BE49-F238E27FC236}">
                <a16:creationId xmlns:a16="http://schemas.microsoft.com/office/drawing/2014/main" id="{D96AE663-7EFD-4525-85B8-875BB57C8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2176463"/>
            <a:ext cx="2251075" cy="874712"/>
          </a:xfrm>
          <a:custGeom>
            <a:avLst/>
            <a:gdLst>
              <a:gd name="T0" fmla="*/ 0 w 2249714"/>
              <a:gd name="T1" fmla="*/ 812800 h 873276"/>
              <a:gd name="T2" fmla="*/ 2002971 w 2249714"/>
              <a:gd name="T3" fmla="*/ 812800 h 873276"/>
              <a:gd name="T4" fmla="*/ 1480457 w 2249714"/>
              <a:gd name="T5" fmla="*/ 449943 h 873276"/>
              <a:gd name="T6" fmla="*/ 1988457 w 2249714"/>
              <a:gd name="T7" fmla="*/ 406400 h 873276"/>
              <a:gd name="T8" fmla="*/ 1857828 w 2249714"/>
              <a:gd name="T9" fmla="*/ 0 h 8732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9714"/>
              <a:gd name="T16" fmla="*/ 0 h 873276"/>
              <a:gd name="T17" fmla="*/ 2249714 w 2249714"/>
              <a:gd name="T18" fmla="*/ 873276 h 8732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9714" h="873276">
                <a:moveTo>
                  <a:pt x="0" y="812800"/>
                </a:moveTo>
                <a:cubicBezTo>
                  <a:pt x="878114" y="843038"/>
                  <a:pt x="1756228" y="873276"/>
                  <a:pt x="2002971" y="812800"/>
                </a:cubicBezTo>
                <a:cubicBezTo>
                  <a:pt x="2249714" y="752324"/>
                  <a:pt x="1482876" y="517676"/>
                  <a:pt x="1480457" y="449943"/>
                </a:cubicBezTo>
                <a:cubicBezTo>
                  <a:pt x="1478038" y="382210"/>
                  <a:pt x="1925562" y="481390"/>
                  <a:pt x="1988457" y="406400"/>
                </a:cubicBezTo>
                <a:cubicBezTo>
                  <a:pt x="2051352" y="331410"/>
                  <a:pt x="1954590" y="165705"/>
                  <a:pt x="1857828" y="0"/>
                </a:cubicBezTo>
              </a:path>
            </a:pathLst>
          </a:cu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113671" name="Freeform 7">
            <a:extLst>
              <a:ext uri="{FF2B5EF4-FFF2-40B4-BE49-F238E27FC236}">
                <a16:creationId xmlns:a16="http://schemas.microsoft.com/office/drawing/2014/main" id="{CA70CDE3-FD7F-486D-9844-FAF100E38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2105025"/>
            <a:ext cx="590550" cy="1797050"/>
          </a:xfrm>
          <a:custGeom>
            <a:avLst/>
            <a:gdLst>
              <a:gd name="T0" fmla="*/ 137885 w 590247"/>
              <a:gd name="T1" fmla="*/ 1785258 h 1797353"/>
              <a:gd name="T2" fmla="*/ 515257 w 590247"/>
              <a:gd name="T3" fmla="*/ 1712686 h 1797353"/>
              <a:gd name="T4" fmla="*/ 36285 w 590247"/>
              <a:gd name="T5" fmla="*/ 1277258 h 1797353"/>
              <a:gd name="T6" fmla="*/ 587828 w 590247"/>
              <a:gd name="T7" fmla="*/ 1030515 h 1797353"/>
              <a:gd name="T8" fmla="*/ 21771 w 590247"/>
              <a:gd name="T9" fmla="*/ 711200 h 1797353"/>
              <a:gd name="T10" fmla="*/ 457200 w 590247"/>
              <a:gd name="T11" fmla="*/ 406400 h 1797353"/>
              <a:gd name="T12" fmla="*/ 65314 w 590247"/>
              <a:gd name="T13" fmla="*/ 391886 h 1797353"/>
              <a:gd name="T14" fmla="*/ 65314 w 590247"/>
              <a:gd name="T15" fmla="*/ 0 h 17973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90247"/>
              <a:gd name="T25" fmla="*/ 0 h 1797353"/>
              <a:gd name="T26" fmla="*/ 590247 w 590247"/>
              <a:gd name="T27" fmla="*/ 1797353 h 179735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90247" h="1797353">
                <a:moveTo>
                  <a:pt x="137885" y="1785258"/>
                </a:moveTo>
                <a:cubicBezTo>
                  <a:pt x="335037" y="1791305"/>
                  <a:pt x="532190" y="1797353"/>
                  <a:pt x="515257" y="1712686"/>
                </a:cubicBezTo>
                <a:cubicBezTo>
                  <a:pt x="498324" y="1628019"/>
                  <a:pt x="24190" y="1390953"/>
                  <a:pt x="36285" y="1277258"/>
                </a:cubicBezTo>
                <a:cubicBezTo>
                  <a:pt x="48380" y="1163563"/>
                  <a:pt x="590247" y="1124858"/>
                  <a:pt x="587828" y="1030515"/>
                </a:cubicBezTo>
                <a:cubicBezTo>
                  <a:pt x="585409" y="936172"/>
                  <a:pt x="43542" y="815219"/>
                  <a:pt x="21771" y="711200"/>
                </a:cubicBezTo>
                <a:cubicBezTo>
                  <a:pt x="0" y="607181"/>
                  <a:pt x="449943" y="459619"/>
                  <a:pt x="457200" y="406400"/>
                </a:cubicBezTo>
                <a:cubicBezTo>
                  <a:pt x="464457" y="353181"/>
                  <a:pt x="130628" y="459619"/>
                  <a:pt x="65314" y="391886"/>
                </a:cubicBezTo>
                <a:cubicBezTo>
                  <a:pt x="0" y="324153"/>
                  <a:pt x="32657" y="162076"/>
                  <a:pt x="65314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  <p:sp>
        <p:nvSpPr>
          <p:cNvPr id="113672" name="Freeform 8">
            <a:extLst>
              <a:ext uri="{FF2B5EF4-FFF2-40B4-BE49-F238E27FC236}">
                <a16:creationId xmlns:a16="http://schemas.microsoft.com/office/drawing/2014/main" id="{A25821B8-6F64-4E63-94A5-C4935A48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147888"/>
            <a:ext cx="1824038" cy="2852737"/>
          </a:xfrm>
          <a:custGeom>
            <a:avLst/>
            <a:gdLst>
              <a:gd name="T0" fmla="*/ 0 w 1823962"/>
              <a:gd name="T1" fmla="*/ 2598056 h 2852058"/>
              <a:gd name="T2" fmla="*/ 1625600 w 1823962"/>
              <a:gd name="T3" fmla="*/ 2670628 h 2852058"/>
              <a:gd name="T4" fmla="*/ 1190171 w 1823962"/>
              <a:gd name="T5" fmla="*/ 1509486 h 2852058"/>
              <a:gd name="T6" fmla="*/ 1756228 w 1823962"/>
              <a:gd name="T7" fmla="*/ 899886 h 2852058"/>
              <a:gd name="T8" fmla="*/ 972457 w 1823962"/>
              <a:gd name="T9" fmla="*/ 957943 h 2852058"/>
              <a:gd name="T10" fmla="*/ 1204685 w 1823962"/>
              <a:gd name="T11" fmla="*/ 174172 h 2852058"/>
              <a:gd name="T12" fmla="*/ 812800 w 1823962"/>
              <a:gd name="T13" fmla="*/ 217715 h 2852058"/>
              <a:gd name="T14" fmla="*/ 783771 w 1823962"/>
              <a:gd name="T15" fmla="*/ 0 h 28520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823962"/>
              <a:gd name="T25" fmla="*/ 0 h 2852058"/>
              <a:gd name="T26" fmla="*/ 1823962 w 1823962"/>
              <a:gd name="T27" fmla="*/ 2852058 h 285205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823962" h="2852058">
                <a:moveTo>
                  <a:pt x="0" y="2598057"/>
                </a:moveTo>
                <a:cubicBezTo>
                  <a:pt x="713619" y="2725057"/>
                  <a:pt x="1427238" y="2852058"/>
                  <a:pt x="1625600" y="2670629"/>
                </a:cubicBezTo>
                <a:cubicBezTo>
                  <a:pt x="1823962" y="2489201"/>
                  <a:pt x="1168400" y="1804610"/>
                  <a:pt x="1190171" y="1509486"/>
                </a:cubicBezTo>
                <a:cubicBezTo>
                  <a:pt x="1211942" y="1214362"/>
                  <a:pt x="1792514" y="991810"/>
                  <a:pt x="1756228" y="899886"/>
                </a:cubicBezTo>
                <a:cubicBezTo>
                  <a:pt x="1719942" y="807962"/>
                  <a:pt x="1064381" y="1078895"/>
                  <a:pt x="972457" y="957943"/>
                </a:cubicBezTo>
                <a:cubicBezTo>
                  <a:pt x="880533" y="836991"/>
                  <a:pt x="1231294" y="297543"/>
                  <a:pt x="1204685" y="174172"/>
                </a:cubicBezTo>
                <a:cubicBezTo>
                  <a:pt x="1178076" y="50801"/>
                  <a:pt x="882952" y="246744"/>
                  <a:pt x="812800" y="217715"/>
                </a:cubicBezTo>
                <a:cubicBezTo>
                  <a:pt x="742648" y="188686"/>
                  <a:pt x="763209" y="94343"/>
                  <a:pt x="783771" y="0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th-TH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>
            <a:extLst>
              <a:ext uri="{FF2B5EF4-FFF2-40B4-BE49-F238E27FC236}">
                <a16:creationId xmlns:a16="http://schemas.microsoft.com/office/drawing/2014/main" id="{29872FB8-FAA4-4B96-BEE6-CD2B3263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Cache coherence</a:t>
            </a:r>
          </a:p>
        </p:txBody>
      </p:sp>
      <p:sp>
        <p:nvSpPr>
          <p:cNvPr id="114690" name="Content Placeholder 2">
            <a:extLst>
              <a:ext uri="{FF2B5EF4-FFF2-40B4-BE49-F238E27FC236}">
                <a16:creationId xmlns:a16="http://schemas.microsoft.com/office/drawing/2014/main" id="{B1EBB00A-4DCE-4870-8CF0-9A1BC0CE7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5183187" cy="3095625"/>
          </a:xfrm>
        </p:spPr>
        <p:txBody>
          <a:bodyPr/>
          <a:lstStyle/>
          <a:p>
            <a:r>
              <a:rPr lang="en-US" altLang="th-TH"/>
              <a:t>Programmers have no </a:t>
            </a:r>
            <a:br>
              <a:rPr lang="en-US" altLang="th-TH"/>
            </a:br>
            <a:r>
              <a:rPr lang="en-US" altLang="th-TH"/>
              <a:t>control over caches </a:t>
            </a:r>
            <a:br>
              <a:rPr lang="en-US" altLang="th-TH"/>
            </a:br>
            <a:r>
              <a:rPr lang="en-US" altLang="th-TH"/>
              <a:t>and when they get updated.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9D76F-E598-461C-8E4D-7A022997A7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sp>
        <p:nvSpPr>
          <p:cNvPr id="114692" name="Text Box 8">
            <a:extLst>
              <a:ext uri="{FF2B5EF4-FFF2-40B4-BE49-F238E27FC236}">
                <a16:creationId xmlns:a16="http://schemas.microsoft.com/office/drawing/2014/main" id="{4050AF5D-3DC6-4AD2-9F15-43EF48692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365625"/>
            <a:ext cx="1481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solidFill>
                  <a:srgbClr val="000066"/>
                </a:solidFill>
                <a:latin typeface="Arial" panose="020B0604020202020204" pitchFamily="34" charset="0"/>
              </a:rPr>
              <a:t>Figure 2.17</a:t>
            </a:r>
            <a:endParaRPr lang="en-GB" altLang="th-TH" sz="200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114693" name="Rectangle 11">
            <a:extLst>
              <a:ext uri="{FF2B5EF4-FFF2-40B4-BE49-F238E27FC236}">
                <a16:creationId xmlns:a16="http://schemas.microsoft.com/office/drawing/2014/main" id="{9D9D1958-7B8F-4DF4-B0BE-05D3B05DA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4941888"/>
            <a:ext cx="4572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algn="r"/>
            <a:r>
              <a:rPr lang="en-US" altLang="th-TH" sz="2000">
                <a:latin typeface="NimbusRomNo9L-Regu"/>
              </a:rPr>
              <a:t>A shared memory system with two cores and two caches</a:t>
            </a:r>
            <a:endParaRPr lang="en-US" altLang="th-TH" sz="2000"/>
          </a:p>
        </p:txBody>
      </p:sp>
      <p:pic>
        <p:nvPicPr>
          <p:cNvPr id="114694" name="Picture 2">
            <a:extLst>
              <a:ext uri="{FF2B5EF4-FFF2-40B4-BE49-F238E27FC236}">
                <a16:creationId xmlns:a16="http://schemas.microsoft.com/office/drawing/2014/main" id="{5EEFE1D1-A738-40F5-9743-15947ABC5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765175"/>
            <a:ext cx="3443288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>
            <a:extLst>
              <a:ext uri="{FF2B5EF4-FFF2-40B4-BE49-F238E27FC236}">
                <a16:creationId xmlns:a16="http://schemas.microsoft.com/office/drawing/2014/main" id="{D3A6A6E0-0104-4AC5-AF9C-614DFF27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Cache coherence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6ABC0-861F-4D61-8162-3A0DADE3A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16739" name="Picture 2">
            <a:extLst>
              <a:ext uri="{FF2B5EF4-FFF2-40B4-BE49-F238E27FC236}">
                <a16:creationId xmlns:a16="http://schemas.microsoft.com/office/drawing/2014/main" id="{2ADAF030-5B71-4980-A882-A7AA9839A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781300"/>
            <a:ext cx="731678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5">
            <a:extLst>
              <a:ext uri="{FF2B5EF4-FFF2-40B4-BE49-F238E27FC236}">
                <a16:creationId xmlns:a16="http://schemas.microsoft.com/office/drawing/2014/main" id="{6D4D506C-BCCB-4342-963D-784655388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133600"/>
            <a:ext cx="308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latin typeface="Bodoni MT" panose="02070603080606020203" pitchFamily="18" charset="0"/>
              </a:rPr>
              <a:t>x = 2;  /* shared variable */</a:t>
            </a:r>
          </a:p>
        </p:txBody>
      </p:sp>
      <p:sp>
        <p:nvSpPr>
          <p:cNvPr id="116741" name="Rectangle 6">
            <a:extLst>
              <a:ext uri="{FF2B5EF4-FFF2-40B4-BE49-F238E27FC236}">
                <a16:creationId xmlns:a16="http://schemas.microsoft.com/office/drawing/2014/main" id="{591E0B8A-C04A-4D31-BC27-919F42879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125538"/>
            <a:ext cx="439261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latin typeface="Bodoni MT" panose="02070603080606020203" pitchFamily="18" charset="0"/>
              </a:rPr>
              <a:t>y0  privately owned by Core 0</a:t>
            </a:r>
          </a:p>
          <a:p>
            <a:r>
              <a:rPr lang="en-US" altLang="th-TH" sz="2000">
                <a:latin typeface="Bodoni MT" panose="02070603080606020203" pitchFamily="18" charset="0"/>
              </a:rPr>
              <a:t>y1 and z1 privately owned by Core 1</a:t>
            </a:r>
          </a:p>
        </p:txBody>
      </p:sp>
      <p:sp>
        <p:nvSpPr>
          <p:cNvPr id="116742" name="Rectangle 7">
            <a:extLst>
              <a:ext uri="{FF2B5EF4-FFF2-40B4-BE49-F238E27FC236}">
                <a16:creationId xmlns:a16="http://schemas.microsoft.com/office/drawing/2014/main" id="{5F0A7F6E-3DF7-407B-A203-E8A18ECA3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437063"/>
            <a:ext cx="29368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th-TH" sz="2000">
                <a:latin typeface="Bodoni MT" panose="02070603080606020203" pitchFamily="18" charset="0"/>
              </a:rPr>
              <a:t>y0 eventually ends up = 2</a:t>
            </a:r>
          </a:p>
          <a:p>
            <a:r>
              <a:rPr lang="en-US" altLang="th-TH" sz="2000">
                <a:latin typeface="Bodoni MT" panose="02070603080606020203" pitchFamily="18" charset="0"/>
              </a:rPr>
              <a:t>y1 eventually ends up = 6</a:t>
            </a:r>
          </a:p>
          <a:p>
            <a:r>
              <a:rPr lang="en-US" altLang="th-TH" sz="2000">
                <a:latin typeface="Bodoni MT" panose="02070603080606020203" pitchFamily="18" charset="0"/>
              </a:rPr>
              <a:t>z1 = ???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>
            <a:extLst>
              <a:ext uri="{FF2B5EF4-FFF2-40B4-BE49-F238E27FC236}">
                <a16:creationId xmlns:a16="http://schemas.microsoft.com/office/drawing/2014/main" id="{7F6C1D38-B2FD-4605-ABEE-4E4E40D8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th-TH"/>
              <a:t>Snooping Cache Coherence</a:t>
            </a:r>
          </a:p>
        </p:txBody>
      </p:sp>
      <p:sp>
        <p:nvSpPr>
          <p:cNvPr id="117762" name="Content Placeholder 2">
            <a:extLst>
              <a:ext uri="{FF2B5EF4-FFF2-40B4-BE49-F238E27FC236}">
                <a16:creationId xmlns:a16="http://schemas.microsoft.com/office/drawing/2014/main" id="{136FA5A2-7E88-4999-A31D-310BB18D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The cores share a bus .</a:t>
            </a:r>
          </a:p>
          <a:p>
            <a:r>
              <a:rPr lang="en-US" altLang="th-TH"/>
              <a:t>Any signal transmitted on the bus can be “seen” by all cores connected to the bus.</a:t>
            </a:r>
          </a:p>
          <a:p>
            <a:r>
              <a:rPr lang="en-US" altLang="th-TH"/>
              <a:t>When core 0 updates the copy of x stored in its cache it also broadcasts this information across the bus.</a:t>
            </a:r>
          </a:p>
          <a:p>
            <a:r>
              <a:rPr lang="en-US" altLang="th-TH"/>
              <a:t>If core 1 is “snooping” the bus, it will see that x has been updated and it can mark its copy of x as invalid.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941A4-128C-43FD-88A4-C63B766F5D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>
            <a:extLst>
              <a:ext uri="{FF2B5EF4-FFF2-40B4-BE49-F238E27FC236}">
                <a16:creationId xmlns:a16="http://schemas.microsoft.com/office/drawing/2014/main" id="{7BAA6413-9612-46CA-8DC5-F82DFE58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-506413"/>
            <a:ext cx="8532812" cy="1323976"/>
          </a:xfrm>
        </p:spPr>
        <p:txBody>
          <a:bodyPr/>
          <a:lstStyle/>
          <a:p>
            <a:r>
              <a:rPr lang="en-US" altLang="th-TH"/>
              <a:t>Directory Based Cache Coherence</a:t>
            </a:r>
          </a:p>
        </p:txBody>
      </p:sp>
      <p:sp>
        <p:nvSpPr>
          <p:cNvPr id="118786" name="Content Placeholder 2">
            <a:extLst>
              <a:ext uri="{FF2B5EF4-FFF2-40B4-BE49-F238E27FC236}">
                <a16:creationId xmlns:a16="http://schemas.microsoft.com/office/drawing/2014/main" id="{6AE12DD0-28BB-4E40-80E5-63042030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Uses a data structure called a </a:t>
            </a:r>
            <a:r>
              <a:rPr lang="en-US" altLang="th-TH">
                <a:solidFill>
                  <a:srgbClr val="0066FF"/>
                </a:solidFill>
              </a:rPr>
              <a:t>directory</a:t>
            </a:r>
            <a:r>
              <a:rPr lang="en-US" altLang="th-TH"/>
              <a:t> that stores the status of each cache line.</a:t>
            </a:r>
            <a:br>
              <a:rPr lang="en-US" altLang="th-TH"/>
            </a:br>
            <a:endParaRPr lang="en-US" altLang="th-TH"/>
          </a:p>
          <a:p>
            <a:r>
              <a:rPr lang="en-US" altLang="th-TH"/>
              <a:t>When a variable is updated, the directory is consulted, and the cache controllers of the cores that have that variable’s cache line in their caches are invalidated.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D3676-0D46-4726-88AC-7E8983A2CB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1F48-98DB-4C4E-A9D3-DA08B86E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en-US" dirty="0"/>
              <a:t>Parallel software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49E70-DC8B-4324-B137-D2DA7B924B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  <p:pic>
        <p:nvPicPr>
          <p:cNvPr id="119811" name="Picture 5" descr="C:\Documents and Settings\liszka\Local Settings\Temporary Internet Files\Content.IE5\0AVCOKV0\MP900316342[1].jpg">
            <a:extLst>
              <a:ext uri="{FF2B5EF4-FFF2-40B4-BE49-F238E27FC236}">
                <a16:creationId xmlns:a16="http://schemas.microsoft.com/office/drawing/2014/main" id="{7302F3AB-4A04-48E4-BB5C-5D9027A49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16113"/>
            <a:ext cx="3657600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>
            <a:extLst>
              <a:ext uri="{FF2B5EF4-FFF2-40B4-BE49-F238E27FC236}">
                <a16:creationId xmlns:a16="http://schemas.microsoft.com/office/drawing/2014/main" id="{8C2CB783-E4AB-44AB-BD8E-E738E31B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/>
              <a:t>The burden is on software</a:t>
            </a:r>
          </a:p>
        </p:txBody>
      </p:sp>
      <p:sp>
        <p:nvSpPr>
          <p:cNvPr id="120834" name="Content Placeholder 2">
            <a:extLst>
              <a:ext uri="{FF2B5EF4-FFF2-40B4-BE49-F238E27FC236}">
                <a16:creationId xmlns:a16="http://schemas.microsoft.com/office/drawing/2014/main" id="{12CBD42D-88D4-47A3-A0A3-E1229EDDA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h-TH"/>
              <a:t>Hardware and compilers can keep up the pace needed.</a:t>
            </a:r>
          </a:p>
          <a:p>
            <a:r>
              <a:rPr lang="en-US" altLang="th-TH"/>
              <a:t>From now on…</a:t>
            </a:r>
          </a:p>
          <a:p>
            <a:pPr lvl="1"/>
            <a:r>
              <a:rPr lang="en-US" altLang="th-TH"/>
              <a:t>In shared memory programs:</a:t>
            </a:r>
          </a:p>
          <a:p>
            <a:pPr lvl="2"/>
            <a:r>
              <a:rPr lang="en-US" altLang="th-TH"/>
              <a:t>Start a single process and fork threads.</a:t>
            </a:r>
          </a:p>
          <a:p>
            <a:pPr lvl="2"/>
            <a:r>
              <a:rPr lang="en-US" altLang="th-TH"/>
              <a:t>Threads carry out tasks.</a:t>
            </a:r>
          </a:p>
          <a:p>
            <a:pPr lvl="1"/>
            <a:r>
              <a:rPr lang="en-US" altLang="th-TH"/>
              <a:t>In distributed memory programs:</a:t>
            </a:r>
          </a:p>
          <a:p>
            <a:pPr lvl="2"/>
            <a:r>
              <a:rPr lang="en-US" altLang="th-TH"/>
              <a:t>Start multiple processes.</a:t>
            </a:r>
          </a:p>
          <a:p>
            <a:pPr lvl="2"/>
            <a:r>
              <a:rPr lang="en-US" altLang="th-TH"/>
              <a:t>Processes carry out tasks.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EF969-D9FD-4FAC-8546-3DCD6E383B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Copyright © 2010, Elsevier Inc.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2B26B27636364284CA2FF4EC8E4C71" ma:contentTypeVersion="2" ma:contentTypeDescription="Create a new document." ma:contentTypeScope="" ma:versionID="c5a5e9624d99dcb2a98b0444529a54e3">
  <xsd:schema xmlns:xsd="http://www.w3.org/2001/XMLSchema" xmlns:xs="http://www.w3.org/2001/XMLSchema" xmlns:p="http://schemas.microsoft.com/office/2006/metadata/properties" xmlns:ns2="37f3cd46-72a4-42b9-93aa-042ed5fe33f3" targetNamespace="http://schemas.microsoft.com/office/2006/metadata/properties" ma:root="true" ma:fieldsID="761ee850896986f4b3ded58cc5189b74" ns2:_="">
    <xsd:import namespace="37f3cd46-72a4-42b9-93aa-042ed5fe33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f3cd46-72a4-42b9-93aa-042ed5fe33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413EFF-2952-49DC-9A66-E1691940527B}"/>
</file>

<file path=customXml/itemProps2.xml><?xml version="1.0" encoding="utf-8"?>
<ds:datastoreItem xmlns:ds="http://schemas.openxmlformats.org/officeDocument/2006/customXml" ds:itemID="{2158ED19-1AA6-4EB3-977B-230DA5B6B1C5}"/>
</file>

<file path=customXml/itemProps3.xml><?xml version="1.0" encoding="utf-8"?>
<ds:datastoreItem xmlns:ds="http://schemas.openxmlformats.org/officeDocument/2006/customXml" ds:itemID="{DE1F2C32-6FDF-45E5-8454-1270CB1C4EBE}"/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13903</TotalTime>
  <Words>4734</Words>
  <Application>Microsoft Office PowerPoint</Application>
  <PresentationFormat>On-screen Show (4:3)</PresentationFormat>
  <Paragraphs>817</Paragraphs>
  <Slides>143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4" baseType="lpstr">
      <vt:lpstr>1_cod4e</vt:lpstr>
      <vt:lpstr>PowerPoint Presentation</vt:lpstr>
      <vt:lpstr>Roadmap</vt:lpstr>
      <vt:lpstr>Some background</vt:lpstr>
      <vt:lpstr>Serial hardware and software</vt:lpstr>
      <vt:lpstr>The von Neumann Architecture</vt:lpstr>
      <vt:lpstr>Main memory</vt:lpstr>
      <vt:lpstr>Central processing unit (CPU)</vt:lpstr>
      <vt:lpstr>Key terms</vt:lpstr>
      <vt:lpstr>PowerPoint Presentation</vt:lpstr>
      <vt:lpstr>PowerPoint Presentation</vt:lpstr>
      <vt:lpstr>von Neumann bottleneck</vt:lpstr>
      <vt:lpstr>An operating system “process”</vt:lpstr>
      <vt:lpstr>Multitasking</vt:lpstr>
      <vt:lpstr>Threading </vt:lpstr>
      <vt:lpstr>A process and two threads</vt:lpstr>
      <vt:lpstr>Modifications to the von neumann model</vt:lpstr>
      <vt:lpstr>Basics of caching</vt:lpstr>
      <vt:lpstr>Principle of locality</vt:lpstr>
      <vt:lpstr>Principle of locality</vt:lpstr>
      <vt:lpstr>Levels of Cache</vt:lpstr>
      <vt:lpstr>Cache hit</vt:lpstr>
      <vt:lpstr>Cache miss</vt:lpstr>
      <vt:lpstr>Issues with cache</vt:lpstr>
      <vt:lpstr>Cache mappings</vt:lpstr>
      <vt:lpstr>n-way set associative</vt:lpstr>
      <vt:lpstr>Example </vt:lpstr>
      <vt:lpstr>Caches and programs</vt:lpstr>
      <vt:lpstr>Virtual memory (1)</vt:lpstr>
      <vt:lpstr>Virtual memory (2)</vt:lpstr>
      <vt:lpstr>Virtual memory (3)</vt:lpstr>
      <vt:lpstr>Virtual memory (4)</vt:lpstr>
      <vt:lpstr>Virtual page numbers</vt:lpstr>
      <vt:lpstr>Page table</vt:lpstr>
      <vt:lpstr>Translation-lookaside buffer (TLB)</vt:lpstr>
      <vt:lpstr>Translation-lookaside buffer (2)</vt:lpstr>
      <vt:lpstr>Instruction Level Parallelism (ILP)</vt:lpstr>
      <vt:lpstr>Instruction Level Parallelism (2)</vt:lpstr>
      <vt:lpstr>Pipelining</vt:lpstr>
      <vt:lpstr>Pipelining example (1)</vt:lpstr>
      <vt:lpstr>Pipelining example (2)</vt:lpstr>
      <vt:lpstr>Pipelining (3)</vt:lpstr>
      <vt:lpstr>Pipelining (4)</vt:lpstr>
      <vt:lpstr>Pipelining (5)</vt:lpstr>
      <vt:lpstr>Multiple Issue (1)</vt:lpstr>
      <vt:lpstr>Multiple Issue (2)</vt:lpstr>
      <vt:lpstr>Speculation (1) </vt:lpstr>
      <vt:lpstr>Speculation (2) </vt:lpstr>
      <vt:lpstr>Hardware multithreading (1)</vt:lpstr>
      <vt:lpstr>Hardware multithreading (2)</vt:lpstr>
      <vt:lpstr>Hardware multithreading (3)</vt:lpstr>
      <vt:lpstr>Hardware multithreading (3)</vt:lpstr>
      <vt:lpstr>Parallel hardware</vt:lpstr>
      <vt:lpstr>Flynn’s Taxonomy</vt:lpstr>
      <vt:lpstr>SIMD</vt:lpstr>
      <vt:lpstr>SIMD example</vt:lpstr>
      <vt:lpstr>SIMD</vt:lpstr>
      <vt:lpstr>SIMD drawbacks</vt:lpstr>
      <vt:lpstr>Vector processors (1)</vt:lpstr>
      <vt:lpstr>Vector processors (2)</vt:lpstr>
      <vt:lpstr>Vector processors (3)</vt:lpstr>
      <vt:lpstr>Vector processors - Pros</vt:lpstr>
      <vt:lpstr>Vector processors - Cons</vt:lpstr>
      <vt:lpstr>Graphics Processing Units (GPU)</vt:lpstr>
      <vt:lpstr>GPUs</vt:lpstr>
      <vt:lpstr>GPUs</vt:lpstr>
      <vt:lpstr>MIMD</vt:lpstr>
      <vt:lpstr>Shared Memory System (1)</vt:lpstr>
      <vt:lpstr>Shared Memory System (2)</vt:lpstr>
      <vt:lpstr>Shared Memory System</vt:lpstr>
      <vt:lpstr>UMA multicore system</vt:lpstr>
      <vt:lpstr>NUMA multicore system</vt:lpstr>
      <vt:lpstr>Distributed Memory System</vt:lpstr>
      <vt:lpstr>Distributed Memory System</vt:lpstr>
      <vt:lpstr>Interconnection networks</vt:lpstr>
      <vt:lpstr>Shared memory interconnects</vt:lpstr>
      <vt:lpstr>Shared memory interconnects</vt:lpstr>
      <vt:lpstr>PowerPoint Presentation</vt:lpstr>
      <vt:lpstr>Distributed memory interconnects</vt:lpstr>
      <vt:lpstr>Direct interconnect</vt:lpstr>
      <vt:lpstr>Bisection width </vt:lpstr>
      <vt:lpstr>Two bisections of a ring</vt:lpstr>
      <vt:lpstr>A bisection of a toroidal mesh</vt:lpstr>
      <vt:lpstr>Definitions  </vt:lpstr>
      <vt:lpstr>Fully connected network</vt:lpstr>
      <vt:lpstr>Hypercube</vt:lpstr>
      <vt:lpstr>Hypercubes</vt:lpstr>
      <vt:lpstr>Indirect interconnects</vt:lpstr>
      <vt:lpstr>A generic indirect network</vt:lpstr>
      <vt:lpstr>Crossbar interconnect for distributed memory</vt:lpstr>
      <vt:lpstr>An omega network</vt:lpstr>
      <vt:lpstr>A switch in an omega network</vt:lpstr>
      <vt:lpstr>More definitions</vt:lpstr>
      <vt:lpstr>PowerPoint Presentation</vt:lpstr>
      <vt:lpstr>Cache coherence</vt:lpstr>
      <vt:lpstr>Cache coherence</vt:lpstr>
      <vt:lpstr>Snooping Cache Coherence</vt:lpstr>
      <vt:lpstr>Directory Based Cache Coherence</vt:lpstr>
      <vt:lpstr>Parallel software</vt:lpstr>
      <vt:lpstr>The burden is on software</vt:lpstr>
      <vt:lpstr>SPMD – single program multiple data</vt:lpstr>
      <vt:lpstr>Writing Parallel Programs</vt:lpstr>
      <vt:lpstr>Shared Memory</vt:lpstr>
      <vt:lpstr>Nondeterminism</vt:lpstr>
      <vt:lpstr>Nondeterminism</vt:lpstr>
      <vt:lpstr>Nondeterminism</vt:lpstr>
      <vt:lpstr>busy-waiting</vt:lpstr>
      <vt:lpstr>message-passing</vt:lpstr>
      <vt:lpstr>Partitioned Global Address Space Languages</vt:lpstr>
      <vt:lpstr>Input and Output</vt:lpstr>
      <vt:lpstr>Input and Output</vt:lpstr>
      <vt:lpstr>Input and Output</vt:lpstr>
      <vt:lpstr>Performance</vt:lpstr>
      <vt:lpstr>Speedup </vt:lpstr>
      <vt:lpstr>Speedup of a parallel program</vt:lpstr>
      <vt:lpstr>Efficiency of a parallel program</vt:lpstr>
      <vt:lpstr>Speedups and efficiencies of a parallel program</vt:lpstr>
      <vt:lpstr>Speedups and efficiencies of parallel program on different problem sizes</vt:lpstr>
      <vt:lpstr>Speedup</vt:lpstr>
      <vt:lpstr>Efficiency</vt:lpstr>
      <vt:lpstr>Effect of overhead</vt:lpstr>
      <vt:lpstr>Amdahl’s Law</vt:lpstr>
      <vt:lpstr>Example</vt:lpstr>
      <vt:lpstr>Example (cont.)</vt:lpstr>
      <vt:lpstr>Example (cont.)</vt:lpstr>
      <vt:lpstr>Scalability</vt:lpstr>
      <vt:lpstr>Taking Timings</vt:lpstr>
      <vt:lpstr>Taking Timings</vt:lpstr>
      <vt:lpstr>Taking Timings</vt:lpstr>
      <vt:lpstr>Taking Timings</vt:lpstr>
      <vt:lpstr>Parallel program design</vt:lpstr>
      <vt:lpstr>Foster’s methodology</vt:lpstr>
      <vt:lpstr>Foster’s methodology</vt:lpstr>
      <vt:lpstr>Foster’s methodology</vt:lpstr>
      <vt:lpstr>Foster’s methodology</vt:lpstr>
      <vt:lpstr>Example - histogram</vt:lpstr>
      <vt:lpstr>Serial program - input</vt:lpstr>
      <vt:lpstr>Serial program - output</vt:lpstr>
      <vt:lpstr>First two stages of Foster’s Methodology</vt:lpstr>
      <vt:lpstr>Alternative definition of tasks and communication</vt:lpstr>
      <vt:lpstr>Adding the local arrays</vt:lpstr>
      <vt:lpstr>Concluding Remarks (1)</vt:lpstr>
      <vt:lpstr>Concluding Remarks (2)</vt:lpstr>
      <vt:lpstr>Concluding Remarks (3)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 J. Liszka</dc:creator>
  <cp:lastModifiedBy>Elsevier</cp:lastModifiedBy>
  <cp:revision>241</cp:revision>
  <dcterms:created xsi:type="dcterms:W3CDTF">2008-07-27T22:34:41Z</dcterms:created>
  <dcterms:modified xsi:type="dcterms:W3CDTF">2019-09-13T04:08:59Z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0x010100BE2B26B27636364284CA2FF4EC8E4C71</vt:lpwstr>
  </property>
</Properties>
</file>