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Masters/slideMaster1.xml" ContentType="application/vnd.openxmlformats-officedocument.presentationml.slideMaster+xml"/>
  <Override PartName="/ppt/notesSlides/notesSlide22.xml" ContentType="application/vnd.openxmlformats-officedocument.presentationml.notesSlide+xml"/>
  <Override PartName="/ppt/notesSlides/notesSlide18.xml" ContentType="application/vnd.openxmlformats-officedocument.presentationml.notesSlide+xml"/>
  <Override PartName="/ppt/notesSlides/notesSlide24.xml" ContentType="application/vnd.openxmlformats-officedocument.presentationml.notesSlide+xml"/>
  <Override PartName="/ppt/notesSlides/notesSlide12.xml" ContentType="application/vnd.openxmlformats-officedocument.presentationml.notesSlide+xml"/>
  <Override PartName="/ppt/notesSlides/notesSlide2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35.xml" ContentType="application/vnd.openxmlformats-officedocument.presentationml.notesSlide+xml"/>
  <Override PartName="/ppt/notesSlides/notesSlide1.xml" ContentType="application/vnd.openxmlformats-officedocument.presentationml.notesSlide+xml"/>
  <Override PartName="/ppt/notesSlides/notesSlide13.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1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34.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9.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1.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1"/>
  </p:sldMasterIdLst>
  <p:notesMasterIdLst>
    <p:notesMasterId r:id="rId71"/>
  </p:notesMasterIdLst>
  <p:handoutMasterIdLst>
    <p:handoutMasterId r:id="rId72"/>
  </p:handoutMasterIdLst>
  <p:sldIdLst>
    <p:sldId id="413" r:id="rId2"/>
    <p:sldId id="455" r:id="rId3"/>
    <p:sldId id="449" r:id="rId4"/>
    <p:sldId id="408" r:id="rId5"/>
    <p:sldId id="450" r:id="rId6"/>
    <p:sldId id="352" r:id="rId7"/>
    <p:sldId id="256" r:id="rId8"/>
    <p:sldId id="442" r:id="rId9"/>
    <p:sldId id="412" r:id="rId10"/>
    <p:sldId id="454" r:id="rId11"/>
    <p:sldId id="401" r:id="rId12"/>
    <p:sldId id="402" r:id="rId13"/>
    <p:sldId id="375" r:id="rId14"/>
    <p:sldId id="429" r:id="rId15"/>
    <p:sldId id="374" r:id="rId16"/>
    <p:sldId id="327" r:id="rId17"/>
    <p:sldId id="416" r:id="rId18"/>
    <p:sldId id="420" r:id="rId19"/>
    <p:sldId id="421" r:id="rId20"/>
    <p:sldId id="436" r:id="rId21"/>
    <p:sldId id="316" r:id="rId22"/>
    <p:sldId id="357" r:id="rId23"/>
    <p:sldId id="443" r:id="rId24"/>
    <p:sldId id="339" r:id="rId25"/>
    <p:sldId id="438" r:id="rId26"/>
    <p:sldId id="425" r:id="rId27"/>
    <p:sldId id="440" r:id="rId28"/>
    <p:sldId id="342" r:id="rId29"/>
    <p:sldId id="326" r:id="rId30"/>
    <p:sldId id="435" r:id="rId31"/>
    <p:sldId id="430" r:id="rId32"/>
    <p:sldId id="431" r:id="rId33"/>
    <p:sldId id="432" r:id="rId34"/>
    <p:sldId id="441" r:id="rId35"/>
    <p:sldId id="458" r:id="rId36"/>
    <p:sldId id="459" r:id="rId37"/>
    <p:sldId id="370" r:id="rId38"/>
    <p:sldId id="433" r:id="rId39"/>
    <p:sldId id="361" r:id="rId40"/>
    <p:sldId id="453" r:id="rId41"/>
    <p:sldId id="456" r:id="rId42"/>
    <p:sldId id="344" r:id="rId43"/>
    <p:sldId id="345" r:id="rId44"/>
    <p:sldId id="444" r:id="rId45"/>
    <p:sldId id="391" r:id="rId46"/>
    <p:sldId id="392" r:id="rId47"/>
    <p:sldId id="427" r:id="rId48"/>
    <p:sldId id="340" r:id="rId49"/>
    <p:sldId id="445" r:id="rId50"/>
    <p:sldId id="405" r:id="rId51"/>
    <p:sldId id="446" r:id="rId52"/>
    <p:sldId id="376" r:id="rId53"/>
    <p:sldId id="350" r:id="rId54"/>
    <p:sldId id="383" r:id="rId55"/>
    <p:sldId id="362" r:id="rId56"/>
    <p:sldId id="359" r:id="rId57"/>
    <p:sldId id="448" r:id="rId58"/>
    <p:sldId id="347" r:id="rId59"/>
    <p:sldId id="257" r:id="rId60"/>
    <p:sldId id="258" r:id="rId61"/>
    <p:sldId id="259" r:id="rId62"/>
    <p:sldId id="452" r:id="rId63"/>
    <p:sldId id="260" r:id="rId64"/>
    <p:sldId id="261" r:id="rId65"/>
    <p:sldId id="330" r:id="rId66"/>
    <p:sldId id="395" r:id="rId67"/>
    <p:sldId id="396" r:id="rId68"/>
    <p:sldId id="389" r:id="rId69"/>
    <p:sldId id="451" r:id="rId70"/>
  </p:sldIdLst>
  <p:sldSz cx="10080625" cy="7559675"/>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0A76"/>
    <a:srgbClr val="FFFFCC"/>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87775" autoAdjust="0"/>
  </p:normalViewPr>
  <p:slideViewPr>
    <p:cSldViewPr snapToGrid="0">
      <p:cViewPr varScale="1">
        <p:scale>
          <a:sx n="65" d="100"/>
          <a:sy n="65" d="100"/>
        </p:scale>
        <p:origin x="165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79"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78"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047D922-2BC1-451E-BB10-316A072CCA59}"/>
              </a:ext>
            </a:extLst>
          </p:cNvPr>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IN" sz="1400" b="0" i="0" u="none" strike="noStrike" kern="1200" cap="none">
              <a:ln>
                <a:noFill/>
              </a:ln>
              <a:latin typeface="Liberation Sans" pitchFamily="18"/>
              <a:ea typeface="Source Han Sans CN Regular" pitchFamily="2"/>
              <a:cs typeface="Lohit Devanagari" pitchFamily="2"/>
            </a:endParaRPr>
          </a:p>
        </p:txBody>
      </p:sp>
      <p:sp>
        <p:nvSpPr>
          <p:cNvPr id="3" name="Date Placeholder 2">
            <a:extLst>
              <a:ext uri="{FF2B5EF4-FFF2-40B4-BE49-F238E27FC236}">
                <a16:creationId xmlns:a16="http://schemas.microsoft.com/office/drawing/2014/main" id="{78949A24-C4A1-473D-9506-E2EC405E6FA4}"/>
              </a:ext>
            </a:extLst>
          </p:cNvPr>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IN" sz="1400" b="0" i="0" u="none" strike="noStrike" kern="1200" cap="none">
              <a:ln>
                <a:noFill/>
              </a:ln>
              <a:latin typeface="Liberation Sans" pitchFamily="18"/>
              <a:ea typeface="Source Han Sans CN Regular" pitchFamily="2"/>
              <a:cs typeface="Lohit Devanagari" pitchFamily="2"/>
            </a:endParaRPr>
          </a:p>
        </p:txBody>
      </p:sp>
      <p:sp>
        <p:nvSpPr>
          <p:cNvPr id="4" name="Footer Placeholder 3">
            <a:extLst>
              <a:ext uri="{FF2B5EF4-FFF2-40B4-BE49-F238E27FC236}">
                <a16:creationId xmlns:a16="http://schemas.microsoft.com/office/drawing/2014/main" id="{284E172D-9BAB-401F-8674-F0F3E6E0C83B}"/>
              </a:ext>
            </a:extLst>
          </p:cNvPr>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IN" sz="1400" b="0" i="0" u="none" strike="noStrike" kern="1200" cap="none">
              <a:ln>
                <a:noFill/>
              </a:ln>
              <a:latin typeface="Liberation Sans" pitchFamily="18"/>
              <a:ea typeface="Source Han Sans CN Regular" pitchFamily="2"/>
              <a:cs typeface="Lohit Devanagari" pitchFamily="2"/>
            </a:endParaRPr>
          </a:p>
        </p:txBody>
      </p:sp>
      <p:sp>
        <p:nvSpPr>
          <p:cNvPr id="5" name="Slide Number Placeholder 4">
            <a:extLst>
              <a:ext uri="{FF2B5EF4-FFF2-40B4-BE49-F238E27FC236}">
                <a16:creationId xmlns:a16="http://schemas.microsoft.com/office/drawing/2014/main" id="{2F64D6A8-AFEE-4927-BE61-530C142A7FAE}"/>
              </a:ext>
            </a:extLst>
          </p:cNvPr>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E178E3C1-5E66-4263-B6A4-AF1907B4F611}" type="slidenum">
              <a:t>‹#›</a:t>
            </a:fld>
            <a:endParaRPr lang="en-IN" sz="1400" b="0" i="0" u="none" strike="noStrike" kern="1200" cap="none">
              <a:ln>
                <a:noFill/>
              </a:ln>
              <a:latin typeface="Liberation Sans" pitchFamily="18"/>
              <a:ea typeface="Source Han Sans CN Regular" pitchFamily="2"/>
              <a:cs typeface="Lohit Devanagari" pitchFamily="2"/>
            </a:endParaRPr>
          </a:p>
        </p:txBody>
      </p:sp>
    </p:spTree>
    <p:extLst>
      <p:ext uri="{BB962C8B-B14F-4D97-AF65-F5344CB8AC3E}">
        <p14:creationId xmlns:p14="http://schemas.microsoft.com/office/powerpoint/2010/main" val="7501266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A968F2-E939-4EA0-A6A0-97B18BBF098B}"/>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a:extLst>
              <a:ext uri="{FF2B5EF4-FFF2-40B4-BE49-F238E27FC236}">
                <a16:creationId xmlns:a16="http://schemas.microsoft.com/office/drawing/2014/main" id="{67E9DE49-311B-4CBE-B3C2-70A404A61E29}"/>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a:extLst>
              <a:ext uri="{FF2B5EF4-FFF2-40B4-BE49-F238E27FC236}">
                <a16:creationId xmlns:a16="http://schemas.microsoft.com/office/drawing/2014/main" id="{242674A5-C308-4C1E-9D5A-F4C9CB5C7722}"/>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rtl="0" hangingPunct="0">
              <a:buNone/>
              <a:tabLst/>
              <a:defRPr lang="en-IN" sz="1400" kern="1200">
                <a:latin typeface="Liberation Serif" pitchFamily="18"/>
                <a:ea typeface="DejaVu Sans" pitchFamily="2"/>
                <a:cs typeface="DejaVu Sans" pitchFamily="2"/>
              </a:defRPr>
            </a:lvl1pPr>
          </a:lstStyle>
          <a:p>
            <a:pPr lvl="0"/>
            <a:endParaRPr lang="en-IN"/>
          </a:p>
        </p:txBody>
      </p:sp>
      <p:sp>
        <p:nvSpPr>
          <p:cNvPr id="5" name="Date Placeholder 4">
            <a:extLst>
              <a:ext uri="{FF2B5EF4-FFF2-40B4-BE49-F238E27FC236}">
                <a16:creationId xmlns:a16="http://schemas.microsoft.com/office/drawing/2014/main" id="{24CD82DE-EF24-4369-AD2B-8BB66EA4D8D6}"/>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rtl="0" hangingPunct="0">
              <a:buNone/>
              <a:tabLst/>
              <a:defRPr lang="en-IN" sz="1400" kern="1200">
                <a:latin typeface="Liberation Serif" pitchFamily="18"/>
                <a:ea typeface="DejaVu Sans" pitchFamily="2"/>
                <a:cs typeface="DejaVu Sans" pitchFamily="2"/>
              </a:defRPr>
            </a:lvl1pPr>
          </a:lstStyle>
          <a:p>
            <a:pPr lvl="0"/>
            <a:endParaRPr lang="en-IN"/>
          </a:p>
        </p:txBody>
      </p:sp>
      <p:sp>
        <p:nvSpPr>
          <p:cNvPr id="6" name="Footer Placeholder 5">
            <a:extLst>
              <a:ext uri="{FF2B5EF4-FFF2-40B4-BE49-F238E27FC236}">
                <a16:creationId xmlns:a16="http://schemas.microsoft.com/office/drawing/2014/main" id="{2627D45F-594E-4165-92FE-B52103BDCED2}"/>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rtl="0" hangingPunct="0">
              <a:buNone/>
              <a:tabLst/>
              <a:defRPr lang="en-IN" sz="1400" kern="1200">
                <a:latin typeface="Liberation Serif" pitchFamily="18"/>
                <a:ea typeface="DejaVu Sans" pitchFamily="2"/>
                <a:cs typeface="DejaVu Sans" pitchFamily="2"/>
              </a:defRPr>
            </a:lvl1pPr>
          </a:lstStyle>
          <a:p>
            <a:pPr lvl="0"/>
            <a:endParaRPr lang="en-IN"/>
          </a:p>
        </p:txBody>
      </p:sp>
      <p:sp>
        <p:nvSpPr>
          <p:cNvPr id="7" name="Slide Number Placeholder 6">
            <a:extLst>
              <a:ext uri="{FF2B5EF4-FFF2-40B4-BE49-F238E27FC236}">
                <a16:creationId xmlns:a16="http://schemas.microsoft.com/office/drawing/2014/main" id="{0A99968F-9EAE-4815-8269-B7BB2F59C351}"/>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rtl="0" hangingPunct="0">
              <a:buNone/>
              <a:tabLst/>
              <a:defRPr lang="en-IN" sz="1400" kern="1200">
                <a:latin typeface="Liberation Serif" pitchFamily="18"/>
                <a:ea typeface="DejaVu Sans" pitchFamily="2"/>
                <a:cs typeface="DejaVu Sans" pitchFamily="2"/>
              </a:defRPr>
            </a:lvl1pPr>
          </a:lstStyle>
          <a:p>
            <a:pPr lvl="0"/>
            <a:fld id="{F62020FC-6E75-4AA7-B846-103BB45EA315}" type="slidenum">
              <a:t>‹#›</a:t>
            </a:fld>
            <a:endParaRPr lang="en-IN"/>
          </a:p>
        </p:txBody>
      </p:sp>
    </p:spTree>
    <p:extLst>
      <p:ext uri="{BB962C8B-B14F-4D97-AF65-F5344CB8AC3E}">
        <p14:creationId xmlns:p14="http://schemas.microsoft.com/office/powerpoint/2010/main" val="562673519"/>
      </p:ext>
    </p:extLst>
  </p:cSld>
  <p:clrMap bg1="lt1" tx1="dk1" bg2="lt2" tx2="dk2" accent1="accent1" accent2="accent2" accent3="accent3" accent4="accent4" accent5="accent5" accent6="accent6" hlink="hlink" folHlink="folHlink"/>
  <p:notesStyle>
    <a:lvl1pPr marL="216000" marR="0" indent="-216000" rtl="0" hangingPunct="0">
      <a:tabLst/>
      <a:defRPr lang="en-IN"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en-US" altLang="en-US" sz="2000" dirty="0">
                <a:highlight>
                  <a:scrgbClr r="0" g="0" b="0">
                    <a:alpha val="0"/>
                  </a:scrgbClr>
                </a:highlight>
              </a:rPr>
              <a:t>An effective parallel implementation is one which closely matches its target hardware and provides the user ease in programming. </a:t>
            </a:r>
            <a:endParaRPr lang="en-US" dirty="0"/>
          </a:p>
        </p:txBody>
      </p:sp>
      <p:sp>
        <p:nvSpPr>
          <p:cNvPr id="4" name="Slide Number Placeholder 3"/>
          <p:cNvSpPr>
            <a:spLocks noGrp="1"/>
          </p:cNvSpPr>
          <p:nvPr>
            <p:ph type="sldNum" sz="quarter" idx="10"/>
          </p:nvPr>
        </p:nvSpPr>
        <p:spPr/>
        <p:txBody>
          <a:bodyPr/>
          <a:lstStyle/>
          <a:p>
            <a:pPr lvl="0"/>
            <a:fld id="{F62020FC-6E75-4AA7-B846-103BB45EA315}" type="slidenum">
              <a:rPr lang="en-US" smtClean="0"/>
              <a:t>2</a:t>
            </a:fld>
            <a:endParaRPr lang="en-US"/>
          </a:p>
        </p:txBody>
      </p:sp>
    </p:spTree>
    <p:extLst>
      <p:ext uri="{BB962C8B-B14F-4D97-AF65-F5344CB8AC3E}">
        <p14:creationId xmlns:p14="http://schemas.microsoft.com/office/powerpoint/2010/main" val="2091336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lang="en-US" dirty="0">
                <a:highlight>
                  <a:scrgbClr r="0" g="0" b="0">
                    <a:alpha val="0"/>
                  </a:scrgbClr>
                </a:highlight>
                <a:latin typeface="Comic Sans MS" panose="030F0702030302020204" pitchFamily="66" charset="0"/>
              </a:rPr>
              <a:t>Yu create threads in OpenMP* with the parallel construct. </a:t>
            </a:r>
          </a:p>
          <a:p>
            <a:endParaRPr lang="en-US" dirty="0"/>
          </a:p>
        </p:txBody>
      </p:sp>
      <p:sp>
        <p:nvSpPr>
          <p:cNvPr id="4" name="Slide Number Placeholder 3"/>
          <p:cNvSpPr>
            <a:spLocks noGrp="1"/>
          </p:cNvSpPr>
          <p:nvPr>
            <p:ph type="sldNum" sz="quarter" idx="10"/>
          </p:nvPr>
        </p:nvSpPr>
        <p:spPr/>
        <p:txBody>
          <a:bodyPr/>
          <a:lstStyle/>
          <a:p>
            <a:pPr lvl="0"/>
            <a:fld id="{F62020FC-6E75-4AA7-B846-103BB45EA315}" type="slidenum">
              <a:rPr lang="en-US" smtClean="0"/>
              <a:t>13</a:t>
            </a:fld>
            <a:endParaRPr lang="en-US"/>
          </a:p>
        </p:txBody>
      </p:sp>
    </p:spTree>
    <p:extLst>
      <p:ext uri="{BB962C8B-B14F-4D97-AF65-F5344CB8AC3E}">
        <p14:creationId xmlns:p14="http://schemas.microsoft.com/office/powerpoint/2010/main" val="3645827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lvl="0"/>
            <a:fld id="{F62020FC-6E75-4AA7-B846-103BB45EA315}" type="slidenum">
              <a:rPr lang="en-US" smtClean="0"/>
              <a:t>14</a:t>
            </a:fld>
            <a:endParaRPr lang="en-US"/>
          </a:p>
        </p:txBody>
      </p:sp>
    </p:spTree>
    <p:extLst>
      <p:ext uri="{BB962C8B-B14F-4D97-AF65-F5344CB8AC3E}">
        <p14:creationId xmlns:p14="http://schemas.microsoft.com/office/powerpoint/2010/main" val="434948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en-US" dirty="0"/>
              <a:t>These variables control the execution of parallel code</a:t>
            </a:r>
          </a:p>
          <a:p>
            <a:r>
              <a:rPr lang="en-US" dirty="0"/>
              <a:t>A lock is a form of mutual exclusion</a:t>
            </a:r>
          </a:p>
          <a:p>
            <a:r>
              <a:rPr lang="en-US" dirty="0"/>
              <a:t>An object that can be held by at most one thread at a time. </a:t>
            </a:r>
            <a:r>
              <a:rPr lang="en-US" dirty="0" err="1"/>
              <a:t>InitLock</a:t>
            </a:r>
            <a:r>
              <a:rPr lang="en-US" dirty="0"/>
              <a:t>, </a:t>
            </a:r>
            <a:r>
              <a:rPr lang="en-US" dirty="0" err="1"/>
              <a:t>SetLock</a:t>
            </a:r>
            <a:r>
              <a:rPr lang="en-US" dirty="0"/>
              <a:t>, </a:t>
            </a:r>
            <a:r>
              <a:rPr lang="en-US" dirty="0" err="1"/>
              <a:t>UnsetLock</a:t>
            </a:r>
            <a:r>
              <a:rPr lang="en-US" dirty="0"/>
              <a:t>, Destroy Lock</a:t>
            </a:r>
          </a:p>
        </p:txBody>
      </p:sp>
      <p:sp>
        <p:nvSpPr>
          <p:cNvPr id="4" name="Slide Number Placeholder 3"/>
          <p:cNvSpPr>
            <a:spLocks noGrp="1"/>
          </p:cNvSpPr>
          <p:nvPr>
            <p:ph type="sldNum" sz="quarter" idx="10"/>
          </p:nvPr>
        </p:nvSpPr>
        <p:spPr/>
        <p:txBody>
          <a:bodyPr/>
          <a:lstStyle/>
          <a:p>
            <a:pPr lvl="0"/>
            <a:fld id="{F62020FC-6E75-4AA7-B846-103BB45EA315}" type="slidenum">
              <a:rPr lang="en-US" smtClean="0"/>
              <a:t>16</a:t>
            </a:fld>
            <a:endParaRPr lang="en-US"/>
          </a:p>
        </p:txBody>
      </p:sp>
    </p:spTree>
    <p:extLst>
      <p:ext uri="{BB962C8B-B14F-4D97-AF65-F5344CB8AC3E}">
        <p14:creationId xmlns:p14="http://schemas.microsoft.com/office/powerpoint/2010/main" val="896121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CE05B80-4592-4200-9A43-4BF8F1A9EC8A}"/>
              </a:ext>
            </a:extLst>
          </p:cNvPr>
          <p:cNvSpPr txBox="1">
            <a:spLocks noGrp="1"/>
          </p:cNvSpPr>
          <p:nvPr>
            <p:ph type="sldNum" sz="quarter" idx="5"/>
          </p:nvPr>
        </p:nvSpPr>
        <p:spPr>
          <a:ln/>
        </p:spPr>
        <p:txBody>
          <a:bodyPr lIns="0" tIns="0" rIns="0" bIns="0" anchor="b" anchorCtr="0">
            <a:noAutofit/>
          </a:bodyPr>
          <a:lstStyle/>
          <a:p>
            <a:pPr lvl="0"/>
            <a:fld id="{574222BF-2245-4D75-B129-D68B28E0E2E0}" type="slidenum">
              <a:t>21</a:t>
            </a:fld>
            <a:endParaRPr lang="en-IN"/>
          </a:p>
        </p:txBody>
      </p:sp>
      <p:sp>
        <p:nvSpPr>
          <p:cNvPr id="2" name="Slide Image Placeholder 1">
            <a:extLst>
              <a:ext uri="{FF2B5EF4-FFF2-40B4-BE49-F238E27FC236}">
                <a16:creationId xmlns:a16="http://schemas.microsoft.com/office/drawing/2014/main" id="{810638A2-3D14-4393-9AAA-79A9AD80F116}"/>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4EBD4260-641A-421F-A9AA-A8678A511FBB}"/>
              </a:ext>
            </a:extLst>
          </p:cNvPr>
          <p:cNvSpPr txBox="1">
            <a:spLocks noGrp="1"/>
          </p:cNvSpPr>
          <p:nvPr>
            <p:ph type="body" sz="quarter" idx="1"/>
          </p:nvPr>
        </p:nvSpPr>
        <p:spPr/>
        <p:txBody>
          <a:bodyPr/>
          <a:lstStyle/>
          <a:p>
            <a:pPr>
              <a:lnSpc>
                <a:spcPct val="150000"/>
              </a:lnSpc>
            </a:pPr>
            <a:r>
              <a:rPr lang="en-US" dirty="0">
                <a:highlight>
                  <a:scrgbClr r="0" g="0" b="0">
                    <a:alpha val="0"/>
                  </a:scrgbClr>
                </a:highlight>
              </a:rPr>
              <a:t>If a variable is shared, then there exists one instance of this variable which is shared among all threads. If a variable is private, then each thread in a team of threads has its own local copy of the private variable. Shared Variable has the same address in the execution context of every thread.</a:t>
            </a:r>
          </a:p>
          <a:p>
            <a:r>
              <a:rPr lang="en-US" sz="4000" dirty="0">
                <a:highlight>
                  <a:scrgbClr r="0" g="0" b="0">
                    <a:alpha val="0"/>
                  </a:scrgbClr>
                </a:highlight>
              </a:rPr>
              <a:t>Global variables (declared outside the scope of a parallel region) are shared among threads unless explicitly made private </a:t>
            </a:r>
          </a:p>
          <a:p>
            <a:r>
              <a:rPr lang="en-US" sz="4000" dirty="0">
                <a:highlight>
                  <a:scrgbClr r="0" g="0" b="0">
                    <a:alpha val="0"/>
                  </a:scrgbClr>
                </a:highlight>
              </a:rPr>
              <a:t>• Automatic variables declared within parallel region scope are private</a:t>
            </a:r>
          </a:p>
          <a:p>
            <a:r>
              <a:rPr lang="en-US" sz="4000" dirty="0">
                <a:highlight>
                  <a:scrgbClr r="0" g="0" b="0">
                    <a:alpha val="0"/>
                  </a:scrgbClr>
                </a:highlight>
              </a:rPr>
              <a:t> • Stack variables declared in functions called from within a parallel region are private 9 </a:t>
            </a:r>
          </a:p>
          <a:p>
            <a:r>
              <a:rPr lang="en-US" sz="4000" dirty="0">
                <a:highlight>
                  <a:scrgbClr r="0" g="0" b="0">
                    <a:alpha val="0"/>
                  </a:scrgbClr>
                </a:highlight>
              </a:rPr>
              <a:t>#pragma </a:t>
            </a:r>
            <a:r>
              <a:rPr lang="en-US" sz="4000" dirty="0" err="1">
                <a:highlight>
                  <a:scrgbClr r="0" g="0" b="0">
                    <a:alpha val="0"/>
                  </a:scrgbClr>
                </a:highlight>
              </a:rPr>
              <a:t>omp</a:t>
            </a:r>
            <a:r>
              <a:rPr lang="en-US" sz="4000" dirty="0">
                <a:highlight>
                  <a:scrgbClr r="0" g="0" b="0">
                    <a:alpha val="0"/>
                  </a:scrgbClr>
                </a:highlight>
              </a:rPr>
              <a:t> parallel private(x) </a:t>
            </a:r>
          </a:p>
          <a:p>
            <a:r>
              <a:rPr lang="en-US" sz="4000" dirty="0">
                <a:highlight>
                  <a:scrgbClr r="0" g="0" b="0">
                    <a:alpha val="0"/>
                  </a:scrgbClr>
                </a:highlight>
              </a:rPr>
              <a:t>• each thread receives its own uninitialized variable x </a:t>
            </a:r>
          </a:p>
          <a:p>
            <a:r>
              <a:rPr lang="en-US" sz="4000" dirty="0">
                <a:highlight>
                  <a:scrgbClr r="0" g="0" b="0">
                    <a:alpha val="0"/>
                  </a:scrgbClr>
                </a:highlight>
              </a:rPr>
              <a:t>• the variable x falls out-of-scope after the parallel region </a:t>
            </a:r>
          </a:p>
          <a:p>
            <a:r>
              <a:rPr lang="en-US" sz="4000" dirty="0">
                <a:highlight>
                  <a:scrgbClr r="0" g="0" b="0">
                    <a:alpha val="0"/>
                  </a:scrgbClr>
                </a:highlight>
              </a:rPr>
              <a:t>• a global variable with the same name is unaffected (3.0 and later) </a:t>
            </a:r>
          </a:p>
          <a:p>
            <a:r>
              <a:rPr lang="en-US" sz="4000" dirty="0">
                <a:highlight>
                  <a:scrgbClr r="0" g="0" b="0">
                    <a:alpha val="0"/>
                  </a:scrgbClr>
                </a:highlight>
              </a:rPr>
              <a:t>#pragma </a:t>
            </a:r>
            <a:r>
              <a:rPr lang="en-US" sz="4000" dirty="0" err="1">
                <a:highlight>
                  <a:scrgbClr r="0" g="0" b="0">
                    <a:alpha val="0"/>
                  </a:scrgbClr>
                </a:highlight>
              </a:rPr>
              <a:t>omp</a:t>
            </a:r>
            <a:r>
              <a:rPr lang="en-US" sz="4000" dirty="0">
                <a:highlight>
                  <a:scrgbClr r="0" g="0" b="0">
                    <a:alpha val="0"/>
                  </a:scrgbClr>
                </a:highlight>
              </a:rPr>
              <a:t> parallel </a:t>
            </a:r>
            <a:r>
              <a:rPr lang="en-US" sz="4000" dirty="0" err="1">
                <a:highlight>
                  <a:scrgbClr r="0" g="0" b="0">
                    <a:alpha val="0"/>
                  </a:scrgbClr>
                </a:highlight>
              </a:rPr>
              <a:t>firstprivate</a:t>
            </a:r>
            <a:r>
              <a:rPr lang="en-US" sz="4000" dirty="0">
                <a:highlight>
                  <a:scrgbClr r="0" g="0" b="0">
                    <a:alpha val="0"/>
                  </a:scrgbClr>
                </a:highlight>
              </a:rPr>
              <a:t>(x)</a:t>
            </a:r>
          </a:p>
          <a:p>
            <a:r>
              <a:rPr lang="en-US" sz="4000" dirty="0">
                <a:highlight>
                  <a:scrgbClr r="0" g="0" b="0">
                    <a:alpha val="0"/>
                  </a:scrgbClr>
                </a:highlight>
              </a:rPr>
              <a:t> • x must be a global-scope variable </a:t>
            </a:r>
          </a:p>
          <a:p>
            <a:r>
              <a:rPr lang="en-US" sz="4000" dirty="0">
                <a:highlight>
                  <a:scrgbClr r="0" g="0" b="0">
                    <a:alpha val="0"/>
                  </a:scrgbClr>
                </a:highlight>
              </a:rPr>
              <a:t>• each thread receives a by-value copy of x </a:t>
            </a:r>
          </a:p>
          <a:p>
            <a:r>
              <a:rPr lang="en-US" sz="4000" dirty="0">
                <a:highlight>
                  <a:scrgbClr r="0" g="0" b="0">
                    <a:alpha val="0"/>
                  </a:scrgbClr>
                </a:highlight>
              </a:rPr>
              <a:t>• the local x’s fall out-of-scope after the parallel region </a:t>
            </a:r>
          </a:p>
          <a:p>
            <a:r>
              <a:rPr lang="en-US" sz="4000" dirty="0">
                <a:highlight>
                  <a:scrgbClr r="0" g="0" b="0">
                    <a:alpha val="0"/>
                  </a:scrgbClr>
                </a:highlight>
              </a:rPr>
              <a:t>• the base global variable with the same name is unaffected</a:t>
            </a:r>
            <a:endParaRPr lang="en-US" sz="4000" dirty="0">
              <a:highlight>
                <a:scrgbClr r="0" g="0" b="0">
                  <a:alpha val="0"/>
                </a:scrgbClr>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175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en-US" dirty="0">
                <a:highlight>
                  <a:scrgbClr r="0" g="0" b="0">
                    <a:alpha val="0"/>
                  </a:scrgbClr>
                </a:highlight>
              </a:rPr>
              <a:t>The schedule clause affects how loop iterations are mapped onto threads </a:t>
            </a:r>
            <a:endParaRPr lang="en-US" dirty="0"/>
          </a:p>
        </p:txBody>
      </p:sp>
      <p:sp>
        <p:nvSpPr>
          <p:cNvPr id="4" name="Slide Number Placeholder 3"/>
          <p:cNvSpPr>
            <a:spLocks noGrp="1"/>
          </p:cNvSpPr>
          <p:nvPr>
            <p:ph type="sldNum" sz="quarter" idx="10"/>
          </p:nvPr>
        </p:nvSpPr>
        <p:spPr/>
        <p:txBody>
          <a:bodyPr/>
          <a:lstStyle/>
          <a:p>
            <a:pPr lvl="0"/>
            <a:fld id="{F62020FC-6E75-4AA7-B846-103BB45EA315}" type="slidenum">
              <a:rPr lang="en-US" smtClean="0"/>
              <a:t>24</a:t>
            </a:fld>
            <a:endParaRPr lang="en-US"/>
          </a:p>
        </p:txBody>
      </p:sp>
    </p:spTree>
    <p:extLst>
      <p:ext uri="{BB962C8B-B14F-4D97-AF65-F5344CB8AC3E}">
        <p14:creationId xmlns:p14="http://schemas.microsoft.com/office/powerpoint/2010/main" val="4245915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lvl="0"/>
            <a:fld id="{F62020FC-6E75-4AA7-B846-103BB45EA315}" type="slidenum">
              <a:rPr lang="en-US" smtClean="0"/>
              <a:t>32</a:t>
            </a:fld>
            <a:endParaRPr lang="en-US"/>
          </a:p>
        </p:txBody>
      </p:sp>
    </p:spTree>
    <p:extLst>
      <p:ext uri="{BB962C8B-B14F-4D97-AF65-F5344CB8AC3E}">
        <p14:creationId xmlns:p14="http://schemas.microsoft.com/office/powerpoint/2010/main" val="4002076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en-US" dirty="0"/>
              <a:t>For good </a:t>
            </a:r>
            <a:r>
              <a:rPr lang="en-US" dirty="0" err="1"/>
              <a:t>openMP</a:t>
            </a:r>
            <a:r>
              <a:rPr lang="en-US" dirty="0"/>
              <a:t> implementations, reduction is more scalable than critical</a:t>
            </a:r>
          </a:p>
        </p:txBody>
      </p:sp>
      <p:sp>
        <p:nvSpPr>
          <p:cNvPr id="4" name="Slide Number Placeholder 3"/>
          <p:cNvSpPr>
            <a:spLocks noGrp="1"/>
          </p:cNvSpPr>
          <p:nvPr>
            <p:ph type="sldNum" sz="quarter" idx="10"/>
          </p:nvPr>
        </p:nvSpPr>
        <p:spPr/>
        <p:txBody>
          <a:bodyPr/>
          <a:lstStyle/>
          <a:p>
            <a:pPr lvl="0"/>
            <a:fld id="{F62020FC-6E75-4AA7-B846-103BB45EA315}" type="slidenum">
              <a:rPr lang="en-US" smtClean="0"/>
              <a:t>33</a:t>
            </a:fld>
            <a:endParaRPr lang="en-US"/>
          </a:p>
        </p:txBody>
      </p:sp>
    </p:spTree>
    <p:extLst>
      <p:ext uri="{BB962C8B-B14F-4D97-AF65-F5344CB8AC3E}">
        <p14:creationId xmlns:p14="http://schemas.microsoft.com/office/powerpoint/2010/main" val="4285848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en-US" dirty="0"/>
              <a:t>For good </a:t>
            </a:r>
            <a:r>
              <a:rPr lang="en-US" dirty="0" err="1"/>
              <a:t>openMP</a:t>
            </a:r>
            <a:r>
              <a:rPr lang="en-US" dirty="0"/>
              <a:t> implementations, reduction is more scalable than critical</a:t>
            </a:r>
          </a:p>
        </p:txBody>
      </p:sp>
      <p:sp>
        <p:nvSpPr>
          <p:cNvPr id="4" name="Slide Number Placeholder 3"/>
          <p:cNvSpPr>
            <a:spLocks noGrp="1"/>
          </p:cNvSpPr>
          <p:nvPr>
            <p:ph type="sldNum" sz="quarter" idx="10"/>
          </p:nvPr>
        </p:nvSpPr>
        <p:spPr/>
        <p:txBody>
          <a:bodyPr/>
          <a:lstStyle/>
          <a:p>
            <a:pPr lvl="0"/>
            <a:fld id="{F62020FC-6E75-4AA7-B846-103BB45EA315}" type="slidenum">
              <a:rPr lang="en-US" smtClean="0"/>
              <a:t>34</a:t>
            </a:fld>
            <a:endParaRPr lang="en-US"/>
          </a:p>
        </p:txBody>
      </p:sp>
    </p:spTree>
    <p:extLst>
      <p:ext uri="{BB962C8B-B14F-4D97-AF65-F5344CB8AC3E}">
        <p14:creationId xmlns:p14="http://schemas.microsoft.com/office/powerpoint/2010/main" val="1051594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pPr fontAlgn="base"/>
            <a:r>
              <a:rPr lang="en-US" sz="2000" b="0" i="0" u="none" strike="noStrike" kern="1200" cap="none" dirty="0">
                <a:ln>
                  <a:noFill/>
                </a:ln>
                <a:effectLst/>
                <a:highlight>
                  <a:scrgbClr r="0" g="0" b="0">
                    <a:alpha val="0"/>
                  </a:scrgbClr>
                </a:highlight>
                <a:latin typeface="Liberation Sans" pitchFamily="18"/>
              </a:rPr>
              <a:t>master is very similar to single with two differences:</a:t>
            </a:r>
          </a:p>
          <a:p>
            <a:pPr lvl="1" fontAlgn="base"/>
            <a:r>
              <a:rPr lang="en-US" sz="1200" b="0" i="0" kern="1200" dirty="0">
                <a:solidFill>
                  <a:schemeClr val="tx1"/>
                </a:solidFill>
                <a:effectLst/>
                <a:highlight>
                  <a:scrgbClr r="0" g="0" b="0">
                    <a:alpha val="0"/>
                  </a:scrgbClr>
                </a:highlight>
                <a:latin typeface="+mn-lt"/>
                <a:ea typeface="+mn-ea"/>
                <a:cs typeface="+mn-cs"/>
              </a:rPr>
              <a:t>master will be executed by the master only while single can be executed by whichever thread reaching first the region; and</a:t>
            </a:r>
          </a:p>
          <a:p>
            <a:pPr lvl="1" fontAlgn="base"/>
            <a:r>
              <a:rPr lang="en-US" sz="1200" b="0" i="0" kern="1200" dirty="0">
                <a:solidFill>
                  <a:schemeClr val="tx1"/>
                </a:solidFill>
                <a:effectLst/>
                <a:highlight>
                  <a:scrgbClr r="0" g="0" b="0">
                    <a:alpha val="0"/>
                  </a:scrgbClr>
                </a:highlight>
                <a:latin typeface="+mn-lt"/>
                <a:ea typeface="+mn-ea"/>
                <a:cs typeface="+mn-cs"/>
              </a:rPr>
              <a:t>single has an implicit barrier upon completion of the region, where all threads wait for </a:t>
            </a:r>
            <a:r>
              <a:rPr lang="en-US" sz="1200" b="0" i="0" kern="1200" dirty="0" err="1">
                <a:solidFill>
                  <a:schemeClr val="tx1"/>
                </a:solidFill>
                <a:effectLst/>
                <a:highlight>
                  <a:scrgbClr r="0" g="0" b="0">
                    <a:alpha val="0"/>
                  </a:scrgbClr>
                </a:highlight>
                <a:latin typeface="+mn-lt"/>
                <a:ea typeface="+mn-ea"/>
                <a:cs typeface="+mn-cs"/>
              </a:rPr>
              <a:t>synchronisation</a:t>
            </a:r>
            <a:r>
              <a:rPr lang="en-US" sz="1200" b="0" i="0" kern="1200" dirty="0">
                <a:solidFill>
                  <a:schemeClr val="tx1"/>
                </a:solidFill>
                <a:effectLst/>
                <a:highlight>
                  <a:scrgbClr r="0" g="0" b="0">
                    <a:alpha val="0"/>
                  </a:scrgbClr>
                </a:highlight>
                <a:latin typeface="+mn-lt"/>
                <a:ea typeface="+mn-ea"/>
                <a:cs typeface="+mn-cs"/>
              </a:rPr>
              <a:t>, while master doesn't have any</a:t>
            </a:r>
          </a:p>
          <a:p>
            <a:pPr fontAlgn="base"/>
            <a:r>
              <a:rPr lang="en-US" sz="2000" b="0" i="0" u="none" strike="noStrike" kern="1200" cap="none" dirty="0">
                <a:ln>
                  <a:noFill/>
                </a:ln>
                <a:effectLst/>
                <a:highlight>
                  <a:scrgbClr r="0" g="0" b="0">
                    <a:alpha val="0"/>
                  </a:scrgbClr>
                </a:highlight>
                <a:latin typeface="Liberation Sans" pitchFamily="18"/>
              </a:rPr>
              <a:t>atomic is very similar to critical, but is restricted for a selection of simple operations</a:t>
            </a:r>
          </a:p>
          <a:p>
            <a:endParaRPr lang="en-US" dirty="0"/>
          </a:p>
        </p:txBody>
      </p:sp>
      <p:sp>
        <p:nvSpPr>
          <p:cNvPr id="4" name="Slide Number Placeholder 3"/>
          <p:cNvSpPr>
            <a:spLocks noGrp="1"/>
          </p:cNvSpPr>
          <p:nvPr>
            <p:ph type="sldNum" sz="quarter" idx="10"/>
          </p:nvPr>
        </p:nvSpPr>
        <p:spPr/>
        <p:txBody>
          <a:bodyPr/>
          <a:lstStyle/>
          <a:p>
            <a:pPr lvl="0"/>
            <a:fld id="{F62020FC-6E75-4AA7-B846-103BB45EA315}" type="slidenum">
              <a:rPr lang="en-US" smtClean="0"/>
              <a:t>35</a:t>
            </a:fld>
            <a:endParaRPr lang="en-US"/>
          </a:p>
        </p:txBody>
      </p:sp>
    </p:spTree>
    <p:extLst>
      <p:ext uri="{BB962C8B-B14F-4D97-AF65-F5344CB8AC3E}">
        <p14:creationId xmlns:p14="http://schemas.microsoft.com/office/powerpoint/2010/main" val="1479318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pPr fontAlgn="base"/>
            <a:r>
              <a:rPr lang="en-US" sz="2000" b="0" i="0" u="none" strike="noStrike" kern="1200" cap="none" dirty="0">
                <a:ln>
                  <a:noFill/>
                </a:ln>
                <a:effectLst/>
                <a:highlight>
                  <a:scrgbClr r="0" g="0" b="0">
                    <a:alpha val="0"/>
                  </a:scrgbClr>
                </a:highlight>
                <a:latin typeface="Liberation Sans" pitchFamily="18"/>
              </a:rPr>
              <a:t>master is very similar to single with two differences:</a:t>
            </a:r>
          </a:p>
          <a:p>
            <a:pPr lvl="1" fontAlgn="base"/>
            <a:r>
              <a:rPr lang="en-US" sz="1200" b="0" i="0" kern="1200" dirty="0">
                <a:solidFill>
                  <a:schemeClr val="tx1"/>
                </a:solidFill>
                <a:effectLst/>
                <a:highlight>
                  <a:scrgbClr r="0" g="0" b="0">
                    <a:alpha val="0"/>
                  </a:scrgbClr>
                </a:highlight>
                <a:latin typeface="+mn-lt"/>
                <a:ea typeface="+mn-ea"/>
                <a:cs typeface="+mn-cs"/>
              </a:rPr>
              <a:t>master will be executed by the master only while single can be executed by whichever thread reaching first the region; and</a:t>
            </a:r>
          </a:p>
          <a:p>
            <a:pPr lvl="1" fontAlgn="base"/>
            <a:r>
              <a:rPr lang="en-US" sz="1200" b="0" i="0" kern="1200" dirty="0">
                <a:solidFill>
                  <a:schemeClr val="tx1"/>
                </a:solidFill>
                <a:effectLst/>
                <a:highlight>
                  <a:scrgbClr r="0" g="0" b="0">
                    <a:alpha val="0"/>
                  </a:scrgbClr>
                </a:highlight>
                <a:latin typeface="+mn-lt"/>
                <a:ea typeface="+mn-ea"/>
                <a:cs typeface="+mn-cs"/>
              </a:rPr>
              <a:t>single has an implicit barrier upon completion of the region, where all threads wait for </a:t>
            </a:r>
            <a:r>
              <a:rPr lang="en-US" sz="1200" b="0" i="0" kern="1200" dirty="0" err="1">
                <a:solidFill>
                  <a:schemeClr val="tx1"/>
                </a:solidFill>
                <a:effectLst/>
                <a:highlight>
                  <a:scrgbClr r="0" g="0" b="0">
                    <a:alpha val="0"/>
                  </a:scrgbClr>
                </a:highlight>
                <a:latin typeface="+mn-lt"/>
                <a:ea typeface="+mn-ea"/>
                <a:cs typeface="+mn-cs"/>
              </a:rPr>
              <a:t>synchronisation</a:t>
            </a:r>
            <a:r>
              <a:rPr lang="en-US" sz="1200" b="0" i="0" kern="1200" dirty="0">
                <a:solidFill>
                  <a:schemeClr val="tx1"/>
                </a:solidFill>
                <a:effectLst/>
                <a:highlight>
                  <a:scrgbClr r="0" g="0" b="0">
                    <a:alpha val="0"/>
                  </a:scrgbClr>
                </a:highlight>
                <a:latin typeface="+mn-lt"/>
                <a:ea typeface="+mn-ea"/>
                <a:cs typeface="+mn-cs"/>
              </a:rPr>
              <a:t>, while master doesn't have any</a:t>
            </a:r>
          </a:p>
          <a:p>
            <a:pPr fontAlgn="base"/>
            <a:r>
              <a:rPr lang="en-US" sz="2000" b="0" i="0" u="none" strike="noStrike" kern="1200" cap="none" dirty="0">
                <a:ln>
                  <a:noFill/>
                </a:ln>
                <a:effectLst/>
                <a:highlight>
                  <a:scrgbClr r="0" g="0" b="0">
                    <a:alpha val="0"/>
                  </a:scrgbClr>
                </a:highlight>
                <a:latin typeface="Liberation Sans" pitchFamily="18"/>
              </a:rPr>
              <a:t>atomic is very similar to critical, but is restricted for a selection of simple operations</a:t>
            </a:r>
          </a:p>
          <a:p>
            <a:endParaRPr lang="en-US" dirty="0"/>
          </a:p>
        </p:txBody>
      </p:sp>
      <p:sp>
        <p:nvSpPr>
          <p:cNvPr id="4" name="Slide Number Placeholder 3"/>
          <p:cNvSpPr>
            <a:spLocks noGrp="1"/>
          </p:cNvSpPr>
          <p:nvPr>
            <p:ph type="sldNum" sz="quarter" idx="10"/>
          </p:nvPr>
        </p:nvSpPr>
        <p:spPr/>
        <p:txBody>
          <a:bodyPr/>
          <a:lstStyle/>
          <a:p>
            <a:pPr lvl="0"/>
            <a:fld id="{F62020FC-6E75-4AA7-B846-103BB45EA315}" type="slidenum">
              <a:rPr lang="en-US" smtClean="0"/>
              <a:t>36</a:t>
            </a:fld>
            <a:endParaRPr lang="en-US"/>
          </a:p>
        </p:txBody>
      </p:sp>
    </p:spTree>
    <p:extLst>
      <p:ext uri="{BB962C8B-B14F-4D97-AF65-F5344CB8AC3E}">
        <p14:creationId xmlns:p14="http://schemas.microsoft.com/office/powerpoint/2010/main" val="3207884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en-US" altLang="en-US" sz="2000" dirty="0">
                <a:highlight>
                  <a:scrgbClr r="0" g="0" b="0">
                    <a:alpha val="0"/>
                  </a:scrgbClr>
                </a:highlight>
              </a:rPr>
              <a:t>An effective parallel implementation is one which closely matches its target hardware and provides the user ease in programming. </a:t>
            </a:r>
            <a:endParaRPr lang="en-US" dirty="0"/>
          </a:p>
        </p:txBody>
      </p:sp>
      <p:sp>
        <p:nvSpPr>
          <p:cNvPr id="4" name="Slide Number Placeholder 3"/>
          <p:cNvSpPr>
            <a:spLocks noGrp="1"/>
          </p:cNvSpPr>
          <p:nvPr>
            <p:ph type="sldNum" sz="quarter" idx="10"/>
          </p:nvPr>
        </p:nvSpPr>
        <p:spPr/>
        <p:txBody>
          <a:bodyPr/>
          <a:lstStyle/>
          <a:p>
            <a:pPr lvl="0"/>
            <a:fld id="{F62020FC-6E75-4AA7-B846-103BB45EA315}" type="slidenum">
              <a:rPr lang="en-US" smtClean="0"/>
              <a:t>3</a:t>
            </a:fld>
            <a:endParaRPr lang="en-US"/>
          </a:p>
        </p:txBody>
      </p:sp>
    </p:spTree>
    <p:extLst>
      <p:ext uri="{BB962C8B-B14F-4D97-AF65-F5344CB8AC3E}">
        <p14:creationId xmlns:p14="http://schemas.microsoft.com/office/powerpoint/2010/main" val="1807760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lang="en-US" dirty="0">
                <a:highlight>
                  <a:scrgbClr r="0" g="0" b="0">
                    <a:alpha val="0"/>
                  </a:scrgbClr>
                </a:highlight>
              </a:rPr>
              <a:t>We are combining values into a single accumulation variable (</a:t>
            </a:r>
            <a:r>
              <a:rPr lang="en-US" dirty="0" err="1">
                <a:highlight>
                  <a:scrgbClr r="0" g="0" b="0">
                    <a:alpha val="0"/>
                  </a:scrgbClr>
                </a:highlight>
              </a:rPr>
              <a:t>ave</a:t>
            </a:r>
            <a:r>
              <a:rPr lang="en-US" dirty="0">
                <a:highlight>
                  <a:scrgbClr r="0" g="0" b="0">
                    <a:alpha val="0"/>
                  </a:scrgbClr>
                </a:highlight>
              </a:rPr>
              <a:t>) … there is a true dependence between loop iterations that can’t be trivially removed</a:t>
            </a:r>
          </a:p>
          <a:p>
            <a:endParaRPr lang="en-US" dirty="0"/>
          </a:p>
        </p:txBody>
      </p:sp>
      <p:sp>
        <p:nvSpPr>
          <p:cNvPr id="4" name="Slide Number Placeholder 3"/>
          <p:cNvSpPr>
            <a:spLocks noGrp="1"/>
          </p:cNvSpPr>
          <p:nvPr>
            <p:ph type="sldNum" sz="quarter" idx="10"/>
          </p:nvPr>
        </p:nvSpPr>
        <p:spPr/>
        <p:txBody>
          <a:bodyPr/>
          <a:lstStyle/>
          <a:p>
            <a:pPr lvl="0"/>
            <a:fld id="{F62020FC-6E75-4AA7-B846-103BB45EA315}" type="slidenum">
              <a:rPr lang="en-US" smtClean="0"/>
              <a:t>37</a:t>
            </a:fld>
            <a:endParaRPr lang="en-US"/>
          </a:p>
        </p:txBody>
      </p:sp>
    </p:spTree>
    <p:extLst>
      <p:ext uri="{BB962C8B-B14F-4D97-AF65-F5344CB8AC3E}">
        <p14:creationId xmlns:p14="http://schemas.microsoft.com/office/powerpoint/2010/main" val="6192881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en-US" dirty="0"/>
              <a:t>For good </a:t>
            </a:r>
            <a:r>
              <a:rPr lang="en-US" dirty="0" err="1"/>
              <a:t>openMP</a:t>
            </a:r>
            <a:r>
              <a:rPr lang="en-US" dirty="0"/>
              <a:t> implementations, reduction is more scalable than critical</a:t>
            </a:r>
          </a:p>
        </p:txBody>
      </p:sp>
      <p:sp>
        <p:nvSpPr>
          <p:cNvPr id="4" name="Slide Number Placeholder 3"/>
          <p:cNvSpPr>
            <a:spLocks noGrp="1"/>
          </p:cNvSpPr>
          <p:nvPr>
            <p:ph type="sldNum" sz="quarter" idx="10"/>
          </p:nvPr>
        </p:nvSpPr>
        <p:spPr/>
        <p:txBody>
          <a:bodyPr/>
          <a:lstStyle/>
          <a:p>
            <a:pPr lvl="0"/>
            <a:fld id="{F62020FC-6E75-4AA7-B846-103BB45EA315}" type="slidenum">
              <a:rPr lang="en-US" smtClean="0"/>
              <a:t>38</a:t>
            </a:fld>
            <a:endParaRPr lang="en-US"/>
          </a:p>
        </p:txBody>
      </p:sp>
    </p:spTree>
    <p:extLst>
      <p:ext uri="{BB962C8B-B14F-4D97-AF65-F5344CB8AC3E}">
        <p14:creationId xmlns:p14="http://schemas.microsoft.com/office/powerpoint/2010/main" val="713982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en-US" sz="2000" b="0" i="0" u="none" strike="noStrike" kern="1200" cap="none" dirty="0">
                <a:ln>
                  <a:noFill/>
                </a:ln>
                <a:effectLst/>
                <a:highlight>
                  <a:scrgbClr r="0" g="0" b="0">
                    <a:alpha val="0"/>
                  </a:scrgbClr>
                </a:highlight>
                <a:latin typeface="Liberation Sans" pitchFamily="18"/>
              </a:rPr>
              <a:t>In the constructs for declaring parallel regions above, you had little control over in what order threads executed the work they were assigned. </a:t>
            </a:r>
          </a:p>
          <a:p>
            <a:r>
              <a:rPr lang="en-US" sz="2000" b="0" i="1" u="none" strike="noStrike" kern="1200" cap="none" dirty="0">
                <a:ln>
                  <a:noFill/>
                </a:ln>
                <a:effectLst/>
                <a:highlight>
                  <a:scrgbClr r="0" g="0" b="0">
                    <a:alpha val="0"/>
                  </a:scrgbClr>
                </a:highlight>
                <a:latin typeface="Liberation Sans" pitchFamily="18"/>
              </a:rPr>
              <a:t>synchronization</a:t>
            </a:r>
            <a:r>
              <a:rPr lang="en-US" sz="2000" b="0" i="0" u="none" strike="noStrike" kern="1200" cap="none" dirty="0">
                <a:ln>
                  <a:noFill/>
                </a:ln>
                <a:effectLst/>
                <a:highlight>
                  <a:scrgbClr r="0" g="0" b="0">
                    <a:alpha val="0"/>
                  </a:scrgbClr>
                </a:highlight>
                <a:latin typeface="Liberation Sans" pitchFamily="18"/>
              </a:rPr>
              <a:t> constructs: ways of telling threads to bring a certain order to the sequence in which they do things.</a:t>
            </a:r>
            <a:endParaRPr lang="en-US" dirty="0"/>
          </a:p>
        </p:txBody>
      </p:sp>
      <p:sp>
        <p:nvSpPr>
          <p:cNvPr id="4" name="Slide Number Placeholder 3"/>
          <p:cNvSpPr>
            <a:spLocks noGrp="1"/>
          </p:cNvSpPr>
          <p:nvPr>
            <p:ph type="sldNum" sz="quarter" idx="10"/>
          </p:nvPr>
        </p:nvSpPr>
        <p:spPr/>
        <p:txBody>
          <a:bodyPr/>
          <a:lstStyle/>
          <a:p>
            <a:pPr lvl="0"/>
            <a:fld id="{F62020FC-6E75-4AA7-B846-103BB45EA315}" type="slidenum">
              <a:rPr lang="en-US" smtClean="0"/>
              <a:t>39</a:t>
            </a:fld>
            <a:endParaRPr lang="en-US"/>
          </a:p>
        </p:txBody>
      </p:sp>
    </p:spTree>
    <p:extLst>
      <p:ext uri="{BB962C8B-B14F-4D97-AF65-F5344CB8AC3E}">
        <p14:creationId xmlns:p14="http://schemas.microsoft.com/office/powerpoint/2010/main" val="4076644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en-US" dirty="0"/>
              <a:t>Exploit Functional Level Parallelism with Work Sharing (SECTIONS)</a:t>
            </a:r>
          </a:p>
        </p:txBody>
      </p:sp>
      <p:sp>
        <p:nvSpPr>
          <p:cNvPr id="4" name="Slide Number Placeholder 3"/>
          <p:cNvSpPr>
            <a:spLocks noGrp="1"/>
          </p:cNvSpPr>
          <p:nvPr>
            <p:ph type="sldNum" sz="quarter" idx="10"/>
          </p:nvPr>
        </p:nvSpPr>
        <p:spPr/>
        <p:txBody>
          <a:bodyPr/>
          <a:lstStyle/>
          <a:p>
            <a:pPr lvl="0"/>
            <a:fld id="{F62020FC-6E75-4AA7-B846-103BB45EA315}" type="slidenum">
              <a:rPr lang="en-US" smtClean="0"/>
              <a:t>42</a:t>
            </a:fld>
            <a:endParaRPr lang="en-US"/>
          </a:p>
        </p:txBody>
      </p:sp>
    </p:spTree>
    <p:extLst>
      <p:ext uri="{BB962C8B-B14F-4D97-AF65-F5344CB8AC3E}">
        <p14:creationId xmlns:p14="http://schemas.microsoft.com/office/powerpoint/2010/main" val="8957124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en-US" dirty="0"/>
              <a:t>Exploit Functional Level Parallelism with Work Sharing (SECTIONS)</a:t>
            </a:r>
          </a:p>
        </p:txBody>
      </p:sp>
      <p:sp>
        <p:nvSpPr>
          <p:cNvPr id="4" name="Slide Number Placeholder 3"/>
          <p:cNvSpPr>
            <a:spLocks noGrp="1"/>
          </p:cNvSpPr>
          <p:nvPr>
            <p:ph type="sldNum" sz="quarter" idx="10"/>
          </p:nvPr>
        </p:nvSpPr>
        <p:spPr/>
        <p:txBody>
          <a:bodyPr/>
          <a:lstStyle/>
          <a:p>
            <a:pPr lvl="0"/>
            <a:fld id="{F62020FC-6E75-4AA7-B846-103BB45EA315}" type="slidenum">
              <a:rPr lang="en-US" smtClean="0"/>
              <a:t>43</a:t>
            </a:fld>
            <a:endParaRPr lang="en-US"/>
          </a:p>
        </p:txBody>
      </p:sp>
    </p:spTree>
    <p:extLst>
      <p:ext uri="{BB962C8B-B14F-4D97-AF65-F5344CB8AC3E}">
        <p14:creationId xmlns:p14="http://schemas.microsoft.com/office/powerpoint/2010/main" val="3751989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en-US" dirty="0"/>
              <a:t>Exploit Functional Level Parallelism with Work Sharing (SECTIONS)</a:t>
            </a:r>
          </a:p>
        </p:txBody>
      </p:sp>
      <p:sp>
        <p:nvSpPr>
          <p:cNvPr id="4" name="Slide Number Placeholder 3"/>
          <p:cNvSpPr>
            <a:spLocks noGrp="1"/>
          </p:cNvSpPr>
          <p:nvPr>
            <p:ph type="sldNum" sz="quarter" idx="10"/>
          </p:nvPr>
        </p:nvSpPr>
        <p:spPr/>
        <p:txBody>
          <a:bodyPr/>
          <a:lstStyle/>
          <a:p>
            <a:pPr lvl="0"/>
            <a:fld id="{F62020FC-6E75-4AA7-B846-103BB45EA315}" type="slidenum">
              <a:rPr lang="en-US" smtClean="0"/>
              <a:t>45</a:t>
            </a:fld>
            <a:endParaRPr lang="en-US"/>
          </a:p>
        </p:txBody>
      </p:sp>
    </p:spTree>
    <p:extLst>
      <p:ext uri="{BB962C8B-B14F-4D97-AF65-F5344CB8AC3E}">
        <p14:creationId xmlns:p14="http://schemas.microsoft.com/office/powerpoint/2010/main" val="2038363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en-US" dirty="0"/>
              <a:t>Exploit Functional Level Parallelism with Work Sharing (SECTIONS)</a:t>
            </a:r>
          </a:p>
        </p:txBody>
      </p:sp>
      <p:sp>
        <p:nvSpPr>
          <p:cNvPr id="4" name="Slide Number Placeholder 3"/>
          <p:cNvSpPr>
            <a:spLocks noGrp="1"/>
          </p:cNvSpPr>
          <p:nvPr>
            <p:ph type="sldNum" sz="quarter" idx="10"/>
          </p:nvPr>
        </p:nvSpPr>
        <p:spPr/>
        <p:txBody>
          <a:bodyPr/>
          <a:lstStyle/>
          <a:p>
            <a:pPr lvl="0"/>
            <a:fld id="{F62020FC-6E75-4AA7-B846-103BB45EA315}" type="slidenum">
              <a:rPr lang="en-US" smtClean="0"/>
              <a:t>46</a:t>
            </a:fld>
            <a:endParaRPr lang="en-US"/>
          </a:p>
        </p:txBody>
      </p:sp>
    </p:spTree>
    <p:extLst>
      <p:ext uri="{BB962C8B-B14F-4D97-AF65-F5344CB8AC3E}">
        <p14:creationId xmlns:p14="http://schemas.microsoft.com/office/powerpoint/2010/main" val="27052414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en-US" dirty="0"/>
              <a:t>Exploit Functional Level Parallelism with Work Sharing (SECTIONS)</a:t>
            </a:r>
          </a:p>
        </p:txBody>
      </p:sp>
      <p:sp>
        <p:nvSpPr>
          <p:cNvPr id="4" name="Slide Number Placeholder 3"/>
          <p:cNvSpPr>
            <a:spLocks noGrp="1"/>
          </p:cNvSpPr>
          <p:nvPr>
            <p:ph type="sldNum" sz="quarter" idx="10"/>
          </p:nvPr>
        </p:nvSpPr>
        <p:spPr/>
        <p:txBody>
          <a:bodyPr/>
          <a:lstStyle/>
          <a:p>
            <a:pPr lvl="0"/>
            <a:fld id="{F62020FC-6E75-4AA7-B846-103BB45EA315}" type="slidenum">
              <a:rPr lang="en-US" smtClean="0"/>
              <a:t>47</a:t>
            </a:fld>
            <a:endParaRPr lang="en-US"/>
          </a:p>
        </p:txBody>
      </p:sp>
    </p:spTree>
    <p:extLst>
      <p:ext uri="{BB962C8B-B14F-4D97-AF65-F5344CB8AC3E}">
        <p14:creationId xmlns:p14="http://schemas.microsoft.com/office/powerpoint/2010/main" val="26918104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en-US" dirty="0"/>
              <a:t>Static: </a:t>
            </a:r>
            <a:r>
              <a:rPr lang="en-US" dirty="0">
                <a:highlight>
                  <a:scrgbClr r="0" g="0" b="0">
                    <a:alpha val="0"/>
                  </a:scrgbClr>
                </a:highlight>
              </a:rPr>
              <a:t>Pre-determined and predictable by the programmer</a:t>
            </a:r>
          </a:p>
          <a:p>
            <a:r>
              <a:rPr lang="en-US" dirty="0">
                <a:highlight>
                  <a:scrgbClr r="0" g="0" b="0">
                    <a:alpha val="0"/>
                  </a:scrgbClr>
                </a:highlight>
              </a:rPr>
              <a:t>Dynamic: Unpredictable, highly variable work per iteration</a:t>
            </a:r>
          </a:p>
          <a:p>
            <a:r>
              <a:rPr lang="en-US" dirty="0">
                <a:highlight>
                  <a:scrgbClr r="0" g="0" b="0">
                    <a:alpha val="0"/>
                  </a:scrgbClr>
                </a:highlight>
              </a:rPr>
              <a:t>Guided: Special case of dynamic to reduce scheduling overhead</a:t>
            </a:r>
          </a:p>
          <a:p>
            <a:r>
              <a:rPr lang="en-US" sz="2000" b="0" i="0" u="none" strike="noStrike" kern="1200" cap="none" dirty="0">
                <a:ln>
                  <a:noFill/>
                </a:ln>
                <a:effectLst/>
                <a:highlight>
                  <a:scrgbClr r="0" g="0" b="0">
                    <a:alpha val="0"/>
                  </a:scrgbClr>
                </a:highlight>
                <a:latin typeface="Liberation Sans" pitchFamily="18"/>
              </a:rPr>
              <a:t>Way in which parallel loop iterations are distributed among the threads</a:t>
            </a:r>
          </a:p>
          <a:p>
            <a:r>
              <a:rPr lang="en-US" sz="2000" b="0" i="0" u="none" strike="noStrike" kern="1200" cap="none" dirty="0">
                <a:ln>
                  <a:noFill/>
                </a:ln>
                <a:effectLst/>
                <a:highlight>
                  <a:scrgbClr r="0" g="0" b="0">
                    <a:alpha val="0"/>
                  </a:scrgbClr>
                </a:highlight>
                <a:latin typeface="Liberation Sans" pitchFamily="18"/>
              </a:rPr>
              <a:t>Depends upon whether each loop iteration yields the same amount of work</a:t>
            </a:r>
          </a:p>
          <a:p>
            <a:r>
              <a:rPr lang="en-US" sz="2000" b="0" i="0" u="none" strike="noStrike" kern="1200" cap="none" dirty="0">
                <a:ln>
                  <a:noFill/>
                </a:ln>
                <a:effectLst/>
                <a:highlight>
                  <a:scrgbClr r="0" g="0" b="0">
                    <a:alpha val="0"/>
                  </a:scrgbClr>
                </a:highlight>
                <a:latin typeface="Liberation Sans" pitchFamily="18"/>
              </a:rPr>
              <a:t>Schedule clause  schedule(type[, </a:t>
            </a:r>
            <a:r>
              <a:rPr lang="en-US" sz="2000" b="0" i="0" u="none" strike="noStrike" kern="1200" cap="none" dirty="0" err="1">
                <a:ln>
                  <a:noFill/>
                </a:ln>
                <a:effectLst/>
                <a:highlight>
                  <a:scrgbClr r="0" g="0" b="0">
                    <a:alpha val="0"/>
                  </a:scrgbClr>
                </a:highlight>
                <a:latin typeface="Liberation Sans" pitchFamily="18"/>
              </a:rPr>
              <a:t>chunk_size</a:t>
            </a:r>
            <a:r>
              <a:rPr lang="en-US" sz="2000" b="0" i="0" u="none" strike="noStrike" kern="1200" cap="none" dirty="0">
                <a:ln>
                  <a:noFill/>
                </a:ln>
                <a:effectLst/>
                <a:highlight>
                  <a:scrgbClr r="0" g="0" b="0">
                    <a:alpha val="0"/>
                  </a:scrgbClr>
                </a:highlight>
                <a:latin typeface="Liberation Sans" pitchFamily="18"/>
              </a:rPr>
              <a:t>])</a:t>
            </a:r>
          </a:p>
          <a:p>
            <a:r>
              <a:rPr lang="en-US" sz="2000" b="1" i="0" u="none" strike="noStrike" kern="1200" cap="none" dirty="0">
                <a:ln>
                  <a:noFill/>
                </a:ln>
                <a:effectLst/>
                <a:highlight>
                  <a:scrgbClr r="0" g="0" b="0">
                    <a:alpha val="0"/>
                  </a:scrgbClr>
                </a:highlight>
                <a:latin typeface="Liberation Sans" pitchFamily="18"/>
              </a:rPr>
              <a:t>Static </a:t>
            </a:r>
            <a:r>
              <a:rPr lang="en-US" sz="2000" b="0" i="0" u="none" strike="noStrike" kern="1200" cap="none" dirty="0">
                <a:ln>
                  <a:noFill/>
                </a:ln>
                <a:effectLst/>
                <a:highlight>
                  <a:scrgbClr r="0" g="0" b="0">
                    <a:alpha val="0"/>
                  </a:scrgbClr>
                </a:highlight>
                <a:latin typeface="Liberation Sans" pitchFamily="18"/>
              </a:rPr>
              <a:t>schedule - each thread is assigned a fixed number of chunks (default)</a:t>
            </a:r>
          </a:p>
          <a:p>
            <a:r>
              <a:rPr lang="en-US" sz="2000" b="1" i="0" u="none" strike="noStrike" kern="1200" cap="none" dirty="0">
                <a:ln>
                  <a:noFill/>
                </a:ln>
                <a:effectLst/>
                <a:highlight>
                  <a:scrgbClr r="0" g="0" b="0">
                    <a:alpha val="0"/>
                  </a:scrgbClr>
                </a:highlight>
                <a:latin typeface="Liberation Sans" pitchFamily="18"/>
              </a:rPr>
              <a:t>Chunks</a:t>
            </a:r>
            <a:r>
              <a:rPr lang="en-US" sz="2000" b="0" i="0" u="none" strike="noStrike" kern="1200" cap="none" dirty="0">
                <a:ln>
                  <a:noFill/>
                </a:ln>
                <a:effectLst/>
                <a:highlight>
                  <a:scrgbClr r="0" g="0" b="0">
                    <a:alpha val="0"/>
                  </a:scrgbClr>
                </a:highlight>
                <a:latin typeface="Liberation Sans" pitchFamily="18"/>
              </a:rPr>
              <a:t> are groups of iterations (in contiguous order) that are assigned to threads</a:t>
            </a:r>
          </a:p>
          <a:p>
            <a:r>
              <a:rPr lang="en-US" sz="2000" b="1" i="0" u="none" strike="noStrike" kern="1200" cap="none" dirty="0">
                <a:ln>
                  <a:noFill/>
                </a:ln>
                <a:effectLst/>
                <a:highlight>
                  <a:scrgbClr r="0" g="0" b="0">
                    <a:alpha val="0"/>
                  </a:scrgbClr>
                </a:highlight>
                <a:latin typeface="Liberation Sans" pitchFamily="18"/>
              </a:rPr>
              <a:t>Dynamic</a:t>
            </a:r>
            <a:r>
              <a:rPr lang="en-US" sz="2000" b="0" i="0" u="none" strike="noStrike" kern="1200" cap="none" dirty="0">
                <a:ln>
                  <a:noFill/>
                </a:ln>
                <a:effectLst/>
                <a:highlight>
                  <a:scrgbClr r="0" g="0" b="0">
                    <a:alpha val="0"/>
                  </a:scrgbClr>
                </a:highlight>
                <a:latin typeface="Liberation Sans" pitchFamily="18"/>
              </a:rPr>
              <a:t> schedule - each thread grabs "chunk" iterations until all iterations are done</a:t>
            </a:r>
          </a:p>
          <a:p>
            <a:pPr lvl="1"/>
            <a:r>
              <a:rPr lang="en-US" sz="1200" b="0" i="0" kern="1200" dirty="0">
                <a:solidFill>
                  <a:schemeClr val="tx1"/>
                </a:solidFill>
                <a:effectLst/>
                <a:highlight>
                  <a:scrgbClr r="0" g="0" b="0">
                    <a:alpha val="0"/>
                  </a:scrgbClr>
                </a:highlight>
                <a:latin typeface="+mn-lt"/>
                <a:ea typeface="+mn-ea"/>
                <a:cs typeface="+mn-cs"/>
              </a:rPr>
              <a:t>Faster threads are assigned more iterations</a:t>
            </a:r>
          </a:p>
          <a:p>
            <a:r>
              <a:rPr lang="en-US" sz="2000" b="1" i="0" u="none" strike="noStrike" kern="1200" cap="none" dirty="0">
                <a:ln>
                  <a:noFill/>
                </a:ln>
                <a:effectLst/>
                <a:highlight>
                  <a:scrgbClr r="0" g="0" b="0">
                    <a:alpha val="0"/>
                  </a:scrgbClr>
                </a:highlight>
                <a:latin typeface="Liberation Sans" pitchFamily="18"/>
              </a:rPr>
              <a:t>Interleaved </a:t>
            </a:r>
            <a:r>
              <a:rPr lang="en-US" sz="2000" b="0" i="0" u="none" strike="noStrike" kern="1200" cap="none" dirty="0">
                <a:ln>
                  <a:noFill/>
                </a:ln>
                <a:effectLst/>
                <a:highlight>
                  <a:scrgbClr r="0" g="0" b="0">
                    <a:alpha val="0"/>
                  </a:scrgbClr>
                </a:highlight>
                <a:latin typeface="Liberation Sans" pitchFamily="18"/>
              </a:rPr>
              <a:t>is when chunks are assigned to the processors in a round-robin manner</a:t>
            </a:r>
          </a:p>
          <a:p>
            <a:r>
              <a:rPr lang="en-US" sz="2000" b="1" i="0" u="none" strike="noStrike" kern="1200" cap="none" dirty="0">
                <a:ln>
                  <a:noFill/>
                </a:ln>
                <a:effectLst/>
                <a:highlight>
                  <a:scrgbClr r="0" g="0" b="0">
                    <a:alpha val="0"/>
                  </a:scrgbClr>
                </a:highlight>
                <a:latin typeface="Liberation Sans" pitchFamily="18"/>
              </a:rPr>
              <a:t>Guided</a:t>
            </a:r>
            <a:r>
              <a:rPr lang="en-US" sz="2000" b="0" i="0" u="none" strike="noStrike" kern="1200" cap="none" dirty="0">
                <a:ln>
                  <a:noFill/>
                </a:ln>
                <a:effectLst/>
                <a:highlight>
                  <a:scrgbClr r="0" g="0" b="0">
                    <a:alpha val="0"/>
                  </a:scrgbClr>
                </a:highlight>
                <a:latin typeface="Liberation Sans" pitchFamily="18"/>
              </a:rPr>
              <a:t> is a variant of dynamic scheduling where successive chunks get smaller</a:t>
            </a:r>
          </a:p>
          <a:p>
            <a:r>
              <a:rPr lang="en-US" sz="2000" b="1" i="0" u="none" strike="noStrike" kern="1200" cap="none" dirty="0">
                <a:ln>
                  <a:noFill/>
                </a:ln>
                <a:effectLst/>
                <a:highlight>
                  <a:scrgbClr r="0" g="0" b="0">
                    <a:alpha val="0"/>
                  </a:scrgbClr>
                </a:highlight>
                <a:latin typeface="Liberation Sans" pitchFamily="18"/>
              </a:rPr>
              <a:t>Runtime</a:t>
            </a:r>
            <a:r>
              <a:rPr lang="en-US" sz="2000" b="0" i="0" u="none" strike="noStrike" kern="1200" cap="none" dirty="0">
                <a:ln>
                  <a:noFill/>
                </a:ln>
                <a:effectLst/>
                <a:highlight>
                  <a:scrgbClr r="0" g="0" b="0">
                    <a:alpha val="0"/>
                  </a:scrgbClr>
                </a:highlight>
                <a:latin typeface="Liberation Sans" pitchFamily="18"/>
              </a:rPr>
              <a:t> is determined at runtime and set by a environment variable</a:t>
            </a:r>
          </a:p>
          <a:p>
            <a:endParaRPr lang="en-US" dirty="0">
              <a:highlight>
                <a:scrgbClr r="0" g="0" b="0">
                  <a:alpha val="0"/>
                </a:scrgbClr>
              </a:highlight>
            </a:endParaRPr>
          </a:p>
          <a:p>
            <a:endParaRPr lang="en-US" dirty="0"/>
          </a:p>
        </p:txBody>
      </p:sp>
      <p:sp>
        <p:nvSpPr>
          <p:cNvPr id="4" name="Slide Number Placeholder 3"/>
          <p:cNvSpPr>
            <a:spLocks noGrp="1"/>
          </p:cNvSpPr>
          <p:nvPr>
            <p:ph type="sldNum" sz="quarter" idx="10"/>
          </p:nvPr>
        </p:nvSpPr>
        <p:spPr/>
        <p:txBody>
          <a:bodyPr/>
          <a:lstStyle/>
          <a:p>
            <a:pPr lvl="0"/>
            <a:fld id="{F62020FC-6E75-4AA7-B846-103BB45EA315}" type="slidenum">
              <a:rPr lang="en-US" smtClean="0"/>
              <a:t>48</a:t>
            </a:fld>
            <a:endParaRPr lang="en-US"/>
          </a:p>
        </p:txBody>
      </p:sp>
    </p:spTree>
    <p:extLst>
      <p:ext uri="{BB962C8B-B14F-4D97-AF65-F5344CB8AC3E}">
        <p14:creationId xmlns:p14="http://schemas.microsoft.com/office/powerpoint/2010/main" val="27008810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en-US" dirty="0"/>
              <a:t>Static: </a:t>
            </a:r>
            <a:r>
              <a:rPr lang="en-US" dirty="0">
                <a:highlight>
                  <a:scrgbClr r="0" g="0" b="0">
                    <a:alpha val="0"/>
                  </a:scrgbClr>
                </a:highlight>
              </a:rPr>
              <a:t>Pre-determined and predictable by the programmer</a:t>
            </a:r>
          </a:p>
          <a:p>
            <a:r>
              <a:rPr lang="en-US" dirty="0">
                <a:highlight>
                  <a:scrgbClr r="0" g="0" b="0">
                    <a:alpha val="0"/>
                  </a:scrgbClr>
                </a:highlight>
              </a:rPr>
              <a:t>Dynamic: Unpredictable, highly variable work per iteration</a:t>
            </a:r>
          </a:p>
          <a:p>
            <a:r>
              <a:rPr lang="en-US" dirty="0">
                <a:highlight>
                  <a:scrgbClr r="0" g="0" b="0">
                    <a:alpha val="0"/>
                  </a:scrgbClr>
                </a:highlight>
              </a:rPr>
              <a:t>Guided: Special case of dynamic to reduce scheduling overhead</a:t>
            </a:r>
          </a:p>
          <a:p>
            <a:r>
              <a:rPr lang="en-US" sz="2000" b="0" i="0" u="none" strike="noStrike" kern="1200" cap="none" dirty="0">
                <a:ln>
                  <a:noFill/>
                </a:ln>
                <a:effectLst/>
                <a:highlight>
                  <a:scrgbClr r="0" g="0" b="0">
                    <a:alpha val="0"/>
                  </a:scrgbClr>
                </a:highlight>
                <a:latin typeface="Liberation Sans" pitchFamily="18"/>
              </a:rPr>
              <a:t>Way in which parallel loop iterations are distributed among the threads</a:t>
            </a:r>
          </a:p>
          <a:p>
            <a:r>
              <a:rPr lang="en-US" sz="2000" b="0" i="0" u="none" strike="noStrike" kern="1200" cap="none" dirty="0">
                <a:ln>
                  <a:noFill/>
                </a:ln>
                <a:effectLst/>
                <a:highlight>
                  <a:scrgbClr r="0" g="0" b="0">
                    <a:alpha val="0"/>
                  </a:scrgbClr>
                </a:highlight>
                <a:latin typeface="Liberation Sans" pitchFamily="18"/>
              </a:rPr>
              <a:t>Depends upon whether each loop iteration yields the same amount of work</a:t>
            </a:r>
          </a:p>
          <a:p>
            <a:r>
              <a:rPr lang="en-US" sz="2000" b="0" i="0" u="none" strike="noStrike" kern="1200" cap="none" dirty="0">
                <a:ln>
                  <a:noFill/>
                </a:ln>
                <a:effectLst/>
                <a:highlight>
                  <a:scrgbClr r="0" g="0" b="0">
                    <a:alpha val="0"/>
                  </a:scrgbClr>
                </a:highlight>
                <a:latin typeface="Liberation Sans" pitchFamily="18"/>
              </a:rPr>
              <a:t>Schedule clause  schedule(type[, </a:t>
            </a:r>
            <a:r>
              <a:rPr lang="en-US" sz="2000" b="0" i="0" u="none" strike="noStrike" kern="1200" cap="none" dirty="0" err="1">
                <a:ln>
                  <a:noFill/>
                </a:ln>
                <a:effectLst/>
                <a:highlight>
                  <a:scrgbClr r="0" g="0" b="0">
                    <a:alpha val="0"/>
                  </a:scrgbClr>
                </a:highlight>
                <a:latin typeface="Liberation Sans" pitchFamily="18"/>
              </a:rPr>
              <a:t>chunk_size</a:t>
            </a:r>
            <a:r>
              <a:rPr lang="en-US" sz="2000" b="0" i="0" u="none" strike="noStrike" kern="1200" cap="none" dirty="0">
                <a:ln>
                  <a:noFill/>
                </a:ln>
                <a:effectLst/>
                <a:highlight>
                  <a:scrgbClr r="0" g="0" b="0">
                    <a:alpha val="0"/>
                  </a:scrgbClr>
                </a:highlight>
                <a:latin typeface="Liberation Sans" pitchFamily="18"/>
              </a:rPr>
              <a:t>])</a:t>
            </a:r>
          </a:p>
          <a:p>
            <a:r>
              <a:rPr lang="en-US" sz="2000" b="1" i="0" u="none" strike="noStrike" kern="1200" cap="none" dirty="0">
                <a:ln>
                  <a:noFill/>
                </a:ln>
                <a:effectLst/>
                <a:highlight>
                  <a:scrgbClr r="0" g="0" b="0">
                    <a:alpha val="0"/>
                  </a:scrgbClr>
                </a:highlight>
                <a:latin typeface="Liberation Sans" pitchFamily="18"/>
              </a:rPr>
              <a:t>Static </a:t>
            </a:r>
            <a:r>
              <a:rPr lang="en-US" sz="2000" b="0" i="0" u="none" strike="noStrike" kern="1200" cap="none" dirty="0">
                <a:ln>
                  <a:noFill/>
                </a:ln>
                <a:effectLst/>
                <a:highlight>
                  <a:scrgbClr r="0" g="0" b="0">
                    <a:alpha val="0"/>
                  </a:scrgbClr>
                </a:highlight>
                <a:latin typeface="Liberation Sans" pitchFamily="18"/>
              </a:rPr>
              <a:t>schedule - each thread is assigned a fixed number of chunks (default)</a:t>
            </a:r>
          </a:p>
          <a:p>
            <a:r>
              <a:rPr lang="en-US" sz="2000" b="1" i="0" u="none" strike="noStrike" kern="1200" cap="none" dirty="0">
                <a:ln>
                  <a:noFill/>
                </a:ln>
                <a:effectLst/>
                <a:highlight>
                  <a:scrgbClr r="0" g="0" b="0">
                    <a:alpha val="0"/>
                  </a:scrgbClr>
                </a:highlight>
                <a:latin typeface="Liberation Sans" pitchFamily="18"/>
              </a:rPr>
              <a:t>Chunks</a:t>
            </a:r>
            <a:r>
              <a:rPr lang="en-US" sz="2000" b="0" i="0" u="none" strike="noStrike" kern="1200" cap="none" dirty="0">
                <a:ln>
                  <a:noFill/>
                </a:ln>
                <a:effectLst/>
                <a:highlight>
                  <a:scrgbClr r="0" g="0" b="0">
                    <a:alpha val="0"/>
                  </a:scrgbClr>
                </a:highlight>
                <a:latin typeface="Liberation Sans" pitchFamily="18"/>
              </a:rPr>
              <a:t> are groups of iterations (in contiguous order) that are assigned to threads</a:t>
            </a:r>
          </a:p>
          <a:p>
            <a:r>
              <a:rPr lang="en-US" sz="2000" b="1" i="0" u="none" strike="noStrike" kern="1200" cap="none" dirty="0">
                <a:ln>
                  <a:noFill/>
                </a:ln>
                <a:effectLst/>
                <a:highlight>
                  <a:scrgbClr r="0" g="0" b="0">
                    <a:alpha val="0"/>
                  </a:scrgbClr>
                </a:highlight>
                <a:latin typeface="Liberation Sans" pitchFamily="18"/>
              </a:rPr>
              <a:t>Dynamic</a:t>
            </a:r>
            <a:r>
              <a:rPr lang="en-US" sz="2000" b="0" i="0" u="none" strike="noStrike" kern="1200" cap="none" dirty="0">
                <a:ln>
                  <a:noFill/>
                </a:ln>
                <a:effectLst/>
                <a:highlight>
                  <a:scrgbClr r="0" g="0" b="0">
                    <a:alpha val="0"/>
                  </a:scrgbClr>
                </a:highlight>
                <a:latin typeface="Liberation Sans" pitchFamily="18"/>
              </a:rPr>
              <a:t> schedule - each thread grabs "chunk" iterations until all iterations are done</a:t>
            </a:r>
          </a:p>
          <a:p>
            <a:pPr lvl="1"/>
            <a:r>
              <a:rPr lang="en-US" sz="1200" b="0" i="0" kern="1200" dirty="0">
                <a:solidFill>
                  <a:schemeClr val="tx1"/>
                </a:solidFill>
                <a:effectLst/>
                <a:highlight>
                  <a:scrgbClr r="0" g="0" b="0">
                    <a:alpha val="0"/>
                  </a:scrgbClr>
                </a:highlight>
                <a:latin typeface="+mn-lt"/>
                <a:ea typeface="+mn-ea"/>
                <a:cs typeface="+mn-cs"/>
              </a:rPr>
              <a:t>Faster threads are assigned more iterations</a:t>
            </a:r>
          </a:p>
          <a:p>
            <a:r>
              <a:rPr lang="en-US" sz="2000" b="1" i="0" u="none" strike="noStrike" kern="1200" cap="none" dirty="0">
                <a:ln>
                  <a:noFill/>
                </a:ln>
                <a:effectLst/>
                <a:highlight>
                  <a:scrgbClr r="0" g="0" b="0">
                    <a:alpha val="0"/>
                  </a:scrgbClr>
                </a:highlight>
                <a:latin typeface="Liberation Sans" pitchFamily="18"/>
              </a:rPr>
              <a:t>Interleaved </a:t>
            </a:r>
            <a:r>
              <a:rPr lang="en-US" sz="2000" b="0" i="0" u="none" strike="noStrike" kern="1200" cap="none" dirty="0">
                <a:ln>
                  <a:noFill/>
                </a:ln>
                <a:effectLst/>
                <a:highlight>
                  <a:scrgbClr r="0" g="0" b="0">
                    <a:alpha val="0"/>
                  </a:scrgbClr>
                </a:highlight>
                <a:latin typeface="Liberation Sans" pitchFamily="18"/>
              </a:rPr>
              <a:t>is when chunks are assigned to the processors in a round-robin manner</a:t>
            </a:r>
          </a:p>
          <a:p>
            <a:r>
              <a:rPr lang="en-US" sz="2000" b="1" i="0" u="none" strike="noStrike" kern="1200" cap="none" dirty="0">
                <a:ln>
                  <a:noFill/>
                </a:ln>
                <a:effectLst/>
                <a:highlight>
                  <a:scrgbClr r="0" g="0" b="0">
                    <a:alpha val="0"/>
                  </a:scrgbClr>
                </a:highlight>
                <a:latin typeface="Liberation Sans" pitchFamily="18"/>
              </a:rPr>
              <a:t>Guided</a:t>
            </a:r>
            <a:r>
              <a:rPr lang="en-US" sz="2000" b="0" i="0" u="none" strike="noStrike" kern="1200" cap="none" dirty="0">
                <a:ln>
                  <a:noFill/>
                </a:ln>
                <a:effectLst/>
                <a:highlight>
                  <a:scrgbClr r="0" g="0" b="0">
                    <a:alpha val="0"/>
                  </a:scrgbClr>
                </a:highlight>
                <a:latin typeface="Liberation Sans" pitchFamily="18"/>
              </a:rPr>
              <a:t> is a variant of dynamic scheduling where successive chunks get smaller</a:t>
            </a:r>
          </a:p>
          <a:p>
            <a:r>
              <a:rPr lang="en-US" sz="2000" b="1" i="0" u="none" strike="noStrike" kern="1200" cap="none" dirty="0">
                <a:ln>
                  <a:noFill/>
                </a:ln>
                <a:effectLst/>
                <a:highlight>
                  <a:scrgbClr r="0" g="0" b="0">
                    <a:alpha val="0"/>
                  </a:scrgbClr>
                </a:highlight>
                <a:latin typeface="Liberation Sans" pitchFamily="18"/>
              </a:rPr>
              <a:t>Runtime</a:t>
            </a:r>
            <a:r>
              <a:rPr lang="en-US" sz="2000" b="0" i="0" u="none" strike="noStrike" kern="1200" cap="none" dirty="0">
                <a:ln>
                  <a:noFill/>
                </a:ln>
                <a:effectLst/>
                <a:highlight>
                  <a:scrgbClr r="0" g="0" b="0">
                    <a:alpha val="0"/>
                  </a:scrgbClr>
                </a:highlight>
                <a:latin typeface="Liberation Sans" pitchFamily="18"/>
              </a:rPr>
              <a:t> is determined at runtime and set by a environment variable</a:t>
            </a:r>
          </a:p>
          <a:p>
            <a:endParaRPr lang="en-US" dirty="0">
              <a:highlight>
                <a:scrgbClr r="0" g="0" b="0">
                  <a:alpha val="0"/>
                </a:scrgbClr>
              </a:highlight>
            </a:endParaRPr>
          </a:p>
          <a:p>
            <a:endParaRPr lang="en-US" dirty="0"/>
          </a:p>
        </p:txBody>
      </p:sp>
      <p:sp>
        <p:nvSpPr>
          <p:cNvPr id="4" name="Slide Number Placeholder 3"/>
          <p:cNvSpPr>
            <a:spLocks noGrp="1"/>
          </p:cNvSpPr>
          <p:nvPr>
            <p:ph type="sldNum" sz="quarter" idx="10"/>
          </p:nvPr>
        </p:nvSpPr>
        <p:spPr/>
        <p:txBody>
          <a:bodyPr/>
          <a:lstStyle/>
          <a:p>
            <a:pPr lvl="0"/>
            <a:fld id="{F62020FC-6E75-4AA7-B846-103BB45EA315}" type="slidenum">
              <a:rPr lang="en-US" smtClean="0"/>
              <a:t>49</a:t>
            </a:fld>
            <a:endParaRPr lang="en-US"/>
          </a:p>
        </p:txBody>
      </p:sp>
    </p:spTree>
    <p:extLst>
      <p:ext uri="{BB962C8B-B14F-4D97-AF65-F5344CB8AC3E}">
        <p14:creationId xmlns:p14="http://schemas.microsoft.com/office/powerpoint/2010/main" val="566338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lvl="0"/>
            <a:fld id="{F62020FC-6E75-4AA7-B846-103BB45EA315}" type="slidenum">
              <a:rPr lang="en-US" smtClean="0"/>
              <a:t>5</a:t>
            </a:fld>
            <a:endParaRPr lang="en-US"/>
          </a:p>
        </p:txBody>
      </p:sp>
    </p:spTree>
    <p:extLst>
      <p:ext uri="{BB962C8B-B14F-4D97-AF65-F5344CB8AC3E}">
        <p14:creationId xmlns:p14="http://schemas.microsoft.com/office/powerpoint/2010/main" val="17670482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en-US" dirty="0"/>
              <a:t>Static: </a:t>
            </a:r>
            <a:r>
              <a:rPr lang="en-US" dirty="0">
                <a:highlight>
                  <a:scrgbClr r="0" g="0" b="0">
                    <a:alpha val="0"/>
                  </a:scrgbClr>
                </a:highlight>
              </a:rPr>
              <a:t>Pre-determined and predictable by the programmer</a:t>
            </a:r>
          </a:p>
          <a:p>
            <a:r>
              <a:rPr lang="en-US" dirty="0">
                <a:highlight>
                  <a:scrgbClr r="0" g="0" b="0">
                    <a:alpha val="0"/>
                  </a:scrgbClr>
                </a:highlight>
              </a:rPr>
              <a:t>Dynamic: Unpredictable, highly variable work per iteration</a:t>
            </a:r>
          </a:p>
          <a:p>
            <a:r>
              <a:rPr lang="en-US" dirty="0">
                <a:highlight>
                  <a:scrgbClr r="0" g="0" b="0">
                    <a:alpha val="0"/>
                  </a:scrgbClr>
                </a:highlight>
              </a:rPr>
              <a:t>Guided: Special case of dynamic to reduce scheduling overhead</a:t>
            </a:r>
          </a:p>
          <a:p>
            <a:r>
              <a:rPr lang="en-US" sz="2000" b="0" i="0" u="none" strike="noStrike" kern="1200" cap="none" dirty="0">
                <a:ln>
                  <a:noFill/>
                </a:ln>
                <a:effectLst/>
                <a:highlight>
                  <a:scrgbClr r="0" g="0" b="0">
                    <a:alpha val="0"/>
                  </a:scrgbClr>
                </a:highlight>
                <a:latin typeface="Liberation Sans" pitchFamily="18"/>
              </a:rPr>
              <a:t>Way in which parallel loop iterations are distributed among the threads</a:t>
            </a:r>
          </a:p>
          <a:p>
            <a:r>
              <a:rPr lang="en-US" sz="2000" b="0" i="0" u="none" strike="noStrike" kern="1200" cap="none" dirty="0">
                <a:ln>
                  <a:noFill/>
                </a:ln>
                <a:effectLst/>
                <a:highlight>
                  <a:scrgbClr r="0" g="0" b="0">
                    <a:alpha val="0"/>
                  </a:scrgbClr>
                </a:highlight>
                <a:latin typeface="Liberation Sans" pitchFamily="18"/>
              </a:rPr>
              <a:t>Depends upon whether each loop iteration yields the same amount of work</a:t>
            </a:r>
          </a:p>
          <a:p>
            <a:r>
              <a:rPr lang="en-US" sz="2000" b="0" i="0" u="none" strike="noStrike" kern="1200" cap="none" dirty="0">
                <a:ln>
                  <a:noFill/>
                </a:ln>
                <a:effectLst/>
                <a:highlight>
                  <a:scrgbClr r="0" g="0" b="0">
                    <a:alpha val="0"/>
                  </a:scrgbClr>
                </a:highlight>
                <a:latin typeface="Liberation Sans" pitchFamily="18"/>
              </a:rPr>
              <a:t>Schedule clause  schedule(type[, </a:t>
            </a:r>
            <a:r>
              <a:rPr lang="en-US" sz="2000" b="0" i="0" u="none" strike="noStrike" kern="1200" cap="none" dirty="0" err="1">
                <a:ln>
                  <a:noFill/>
                </a:ln>
                <a:effectLst/>
                <a:highlight>
                  <a:scrgbClr r="0" g="0" b="0">
                    <a:alpha val="0"/>
                  </a:scrgbClr>
                </a:highlight>
                <a:latin typeface="Liberation Sans" pitchFamily="18"/>
              </a:rPr>
              <a:t>chunk_size</a:t>
            </a:r>
            <a:r>
              <a:rPr lang="en-US" sz="2000" b="0" i="0" u="none" strike="noStrike" kern="1200" cap="none" dirty="0">
                <a:ln>
                  <a:noFill/>
                </a:ln>
                <a:effectLst/>
                <a:highlight>
                  <a:scrgbClr r="0" g="0" b="0">
                    <a:alpha val="0"/>
                  </a:scrgbClr>
                </a:highlight>
                <a:latin typeface="Liberation Sans" pitchFamily="18"/>
              </a:rPr>
              <a:t>])</a:t>
            </a:r>
          </a:p>
          <a:p>
            <a:r>
              <a:rPr lang="en-US" sz="2000" b="1" i="0" u="none" strike="noStrike" kern="1200" cap="none" dirty="0">
                <a:ln>
                  <a:noFill/>
                </a:ln>
                <a:effectLst/>
                <a:highlight>
                  <a:scrgbClr r="0" g="0" b="0">
                    <a:alpha val="0"/>
                  </a:scrgbClr>
                </a:highlight>
                <a:latin typeface="Liberation Sans" pitchFamily="18"/>
              </a:rPr>
              <a:t>Static </a:t>
            </a:r>
            <a:r>
              <a:rPr lang="en-US" sz="2000" b="0" i="0" u="none" strike="noStrike" kern="1200" cap="none" dirty="0">
                <a:ln>
                  <a:noFill/>
                </a:ln>
                <a:effectLst/>
                <a:highlight>
                  <a:scrgbClr r="0" g="0" b="0">
                    <a:alpha val="0"/>
                  </a:scrgbClr>
                </a:highlight>
                <a:latin typeface="Liberation Sans" pitchFamily="18"/>
              </a:rPr>
              <a:t>schedule - each thread is assigned a fixed number of chunks (default)</a:t>
            </a:r>
          </a:p>
          <a:p>
            <a:r>
              <a:rPr lang="en-US" sz="2000" b="1" i="0" u="none" strike="noStrike" kern="1200" cap="none" dirty="0">
                <a:ln>
                  <a:noFill/>
                </a:ln>
                <a:effectLst/>
                <a:highlight>
                  <a:scrgbClr r="0" g="0" b="0">
                    <a:alpha val="0"/>
                  </a:scrgbClr>
                </a:highlight>
                <a:latin typeface="Liberation Sans" pitchFamily="18"/>
              </a:rPr>
              <a:t>Chunks</a:t>
            </a:r>
            <a:r>
              <a:rPr lang="en-US" sz="2000" b="0" i="0" u="none" strike="noStrike" kern="1200" cap="none" dirty="0">
                <a:ln>
                  <a:noFill/>
                </a:ln>
                <a:effectLst/>
                <a:highlight>
                  <a:scrgbClr r="0" g="0" b="0">
                    <a:alpha val="0"/>
                  </a:scrgbClr>
                </a:highlight>
                <a:latin typeface="Liberation Sans" pitchFamily="18"/>
              </a:rPr>
              <a:t> are groups of iterations (in contiguous order) that are assigned to threads</a:t>
            </a:r>
          </a:p>
          <a:p>
            <a:r>
              <a:rPr lang="en-US" sz="2000" b="1" i="0" u="none" strike="noStrike" kern="1200" cap="none" dirty="0">
                <a:ln>
                  <a:noFill/>
                </a:ln>
                <a:effectLst/>
                <a:highlight>
                  <a:scrgbClr r="0" g="0" b="0">
                    <a:alpha val="0"/>
                  </a:scrgbClr>
                </a:highlight>
                <a:latin typeface="Liberation Sans" pitchFamily="18"/>
              </a:rPr>
              <a:t>Dynamic</a:t>
            </a:r>
            <a:r>
              <a:rPr lang="en-US" sz="2000" b="0" i="0" u="none" strike="noStrike" kern="1200" cap="none" dirty="0">
                <a:ln>
                  <a:noFill/>
                </a:ln>
                <a:effectLst/>
                <a:highlight>
                  <a:scrgbClr r="0" g="0" b="0">
                    <a:alpha val="0"/>
                  </a:scrgbClr>
                </a:highlight>
                <a:latin typeface="Liberation Sans" pitchFamily="18"/>
              </a:rPr>
              <a:t> schedule - each thread grabs "chunk" iterations until all iterations are done</a:t>
            </a:r>
          </a:p>
          <a:p>
            <a:pPr lvl="1"/>
            <a:r>
              <a:rPr lang="en-US" sz="1200" b="0" i="0" kern="1200" dirty="0">
                <a:solidFill>
                  <a:schemeClr val="tx1"/>
                </a:solidFill>
                <a:effectLst/>
                <a:highlight>
                  <a:scrgbClr r="0" g="0" b="0">
                    <a:alpha val="0"/>
                  </a:scrgbClr>
                </a:highlight>
                <a:latin typeface="+mn-lt"/>
                <a:ea typeface="+mn-ea"/>
                <a:cs typeface="+mn-cs"/>
              </a:rPr>
              <a:t>Faster threads are assigned more iterations</a:t>
            </a:r>
          </a:p>
          <a:p>
            <a:r>
              <a:rPr lang="en-US" sz="2000" b="1" i="0" u="none" strike="noStrike" kern="1200" cap="none" dirty="0">
                <a:ln>
                  <a:noFill/>
                </a:ln>
                <a:effectLst/>
                <a:highlight>
                  <a:scrgbClr r="0" g="0" b="0">
                    <a:alpha val="0"/>
                  </a:scrgbClr>
                </a:highlight>
                <a:latin typeface="Liberation Sans" pitchFamily="18"/>
              </a:rPr>
              <a:t>Interleaved </a:t>
            </a:r>
            <a:r>
              <a:rPr lang="en-US" sz="2000" b="0" i="0" u="none" strike="noStrike" kern="1200" cap="none" dirty="0">
                <a:ln>
                  <a:noFill/>
                </a:ln>
                <a:effectLst/>
                <a:highlight>
                  <a:scrgbClr r="0" g="0" b="0">
                    <a:alpha val="0"/>
                  </a:scrgbClr>
                </a:highlight>
                <a:latin typeface="Liberation Sans" pitchFamily="18"/>
              </a:rPr>
              <a:t>is when chunks are assigned to the processors in a round-robin manner</a:t>
            </a:r>
          </a:p>
          <a:p>
            <a:r>
              <a:rPr lang="en-US" sz="2000" b="1" i="0" u="none" strike="noStrike" kern="1200" cap="none" dirty="0">
                <a:ln>
                  <a:noFill/>
                </a:ln>
                <a:effectLst/>
                <a:highlight>
                  <a:scrgbClr r="0" g="0" b="0">
                    <a:alpha val="0"/>
                  </a:scrgbClr>
                </a:highlight>
                <a:latin typeface="Liberation Sans" pitchFamily="18"/>
              </a:rPr>
              <a:t>Guided</a:t>
            </a:r>
            <a:r>
              <a:rPr lang="en-US" sz="2000" b="0" i="0" u="none" strike="noStrike" kern="1200" cap="none" dirty="0">
                <a:ln>
                  <a:noFill/>
                </a:ln>
                <a:effectLst/>
                <a:highlight>
                  <a:scrgbClr r="0" g="0" b="0">
                    <a:alpha val="0"/>
                  </a:scrgbClr>
                </a:highlight>
                <a:latin typeface="Liberation Sans" pitchFamily="18"/>
              </a:rPr>
              <a:t> is a variant of dynamic scheduling where successive chunks get smaller</a:t>
            </a:r>
          </a:p>
          <a:p>
            <a:r>
              <a:rPr lang="en-US" sz="2000" b="1" i="0" u="none" strike="noStrike" kern="1200" cap="none" dirty="0">
                <a:ln>
                  <a:noFill/>
                </a:ln>
                <a:effectLst/>
                <a:highlight>
                  <a:scrgbClr r="0" g="0" b="0">
                    <a:alpha val="0"/>
                  </a:scrgbClr>
                </a:highlight>
                <a:latin typeface="Liberation Sans" pitchFamily="18"/>
              </a:rPr>
              <a:t>Runtime</a:t>
            </a:r>
            <a:r>
              <a:rPr lang="en-US" sz="2000" b="0" i="0" u="none" strike="noStrike" kern="1200" cap="none" dirty="0">
                <a:ln>
                  <a:noFill/>
                </a:ln>
                <a:effectLst/>
                <a:highlight>
                  <a:scrgbClr r="0" g="0" b="0">
                    <a:alpha val="0"/>
                  </a:scrgbClr>
                </a:highlight>
                <a:latin typeface="Liberation Sans" pitchFamily="18"/>
              </a:rPr>
              <a:t> is determined at runtime and set by a environment variable</a:t>
            </a:r>
          </a:p>
          <a:p>
            <a:endParaRPr lang="en-US" dirty="0">
              <a:highlight>
                <a:scrgbClr r="0" g="0" b="0">
                  <a:alpha val="0"/>
                </a:scrgbClr>
              </a:highlight>
            </a:endParaRPr>
          </a:p>
          <a:p>
            <a:endParaRPr lang="en-US" dirty="0"/>
          </a:p>
        </p:txBody>
      </p:sp>
      <p:sp>
        <p:nvSpPr>
          <p:cNvPr id="4" name="Slide Number Placeholder 3"/>
          <p:cNvSpPr>
            <a:spLocks noGrp="1"/>
          </p:cNvSpPr>
          <p:nvPr>
            <p:ph type="sldNum" sz="quarter" idx="10"/>
          </p:nvPr>
        </p:nvSpPr>
        <p:spPr/>
        <p:txBody>
          <a:bodyPr/>
          <a:lstStyle/>
          <a:p>
            <a:pPr lvl="0"/>
            <a:fld id="{F62020FC-6E75-4AA7-B846-103BB45EA315}" type="slidenum">
              <a:rPr lang="en-US" smtClean="0"/>
              <a:t>50</a:t>
            </a:fld>
            <a:endParaRPr lang="en-US"/>
          </a:p>
        </p:txBody>
      </p:sp>
    </p:spTree>
    <p:extLst>
      <p:ext uri="{BB962C8B-B14F-4D97-AF65-F5344CB8AC3E}">
        <p14:creationId xmlns:p14="http://schemas.microsoft.com/office/powerpoint/2010/main" val="26522493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CE05B80-4592-4200-9A43-4BF8F1A9EC8A}"/>
              </a:ext>
            </a:extLst>
          </p:cNvPr>
          <p:cNvSpPr txBox="1">
            <a:spLocks noGrp="1"/>
          </p:cNvSpPr>
          <p:nvPr>
            <p:ph type="sldNum" sz="quarter" idx="5"/>
          </p:nvPr>
        </p:nvSpPr>
        <p:spPr>
          <a:ln/>
        </p:spPr>
        <p:txBody>
          <a:bodyPr lIns="0" tIns="0" rIns="0" bIns="0" anchor="b" anchorCtr="0">
            <a:noAutofit/>
          </a:bodyPr>
          <a:lstStyle/>
          <a:p>
            <a:pPr lvl="0"/>
            <a:fld id="{574222BF-2245-4D75-B129-D68B28E0E2E0}" type="slidenum">
              <a:t>52</a:t>
            </a:fld>
            <a:endParaRPr lang="en-IN"/>
          </a:p>
        </p:txBody>
      </p:sp>
      <p:sp>
        <p:nvSpPr>
          <p:cNvPr id="2" name="Slide Image Placeholder 1">
            <a:extLst>
              <a:ext uri="{FF2B5EF4-FFF2-40B4-BE49-F238E27FC236}">
                <a16:creationId xmlns:a16="http://schemas.microsoft.com/office/drawing/2014/main" id="{810638A2-3D14-4393-9AAA-79A9AD80F116}"/>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4EBD4260-641A-421F-A9AA-A8678A511FBB}"/>
              </a:ext>
            </a:extLst>
          </p:cNvPr>
          <p:cNvSpPr txBox="1">
            <a:spLocks noGrp="1"/>
          </p:cNvSpPr>
          <p:nvPr>
            <p:ph type="body" sz="quarter" idx="1"/>
          </p:nvPr>
        </p:nvSpPr>
        <p:spPr/>
        <p:txBody>
          <a:bodyPr/>
          <a:lstStyle/>
          <a:p>
            <a:r>
              <a:rPr lang="en-US" sz="2000" b="0" i="0" u="none" strike="noStrike" kern="1200" cap="none" dirty="0">
                <a:ln>
                  <a:noFill/>
                </a:ln>
                <a:effectLst/>
                <a:highlight>
                  <a:scrgbClr r="0" g="0" b="0">
                    <a:alpha val="0"/>
                  </a:scrgbClr>
                </a:highlight>
                <a:latin typeface="Liberation Sans" pitchFamily="18"/>
              </a:rPr>
              <a:t>Thread 0 is on CPU0 and at the fork 3 new threads are created and distributed to the remaining 3 CPUs</a:t>
            </a:r>
          </a:p>
        </p:txBody>
      </p:sp>
    </p:spTree>
    <p:extLst>
      <p:ext uri="{BB962C8B-B14F-4D97-AF65-F5344CB8AC3E}">
        <p14:creationId xmlns:p14="http://schemas.microsoft.com/office/powerpoint/2010/main" val="33730289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en-US" sz="2000" b="0" i="0" u="none" strike="noStrike" kern="1200" cap="none" dirty="0">
                <a:ln>
                  <a:noFill/>
                </a:ln>
                <a:effectLst/>
                <a:highlight>
                  <a:scrgbClr r="0" g="0" b="0">
                    <a:alpha val="0"/>
                  </a:scrgbClr>
                </a:highlight>
                <a:latin typeface="Liberation Sans" pitchFamily="18"/>
              </a:rPr>
              <a:t>In the constructs for declaring parallel regions above, you had little control over in what order threads executed the work they were assigned. </a:t>
            </a:r>
          </a:p>
          <a:p>
            <a:r>
              <a:rPr lang="en-US" sz="2000" b="0" i="1" u="none" strike="noStrike" kern="1200" cap="none" dirty="0">
                <a:ln>
                  <a:noFill/>
                </a:ln>
                <a:effectLst/>
                <a:highlight>
                  <a:scrgbClr r="0" g="0" b="0">
                    <a:alpha val="0"/>
                  </a:scrgbClr>
                </a:highlight>
                <a:latin typeface="Liberation Sans" pitchFamily="18"/>
              </a:rPr>
              <a:t>synchronization</a:t>
            </a:r>
            <a:r>
              <a:rPr lang="en-US" sz="2000" b="0" i="0" u="none" strike="noStrike" kern="1200" cap="none" dirty="0">
                <a:ln>
                  <a:noFill/>
                </a:ln>
                <a:effectLst/>
                <a:highlight>
                  <a:scrgbClr r="0" g="0" b="0">
                    <a:alpha val="0"/>
                  </a:scrgbClr>
                </a:highlight>
                <a:latin typeface="Liberation Sans" pitchFamily="18"/>
              </a:rPr>
              <a:t> constructs: ways of telling threads to bring a certain order to the sequence in which they do things.</a:t>
            </a:r>
          </a:p>
          <a:p>
            <a:r>
              <a:rPr lang="en-US" dirty="0">
                <a:highlight>
                  <a:scrgbClr r="0" g="0" b="0">
                    <a:alpha val="0"/>
                  </a:scrgbClr>
                </a:highlight>
              </a:rPr>
              <a:t>Barrier: Each thread waits until all threads arrive</a:t>
            </a:r>
          </a:p>
          <a:p>
            <a:endParaRPr lang="en-US" sz="2000" b="0" i="0" u="none" strike="noStrike" kern="1200" cap="none" dirty="0">
              <a:ln>
                <a:noFill/>
              </a:ln>
              <a:effectLst/>
              <a:highlight>
                <a:scrgbClr r="0" g="0" b="0">
                  <a:alpha val="0"/>
                </a:scrgbClr>
              </a:highlight>
              <a:latin typeface="Liberation Sans" pitchFamily="18"/>
            </a:endParaRPr>
          </a:p>
          <a:p>
            <a:r>
              <a:rPr lang="en-US" dirty="0">
                <a:highlight>
                  <a:scrgbClr r="0" g="0" b="0">
                    <a:alpha val="0"/>
                  </a:scrgbClr>
                </a:highlight>
              </a:rPr>
              <a:t>The single construct denotes a block of code that is executed by only one thread (not necessarily the master thread)</a:t>
            </a:r>
            <a:endParaRPr lang="en-US" sz="2000" b="0" i="0" u="none" strike="noStrike" kern="1200" cap="none" dirty="0">
              <a:ln>
                <a:noFill/>
              </a:ln>
              <a:effectLst/>
              <a:highlight>
                <a:scrgbClr r="0" g="0" b="0">
                  <a:alpha val="0"/>
                </a:scrgbClr>
              </a:highlight>
              <a:latin typeface="Liberation Sans" pitchFamily="18"/>
            </a:endParaRPr>
          </a:p>
        </p:txBody>
      </p:sp>
      <p:sp>
        <p:nvSpPr>
          <p:cNvPr id="4" name="Slide Number Placeholder 3"/>
          <p:cNvSpPr>
            <a:spLocks noGrp="1"/>
          </p:cNvSpPr>
          <p:nvPr>
            <p:ph type="sldNum" sz="quarter" idx="10"/>
          </p:nvPr>
        </p:nvSpPr>
        <p:spPr/>
        <p:txBody>
          <a:bodyPr/>
          <a:lstStyle/>
          <a:p>
            <a:pPr lvl="0"/>
            <a:fld id="{F62020FC-6E75-4AA7-B846-103BB45EA315}" type="slidenum">
              <a:rPr lang="en-US" smtClean="0"/>
              <a:t>53</a:t>
            </a:fld>
            <a:endParaRPr lang="en-US"/>
          </a:p>
        </p:txBody>
      </p:sp>
    </p:spTree>
    <p:extLst>
      <p:ext uri="{BB962C8B-B14F-4D97-AF65-F5344CB8AC3E}">
        <p14:creationId xmlns:p14="http://schemas.microsoft.com/office/powerpoint/2010/main" val="20429802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en-US" dirty="0"/>
              <a:t>Synchronization is achieved by mutual exclusion</a:t>
            </a:r>
          </a:p>
        </p:txBody>
      </p:sp>
      <p:sp>
        <p:nvSpPr>
          <p:cNvPr id="4" name="Slide Number Placeholder 3"/>
          <p:cNvSpPr>
            <a:spLocks noGrp="1"/>
          </p:cNvSpPr>
          <p:nvPr>
            <p:ph type="sldNum" sz="quarter" idx="10"/>
          </p:nvPr>
        </p:nvSpPr>
        <p:spPr/>
        <p:txBody>
          <a:bodyPr/>
          <a:lstStyle/>
          <a:p>
            <a:pPr lvl="0"/>
            <a:fld id="{F62020FC-6E75-4AA7-B846-103BB45EA315}" type="slidenum">
              <a:rPr lang="en-US" smtClean="0"/>
              <a:t>56</a:t>
            </a:fld>
            <a:endParaRPr lang="en-US"/>
          </a:p>
        </p:txBody>
      </p:sp>
    </p:spTree>
    <p:extLst>
      <p:ext uri="{BB962C8B-B14F-4D97-AF65-F5344CB8AC3E}">
        <p14:creationId xmlns:p14="http://schemas.microsoft.com/office/powerpoint/2010/main" val="39682224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pPr fontAlgn="base"/>
            <a:r>
              <a:rPr lang="en-US" sz="2000" b="0" i="0" u="none" strike="noStrike" kern="1200" cap="none" dirty="0">
                <a:ln>
                  <a:noFill/>
                </a:ln>
                <a:effectLst/>
                <a:highlight>
                  <a:scrgbClr r="0" g="0" b="0">
                    <a:alpha val="0"/>
                  </a:scrgbClr>
                </a:highlight>
                <a:latin typeface="Liberation Sans" pitchFamily="18"/>
              </a:rPr>
              <a:t>master is very similar to single with two differences:</a:t>
            </a:r>
          </a:p>
          <a:p>
            <a:pPr lvl="1" fontAlgn="base"/>
            <a:r>
              <a:rPr lang="en-US" sz="1200" b="0" i="0" kern="1200" dirty="0">
                <a:solidFill>
                  <a:schemeClr val="tx1"/>
                </a:solidFill>
                <a:effectLst/>
                <a:highlight>
                  <a:scrgbClr r="0" g="0" b="0">
                    <a:alpha val="0"/>
                  </a:scrgbClr>
                </a:highlight>
                <a:latin typeface="+mn-lt"/>
                <a:ea typeface="+mn-ea"/>
                <a:cs typeface="+mn-cs"/>
              </a:rPr>
              <a:t>master will be executed by the master only while single can be executed by whichever thread reaching first the region; and</a:t>
            </a:r>
          </a:p>
          <a:p>
            <a:pPr lvl="1" fontAlgn="base"/>
            <a:r>
              <a:rPr lang="en-US" sz="1200" b="0" i="0" kern="1200" dirty="0">
                <a:solidFill>
                  <a:schemeClr val="tx1"/>
                </a:solidFill>
                <a:effectLst/>
                <a:highlight>
                  <a:scrgbClr r="0" g="0" b="0">
                    <a:alpha val="0"/>
                  </a:scrgbClr>
                </a:highlight>
                <a:latin typeface="+mn-lt"/>
                <a:ea typeface="+mn-ea"/>
                <a:cs typeface="+mn-cs"/>
              </a:rPr>
              <a:t>single has an implicit barrier upon completion of the region, where all threads wait for </a:t>
            </a:r>
            <a:r>
              <a:rPr lang="en-US" sz="1200" b="0" i="0" kern="1200" dirty="0" err="1">
                <a:solidFill>
                  <a:schemeClr val="tx1"/>
                </a:solidFill>
                <a:effectLst/>
                <a:highlight>
                  <a:scrgbClr r="0" g="0" b="0">
                    <a:alpha val="0"/>
                  </a:scrgbClr>
                </a:highlight>
                <a:latin typeface="+mn-lt"/>
                <a:ea typeface="+mn-ea"/>
                <a:cs typeface="+mn-cs"/>
              </a:rPr>
              <a:t>synchronisation</a:t>
            </a:r>
            <a:r>
              <a:rPr lang="en-US" sz="1200" b="0" i="0" kern="1200" dirty="0">
                <a:solidFill>
                  <a:schemeClr val="tx1"/>
                </a:solidFill>
                <a:effectLst/>
                <a:highlight>
                  <a:scrgbClr r="0" g="0" b="0">
                    <a:alpha val="0"/>
                  </a:scrgbClr>
                </a:highlight>
                <a:latin typeface="+mn-lt"/>
                <a:ea typeface="+mn-ea"/>
                <a:cs typeface="+mn-cs"/>
              </a:rPr>
              <a:t>, while master doesn't have any</a:t>
            </a:r>
          </a:p>
          <a:p>
            <a:pPr fontAlgn="base"/>
            <a:r>
              <a:rPr lang="en-US" sz="2000" b="0" i="0" u="none" strike="noStrike" kern="1200" cap="none" dirty="0">
                <a:ln>
                  <a:noFill/>
                </a:ln>
                <a:effectLst/>
                <a:highlight>
                  <a:scrgbClr r="0" g="0" b="0">
                    <a:alpha val="0"/>
                  </a:scrgbClr>
                </a:highlight>
                <a:latin typeface="Liberation Sans" pitchFamily="18"/>
              </a:rPr>
              <a:t>atomic is very similar to critical, but is restricted for a selection of simple operations</a:t>
            </a:r>
          </a:p>
          <a:p>
            <a:endParaRPr lang="en-US" dirty="0"/>
          </a:p>
        </p:txBody>
      </p:sp>
      <p:sp>
        <p:nvSpPr>
          <p:cNvPr id="4" name="Slide Number Placeholder 3"/>
          <p:cNvSpPr>
            <a:spLocks noGrp="1"/>
          </p:cNvSpPr>
          <p:nvPr>
            <p:ph type="sldNum" sz="quarter" idx="10"/>
          </p:nvPr>
        </p:nvSpPr>
        <p:spPr/>
        <p:txBody>
          <a:bodyPr/>
          <a:lstStyle/>
          <a:p>
            <a:pPr lvl="0"/>
            <a:fld id="{F62020FC-6E75-4AA7-B846-103BB45EA315}" type="slidenum">
              <a:rPr lang="en-US" smtClean="0"/>
              <a:t>57</a:t>
            </a:fld>
            <a:endParaRPr lang="en-US"/>
          </a:p>
        </p:txBody>
      </p:sp>
    </p:spTree>
    <p:extLst>
      <p:ext uri="{BB962C8B-B14F-4D97-AF65-F5344CB8AC3E}">
        <p14:creationId xmlns:p14="http://schemas.microsoft.com/office/powerpoint/2010/main" val="13974740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pPr fontAlgn="base"/>
            <a:r>
              <a:rPr lang="en-US" sz="2000" b="0" i="0" u="none" strike="noStrike" kern="1200" cap="none" dirty="0">
                <a:ln>
                  <a:noFill/>
                </a:ln>
                <a:effectLst/>
                <a:highlight>
                  <a:scrgbClr r="0" g="0" b="0">
                    <a:alpha val="0"/>
                  </a:scrgbClr>
                </a:highlight>
                <a:latin typeface="Liberation Sans" pitchFamily="18"/>
              </a:rPr>
              <a:t>master is very similar to single with two differences:</a:t>
            </a:r>
          </a:p>
          <a:p>
            <a:pPr lvl="1" fontAlgn="base"/>
            <a:r>
              <a:rPr lang="en-US" sz="1200" b="0" i="0" kern="1200" dirty="0">
                <a:solidFill>
                  <a:schemeClr val="tx1"/>
                </a:solidFill>
                <a:effectLst/>
                <a:highlight>
                  <a:scrgbClr r="0" g="0" b="0">
                    <a:alpha val="0"/>
                  </a:scrgbClr>
                </a:highlight>
                <a:latin typeface="+mn-lt"/>
                <a:ea typeface="+mn-ea"/>
                <a:cs typeface="+mn-cs"/>
              </a:rPr>
              <a:t>master will be executed by the master only while single can be executed by whichever thread reaching first the region; and</a:t>
            </a:r>
          </a:p>
          <a:p>
            <a:pPr lvl="1" fontAlgn="base"/>
            <a:r>
              <a:rPr lang="en-US" sz="1200" b="0" i="0" kern="1200" dirty="0">
                <a:solidFill>
                  <a:schemeClr val="tx1"/>
                </a:solidFill>
                <a:effectLst/>
                <a:highlight>
                  <a:scrgbClr r="0" g="0" b="0">
                    <a:alpha val="0"/>
                  </a:scrgbClr>
                </a:highlight>
                <a:latin typeface="+mn-lt"/>
                <a:ea typeface="+mn-ea"/>
                <a:cs typeface="+mn-cs"/>
              </a:rPr>
              <a:t>single has an implicit barrier upon completion of the region, where all threads wait for </a:t>
            </a:r>
            <a:r>
              <a:rPr lang="en-US" sz="1200" b="0" i="0" kern="1200" dirty="0" err="1">
                <a:solidFill>
                  <a:schemeClr val="tx1"/>
                </a:solidFill>
                <a:effectLst/>
                <a:highlight>
                  <a:scrgbClr r="0" g="0" b="0">
                    <a:alpha val="0"/>
                  </a:scrgbClr>
                </a:highlight>
                <a:latin typeface="+mn-lt"/>
                <a:ea typeface="+mn-ea"/>
                <a:cs typeface="+mn-cs"/>
              </a:rPr>
              <a:t>synchronisation</a:t>
            </a:r>
            <a:r>
              <a:rPr lang="en-US" sz="1200" b="0" i="0" kern="1200" dirty="0">
                <a:solidFill>
                  <a:schemeClr val="tx1"/>
                </a:solidFill>
                <a:effectLst/>
                <a:highlight>
                  <a:scrgbClr r="0" g="0" b="0">
                    <a:alpha val="0"/>
                  </a:scrgbClr>
                </a:highlight>
                <a:latin typeface="+mn-lt"/>
                <a:ea typeface="+mn-ea"/>
                <a:cs typeface="+mn-cs"/>
              </a:rPr>
              <a:t>, while master doesn't have any</a:t>
            </a:r>
          </a:p>
          <a:p>
            <a:pPr fontAlgn="base"/>
            <a:r>
              <a:rPr lang="en-US" sz="2000" b="0" i="0" u="none" strike="noStrike" kern="1200" cap="none" dirty="0">
                <a:ln>
                  <a:noFill/>
                </a:ln>
                <a:effectLst/>
                <a:highlight>
                  <a:scrgbClr r="0" g="0" b="0">
                    <a:alpha val="0"/>
                  </a:scrgbClr>
                </a:highlight>
                <a:latin typeface="Liberation Sans" pitchFamily="18"/>
              </a:rPr>
              <a:t>atomic is very similar to critical, but is restricted for a selection of simple operations</a:t>
            </a:r>
          </a:p>
          <a:p>
            <a:endParaRPr lang="en-US" dirty="0"/>
          </a:p>
        </p:txBody>
      </p:sp>
      <p:sp>
        <p:nvSpPr>
          <p:cNvPr id="4" name="Slide Number Placeholder 3"/>
          <p:cNvSpPr>
            <a:spLocks noGrp="1"/>
          </p:cNvSpPr>
          <p:nvPr>
            <p:ph type="sldNum" sz="quarter" idx="10"/>
          </p:nvPr>
        </p:nvSpPr>
        <p:spPr/>
        <p:txBody>
          <a:bodyPr/>
          <a:lstStyle/>
          <a:p>
            <a:pPr lvl="0"/>
            <a:fld id="{F62020FC-6E75-4AA7-B846-103BB45EA315}" type="slidenum">
              <a:rPr lang="en-US" smtClean="0"/>
              <a:t>58</a:t>
            </a:fld>
            <a:endParaRPr lang="en-US"/>
          </a:p>
        </p:txBody>
      </p:sp>
    </p:spTree>
    <p:extLst>
      <p:ext uri="{BB962C8B-B14F-4D97-AF65-F5344CB8AC3E}">
        <p14:creationId xmlns:p14="http://schemas.microsoft.com/office/powerpoint/2010/main" val="3821188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en-US" altLang="en-US" sz="2000" dirty="0">
                <a:highlight>
                  <a:scrgbClr r="0" g="0" b="0">
                    <a:alpha val="0"/>
                  </a:scrgbClr>
                </a:highlight>
              </a:rPr>
              <a:t>An effective parallel implementation is one which closely matches its target hardware and provides the user ease in programming. </a:t>
            </a:r>
            <a:endParaRPr lang="en-US" dirty="0"/>
          </a:p>
        </p:txBody>
      </p:sp>
      <p:sp>
        <p:nvSpPr>
          <p:cNvPr id="4" name="Slide Number Placeholder 3"/>
          <p:cNvSpPr>
            <a:spLocks noGrp="1"/>
          </p:cNvSpPr>
          <p:nvPr>
            <p:ph type="sldNum" sz="quarter" idx="10"/>
          </p:nvPr>
        </p:nvSpPr>
        <p:spPr/>
        <p:txBody>
          <a:bodyPr/>
          <a:lstStyle/>
          <a:p>
            <a:pPr lvl="0"/>
            <a:fld id="{F62020FC-6E75-4AA7-B846-103BB45EA315}" type="slidenum">
              <a:rPr lang="en-US" smtClean="0"/>
              <a:t>6</a:t>
            </a:fld>
            <a:endParaRPr lang="en-US"/>
          </a:p>
        </p:txBody>
      </p:sp>
    </p:spTree>
    <p:extLst>
      <p:ext uri="{BB962C8B-B14F-4D97-AF65-F5344CB8AC3E}">
        <p14:creationId xmlns:p14="http://schemas.microsoft.com/office/powerpoint/2010/main" val="4136567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A071492-371D-46D4-B1FF-A98434EBFEB5}"/>
              </a:ext>
            </a:extLst>
          </p:cNvPr>
          <p:cNvSpPr txBox="1">
            <a:spLocks noGrp="1"/>
          </p:cNvSpPr>
          <p:nvPr>
            <p:ph type="sldNum" sz="quarter" idx="5"/>
          </p:nvPr>
        </p:nvSpPr>
        <p:spPr>
          <a:ln/>
        </p:spPr>
        <p:txBody>
          <a:bodyPr lIns="0" tIns="0" rIns="0" bIns="0" anchor="b" anchorCtr="0">
            <a:noAutofit/>
          </a:bodyPr>
          <a:lstStyle/>
          <a:p>
            <a:pPr lvl="0"/>
            <a:fld id="{0EF755B7-7F45-4799-8C4F-507BB004AC89}" type="slidenum">
              <a:t>7</a:t>
            </a:fld>
            <a:endParaRPr lang="en-IN"/>
          </a:p>
        </p:txBody>
      </p:sp>
      <p:sp>
        <p:nvSpPr>
          <p:cNvPr id="2" name="Slide Image Placeholder 1">
            <a:extLst>
              <a:ext uri="{FF2B5EF4-FFF2-40B4-BE49-F238E27FC236}">
                <a16:creationId xmlns:a16="http://schemas.microsoft.com/office/drawing/2014/main" id="{B9E3DECA-5957-4CF2-8E5D-76823A019134}"/>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89122FF-B12D-4A43-B088-7F8006E8DE2D}"/>
              </a:ext>
            </a:extLst>
          </p:cNvPr>
          <p:cNvSpPr txBox="1">
            <a:spLocks noGrp="1"/>
          </p:cNvSpPr>
          <p:nvPr>
            <p:ph type="body" sz="quarter" idx="1"/>
          </p:nvPr>
        </p:nvSpPr>
        <p:spPr/>
        <p:txBody>
          <a:bodyPr/>
          <a:lstStyle/>
          <a:p>
            <a:r>
              <a:rPr lang="en-US" sz="2000" b="1" i="0" u="none" strike="noStrike" kern="1200" cap="none" dirty="0">
                <a:ln>
                  <a:noFill/>
                </a:ln>
                <a:effectLst/>
                <a:highlight>
                  <a:scrgbClr r="0" g="0" b="0">
                    <a:alpha val="0"/>
                  </a:scrgbClr>
                </a:highlight>
                <a:latin typeface="Liberation Sans" pitchFamily="18"/>
              </a:rPr>
              <a:t>Fine</a:t>
            </a:r>
            <a:r>
              <a:rPr lang="en-US" sz="2000" b="0" i="0" u="none" strike="noStrike" kern="1200" cap="none" dirty="0">
                <a:ln>
                  <a:noFill/>
                </a:ln>
                <a:effectLst/>
                <a:highlight>
                  <a:scrgbClr r="0" g="0" b="0">
                    <a:alpha val="0"/>
                  </a:scrgbClr>
                </a:highlight>
                <a:latin typeface="Liberation Sans" pitchFamily="18"/>
              </a:rPr>
              <a:t>-grained </a:t>
            </a:r>
            <a:r>
              <a:rPr lang="en-US" sz="2000" b="1" i="0" u="none" strike="noStrike" kern="1200" cap="none" dirty="0">
                <a:ln>
                  <a:noFill/>
                </a:ln>
                <a:effectLst/>
                <a:highlight>
                  <a:scrgbClr r="0" g="0" b="0">
                    <a:alpha val="0"/>
                  </a:scrgbClr>
                </a:highlight>
                <a:latin typeface="Liberation Sans" pitchFamily="18"/>
              </a:rPr>
              <a:t>parallelism</a:t>
            </a:r>
            <a:r>
              <a:rPr lang="en-US" sz="2000" b="0" i="0" u="none" strike="noStrike" kern="1200" cap="none" dirty="0">
                <a:ln>
                  <a:noFill/>
                </a:ln>
                <a:effectLst/>
                <a:highlight>
                  <a:scrgbClr r="0" g="0" b="0">
                    <a:alpha val="0"/>
                  </a:scrgbClr>
                </a:highlight>
                <a:latin typeface="Liberation Sans" pitchFamily="18"/>
              </a:rPr>
              <a:t> means individual tasks are relatively small in terms of code size and execution time. The data is transferred among processors frequently in amounts of one </a:t>
            </a:r>
            <a:r>
              <a:rPr lang="en-US" sz="2000" b="1" i="0" u="none" strike="noStrike" kern="1200" cap="none" dirty="0">
                <a:ln>
                  <a:noFill/>
                </a:ln>
                <a:effectLst/>
                <a:highlight>
                  <a:scrgbClr r="0" g="0" b="0">
                    <a:alpha val="0"/>
                  </a:scrgbClr>
                </a:highlight>
                <a:latin typeface="Liberation Sans" pitchFamily="18"/>
              </a:rPr>
              <a:t>or</a:t>
            </a:r>
            <a:r>
              <a:rPr lang="en-US" sz="2000" b="0" i="0" u="none" strike="noStrike" kern="1200" cap="none" dirty="0">
                <a:ln>
                  <a:noFill/>
                </a:ln>
                <a:effectLst/>
                <a:highlight>
                  <a:scrgbClr r="0" g="0" b="0">
                    <a:alpha val="0"/>
                  </a:scrgbClr>
                </a:highlight>
                <a:latin typeface="Liberation Sans" pitchFamily="18"/>
              </a:rPr>
              <a:t> a few memory words. </a:t>
            </a:r>
            <a:r>
              <a:rPr lang="en-US" sz="2000" b="1" i="0" u="none" strike="noStrike" kern="1200" cap="none" dirty="0">
                <a:ln>
                  <a:noFill/>
                </a:ln>
                <a:effectLst/>
                <a:highlight>
                  <a:scrgbClr r="0" g="0" b="0">
                    <a:alpha val="0"/>
                  </a:scrgbClr>
                </a:highlight>
                <a:latin typeface="Liberation Sans" pitchFamily="18"/>
              </a:rPr>
              <a:t>Coarse</a:t>
            </a:r>
            <a:r>
              <a:rPr lang="en-US" sz="2000" b="0" i="0" u="none" strike="noStrike" kern="1200" cap="none" dirty="0">
                <a:ln>
                  <a:noFill/>
                </a:ln>
                <a:effectLst/>
                <a:highlight>
                  <a:scrgbClr r="0" g="0" b="0">
                    <a:alpha val="0"/>
                  </a:scrgbClr>
                </a:highlight>
                <a:latin typeface="Liberation Sans" pitchFamily="18"/>
              </a:rPr>
              <a:t>-grained is the opposite: data is communicated infrequently, after larger amounts of computation.</a:t>
            </a:r>
            <a:endParaRPr lang="en-I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CE05B80-4592-4200-9A43-4BF8F1A9EC8A}"/>
              </a:ext>
            </a:extLst>
          </p:cNvPr>
          <p:cNvSpPr txBox="1">
            <a:spLocks noGrp="1"/>
          </p:cNvSpPr>
          <p:nvPr>
            <p:ph type="sldNum" sz="quarter" idx="5"/>
          </p:nvPr>
        </p:nvSpPr>
        <p:spPr>
          <a:ln/>
        </p:spPr>
        <p:txBody>
          <a:bodyPr lIns="0" tIns="0" rIns="0" bIns="0" anchor="b" anchorCtr="0">
            <a:noAutofit/>
          </a:bodyPr>
          <a:lstStyle/>
          <a:p>
            <a:pPr lvl="0"/>
            <a:fld id="{574222BF-2245-4D75-B129-D68B28E0E2E0}" type="slidenum">
              <a:t>8</a:t>
            </a:fld>
            <a:endParaRPr lang="en-IN"/>
          </a:p>
        </p:txBody>
      </p:sp>
      <p:sp>
        <p:nvSpPr>
          <p:cNvPr id="2" name="Slide Image Placeholder 1">
            <a:extLst>
              <a:ext uri="{FF2B5EF4-FFF2-40B4-BE49-F238E27FC236}">
                <a16:creationId xmlns:a16="http://schemas.microsoft.com/office/drawing/2014/main" id="{810638A2-3D14-4393-9AAA-79A9AD80F116}"/>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4EBD4260-641A-421F-A9AA-A8678A511FBB}"/>
              </a:ext>
            </a:extLst>
          </p:cNvPr>
          <p:cNvSpPr txBox="1">
            <a:spLocks noGrp="1"/>
          </p:cNvSpPr>
          <p:nvPr>
            <p:ph type="body" sz="quarter" idx="1"/>
          </p:nvPr>
        </p:nvSpPr>
        <p:spPr/>
        <p:txBody>
          <a:bodyPr/>
          <a:lstStyle/>
          <a:p>
            <a:r>
              <a:rPr lang="en-US" sz="2000" b="0" i="0" u="none" strike="noStrike" kern="1200" cap="none" dirty="0">
                <a:ln>
                  <a:noFill/>
                </a:ln>
                <a:effectLst/>
                <a:highlight>
                  <a:scrgbClr r="0" g="0" b="0">
                    <a:alpha val="0"/>
                  </a:scrgbClr>
                </a:highlight>
                <a:latin typeface="Liberation Sans" pitchFamily="18"/>
              </a:rPr>
              <a:t>Thread 0 is on CPU0 and at the fork 3 new threads are created and distributed to the remaining 3 CPUs</a:t>
            </a:r>
          </a:p>
        </p:txBody>
      </p:sp>
    </p:spTree>
    <p:extLst>
      <p:ext uri="{BB962C8B-B14F-4D97-AF65-F5344CB8AC3E}">
        <p14:creationId xmlns:p14="http://schemas.microsoft.com/office/powerpoint/2010/main" val="1022749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en-US" sz="2000" b="0" i="0" u="none" strike="noStrike" kern="1200" cap="none" dirty="0">
                <a:ln>
                  <a:noFill/>
                </a:ln>
                <a:effectLst/>
                <a:highlight>
                  <a:scrgbClr r="0" g="0" b="0">
                    <a:alpha val="0"/>
                  </a:scrgbClr>
                </a:highlight>
                <a:latin typeface="Liberation Sans" pitchFamily="18"/>
              </a:rPr>
              <a:t>An </a:t>
            </a:r>
            <a:r>
              <a:rPr lang="en-US" sz="2000" b="1" i="0" u="none" strike="noStrike" kern="1200" cap="none" dirty="0">
                <a:ln>
                  <a:noFill/>
                </a:ln>
                <a:effectLst/>
                <a:highlight>
                  <a:scrgbClr r="0" g="0" b="0">
                    <a:alpha val="0"/>
                  </a:scrgbClr>
                </a:highlight>
                <a:latin typeface="Liberation Sans" pitchFamily="18"/>
              </a:rPr>
              <a:t>environment variable</a:t>
            </a:r>
            <a:r>
              <a:rPr lang="en-US" sz="2000" b="0" i="0" u="none" strike="noStrike" kern="1200" cap="none" dirty="0">
                <a:ln>
                  <a:noFill/>
                </a:ln>
                <a:effectLst/>
                <a:highlight>
                  <a:scrgbClr r="0" g="0" b="0">
                    <a:alpha val="0"/>
                  </a:scrgbClr>
                </a:highlight>
                <a:latin typeface="Liberation Sans" pitchFamily="18"/>
              </a:rPr>
              <a:t> is a </a:t>
            </a:r>
            <a:r>
              <a:rPr lang="en-US" sz="2000" b="1" i="0" u="none" strike="noStrike" kern="1200" cap="none" dirty="0">
                <a:ln>
                  <a:noFill/>
                </a:ln>
                <a:effectLst/>
                <a:highlight>
                  <a:scrgbClr r="0" g="0" b="0">
                    <a:alpha val="0"/>
                  </a:scrgbClr>
                </a:highlight>
                <a:latin typeface="Liberation Sans" pitchFamily="18"/>
              </a:rPr>
              <a:t>variable</a:t>
            </a:r>
            <a:r>
              <a:rPr lang="en-US" sz="2000" b="0" i="0" u="none" strike="noStrike" kern="1200" cap="none" dirty="0">
                <a:ln>
                  <a:noFill/>
                </a:ln>
                <a:effectLst/>
                <a:highlight>
                  <a:scrgbClr r="0" g="0" b="0">
                    <a:alpha val="0"/>
                  </a:scrgbClr>
                </a:highlight>
                <a:latin typeface="Liberation Sans" pitchFamily="18"/>
              </a:rPr>
              <a:t> whose value is set outside the program, typically through functionality built into the operating </a:t>
            </a:r>
            <a:r>
              <a:rPr lang="en-US" sz="2000" b="1" i="0" u="none" strike="noStrike" kern="1200" cap="none" dirty="0">
                <a:ln>
                  <a:noFill/>
                </a:ln>
                <a:effectLst/>
                <a:highlight>
                  <a:scrgbClr r="0" g="0" b="0">
                    <a:alpha val="0"/>
                  </a:scrgbClr>
                </a:highlight>
                <a:latin typeface="Liberation Sans" pitchFamily="18"/>
              </a:rPr>
              <a:t>system</a:t>
            </a:r>
            <a:r>
              <a:rPr lang="en-US" sz="2000" b="0" i="0" u="none" strike="noStrike" kern="1200" cap="none" dirty="0">
                <a:ln>
                  <a:noFill/>
                </a:ln>
                <a:effectLst/>
                <a:highlight>
                  <a:scrgbClr r="0" g="0" b="0">
                    <a:alpha val="0"/>
                  </a:scrgbClr>
                </a:highlight>
                <a:latin typeface="Liberation Sans" pitchFamily="18"/>
              </a:rPr>
              <a:t> or microservice. An </a:t>
            </a:r>
            <a:r>
              <a:rPr lang="en-US" sz="2000" b="1" i="0" u="none" strike="noStrike" kern="1200" cap="none" dirty="0">
                <a:ln>
                  <a:noFill/>
                </a:ln>
                <a:effectLst/>
                <a:highlight>
                  <a:scrgbClr r="0" g="0" b="0">
                    <a:alpha val="0"/>
                  </a:scrgbClr>
                </a:highlight>
                <a:latin typeface="Liberation Sans" pitchFamily="18"/>
              </a:rPr>
              <a:t>environment variable</a:t>
            </a:r>
            <a:r>
              <a:rPr lang="en-US" sz="2000" b="0" i="0" u="none" strike="noStrike" kern="1200" cap="none" dirty="0">
                <a:ln>
                  <a:noFill/>
                </a:ln>
                <a:effectLst/>
                <a:highlight>
                  <a:scrgbClr r="0" g="0" b="0">
                    <a:alpha val="0"/>
                  </a:scrgbClr>
                </a:highlight>
                <a:latin typeface="Liberation Sans" pitchFamily="18"/>
              </a:rPr>
              <a:t> is made up of a name/value pair, and any number may be created and available for reference at a point in time.</a:t>
            </a:r>
            <a:endParaRPr lang="en-US" dirty="0"/>
          </a:p>
        </p:txBody>
      </p:sp>
      <p:sp>
        <p:nvSpPr>
          <p:cNvPr id="4" name="Slide Number Placeholder 3"/>
          <p:cNvSpPr>
            <a:spLocks noGrp="1"/>
          </p:cNvSpPr>
          <p:nvPr>
            <p:ph type="sldNum" sz="quarter" idx="5"/>
          </p:nvPr>
        </p:nvSpPr>
        <p:spPr/>
        <p:txBody>
          <a:bodyPr/>
          <a:lstStyle/>
          <a:p>
            <a:pPr lvl="0"/>
            <a:fld id="{F62020FC-6E75-4AA7-B846-103BB45EA315}" type="slidenum">
              <a:rPr lang="en-US" smtClean="0"/>
              <a:t>10</a:t>
            </a:fld>
            <a:endParaRPr lang="en-US"/>
          </a:p>
        </p:txBody>
      </p:sp>
    </p:spTree>
    <p:extLst>
      <p:ext uri="{BB962C8B-B14F-4D97-AF65-F5344CB8AC3E}">
        <p14:creationId xmlns:p14="http://schemas.microsoft.com/office/powerpoint/2010/main" val="2416222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lang="en-US" dirty="0">
                <a:highlight>
                  <a:scrgbClr r="0" g="0" b="0">
                    <a:alpha val="0"/>
                  </a:scrgbClr>
                </a:highlight>
                <a:latin typeface="Comic Sans MS" panose="030F0702030302020204" pitchFamily="66" charset="0"/>
              </a:rPr>
              <a:t>Yu create threads in OpenMP* with the parallel construct. </a:t>
            </a:r>
          </a:p>
          <a:p>
            <a:endParaRPr lang="en-US" dirty="0"/>
          </a:p>
        </p:txBody>
      </p:sp>
      <p:sp>
        <p:nvSpPr>
          <p:cNvPr id="4" name="Slide Number Placeholder 3"/>
          <p:cNvSpPr>
            <a:spLocks noGrp="1"/>
          </p:cNvSpPr>
          <p:nvPr>
            <p:ph type="sldNum" sz="quarter" idx="10"/>
          </p:nvPr>
        </p:nvSpPr>
        <p:spPr/>
        <p:txBody>
          <a:bodyPr/>
          <a:lstStyle/>
          <a:p>
            <a:pPr lvl="0"/>
            <a:fld id="{F62020FC-6E75-4AA7-B846-103BB45EA315}" type="slidenum">
              <a:rPr lang="en-US" smtClean="0"/>
              <a:t>11</a:t>
            </a:fld>
            <a:endParaRPr lang="en-US"/>
          </a:p>
        </p:txBody>
      </p:sp>
    </p:spTree>
    <p:extLst>
      <p:ext uri="{BB962C8B-B14F-4D97-AF65-F5344CB8AC3E}">
        <p14:creationId xmlns:p14="http://schemas.microsoft.com/office/powerpoint/2010/main" val="2303533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lang="en-US" dirty="0">
                <a:highlight>
                  <a:scrgbClr r="0" g="0" b="0">
                    <a:alpha val="0"/>
                  </a:scrgbClr>
                </a:highlight>
                <a:latin typeface="Comic Sans MS" panose="030F0702030302020204" pitchFamily="66" charset="0"/>
              </a:rPr>
              <a:t>Yu create threads in OpenMP* with the parallel construct. </a:t>
            </a:r>
          </a:p>
          <a:p>
            <a:endParaRPr lang="en-US" dirty="0"/>
          </a:p>
        </p:txBody>
      </p:sp>
      <p:sp>
        <p:nvSpPr>
          <p:cNvPr id="4" name="Slide Number Placeholder 3"/>
          <p:cNvSpPr>
            <a:spLocks noGrp="1"/>
          </p:cNvSpPr>
          <p:nvPr>
            <p:ph type="sldNum" sz="quarter" idx="10"/>
          </p:nvPr>
        </p:nvSpPr>
        <p:spPr/>
        <p:txBody>
          <a:bodyPr/>
          <a:lstStyle/>
          <a:p>
            <a:pPr lvl="0"/>
            <a:fld id="{F62020FC-6E75-4AA7-B846-103BB45EA315}" type="slidenum">
              <a:rPr lang="en-US" smtClean="0"/>
              <a:t>12</a:t>
            </a:fld>
            <a:endParaRPr lang="en-US"/>
          </a:p>
        </p:txBody>
      </p:sp>
    </p:spTree>
    <p:extLst>
      <p:ext uri="{BB962C8B-B14F-4D97-AF65-F5344CB8AC3E}">
        <p14:creationId xmlns:p14="http://schemas.microsoft.com/office/powerpoint/2010/main" val="2400825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627" y="7055697"/>
            <a:ext cx="10078000" cy="50397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907256" y="836604"/>
            <a:ext cx="8316516" cy="3931031"/>
          </a:xfrm>
        </p:spPr>
        <p:txBody>
          <a:bodyPr anchor="b">
            <a:normAutofit/>
          </a:bodyPr>
          <a:lstStyle>
            <a:lvl1pPr algn="l">
              <a:lnSpc>
                <a:spcPct val="85000"/>
              </a:lnSpc>
              <a:defRPr sz="8818" spc="-5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909547" y="4911497"/>
            <a:ext cx="8316516" cy="1259946"/>
          </a:xfrm>
        </p:spPr>
        <p:txBody>
          <a:bodyPr lIns="91440" rIns="91440">
            <a:normAutofit/>
          </a:bodyPr>
          <a:lstStyle>
            <a:lvl1pPr marL="0" indent="0" algn="l">
              <a:buNone/>
              <a:defRPr sz="2646" cap="all" spc="220" baseline="0">
                <a:solidFill>
                  <a:schemeClr val="tx2"/>
                </a:solidFill>
                <a:latin typeface="+mj-lt"/>
              </a:defRPr>
            </a:lvl1pPr>
            <a:lvl2pPr marL="503972" indent="0" algn="ctr">
              <a:buNone/>
              <a:defRPr sz="2646"/>
            </a:lvl2pPr>
            <a:lvl3pPr marL="1007943" indent="0" algn="ctr">
              <a:buNone/>
              <a:defRPr sz="2646"/>
            </a:lvl3pPr>
            <a:lvl4pPr marL="1511915" indent="0" algn="ctr">
              <a:buNone/>
              <a:defRPr sz="2205"/>
            </a:lvl4pPr>
            <a:lvl5pPr marL="2015886" indent="0" algn="ctr">
              <a:buNone/>
              <a:defRPr sz="2205"/>
            </a:lvl5pPr>
            <a:lvl6pPr marL="2519858" indent="0" algn="ctr">
              <a:buNone/>
              <a:defRPr sz="2205"/>
            </a:lvl6pPr>
            <a:lvl7pPr marL="3023829" indent="0" algn="ctr">
              <a:buNone/>
              <a:defRPr sz="2205"/>
            </a:lvl7pPr>
            <a:lvl8pPr marL="3527801" indent="0" algn="ctr">
              <a:buNone/>
              <a:defRPr sz="2205"/>
            </a:lvl8pPr>
            <a:lvl9pPr marL="4031772" indent="0" algn="ctr">
              <a:buNone/>
              <a:defRPr sz="220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9C541CE8-14DB-4172-A243-AECB73048702}" type="slidenum">
              <a:rPr lang="en-IN" smtClean="0"/>
              <a:t>‹#›</a:t>
            </a:fld>
            <a:endParaRPr lang="en-IN"/>
          </a:p>
        </p:txBody>
      </p:sp>
      <p:cxnSp>
        <p:nvCxnSpPr>
          <p:cNvPr id="9" name="Straight Connector 8"/>
          <p:cNvCxnSpPr/>
          <p:nvPr/>
        </p:nvCxnSpPr>
        <p:spPr>
          <a:xfrm>
            <a:off x="998520" y="4787794"/>
            <a:ext cx="816530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 y="6982410"/>
            <a:ext cx="10080626" cy="727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2549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C0F910B8-2D96-42D7-83C4-8C07CCB1DFEA}" type="slidenum">
              <a:rPr lang="en-IN" smtClean="0"/>
              <a:t>‹#›</a:t>
            </a:fld>
            <a:endParaRPr lang="en-IN"/>
          </a:p>
        </p:txBody>
      </p:sp>
    </p:spTree>
    <p:extLst>
      <p:ext uri="{BB962C8B-B14F-4D97-AF65-F5344CB8AC3E}">
        <p14:creationId xmlns:p14="http://schemas.microsoft.com/office/powerpoint/2010/main" val="3057552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627" y="7055697"/>
            <a:ext cx="10078000" cy="50397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982410"/>
            <a:ext cx="10080613" cy="7055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213948" y="454487"/>
            <a:ext cx="2173635" cy="63492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3044" y="454487"/>
            <a:ext cx="6394896" cy="6349221"/>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60C631F3-97B3-4893-85A5-F65D4AB99AC9}" type="slidenum">
              <a:rPr lang="en-IN" smtClean="0"/>
              <a:t>‹#›</a:t>
            </a:fld>
            <a:endParaRPr lang="en-IN"/>
          </a:p>
        </p:txBody>
      </p:sp>
    </p:spTree>
    <p:extLst>
      <p:ext uri="{BB962C8B-B14F-4D97-AF65-F5344CB8AC3E}">
        <p14:creationId xmlns:p14="http://schemas.microsoft.com/office/powerpoint/2010/main" val="2894230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A5C50463-43F4-4DA9-BD22-A267FCEF74A8}" type="slidenum">
              <a:rPr lang="en-IN" smtClean="0"/>
              <a:t>‹#›</a:t>
            </a:fld>
            <a:endParaRPr lang="en-IN"/>
          </a:p>
        </p:txBody>
      </p:sp>
    </p:spTree>
    <p:extLst>
      <p:ext uri="{BB962C8B-B14F-4D97-AF65-F5344CB8AC3E}">
        <p14:creationId xmlns:p14="http://schemas.microsoft.com/office/powerpoint/2010/main" val="1353307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627" y="7055697"/>
            <a:ext cx="10078000" cy="50397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07256" y="836604"/>
            <a:ext cx="8316516" cy="3931031"/>
          </a:xfrm>
        </p:spPr>
        <p:txBody>
          <a:bodyPr anchor="b" anchorCtr="0">
            <a:normAutofit/>
          </a:bodyPr>
          <a:lstStyle>
            <a:lvl1pPr>
              <a:lnSpc>
                <a:spcPct val="85000"/>
              </a:lnSpc>
              <a:defRPr sz="881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907256" y="4908749"/>
            <a:ext cx="8316516" cy="1259946"/>
          </a:xfrm>
        </p:spPr>
        <p:txBody>
          <a:bodyPr lIns="91440" rIns="91440" anchor="t" anchorCtr="0">
            <a:normAutofit/>
          </a:bodyPr>
          <a:lstStyle>
            <a:lvl1pPr marL="0" indent="0">
              <a:buNone/>
              <a:defRPr sz="2646" cap="all" spc="220" baseline="0">
                <a:solidFill>
                  <a:schemeClr val="tx2"/>
                </a:solidFill>
                <a:latin typeface="+mj-lt"/>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C8C7D923-DEB2-44E6-BE60-A2BCD8EFB35B}" type="slidenum">
              <a:rPr lang="en-IN" smtClean="0"/>
              <a:t>‹#›</a:t>
            </a:fld>
            <a:endParaRPr lang="en-IN"/>
          </a:p>
        </p:txBody>
      </p:sp>
      <p:cxnSp>
        <p:nvCxnSpPr>
          <p:cNvPr id="9" name="Straight Connector 8"/>
          <p:cNvCxnSpPr/>
          <p:nvPr/>
        </p:nvCxnSpPr>
        <p:spPr>
          <a:xfrm>
            <a:off x="998520" y="4787794"/>
            <a:ext cx="816530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 y="6982410"/>
            <a:ext cx="10080626" cy="727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48996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907256" y="315928"/>
            <a:ext cx="8316516" cy="159919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07256" y="2034580"/>
            <a:ext cx="4082653" cy="4435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41119" y="2034581"/>
            <a:ext cx="4082653" cy="4435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6DF4B012-BF16-499F-872E-4B119055FCFF}" type="slidenum">
              <a:rPr lang="en-IN" smtClean="0"/>
              <a:t>‹#›</a:t>
            </a:fld>
            <a:endParaRPr lang="en-IN"/>
          </a:p>
        </p:txBody>
      </p:sp>
    </p:spTree>
    <p:extLst>
      <p:ext uri="{BB962C8B-B14F-4D97-AF65-F5344CB8AC3E}">
        <p14:creationId xmlns:p14="http://schemas.microsoft.com/office/powerpoint/2010/main" val="1199761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907256" y="315928"/>
            <a:ext cx="8316516" cy="1599191"/>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7256" y="2034930"/>
            <a:ext cx="4082653" cy="811615"/>
          </a:xfrm>
        </p:spPr>
        <p:txBody>
          <a:bodyPr lIns="91440" rIns="91440" anchor="ctr">
            <a:normAutofit/>
          </a:bodyPr>
          <a:lstStyle>
            <a:lvl1pPr marL="0" indent="0">
              <a:buNone/>
              <a:defRPr sz="2205" b="0" cap="all" baseline="0">
                <a:solidFill>
                  <a:schemeClr val="tx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907256" y="2846545"/>
            <a:ext cx="4082653" cy="3723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41119" y="2034930"/>
            <a:ext cx="4082653" cy="811615"/>
          </a:xfrm>
        </p:spPr>
        <p:txBody>
          <a:bodyPr lIns="91440" rIns="91440" anchor="ctr">
            <a:normAutofit/>
          </a:bodyPr>
          <a:lstStyle>
            <a:lvl1pPr marL="0" indent="0">
              <a:buNone/>
              <a:defRPr sz="2205" b="0" cap="all" baseline="0">
                <a:solidFill>
                  <a:schemeClr val="tx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5141119" y="2846545"/>
            <a:ext cx="4082653" cy="3723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lvl="0"/>
            <a:endParaRPr lang="en-IN"/>
          </a:p>
        </p:txBody>
      </p:sp>
      <p:sp>
        <p:nvSpPr>
          <p:cNvPr id="8" name="Footer Placeholder 7"/>
          <p:cNvSpPr>
            <a:spLocks noGrp="1"/>
          </p:cNvSpPr>
          <p:nvPr>
            <p:ph type="ftr" sz="quarter" idx="11"/>
          </p:nvPr>
        </p:nvSpPr>
        <p:spPr/>
        <p:txBody>
          <a:bodyPr/>
          <a:lstStyle/>
          <a:p>
            <a:pPr lvl="0"/>
            <a:endParaRPr lang="en-IN"/>
          </a:p>
        </p:txBody>
      </p:sp>
      <p:sp>
        <p:nvSpPr>
          <p:cNvPr id="9" name="Slide Number Placeholder 8"/>
          <p:cNvSpPr>
            <a:spLocks noGrp="1"/>
          </p:cNvSpPr>
          <p:nvPr>
            <p:ph type="sldNum" sz="quarter" idx="12"/>
          </p:nvPr>
        </p:nvSpPr>
        <p:spPr/>
        <p:txBody>
          <a:bodyPr/>
          <a:lstStyle/>
          <a:p>
            <a:pPr lvl="0"/>
            <a:fld id="{48C5A6E1-EB18-4C68-9CAE-30CEBEA20BC5}" type="slidenum">
              <a:rPr lang="en-IN" smtClean="0"/>
              <a:t>‹#›</a:t>
            </a:fld>
            <a:endParaRPr lang="en-IN"/>
          </a:p>
        </p:txBody>
      </p:sp>
    </p:spTree>
    <p:extLst>
      <p:ext uri="{BB962C8B-B14F-4D97-AF65-F5344CB8AC3E}">
        <p14:creationId xmlns:p14="http://schemas.microsoft.com/office/powerpoint/2010/main" val="1772414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lvl="0"/>
            <a:endParaRPr lang="en-IN"/>
          </a:p>
        </p:txBody>
      </p:sp>
      <p:sp>
        <p:nvSpPr>
          <p:cNvPr id="4" name="Footer Placeholder 3"/>
          <p:cNvSpPr>
            <a:spLocks noGrp="1"/>
          </p:cNvSpPr>
          <p:nvPr>
            <p:ph type="ftr" sz="quarter" idx="11"/>
          </p:nvPr>
        </p:nvSpPr>
        <p:spPr/>
        <p:txBody>
          <a:bodyPr/>
          <a:lstStyle/>
          <a:p>
            <a:pPr lvl="0"/>
            <a:endParaRPr lang="en-IN"/>
          </a:p>
        </p:txBody>
      </p:sp>
      <p:sp>
        <p:nvSpPr>
          <p:cNvPr id="5" name="Slide Number Placeholder 4"/>
          <p:cNvSpPr>
            <a:spLocks noGrp="1"/>
          </p:cNvSpPr>
          <p:nvPr>
            <p:ph type="sldNum" sz="quarter" idx="12"/>
          </p:nvPr>
        </p:nvSpPr>
        <p:spPr/>
        <p:txBody>
          <a:bodyPr/>
          <a:lstStyle/>
          <a:p>
            <a:pPr lvl="0"/>
            <a:fld id="{27A20885-B6A7-477F-A55D-5B454A02B6C4}" type="slidenum">
              <a:rPr lang="en-IN" smtClean="0"/>
              <a:t>‹#›</a:t>
            </a:fld>
            <a:endParaRPr lang="en-IN"/>
          </a:p>
        </p:txBody>
      </p:sp>
    </p:spTree>
    <p:extLst>
      <p:ext uri="{BB962C8B-B14F-4D97-AF65-F5344CB8AC3E}">
        <p14:creationId xmlns:p14="http://schemas.microsoft.com/office/powerpoint/2010/main" val="2537555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627" y="7055697"/>
            <a:ext cx="10078000" cy="50397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4" y="6982410"/>
            <a:ext cx="10078000" cy="7055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lvl="0"/>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pPr lvl="0"/>
            <a:endParaRPr lang="en-IN"/>
          </a:p>
        </p:txBody>
      </p:sp>
      <p:sp>
        <p:nvSpPr>
          <p:cNvPr id="9" name="Slide Number Placeholder 8"/>
          <p:cNvSpPr>
            <a:spLocks noGrp="1"/>
          </p:cNvSpPr>
          <p:nvPr>
            <p:ph type="sldNum" sz="quarter" idx="12"/>
          </p:nvPr>
        </p:nvSpPr>
        <p:spPr/>
        <p:txBody>
          <a:bodyPr/>
          <a:lstStyle/>
          <a:p>
            <a:pPr lvl="0"/>
            <a:fld id="{25FEAD79-0224-423E-A5AE-9A374D462141}" type="slidenum">
              <a:rPr lang="en-IN" smtClean="0"/>
              <a:t>‹#›</a:t>
            </a:fld>
            <a:endParaRPr lang="en-IN"/>
          </a:p>
        </p:txBody>
      </p:sp>
    </p:spTree>
    <p:extLst>
      <p:ext uri="{BB962C8B-B14F-4D97-AF65-F5344CB8AC3E}">
        <p14:creationId xmlns:p14="http://schemas.microsoft.com/office/powerpoint/2010/main" val="237309408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5" y="0"/>
            <a:ext cx="3349287" cy="755967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340423" y="0"/>
            <a:ext cx="52923" cy="7559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78023" y="655171"/>
            <a:ext cx="2646164" cy="2519892"/>
          </a:xfrm>
        </p:spPr>
        <p:txBody>
          <a:bodyPr anchor="b">
            <a:normAutofit/>
          </a:bodyPr>
          <a:lstStyle>
            <a:lvl1pPr>
              <a:defRPr sz="3968"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969246" y="806365"/>
            <a:ext cx="5367933" cy="57957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78023" y="3225462"/>
            <a:ext cx="2646164" cy="3724858"/>
          </a:xfrm>
        </p:spPr>
        <p:txBody>
          <a:bodyPr lIns="91440" rIns="91440">
            <a:normAutofit/>
          </a:bodyPr>
          <a:lstStyle>
            <a:lvl1pPr marL="0" indent="0">
              <a:buNone/>
              <a:defRPr sz="1653">
                <a:solidFill>
                  <a:srgbClr val="FFFFFF"/>
                </a:solidFill>
              </a:defRPr>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4"/>
          <p:cNvSpPr>
            <a:spLocks noGrp="1"/>
          </p:cNvSpPr>
          <p:nvPr>
            <p:ph type="dt" sz="half" idx="10"/>
          </p:nvPr>
        </p:nvSpPr>
        <p:spPr>
          <a:xfrm>
            <a:off x="384896" y="7120718"/>
            <a:ext cx="2165045" cy="402483"/>
          </a:xfrm>
        </p:spPr>
        <p:txBody>
          <a:bodyPr/>
          <a:lstStyle>
            <a:lvl1pPr algn="l">
              <a:defRPr/>
            </a:lvl1pPr>
          </a:lstStyle>
          <a:p>
            <a:pPr lvl="0"/>
            <a:endParaRPr lang="en-IN"/>
          </a:p>
        </p:txBody>
      </p:sp>
      <p:sp>
        <p:nvSpPr>
          <p:cNvPr id="6" name="Footer Placeholder 5"/>
          <p:cNvSpPr>
            <a:spLocks noGrp="1"/>
          </p:cNvSpPr>
          <p:nvPr>
            <p:ph type="ftr" sz="quarter" idx="11"/>
          </p:nvPr>
        </p:nvSpPr>
        <p:spPr>
          <a:xfrm>
            <a:off x="3969246" y="7120718"/>
            <a:ext cx="3843238" cy="402483"/>
          </a:xfrm>
        </p:spPr>
        <p:txBody>
          <a:bodyPr/>
          <a:lstStyle>
            <a:lvl1pPr algn="l">
              <a:defRPr>
                <a:solidFill>
                  <a:schemeClr val="tx2"/>
                </a:solidFill>
              </a:defRPr>
            </a:lvl1pPr>
          </a:lstStyle>
          <a:p>
            <a:pPr lvl="0"/>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lvl="0"/>
            <a:fld id="{E9A27595-844E-4ACD-B20D-24B569CCCDED}" type="slidenum">
              <a:rPr lang="en-IN" smtClean="0"/>
              <a:t>‹#›</a:t>
            </a:fld>
            <a:endParaRPr lang="en-IN"/>
          </a:p>
        </p:txBody>
      </p:sp>
    </p:spTree>
    <p:extLst>
      <p:ext uri="{BB962C8B-B14F-4D97-AF65-F5344CB8AC3E}">
        <p14:creationId xmlns:p14="http://schemas.microsoft.com/office/powerpoint/2010/main" val="1530014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5459765"/>
            <a:ext cx="10078000" cy="209991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4" y="5417961"/>
            <a:ext cx="10078000" cy="7055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07256" y="5594160"/>
            <a:ext cx="8362194" cy="907161"/>
          </a:xfrm>
        </p:spPr>
        <p:txBody>
          <a:bodyPr tIns="0" bIns="0" anchor="b">
            <a:noAutofit/>
          </a:bodyPr>
          <a:lstStyle>
            <a:lvl1pPr>
              <a:defRPr sz="3968"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4" y="0"/>
            <a:ext cx="10080613" cy="5417961"/>
          </a:xfrm>
          <a:solidFill>
            <a:schemeClr val="bg2">
              <a:lumMod val="90000"/>
            </a:schemeClr>
          </a:solidFill>
        </p:spPr>
        <p:txBody>
          <a:bodyPr lIns="457200" tIns="457200"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en-US"/>
              <a:t>Click icon to add picture</a:t>
            </a:r>
            <a:endParaRPr lang="en-US" dirty="0"/>
          </a:p>
        </p:txBody>
      </p:sp>
      <p:sp>
        <p:nvSpPr>
          <p:cNvPr id="4" name="Text Placeholder 3"/>
          <p:cNvSpPr>
            <a:spLocks noGrp="1"/>
          </p:cNvSpPr>
          <p:nvPr>
            <p:ph type="body" sz="half" idx="2"/>
          </p:nvPr>
        </p:nvSpPr>
        <p:spPr>
          <a:xfrm>
            <a:off x="907256" y="6511400"/>
            <a:ext cx="8366919" cy="655172"/>
          </a:xfrm>
        </p:spPr>
        <p:txBody>
          <a:bodyPr lIns="91440" tIns="0" rIns="91440" bIns="0">
            <a:normAutofit/>
          </a:bodyPr>
          <a:lstStyle>
            <a:lvl1pPr marL="0" indent="0">
              <a:spcBef>
                <a:spcPts val="0"/>
              </a:spcBef>
              <a:spcAft>
                <a:spcPts val="661"/>
              </a:spcAft>
              <a:buNone/>
              <a:defRPr sz="1653">
                <a:solidFill>
                  <a:srgbClr val="FFFFFF"/>
                </a:solidFill>
              </a:defRPr>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E6115E47-8566-4B05-B0AB-E7E756005698}" type="slidenum">
              <a:rPr lang="en-IN" smtClean="0"/>
              <a:t>‹#›</a:t>
            </a:fld>
            <a:endParaRPr lang="en-IN"/>
          </a:p>
        </p:txBody>
      </p:sp>
    </p:spTree>
    <p:extLst>
      <p:ext uri="{BB962C8B-B14F-4D97-AF65-F5344CB8AC3E}">
        <p14:creationId xmlns:p14="http://schemas.microsoft.com/office/powerpoint/2010/main" val="99932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055697"/>
            <a:ext cx="10080626" cy="50397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982410"/>
            <a:ext cx="10080626" cy="727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07256" y="315928"/>
            <a:ext cx="8316516" cy="159919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07256" y="2034580"/>
            <a:ext cx="8316517" cy="4435009"/>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7258" y="7120718"/>
            <a:ext cx="2044130" cy="402483"/>
          </a:xfrm>
          <a:prstGeom prst="rect">
            <a:avLst/>
          </a:prstGeom>
        </p:spPr>
        <p:txBody>
          <a:bodyPr vert="horz" lIns="91440" tIns="45720" rIns="91440" bIns="45720" rtlCol="0" anchor="ctr"/>
          <a:lstStyle>
            <a:lvl1pPr algn="l">
              <a:defRPr sz="992">
                <a:solidFill>
                  <a:srgbClr val="FFFFFF"/>
                </a:solidFill>
              </a:defRPr>
            </a:lvl1pPr>
          </a:lstStyle>
          <a:p>
            <a:pPr lvl="0"/>
            <a:endParaRPr lang="en-IN"/>
          </a:p>
        </p:txBody>
      </p:sp>
      <p:sp>
        <p:nvSpPr>
          <p:cNvPr id="5" name="Footer Placeholder 4"/>
          <p:cNvSpPr>
            <a:spLocks noGrp="1"/>
          </p:cNvSpPr>
          <p:nvPr>
            <p:ph type="ftr" sz="quarter" idx="3"/>
          </p:nvPr>
        </p:nvSpPr>
        <p:spPr>
          <a:xfrm>
            <a:off x="3047823" y="7120718"/>
            <a:ext cx="3987605" cy="402483"/>
          </a:xfrm>
          <a:prstGeom prst="rect">
            <a:avLst/>
          </a:prstGeom>
        </p:spPr>
        <p:txBody>
          <a:bodyPr vert="horz" lIns="91440" tIns="45720" rIns="91440" bIns="45720" rtlCol="0" anchor="ctr"/>
          <a:lstStyle>
            <a:lvl1pPr algn="ctr">
              <a:defRPr sz="992" cap="all" baseline="0">
                <a:solidFill>
                  <a:srgbClr val="FFFFFF"/>
                </a:solidFill>
              </a:defRPr>
            </a:lvl1pPr>
          </a:lstStyle>
          <a:p>
            <a:pPr lvl="0"/>
            <a:endParaRPr lang="en-IN"/>
          </a:p>
        </p:txBody>
      </p:sp>
      <p:sp>
        <p:nvSpPr>
          <p:cNvPr id="6" name="Slide Number Placeholder 5"/>
          <p:cNvSpPr>
            <a:spLocks noGrp="1"/>
          </p:cNvSpPr>
          <p:nvPr>
            <p:ph type="sldNum" sz="quarter" idx="4"/>
          </p:nvPr>
        </p:nvSpPr>
        <p:spPr>
          <a:xfrm>
            <a:off x="8185926" y="7120718"/>
            <a:ext cx="1084813" cy="402483"/>
          </a:xfrm>
          <a:prstGeom prst="rect">
            <a:avLst/>
          </a:prstGeom>
        </p:spPr>
        <p:txBody>
          <a:bodyPr vert="horz" lIns="91440" tIns="45720" rIns="91440" bIns="45720" rtlCol="0" anchor="ctr"/>
          <a:lstStyle>
            <a:lvl1pPr algn="r">
              <a:defRPr sz="1157">
                <a:solidFill>
                  <a:srgbClr val="FFFFFF"/>
                </a:solidFill>
              </a:defRPr>
            </a:lvl1pPr>
          </a:lstStyle>
          <a:p>
            <a:pPr lvl="0"/>
            <a:fld id="{54E944A0-2D1F-4607-8AD6-849F00F7B99E}" type="slidenum">
              <a:rPr lang="en-IN" smtClean="0"/>
              <a:t>‹#›</a:t>
            </a:fld>
            <a:endParaRPr lang="en-IN"/>
          </a:p>
        </p:txBody>
      </p:sp>
      <p:cxnSp>
        <p:nvCxnSpPr>
          <p:cNvPr id="10" name="Straight Connector 9"/>
          <p:cNvCxnSpPr/>
          <p:nvPr/>
        </p:nvCxnSpPr>
        <p:spPr>
          <a:xfrm>
            <a:off x="986840" y="1915652"/>
            <a:ext cx="8240911"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8667430"/>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Lst>
  <p:txStyles>
    <p:titleStyle>
      <a:lvl1pPr algn="l" defTabSz="1007943" rtl="0" eaLnBrk="1" latinLnBrk="0" hangingPunct="1">
        <a:lnSpc>
          <a:spcPct val="85000"/>
        </a:lnSpc>
        <a:spcBef>
          <a:spcPct val="0"/>
        </a:spcBef>
        <a:buNone/>
        <a:defRPr sz="5291" kern="1200" spc="-55" baseline="0">
          <a:solidFill>
            <a:schemeClr val="tx1">
              <a:lumMod val="75000"/>
              <a:lumOff val="25000"/>
            </a:schemeClr>
          </a:solidFill>
          <a:latin typeface="+mj-lt"/>
          <a:ea typeface="+mj-ea"/>
          <a:cs typeface="+mj-cs"/>
        </a:defRPr>
      </a:lvl1pPr>
    </p:titleStyle>
    <p:bodyStyle>
      <a:lvl1pPr marL="100794" indent="-100794" algn="l" defTabSz="1007943" rtl="0" eaLnBrk="1" latinLnBrk="0" hangingPunct="1">
        <a:lnSpc>
          <a:spcPct val="90000"/>
        </a:lnSpc>
        <a:spcBef>
          <a:spcPts val="1323"/>
        </a:spcBef>
        <a:spcAft>
          <a:spcPts val="220"/>
        </a:spcAft>
        <a:buClr>
          <a:schemeClr val="accent1"/>
        </a:buClr>
        <a:buSzPct val="100000"/>
        <a:buFont typeface="Calibri" panose="020F0502020204030204" pitchFamily="34" charset="0"/>
        <a:buChar char=" "/>
        <a:defRPr sz="2205" kern="1200">
          <a:solidFill>
            <a:schemeClr val="tx1">
              <a:lumMod val="75000"/>
              <a:lumOff val="25000"/>
            </a:schemeClr>
          </a:solidFill>
          <a:latin typeface="+mn-lt"/>
          <a:ea typeface="+mn-ea"/>
          <a:cs typeface="+mn-cs"/>
        </a:defRPr>
      </a:lvl1pPr>
      <a:lvl2pPr marL="423336" indent="-201589" algn="l" defTabSz="1007943" rtl="0" eaLnBrk="1" latinLnBrk="0" hangingPunct="1">
        <a:lnSpc>
          <a:spcPct val="90000"/>
        </a:lnSpc>
        <a:spcBef>
          <a:spcPts val="220"/>
        </a:spcBef>
        <a:spcAft>
          <a:spcPts val="441"/>
        </a:spcAft>
        <a:buClr>
          <a:schemeClr val="accent1"/>
        </a:buClr>
        <a:buFont typeface="Calibri" pitchFamily="34" charset="0"/>
        <a:buChar char="◦"/>
        <a:defRPr sz="1984" kern="1200">
          <a:solidFill>
            <a:schemeClr val="tx1">
              <a:lumMod val="75000"/>
              <a:lumOff val="25000"/>
            </a:schemeClr>
          </a:solidFill>
          <a:latin typeface="+mn-lt"/>
          <a:ea typeface="+mn-ea"/>
          <a:cs typeface="+mn-cs"/>
        </a:defRPr>
      </a:lvl2pPr>
      <a:lvl3pPr marL="624925" indent="-201589" algn="l" defTabSz="1007943"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3pPr>
      <a:lvl4pPr marL="826513" indent="-201589" algn="l" defTabSz="1007943"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4pPr>
      <a:lvl5pPr marL="1028102" indent="-201589" algn="l" defTabSz="1007943"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5pPr>
      <a:lvl6pPr marL="1212530" indent="-251986" algn="l" defTabSz="1007943"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6pPr>
      <a:lvl7pPr marL="1432990" indent="-251986" algn="l" defTabSz="1007943"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7pPr>
      <a:lvl8pPr marL="1653450" indent="-251986" algn="l" defTabSz="1007943"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8pPr>
      <a:lvl9pPr marL="1873910" indent="-251986" algn="l" defTabSz="1007943"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khilap@iisc.ac.i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cpp/parallel/openmp/reference/openmp-environment-variables?view=vs-2017"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hyperlink" Target="https://docs.microsoft.com/en-us/cpp/parallel/openmp/reference/openmp-clauses?view=vs-2017" TargetMode="External"/><Relationship Id="rId4" Type="http://schemas.openxmlformats.org/officeDocument/2006/relationships/hyperlink" Target="https://docs.microsoft.com/en-us/cpp/parallel/openmp/reference/openmp-functions?view=vs-2017"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openmp.org/about/whos-using-openmp/"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hyperlink" Target="https://brew.sh/" TargetMode="External"/><Relationship Id="rId7" Type="http://schemas.openxmlformats.org/officeDocument/2006/relationships/hyperlink" Target="http://mingw-w64.org/doku.php" TargetMode="External"/><Relationship Id="rId2" Type="http://schemas.openxmlformats.org/officeDocument/2006/relationships/hyperlink" Target="https://gcc.gnu.org/install/binaries.html" TargetMode="External"/><Relationship Id="rId1" Type="http://schemas.openxmlformats.org/officeDocument/2006/relationships/slideLayout" Target="../slideLayouts/slideLayout7.xml"/><Relationship Id="rId6" Type="http://schemas.openxmlformats.org/officeDocument/2006/relationships/hyperlink" Target="http://www.mingw.org/" TargetMode="External"/><Relationship Id="rId5" Type="http://schemas.openxmlformats.org/officeDocument/2006/relationships/hyperlink" Target="https://sourceware.org/cygwin/" TargetMode="External"/><Relationship Id="rId4" Type="http://schemas.openxmlformats.org/officeDocument/2006/relationships/hyperlink" Target="https://www.macports.or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C1ABE-E7BF-4138-A945-5BA664B9603D}"/>
              </a:ext>
            </a:extLst>
          </p:cNvPr>
          <p:cNvSpPr>
            <a:spLocks noGrp="1"/>
          </p:cNvSpPr>
          <p:nvPr>
            <p:ph type="title"/>
          </p:nvPr>
        </p:nvSpPr>
        <p:spPr>
          <a:xfrm>
            <a:off x="432619" y="315928"/>
            <a:ext cx="9330813" cy="1599191"/>
          </a:xfrm>
        </p:spPr>
        <p:txBody>
          <a:bodyPr>
            <a:normAutofit/>
          </a:bodyPr>
          <a:lstStyle/>
          <a:p>
            <a:r>
              <a:rPr lang="en-US" sz="4500" dirty="0">
                <a:latin typeface="Comic Sans MS" panose="030F0702030302020204" pitchFamily="66" charset="0"/>
              </a:rPr>
              <a:t>Parallel Programming with OPENMP</a:t>
            </a:r>
          </a:p>
        </p:txBody>
      </p:sp>
      <p:sp>
        <p:nvSpPr>
          <p:cNvPr id="3" name="Content Placeholder 2">
            <a:extLst>
              <a:ext uri="{FF2B5EF4-FFF2-40B4-BE49-F238E27FC236}">
                <a16:creationId xmlns:a16="http://schemas.microsoft.com/office/drawing/2014/main" id="{6CF4FD59-997D-46DE-8275-C68F38569FBC}"/>
              </a:ext>
            </a:extLst>
          </p:cNvPr>
          <p:cNvSpPr>
            <a:spLocks noGrp="1"/>
          </p:cNvSpPr>
          <p:nvPr>
            <p:ph idx="1"/>
          </p:nvPr>
        </p:nvSpPr>
        <p:spPr/>
        <p:txBody>
          <a:bodyPr/>
          <a:lstStyle/>
          <a:p>
            <a:endParaRPr lang="en-US" dirty="0"/>
          </a:p>
          <a:p>
            <a:endParaRPr lang="en-US" dirty="0"/>
          </a:p>
          <a:p>
            <a:endParaRPr lang="en-US" dirty="0"/>
          </a:p>
          <a:p>
            <a:pPr algn="ctr"/>
            <a:r>
              <a:rPr lang="en-US" sz="2200" dirty="0">
                <a:solidFill>
                  <a:schemeClr val="accent2">
                    <a:lumMod val="75000"/>
                  </a:schemeClr>
                </a:solidFill>
                <a:latin typeface="Comic Sans MS" panose="030F0702030302020204" pitchFamily="66" charset="0"/>
              </a:rPr>
              <a:t>Akhila Prabhakaran</a:t>
            </a:r>
          </a:p>
          <a:p>
            <a:pPr algn="ctr"/>
            <a:r>
              <a:rPr lang="en-US" sz="2200" dirty="0">
                <a:latin typeface="Comic Sans MS" panose="030F0702030302020204" pitchFamily="66" charset="0"/>
              </a:rPr>
              <a:t>Consultant Scientist/Technologist</a:t>
            </a:r>
          </a:p>
          <a:p>
            <a:pPr algn="ctr"/>
            <a:r>
              <a:rPr lang="en-US" sz="2200" dirty="0">
                <a:latin typeface="Comic Sans MS" panose="030F0702030302020204" pitchFamily="66" charset="0"/>
              </a:rPr>
              <a:t>Supercomputer Education and Research Centre</a:t>
            </a:r>
          </a:p>
          <a:p>
            <a:pPr algn="ctr"/>
            <a:r>
              <a:rPr lang="en-US" sz="2200" dirty="0">
                <a:latin typeface="Comic Sans MS" panose="030F0702030302020204" pitchFamily="66" charset="0"/>
              </a:rPr>
              <a:t>Indian Institute of Science</a:t>
            </a:r>
          </a:p>
          <a:p>
            <a:pPr algn="ctr"/>
            <a:r>
              <a:rPr lang="en-US" sz="2200" dirty="0">
                <a:latin typeface="Comic Sans MS" panose="030F0702030302020204" pitchFamily="66" charset="0"/>
                <a:hlinkClick r:id="rId2"/>
              </a:rPr>
              <a:t>akhilap@iisc.ac.in</a:t>
            </a:r>
            <a:endParaRPr lang="en-US" sz="2200" dirty="0">
              <a:latin typeface="Comic Sans MS" panose="030F0702030302020204" pitchFamily="66" charset="0"/>
            </a:endParaRPr>
          </a:p>
          <a:p>
            <a:pPr algn="ctr"/>
            <a:endParaRPr lang="en-US" dirty="0"/>
          </a:p>
        </p:txBody>
      </p:sp>
    </p:spTree>
    <p:extLst>
      <p:ext uri="{BB962C8B-B14F-4D97-AF65-F5344CB8AC3E}">
        <p14:creationId xmlns:p14="http://schemas.microsoft.com/office/powerpoint/2010/main" val="1586872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CC94AD-A3FF-4ED6-B35E-A9BB8A5A97D7}"/>
              </a:ext>
            </a:extLst>
          </p:cNvPr>
          <p:cNvSpPr txBox="1"/>
          <p:nvPr/>
        </p:nvSpPr>
        <p:spPr>
          <a:xfrm>
            <a:off x="574431" y="504092"/>
            <a:ext cx="8229600" cy="510909"/>
          </a:xfrm>
          <a:prstGeom prst="rect">
            <a:avLst/>
          </a:prstGeom>
          <a:noFill/>
        </p:spPr>
        <p:txBody>
          <a:bodyPr wrap="square" rtlCol="0">
            <a:spAutoFit/>
          </a:bodyPr>
          <a:lstStyle/>
          <a:p>
            <a:pPr defTabSz="1007943">
              <a:lnSpc>
                <a:spcPct val="85000"/>
              </a:lnSpc>
              <a:spcBef>
                <a:spcPct val="0"/>
              </a:spcBef>
            </a:pPr>
            <a:r>
              <a:rPr lang="en-US" sz="3200" spc="-55" dirty="0">
                <a:solidFill>
                  <a:srgbClr val="002060"/>
                </a:solidFill>
                <a:latin typeface="Comic Sans MS" panose="030F0702030302020204" pitchFamily="66" charset="0"/>
              </a:rPr>
              <a:t>#pragma </a:t>
            </a:r>
            <a:r>
              <a:rPr lang="en-US" sz="3200" spc="-55" dirty="0" err="1">
                <a:solidFill>
                  <a:srgbClr val="002060"/>
                </a:solidFill>
                <a:latin typeface="Comic Sans MS" panose="030F0702030302020204" pitchFamily="66" charset="0"/>
              </a:rPr>
              <a:t>omp</a:t>
            </a:r>
            <a:r>
              <a:rPr lang="en-US" sz="3200" spc="-55" dirty="0">
                <a:solidFill>
                  <a:srgbClr val="002060"/>
                </a:solidFill>
                <a:latin typeface="Comic Sans MS" panose="030F0702030302020204" pitchFamily="66" charset="0"/>
              </a:rPr>
              <a:t> parallel</a:t>
            </a:r>
          </a:p>
        </p:txBody>
      </p:sp>
      <p:sp>
        <p:nvSpPr>
          <p:cNvPr id="3" name="Rectangle 2">
            <a:extLst>
              <a:ext uri="{FF2B5EF4-FFF2-40B4-BE49-F238E27FC236}">
                <a16:creationId xmlns:a16="http://schemas.microsoft.com/office/drawing/2014/main" id="{E3855B5A-4B04-4006-A843-79FDA58E75F3}"/>
              </a:ext>
            </a:extLst>
          </p:cNvPr>
          <p:cNvSpPr/>
          <p:nvPr/>
        </p:nvSpPr>
        <p:spPr>
          <a:xfrm>
            <a:off x="1359878" y="2301789"/>
            <a:ext cx="3292962" cy="1407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8ADD0DF-10FF-46B5-AA8B-3803EFC62EFE}"/>
              </a:ext>
            </a:extLst>
          </p:cNvPr>
          <p:cNvSpPr txBox="1"/>
          <p:nvPr/>
        </p:nvSpPr>
        <p:spPr>
          <a:xfrm>
            <a:off x="1594338" y="2754922"/>
            <a:ext cx="2568528" cy="369332"/>
          </a:xfrm>
          <a:prstGeom prst="rect">
            <a:avLst/>
          </a:prstGeom>
          <a:noFill/>
        </p:spPr>
        <p:txBody>
          <a:bodyPr wrap="square" rtlCol="0">
            <a:spAutoFit/>
          </a:bodyPr>
          <a:lstStyle/>
          <a:p>
            <a:r>
              <a:rPr lang="en-US" b="1" dirty="0"/>
              <a:t>Parallel Region</a:t>
            </a:r>
          </a:p>
        </p:txBody>
      </p:sp>
      <p:sp>
        <p:nvSpPr>
          <p:cNvPr id="6" name="Oval 5">
            <a:extLst>
              <a:ext uri="{FF2B5EF4-FFF2-40B4-BE49-F238E27FC236}">
                <a16:creationId xmlns:a16="http://schemas.microsoft.com/office/drawing/2014/main" id="{77FFD983-011B-49DF-B1A6-8E0B2E237A1D}"/>
              </a:ext>
            </a:extLst>
          </p:cNvPr>
          <p:cNvSpPr/>
          <p:nvPr/>
        </p:nvSpPr>
        <p:spPr>
          <a:xfrm>
            <a:off x="5861538" y="773723"/>
            <a:ext cx="3423139" cy="9261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many threads? (OMP_NUM_THREADS)</a:t>
            </a:r>
          </a:p>
        </p:txBody>
      </p:sp>
      <p:sp>
        <p:nvSpPr>
          <p:cNvPr id="8" name="Rectangle 7">
            <a:extLst>
              <a:ext uri="{FF2B5EF4-FFF2-40B4-BE49-F238E27FC236}">
                <a16:creationId xmlns:a16="http://schemas.microsoft.com/office/drawing/2014/main" id="{9A8BEB54-5941-4ECC-9F10-4F628A3C4F6C}"/>
              </a:ext>
            </a:extLst>
          </p:cNvPr>
          <p:cNvSpPr/>
          <p:nvPr/>
        </p:nvSpPr>
        <p:spPr>
          <a:xfrm>
            <a:off x="5767753" y="2165410"/>
            <a:ext cx="3292961" cy="750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P0 – Thread 0 </a:t>
            </a:r>
          </a:p>
        </p:txBody>
      </p:sp>
      <p:sp>
        <p:nvSpPr>
          <p:cNvPr id="9" name="Rectangle 8">
            <a:extLst>
              <a:ext uri="{FF2B5EF4-FFF2-40B4-BE49-F238E27FC236}">
                <a16:creationId xmlns:a16="http://schemas.microsoft.com/office/drawing/2014/main" id="{0C643EDA-F59A-4E00-A78E-CE83A0349E7E}"/>
              </a:ext>
            </a:extLst>
          </p:cNvPr>
          <p:cNvSpPr/>
          <p:nvPr/>
        </p:nvSpPr>
        <p:spPr>
          <a:xfrm>
            <a:off x="5767755" y="3282458"/>
            <a:ext cx="3292961" cy="750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P1 – Thread 1</a:t>
            </a:r>
          </a:p>
        </p:txBody>
      </p:sp>
      <p:sp>
        <p:nvSpPr>
          <p:cNvPr id="10" name="Rectangle 9">
            <a:extLst>
              <a:ext uri="{FF2B5EF4-FFF2-40B4-BE49-F238E27FC236}">
                <a16:creationId xmlns:a16="http://schemas.microsoft.com/office/drawing/2014/main" id="{624A6F22-106C-4D99-9EB8-EC7F9752791B}"/>
              </a:ext>
            </a:extLst>
          </p:cNvPr>
          <p:cNvSpPr/>
          <p:nvPr/>
        </p:nvSpPr>
        <p:spPr>
          <a:xfrm>
            <a:off x="5767755" y="4349261"/>
            <a:ext cx="3292961" cy="750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P2 – Thread 2</a:t>
            </a:r>
          </a:p>
        </p:txBody>
      </p:sp>
      <p:sp>
        <p:nvSpPr>
          <p:cNvPr id="11" name="Rectangle 10">
            <a:extLst>
              <a:ext uri="{FF2B5EF4-FFF2-40B4-BE49-F238E27FC236}">
                <a16:creationId xmlns:a16="http://schemas.microsoft.com/office/drawing/2014/main" id="{D8AD61A9-5A5F-4DAC-928A-FF1FDAFACBBA}"/>
              </a:ext>
            </a:extLst>
          </p:cNvPr>
          <p:cNvSpPr/>
          <p:nvPr/>
        </p:nvSpPr>
        <p:spPr>
          <a:xfrm>
            <a:off x="5767754" y="5416064"/>
            <a:ext cx="3292961" cy="750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P3 – Thread 3</a:t>
            </a:r>
          </a:p>
        </p:txBody>
      </p:sp>
      <p:sp>
        <p:nvSpPr>
          <p:cNvPr id="12" name="Rectangle 11">
            <a:extLst>
              <a:ext uri="{FF2B5EF4-FFF2-40B4-BE49-F238E27FC236}">
                <a16:creationId xmlns:a16="http://schemas.microsoft.com/office/drawing/2014/main" id="{2D30589C-996E-4E91-BD82-CABB10BB78E8}"/>
              </a:ext>
            </a:extLst>
          </p:cNvPr>
          <p:cNvSpPr/>
          <p:nvPr/>
        </p:nvSpPr>
        <p:spPr>
          <a:xfrm>
            <a:off x="7795846" y="2372127"/>
            <a:ext cx="1264867" cy="54356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Private Stack</a:t>
            </a:r>
          </a:p>
        </p:txBody>
      </p:sp>
      <p:sp>
        <p:nvSpPr>
          <p:cNvPr id="13" name="Rectangle 12">
            <a:extLst>
              <a:ext uri="{FF2B5EF4-FFF2-40B4-BE49-F238E27FC236}">
                <a16:creationId xmlns:a16="http://schemas.microsoft.com/office/drawing/2014/main" id="{23D89BA7-6A34-489F-9F96-9FAC84570571}"/>
              </a:ext>
            </a:extLst>
          </p:cNvPr>
          <p:cNvSpPr/>
          <p:nvPr/>
        </p:nvSpPr>
        <p:spPr>
          <a:xfrm>
            <a:off x="9291711" y="1576749"/>
            <a:ext cx="316523" cy="491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Shared</a:t>
            </a:r>
          </a:p>
          <a:p>
            <a:pPr algn="ctr"/>
            <a:r>
              <a:rPr lang="en-US" sz="2000" dirty="0"/>
              <a:t> Variables</a:t>
            </a:r>
          </a:p>
        </p:txBody>
      </p:sp>
      <p:sp>
        <p:nvSpPr>
          <p:cNvPr id="14" name="Rectangle 13">
            <a:extLst>
              <a:ext uri="{FF2B5EF4-FFF2-40B4-BE49-F238E27FC236}">
                <a16:creationId xmlns:a16="http://schemas.microsoft.com/office/drawing/2014/main" id="{757DE563-D404-45CF-A8A8-E35FB7415700}"/>
              </a:ext>
            </a:extLst>
          </p:cNvPr>
          <p:cNvSpPr/>
          <p:nvPr/>
        </p:nvSpPr>
        <p:spPr>
          <a:xfrm>
            <a:off x="7795847" y="3497539"/>
            <a:ext cx="1264867" cy="54356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Private Stack</a:t>
            </a:r>
          </a:p>
        </p:txBody>
      </p:sp>
      <p:sp>
        <p:nvSpPr>
          <p:cNvPr id="15" name="Rectangle 14">
            <a:extLst>
              <a:ext uri="{FF2B5EF4-FFF2-40B4-BE49-F238E27FC236}">
                <a16:creationId xmlns:a16="http://schemas.microsoft.com/office/drawing/2014/main" id="{412C96DA-A497-443F-ADC2-0AC508700B91}"/>
              </a:ext>
            </a:extLst>
          </p:cNvPr>
          <p:cNvSpPr/>
          <p:nvPr/>
        </p:nvSpPr>
        <p:spPr>
          <a:xfrm>
            <a:off x="7795847" y="4564344"/>
            <a:ext cx="1264867" cy="54356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Private Stack</a:t>
            </a:r>
          </a:p>
        </p:txBody>
      </p:sp>
      <p:sp>
        <p:nvSpPr>
          <p:cNvPr id="16" name="Rectangle 15">
            <a:extLst>
              <a:ext uri="{FF2B5EF4-FFF2-40B4-BE49-F238E27FC236}">
                <a16:creationId xmlns:a16="http://schemas.microsoft.com/office/drawing/2014/main" id="{825F19C8-9F55-4DAB-A138-9142FE15DCB6}"/>
              </a:ext>
            </a:extLst>
          </p:cNvPr>
          <p:cNvSpPr/>
          <p:nvPr/>
        </p:nvSpPr>
        <p:spPr>
          <a:xfrm>
            <a:off x="7784124" y="5595973"/>
            <a:ext cx="1264867" cy="54356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Private Stack</a:t>
            </a:r>
          </a:p>
        </p:txBody>
      </p:sp>
      <p:sp>
        <p:nvSpPr>
          <p:cNvPr id="17" name="TextBox 16">
            <a:extLst>
              <a:ext uri="{FF2B5EF4-FFF2-40B4-BE49-F238E27FC236}">
                <a16:creationId xmlns:a16="http://schemas.microsoft.com/office/drawing/2014/main" id="{9E1A0B96-5247-4DD8-A73D-5F867C0FDCC7}"/>
              </a:ext>
            </a:extLst>
          </p:cNvPr>
          <p:cNvSpPr txBox="1"/>
          <p:nvPr/>
        </p:nvSpPr>
        <p:spPr>
          <a:xfrm>
            <a:off x="269631" y="4689230"/>
            <a:ext cx="5404338" cy="769441"/>
          </a:xfrm>
          <a:prstGeom prst="rect">
            <a:avLst/>
          </a:prstGeom>
          <a:noFill/>
        </p:spPr>
        <p:txBody>
          <a:bodyPr wrap="square" rtlCol="0">
            <a:spAutoFit/>
          </a:bodyPr>
          <a:lstStyle/>
          <a:p>
            <a:r>
              <a:rPr lang="en-US" sz="2200" dirty="0"/>
              <a:t>Code within the parallel region is executed in parallel on all processors/threads.</a:t>
            </a:r>
          </a:p>
        </p:txBody>
      </p:sp>
      <p:sp>
        <p:nvSpPr>
          <p:cNvPr id="19" name="TextBox 18">
            <a:extLst>
              <a:ext uri="{FF2B5EF4-FFF2-40B4-BE49-F238E27FC236}">
                <a16:creationId xmlns:a16="http://schemas.microsoft.com/office/drawing/2014/main" id="{F4E0E059-D6FF-4361-A1E3-E0E6ACC91004}"/>
              </a:ext>
            </a:extLst>
          </p:cNvPr>
          <p:cNvSpPr txBox="1"/>
          <p:nvPr/>
        </p:nvSpPr>
        <p:spPr>
          <a:xfrm>
            <a:off x="1019909" y="1459519"/>
            <a:ext cx="4020402" cy="3139321"/>
          </a:xfrm>
          <a:prstGeom prst="rect">
            <a:avLst/>
          </a:prstGeom>
          <a:noFill/>
        </p:spPr>
        <p:txBody>
          <a:bodyPr wrap="square" rtlCol="0">
            <a:spAutoFit/>
          </a:bodyPr>
          <a:lstStyle/>
          <a:p>
            <a:r>
              <a:rPr lang="en-US" b="1" dirty="0"/>
              <a:t>Shared variables</a:t>
            </a:r>
          </a:p>
          <a:p>
            <a:r>
              <a:rPr lang="en-US" b="1" dirty="0">
                <a:solidFill>
                  <a:srgbClr val="FF0000"/>
                </a:solidFill>
              </a:rPr>
              <a:t>#pragma </a:t>
            </a:r>
            <a:r>
              <a:rPr lang="en-US" b="1" dirty="0" err="1">
                <a:solidFill>
                  <a:srgbClr val="FF0000"/>
                </a:solidFill>
              </a:rPr>
              <a:t>omp</a:t>
            </a:r>
            <a:r>
              <a:rPr lang="en-US" b="1" dirty="0">
                <a:solidFill>
                  <a:srgbClr val="FF0000"/>
                </a:solidFill>
              </a:rPr>
              <a:t> parallel</a:t>
            </a:r>
          </a:p>
          <a:p>
            <a:r>
              <a:rPr lang="en-US" dirty="0"/>
              <a:t>{</a:t>
            </a:r>
          </a:p>
          <a:p>
            <a:r>
              <a:rPr lang="en-US" dirty="0"/>
              <a:t>      </a:t>
            </a:r>
            <a:r>
              <a:rPr lang="en-US" b="1" dirty="0"/>
              <a:t>Variables (private)</a:t>
            </a:r>
          </a:p>
          <a:p>
            <a:endParaRPr lang="en-US" dirty="0"/>
          </a:p>
          <a:p>
            <a:endParaRPr lang="en-US" dirty="0"/>
          </a:p>
          <a:p>
            <a:endParaRPr lang="en-US" dirty="0"/>
          </a:p>
          <a:p>
            <a:endParaRPr lang="en-US" dirty="0"/>
          </a:p>
          <a:p>
            <a:endParaRPr lang="en-US" dirty="0"/>
          </a:p>
          <a:p>
            <a:endParaRPr lang="en-US" dirty="0"/>
          </a:p>
          <a:p>
            <a:r>
              <a:rPr lang="en-US" dirty="0"/>
              <a:t>}</a:t>
            </a:r>
          </a:p>
        </p:txBody>
      </p:sp>
    </p:spTree>
    <p:extLst>
      <p:ext uri="{BB962C8B-B14F-4D97-AF65-F5344CB8AC3E}">
        <p14:creationId xmlns:p14="http://schemas.microsoft.com/office/powerpoint/2010/main" val="141861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F0668B4-47C7-4266-B730-CB635331CB02}"/>
              </a:ext>
            </a:extLst>
          </p:cNvPr>
          <p:cNvSpPr txBox="1">
            <a:spLocks/>
          </p:cNvSpPr>
          <p:nvPr/>
        </p:nvSpPr>
        <p:spPr>
          <a:xfrm>
            <a:off x="45156" y="417692"/>
            <a:ext cx="9832622" cy="936978"/>
          </a:xfrm>
          <a:prstGeom prst="rect">
            <a:avLst/>
          </a:prstGeom>
        </p:spPr>
        <p:txBody>
          <a:bodyPr vert="horz" lIns="91440" tIns="45720" rIns="91440" bIns="45720" rtlCol="0" anchor="b">
            <a:normAutofit/>
          </a:bodyPr>
          <a:lstStyle>
            <a:lvl1pPr algn="l" defTabSz="1007943" rtl="0" eaLnBrk="1" latinLnBrk="0" hangingPunct="1">
              <a:lnSpc>
                <a:spcPct val="85000"/>
              </a:lnSpc>
              <a:spcBef>
                <a:spcPct val="0"/>
              </a:spcBef>
              <a:buNone/>
              <a:defRPr sz="5291" kern="1200" spc="-55" baseline="0">
                <a:solidFill>
                  <a:schemeClr val="tx1">
                    <a:lumMod val="75000"/>
                    <a:lumOff val="25000"/>
                  </a:schemeClr>
                </a:solidFill>
                <a:latin typeface="+mj-lt"/>
                <a:ea typeface="+mj-ea"/>
                <a:cs typeface="+mj-cs"/>
              </a:defRPr>
            </a:lvl1pPr>
          </a:lstStyle>
          <a:p>
            <a:r>
              <a:rPr lang="en-IN" dirty="0">
                <a:solidFill>
                  <a:srgbClr val="002060"/>
                </a:solidFill>
                <a:latin typeface="Comic Sans MS" panose="030F0702030302020204" pitchFamily="66" charset="0"/>
              </a:rPr>
              <a:t>OpenMP - #pragma</a:t>
            </a:r>
          </a:p>
        </p:txBody>
      </p:sp>
      <p:pic>
        <p:nvPicPr>
          <p:cNvPr id="3" name="Picture 2">
            <a:extLst>
              <a:ext uri="{FF2B5EF4-FFF2-40B4-BE49-F238E27FC236}">
                <a16:creationId xmlns:a16="http://schemas.microsoft.com/office/drawing/2014/main" id="{634EF629-E18D-49EE-9C69-9839A235E13F}"/>
              </a:ext>
            </a:extLst>
          </p:cNvPr>
          <p:cNvPicPr>
            <a:picLocks noChangeAspect="1"/>
          </p:cNvPicPr>
          <p:nvPr/>
        </p:nvPicPr>
        <p:blipFill>
          <a:blip r:embed="rId3"/>
          <a:stretch>
            <a:fillRect/>
          </a:stretch>
        </p:blipFill>
        <p:spPr>
          <a:xfrm>
            <a:off x="395110" y="1617192"/>
            <a:ext cx="8760179" cy="4641642"/>
          </a:xfrm>
          <a:prstGeom prst="rect">
            <a:avLst/>
          </a:prstGeom>
        </p:spPr>
      </p:pic>
    </p:spTree>
    <p:extLst>
      <p:ext uri="{BB962C8B-B14F-4D97-AF65-F5344CB8AC3E}">
        <p14:creationId xmlns:p14="http://schemas.microsoft.com/office/powerpoint/2010/main" val="717299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F0668B4-47C7-4266-B730-CB635331CB02}"/>
              </a:ext>
            </a:extLst>
          </p:cNvPr>
          <p:cNvSpPr txBox="1">
            <a:spLocks/>
          </p:cNvSpPr>
          <p:nvPr/>
        </p:nvSpPr>
        <p:spPr>
          <a:xfrm>
            <a:off x="45156" y="417692"/>
            <a:ext cx="9832622" cy="936978"/>
          </a:xfrm>
          <a:prstGeom prst="rect">
            <a:avLst/>
          </a:prstGeom>
        </p:spPr>
        <p:txBody>
          <a:bodyPr vert="horz" lIns="91440" tIns="45720" rIns="91440" bIns="45720" rtlCol="0" anchor="b">
            <a:normAutofit/>
          </a:bodyPr>
          <a:lstStyle>
            <a:lvl1pPr algn="l" defTabSz="1007943" rtl="0" eaLnBrk="1" latinLnBrk="0" hangingPunct="1">
              <a:lnSpc>
                <a:spcPct val="85000"/>
              </a:lnSpc>
              <a:spcBef>
                <a:spcPct val="0"/>
              </a:spcBef>
              <a:buNone/>
              <a:defRPr sz="5291" kern="1200" spc="-55" baseline="0">
                <a:solidFill>
                  <a:schemeClr val="tx1">
                    <a:lumMod val="75000"/>
                    <a:lumOff val="25000"/>
                  </a:schemeClr>
                </a:solidFill>
                <a:latin typeface="+mj-lt"/>
                <a:ea typeface="+mj-ea"/>
                <a:cs typeface="+mj-cs"/>
              </a:defRPr>
            </a:lvl1pPr>
          </a:lstStyle>
          <a:p>
            <a:r>
              <a:rPr lang="en-IN" dirty="0">
                <a:solidFill>
                  <a:srgbClr val="002060"/>
                </a:solidFill>
                <a:latin typeface="Comic Sans MS" panose="030F0702030302020204" pitchFamily="66" charset="0"/>
              </a:rPr>
              <a:t>Hello World - OpenMP</a:t>
            </a:r>
          </a:p>
        </p:txBody>
      </p:sp>
      <p:pic>
        <p:nvPicPr>
          <p:cNvPr id="3" name="Picture 2">
            <a:extLst>
              <a:ext uri="{FF2B5EF4-FFF2-40B4-BE49-F238E27FC236}">
                <a16:creationId xmlns:a16="http://schemas.microsoft.com/office/drawing/2014/main" id="{331C25E9-D05E-4D4E-9AAB-4BABE8C47843}"/>
              </a:ext>
            </a:extLst>
          </p:cNvPr>
          <p:cNvPicPr>
            <a:picLocks noChangeAspect="1"/>
          </p:cNvPicPr>
          <p:nvPr/>
        </p:nvPicPr>
        <p:blipFill>
          <a:blip r:embed="rId3"/>
          <a:stretch>
            <a:fillRect/>
          </a:stretch>
        </p:blipFill>
        <p:spPr>
          <a:xfrm>
            <a:off x="5267990" y="1622092"/>
            <a:ext cx="1314450" cy="5057775"/>
          </a:xfrm>
          <a:prstGeom prst="rect">
            <a:avLst/>
          </a:prstGeom>
        </p:spPr>
      </p:pic>
      <p:pic>
        <p:nvPicPr>
          <p:cNvPr id="6" name="Picture 5">
            <a:extLst>
              <a:ext uri="{FF2B5EF4-FFF2-40B4-BE49-F238E27FC236}">
                <a16:creationId xmlns:a16="http://schemas.microsoft.com/office/drawing/2014/main" id="{7B8DBB87-2E26-4542-8322-10696A736E4A}"/>
              </a:ext>
            </a:extLst>
          </p:cNvPr>
          <p:cNvPicPr>
            <a:picLocks noChangeAspect="1"/>
          </p:cNvPicPr>
          <p:nvPr/>
        </p:nvPicPr>
        <p:blipFill>
          <a:blip r:embed="rId4"/>
          <a:stretch>
            <a:fillRect/>
          </a:stretch>
        </p:blipFill>
        <p:spPr>
          <a:xfrm>
            <a:off x="223734" y="1550987"/>
            <a:ext cx="4953000" cy="4457700"/>
          </a:xfrm>
          <a:prstGeom prst="rect">
            <a:avLst/>
          </a:prstGeom>
        </p:spPr>
      </p:pic>
      <p:sp>
        <p:nvSpPr>
          <p:cNvPr id="7" name="TextBox 6">
            <a:extLst>
              <a:ext uri="{FF2B5EF4-FFF2-40B4-BE49-F238E27FC236}">
                <a16:creationId xmlns:a16="http://schemas.microsoft.com/office/drawing/2014/main" id="{8462D538-EA29-4BA4-9E02-CCAF4AA70F76}"/>
              </a:ext>
            </a:extLst>
          </p:cNvPr>
          <p:cNvSpPr txBox="1"/>
          <p:nvPr/>
        </p:nvSpPr>
        <p:spPr>
          <a:xfrm>
            <a:off x="884903" y="3234812"/>
            <a:ext cx="3529781" cy="369332"/>
          </a:xfrm>
          <a:prstGeom prst="rect">
            <a:avLst/>
          </a:prstGeom>
          <a:noFill/>
        </p:spPr>
        <p:txBody>
          <a:bodyPr wrap="square" rtlCol="0">
            <a:spAutoFit/>
          </a:bodyPr>
          <a:lstStyle/>
          <a:p>
            <a:r>
              <a:rPr lang="en-US" b="1" dirty="0"/>
              <a:t>Structured block of code</a:t>
            </a:r>
          </a:p>
        </p:txBody>
      </p:sp>
      <p:sp>
        <p:nvSpPr>
          <p:cNvPr id="9" name="TextBox 8">
            <a:extLst>
              <a:ext uri="{FF2B5EF4-FFF2-40B4-BE49-F238E27FC236}">
                <a16:creationId xmlns:a16="http://schemas.microsoft.com/office/drawing/2014/main" id="{33F59409-037D-40A4-A0A5-D5C748DBD35C}"/>
              </a:ext>
            </a:extLst>
          </p:cNvPr>
          <p:cNvSpPr txBox="1"/>
          <p:nvPr/>
        </p:nvSpPr>
        <p:spPr>
          <a:xfrm>
            <a:off x="6582440" y="1622092"/>
            <a:ext cx="3192206" cy="923330"/>
          </a:xfrm>
          <a:prstGeom prst="rect">
            <a:avLst/>
          </a:prstGeom>
          <a:noFill/>
        </p:spPr>
        <p:txBody>
          <a:bodyPr wrap="square" rtlCol="0">
            <a:spAutoFit/>
          </a:bodyPr>
          <a:lstStyle/>
          <a:p>
            <a:r>
              <a:rPr lang="en-US" b="1" dirty="0">
                <a:latin typeface="Comic Sans MS" panose="030F0702030302020204" pitchFamily="66" charset="0"/>
              </a:rPr>
              <a:t>Fork: </a:t>
            </a:r>
            <a:r>
              <a:rPr lang="en-US" dirty="0">
                <a:latin typeface="Comic Sans MS" panose="030F0702030302020204" pitchFamily="66" charset="0"/>
              </a:rPr>
              <a:t>master thread creates a team of parallel </a:t>
            </a:r>
            <a:r>
              <a:rPr lang="en-US" b="1" i="1" dirty="0">
                <a:latin typeface="Comic Sans MS" panose="030F0702030302020204" pitchFamily="66" charset="0"/>
              </a:rPr>
              <a:t>threads</a:t>
            </a:r>
            <a:r>
              <a:rPr lang="en-US" dirty="0">
                <a:latin typeface="Comic Sans MS" panose="030F0702030302020204" pitchFamily="66" charset="0"/>
              </a:rPr>
              <a:t>.</a:t>
            </a:r>
          </a:p>
        </p:txBody>
      </p:sp>
      <p:cxnSp>
        <p:nvCxnSpPr>
          <p:cNvPr id="11" name="Straight Arrow Connector 10">
            <a:extLst>
              <a:ext uri="{FF2B5EF4-FFF2-40B4-BE49-F238E27FC236}">
                <a16:creationId xmlns:a16="http://schemas.microsoft.com/office/drawing/2014/main" id="{A95A5DE2-A36A-44DC-A6D0-EE43E631AA44}"/>
              </a:ext>
            </a:extLst>
          </p:cNvPr>
          <p:cNvCxnSpPr>
            <a:cxnSpLocks/>
            <a:stCxn id="9" idx="1"/>
          </p:cNvCxnSpPr>
          <p:nvPr/>
        </p:nvCxnSpPr>
        <p:spPr>
          <a:xfrm flipH="1">
            <a:off x="5653548" y="2083757"/>
            <a:ext cx="928892" cy="374308"/>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887B10D5-1C82-4E87-97E7-050D74343E5F}"/>
              </a:ext>
            </a:extLst>
          </p:cNvPr>
          <p:cNvSpPr txBox="1"/>
          <p:nvPr/>
        </p:nvSpPr>
        <p:spPr>
          <a:xfrm>
            <a:off x="986139" y="4906820"/>
            <a:ext cx="4087294" cy="923330"/>
          </a:xfrm>
          <a:prstGeom prst="rect">
            <a:avLst/>
          </a:prstGeom>
          <a:noFill/>
        </p:spPr>
        <p:txBody>
          <a:bodyPr wrap="square" rtlCol="0">
            <a:spAutoFit/>
          </a:bodyPr>
          <a:lstStyle/>
          <a:p>
            <a:r>
              <a:rPr lang="en-US" b="1" dirty="0">
                <a:latin typeface="Comic Sans MS" panose="030F0702030302020204" pitchFamily="66" charset="0"/>
              </a:rPr>
              <a:t>Join: </a:t>
            </a:r>
            <a:r>
              <a:rPr lang="en-US" dirty="0">
                <a:latin typeface="Comic Sans MS" panose="030F0702030302020204" pitchFamily="66" charset="0"/>
              </a:rPr>
              <a:t>Team of threads complete the statements in the parallel region, synchronize and terminate</a:t>
            </a:r>
            <a:endParaRPr lang="en-US" b="1" dirty="0">
              <a:latin typeface="Comic Sans MS" panose="030F0702030302020204" pitchFamily="66" charset="0"/>
            </a:endParaRPr>
          </a:p>
        </p:txBody>
      </p:sp>
      <p:cxnSp>
        <p:nvCxnSpPr>
          <p:cNvPr id="16" name="Straight Arrow Connector 15">
            <a:extLst>
              <a:ext uri="{FF2B5EF4-FFF2-40B4-BE49-F238E27FC236}">
                <a16:creationId xmlns:a16="http://schemas.microsoft.com/office/drawing/2014/main" id="{20181894-1B09-41E3-9F6D-A2091365E163}"/>
              </a:ext>
            </a:extLst>
          </p:cNvPr>
          <p:cNvCxnSpPr>
            <a:cxnSpLocks/>
          </p:cNvCxnSpPr>
          <p:nvPr/>
        </p:nvCxnSpPr>
        <p:spPr>
          <a:xfrm flipV="1">
            <a:off x="5040312" y="4355691"/>
            <a:ext cx="514914" cy="688257"/>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DAE062F7-2916-48D9-86DB-A2A8D47181C8}"/>
              </a:ext>
            </a:extLst>
          </p:cNvPr>
          <p:cNvSpPr txBox="1"/>
          <p:nvPr/>
        </p:nvSpPr>
        <p:spPr>
          <a:xfrm>
            <a:off x="6582440" y="4365524"/>
            <a:ext cx="3192206" cy="2031325"/>
          </a:xfrm>
          <a:prstGeom prst="rect">
            <a:avLst/>
          </a:prstGeom>
          <a:noFill/>
        </p:spPr>
        <p:txBody>
          <a:bodyPr wrap="square" rtlCol="0">
            <a:spAutoFit/>
          </a:bodyPr>
          <a:lstStyle/>
          <a:p>
            <a:r>
              <a:rPr lang="en-US" b="1" dirty="0">
                <a:latin typeface="Comic Sans MS" panose="030F0702030302020204" pitchFamily="66" charset="0"/>
              </a:rPr>
              <a:t>master thread </a:t>
            </a:r>
            <a:r>
              <a:rPr lang="en-US" dirty="0">
                <a:latin typeface="Comic Sans MS" panose="030F0702030302020204" pitchFamily="66" charset="0"/>
              </a:rPr>
              <a:t>executes sequentially until the first </a:t>
            </a:r>
            <a:r>
              <a:rPr lang="en-US" b="1" dirty="0">
                <a:latin typeface="Comic Sans MS" panose="030F0702030302020204" pitchFamily="66" charset="0"/>
              </a:rPr>
              <a:t>parallel region</a:t>
            </a:r>
            <a:r>
              <a:rPr lang="en-US" dirty="0">
                <a:latin typeface="Comic Sans MS" panose="030F0702030302020204" pitchFamily="66" charset="0"/>
              </a:rPr>
              <a:t> is encountered.</a:t>
            </a:r>
          </a:p>
          <a:p>
            <a:r>
              <a:rPr lang="en-US" dirty="0">
                <a:latin typeface="Comic Sans MS" panose="030F0702030302020204" pitchFamily="66" charset="0"/>
              </a:rPr>
              <a:t>Parallelism added incrementally until performance goals are met.</a:t>
            </a:r>
            <a:endParaRPr lang="en-US" dirty="0"/>
          </a:p>
        </p:txBody>
      </p:sp>
      <p:sp>
        <p:nvSpPr>
          <p:cNvPr id="20" name="Rectangle 19">
            <a:extLst>
              <a:ext uri="{FF2B5EF4-FFF2-40B4-BE49-F238E27FC236}">
                <a16:creationId xmlns:a16="http://schemas.microsoft.com/office/drawing/2014/main" id="{3B89D0B3-4236-4076-9930-E86FFB2DAE9F}"/>
              </a:ext>
            </a:extLst>
          </p:cNvPr>
          <p:cNvSpPr/>
          <p:nvPr/>
        </p:nvSpPr>
        <p:spPr>
          <a:xfrm>
            <a:off x="6607279" y="2650425"/>
            <a:ext cx="2772696" cy="923330"/>
          </a:xfrm>
          <a:prstGeom prst="rect">
            <a:avLst/>
          </a:prstGeom>
        </p:spPr>
        <p:txBody>
          <a:bodyPr wrap="square">
            <a:spAutoFit/>
          </a:bodyPr>
          <a:lstStyle/>
          <a:p>
            <a:r>
              <a:rPr lang="en-US" dirty="0">
                <a:latin typeface="Comic Sans MS" panose="030F0702030302020204" pitchFamily="66" charset="0"/>
              </a:rPr>
              <a:t>Threads are numbered from 0 (master thread) to N-1 </a:t>
            </a:r>
          </a:p>
        </p:txBody>
      </p:sp>
      <p:sp>
        <p:nvSpPr>
          <p:cNvPr id="21" name="Rectangle 20">
            <a:extLst>
              <a:ext uri="{FF2B5EF4-FFF2-40B4-BE49-F238E27FC236}">
                <a16:creationId xmlns:a16="http://schemas.microsoft.com/office/drawing/2014/main" id="{1507DBFE-D3F8-4FD7-8C9B-83FB218C6236}"/>
              </a:ext>
            </a:extLst>
          </p:cNvPr>
          <p:cNvSpPr/>
          <p:nvPr/>
        </p:nvSpPr>
        <p:spPr>
          <a:xfrm>
            <a:off x="6607279" y="3642639"/>
            <a:ext cx="3116835" cy="646331"/>
          </a:xfrm>
          <a:prstGeom prst="rect">
            <a:avLst/>
          </a:prstGeom>
        </p:spPr>
        <p:txBody>
          <a:bodyPr wrap="square">
            <a:spAutoFit/>
          </a:bodyPr>
          <a:lstStyle/>
          <a:p>
            <a:r>
              <a:rPr lang="en-US" dirty="0">
                <a:latin typeface="Comic Sans MS" panose="030F0702030302020204" pitchFamily="66" charset="0"/>
              </a:rPr>
              <a:t>Implicit </a:t>
            </a:r>
            <a:r>
              <a:rPr lang="en-US" b="1" i="1" dirty="0">
                <a:latin typeface="Comic Sans MS" panose="030F0702030302020204" pitchFamily="66" charset="0"/>
              </a:rPr>
              <a:t>barrier</a:t>
            </a:r>
            <a:r>
              <a:rPr lang="en-US" dirty="0">
                <a:latin typeface="Comic Sans MS" panose="030F0702030302020204" pitchFamily="66" charset="0"/>
              </a:rPr>
              <a:t> at the end of a parallel section.</a:t>
            </a:r>
            <a:endParaRPr lang="en-US" dirty="0"/>
          </a:p>
        </p:txBody>
      </p:sp>
    </p:spTree>
    <p:extLst>
      <p:ext uri="{BB962C8B-B14F-4D97-AF65-F5344CB8AC3E}">
        <p14:creationId xmlns:p14="http://schemas.microsoft.com/office/powerpoint/2010/main" val="1490908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3498DA-4146-4BDE-ACEC-408C40FB2400}"/>
              </a:ext>
            </a:extLst>
          </p:cNvPr>
          <p:cNvPicPr>
            <a:picLocks noChangeAspect="1"/>
          </p:cNvPicPr>
          <p:nvPr/>
        </p:nvPicPr>
        <p:blipFill>
          <a:blip r:embed="rId3"/>
          <a:stretch>
            <a:fillRect/>
          </a:stretch>
        </p:blipFill>
        <p:spPr>
          <a:xfrm>
            <a:off x="-1" y="1910495"/>
            <a:ext cx="10080625" cy="4777266"/>
          </a:xfrm>
          <a:prstGeom prst="rect">
            <a:avLst/>
          </a:prstGeom>
        </p:spPr>
      </p:pic>
      <p:sp>
        <p:nvSpPr>
          <p:cNvPr id="4" name="Title 1">
            <a:extLst>
              <a:ext uri="{FF2B5EF4-FFF2-40B4-BE49-F238E27FC236}">
                <a16:creationId xmlns:a16="http://schemas.microsoft.com/office/drawing/2014/main" id="{BF0668B4-47C7-4266-B730-CB635331CB02}"/>
              </a:ext>
            </a:extLst>
          </p:cNvPr>
          <p:cNvSpPr txBox="1">
            <a:spLocks/>
          </p:cNvSpPr>
          <p:nvPr/>
        </p:nvSpPr>
        <p:spPr>
          <a:xfrm>
            <a:off x="45156" y="417692"/>
            <a:ext cx="9832622" cy="936978"/>
          </a:xfrm>
          <a:prstGeom prst="rect">
            <a:avLst/>
          </a:prstGeom>
        </p:spPr>
        <p:txBody>
          <a:bodyPr vert="horz" lIns="91440" tIns="45720" rIns="91440" bIns="45720" rtlCol="0" anchor="b">
            <a:normAutofit/>
          </a:bodyPr>
          <a:lstStyle>
            <a:lvl1pPr algn="l" defTabSz="1007943" rtl="0" eaLnBrk="1" latinLnBrk="0" hangingPunct="1">
              <a:lnSpc>
                <a:spcPct val="85000"/>
              </a:lnSpc>
              <a:spcBef>
                <a:spcPct val="0"/>
              </a:spcBef>
              <a:buNone/>
              <a:defRPr sz="5291" kern="1200" spc="-55" baseline="0">
                <a:solidFill>
                  <a:schemeClr val="tx1">
                    <a:lumMod val="75000"/>
                    <a:lumOff val="25000"/>
                  </a:schemeClr>
                </a:solidFill>
                <a:latin typeface="+mj-lt"/>
                <a:ea typeface="+mj-ea"/>
                <a:cs typeface="+mj-cs"/>
              </a:defRPr>
            </a:lvl1pPr>
          </a:lstStyle>
          <a:p>
            <a:r>
              <a:rPr lang="en-IN" dirty="0">
                <a:solidFill>
                  <a:srgbClr val="002060"/>
                </a:solidFill>
                <a:latin typeface="Comic Sans MS" panose="030F0702030302020204" pitchFamily="66" charset="0"/>
              </a:rPr>
              <a:t>OPENMP: Basic functions</a:t>
            </a:r>
          </a:p>
        </p:txBody>
      </p:sp>
    </p:spTree>
    <p:extLst>
      <p:ext uri="{BB962C8B-B14F-4D97-AF65-F5344CB8AC3E}">
        <p14:creationId xmlns:p14="http://schemas.microsoft.com/office/powerpoint/2010/main" val="1901046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A09076-A53E-4D08-A470-F2799409A1F6}"/>
              </a:ext>
            </a:extLst>
          </p:cNvPr>
          <p:cNvSpPr txBox="1"/>
          <p:nvPr/>
        </p:nvSpPr>
        <p:spPr>
          <a:xfrm>
            <a:off x="65195" y="1317524"/>
            <a:ext cx="5433083" cy="6222537"/>
          </a:xfrm>
          <a:prstGeom prst="rect">
            <a:avLst/>
          </a:prstGeom>
          <a:noFill/>
        </p:spPr>
        <p:txBody>
          <a:bodyPr wrap="square" rtlCol="0">
            <a:spAutoFit/>
          </a:bodyPr>
          <a:lstStyle/>
          <a:p>
            <a:pPr>
              <a:lnSpc>
                <a:spcPct val="150000"/>
              </a:lnSpc>
            </a:pPr>
            <a:r>
              <a:rPr lang="en-US" sz="2200" dirty="0">
                <a:latin typeface="Comic Sans MS" panose="030F0702030302020204" pitchFamily="66" charset="0"/>
              </a:rPr>
              <a:t>Each thread has its own stack, so it will have its own private (local) variables.</a:t>
            </a:r>
          </a:p>
          <a:p>
            <a:pPr>
              <a:lnSpc>
                <a:spcPct val="150000"/>
              </a:lnSpc>
            </a:pPr>
            <a:r>
              <a:rPr lang="en-US" sz="2200" dirty="0">
                <a:latin typeface="Comic Sans MS" panose="030F0702030302020204" pitchFamily="66" charset="0"/>
              </a:rPr>
              <a:t>Each thread gets its own rank - </a:t>
            </a:r>
            <a:r>
              <a:rPr lang="en-US" sz="2200" b="1" dirty="0" err="1">
                <a:latin typeface="Comic Sans MS" panose="030F0702030302020204" pitchFamily="66" charset="0"/>
              </a:rPr>
              <a:t>omp_get_thread_num</a:t>
            </a:r>
            <a:r>
              <a:rPr lang="en-US" sz="2200" b="1" dirty="0">
                <a:latin typeface="Comic Sans MS" panose="030F0702030302020204" pitchFamily="66" charset="0"/>
              </a:rPr>
              <a:t> </a:t>
            </a:r>
          </a:p>
          <a:p>
            <a:pPr>
              <a:lnSpc>
                <a:spcPct val="150000"/>
              </a:lnSpc>
            </a:pPr>
            <a:r>
              <a:rPr lang="en-US" sz="2200" dirty="0">
                <a:latin typeface="Comic Sans MS" panose="030F0702030302020204" pitchFamily="66" charset="0"/>
              </a:rPr>
              <a:t>The number of threads in the team - </a:t>
            </a:r>
            <a:r>
              <a:rPr lang="en-US" sz="2200" b="1" dirty="0" err="1">
                <a:latin typeface="Comic Sans MS" panose="030F0702030302020204" pitchFamily="66" charset="0"/>
              </a:rPr>
              <a:t>omp_get_num_threads</a:t>
            </a:r>
            <a:endParaRPr lang="en-US" sz="2200" b="1" dirty="0">
              <a:latin typeface="Comic Sans MS" panose="030F0702030302020204" pitchFamily="66" charset="0"/>
            </a:endParaRPr>
          </a:p>
          <a:p>
            <a:pPr>
              <a:lnSpc>
                <a:spcPct val="150000"/>
              </a:lnSpc>
            </a:pPr>
            <a:r>
              <a:rPr lang="en-US" sz="2200" dirty="0">
                <a:latin typeface="Comic Sans MS" panose="030F0702030302020204" pitchFamily="66" charset="0"/>
              </a:rPr>
              <a:t>In OpenMP, </a:t>
            </a:r>
            <a:r>
              <a:rPr lang="en-US" sz="2200" b="1" dirty="0" err="1">
                <a:latin typeface="Comic Sans MS" panose="030F0702030302020204" pitchFamily="66" charset="0"/>
              </a:rPr>
              <a:t>stdout</a:t>
            </a:r>
            <a:r>
              <a:rPr lang="en-US" sz="2200" dirty="0">
                <a:latin typeface="Comic Sans MS" panose="030F0702030302020204" pitchFamily="66" charset="0"/>
              </a:rPr>
              <a:t> is shared among the threads, so each thread can execute the </a:t>
            </a:r>
            <a:r>
              <a:rPr lang="en-US" sz="2200" b="1" dirty="0" err="1">
                <a:latin typeface="Comic Sans MS" panose="030F0702030302020204" pitchFamily="66" charset="0"/>
              </a:rPr>
              <a:t>printf</a:t>
            </a:r>
            <a:r>
              <a:rPr lang="en-US" sz="2200" dirty="0">
                <a:latin typeface="Comic Sans MS" panose="030F0702030302020204" pitchFamily="66" charset="0"/>
              </a:rPr>
              <a:t> statement.</a:t>
            </a:r>
          </a:p>
          <a:p>
            <a:pPr>
              <a:lnSpc>
                <a:spcPct val="150000"/>
              </a:lnSpc>
            </a:pPr>
            <a:r>
              <a:rPr lang="en-US" sz="2400" dirty="0">
                <a:highlight>
                  <a:scrgbClr r="0" g="0" b="0">
                    <a:alpha val="0"/>
                  </a:scrgbClr>
                </a:highlight>
                <a:latin typeface="Comic Sans MS" panose="030F0702030302020204" pitchFamily="66" charset="0"/>
              </a:rPr>
              <a:t>There is no scheduling of access to </a:t>
            </a:r>
            <a:r>
              <a:rPr lang="en-US" sz="2400" b="1" dirty="0" err="1">
                <a:highlight>
                  <a:scrgbClr r="0" g="0" b="0">
                    <a:alpha val="0"/>
                  </a:scrgbClr>
                </a:highlight>
                <a:latin typeface="Comic Sans MS" panose="030F0702030302020204" pitchFamily="66" charset="0"/>
              </a:rPr>
              <a:t>stdout</a:t>
            </a:r>
            <a:r>
              <a:rPr lang="en-US" sz="2400" dirty="0">
                <a:highlight>
                  <a:scrgbClr r="0" g="0" b="0">
                    <a:alpha val="0"/>
                  </a:scrgbClr>
                </a:highlight>
                <a:latin typeface="Comic Sans MS" panose="030F0702030302020204" pitchFamily="66" charset="0"/>
              </a:rPr>
              <a:t>, output is non-deterministic. </a:t>
            </a:r>
          </a:p>
          <a:p>
            <a:pPr>
              <a:lnSpc>
                <a:spcPct val="150000"/>
              </a:lnSpc>
            </a:pPr>
            <a:endParaRPr lang="en-US" sz="2200" dirty="0">
              <a:latin typeface="Comic Sans MS" panose="030F0702030302020204" pitchFamily="66" charset="0"/>
            </a:endParaRPr>
          </a:p>
        </p:txBody>
      </p:sp>
      <p:sp>
        <p:nvSpPr>
          <p:cNvPr id="3" name="Title 1">
            <a:extLst>
              <a:ext uri="{FF2B5EF4-FFF2-40B4-BE49-F238E27FC236}">
                <a16:creationId xmlns:a16="http://schemas.microsoft.com/office/drawing/2014/main" id="{DDFF1ACF-780D-411A-B887-97EBC7E9F2BB}"/>
              </a:ext>
            </a:extLst>
          </p:cNvPr>
          <p:cNvSpPr txBox="1">
            <a:spLocks/>
          </p:cNvSpPr>
          <p:nvPr/>
        </p:nvSpPr>
        <p:spPr>
          <a:xfrm>
            <a:off x="182808" y="417692"/>
            <a:ext cx="9832622" cy="936978"/>
          </a:xfrm>
          <a:prstGeom prst="rect">
            <a:avLst/>
          </a:prstGeom>
        </p:spPr>
        <p:txBody>
          <a:bodyPr vert="horz" lIns="91440" tIns="45720" rIns="91440" bIns="45720" rtlCol="0" anchor="b">
            <a:normAutofit/>
          </a:bodyPr>
          <a:lstStyle>
            <a:lvl1pPr algn="l" defTabSz="1007943" rtl="0" eaLnBrk="1" latinLnBrk="0" hangingPunct="1">
              <a:lnSpc>
                <a:spcPct val="85000"/>
              </a:lnSpc>
              <a:spcBef>
                <a:spcPct val="0"/>
              </a:spcBef>
              <a:buNone/>
              <a:defRPr sz="5291" kern="1200" spc="-55" baseline="0">
                <a:solidFill>
                  <a:schemeClr val="tx1">
                    <a:lumMod val="75000"/>
                    <a:lumOff val="25000"/>
                  </a:schemeClr>
                </a:solidFill>
                <a:latin typeface="+mj-lt"/>
                <a:ea typeface="+mj-ea"/>
                <a:cs typeface="+mj-cs"/>
              </a:defRPr>
            </a:lvl1pPr>
          </a:lstStyle>
          <a:p>
            <a:r>
              <a:rPr lang="en-IN" dirty="0">
                <a:solidFill>
                  <a:srgbClr val="120A76"/>
                </a:solidFill>
                <a:latin typeface="Comic Sans MS" panose="030F0702030302020204" pitchFamily="66" charset="0"/>
              </a:rPr>
              <a:t>OPENMP: basic functions</a:t>
            </a:r>
          </a:p>
        </p:txBody>
      </p:sp>
      <p:pic>
        <p:nvPicPr>
          <p:cNvPr id="4" name="Picture 3">
            <a:extLst>
              <a:ext uri="{FF2B5EF4-FFF2-40B4-BE49-F238E27FC236}">
                <a16:creationId xmlns:a16="http://schemas.microsoft.com/office/drawing/2014/main" id="{85201857-721B-4214-B13D-99F10349FB16}"/>
              </a:ext>
            </a:extLst>
          </p:cNvPr>
          <p:cNvPicPr>
            <a:picLocks noChangeAspect="1"/>
          </p:cNvPicPr>
          <p:nvPr/>
        </p:nvPicPr>
        <p:blipFill>
          <a:blip r:embed="rId3"/>
          <a:stretch>
            <a:fillRect/>
          </a:stretch>
        </p:blipFill>
        <p:spPr>
          <a:xfrm>
            <a:off x="5498279" y="1317524"/>
            <a:ext cx="4582346" cy="5692876"/>
          </a:xfrm>
          <a:prstGeom prst="rect">
            <a:avLst/>
          </a:prstGeom>
        </p:spPr>
      </p:pic>
    </p:spTree>
    <p:extLst>
      <p:ext uri="{BB962C8B-B14F-4D97-AF65-F5344CB8AC3E}">
        <p14:creationId xmlns:p14="http://schemas.microsoft.com/office/powerpoint/2010/main" val="3899838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523A0A-FF2D-4A81-81AA-B59941C1EE83}"/>
              </a:ext>
            </a:extLst>
          </p:cNvPr>
          <p:cNvPicPr>
            <a:picLocks noChangeAspect="1"/>
          </p:cNvPicPr>
          <p:nvPr/>
        </p:nvPicPr>
        <p:blipFill>
          <a:blip r:embed="rId2"/>
          <a:stretch>
            <a:fillRect/>
          </a:stretch>
        </p:blipFill>
        <p:spPr>
          <a:xfrm>
            <a:off x="2481044" y="2923824"/>
            <a:ext cx="7599581" cy="3058758"/>
          </a:xfrm>
          <a:prstGeom prst="rect">
            <a:avLst/>
          </a:prstGeom>
        </p:spPr>
      </p:pic>
      <p:pic>
        <p:nvPicPr>
          <p:cNvPr id="3" name="Picture 2">
            <a:extLst>
              <a:ext uri="{FF2B5EF4-FFF2-40B4-BE49-F238E27FC236}">
                <a16:creationId xmlns:a16="http://schemas.microsoft.com/office/drawing/2014/main" id="{1AC75FAD-BD67-4695-99F2-01BA603DEB45}"/>
              </a:ext>
            </a:extLst>
          </p:cNvPr>
          <p:cNvPicPr>
            <a:picLocks noChangeAspect="1"/>
          </p:cNvPicPr>
          <p:nvPr/>
        </p:nvPicPr>
        <p:blipFill>
          <a:blip r:embed="rId3"/>
          <a:stretch>
            <a:fillRect/>
          </a:stretch>
        </p:blipFill>
        <p:spPr>
          <a:xfrm>
            <a:off x="82373" y="2915955"/>
            <a:ext cx="2254426" cy="3055341"/>
          </a:xfrm>
          <a:prstGeom prst="rect">
            <a:avLst/>
          </a:prstGeom>
        </p:spPr>
      </p:pic>
      <p:sp>
        <p:nvSpPr>
          <p:cNvPr id="4" name="Rectangle 3">
            <a:extLst>
              <a:ext uri="{FF2B5EF4-FFF2-40B4-BE49-F238E27FC236}">
                <a16:creationId xmlns:a16="http://schemas.microsoft.com/office/drawing/2014/main" id="{B613CFDE-A787-4070-9F26-30C74BC84CC9}"/>
              </a:ext>
            </a:extLst>
          </p:cNvPr>
          <p:cNvSpPr/>
          <p:nvPr/>
        </p:nvSpPr>
        <p:spPr>
          <a:xfrm>
            <a:off x="349956" y="1253071"/>
            <a:ext cx="9640358" cy="1938992"/>
          </a:xfrm>
          <a:prstGeom prst="rect">
            <a:avLst/>
          </a:prstGeom>
        </p:spPr>
        <p:txBody>
          <a:bodyPr wrap="square">
            <a:spAutoFit/>
          </a:bodyPr>
          <a:lstStyle/>
          <a:p>
            <a:r>
              <a:rPr lang="en-US" sz="2400" dirty="0">
                <a:latin typeface="Comic Sans MS" panose="030F0702030302020204" pitchFamily="66" charset="0"/>
              </a:rPr>
              <a:t>Create a 4 thread Parallel region :</a:t>
            </a:r>
          </a:p>
          <a:p>
            <a:r>
              <a:rPr lang="en-US" sz="2400" dirty="0">
                <a:latin typeface="Comic Sans MS" panose="030F0702030302020204" pitchFamily="66" charset="0"/>
              </a:rPr>
              <a:t>Statements in the program that are enclosed by the parallel region construct are executed in parallel among the various team threads.</a:t>
            </a:r>
          </a:p>
          <a:p>
            <a:endParaRPr lang="en-US" sz="2400" dirty="0">
              <a:latin typeface="Comic Sans MS" panose="030F0702030302020204" pitchFamily="66" charset="0"/>
            </a:endParaRPr>
          </a:p>
        </p:txBody>
      </p:sp>
      <p:sp>
        <p:nvSpPr>
          <p:cNvPr id="5" name="Rectangle 4">
            <a:extLst>
              <a:ext uri="{FF2B5EF4-FFF2-40B4-BE49-F238E27FC236}">
                <a16:creationId xmlns:a16="http://schemas.microsoft.com/office/drawing/2014/main" id="{ED7D67C1-87AC-487B-9C39-9433FD45719F}"/>
              </a:ext>
            </a:extLst>
          </p:cNvPr>
          <p:cNvSpPr/>
          <p:nvPr/>
        </p:nvSpPr>
        <p:spPr>
          <a:xfrm>
            <a:off x="82374" y="6278900"/>
            <a:ext cx="9998252" cy="523220"/>
          </a:xfrm>
          <a:prstGeom prst="rect">
            <a:avLst/>
          </a:prstGeom>
        </p:spPr>
        <p:txBody>
          <a:bodyPr wrap="square">
            <a:spAutoFit/>
          </a:bodyPr>
          <a:lstStyle/>
          <a:p>
            <a:r>
              <a:rPr lang="en-US" sz="2800" dirty="0">
                <a:latin typeface="Comic Sans MS" panose="030F0702030302020204" pitchFamily="66" charset="0"/>
              </a:rPr>
              <a:t>Each thread calls pooh(ID,A) for ID = 0 to 3</a:t>
            </a:r>
          </a:p>
        </p:txBody>
      </p:sp>
      <p:sp>
        <p:nvSpPr>
          <p:cNvPr id="6" name="Title 1">
            <a:extLst>
              <a:ext uri="{FF2B5EF4-FFF2-40B4-BE49-F238E27FC236}">
                <a16:creationId xmlns:a16="http://schemas.microsoft.com/office/drawing/2014/main" id="{C9B21D52-3EA7-4418-AA49-B83BAAFDED74}"/>
              </a:ext>
            </a:extLst>
          </p:cNvPr>
          <p:cNvSpPr txBox="1">
            <a:spLocks/>
          </p:cNvSpPr>
          <p:nvPr/>
        </p:nvSpPr>
        <p:spPr>
          <a:xfrm>
            <a:off x="45156" y="158045"/>
            <a:ext cx="9832622" cy="936978"/>
          </a:xfrm>
          <a:prstGeom prst="rect">
            <a:avLst/>
          </a:prstGeom>
        </p:spPr>
        <p:txBody>
          <a:bodyPr vert="horz" lIns="91440" tIns="45720" rIns="91440" bIns="45720" rtlCol="0" anchor="b">
            <a:normAutofit/>
          </a:bodyPr>
          <a:lstStyle>
            <a:lvl1pPr algn="l" defTabSz="1007943" rtl="0" eaLnBrk="1" latinLnBrk="0" hangingPunct="1">
              <a:lnSpc>
                <a:spcPct val="85000"/>
              </a:lnSpc>
              <a:spcBef>
                <a:spcPct val="0"/>
              </a:spcBef>
              <a:buNone/>
              <a:defRPr sz="5291" kern="1200" spc="-55" baseline="0">
                <a:solidFill>
                  <a:schemeClr val="tx1">
                    <a:lumMod val="75000"/>
                    <a:lumOff val="25000"/>
                  </a:schemeClr>
                </a:solidFill>
                <a:latin typeface="+mj-lt"/>
                <a:ea typeface="+mj-ea"/>
                <a:cs typeface="+mj-cs"/>
              </a:defRPr>
            </a:lvl1pPr>
          </a:lstStyle>
          <a:p>
            <a:r>
              <a:rPr lang="en-IN" dirty="0">
                <a:solidFill>
                  <a:srgbClr val="002060"/>
                </a:solidFill>
                <a:latin typeface="Comic Sans MS" panose="030F0702030302020204" pitchFamily="66" charset="0"/>
              </a:rPr>
              <a:t>OPENMP:</a:t>
            </a:r>
            <a:r>
              <a:rPr lang="en-US" dirty="0">
                <a:solidFill>
                  <a:schemeClr val="accent2">
                    <a:lumMod val="75000"/>
                  </a:schemeClr>
                </a:solidFill>
                <a:latin typeface="Comic Sans MS" panose="030F0702030302020204" pitchFamily="66" charset="0"/>
              </a:rPr>
              <a:t> </a:t>
            </a:r>
            <a:r>
              <a:rPr lang="en-US" sz="5300" dirty="0">
                <a:solidFill>
                  <a:srgbClr val="002060"/>
                </a:solidFill>
                <a:latin typeface="Comic Sans MS" panose="030F0702030302020204" pitchFamily="66" charset="0"/>
              </a:rPr>
              <a:t>Run Time Functions</a:t>
            </a:r>
            <a:endParaRPr lang="en-IN" sz="5300" dirty="0">
              <a:solidFill>
                <a:srgbClr val="002060"/>
              </a:solidFill>
              <a:latin typeface="Comic Sans MS" panose="030F0702030302020204" pitchFamily="66" charset="0"/>
            </a:endParaRPr>
          </a:p>
        </p:txBody>
      </p:sp>
    </p:spTree>
    <p:extLst>
      <p:ext uri="{BB962C8B-B14F-4D97-AF65-F5344CB8AC3E}">
        <p14:creationId xmlns:p14="http://schemas.microsoft.com/office/powerpoint/2010/main" val="3341386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9D67-4045-40F7-802B-D43E613F1F32}"/>
              </a:ext>
            </a:extLst>
          </p:cNvPr>
          <p:cNvSpPr>
            <a:spLocks noGrp="1"/>
          </p:cNvSpPr>
          <p:nvPr>
            <p:ph type="title" idx="4294967295"/>
          </p:nvPr>
        </p:nvSpPr>
        <p:spPr>
          <a:xfrm>
            <a:off x="169863" y="225425"/>
            <a:ext cx="9910762" cy="957263"/>
          </a:xfrm>
        </p:spPr>
        <p:txBody>
          <a:bodyPr>
            <a:normAutofit/>
          </a:bodyPr>
          <a:lstStyle/>
          <a:p>
            <a:r>
              <a:rPr lang="en-US" dirty="0">
                <a:solidFill>
                  <a:srgbClr val="120A76"/>
                </a:solidFill>
                <a:latin typeface="Comic Sans MS" panose="030F0702030302020204" pitchFamily="66" charset="0"/>
              </a:rPr>
              <a:t>OpenMP Run Time Functions</a:t>
            </a:r>
          </a:p>
        </p:txBody>
      </p:sp>
      <p:sp>
        <p:nvSpPr>
          <p:cNvPr id="3" name="Content Placeholder 2">
            <a:extLst>
              <a:ext uri="{FF2B5EF4-FFF2-40B4-BE49-F238E27FC236}">
                <a16:creationId xmlns:a16="http://schemas.microsoft.com/office/drawing/2014/main" id="{73CA0C11-B71A-4B56-BDF7-2D72178C25BA}"/>
              </a:ext>
            </a:extLst>
          </p:cNvPr>
          <p:cNvSpPr>
            <a:spLocks noGrp="1"/>
          </p:cNvSpPr>
          <p:nvPr>
            <p:ph idx="4294967295"/>
          </p:nvPr>
        </p:nvSpPr>
        <p:spPr>
          <a:xfrm>
            <a:off x="169863" y="1436688"/>
            <a:ext cx="9910762" cy="5562600"/>
          </a:xfrm>
          <a:ln>
            <a:solidFill>
              <a:schemeClr val="bg1"/>
            </a:solidFill>
          </a:ln>
        </p:spPr>
        <p:txBody>
          <a:bodyPr>
            <a:noAutofit/>
          </a:bodyPr>
          <a:lstStyle/>
          <a:p>
            <a:pPr marL="0" indent="0">
              <a:buNone/>
            </a:pPr>
            <a:r>
              <a:rPr lang="en-US" sz="2400" dirty="0">
                <a:latin typeface="Comic Sans MS" panose="030F0702030302020204" pitchFamily="66" charset="0"/>
              </a:rPr>
              <a:t>Modify/check/get info about the number of threads</a:t>
            </a:r>
          </a:p>
          <a:p>
            <a:pPr marL="0" indent="0">
              <a:buNone/>
            </a:pPr>
            <a:r>
              <a:rPr lang="en-US" sz="2400" dirty="0">
                <a:latin typeface="Comic Sans MS" panose="030F0702030302020204" pitchFamily="66" charset="0"/>
              </a:rPr>
              <a:t>      </a:t>
            </a:r>
            <a:r>
              <a:rPr lang="en-US" sz="2400" b="1" dirty="0" err="1">
                <a:solidFill>
                  <a:srgbClr val="120A76"/>
                </a:solidFill>
                <a:latin typeface="Comic Sans MS" panose="030F0702030302020204" pitchFamily="66" charset="0"/>
              </a:rPr>
              <a:t>omp_get_num_threads</a:t>
            </a:r>
            <a:r>
              <a:rPr lang="en-US" sz="2400" b="1" dirty="0">
                <a:solidFill>
                  <a:srgbClr val="120A76"/>
                </a:solidFill>
                <a:latin typeface="Comic Sans MS" panose="030F0702030302020204" pitchFamily="66" charset="0"/>
              </a:rPr>
              <a:t>() </a:t>
            </a:r>
            <a:r>
              <a:rPr lang="en-US" sz="2400" dirty="0">
                <a:latin typeface="Comic Sans MS" panose="030F0702030302020204" pitchFamily="66" charset="0"/>
              </a:rPr>
              <a:t>//number of threads in use</a:t>
            </a:r>
            <a:endParaRPr lang="en-US" sz="2400" b="1" dirty="0">
              <a:solidFill>
                <a:srgbClr val="120A76"/>
              </a:solidFill>
              <a:latin typeface="Comic Sans MS" panose="030F0702030302020204" pitchFamily="66" charset="0"/>
            </a:endParaRPr>
          </a:p>
          <a:p>
            <a:r>
              <a:rPr lang="en-US" sz="2400" dirty="0">
                <a:latin typeface="Comic Sans MS" panose="030F0702030302020204" pitchFamily="66" charset="0"/>
              </a:rPr>
              <a:t>     </a:t>
            </a:r>
            <a:r>
              <a:rPr lang="en-US" sz="2400" b="1" dirty="0" err="1">
                <a:solidFill>
                  <a:srgbClr val="002060"/>
                </a:solidFill>
                <a:latin typeface="Comic Sans MS" panose="030F0702030302020204" pitchFamily="66" charset="0"/>
              </a:rPr>
              <a:t>omp_get_thread_num</a:t>
            </a:r>
            <a:r>
              <a:rPr lang="en-US" sz="2400" b="1" dirty="0">
                <a:solidFill>
                  <a:srgbClr val="002060"/>
                </a:solidFill>
                <a:latin typeface="Comic Sans MS" panose="030F0702030302020204" pitchFamily="66" charset="0"/>
              </a:rPr>
              <a:t>()</a:t>
            </a:r>
            <a:r>
              <a:rPr lang="en-US" sz="2400" dirty="0">
                <a:latin typeface="Comic Sans MS" panose="030F0702030302020204" pitchFamily="66" charset="0"/>
              </a:rPr>
              <a:t> //tells which thread you are</a:t>
            </a:r>
          </a:p>
          <a:p>
            <a:r>
              <a:rPr lang="en-US" sz="2400" dirty="0">
                <a:latin typeface="Comic Sans MS" panose="030F0702030302020204" pitchFamily="66" charset="0"/>
              </a:rPr>
              <a:t>     </a:t>
            </a:r>
            <a:r>
              <a:rPr lang="en-US" sz="2400" b="1" dirty="0" err="1">
                <a:solidFill>
                  <a:srgbClr val="002060"/>
                </a:solidFill>
                <a:latin typeface="Comic Sans MS" panose="030F0702030302020204" pitchFamily="66" charset="0"/>
              </a:rPr>
              <a:t>omp_get_max_threads</a:t>
            </a:r>
            <a:r>
              <a:rPr lang="en-US" sz="2400" b="1" dirty="0">
                <a:solidFill>
                  <a:srgbClr val="002060"/>
                </a:solidFill>
                <a:latin typeface="Comic Sans MS" panose="030F0702030302020204" pitchFamily="66" charset="0"/>
              </a:rPr>
              <a:t>() </a:t>
            </a:r>
            <a:r>
              <a:rPr lang="en-US" sz="2400" dirty="0">
                <a:latin typeface="Comic Sans MS" panose="030F0702030302020204" pitchFamily="66" charset="0"/>
              </a:rPr>
              <a:t>//max threads that can be used </a:t>
            </a:r>
            <a:endParaRPr lang="en-US" sz="2400" b="1" dirty="0">
              <a:latin typeface="Comic Sans MS" panose="030F0702030302020204" pitchFamily="66" charset="0"/>
            </a:endParaRPr>
          </a:p>
          <a:p>
            <a:pPr marL="0" indent="0">
              <a:buNone/>
            </a:pPr>
            <a:r>
              <a:rPr lang="en-US" sz="2400" dirty="0">
                <a:latin typeface="Comic Sans MS" panose="030F0702030302020204" pitchFamily="66" charset="0"/>
              </a:rPr>
              <a:t>Are we in a parallel region?</a:t>
            </a:r>
            <a:r>
              <a:rPr lang="en-US" sz="2400" b="1" dirty="0">
                <a:solidFill>
                  <a:srgbClr val="002060"/>
                </a:solidFill>
                <a:latin typeface="Comic Sans MS" panose="030F0702030302020204" pitchFamily="66" charset="0"/>
              </a:rPr>
              <a:t> </a:t>
            </a:r>
            <a:r>
              <a:rPr lang="en-US" sz="2400" b="1" dirty="0" err="1">
                <a:solidFill>
                  <a:srgbClr val="002060"/>
                </a:solidFill>
                <a:latin typeface="Comic Sans MS" panose="030F0702030302020204" pitchFamily="66" charset="0"/>
              </a:rPr>
              <a:t>omp_in_parallel</a:t>
            </a:r>
            <a:r>
              <a:rPr lang="en-US" sz="2400" b="1" dirty="0">
                <a:solidFill>
                  <a:srgbClr val="002060"/>
                </a:solidFill>
                <a:latin typeface="Comic Sans MS" panose="030F0702030302020204" pitchFamily="66" charset="0"/>
              </a:rPr>
              <a:t>()</a:t>
            </a:r>
            <a:r>
              <a:rPr lang="en-US" sz="2400" dirty="0">
                <a:latin typeface="Comic Sans MS" panose="030F0702030302020204" pitchFamily="66" charset="0"/>
              </a:rPr>
              <a:t> </a:t>
            </a:r>
          </a:p>
          <a:p>
            <a:pPr marL="0" indent="0">
              <a:buNone/>
            </a:pPr>
            <a:r>
              <a:rPr lang="en-US" sz="2400" dirty="0">
                <a:latin typeface="Comic Sans MS" panose="030F0702030302020204" pitchFamily="66" charset="0"/>
              </a:rPr>
              <a:t>How many processors in the system? </a:t>
            </a:r>
            <a:r>
              <a:rPr lang="en-US" sz="2400" b="1" dirty="0" err="1">
                <a:solidFill>
                  <a:srgbClr val="002060"/>
                </a:solidFill>
                <a:latin typeface="Comic Sans MS" panose="030F0702030302020204" pitchFamily="66" charset="0"/>
              </a:rPr>
              <a:t>omp_get_num_procs</a:t>
            </a:r>
            <a:r>
              <a:rPr lang="en-US" sz="2400" b="1" dirty="0">
                <a:solidFill>
                  <a:srgbClr val="002060"/>
                </a:solidFill>
                <a:latin typeface="Comic Sans MS" panose="030F0702030302020204" pitchFamily="66" charset="0"/>
              </a:rPr>
              <a:t>()</a:t>
            </a:r>
          </a:p>
          <a:p>
            <a:pPr marL="0" indent="0">
              <a:buNone/>
            </a:pPr>
            <a:r>
              <a:rPr lang="en-US" sz="2400" dirty="0">
                <a:latin typeface="Comic Sans MS" panose="030F0702030302020204" pitchFamily="66" charset="0"/>
              </a:rPr>
              <a:t>Set explicit locks and several more...</a:t>
            </a:r>
          </a:p>
          <a:p>
            <a:pPr marL="0" indent="0" fontAlgn="t">
              <a:buNone/>
            </a:pPr>
            <a:endParaRPr lang="en-US" dirty="0">
              <a:solidFill>
                <a:srgbClr val="120A76"/>
              </a:solidFill>
              <a:latin typeface="Comic Sans MS" panose="030F0702030302020204" pitchFamily="66" charset="0"/>
            </a:endParaRPr>
          </a:p>
          <a:p>
            <a:pPr marL="0" indent="0" fontAlgn="t">
              <a:buNone/>
            </a:pPr>
            <a:r>
              <a:rPr lang="en-US" dirty="0">
                <a:solidFill>
                  <a:srgbClr val="120A76"/>
                </a:solidFill>
                <a:latin typeface="Comic Sans MS" panose="030F0702030302020204" pitchFamily="66" charset="0"/>
              </a:rPr>
              <a:t>OpenMP Environment Variables </a:t>
            </a:r>
          </a:p>
          <a:p>
            <a:pPr marL="0" indent="0" fontAlgn="t">
              <a:buNone/>
            </a:pPr>
            <a:r>
              <a:rPr lang="en-US" u="sng" dirty="0">
                <a:hlinkClick r:id="rId3"/>
              </a:rPr>
              <a:t>OMP_NUM_THREADS</a:t>
            </a:r>
            <a:r>
              <a:rPr lang="en-US" u="sng" dirty="0"/>
              <a:t>: </a:t>
            </a:r>
            <a:r>
              <a:rPr lang="en-US" dirty="0"/>
              <a:t>Sets the maximum number of threads in the parallel region, unless overridden by </a:t>
            </a:r>
            <a:r>
              <a:rPr lang="en-US" dirty="0" err="1">
                <a:hlinkClick r:id="rId4"/>
              </a:rPr>
              <a:t>omp_set_num_threads</a:t>
            </a:r>
            <a:r>
              <a:rPr lang="en-US" dirty="0"/>
              <a:t> or </a:t>
            </a:r>
            <a:r>
              <a:rPr lang="en-US" dirty="0" err="1">
                <a:hlinkClick r:id="rId5"/>
              </a:rPr>
              <a:t>num_threads</a:t>
            </a:r>
            <a:r>
              <a:rPr lang="en-US" dirty="0"/>
              <a:t>.</a:t>
            </a:r>
          </a:p>
          <a:p>
            <a:pPr marL="0" indent="0">
              <a:buNone/>
            </a:pPr>
            <a:endParaRPr lang="en-US" sz="2400" dirty="0">
              <a:latin typeface="Comic Sans MS" panose="030F0702030302020204" pitchFamily="66" charset="0"/>
            </a:endParaRPr>
          </a:p>
        </p:txBody>
      </p:sp>
      <p:sp>
        <p:nvSpPr>
          <p:cNvPr id="4" name="Rectangle 3">
            <a:extLst>
              <a:ext uri="{FF2B5EF4-FFF2-40B4-BE49-F238E27FC236}">
                <a16:creationId xmlns:a16="http://schemas.microsoft.com/office/drawing/2014/main" id="{C97FB829-14F1-42E4-8ECB-A3872543AF7D}"/>
              </a:ext>
            </a:extLst>
          </p:cNvPr>
          <p:cNvSpPr/>
          <p:nvPr/>
        </p:nvSpPr>
        <p:spPr>
          <a:xfrm>
            <a:off x="4737419" y="5029201"/>
            <a:ext cx="517334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a:t>
            </a:r>
            <a:r>
              <a:rPr lang="en-US" b="1" dirty="0"/>
              <a:t>SET</a:t>
            </a:r>
            <a:r>
              <a:rPr lang="en-US" dirty="0"/>
              <a:t> command in Windows or </a:t>
            </a:r>
            <a:r>
              <a:rPr lang="en-US" b="1" dirty="0" err="1"/>
              <a:t>printenv</a:t>
            </a:r>
            <a:r>
              <a:rPr lang="en-US" dirty="0"/>
              <a:t> command in </a:t>
            </a:r>
            <a:r>
              <a:rPr lang="en-US" dirty="0" err="1"/>
              <a:t>linux</a:t>
            </a:r>
            <a:r>
              <a:rPr lang="en-US" dirty="0"/>
              <a:t> to see current environment variables</a:t>
            </a:r>
          </a:p>
        </p:txBody>
      </p:sp>
    </p:spTree>
    <p:extLst>
      <p:ext uri="{BB962C8B-B14F-4D97-AF65-F5344CB8AC3E}">
        <p14:creationId xmlns:p14="http://schemas.microsoft.com/office/powerpoint/2010/main" val="1621734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9D67-4045-40F7-802B-D43E613F1F32}"/>
              </a:ext>
            </a:extLst>
          </p:cNvPr>
          <p:cNvSpPr>
            <a:spLocks noGrp="1"/>
          </p:cNvSpPr>
          <p:nvPr>
            <p:ph type="title" idx="4294967295"/>
          </p:nvPr>
        </p:nvSpPr>
        <p:spPr>
          <a:xfrm>
            <a:off x="0" y="295275"/>
            <a:ext cx="7953375" cy="968375"/>
          </a:xfrm>
        </p:spPr>
        <p:txBody>
          <a:bodyPr>
            <a:normAutofit/>
          </a:bodyPr>
          <a:lstStyle/>
          <a:p>
            <a:r>
              <a:rPr lang="en-US" dirty="0">
                <a:solidFill>
                  <a:schemeClr val="accent2">
                    <a:lumMod val="75000"/>
                  </a:schemeClr>
                </a:solidFill>
                <a:latin typeface="Comic Sans MS" panose="030F0702030302020204" pitchFamily="66" charset="0"/>
              </a:rPr>
              <a:t>OpenMP: Syntax</a:t>
            </a:r>
          </a:p>
        </p:txBody>
      </p:sp>
      <p:graphicFrame>
        <p:nvGraphicFramePr>
          <p:cNvPr id="7" name="Table 6">
            <a:extLst>
              <a:ext uri="{FF2B5EF4-FFF2-40B4-BE49-F238E27FC236}">
                <a16:creationId xmlns:a16="http://schemas.microsoft.com/office/drawing/2014/main" id="{694D6302-B44E-4744-8B5C-B1F7484C4605}"/>
              </a:ext>
            </a:extLst>
          </p:cNvPr>
          <p:cNvGraphicFramePr>
            <a:graphicFrameLocks noGrp="1"/>
          </p:cNvGraphicFramePr>
          <p:nvPr>
            <p:extLst>
              <p:ext uri="{D42A27DB-BD31-4B8C-83A1-F6EECF244321}">
                <p14:modId xmlns:p14="http://schemas.microsoft.com/office/powerpoint/2010/main" val="194489952"/>
              </p:ext>
            </p:extLst>
          </p:nvPr>
        </p:nvGraphicFramePr>
        <p:xfrm>
          <a:off x="363794" y="1539698"/>
          <a:ext cx="9350476" cy="5084445"/>
        </p:xfrm>
        <a:graphic>
          <a:graphicData uri="http://schemas.openxmlformats.org/drawingml/2006/table">
            <a:tbl>
              <a:tblPr firstRow="1" bandRow="1">
                <a:tableStyleId>{5C22544A-7EE6-4342-B048-85BDC9FD1C3A}</a:tableStyleId>
              </a:tblPr>
              <a:tblGrid>
                <a:gridCol w="2021938">
                  <a:extLst>
                    <a:ext uri="{9D8B030D-6E8A-4147-A177-3AD203B41FA5}">
                      <a16:colId xmlns:a16="http://schemas.microsoft.com/office/drawing/2014/main" val="758217841"/>
                    </a:ext>
                  </a:extLst>
                </a:gridCol>
                <a:gridCol w="2467774">
                  <a:extLst>
                    <a:ext uri="{9D8B030D-6E8A-4147-A177-3AD203B41FA5}">
                      <a16:colId xmlns:a16="http://schemas.microsoft.com/office/drawing/2014/main" val="1279528557"/>
                    </a:ext>
                  </a:extLst>
                </a:gridCol>
                <a:gridCol w="2659197">
                  <a:extLst>
                    <a:ext uri="{9D8B030D-6E8A-4147-A177-3AD203B41FA5}">
                      <a16:colId xmlns:a16="http://schemas.microsoft.com/office/drawing/2014/main" val="3160171152"/>
                    </a:ext>
                  </a:extLst>
                </a:gridCol>
                <a:gridCol w="2201567">
                  <a:extLst>
                    <a:ext uri="{9D8B030D-6E8A-4147-A177-3AD203B41FA5}">
                      <a16:colId xmlns:a16="http://schemas.microsoft.com/office/drawing/2014/main" val="4290849066"/>
                    </a:ext>
                  </a:extLst>
                </a:gridCol>
              </a:tblGrid>
              <a:tr h="370840">
                <a:tc>
                  <a:txBody>
                    <a:bodyPr/>
                    <a:lstStyle/>
                    <a:p>
                      <a:r>
                        <a:rPr lang="en-US" dirty="0"/>
                        <a:t>C/C++ (pragma)</a:t>
                      </a:r>
                    </a:p>
                  </a:txBody>
                  <a:tcPr/>
                </a:tc>
                <a:tc>
                  <a:txBody>
                    <a:bodyPr/>
                    <a:lstStyle/>
                    <a:p>
                      <a:r>
                        <a:rPr lang="en-US" dirty="0"/>
                        <a:t>directive-name</a:t>
                      </a:r>
                    </a:p>
                  </a:txBody>
                  <a:tcPr/>
                </a:tc>
                <a:tc>
                  <a:txBody>
                    <a:bodyPr/>
                    <a:lstStyle/>
                    <a:p>
                      <a:pPr marL="0" marR="0" lvl="0" indent="0" algn="l" defTabSz="1007943" rtl="0" eaLnBrk="1" fontAlgn="auto" latinLnBrk="0" hangingPunct="1">
                        <a:lnSpc>
                          <a:spcPct val="100000"/>
                        </a:lnSpc>
                        <a:spcBef>
                          <a:spcPts val="0"/>
                        </a:spcBef>
                        <a:spcAft>
                          <a:spcPts val="0"/>
                        </a:spcAft>
                        <a:buClrTx/>
                        <a:buSzTx/>
                        <a:buFontTx/>
                        <a:buNone/>
                        <a:tabLst/>
                        <a:defRPr/>
                      </a:pPr>
                      <a:r>
                        <a:rPr lang="en-US" dirty="0"/>
                        <a:t>[clause,…]</a:t>
                      </a:r>
                    </a:p>
                    <a:p>
                      <a:endParaRPr lang="en-US" dirty="0"/>
                    </a:p>
                  </a:txBody>
                  <a:tcPr/>
                </a:tc>
                <a:tc>
                  <a:txBody>
                    <a:bodyPr/>
                    <a:lstStyle/>
                    <a:p>
                      <a:pPr marL="0" marR="0" lvl="0" indent="0" algn="l" defTabSz="1007943" rtl="0" eaLnBrk="1" fontAlgn="auto" latinLnBrk="0" hangingPunct="1">
                        <a:lnSpc>
                          <a:spcPct val="100000"/>
                        </a:lnSpc>
                        <a:spcBef>
                          <a:spcPts val="0"/>
                        </a:spcBef>
                        <a:spcAft>
                          <a:spcPts val="0"/>
                        </a:spcAft>
                        <a:buClrTx/>
                        <a:buSzTx/>
                        <a:buFontTx/>
                        <a:buNone/>
                        <a:tabLst/>
                        <a:defRPr/>
                      </a:pPr>
                      <a:endParaRPr lang="en-US" dirty="0"/>
                    </a:p>
                    <a:p>
                      <a:endParaRPr lang="en-US" dirty="0"/>
                    </a:p>
                  </a:txBody>
                  <a:tcPr/>
                </a:tc>
                <a:extLst>
                  <a:ext uri="{0D108BD9-81ED-4DB2-BD59-A6C34878D82A}">
                    <a16:rowId xmlns:a16="http://schemas.microsoft.com/office/drawing/2014/main" val="3150664108"/>
                  </a:ext>
                </a:extLst>
              </a:tr>
              <a:tr h="370840">
                <a:tc>
                  <a:txBody>
                    <a:bodyPr/>
                    <a:lstStyle/>
                    <a:p>
                      <a:r>
                        <a:rPr lang="en-US" dirty="0"/>
                        <a:t>#pragma </a:t>
                      </a:r>
                      <a:r>
                        <a:rPr lang="en-US" dirty="0" err="1"/>
                        <a:t>omp</a:t>
                      </a:r>
                      <a:endParaRPr lang="en-US" dirty="0"/>
                    </a:p>
                  </a:txBody>
                  <a:tcPr/>
                </a:tc>
                <a:tc>
                  <a:txBody>
                    <a:bodyPr/>
                    <a:lstStyle/>
                    <a:p>
                      <a:pPr marL="0" marR="0" lvl="0" indent="0" algn="l" defTabSz="1007943" rtl="0" eaLnBrk="1" fontAlgn="auto" latinLnBrk="0" hangingPunct="1">
                        <a:lnSpc>
                          <a:spcPct val="100000"/>
                        </a:lnSpc>
                        <a:spcBef>
                          <a:spcPts val="0"/>
                        </a:spcBef>
                        <a:spcAft>
                          <a:spcPts val="0"/>
                        </a:spcAft>
                        <a:buClrTx/>
                        <a:buSzTx/>
                        <a:buFontTx/>
                        <a:buNone/>
                        <a:tabLst/>
                        <a:defRPr/>
                      </a:pPr>
                      <a:r>
                        <a:rPr lang="en-US" dirty="0"/>
                        <a:t>parallel</a:t>
                      </a:r>
                    </a:p>
                  </a:txBody>
                  <a:tcPr/>
                </a:tc>
                <a:tc>
                  <a:txBody>
                    <a:bodyPr/>
                    <a:lstStyle/>
                    <a:p>
                      <a:r>
                        <a:rPr lang="en-US" dirty="0"/>
                        <a:t>private(var1, var2)</a:t>
                      </a:r>
                    </a:p>
                    <a:p>
                      <a:r>
                        <a:rPr lang="en-US" dirty="0"/>
                        <a:t> shared (var3)</a:t>
                      </a:r>
                    </a:p>
                    <a:p>
                      <a:endParaRPr lang="en-US" dirty="0"/>
                    </a:p>
                  </a:txBody>
                  <a:tcPr/>
                </a:tc>
                <a:tc>
                  <a:txBody>
                    <a:bodyPr/>
                    <a:lstStyle/>
                    <a:p>
                      <a:pPr marL="0" marR="0" lvl="0" indent="0" algn="l" defTabSz="1007943" rtl="0" eaLnBrk="1" fontAlgn="auto" latinLnBrk="0" hangingPunct="1">
                        <a:lnSpc>
                          <a:spcPct val="100000"/>
                        </a:lnSpc>
                        <a:spcBef>
                          <a:spcPts val="0"/>
                        </a:spcBef>
                        <a:spcAft>
                          <a:spcPts val="0"/>
                        </a:spcAft>
                        <a:buClrTx/>
                        <a:buSzTx/>
                        <a:buFontTx/>
                        <a:buNone/>
                        <a:tabLst/>
                        <a:defRPr/>
                      </a:pPr>
                      <a:r>
                        <a:rPr lang="en-US" sz="1984" kern="1200" dirty="0">
                          <a:solidFill>
                            <a:schemeClr val="dk1"/>
                          </a:solidFill>
                          <a:latin typeface="+mn-lt"/>
                          <a:ea typeface="+mn-ea"/>
                          <a:cs typeface="+mn-cs"/>
                        </a:rPr>
                        <a:t>#include &lt;</a:t>
                      </a:r>
                      <a:r>
                        <a:rPr lang="en-US" sz="1984" kern="1200" dirty="0" err="1">
                          <a:solidFill>
                            <a:schemeClr val="dk1"/>
                          </a:solidFill>
                          <a:latin typeface="+mn-lt"/>
                          <a:ea typeface="+mn-ea"/>
                          <a:cs typeface="+mn-cs"/>
                        </a:rPr>
                        <a:t>omp.h</a:t>
                      </a:r>
                      <a:r>
                        <a:rPr lang="en-US" sz="1984" kern="1200" dirty="0">
                          <a:solidFill>
                            <a:schemeClr val="dk1"/>
                          </a:solidFill>
                          <a:latin typeface="+mn-lt"/>
                          <a:ea typeface="+mn-ea"/>
                          <a:cs typeface="+mn-cs"/>
                        </a:rPr>
                        <a:t>&gt;</a:t>
                      </a:r>
                    </a:p>
                    <a:p>
                      <a:endParaRPr lang="en-US" dirty="0"/>
                    </a:p>
                  </a:txBody>
                  <a:tcPr/>
                </a:tc>
                <a:extLst>
                  <a:ext uri="{0D108BD9-81ED-4DB2-BD59-A6C34878D82A}">
                    <a16:rowId xmlns:a16="http://schemas.microsoft.com/office/drawing/2014/main" val="547533683"/>
                  </a:ext>
                </a:extLst>
              </a:tr>
              <a:tr h="370840">
                <a:tc>
                  <a:txBody>
                    <a:bodyPr/>
                    <a:lstStyle/>
                    <a:p>
                      <a:r>
                        <a:rPr lang="en-US" dirty="0"/>
                        <a:t>Required for all OpenMP C/C++ directives.</a:t>
                      </a:r>
                    </a:p>
                  </a:txBody>
                  <a:tcPr/>
                </a:tc>
                <a:tc>
                  <a:txBody>
                    <a:bodyPr/>
                    <a:lstStyle/>
                    <a:p>
                      <a:r>
                        <a:rPr lang="en-US" dirty="0"/>
                        <a:t>A valid OpenMP directive. Must appear after the pragma and before any clauses. </a:t>
                      </a:r>
                    </a:p>
                  </a:txBody>
                  <a:tcPr/>
                </a:tc>
                <a:tc>
                  <a:txBody>
                    <a:bodyPr/>
                    <a:lstStyle/>
                    <a:p>
                      <a:r>
                        <a:rPr lang="en-US" dirty="0"/>
                        <a:t>Optional. Clauses can be in any order and repeated as necessary unless otherwise restricted. </a:t>
                      </a:r>
                    </a:p>
                  </a:txBody>
                  <a:tcPr/>
                </a:tc>
                <a:tc>
                  <a:txBody>
                    <a:bodyPr/>
                    <a:lstStyle/>
                    <a:p>
                      <a:endParaRPr lang="en-US" dirty="0"/>
                    </a:p>
                  </a:txBody>
                  <a:tcPr/>
                </a:tc>
                <a:extLst>
                  <a:ext uri="{0D108BD9-81ED-4DB2-BD59-A6C34878D82A}">
                    <a16:rowId xmlns:a16="http://schemas.microsoft.com/office/drawing/2014/main" val="198416627"/>
                  </a:ext>
                </a:extLst>
              </a:tr>
              <a:tr h="370840">
                <a:tc>
                  <a:txBody>
                    <a:bodyPr/>
                    <a:lstStyle/>
                    <a:p>
                      <a:r>
                        <a:rPr lang="en-US" dirty="0">
                          <a:solidFill>
                            <a:schemeClr val="bg1"/>
                          </a:solidFill>
                        </a:rPr>
                        <a:t>Fortran (sentinel)</a:t>
                      </a:r>
                    </a:p>
                  </a:txBody>
                  <a:tcPr>
                    <a:solidFill>
                      <a:schemeClr val="accent1"/>
                    </a:solidFill>
                  </a:tcPr>
                </a:tc>
                <a:tc>
                  <a:txBody>
                    <a:bodyPr/>
                    <a:lstStyle/>
                    <a:p>
                      <a:r>
                        <a:rPr lang="en-US" dirty="0">
                          <a:solidFill>
                            <a:schemeClr val="bg1"/>
                          </a:solidFill>
                        </a:rPr>
                        <a:t>directive-name</a:t>
                      </a:r>
                    </a:p>
                  </a:txBody>
                  <a:tcPr>
                    <a:solidFill>
                      <a:schemeClr val="accent1"/>
                    </a:solidFill>
                  </a:tcPr>
                </a:tc>
                <a:tc>
                  <a:txBody>
                    <a:bodyPr/>
                    <a:lstStyle/>
                    <a:p>
                      <a:r>
                        <a:rPr lang="en-US" dirty="0">
                          <a:solidFill>
                            <a:schemeClr val="bg1"/>
                          </a:solidFill>
                        </a:rPr>
                        <a:t>[clause…]</a:t>
                      </a:r>
                    </a:p>
                  </a:txBody>
                  <a:tcPr>
                    <a:solidFill>
                      <a:schemeClr val="accent1"/>
                    </a:solidFill>
                  </a:tcPr>
                </a:tc>
                <a:tc>
                  <a:txBody>
                    <a:bodyPr/>
                    <a:lstStyle/>
                    <a:p>
                      <a:endParaRPr lang="en-US" dirty="0">
                        <a:solidFill>
                          <a:schemeClr val="bg1"/>
                        </a:solidFill>
                      </a:endParaRPr>
                    </a:p>
                  </a:txBody>
                  <a:tcPr>
                    <a:solidFill>
                      <a:schemeClr val="accent1"/>
                    </a:solidFill>
                  </a:tcPr>
                </a:tc>
                <a:extLst>
                  <a:ext uri="{0D108BD9-81ED-4DB2-BD59-A6C34878D82A}">
                    <a16:rowId xmlns:a16="http://schemas.microsoft.com/office/drawing/2014/main" val="3253877853"/>
                  </a:ext>
                </a:extLst>
              </a:tr>
              <a:tr h="370840">
                <a:tc>
                  <a:txBody>
                    <a:bodyPr/>
                    <a:lstStyle/>
                    <a:p>
                      <a:r>
                        <a:rPr lang="en-US" dirty="0"/>
                        <a:t>!$OMP</a:t>
                      </a:r>
                    </a:p>
                    <a:p>
                      <a:r>
                        <a:rPr lang="en-US" dirty="0"/>
                        <a:t>C$OMP</a:t>
                      </a:r>
                    </a:p>
                    <a:p>
                      <a:r>
                        <a:rPr lang="en-US" dirty="0"/>
                        <a:t>*$OMP</a:t>
                      </a:r>
                    </a:p>
                  </a:txBody>
                  <a:tcPr/>
                </a:tc>
                <a:tc>
                  <a:txBody>
                    <a:bodyPr/>
                    <a:lstStyle/>
                    <a:p>
                      <a:r>
                        <a:rPr lang="en-US" dirty="0"/>
                        <a:t>PARALLEL</a:t>
                      </a:r>
                    </a:p>
                  </a:txBody>
                  <a:tcPr/>
                </a:tc>
                <a:tc>
                  <a:txBody>
                    <a:bodyPr/>
                    <a:lstStyle/>
                    <a:p>
                      <a:r>
                        <a:rPr lang="en-US" dirty="0"/>
                        <a:t>PRIVATE(VAR1,VAR2) SHARED(VAR3)</a:t>
                      </a:r>
                    </a:p>
                  </a:txBody>
                  <a:tcPr/>
                </a:tc>
                <a:tc>
                  <a:txBody>
                    <a:bodyPr/>
                    <a:lstStyle/>
                    <a:p>
                      <a:r>
                        <a:rPr lang="en-US" dirty="0"/>
                        <a:t>!$OMP END PARALLEL</a:t>
                      </a:r>
                    </a:p>
                  </a:txBody>
                  <a:tcPr/>
                </a:tc>
                <a:extLst>
                  <a:ext uri="{0D108BD9-81ED-4DB2-BD59-A6C34878D82A}">
                    <a16:rowId xmlns:a16="http://schemas.microsoft.com/office/drawing/2014/main" val="4005116556"/>
                  </a:ext>
                </a:extLst>
              </a:tr>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60176540"/>
                  </a:ext>
                </a:extLst>
              </a:tr>
            </a:tbl>
          </a:graphicData>
        </a:graphic>
      </p:graphicFrame>
    </p:spTree>
    <p:extLst>
      <p:ext uri="{BB962C8B-B14F-4D97-AF65-F5344CB8AC3E}">
        <p14:creationId xmlns:p14="http://schemas.microsoft.com/office/powerpoint/2010/main" val="3103312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530D-04A5-4E6C-87E8-F655718B2D37}"/>
              </a:ext>
            </a:extLst>
          </p:cNvPr>
          <p:cNvSpPr>
            <a:spLocks noGrp="1"/>
          </p:cNvSpPr>
          <p:nvPr>
            <p:ph type="title"/>
          </p:nvPr>
        </p:nvSpPr>
        <p:spPr>
          <a:xfrm>
            <a:off x="907256" y="355257"/>
            <a:ext cx="8316516" cy="883607"/>
          </a:xfrm>
        </p:spPr>
        <p:txBody>
          <a:bodyPr/>
          <a:lstStyle/>
          <a:p>
            <a:r>
              <a:rPr lang="en-US" dirty="0">
                <a:solidFill>
                  <a:srgbClr val="120A76"/>
                </a:solidFill>
                <a:latin typeface="Comic Sans MS" panose="030F0702030302020204" pitchFamily="66" charset="0"/>
              </a:rPr>
              <a:t>OpenMP parallel regions </a:t>
            </a:r>
          </a:p>
        </p:txBody>
      </p:sp>
      <p:pic>
        <p:nvPicPr>
          <p:cNvPr id="7" name="Picture 6">
            <a:extLst>
              <a:ext uri="{FF2B5EF4-FFF2-40B4-BE49-F238E27FC236}">
                <a16:creationId xmlns:a16="http://schemas.microsoft.com/office/drawing/2014/main" id="{ADC2DABC-D33C-460D-BFE3-828B9B69D222}"/>
              </a:ext>
            </a:extLst>
          </p:cNvPr>
          <p:cNvPicPr>
            <a:picLocks noChangeAspect="1"/>
          </p:cNvPicPr>
          <p:nvPr/>
        </p:nvPicPr>
        <p:blipFill>
          <a:blip r:embed="rId2"/>
          <a:stretch>
            <a:fillRect/>
          </a:stretch>
        </p:blipFill>
        <p:spPr>
          <a:xfrm>
            <a:off x="828598" y="1618436"/>
            <a:ext cx="8757854" cy="4421440"/>
          </a:xfrm>
          <a:prstGeom prst="rect">
            <a:avLst/>
          </a:prstGeom>
        </p:spPr>
      </p:pic>
      <p:sp>
        <p:nvSpPr>
          <p:cNvPr id="9" name="TextBox 8">
            <a:extLst>
              <a:ext uri="{FF2B5EF4-FFF2-40B4-BE49-F238E27FC236}">
                <a16:creationId xmlns:a16="http://schemas.microsoft.com/office/drawing/2014/main" id="{BC3DACCD-94B6-4D10-840F-4357F9280C2B}"/>
              </a:ext>
            </a:extLst>
          </p:cNvPr>
          <p:cNvSpPr txBox="1"/>
          <p:nvPr/>
        </p:nvSpPr>
        <p:spPr>
          <a:xfrm>
            <a:off x="907256" y="6194323"/>
            <a:ext cx="8316516" cy="430887"/>
          </a:xfrm>
          <a:prstGeom prst="rect">
            <a:avLst/>
          </a:prstGeom>
          <a:noFill/>
        </p:spPr>
        <p:txBody>
          <a:bodyPr wrap="square" rtlCol="0">
            <a:spAutoFit/>
          </a:bodyPr>
          <a:lstStyle/>
          <a:p>
            <a:r>
              <a:rPr lang="en-US" sz="2200" b="1"/>
              <a:t>Branching in or out of a structured block is not allowed!</a:t>
            </a:r>
            <a:endParaRPr lang="en-US" sz="2200" b="1" dirty="0"/>
          </a:p>
        </p:txBody>
      </p:sp>
    </p:spTree>
    <p:extLst>
      <p:ext uri="{BB962C8B-B14F-4D97-AF65-F5344CB8AC3E}">
        <p14:creationId xmlns:p14="http://schemas.microsoft.com/office/powerpoint/2010/main" val="2640765254"/>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530D-04A5-4E6C-87E8-F655718B2D37}"/>
              </a:ext>
            </a:extLst>
          </p:cNvPr>
          <p:cNvSpPr>
            <a:spLocks noGrp="1"/>
          </p:cNvSpPr>
          <p:nvPr>
            <p:ph type="title"/>
          </p:nvPr>
        </p:nvSpPr>
        <p:spPr>
          <a:xfrm>
            <a:off x="206477" y="315928"/>
            <a:ext cx="9017295" cy="1078751"/>
          </a:xfrm>
        </p:spPr>
        <p:txBody>
          <a:bodyPr>
            <a:normAutofit/>
          </a:bodyPr>
          <a:lstStyle/>
          <a:p>
            <a:r>
              <a:rPr lang="en-US" sz="5000" dirty="0">
                <a:solidFill>
                  <a:srgbClr val="120A76"/>
                </a:solidFill>
                <a:latin typeface="Comic Sans MS" panose="030F0702030302020204" pitchFamily="66" charset="0"/>
              </a:rPr>
              <a:t>OpenMP parallel regions </a:t>
            </a:r>
          </a:p>
        </p:txBody>
      </p:sp>
      <p:sp>
        <p:nvSpPr>
          <p:cNvPr id="3" name="Rectangle 2">
            <a:extLst>
              <a:ext uri="{FF2B5EF4-FFF2-40B4-BE49-F238E27FC236}">
                <a16:creationId xmlns:a16="http://schemas.microsoft.com/office/drawing/2014/main" id="{FB34AAEB-374F-4948-BE07-56291A7061E3}"/>
              </a:ext>
            </a:extLst>
          </p:cNvPr>
          <p:cNvSpPr/>
          <p:nvPr/>
        </p:nvSpPr>
        <p:spPr>
          <a:xfrm>
            <a:off x="993058" y="3426545"/>
            <a:ext cx="5122607" cy="169606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My Parallel Region (piece of code)</a:t>
            </a:r>
          </a:p>
          <a:p>
            <a:pPr algn="ctr"/>
            <a:endParaRPr lang="en-US" dirty="0"/>
          </a:p>
          <a:p>
            <a:pPr algn="ctr"/>
            <a:endParaRPr lang="en-US" dirty="0"/>
          </a:p>
          <a:p>
            <a:pPr algn="ctr"/>
            <a:endParaRPr lang="en-US" dirty="0"/>
          </a:p>
          <a:p>
            <a:pPr algn="ctr"/>
            <a:endParaRPr lang="en-US" dirty="0"/>
          </a:p>
          <a:p>
            <a:pPr algn="ctr"/>
            <a:endParaRPr lang="en-US" dirty="0"/>
          </a:p>
        </p:txBody>
      </p:sp>
      <p:sp>
        <p:nvSpPr>
          <p:cNvPr id="4" name="Oval 3">
            <a:extLst>
              <a:ext uri="{FF2B5EF4-FFF2-40B4-BE49-F238E27FC236}">
                <a16:creationId xmlns:a16="http://schemas.microsoft.com/office/drawing/2014/main" id="{1AF50477-FCDD-4B7C-9755-02FC46EFB3E4}"/>
              </a:ext>
            </a:extLst>
          </p:cNvPr>
          <p:cNvSpPr/>
          <p:nvPr/>
        </p:nvSpPr>
        <p:spPr>
          <a:xfrm>
            <a:off x="7020232" y="1543662"/>
            <a:ext cx="2733368" cy="1422667"/>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When should I execute this code in parallel? </a:t>
            </a:r>
          </a:p>
          <a:p>
            <a:pPr algn="ctr"/>
            <a:r>
              <a:rPr lang="en-US" b="1" dirty="0"/>
              <a:t>if clause</a:t>
            </a:r>
          </a:p>
        </p:txBody>
      </p:sp>
      <p:sp>
        <p:nvSpPr>
          <p:cNvPr id="5" name="Oval 4">
            <a:extLst>
              <a:ext uri="{FF2B5EF4-FFF2-40B4-BE49-F238E27FC236}">
                <a16:creationId xmlns:a16="http://schemas.microsoft.com/office/drawing/2014/main" id="{3EE10CE7-ED9D-4579-950A-7BD8F25668A3}"/>
              </a:ext>
            </a:extLst>
          </p:cNvPr>
          <p:cNvSpPr/>
          <p:nvPr/>
        </p:nvSpPr>
        <p:spPr>
          <a:xfrm>
            <a:off x="7236542" y="3441294"/>
            <a:ext cx="2556387" cy="1383338"/>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Which variables are local to each thread? </a:t>
            </a:r>
          </a:p>
          <a:p>
            <a:pPr algn="ctr"/>
            <a:r>
              <a:rPr lang="en-US" b="1" dirty="0"/>
              <a:t>private clause</a:t>
            </a:r>
          </a:p>
        </p:txBody>
      </p:sp>
      <p:sp>
        <p:nvSpPr>
          <p:cNvPr id="6" name="Oval 5">
            <a:extLst>
              <a:ext uri="{FF2B5EF4-FFF2-40B4-BE49-F238E27FC236}">
                <a16:creationId xmlns:a16="http://schemas.microsoft.com/office/drawing/2014/main" id="{243539DB-C5A5-42B2-9DAD-0C1A27F3EBC1}"/>
              </a:ext>
            </a:extLst>
          </p:cNvPr>
          <p:cNvSpPr/>
          <p:nvPr/>
        </p:nvSpPr>
        <p:spPr>
          <a:xfrm>
            <a:off x="6348006" y="5577901"/>
            <a:ext cx="3562914" cy="1383338"/>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Which variables are shared across all threads?</a:t>
            </a:r>
          </a:p>
          <a:p>
            <a:pPr algn="ctr"/>
            <a:r>
              <a:rPr lang="en-US" b="1" dirty="0"/>
              <a:t>shared clause</a:t>
            </a:r>
          </a:p>
        </p:txBody>
      </p:sp>
      <p:cxnSp>
        <p:nvCxnSpPr>
          <p:cNvPr id="9" name="Straight Connector 8">
            <a:extLst>
              <a:ext uri="{FF2B5EF4-FFF2-40B4-BE49-F238E27FC236}">
                <a16:creationId xmlns:a16="http://schemas.microsoft.com/office/drawing/2014/main" id="{169FBCCC-CE88-461F-9908-4C52B51C502B}"/>
              </a:ext>
            </a:extLst>
          </p:cNvPr>
          <p:cNvCxnSpPr>
            <a:cxnSpLocks/>
            <a:endCxn id="4" idx="2"/>
          </p:cNvCxnSpPr>
          <p:nvPr/>
        </p:nvCxnSpPr>
        <p:spPr>
          <a:xfrm flipV="1">
            <a:off x="5598292" y="2254996"/>
            <a:ext cx="1421940" cy="830821"/>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63C0EC75-F67A-4B5D-8C29-782C1B46C99B}"/>
              </a:ext>
            </a:extLst>
          </p:cNvPr>
          <p:cNvCxnSpPr>
            <a:cxnSpLocks/>
            <a:endCxn id="5" idx="2"/>
          </p:cNvCxnSpPr>
          <p:nvPr/>
        </p:nvCxnSpPr>
        <p:spPr>
          <a:xfrm>
            <a:off x="5941143" y="2952058"/>
            <a:ext cx="1295399" cy="1180905"/>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7992648E-4F73-494A-BA60-6CC4B91D9B1B}"/>
              </a:ext>
            </a:extLst>
          </p:cNvPr>
          <p:cNvCxnSpPr>
            <a:cxnSpLocks/>
            <a:endCxn id="6" idx="0"/>
          </p:cNvCxnSpPr>
          <p:nvPr/>
        </p:nvCxnSpPr>
        <p:spPr>
          <a:xfrm>
            <a:off x="5561050" y="3115312"/>
            <a:ext cx="2568413" cy="2462589"/>
          </a:xfrm>
          <a:prstGeom prst="line">
            <a:avLst/>
          </a:prstGeom>
        </p:spPr>
        <p:style>
          <a:lnRef idx="3">
            <a:schemeClr val="dk1"/>
          </a:lnRef>
          <a:fillRef idx="0">
            <a:schemeClr val="dk1"/>
          </a:fillRef>
          <a:effectRef idx="2">
            <a:schemeClr val="dk1"/>
          </a:effectRef>
          <a:fontRef idx="minor">
            <a:schemeClr val="tx1"/>
          </a:fontRef>
        </p:style>
      </p:cxnSp>
      <p:sp>
        <p:nvSpPr>
          <p:cNvPr id="21" name="Rectangle 20">
            <a:extLst>
              <a:ext uri="{FF2B5EF4-FFF2-40B4-BE49-F238E27FC236}">
                <a16:creationId xmlns:a16="http://schemas.microsoft.com/office/drawing/2014/main" id="{342899C0-97CE-4F97-A0F0-DC5217E4456E}"/>
              </a:ext>
            </a:extLst>
          </p:cNvPr>
          <p:cNvSpPr/>
          <p:nvPr/>
        </p:nvSpPr>
        <p:spPr>
          <a:xfrm>
            <a:off x="993058" y="1610989"/>
            <a:ext cx="5122607" cy="1204447"/>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Serial code – Variable declarations, functions etc.</a:t>
            </a:r>
          </a:p>
          <a:p>
            <a:r>
              <a:rPr lang="en-US" dirty="0"/>
              <a:t>int </a:t>
            </a:r>
            <a:r>
              <a:rPr lang="en-US" dirty="0" err="1"/>
              <a:t>a,b,c</a:t>
            </a:r>
            <a:r>
              <a:rPr lang="en-US" dirty="0"/>
              <a:t> = 0;</a:t>
            </a:r>
          </a:p>
          <a:p>
            <a:r>
              <a:rPr lang="en-US" dirty="0"/>
              <a:t>float x = 1.0;</a:t>
            </a:r>
          </a:p>
        </p:txBody>
      </p:sp>
      <p:sp>
        <p:nvSpPr>
          <p:cNvPr id="34" name="Oval 33">
            <a:extLst>
              <a:ext uri="{FF2B5EF4-FFF2-40B4-BE49-F238E27FC236}">
                <a16:creationId xmlns:a16="http://schemas.microsoft.com/office/drawing/2014/main" id="{D90FA3C3-6086-43F5-9CB0-684AA71D58F1}"/>
              </a:ext>
            </a:extLst>
          </p:cNvPr>
          <p:cNvSpPr/>
          <p:nvPr/>
        </p:nvSpPr>
        <p:spPr>
          <a:xfrm>
            <a:off x="1437327" y="5673846"/>
            <a:ext cx="3309838" cy="1327588"/>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Number of threads or copies of the parallel region to execute </a:t>
            </a:r>
          </a:p>
          <a:p>
            <a:pPr algn="ctr"/>
            <a:r>
              <a:rPr lang="en-US" b="1" dirty="0" err="1"/>
              <a:t>num_threads</a:t>
            </a:r>
            <a:endParaRPr lang="en-US" b="1" dirty="0"/>
          </a:p>
        </p:txBody>
      </p:sp>
      <p:sp>
        <p:nvSpPr>
          <p:cNvPr id="36" name="Rectangle 35">
            <a:extLst>
              <a:ext uri="{FF2B5EF4-FFF2-40B4-BE49-F238E27FC236}">
                <a16:creationId xmlns:a16="http://schemas.microsoft.com/office/drawing/2014/main" id="{497BF1CB-FCBB-46CE-AEB6-9B5CC1EAE114}"/>
              </a:ext>
            </a:extLst>
          </p:cNvPr>
          <p:cNvSpPr/>
          <p:nvPr/>
        </p:nvSpPr>
        <p:spPr>
          <a:xfrm>
            <a:off x="1268361" y="4280676"/>
            <a:ext cx="845574" cy="871427"/>
          </a:xfrm>
          <a:prstGeom prst="rect">
            <a:avLst/>
          </a:prstGeom>
          <a:solidFill>
            <a:schemeClr val="bg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B4158A4-195F-4693-8C5E-55BEF7483972}"/>
              </a:ext>
            </a:extLst>
          </p:cNvPr>
          <p:cNvSpPr/>
          <p:nvPr/>
        </p:nvSpPr>
        <p:spPr>
          <a:xfrm>
            <a:off x="1617407" y="4147940"/>
            <a:ext cx="845574" cy="871427"/>
          </a:xfrm>
          <a:prstGeom prst="rect">
            <a:avLst/>
          </a:prstGeom>
          <a:solidFill>
            <a:schemeClr val="bg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BD5FFD6-405F-4386-B920-2BB654952775}"/>
              </a:ext>
            </a:extLst>
          </p:cNvPr>
          <p:cNvSpPr/>
          <p:nvPr/>
        </p:nvSpPr>
        <p:spPr>
          <a:xfrm>
            <a:off x="1951703" y="4000456"/>
            <a:ext cx="845574" cy="871427"/>
          </a:xfrm>
          <a:prstGeom prst="rect">
            <a:avLst/>
          </a:prstGeom>
          <a:solidFill>
            <a:schemeClr val="bg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960F418-5FC8-4EA0-A4EF-2459FDF24A7B}"/>
              </a:ext>
            </a:extLst>
          </p:cNvPr>
          <p:cNvSpPr/>
          <p:nvPr/>
        </p:nvSpPr>
        <p:spPr>
          <a:xfrm>
            <a:off x="2295836" y="3803810"/>
            <a:ext cx="845574" cy="871427"/>
          </a:xfrm>
          <a:prstGeom prst="rect">
            <a:avLst/>
          </a:prstGeom>
          <a:solidFill>
            <a:schemeClr val="bg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43A02CF-3842-42FB-97DA-DEF92C6BA555}"/>
              </a:ext>
            </a:extLst>
          </p:cNvPr>
          <p:cNvSpPr/>
          <p:nvPr/>
        </p:nvSpPr>
        <p:spPr>
          <a:xfrm>
            <a:off x="2669459" y="4020120"/>
            <a:ext cx="845574" cy="871427"/>
          </a:xfrm>
          <a:prstGeom prst="rect">
            <a:avLst/>
          </a:prstGeom>
          <a:solidFill>
            <a:schemeClr val="bg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24678499-4B57-4949-B132-A4E05061C457}"/>
              </a:ext>
            </a:extLst>
          </p:cNvPr>
          <p:cNvSpPr/>
          <p:nvPr/>
        </p:nvSpPr>
        <p:spPr>
          <a:xfrm>
            <a:off x="3249566" y="3843139"/>
            <a:ext cx="845574" cy="871427"/>
          </a:xfrm>
          <a:prstGeom prst="rect">
            <a:avLst/>
          </a:prstGeom>
          <a:solidFill>
            <a:schemeClr val="bg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725279C-3BDB-4E3B-99B4-6FBC63850A83}"/>
              </a:ext>
            </a:extLst>
          </p:cNvPr>
          <p:cNvSpPr/>
          <p:nvPr/>
        </p:nvSpPr>
        <p:spPr>
          <a:xfrm>
            <a:off x="3780508" y="3830215"/>
            <a:ext cx="2204978" cy="1250056"/>
          </a:xfrm>
          <a:prstGeom prst="rect">
            <a:avLst/>
          </a:prstGeom>
          <a:solidFill>
            <a:schemeClr val="bg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int </a:t>
            </a:r>
            <a:r>
              <a:rPr lang="en-US" dirty="0" err="1"/>
              <a:t>i</a:t>
            </a:r>
            <a:r>
              <a:rPr lang="en-US" dirty="0"/>
              <a:t> = 5;</a:t>
            </a:r>
          </a:p>
          <a:p>
            <a:r>
              <a:rPr lang="en-US" dirty="0"/>
              <a:t>int j = 10;</a:t>
            </a:r>
          </a:p>
          <a:p>
            <a:r>
              <a:rPr lang="en-US" dirty="0"/>
              <a:t>int a =</a:t>
            </a:r>
            <a:r>
              <a:rPr lang="en-US" dirty="0" err="1"/>
              <a:t>threadNumber</a:t>
            </a:r>
            <a:r>
              <a:rPr lang="en-US" dirty="0"/>
              <a:t>;</a:t>
            </a:r>
          </a:p>
        </p:txBody>
      </p:sp>
      <p:sp>
        <p:nvSpPr>
          <p:cNvPr id="53" name="Rectangle 52">
            <a:extLst>
              <a:ext uri="{FF2B5EF4-FFF2-40B4-BE49-F238E27FC236}">
                <a16:creationId xmlns:a16="http://schemas.microsoft.com/office/drawing/2014/main" id="{2C7324E3-2897-4033-916B-509C4B949D3A}"/>
              </a:ext>
            </a:extLst>
          </p:cNvPr>
          <p:cNvSpPr/>
          <p:nvPr/>
        </p:nvSpPr>
        <p:spPr>
          <a:xfrm>
            <a:off x="993058" y="2844931"/>
            <a:ext cx="5122607" cy="5606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#pragma </a:t>
            </a:r>
            <a:r>
              <a:rPr lang="en-US" dirty="0" err="1"/>
              <a:t>omp</a:t>
            </a:r>
            <a:r>
              <a:rPr lang="en-US" dirty="0"/>
              <a:t> parallel </a:t>
            </a:r>
            <a:r>
              <a:rPr lang="en-US" b="1" i="1" dirty="0" err="1"/>
              <a:t>num_threads</a:t>
            </a:r>
            <a:r>
              <a:rPr lang="en-US" dirty="0"/>
              <a:t> 8 </a:t>
            </a:r>
            <a:r>
              <a:rPr lang="en-US" b="1" i="1" dirty="0"/>
              <a:t>private</a:t>
            </a:r>
            <a:r>
              <a:rPr lang="en-US" dirty="0"/>
              <a:t>(a) …..</a:t>
            </a:r>
          </a:p>
          <a:p>
            <a:r>
              <a:rPr lang="en-US" dirty="0"/>
              <a:t>{</a:t>
            </a:r>
          </a:p>
        </p:txBody>
      </p:sp>
      <p:sp>
        <p:nvSpPr>
          <p:cNvPr id="63" name="Rectangle 62">
            <a:extLst>
              <a:ext uri="{FF2B5EF4-FFF2-40B4-BE49-F238E27FC236}">
                <a16:creationId xmlns:a16="http://schemas.microsoft.com/office/drawing/2014/main" id="{A7DE8001-1480-43F1-8A31-3A9D715882D9}"/>
              </a:ext>
            </a:extLst>
          </p:cNvPr>
          <p:cNvSpPr/>
          <p:nvPr/>
        </p:nvSpPr>
        <p:spPr>
          <a:xfrm>
            <a:off x="993058" y="5235677"/>
            <a:ext cx="5122607" cy="342224"/>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p>
        </p:txBody>
      </p:sp>
      <p:cxnSp>
        <p:nvCxnSpPr>
          <p:cNvPr id="68" name="Straight Connector 67">
            <a:extLst>
              <a:ext uri="{FF2B5EF4-FFF2-40B4-BE49-F238E27FC236}">
                <a16:creationId xmlns:a16="http://schemas.microsoft.com/office/drawing/2014/main" id="{AFA755AD-89C9-4E40-9B99-35A78D2B0A65}"/>
              </a:ext>
            </a:extLst>
          </p:cNvPr>
          <p:cNvCxnSpPr>
            <a:cxnSpLocks/>
          </p:cNvCxnSpPr>
          <p:nvPr/>
        </p:nvCxnSpPr>
        <p:spPr>
          <a:xfrm flipH="1">
            <a:off x="3234813" y="3042090"/>
            <a:ext cx="730147" cy="2631756"/>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05414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6660D5E-0CE8-4B97-9CD4-1587D5512B24}"/>
              </a:ext>
            </a:extLst>
          </p:cNvPr>
          <p:cNvSpPr txBox="1">
            <a:spLocks/>
          </p:cNvSpPr>
          <p:nvPr/>
        </p:nvSpPr>
        <p:spPr>
          <a:xfrm>
            <a:off x="0" y="-20391"/>
            <a:ext cx="9072563" cy="1251314"/>
          </a:xfrm>
          <a:prstGeom prst="rect">
            <a:avLst/>
          </a:prstGeom>
        </p:spPr>
        <p:txBody>
          <a:bodyPr vert="horz" lIns="91440" tIns="45720" rIns="91440" bIns="45720" rtlCol="0" anchor="b">
            <a:normAutofit/>
          </a:bodyPr>
          <a:lstStyle>
            <a:lvl1pPr algn="l" defTabSz="1007943" rtl="0" eaLnBrk="1" latinLnBrk="0" hangingPunct="1">
              <a:lnSpc>
                <a:spcPct val="85000"/>
              </a:lnSpc>
              <a:spcBef>
                <a:spcPct val="0"/>
              </a:spcBef>
              <a:buNone/>
              <a:defRPr sz="5291" kern="1200" spc="-55" baseline="0">
                <a:solidFill>
                  <a:schemeClr val="tx1">
                    <a:lumMod val="75000"/>
                    <a:lumOff val="25000"/>
                  </a:schemeClr>
                </a:solidFill>
                <a:latin typeface="+mj-lt"/>
                <a:ea typeface="+mj-ea"/>
                <a:cs typeface="+mj-cs"/>
              </a:defRPr>
            </a:lvl1pPr>
          </a:lstStyle>
          <a:p>
            <a:r>
              <a:rPr lang="en-IN" dirty="0">
                <a:solidFill>
                  <a:srgbClr val="002060"/>
                </a:solidFill>
                <a:latin typeface="Comic Sans MS" panose="030F0702030302020204" pitchFamily="66" charset="0"/>
              </a:rPr>
              <a:t>OPENMP: Motivation</a:t>
            </a:r>
          </a:p>
        </p:txBody>
      </p:sp>
      <p:pic>
        <p:nvPicPr>
          <p:cNvPr id="4" name="Picture 3">
            <a:extLst>
              <a:ext uri="{FF2B5EF4-FFF2-40B4-BE49-F238E27FC236}">
                <a16:creationId xmlns:a16="http://schemas.microsoft.com/office/drawing/2014/main" id="{1EA6A68F-F150-4311-88BE-9F98A1776642}"/>
              </a:ext>
            </a:extLst>
          </p:cNvPr>
          <p:cNvPicPr>
            <a:picLocks noChangeAspect="1"/>
          </p:cNvPicPr>
          <p:nvPr/>
        </p:nvPicPr>
        <p:blipFill>
          <a:blip r:embed="rId3"/>
          <a:stretch>
            <a:fillRect/>
          </a:stretch>
        </p:blipFill>
        <p:spPr>
          <a:xfrm>
            <a:off x="0" y="2089661"/>
            <a:ext cx="5123788" cy="4873847"/>
          </a:xfrm>
          <a:prstGeom prst="rect">
            <a:avLst/>
          </a:prstGeom>
        </p:spPr>
      </p:pic>
      <p:pic>
        <p:nvPicPr>
          <p:cNvPr id="3" name="Picture 2">
            <a:extLst>
              <a:ext uri="{FF2B5EF4-FFF2-40B4-BE49-F238E27FC236}">
                <a16:creationId xmlns:a16="http://schemas.microsoft.com/office/drawing/2014/main" id="{5D7DE6DE-57EE-4F52-AB19-823F076C776E}"/>
              </a:ext>
            </a:extLst>
          </p:cNvPr>
          <p:cNvPicPr>
            <a:picLocks noChangeAspect="1"/>
          </p:cNvPicPr>
          <p:nvPr/>
        </p:nvPicPr>
        <p:blipFill>
          <a:blip r:embed="rId4"/>
          <a:stretch>
            <a:fillRect/>
          </a:stretch>
        </p:blipFill>
        <p:spPr>
          <a:xfrm rot="5400000">
            <a:off x="6487624" y="3611527"/>
            <a:ext cx="2539145" cy="4164817"/>
          </a:xfrm>
          <a:prstGeom prst="rect">
            <a:avLst/>
          </a:prstGeom>
        </p:spPr>
      </p:pic>
      <p:sp>
        <p:nvSpPr>
          <p:cNvPr id="6" name="TextBox 5">
            <a:extLst>
              <a:ext uri="{FF2B5EF4-FFF2-40B4-BE49-F238E27FC236}">
                <a16:creationId xmlns:a16="http://schemas.microsoft.com/office/drawing/2014/main" id="{567A387F-F6F4-45D3-A87B-EE97DE96B751}"/>
              </a:ext>
            </a:extLst>
          </p:cNvPr>
          <p:cNvSpPr txBox="1"/>
          <p:nvPr/>
        </p:nvSpPr>
        <p:spPr>
          <a:xfrm>
            <a:off x="5545015" y="2089661"/>
            <a:ext cx="4294590" cy="2246769"/>
          </a:xfrm>
          <a:prstGeom prst="rect">
            <a:avLst/>
          </a:prstGeom>
          <a:noFill/>
        </p:spPr>
        <p:txBody>
          <a:bodyPr wrap="square" rtlCol="0">
            <a:spAutoFit/>
          </a:bodyPr>
          <a:lstStyle/>
          <a:p>
            <a:r>
              <a:rPr lang="en-US" sz="2000" b="1" dirty="0"/>
              <a:t>Sequential program uses a single core/ processor while all other processors are idle.</a:t>
            </a:r>
          </a:p>
          <a:p>
            <a:endParaRPr lang="en-US" sz="2000" b="1" dirty="0"/>
          </a:p>
          <a:p>
            <a:r>
              <a:rPr lang="en-US" sz="2000" b="1" dirty="0"/>
              <a:t>Using OMP pragmas can enable utilizing all processors in parallel for a program.</a:t>
            </a:r>
          </a:p>
        </p:txBody>
      </p:sp>
    </p:spTree>
    <p:extLst>
      <p:ext uri="{BB962C8B-B14F-4D97-AF65-F5344CB8AC3E}">
        <p14:creationId xmlns:p14="http://schemas.microsoft.com/office/powerpoint/2010/main" val="167182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2AEBCD-E5D8-4A46-A14D-391C70E69C96}"/>
              </a:ext>
            </a:extLst>
          </p:cNvPr>
          <p:cNvSpPr txBox="1"/>
          <p:nvPr/>
        </p:nvSpPr>
        <p:spPr>
          <a:xfrm>
            <a:off x="452285" y="422787"/>
            <a:ext cx="8534400" cy="861774"/>
          </a:xfrm>
          <a:prstGeom prst="rect">
            <a:avLst/>
          </a:prstGeom>
          <a:noFill/>
        </p:spPr>
        <p:txBody>
          <a:bodyPr wrap="square" rtlCol="0">
            <a:spAutoFit/>
          </a:bodyPr>
          <a:lstStyle/>
          <a:p>
            <a:r>
              <a:rPr lang="en-US" sz="5000" dirty="0">
                <a:solidFill>
                  <a:srgbClr val="120A76"/>
                </a:solidFill>
                <a:latin typeface="Comic Sans MS" panose="030F0702030302020204" pitchFamily="66" charset="0"/>
              </a:rPr>
              <a:t>OPENMP: Variable Scope</a:t>
            </a:r>
          </a:p>
        </p:txBody>
      </p:sp>
      <p:sp>
        <p:nvSpPr>
          <p:cNvPr id="5" name="Rectangle 4">
            <a:extLst>
              <a:ext uri="{FF2B5EF4-FFF2-40B4-BE49-F238E27FC236}">
                <a16:creationId xmlns:a16="http://schemas.microsoft.com/office/drawing/2014/main" id="{882E85A2-BEC7-4FD8-9DD8-0C4E63569621}"/>
              </a:ext>
            </a:extLst>
          </p:cNvPr>
          <p:cNvSpPr/>
          <p:nvPr/>
        </p:nvSpPr>
        <p:spPr>
          <a:xfrm>
            <a:off x="452284" y="1517681"/>
            <a:ext cx="9478297" cy="6001643"/>
          </a:xfrm>
          <a:prstGeom prst="rect">
            <a:avLst/>
          </a:prstGeom>
        </p:spPr>
        <p:txBody>
          <a:bodyPr wrap="square">
            <a:spAutoFit/>
          </a:bodyPr>
          <a:lstStyle/>
          <a:p>
            <a:pPr marL="342900" indent="-342900">
              <a:buFont typeface="Arial" panose="020B0604020202020204" pitchFamily="34" charset="0"/>
              <a:buChar char="•"/>
            </a:pPr>
            <a:r>
              <a:rPr lang="en-US" sz="2400" dirty="0">
                <a:latin typeface="Comic Sans MS" panose="030F0702030302020204" pitchFamily="66" charset="0"/>
              </a:rPr>
              <a:t>In OpenMP, scope refers to the set of threads that can see a variable in a parallel block. </a:t>
            </a:r>
          </a:p>
          <a:p>
            <a:pPr marL="342900" indent="-342900">
              <a:buFont typeface="Arial" panose="020B0604020202020204" pitchFamily="34" charset="0"/>
              <a:buChar char="•"/>
            </a:pPr>
            <a:r>
              <a:rPr lang="en-US" sz="2400" dirty="0">
                <a:latin typeface="Comic Sans MS" panose="030F0702030302020204" pitchFamily="66" charset="0"/>
              </a:rPr>
              <a:t>A general rule is that any variable declared outside of a parallel region has a </a:t>
            </a:r>
            <a:r>
              <a:rPr lang="en-US" sz="2400" b="1" dirty="0">
                <a:solidFill>
                  <a:srgbClr val="C00000"/>
                </a:solidFill>
                <a:latin typeface="Comic Sans MS" panose="030F0702030302020204" pitchFamily="66" charset="0"/>
              </a:rPr>
              <a:t>shared</a:t>
            </a:r>
            <a:r>
              <a:rPr lang="en-US" sz="2400" dirty="0">
                <a:latin typeface="Comic Sans MS" panose="030F0702030302020204" pitchFamily="66" charset="0"/>
              </a:rPr>
              <a:t> scope. In some sense, the “default” variable scope is shared.</a:t>
            </a:r>
          </a:p>
          <a:p>
            <a:pPr marL="342900" indent="-342900">
              <a:buFont typeface="Arial" panose="020B0604020202020204" pitchFamily="34" charset="0"/>
              <a:buChar char="•"/>
            </a:pPr>
            <a:r>
              <a:rPr lang="en-US" sz="2400" dirty="0">
                <a:latin typeface="Comic Sans MS" panose="030F0702030302020204" pitchFamily="66" charset="0"/>
              </a:rPr>
              <a:t>When a variable can be seen/read/written by all threads in a team, it is said to have </a:t>
            </a:r>
            <a:r>
              <a:rPr lang="en-US" sz="2400" dirty="0">
                <a:solidFill>
                  <a:srgbClr val="C00000"/>
                </a:solidFill>
                <a:latin typeface="Comic Sans MS" panose="030F0702030302020204" pitchFamily="66" charset="0"/>
              </a:rPr>
              <a:t>shared</a:t>
            </a:r>
            <a:r>
              <a:rPr lang="en-US" sz="2400" dirty="0">
                <a:latin typeface="Comic Sans MS" panose="030F0702030302020204" pitchFamily="66" charset="0"/>
              </a:rPr>
              <a:t> scope; </a:t>
            </a:r>
          </a:p>
          <a:p>
            <a:pPr marL="342900" indent="-342900">
              <a:buFont typeface="Arial" panose="020B0604020202020204" pitchFamily="34" charset="0"/>
              <a:buChar char="•"/>
            </a:pPr>
            <a:r>
              <a:rPr lang="en-US" sz="2400" dirty="0">
                <a:latin typeface="Comic Sans MS" panose="030F0702030302020204" pitchFamily="66" charset="0"/>
              </a:rPr>
              <a:t>A variable that can be seen by only one thread is said to have </a:t>
            </a:r>
            <a:r>
              <a:rPr lang="en-US" sz="2400" dirty="0">
                <a:solidFill>
                  <a:srgbClr val="C00000"/>
                </a:solidFill>
                <a:latin typeface="Comic Sans MS" panose="030F0702030302020204" pitchFamily="66" charset="0"/>
              </a:rPr>
              <a:t>private</a:t>
            </a:r>
            <a:r>
              <a:rPr lang="en-US" sz="2400" dirty="0">
                <a:latin typeface="Comic Sans MS" panose="030F0702030302020204" pitchFamily="66" charset="0"/>
              </a:rPr>
              <a:t> scope. Each thread has a copy of the </a:t>
            </a:r>
            <a:r>
              <a:rPr lang="en-US" sz="2400" dirty="0">
                <a:solidFill>
                  <a:srgbClr val="C00000"/>
                </a:solidFill>
                <a:latin typeface="Comic Sans MS" panose="030F0702030302020204" pitchFamily="66" charset="0"/>
              </a:rPr>
              <a:t>private</a:t>
            </a:r>
            <a:r>
              <a:rPr lang="en-US" sz="2400" dirty="0">
                <a:latin typeface="Comic Sans MS" panose="030F0702030302020204" pitchFamily="66" charset="0"/>
              </a:rPr>
              <a:t> variable.</a:t>
            </a:r>
          </a:p>
          <a:p>
            <a:pPr marL="342900" indent="-342900">
              <a:buFont typeface="Arial" panose="020B0604020202020204" pitchFamily="34" charset="0"/>
              <a:buChar char="•"/>
            </a:pPr>
            <a:r>
              <a:rPr lang="en-US" sz="2400" dirty="0">
                <a:latin typeface="Comic Sans MS" panose="030F0702030302020204" pitchFamily="66" charset="0"/>
              </a:rPr>
              <a:t>Loop variables in an </a:t>
            </a:r>
            <a:r>
              <a:rPr lang="en-US" sz="2400" b="1" dirty="0" err="1">
                <a:latin typeface="Comic Sans MS" panose="030F0702030302020204" pitchFamily="66" charset="0"/>
              </a:rPr>
              <a:t>omp</a:t>
            </a:r>
            <a:r>
              <a:rPr lang="en-US" sz="2400" dirty="0">
                <a:latin typeface="Comic Sans MS" panose="030F0702030302020204" pitchFamily="66" charset="0"/>
              </a:rPr>
              <a:t> </a:t>
            </a:r>
            <a:r>
              <a:rPr lang="en-US" sz="2400" b="1" dirty="0">
                <a:latin typeface="Comic Sans MS" panose="030F0702030302020204" pitchFamily="66" charset="0"/>
              </a:rPr>
              <a:t>for</a:t>
            </a:r>
            <a:r>
              <a:rPr lang="en-US" sz="2400" dirty="0">
                <a:latin typeface="Comic Sans MS" panose="030F0702030302020204" pitchFamily="66" charset="0"/>
              </a:rPr>
              <a:t> are </a:t>
            </a:r>
            <a:r>
              <a:rPr lang="en-US" sz="2400" b="1" dirty="0">
                <a:latin typeface="Comic Sans MS" panose="030F0702030302020204" pitchFamily="66" charset="0"/>
              </a:rPr>
              <a:t>private</a:t>
            </a:r>
            <a:endParaRPr lang="en-US" sz="2400" dirty="0">
              <a:latin typeface="Comic Sans MS" panose="030F0702030302020204" pitchFamily="66" charset="0"/>
            </a:endParaRPr>
          </a:p>
          <a:p>
            <a:pPr marL="342900" indent="-342900">
              <a:buFont typeface="Arial" panose="020B0604020202020204" pitchFamily="34" charset="0"/>
              <a:buChar char="•"/>
            </a:pPr>
            <a:r>
              <a:rPr lang="en-US" sz="2400" dirty="0">
                <a:latin typeface="Comic Sans MS" panose="030F0702030302020204" pitchFamily="66" charset="0"/>
              </a:rPr>
              <a:t>Local variables in the parallel region are private</a:t>
            </a:r>
          </a:p>
          <a:p>
            <a:pPr marL="342900" indent="-342900">
              <a:buFont typeface="Arial" panose="020B0604020202020204" pitchFamily="34" charset="0"/>
              <a:buChar char="•"/>
            </a:pPr>
            <a:r>
              <a:rPr lang="en-US" sz="2400" dirty="0">
                <a:latin typeface="Comic Sans MS" panose="030F0702030302020204" pitchFamily="66" charset="0"/>
              </a:rPr>
              <a:t>Change default behavior by using the clause </a:t>
            </a:r>
            <a:r>
              <a:rPr lang="en-US" sz="2400" b="1" dirty="0">
                <a:latin typeface="Comic Sans MS" panose="030F0702030302020204" pitchFamily="66" charset="0"/>
              </a:rPr>
              <a:t>default(shared) or default(private)</a:t>
            </a:r>
            <a:endParaRPr lang="en-US" sz="2400" dirty="0">
              <a:latin typeface="Comic Sans MS" panose="030F0702030302020204" pitchFamily="66" charset="0"/>
            </a:endParaRPr>
          </a:p>
          <a:p>
            <a:endParaRPr lang="en-US" sz="2400" dirty="0">
              <a:latin typeface="Comic Sans MS" panose="030F0702030302020204" pitchFamily="66" charset="0"/>
            </a:endParaRPr>
          </a:p>
          <a:p>
            <a:endParaRPr lang="en-US" sz="2400" dirty="0">
              <a:latin typeface="Comic Sans MS" panose="030F0702030302020204" pitchFamily="66" charset="0"/>
            </a:endParaRPr>
          </a:p>
          <a:p>
            <a:pPr marL="342900" indent="-342900">
              <a:buFont typeface="Arial" panose="020B0604020202020204" pitchFamily="34" charset="0"/>
              <a:buChar char="•"/>
            </a:pPr>
            <a:endParaRPr lang="en-US" sz="2400" dirty="0">
              <a:latin typeface="Comic Sans MS" panose="030F0702030302020204" pitchFamily="66" charset="0"/>
            </a:endParaRPr>
          </a:p>
        </p:txBody>
      </p:sp>
    </p:spTree>
    <p:extLst>
      <p:ext uri="{BB962C8B-B14F-4D97-AF65-F5344CB8AC3E}">
        <p14:creationId xmlns:p14="http://schemas.microsoft.com/office/powerpoint/2010/main" val="58157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91691-88A0-4483-9CD5-5D939DA9A440}"/>
              </a:ext>
            </a:extLst>
          </p:cNvPr>
          <p:cNvSpPr txBox="1">
            <a:spLocks noGrp="1"/>
          </p:cNvSpPr>
          <p:nvPr>
            <p:ph type="title" idx="4294967295"/>
          </p:nvPr>
        </p:nvSpPr>
        <p:spPr>
          <a:xfrm>
            <a:off x="0" y="227013"/>
            <a:ext cx="9072563" cy="1122362"/>
          </a:xfrm>
        </p:spPr>
        <p:txBody>
          <a:bodyPr>
            <a:normAutofit/>
          </a:bodyPr>
          <a:lstStyle/>
          <a:p>
            <a:r>
              <a:rPr lang="en-US" dirty="0">
                <a:latin typeface="Comic Sans MS" panose="030F0702030302020204" pitchFamily="66" charset="0"/>
              </a:rPr>
              <a:t>OpenMP: Data Scoping</a:t>
            </a:r>
            <a:endParaRPr lang="en-IN" dirty="0">
              <a:solidFill>
                <a:schemeClr val="accent2">
                  <a:lumMod val="75000"/>
                </a:schemeClr>
              </a:solidFill>
              <a:latin typeface="Comic Sans MS" panose="030F0702030302020204" pitchFamily="66" charset="0"/>
            </a:endParaRPr>
          </a:p>
        </p:txBody>
      </p:sp>
      <p:sp>
        <p:nvSpPr>
          <p:cNvPr id="6" name="Rectangle 5">
            <a:extLst>
              <a:ext uri="{FF2B5EF4-FFF2-40B4-BE49-F238E27FC236}">
                <a16:creationId xmlns:a16="http://schemas.microsoft.com/office/drawing/2014/main" id="{3A6ABE03-358B-4117-A02E-8DE3554B078E}"/>
              </a:ext>
            </a:extLst>
          </p:cNvPr>
          <p:cNvSpPr/>
          <p:nvPr/>
        </p:nvSpPr>
        <p:spPr>
          <a:xfrm>
            <a:off x="123568" y="1408351"/>
            <a:ext cx="9625913" cy="1938992"/>
          </a:xfrm>
          <a:prstGeom prst="rect">
            <a:avLst/>
          </a:prstGeom>
        </p:spPr>
        <p:txBody>
          <a:bodyPr wrap="square">
            <a:spAutoFit/>
          </a:bodyPr>
          <a:lstStyle/>
          <a:p>
            <a:pPr>
              <a:lnSpc>
                <a:spcPct val="150000"/>
              </a:lnSpc>
            </a:pPr>
            <a:r>
              <a:rPr lang="en-US" sz="2000" dirty="0">
                <a:latin typeface="Comic Sans MS" panose="030F0702030302020204" pitchFamily="66" charset="0"/>
              </a:rPr>
              <a:t>Challenge in Shared Memory Parallelization =&gt; Managing Data Environment</a:t>
            </a:r>
          </a:p>
          <a:p>
            <a:pPr>
              <a:lnSpc>
                <a:spcPct val="150000"/>
              </a:lnSpc>
            </a:pPr>
            <a:r>
              <a:rPr lang="en-US" sz="2000" b="1" dirty="0">
                <a:latin typeface="Comic Sans MS" panose="030F0702030302020204" pitchFamily="66" charset="0"/>
              </a:rPr>
              <a:t>Scoping</a:t>
            </a:r>
          </a:p>
          <a:p>
            <a:pPr>
              <a:lnSpc>
                <a:spcPct val="150000"/>
              </a:lnSpc>
            </a:pPr>
            <a:r>
              <a:rPr lang="en-US" sz="2000" dirty="0">
                <a:latin typeface="Comic Sans MS" panose="030F0702030302020204" pitchFamily="66" charset="0"/>
              </a:rPr>
              <a:t>OpenMP Shared variable : Can be Read/Written by all Threads in the team. </a:t>
            </a:r>
          </a:p>
          <a:p>
            <a:pPr>
              <a:lnSpc>
                <a:spcPct val="150000"/>
              </a:lnSpc>
            </a:pPr>
            <a:r>
              <a:rPr lang="en-US" sz="2000" dirty="0">
                <a:latin typeface="Comic Sans MS" panose="030F0702030302020204" pitchFamily="66" charset="0"/>
              </a:rPr>
              <a:t>OpenMP Private variable : Each Thread has its own local copy of this variable</a:t>
            </a:r>
          </a:p>
        </p:txBody>
      </p:sp>
      <p:sp>
        <p:nvSpPr>
          <p:cNvPr id="3" name="Rectangle 2">
            <a:extLst>
              <a:ext uri="{FF2B5EF4-FFF2-40B4-BE49-F238E27FC236}">
                <a16:creationId xmlns:a16="http://schemas.microsoft.com/office/drawing/2014/main" id="{7A8D61CF-A29F-4076-B04A-869FC93F1518}"/>
              </a:ext>
            </a:extLst>
          </p:cNvPr>
          <p:cNvSpPr/>
          <p:nvPr/>
        </p:nvSpPr>
        <p:spPr>
          <a:xfrm>
            <a:off x="5520266" y="3538199"/>
            <a:ext cx="4549851" cy="3103559"/>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rgbClr val="002060"/>
                </a:solidFill>
                <a:latin typeface="Book Antiqua" panose="02040602050305030304" pitchFamily="18" charset="0"/>
              </a:rPr>
              <a:t>int</a:t>
            </a:r>
            <a:r>
              <a:rPr lang="en-US" b="1" dirty="0">
                <a:solidFill>
                  <a:srgbClr val="002060"/>
                </a:solidFill>
                <a:latin typeface="Book Antiqua" panose="02040602050305030304" pitchFamily="18" charset="0"/>
              </a:rPr>
              <a:t> </a:t>
            </a:r>
            <a:r>
              <a:rPr lang="en-US" b="1" dirty="0" err="1">
                <a:solidFill>
                  <a:srgbClr val="002060"/>
                </a:solidFill>
                <a:latin typeface="Book Antiqua" panose="02040602050305030304" pitchFamily="18" charset="0"/>
              </a:rPr>
              <a:t>i</a:t>
            </a:r>
            <a:r>
              <a:rPr lang="en-US" b="1" dirty="0">
                <a:solidFill>
                  <a:srgbClr val="002060"/>
                </a:solidFill>
                <a:latin typeface="Book Antiqua" panose="02040602050305030304" pitchFamily="18" charset="0"/>
              </a:rPr>
              <a:t>;</a:t>
            </a:r>
          </a:p>
          <a:p>
            <a:r>
              <a:rPr lang="en-US" b="1" dirty="0" err="1">
                <a:solidFill>
                  <a:srgbClr val="002060"/>
                </a:solidFill>
                <a:latin typeface="Book Antiqua" panose="02040602050305030304" pitchFamily="18" charset="0"/>
              </a:rPr>
              <a:t>int</a:t>
            </a:r>
            <a:r>
              <a:rPr lang="en-US" b="1" dirty="0">
                <a:solidFill>
                  <a:srgbClr val="002060"/>
                </a:solidFill>
                <a:latin typeface="Book Antiqua" panose="02040602050305030304" pitchFamily="18" charset="0"/>
              </a:rPr>
              <a:t> j;</a:t>
            </a:r>
          </a:p>
          <a:p>
            <a:r>
              <a:rPr lang="en-US" dirty="0">
                <a:solidFill>
                  <a:schemeClr val="tx1"/>
                </a:solidFill>
                <a:latin typeface="Book Antiqua" panose="02040602050305030304" pitchFamily="18" charset="0"/>
              </a:rPr>
              <a:t>#</a:t>
            </a:r>
            <a:r>
              <a:rPr lang="en-US" dirty="0">
                <a:solidFill>
                  <a:srgbClr val="C00000"/>
                </a:solidFill>
                <a:latin typeface="Book Antiqua" panose="02040602050305030304" pitchFamily="18" charset="0"/>
              </a:rPr>
              <a:t>pragma</a:t>
            </a:r>
            <a:r>
              <a:rPr lang="en-US" dirty="0">
                <a:solidFill>
                  <a:schemeClr val="tx1"/>
                </a:solidFill>
                <a:latin typeface="Book Antiqua" panose="02040602050305030304" pitchFamily="18" charset="0"/>
              </a:rPr>
              <a:t> </a:t>
            </a:r>
            <a:r>
              <a:rPr lang="en-US" dirty="0" err="1">
                <a:solidFill>
                  <a:srgbClr val="C00000"/>
                </a:solidFill>
                <a:latin typeface="Book Antiqua" panose="02040602050305030304" pitchFamily="18" charset="0"/>
              </a:rPr>
              <a:t>omp</a:t>
            </a:r>
            <a:r>
              <a:rPr lang="en-US" dirty="0">
                <a:solidFill>
                  <a:srgbClr val="C00000"/>
                </a:solidFill>
                <a:latin typeface="Book Antiqua" panose="02040602050305030304" pitchFamily="18" charset="0"/>
              </a:rPr>
              <a:t> parallel</a:t>
            </a:r>
            <a:r>
              <a:rPr lang="en-US" dirty="0">
                <a:solidFill>
                  <a:schemeClr val="tx1"/>
                </a:solidFill>
                <a:latin typeface="Book Antiqua" panose="02040602050305030304" pitchFamily="18" charset="0"/>
              </a:rPr>
              <a:t> </a:t>
            </a:r>
            <a:r>
              <a:rPr lang="en-US" dirty="0">
                <a:solidFill>
                  <a:schemeClr val="tx1"/>
                </a:solidFill>
                <a:highlight>
                  <a:srgbClr val="FFFF00"/>
                </a:highlight>
                <a:latin typeface="Book Antiqua" panose="02040602050305030304" pitchFamily="18" charset="0"/>
              </a:rPr>
              <a:t>private</a:t>
            </a:r>
            <a:r>
              <a:rPr lang="en-US" dirty="0">
                <a:solidFill>
                  <a:schemeClr val="tx1"/>
                </a:solidFill>
                <a:latin typeface="Book Antiqua" panose="02040602050305030304" pitchFamily="18" charset="0"/>
              </a:rPr>
              <a:t>(j)</a:t>
            </a:r>
          </a:p>
          <a:p>
            <a:r>
              <a:rPr lang="en-US" dirty="0">
                <a:solidFill>
                  <a:schemeClr val="tx1"/>
                </a:solidFill>
                <a:latin typeface="Book Antiqua" panose="02040602050305030304" pitchFamily="18" charset="0"/>
              </a:rPr>
              <a:t>{</a:t>
            </a:r>
          </a:p>
          <a:p>
            <a:r>
              <a:rPr lang="en-US" dirty="0">
                <a:solidFill>
                  <a:schemeClr val="tx1"/>
                </a:solidFill>
                <a:latin typeface="Book Antiqua" panose="02040602050305030304" pitchFamily="18" charset="0"/>
              </a:rPr>
              <a:t>      </a:t>
            </a:r>
            <a:r>
              <a:rPr lang="en-US" dirty="0" err="1">
                <a:solidFill>
                  <a:schemeClr val="tx1"/>
                </a:solidFill>
                <a:latin typeface="Book Antiqua" panose="02040602050305030304" pitchFamily="18" charset="0"/>
              </a:rPr>
              <a:t>int</a:t>
            </a:r>
            <a:r>
              <a:rPr lang="en-US" dirty="0">
                <a:solidFill>
                  <a:schemeClr val="tx1"/>
                </a:solidFill>
                <a:latin typeface="Book Antiqua" panose="02040602050305030304" pitchFamily="18" charset="0"/>
              </a:rPr>
              <a:t> k;</a:t>
            </a:r>
          </a:p>
          <a:p>
            <a:r>
              <a:rPr lang="en-US" dirty="0">
                <a:solidFill>
                  <a:schemeClr val="tx1"/>
                </a:solidFill>
                <a:latin typeface="Book Antiqua" panose="02040602050305030304" pitchFamily="18" charset="0"/>
              </a:rPr>
              <a:t>      </a:t>
            </a:r>
            <a:r>
              <a:rPr lang="en-US" dirty="0" err="1">
                <a:solidFill>
                  <a:schemeClr val="tx1"/>
                </a:solidFill>
                <a:latin typeface="Book Antiqua" panose="02040602050305030304" pitchFamily="18" charset="0"/>
              </a:rPr>
              <a:t>i</a:t>
            </a:r>
            <a:r>
              <a:rPr lang="en-US" dirty="0">
                <a:solidFill>
                  <a:schemeClr val="tx1"/>
                </a:solidFill>
                <a:latin typeface="Book Antiqua" panose="02040602050305030304" pitchFamily="18" charset="0"/>
              </a:rPr>
              <a:t> = …….</a:t>
            </a:r>
          </a:p>
          <a:p>
            <a:endParaRPr lang="en-US" dirty="0">
              <a:solidFill>
                <a:schemeClr val="tx1"/>
              </a:solidFill>
              <a:latin typeface="Book Antiqua" panose="02040602050305030304" pitchFamily="18" charset="0"/>
            </a:endParaRPr>
          </a:p>
          <a:p>
            <a:r>
              <a:rPr lang="en-US" dirty="0">
                <a:solidFill>
                  <a:schemeClr val="tx1"/>
                </a:solidFill>
                <a:latin typeface="Book Antiqua" panose="02040602050305030304" pitchFamily="18" charset="0"/>
              </a:rPr>
              <a:t>      j = ……..</a:t>
            </a:r>
          </a:p>
          <a:p>
            <a:r>
              <a:rPr lang="en-US" dirty="0">
                <a:solidFill>
                  <a:schemeClr val="tx1"/>
                </a:solidFill>
                <a:latin typeface="Book Antiqua" panose="02040602050305030304" pitchFamily="18" charset="0"/>
              </a:rPr>
              <a:t>      k = …</a:t>
            </a:r>
          </a:p>
          <a:p>
            <a:r>
              <a:rPr lang="en-US" dirty="0">
                <a:solidFill>
                  <a:schemeClr val="tx1"/>
                </a:solidFill>
                <a:latin typeface="Book Antiqua" panose="02040602050305030304" pitchFamily="18" charset="0"/>
              </a:rPr>
              <a:t>}</a:t>
            </a:r>
          </a:p>
        </p:txBody>
      </p:sp>
      <p:sp>
        <p:nvSpPr>
          <p:cNvPr id="7" name="Callout: Left Arrow 6">
            <a:extLst>
              <a:ext uri="{FF2B5EF4-FFF2-40B4-BE49-F238E27FC236}">
                <a16:creationId xmlns:a16="http://schemas.microsoft.com/office/drawing/2014/main" id="{23ADB4D5-5B72-4D58-85D1-5E5BBDE861E5}"/>
              </a:ext>
            </a:extLst>
          </p:cNvPr>
          <p:cNvSpPr/>
          <p:nvPr/>
        </p:nvSpPr>
        <p:spPr>
          <a:xfrm>
            <a:off x="7262128" y="5632624"/>
            <a:ext cx="2413687" cy="580767"/>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Private</a:t>
            </a:r>
          </a:p>
        </p:txBody>
      </p:sp>
      <p:sp>
        <p:nvSpPr>
          <p:cNvPr id="5" name="Right Brace 4">
            <a:extLst>
              <a:ext uri="{FF2B5EF4-FFF2-40B4-BE49-F238E27FC236}">
                <a16:creationId xmlns:a16="http://schemas.microsoft.com/office/drawing/2014/main" id="{21816EB7-8206-455C-8A16-0BC008DC3D35}"/>
              </a:ext>
            </a:extLst>
          </p:cNvPr>
          <p:cNvSpPr/>
          <p:nvPr/>
        </p:nvSpPr>
        <p:spPr>
          <a:xfrm>
            <a:off x="6477474" y="5412264"/>
            <a:ext cx="738917" cy="1021488"/>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8" name="Callout: Left Arrow 7">
            <a:extLst>
              <a:ext uri="{FF2B5EF4-FFF2-40B4-BE49-F238E27FC236}">
                <a16:creationId xmlns:a16="http://schemas.microsoft.com/office/drawing/2014/main" id="{EDF09F1D-9871-4687-9869-CBEAD7637484}"/>
              </a:ext>
            </a:extLst>
          </p:cNvPr>
          <p:cNvSpPr/>
          <p:nvPr/>
        </p:nvSpPr>
        <p:spPr>
          <a:xfrm>
            <a:off x="6734762" y="5005753"/>
            <a:ext cx="2681416" cy="461794"/>
          </a:xfrm>
          <a:prstGeom prst="leftArrowCallou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Shared</a:t>
            </a:r>
          </a:p>
        </p:txBody>
      </p:sp>
      <p:sp>
        <p:nvSpPr>
          <p:cNvPr id="9" name="Rectangle 8">
            <a:extLst>
              <a:ext uri="{FF2B5EF4-FFF2-40B4-BE49-F238E27FC236}">
                <a16:creationId xmlns:a16="http://schemas.microsoft.com/office/drawing/2014/main" id="{5DE5E0EB-8C1D-4A27-8732-CF8334B77158}"/>
              </a:ext>
            </a:extLst>
          </p:cNvPr>
          <p:cNvSpPr/>
          <p:nvPr/>
        </p:nvSpPr>
        <p:spPr>
          <a:xfrm>
            <a:off x="135467" y="3454400"/>
            <a:ext cx="5339062" cy="349216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latin typeface="Comic Sans MS" panose="030F0702030302020204" pitchFamily="66" charset="0"/>
              </a:rPr>
              <a:t>Loop variables in an </a:t>
            </a:r>
            <a:r>
              <a:rPr lang="en-US" b="1" dirty="0" err="1">
                <a:solidFill>
                  <a:schemeClr val="tx1"/>
                </a:solidFill>
                <a:latin typeface="Comic Sans MS" panose="030F0702030302020204" pitchFamily="66" charset="0"/>
              </a:rPr>
              <a:t>omp</a:t>
            </a:r>
            <a:r>
              <a:rPr lang="en-US" dirty="0">
                <a:solidFill>
                  <a:schemeClr val="tx1"/>
                </a:solidFill>
                <a:latin typeface="Comic Sans MS" panose="030F0702030302020204" pitchFamily="66" charset="0"/>
              </a:rPr>
              <a:t> </a:t>
            </a:r>
            <a:r>
              <a:rPr lang="en-US" b="1" dirty="0">
                <a:solidFill>
                  <a:schemeClr val="tx1"/>
                </a:solidFill>
                <a:latin typeface="Comic Sans MS" panose="030F0702030302020204" pitchFamily="66" charset="0"/>
              </a:rPr>
              <a:t>for</a:t>
            </a:r>
            <a:r>
              <a:rPr lang="en-US" dirty="0">
                <a:solidFill>
                  <a:schemeClr val="tx1"/>
                </a:solidFill>
                <a:latin typeface="Comic Sans MS" panose="030F0702030302020204" pitchFamily="66" charset="0"/>
              </a:rPr>
              <a:t> are </a:t>
            </a:r>
            <a:r>
              <a:rPr lang="en-US" b="1" dirty="0">
                <a:solidFill>
                  <a:schemeClr val="tx1"/>
                </a:solidFill>
                <a:latin typeface="Comic Sans MS" panose="030F0702030302020204" pitchFamily="66" charset="0"/>
              </a:rPr>
              <a:t>private</a:t>
            </a:r>
            <a:r>
              <a:rPr lang="en-US" dirty="0">
                <a:solidFill>
                  <a:schemeClr val="tx1"/>
                </a:solidFill>
                <a:latin typeface="Comic Sans MS" panose="030F0702030302020204" pitchFamily="66" charset="0"/>
              </a:rPr>
              <a:t>;</a:t>
            </a:r>
          </a:p>
          <a:p>
            <a:endParaRPr lang="en-US" dirty="0">
              <a:solidFill>
                <a:schemeClr val="tx1"/>
              </a:solidFill>
              <a:latin typeface="Comic Sans MS" panose="030F0702030302020204" pitchFamily="66" charset="0"/>
            </a:endParaRPr>
          </a:p>
          <a:p>
            <a:r>
              <a:rPr lang="en-US" dirty="0">
                <a:solidFill>
                  <a:schemeClr val="tx1"/>
                </a:solidFill>
                <a:latin typeface="Comic Sans MS" panose="030F0702030302020204" pitchFamily="66" charset="0"/>
              </a:rPr>
              <a:t>Local variables in the parallel region are private.</a:t>
            </a:r>
          </a:p>
          <a:p>
            <a:endParaRPr lang="en-US" dirty="0">
              <a:solidFill>
                <a:schemeClr val="tx1"/>
              </a:solidFill>
              <a:latin typeface="Comic Sans MS" panose="030F0702030302020204" pitchFamily="66" charset="0"/>
            </a:endParaRPr>
          </a:p>
          <a:p>
            <a:r>
              <a:rPr lang="en-US" dirty="0">
                <a:solidFill>
                  <a:schemeClr val="tx1"/>
                </a:solidFill>
                <a:latin typeface="Comic Sans MS" panose="030F0702030302020204" pitchFamily="66" charset="0"/>
              </a:rPr>
              <a:t>Alter default </a:t>
            </a:r>
            <a:r>
              <a:rPr lang="en-US" dirty="0" err="1">
                <a:solidFill>
                  <a:schemeClr val="tx1"/>
                </a:solidFill>
                <a:latin typeface="Comic Sans MS" panose="030F0702030302020204" pitchFamily="66" charset="0"/>
              </a:rPr>
              <a:t>behaviour</a:t>
            </a:r>
            <a:r>
              <a:rPr lang="en-US" dirty="0">
                <a:solidFill>
                  <a:schemeClr val="tx1"/>
                </a:solidFill>
                <a:latin typeface="Comic Sans MS" panose="030F0702030302020204" pitchFamily="66" charset="0"/>
              </a:rPr>
              <a:t> with the {</a:t>
            </a:r>
            <a:r>
              <a:rPr lang="en-US" b="1" dirty="0">
                <a:solidFill>
                  <a:schemeClr val="tx1"/>
                </a:solidFill>
                <a:latin typeface="Comic Sans MS" panose="030F0702030302020204" pitchFamily="66" charset="0"/>
              </a:rPr>
              <a:t>default</a:t>
            </a:r>
            <a:r>
              <a:rPr lang="en-US" dirty="0">
                <a:solidFill>
                  <a:schemeClr val="tx1"/>
                </a:solidFill>
                <a:latin typeface="Comic Sans MS" panose="030F0702030302020204" pitchFamily="66" charset="0"/>
              </a:rPr>
              <a:t>} clause:</a:t>
            </a:r>
          </a:p>
          <a:p>
            <a:r>
              <a:rPr lang="en-US" b="1" dirty="0">
                <a:solidFill>
                  <a:schemeClr val="tx1"/>
                </a:solidFill>
                <a:latin typeface="Comic Sans MS" panose="030F0702030302020204" pitchFamily="66" charset="0"/>
              </a:rPr>
              <a:t>#pragma </a:t>
            </a:r>
            <a:r>
              <a:rPr lang="en-US" b="1" dirty="0" err="1">
                <a:solidFill>
                  <a:schemeClr val="tx1"/>
                </a:solidFill>
                <a:latin typeface="Comic Sans MS" panose="030F0702030302020204" pitchFamily="66" charset="0"/>
              </a:rPr>
              <a:t>omp</a:t>
            </a:r>
            <a:r>
              <a:rPr lang="en-US" b="1" dirty="0">
                <a:solidFill>
                  <a:schemeClr val="tx1"/>
                </a:solidFill>
                <a:latin typeface="Comic Sans MS" panose="030F0702030302020204" pitchFamily="66" charset="0"/>
              </a:rPr>
              <a:t> parallel default(shared) private</a:t>
            </a:r>
            <a:r>
              <a:rPr lang="en-US" dirty="0">
                <a:solidFill>
                  <a:schemeClr val="tx1"/>
                </a:solidFill>
                <a:latin typeface="Comic Sans MS" panose="030F0702030302020204" pitchFamily="66" charset="0"/>
              </a:rPr>
              <a:t>(x)</a:t>
            </a:r>
          </a:p>
          <a:p>
            <a:r>
              <a:rPr lang="en-US" dirty="0">
                <a:solidFill>
                  <a:schemeClr val="tx1"/>
                </a:solidFill>
                <a:latin typeface="Comic Sans MS" panose="030F0702030302020204" pitchFamily="66" charset="0"/>
              </a:rPr>
              <a:t>{ ... }</a:t>
            </a:r>
          </a:p>
          <a:p>
            <a:r>
              <a:rPr lang="en-US" b="1" dirty="0">
                <a:solidFill>
                  <a:schemeClr val="tx1"/>
                </a:solidFill>
                <a:latin typeface="Comic Sans MS" panose="030F0702030302020204" pitchFamily="66" charset="0"/>
              </a:rPr>
              <a:t>#pragma </a:t>
            </a:r>
            <a:r>
              <a:rPr lang="en-US" b="1" dirty="0" err="1">
                <a:solidFill>
                  <a:schemeClr val="tx1"/>
                </a:solidFill>
                <a:latin typeface="Comic Sans MS" panose="030F0702030302020204" pitchFamily="66" charset="0"/>
              </a:rPr>
              <a:t>omp</a:t>
            </a:r>
            <a:r>
              <a:rPr lang="en-US" b="1" dirty="0">
                <a:solidFill>
                  <a:schemeClr val="tx1"/>
                </a:solidFill>
                <a:latin typeface="Comic Sans MS" panose="030F0702030302020204" pitchFamily="66" charset="0"/>
              </a:rPr>
              <a:t> parallel default(private) shared (matrix)</a:t>
            </a:r>
          </a:p>
          <a:p>
            <a:r>
              <a:rPr lang="en-US" dirty="0">
                <a:solidFill>
                  <a:schemeClr val="tx1"/>
                </a:solidFill>
                <a:latin typeface="Comic Sans MS" panose="030F0702030302020204" pitchFamily="66" charset="0"/>
              </a:rPr>
              <a:t>{ ... }</a:t>
            </a:r>
          </a:p>
        </p:txBody>
      </p:sp>
    </p:spTree>
    <p:extLst>
      <p:ext uri="{BB962C8B-B14F-4D97-AF65-F5344CB8AC3E}">
        <p14:creationId xmlns:p14="http://schemas.microsoft.com/office/powerpoint/2010/main" val="209637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5"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50A2B-015E-458D-9DD2-ACD52027EB02}"/>
              </a:ext>
            </a:extLst>
          </p:cNvPr>
          <p:cNvSpPr>
            <a:spLocks noGrp="1"/>
          </p:cNvSpPr>
          <p:nvPr>
            <p:ph type="title" idx="4294967295"/>
          </p:nvPr>
        </p:nvSpPr>
        <p:spPr>
          <a:xfrm>
            <a:off x="203547" y="315913"/>
            <a:ext cx="8375650" cy="1062037"/>
          </a:xfrm>
        </p:spPr>
        <p:txBody>
          <a:bodyPr/>
          <a:lstStyle/>
          <a:p>
            <a:r>
              <a:rPr lang="en-US" dirty="0">
                <a:solidFill>
                  <a:srgbClr val="120A76"/>
                </a:solidFill>
                <a:latin typeface="Comic Sans MS" panose="030F0702030302020204" pitchFamily="66" charset="0"/>
              </a:rPr>
              <a:t>OpenMP: </a:t>
            </a:r>
            <a:r>
              <a:rPr lang="en-US" dirty="0">
                <a:solidFill>
                  <a:srgbClr val="C00000"/>
                </a:solidFill>
                <a:latin typeface="Comic Sans MS" panose="030F0702030302020204" pitchFamily="66" charset="0"/>
              </a:rPr>
              <a:t>private</a:t>
            </a:r>
            <a:r>
              <a:rPr lang="en-US" dirty="0">
                <a:solidFill>
                  <a:srgbClr val="120A76"/>
                </a:solidFill>
                <a:latin typeface="Comic Sans MS" panose="030F0702030302020204" pitchFamily="66" charset="0"/>
              </a:rPr>
              <a:t> Clause</a:t>
            </a:r>
          </a:p>
        </p:txBody>
      </p:sp>
      <p:pic>
        <p:nvPicPr>
          <p:cNvPr id="5" name="Picture 4">
            <a:extLst>
              <a:ext uri="{FF2B5EF4-FFF2-40B4-BE49-F238E27FC236}">
                <a16:creationId xmlns:a16="http://schemas.microsoft.com/office/drawing/2014/main" id="{9BED3FFC-A812-4C0A-83AC-6E86FFC48118}"/>
              </a:ext>
            </a:extLst>
          </p:cNvPr>
          <p:cNvPicPr>
            <a:picLocks noChangeAspect="1"/>
          </p:cNvPicPr>
          <p:nvPr/>
        </p:nvPicPr>
        <p:blipFill>
          <a:blip r:embed="rId2"/>
          <a:stretch>
            <a:fillRect/>
          </a:stretch>
        </p:blipFill>
        <p:spPr>
          <a:xfrm>
            <a:off x="1548177" y="1600578"/>
            <a:ext cx="7266520" cy="3287511"/>
          </a:xfrm>
          <a:prstGeom prst="rect">
            <a:avLst/>
          </a:prstGeom>
        </p:spPr>
      </p:pic>
      <p:sp>
        <p:nvSpPr>
          <p:cNvPr id="6" name="Rectangle 5">
            <a:extLst>
              <a:ext uri="{FF2B5EF4-FFF2-40B4-BE49-F238E27FC236}">
                <a16:creationId xmlns:a16="http://schemas.microsoft.com/office/drawing/2014/main" id="{C6F7EBF3-F341-4FE6-998D-58B0C3808FF5}"/>
              </a:ext>
            </a:extLst>
          </p:cNvPr>
          <p:cNvSpPr/>
          <p:nvPr/>
        </p:nvSpPr>
        <p:spPr>
          <a:xfrm>
            <a:off x="0" y="4888089"/>
            <a:ext cx="9990667" cy="20771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800" dirty="0">
                <a:solidFill>
                  <a:schemeClr val="tx1"/>
                </a:solidFill>
                <a:latin typeface="Comic Sans MS" panose="030F0702030302020204" pitchFamily="66" charset="0"/>
              </a:rPr>
              <a:t>Reproduce the </a:t>
            </a:r>
            <a:r>
              <a:rPr lang="en-US" sz="2800" dirty="0">
                <a:solidFill>
                  <a:srgbClr val="0070C0"/>
                </a:solidFill>
                <a:latin typeface="Comic Sans MS" panose="030F0702030302020204" pitchFamily="66" charset="0"/>
              </a:rPr>
              <a:t>private</a:t>
            </a:r>
            <a:r>
              <a:rPr lang="en-US" sz="2800" dirty="0">
                <a:solidFill>
                  <a:schemeClr val="tx1"/>
                </a:solidFill>
                <a:latin typeface="Comic Sans MS" panose="030F0702030302020204" pitchFamily="66" charset="0"/>
              </a:rPr>
              <a:t> variable for each thread. </a:t>
            </a:r>
          </a:p>
          <a:p>
            <a:pPr marL="457200" indent="-457200">
              <a:buFont typeface="Arial" panose="020B0604020202020204" pitchFamily="34" charset="0"/>
              <a:buChar char="•"/>
            </a:pPr>
            <a:r>
              <a:rPr lang="en-US" sz="2800" dirty="0">
                <a:solidFill>
                  <a:schemeClr val="tx1"/>
                </a:solidFill>
                <a:latin typeface="Comic Sans MS" panose="030F0702030302020204" pitchFamily="66" charset="0"/>
              </a:rPr>
              <a:t>Variables are not initialized. </a:t>
            </a:r>
          </a:p>
          <a:p>
            <a:pPr marL="457200" indent="-457200">
              <a:buFont typeface="Arial" panose="020B0604020202020204" pitchFamily="34" charset="0"/>
              <a:buChar char="•"/>
            </a:pPr>
            <a:r>
              <a:rPr lang="en-US" sz="2800" dirty="0">
                <a:solidFill>
                  <a:schemeClr val="tx1"/>
                </a:solidFill>
                <a:latin typeface="Comic Sans MS" panose="030F0702030302020204" pitchFamily="66" charset="0"/>
              </a:rPr>
              <a:t>The value that Thread1 stores in </a:t>
            </a:r>
            <a:r>
              <a:rPr lang="en-US" sz="2800" dirty="0">
                <a:solidFill>
                  <a:srgbClr val="0070C0"/>
                </a:solidFill>
                <a:latin typeface="Comic Sans MS" panose="030F0702030302020204" pitchFamily="66" charset="0"/>
              </a:rPr>
              <a:t>x</a:t>
            </a:r>
            <a:r>
              <a:rPr lang="en-US" sz="2800" dirty="0">
                <a:solidFill>
                  <a:schemeClr val="tx1"/>
                </a:solidFill>
                <a:latin typeface="Comic Sans MS" panose="030F0702030302020204" pitchFamily="66" charset="0"/>
              </a:rPr>
              <a:t> is different from the value Thread2 stores in </a:t>
            </a:r>
            <a:r>
              <a:rPr lang="en-US" sz="2800" dirty="0">
                <a:solidFill>
                  <a:srgbClr val="0070C0"/>
                </a:solidFill>
                <a:latin typeface="Comic Sans MS" panose="030F0702030302020204" pitchFamily="66" charset="0"/>
              </a:rPr>
              <a:t>x</a:t>
            </a:r>
          </a:p>
        </p:txBody>
      </p:sp>
    </p:spTree>
    <p:extLst>
      <p:ext uri="{BB962C8B-B14F-4D97-AF65-F5344CB8AC3E}">
        <p14:creationId xmlns:p14="http://schemas.microsoft.com/office/powerpoint/2010/main" val="2346152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50A2B-015E-458D-9DD2-ACD52027EB02}"/>
              </a:ext>
            </a:extLst>
          </p:cNvPr>
          <p:cNvSpPr>
            <a:spLocks noGrp="1"/>
          </p:cNvSpPr>
          <p:nvPr>
            <p:ph type="title" idx="4294967295"/>
          </p:nvPr>
        </p:nvSpPr>
        <p:spPr>
          <a:xfrm>
            <a:off x="176226" y="315913"/>
            <a:ext cx="9904399" cy="1062037"/>
          </a:xfrm>
        </p:spPr>
        <p:txBody>
          <a:bodyPr/>
          <a:lstStyle/>
          <a:p>
            <a:r>
              <a:rPr lang="en-US" dirty="0">
                <a:solidFill>
                  <a:srgbClr val="120A76"/>
                </a:solidFill>
                <a:latin typeface="Comic Sans MS" panose="030F0702030302020204" pitchFamily="66" charset="0"/>
              </a:rPr>
              <a:t>OpenMP: </a:t>
            </a:r>
            <a:r>
              <a:rPr lang="en-US" dirty="0" err="1">
                <a:solidFill>
                  <a:srgbClr val="C00000"/>
                </a:solidFill>
                <a:latin typeface="Comic Sans MS" panose="030F0702030302020204" pitchFamily="66" charset="0"/>
              </a:rPr>
              <a:t>firstprivate</a:t>
            </a:r>
            <a:r>
              <a:rPr lang="en-US" dirty="0">
                <a:solidFill>
                  <a:srgbClr val="120A76"/>
                </a:solidFill>
                <a:latin typeface="Comic Sans MS" panose="030F0702030302020204" pitchFamily="66" charset="0"/>
              </a:rPr>
              <a:t> Clause</a:t>
            </a:r>
          </a:p>
        </p:txBody>
      </p:sp>
      <p:sp>
        <p:nvSpPr>
          <p:cNvPr id="6" name="Rectangle 5">
            <a:extLst>
              <a:ext uri="{FF2B5EF4-FFF2-40B4-BE49-F238E27FC236}">
                <a16:creationId xmlns:a16="http://schemas.microsoft.com/office/drawing/2014/main" id="{C6F7EBF3-F341-4FE6-998D-58B0C3808FF5}"/>
              </a:ext>
            </a:extLst>
          </p:cNvPr>
          <p:cNvSpPr/>
          <p:nvPr/>
        </p:nvSpPr>
        <p:spPr>
          <a:xfrm>
            <a:off x="0" y="4459111"/>
            <a:ext cx="9990667" cy="25061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800" dirty="0">
                <a:solidFill>
                  <a:schemeClr val="tx1"/>
                </a:solidFill>
                <a:latin typeface="Comic Sans MS" panose="030F0702030302020204" pitchFamily="66" charset="0"/>
              </a:rPr>
              <a:t>Creates </a:t>
            </a:r>
            <a:r>
              <a:rPr lang="en-US" sz="2800" dirty="0">
                <a:solidFill>
                  <a:srgbClr val="120A76"/>
                </a:solidFill>
                <a:latin typeface="Comic Sans MS" panose="030F0702030302020204" pitchFamily="66" charset="0"/>
              </a:rPr>
              <a:t>private</a:t>
            </a:r>
            <a:r>
              <a:rPr lang="en-US" sz="2800" dirty="0">
                <a:solidFill>
                  <a:schemeClr val="tx1"/>
                </a:solidFill>
                <a:latin typeface="Comic Sans MS" panose="030F0702030302020204" pitchFamily="66" charset="0"/>
              </a:rPr>
              <a:t> memory location for </a:t>
            </a:r>
            <a:r>
              <a:rPr lang="en-US" sz="2800" b="1" dirty="0" err="1">
                <a:solidFill>
                  <a:schemeClr val="tx1"/>
                </a:solidFill>
                <a:latin typeface="Comic Sans MS" panose="030F0702030302020204" pitchFamily="66" charset="0"/>
              </a:rPr>
              <a:t>iper</a:t>
            </a:r>
            <a:r>
              <a:rPr lang="en-US" sz="2800" dirty="0">
                <a:solidFill>
                  <a:schemeClr val="tx1"/>
                </a:solidFill>
                <a:latin typeface="Comic Sans MS" panose="030F0702030302020204" pitchFamily="66" charset="0"/>
              </a:rPr>
              <a:t> for each thread. </a:t>
            </a:r>
          </a:p>
          <a:p>
            <a:pPr marL="457200" indent="-457200">
              <a:buFont typeface="Arial" panose="020B0604020202020204" pitchFamily="34" charset="0"/>
              <a:buChar char="•"/>
            </a:pPr>
            <a:r>
              <a:rPr lang="en-US" sz="2800" dirty="0">
                <a:solidFill>
                  <a:schemeClr val="tx1"/>
                </a:solidFill>
                <a:latin typeface="Comic Sans MS" panose="030F0702030302020204" pitchFamily="66" charset="0"/>
              </a:rPr>
              <a:t>Copy value from </a:t>
            </a:r>
            <a:r>
              <a:rPr lang="en-US" sz="2800" dirty="0">
                <a:solidFill>
                  <a:srgbClr val="120A76"/>
                </a:solidFill>
                <a:latin typeface="Comic Sans MS" panose="030F0702030302020204" pitchFamily="66" charset="0"/>
              </a:rPr>
              <a:t>master</a:t>
            </a:r>
            <a:r>
              <a:rPr lang="en-US" sz="2800" dirty="0">
                <a:solidFill>
                  <a:schemeClr val="tx1"/>
                </a:solidFill>
                <a:latin typeface="Comic Sans MS" panose="030F0702030302020204" pitchFamily="66" charset="0"/>
              </a:rPr>
              <a:t> thread to each memory location</a:t>
            </a:r>
          </a:p>
          <a:p>
            <a:pPr marL="457200" indent="-457200">
              <a:buFont typeface="Arial" panose="020B0604020202020204" pitchFamily="34" charset="0"/>
              <a:buChar char="•"/>
            </a:pPr>
            <a:r>
              <a:rPr lang="en-US" sz="2800" dirty="0">
                <a:solidFill>
                  <a:schemeClr val="tx1"/>
                </a:solidFill>
                <a:latin typeface="Comic Sans MS" panose="030F0702030302020204" pitchFamily="66" charset="0"/>
              </a:rPr>
              <a:t>While initial value is same, it can be changed by threads and subsequently Thread 0 Thread 1 and 2.. Might have different values of the </a:t>
            </a:r>
            <a:r>
              <a:rPr lang="en-US" sz="2800" dirty="0" err="1">
                <a:solidFill>
                  <a:srgbClr val="120A76"/>
                </a:solidFill>
                <a:latin typeface="Comic Sans MS" panose="030F0702030302020204" pitchFamily="66" charset="0"/>
              </a:rPr>
              <a:t>firstprivate</a:t>
            </a:r>
            <a:r>
              <a:rPr lang="en-US" sz="2800" dirty="0">
                <a:solidFill>
                  <a:schemeClr val="tx1"/>
                </a:solidFill>
                <a:latin typeface="Comic Sans MS" panose="030F0702030302020204" pitchFamily="66" charset="0"/>
              </a:rPr>
              <a:t> variable</a:t>
            </a:r>
          </a:p>
        </p:txBody>
      </p:sp>
      <p:pic>
        <p:nvPicPr>
          <p:cNvPr id="3" name="Picture 2">
            <a:extLst>
              <a:ext uri="{FF2B5EF4-FFF2-40B4-BE49-F238E27FC236}">
                <a16:creationId xmlns:a16="http://schemas.microsoft.com/office/drawing/2014/main" id="{CE73A083-CED8-4F3B-999F-B63F7A42AFDE}"/>
              </a:ext>
            </a:extLst>
          </p:cNvPr>
          <p:cNvPicPr>
            <a:picLocks noChangeAspect="1"/>
          </p:cNvPicPr>
          <p:nvPr/>
        </p:nvPicPr>
        <p:blipFill>
          <a:blip r:embed="rId2"/>
          <a:stretch>
            <a:fillRect/>
          </a:stretch>
        </p:blipFill>
        <p:spPr>
          <a:xfrm>
            <a:off x="176226" y="1688810"/>
            <a:ext cx="9730669" cy="2409049"/>
          </a:xfrm>
          <a:prstGeom prst="rect">
            <a:avLst/>
          </a:prstGeom>
        </p:spPr>
      </p:pic>
    </p:spTree>
    <p:extLst>
      <p:ext uri="{BB962C8B-B14F-4D97-AF65-F5344CB8AC3E}">
        <p14:creationId xmlns:p14="http://schemas.microsoft.com/office/powerpoint/2010/main" val="3492976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6E385E-0BC3-46F7-BB5C-6CF37710A300}"/>
              </a:ext>
            </a:extLst>
          </p:cNvPr>
          <p:cNvSpPr/>
          <p:nvPr/>
        </p:nvSpPr>
        <p:spPr>
          <a:xfrm>
            <a:off x="-1" y="534487"/>
            <a:ext cx="9871587" cy="11075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defTabSz="1007943">
              <a:lnSpc>
                <a:spcPct val="85000"/>
              </a:lnSpc>
              <a:spcBef>
                <a:spcPct val="0"/>
              </a:spcBef>
            </a:pPr>
            <a:r>
              <a:rPr lang="en-US" sz="5000" spc="-55" dirty="0">
                <a:solidFill>
                  <a:srgbClr val="002060"/>
                </a:solidFill>
                <a:latin typeface="Comic Sans MS" panose="030F0702030302020204" pitchFamily="66" charset="0"/>
                <a:ea typeface="+mj-ea"/>
                <a:cs typeface="+mj-cs"/>
              </a:rPr>
              <a:t>OpenMP: </a:t>
            </a:r>
            <a:r>
              <a:rPr lang="en-US" sz="5000" spc="-55" dirty="0">
                <a:solidFill>
                  <a:srgbClr val="C00000"/>
                </a:solidFill>
                <a:latin typeface="Comic Sans MS" panose="030F0702030302020204" pitchFamily="66" charset="0"/>
                <a:ea typeface="+mj-ea"/>
                <a:cs typeface="+mj-cs"/>
              </a:rPr>
              <a:t>Clauses</a:t>
            </a:r>
            <a:r>
              <a:rPr lang="en-US" sz="5000" spc="-55" dirty="0">
                <a:solidFill>
                  <a:srgbClr val="002060"/>
                </a:solidFill>
                <a:latin typeface="Comic Sans MS" panose="030F0702030302020204" pitchFamily="66" charset="0"/>
                <a:ea typeface="+mj-ea"/>
                <a:cs typeface="+mj-cs"/>
              </a:rPr>
              <a:t> &amp; Data </a:t>
            </a:r>
            <a:r>
              <a:rPr lang="en-US" sz="5000" spc="-55" dirty="0">
                <a:solidFill>
                  <a:srgbClr val="C00000"/>
                </a:solidFill>
                <a:latin typeface="Comic Sans MS" panose="030F0702030302020204" pitchFamily="66" charset="0"/>
                <a:ea typeface="+mj-ea"/>
                <a:cs typeface="+mj-cs"/>
              </a:rPr>
              <a:t>Scoping</a:t>
            </a:r>
          </a:p>
        </p:txBody>
      </p:sp>
      <p:pic>
        <p:nvPicPr>
          <p:cNvPr id="12" name="Picture 11">
            <a:extLst>
              <a:ext uri="{FF2B5EF4-FFF2-40B4-BE49-F238E27FC236}">
                <a16:creationId xmlns:a16="http://schemas.microsoft.com/office/drawing/2014/main" id="{73660C38-EEDF-4383-99FD-21CFB717D702}"/>
              </a:ext>
            </a:extLst>
          </p:cNvPr>
          <p:cNvPicPr>
            <a:picLocks noChangeAspect="1"/>
          </p:cNvPicPr>
          <p:nvPr/>
        </p:nvPicPr>
        <p:blipFill>
          <a:blip r:embed="rId3"/>
          <a:stretch>
            <a:fillRect/>
          </a:stretch>
        </p:blipFill>
        <p:spPr>
          <a:xfrm>
            <a:off x="718456" y="2280356"/>
            <a:ext cx="8797334" cy="4382613"/>
          </a:xfrm>
          <a:prstGeom prst="rect">
            <a:avLst/>
          </a:prstGeom>
        </p:spPr>
      </p:pic>
      <p:cxnSp>
        <p:nvCxnSpPr>
          <p:cNvPr id="15" name="Straight Arrow Connector 14">
            <a:extLst>
              <a:ext uri="{FF2B5EF4-FFF2-40B4-BE49-F238E27FC236}">
                <a16:creationId xmlns:a16="http://schemas.microsoft.com/office/drawing/2014/main" id="{31BBC506-975D-42C5-A53B-0D552D7D3851}"/>
              </a:ext>
            </a:extLst>
          </p:cNvPr>
          <p:cNvCxnSpPr>
            <a:cxnSpLocks/>
          </p:cNvCxnSpPr>
          <p:nvPr/>
        </p:nvCxnSpPr>
        <p:spPr>
          <a:xfrm flipV="1">
            <a:off x="5350933" y="1851378"/>
            <a:ext cx="1998134" cy="8579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18E0C926-8F4D-471A-8529-F8FFC5FF1849}"/>
              </a:ext>
            </a:extLst>
          </p:cNvPr>
          <p:cNvCxnSpPr>
            <a:cxnSpLocks/>
          </p:cNvCxnSpPr>
          <p:nvPr/>
        </p:nvCxnSpPr>
        <p:spPr>
          <a:xfrm flipH="1">
            <a:off x="1885244" y="3779837"/>
            <a:ext cx="1761067" cy="8937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Left Brace 19">
            <a:extLst>
              <a:ext uri="{FF2B5EF4-FFF2-40B4-BE49-F238E27FC236}">
                <a16:creationId xmlns:a16="http://schemas.microsoft.com/office/drawing/2014/main" id="{5A556F99-53EE-4D79-AAD8-ABCBBE8D9AD0}"/>
              </a:ext>
            </a:extLst>
          </p:cNvPr>
          <p:cNvSpPr/>
          <p:nvPr/>
        </p:nvSpPr>
        <p:spPr>
          <a:xfrm>
            <a:off x="3499556" y="3420533"/>
            <a:ext cx="440266" cy="1253067"/>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1" name="Rectangle 20">
            <a:extLst>
              <a:ext uri="{FF2B5EF4-FFF2-40B4-BE49-F238E27FC236}">
                <a16:creationId xmlns:a16="http://schemas.microsoft.com/office/drawing/2014/main" id="{4481F6CC-8EE1-42E6-92A8-169922CC3F1A}"/>
              </a:ext>
            </a:extLst>
          </p:cNvPr>
          <p:cNvSpPr/>
          <p:nvPr/>
        </p:nvSpPr>
        <p:spPr>
          <a:xfrm>
            <a:off x="7349067" y="1337733"/>
            <a:ext cx="2302934" cy="102728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70C0"/>
                </a:solidFill>
                <a:latin typeface="Comic Sans MS" panose="030F0702030302020204" pitchFamily="66" charset="0"/>
              </a:rPr>
              <a:t>Schedule Clause</a:t>
            </a:r>
          </a:p>
        </p:txBody>
      </p:sp>
      <p:sp>
        <p:nvSpPr>
          <p:cNvPr id="22" name="Rectangle 21">
            <a:extLst>
              <a:ext uri="{FF2B5EF4-FFF2-40B4-BE49-F238E27FC236}">
                <a16:creationId xmlns:a16="http://schemas.microsoft.com/office/drawing/2014/main" id="{03B0EF39-C66E-42C5-B252-B9F55B5DAF62}"/>
              </a:ext>
            </a:extLst>
          </p:cNvPr>
          <p:cNvSpPr/>
          <p:nvPr/>
        </p:nvSpPr>
        <p:spPr>
          <a:xfrm>
            <a:off x="462843" y="4723965"/>
            <a:ext cx="2302934" cy="102728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70C0"/>
                </a:solidFill>
                <a:latin typeface="Comic Sans MS" panose="030F0702030302020204" pitchFamily="66" charset="0"/>
              </a:rPr>
              <a:t>Data Sharing/Scope</a:t>
            </a:r>
          </a:p>
        </p:txBody>
      </p:sp>
    </p:spTree>
    <p:extLst>
      <p:ext uri="{BB962C8B-B14F-4D97-AF65-F5344CB8AC3E}">
        <p14:creationId xmlns:p14="http://schemas.microsoft.com/office/powerpoint/2010/main" val="1192483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FD27DA-D7A0-4796-B167-5484F2C22BB9}"/>
              </a:ext>
            </a:extLst>
          </p:cNvPr>
          <p:cNvPicPr>
            <a:picLocks noChangeAspect="1"/>
          </p:cNvPicPr>
          <p:nvPr/>
        </p:nvPicPr>
        <p:blipFill>
          <a:blip r:embed="rId2"/>
          <a:stretch>
            <a:fillRect/>
          </a:stretch>
        </p:blipFill>
        <p:spPr>
          <a:xfrm>
            <a:off x="235973" y="1135227"/>
            <a:ext cx="8900753" cy="2951219"/>
          </a:xfrm>
          <a:prstGeom prst="rect">
            <a:avLst/>
          </a:prstGeom>
        </p:spPr>
      </p:pic>
      <p:sp>
        <p:nvSpPr>
          <p:cNvPr id="3" name="Title 1">
            <a:extLst>
              <a:ext uri="{FF2B5EF4-FFF2-40B4-BE49-F238E27FC236}">
                <a16:creationId xmlns:a16="http://schemas.microsoft.com/office/drawing/2014/main" id="{4DC608B8-245E-45E0-A25F-1BBBE08EE52F}"/>
              </a:ext>
            </a:extLst>
          </p:cNvPr>
          <p:cNvSpPr txBox="1">
            <a:spLocks/>
          </p:cNvSpPr>
          <p:nvPr/>
        </p:nvSpPr>
        <p:spPr>
          <a:xfrm>
            <a:off x="157316" y="285135"/>
            <a:ext cx="9066456" cy="1070215"/>
          </a:xfrm>
          <a:prstGeom prst="rect">
            <a:avLst/>
          </a:prstGeom>
        </p:spPr>
        <p:txBody>
          <a:bodyPr/>
          <a:lstStyle>
            <a:lvl1pPr algn="l" defTabSz="1007943" rtl="0" eaLnBrk="1" latinLnBrk="0" hangingPunct="1">
              <a:lnSpc>
                <a:spcPct val="85000"/>
              </a:lnSpc>
              <a:spcBef>
                <a:spcPct val="0"/>
              </a:spcBef>
              <a:buNone/>
              <a:defRPr sz="5291" kern="1200" spc="-55" baseline="0">
                <a:solidFill>
                  <a:schemeClr val="tx1">
                    <a:lumMod val="75000"/>
                    <a:lumOff val="25000"/>
                  </a:schemeClr>
                </a:solidFill>
                <a:latin typeface="+mj-lt"/>
                <a:ea typeface="+mj-ea"/>
                <a:cs typeface="+mj-cs"/>
              </a:defRPr>
            </a:lvl1pPr>
          </a:lstStyle>
          <a:p>
            <a:r>
              <a:rPr lang="en-US" dirty="0">
                <a:solidFill>
                  <a:srgbClr val="120A76"/>
                </a:solidFill>
                <a:latin typeface="Comic Sans MS" panose="030F0702030302020204" pitchFamily="66" charset="0"/>
              </a:rPr>
              <a:t>Matrix Vector Multiplication</a:t>
            </a:r>
          </a:p>
        </p:txBody>
      </p:sp>
      <p:pic>
        <p:nvPicPr>
          <p:cNvPr id="4" name="Picture 3">
            <a:extLst>
              <a:ext uri="{FF2B5EF4-FFF2-40B4-BE49-F238E27FC236}">
                <a16:creationId xmlns:a16="http://schemas.microsoft.com/office/drawing/2014/main" id="{01D6E85B-8AD8-48CB-9C07-40F7015E1C12}"/>
              </a:ext>
            </a:extLst>
          </p:cNvPr>
          <p:cNvPicPr>
            <a:picLocks noChangeAspect="1"/>
          </p:cNvPicPr>
          <p:nvPr/>
        </p:nvPicPr>
        <p:blipFill>
          <a:blip r:embed="rId3"/>
          <a:stretch>
            <a:fillRect/>
          </a:stretch>
        </p:blipFill>
        <p:spPr>
          <a:xfrm>
            <a:off x="275504" y="4555203"/>
            <a:ext cx="4832353" cy="1825933"/>
          </a:xfrm>
          <a:prstGeom prst="rect">
            <a:avLst/>
          </a:prstGeom>
        </p:spPr>
      </p:pic>
      <p:sp>
        <p:nvSpPr>
          <p:cNvPr id="5" name="Rectangle 4">
            <a:extLst>
              <a:ext uri="{FF2B5EF4-FFF2-40B4-BE49-F238E27FC236}">
                <a16:creationId xmlns:a16="http://schemas.microsoft.com/office/drawing/2014/main" id="{955204EF-18F4-4669-9F08-85AD63028D7C}"/>
              </a:ext>
            </a:extLst>
          </p:cNvPr>
          <p:cNvSpPr/>
          <p:nvPr/>
        </p:nvSpPr>
        <p:spPr>
          <a:xfrm>
            <a:off x="5117689" y="4173798"/>
            <a:ext cx="4687431" cy="212149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latin typeface="Consolas" panose="020B0609020204030204" pitchFamily="49" charset="0"/>
              </a:rPr>
              <a:t>#pragma </a:t>
            </a:r>
            <a:r>
              <a:rPr lang="en-US" dirty="0" err="1">
                <a:solidFill>
                  <a:srgbClr val="FF0000"/>
                </a:solidFill>
                <a:latin typeface="Consolas" panose="020B0609020204030204" pitchFamily="49" charset="0"/>
              </a:rPr>
              <a:t>omp</a:t>
            </a:r>
            <a:r>
              <a:rPr lang="en-US" dirty="0">
                <a:solidFill>
                  <a:srgbClr val="FF0000"/>
                </a:solidFill>
                <a:latin typeface="Consolas" panose="020B0609020204030204" pitchFamily="49" charset="0"/>
              </a:rPr>
              <a:t> parallel </a:t>
            </a:r>
            <a:r>
              <a:rPr lang="en-US" dirty="0" err="1">
                <a:solidFill>
                  <a:srgbClr val="FF0000"/>
                </a:solidFill>
                <a:latin typeface="Consolas" panose="020B0609020204030204" pitchFamily="49" charset="0"/>
              </a:rPr>
              <a:t>num_threads</a:t>
            </a:r>
            <a:r>
              <a:rPr lang="en-US" dirty="0">
                <a:solidFill>
                  <a:srgbClr val="FF0000"/>
                </a:solidFill>
                <a:latin typeface="Consolas" panose="020B0609020204030204" pitchFamily="49" charset="0"/>
              </a:rPr>
              <a:t>(4)</a:t>
            </a:r>
          </a:p>
          <a:p>
            <a:r>
              <a:rPr lang="en-US" dirty="0">
                <a:latin typeface="Consolas" panose="020B0609020204030204" pitchFamily="49" charset="0"/>
              </a:rPr>
              <a:t>for (</a:t>
            </a:r>
            <a:r>
              <a:rPr lang="en-US" dirty="0" err="1">
                <a:latin typeface="Consolas" panose="020B0609020204030204" pitchFamily="49" charset="0"/>
              </a:rPr>
              <a:t>i</a:t>
            </a:r>
            <a:r>
              <a:rPr lang="en-US" dirty="0">
                <a:latin typeface="Consolas" panose="020B0609020204030204" pitchFamily="49" charset="0"/>
              </a:rPr>
              <a:t>=0; </a:t>
            </a:r>
            <a:r>
              <a:rPr lang="en-US" dirty="0" err="1">
                <a:latin typeface="Consolas" panose="020B0609020204030204" pitchFamily="49" charset="0"/>
              </a:rPr>
              <a:t>i</a:t>
            </a:r>
            <a:r>
              <a:rPr lang="en-US" dirty="0">
                <a:latin typeface="Consolas" panose="020B0609020204030204" pitchFamily="49" charset="0"/>
              </a:rPr>
              <a:t> &lt; m;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y[</a:t>
            </a:r>
            <a:r>
              <a:rPr lang="en-US" dirty="0" err="1">
                <a:latin typeface="Consolas" panose="020B0609020204030204" pitchFamily="49" charset="0"/>
              </a:rPr>
              <a:t>i</a:t>
            </a:r>
            <a:r>
              <a:rPr lang="en-US" dirty="0">
                <a:latin typeface="Consolas" panose="020B0609020204030204" pitchFamily="49" charset="0"/>
              </a:rPr>
              <a:t>] =0.0;</a:t>
            </a:r>
          </a:p>
          <a:p>
            <a:r>
              <a:rPr lang="en-US" dirty="0">
                <a:latin typeface="Consolas" panose="020B0609020204030204" pitchFamily="49" charset="0"/>
              </a:rPr>
              <a:t>    for (j=0; j &lt; SIZE; </a:t>
            </a:r>
            <a:r>
              <a:rPr lang="en-US" dirty="0" err="1">
                <a:latin typeface="Consolas" panose="020B0609020204030204" pitchFamily="49" charset="0"/>
              </a:rPr>
              <a:t>j++</a:t>
            </a:r>
            <a:r>
              <a:rPr lang="en-US" dirty="0">
                <a:latin typeface="Consolas" panose="020B0609020204030204" pitchFamily="49" charset="0"/>
              </a:rPr>
              <a:t>) </a:t>
            </a:r>
          </a:p>
          <a:p>
            <a:r>
              <a:rPr lang="en-US" dirty="0">
                <a:latin typeface="Consolas" panose="020B0609020204030204" pitchFamily="49" charset="0"/>
              </a:rPr>
              <a:t>    y[</a:t>
            </a:r>
            <a:r>
              <a:rPr lang="en-US" dirty="0" err="1">
                <a:latin typeface="Consolas" panose="020B0609020204030204" pitchFamily="49" charset="0"/>
              </a:rPr>
              <a:t>i</a:t>
            </a:r>
            <a:r>
              <a:rPr lang="en-US" dirty="0">
                <a:latin typeface="Consolas" panose="020B0609020204030204" pitchFamily="49" charset="0"/>
              </a:rPr>
              <a:t>] += (A[</a:t>
            </a:r>
            <a:r>
              <a:rPr lang="en-US" dirty="0" err="1">
                <a:latin typeface="Consolas" panose="020B0609020204030204" pitchFamily="49" charset="0"/>
              </a:rPr>
              <a:t>i</a:t>
            </a:r>
            <a:r>
              <a:rPr lang="en-US" dirty="0">
                <a:latin typeface="Consolas" panose="020B0609020204030204" pitchFamily="49" charset="0"/>
              </a:rPr>
              <a:t>][j] * x[j]); </a:t>
            </a:r>
          </a:p>
          <a:p>
            <a:r>
              <a:rPr lang="en-US" dirty="0">
                <a:latin typeface="Consolas" panose="020B0609020204030204" pitchFamily="49" charset="0"/>
              </a:rPr>
              <a:t>}</a:t>
            </a:r>
          </a:p>
        </p:txBody>
      </p:sp>
      <p:sp>
        <p:nvSpPr>
          <p:cNvPr id="6" name="TextBox 5">
            <a:extLst>
              <a:ext uri="{FF2B5EF4-FFF2-40B4-BE49-F238E27FC236}">
                <a16:creationId xmlns:a16="http://schemas.microsoft.com/office/drawing/2014/main" id="{E931D6DD-E040-4D22-8C61-DBCAE8A0F1E9}"/>
              </a:ext>
            </a:extLst>
          </p:cNvPr>
          <p:cNvSpPr txBox="1"/>
          <p:nvPr/>
        </p:nvSpPr>
        <p:spPr>
          <a:xfrm>
            <a:off x="5083279" y="6434976"/>
            <a:ext cx="2834247" cy="477054"/>
          </a:xfrm>
          <a:prstGeom prst="rect">
            <a:avLst/>
          </a:prstGeom>
          <a:noFill/>
        </p:spPr>
        <p:txBody>
          <a:bodyPr wrap="square" rtlCol="0">
            <a:spAutoFit/>
          </a:bodyPr>
          <a:lstStyle/>
          <a:p>
            <a:r>
              <a:rPr lang="en-US" sz="2500" b="1" dirty="0"/>
              <a:t>Is this reasonable?</a:t>
            </a:r>
          </a:p>
        </p:txBody>
      </p:sp>
      <p:sp>
        <p:nvSpPr>
          <p:cNvPr id="7" name="Arrow: Up 6">
            <a:extLst>
              <a:ext uri="{FF2B5EF4-FFF2-40B4-BE49-F238E27FC236}">
                <a16:creationId xmlns:a16="http://schemas.microsoft.com/office/drawing/2014/main" id="{31D53677-43CF-450F-B92A-95298DB87607}"/>
              </a:ext>
            </a:extLst>
          </p:cNvPr>
          <p:cNvSpPr/>
          <p:nvPr/>
        </p:nvSpPr>
        <p:spPr>
          <a:xfrm>
            <a:off x="6007510" y="6027182"/>
            <a:ext cx="255639" cy="47705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864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B58B1FCD-709C-4628-9CBE-A8532AF7C076}"/>
              </a:ext>
            </a:extLst>
          </p:cNvPr>
          <p:cNvCxnSpPr/>
          <p:nvPr/>
        </p:nvCxnSpPr>
        <p:spPr>
          <a:xfrm>
            <a:off x="5270090" y="1355350"/>
            <a:ext cx="0" cy="5605889"/>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A2FDB51-4141-4E85-9443-DFE1895DB491}"/>
              </a:ext>
            </a:extLst>
          </p:cNvPr>
          <p:cNvSpPr/>
          <p:nvPr/>
        </p:nvSpPr>
        <p:spPr>
          <a:xfrm>
            <a:off x="398768" y="4671495"/>
            <a:ext cx="4296693" cy="210995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Matrix Rows = N (= 8)</a:t>
            </a:r>
          </a:p>
          <a:p>
            <a:r>
              <a:rPr lang="en-US" dirty="0"/>
              <a:t>Number of Threads = T (=4)</a:t>
            </a:r>
          </a:p>
          <a:p>
            <a:r>
              <a:rPr lang="en-US" dirty="0"/>
              <a:t>Number of Rows processed by thread = N/T</a:t>
            </a:r>
          </a:p>
          <a:p>
            <a:r>
              <a:rPr lang="en-US" dirty="0"/>
              <a:t>Thread 0 =&gt; rows 0,1,2,3,…(N/T – 1)</a:t>
            </a:r>
          </a:p>
          <a:p>
            <a:r>
              <a:rPr lang="en-US" dirty="0"/>
              <a:t>Thread 1 =&gt; rows N/T, N/T+1……  2*N/T  - 1</a:t>
            </a:r>
          </a:p>
          <a:p>
            <a:r>
              <a:rPr lang="en-US" dirty="0"/>
              <a:t>Thread t =&gt; rows t, t+1, t+2, …. (t*N/T -1)</a:t>
            </a:r>
          </a:p>
        </p:txBody>
      </p:sp>
      <p:sp>
        <p:nvSpPr>
          <p:cNvPr id="2" name="TextBox 1">
            <a:extLst>
              <a:ext uri="{FF2B5EF4-FFF2-40B4-BE49-F238E27FC236}">
                <a16:creationId xmlns:a16="http://schemas.microsoft.com/office/drawing/2014/main" id="{A2643F2A-D5E5-469C-9049-F583B93B9679}"/>
              </a:ext>
            </a:extLst>
          </p:cNvPr>
          <p:cNvSpPr txBox="1"/>
          <p:nvPr/>
        </p:nvSpPr>
        <p:spPr>
          <a:xfrm>
            <a:off x="4847309" y="1494503"/>
            <a:ext cx="4702379" cy="5324535"/>
          </a:xfrm>
          <a:prstGeom prst="rect">
            <a:avLst/>
          </a:prstGeom>
          <a:solidFill>
            <a:schemeClr val="tx1"/>
          </a:solidFill>
        </p:spPr>
        <p:txBody>
          <a:bodyPr wrap="square" rtlCol="0">
            <a:spAutoFit/>
          </a:bodyPr>
          <a:lstStyle/>
          <a:p>
            <a:r>
              <a:rPr lang="en-US" sz="2000" dirty="0">
                <a:solidFill>
                  <a:srgbClr val="FFFF00"/>
                </a:solidFill>
              </a:rPr>
              <a:t>#pragma </a:t>
            </a:r>
            <a:r>
              <a:rPr lang="en-US" sz="2000" dirty="0" err="1">
                <a:solidFill>
                  <a:srgbClr val="FFFF00"/>
                </a:solidFill>
              </a:rPr>
              <a:t>omp</a:t>
            </a:r>
            <a:r>
              <a:rPr lang="en-US" sz="2000" dirty="0">
                <a:solidFill>
                  <a:srgbClr val="FFFF00"/>
                </a:solidFill>
              </a:rPr>
              <a:t> parallel shared(</a:t>
            </a:r>
            <a:r>
              <a:rPr lang="en-US" sz="2000" dirty="0" err="1">
                <a:solidFill>
                  <a:srgbClr val="FFFF00"/>
                </a:solidFill>
              </a:rPr>
              <a:t>A,x,y,SIZE</a:t>
            </a:r>
            <a:r>
              <a:rPr lang="en-US" sz="2000" dirty="0">
                <a:solidFill>
                  <a:srgbClr val="FFFF00"/>
                </a:solidFill>
              </a:rPr>
              <a:t>) \ private(</a:t>
            </a:r>
            <a:r>
              <a:rPr lang="en-US" sz="2000" dirty="0" err="1">
                <a:solidFill>
                  <a:srgbClr val="FFFF00"/>
                </a:solidFill>
              </a:rPr>
              <a:t>tid,i,j,istart,iend</a:t>
            </a:r>
            <a:r>
              <a:rPr lang="en-US" sz="2000" dirty="0">
                <a:solidFill>
                  <a:srgbClr val="FFFF00"/>
                </a:solidFill>
              </a:rPr>
              <a:t>) </a:t>
            </a:r>
          </a:p>
          <a:p>
            <a:r>
              <a:rPr lang="en-US" sz="2000" dirty="0">
                <a:solidFill>
                  <a:schemeClr val="bg1"/>
                </a:solidFill>
              </a:rPr>
              <a:t>{ </a:t>
            </a:r>
          </a:p>
          <a:p>
            <a:r>
              <a:rPr lang="en-US" sz="2000" dirty="0">
                <a:solidFill>
                  <a:schemeClr val="bg1"/>
                </a:solidFill>
              </a:rPr>
              <a:t>     </a:t>
            </a:r>
            <a:r>
              <a:rPr lang="en-US" sz="2000" dirty="0" err="1">
                <a:solidFill>
                  <a:schemeClr val="bg1"/>
                </a:solidFill>
              </a:rPr>
              <a:t>tid</a:t>
            </a:r>
            <a:r>
              <a:rPr lang="en-US" sz="2000" dirty="0">
                <a:solidFill>
                  <a:schemeClr val="bg1"/>
                </a:solidFill>
              </a:rPr>
              <a:t> = </a:t>
            </a:r>
            <a:r>
              <a:rPr lang="en-US" sz="2000" dirty="0" err="1">
                <a:solidFill>
                  <a:schemeClr val="bg1"/>
                </a:solidFill>
              </a:rPr>
              <a:t>omp_get_thread_num</a:t>
            </a:r>
            <a:r>
              <a:rPr lang="en-US" sz="2000" dirty="0">
                <a:solidFill>
                  <a:schemeClr val="bg1"/>
                </a:solidFill>
              </a:rPr>
              <a:t>(); </a:t>
            </a:r>
          </a:p>
          <a:p>
            <a:r>
              <a:rPr lang="en-US" sz="2000" dirty="0">
                <a:solidFill>
                  <a:schemeClr val="bg1"/>
                </a:solidFill>
              </a:rPr>
              <a:t>     int </a:t>
            </a:r>
            <a:r>
              <a:rPr lang="en-US" sz="2000" dirty="0" err="1">
                <a:solidFill>
                  <a:schemeClr val="bg1"/>
                </a:solidFill>
              </a:rPr>
              <a:t>nid</a:t>
            </a:r>
            <a:r>
              <a:rPr lang="en-US" sz="2000" dirty="0">
                <a:solidFill>
                  <a:schemeClr val="bg1"/>
                </a:solidFill>
              </a:rPr>
              <a:t> = </a:t>
            </a:r>
            <a:r>
              <a:rPr lang="en-US" sz="2000" dirty="0" err="1">
                <a:solidFill>
                  <a:schemeClr val="bg1"/>
                </a:solidFill>
              </a:rPr>
              <a:t>omp_get_num_threads</a:t>
            </a:r>
            <a:r>
              <a:rPr lang="en-US" sz="2000" dirty="0">
                <a:solidFill>
                  <a:schemeClr val="bg1"/>
                </a:solidFill>
              </a:rPr>
              <a:t>(); </a:t>
            </a:r>
          </a:p>
          <a:p>
            <a:r>
              <a:rPr lang="en-US" sz="2000" dirty="0">
                <a:solidFill>
                  <a:schemeClr val="bg1"/>
                </a:solidFill>
              </a:rPr>
              <a:t>     </a:t>
            </a:r>
            <a:r>
              <a:rPr lang="en-US" sz="2000" dirty="0" err="1">
                <a:solidFill>
                  <a:schemeClr val="bg1"/>
                </a:solidFill>
              </a:rPr>
              <a:t>istart</a:t>
            </a:r>
            <a:r>
              <a:rPr lang="en-US" sz="2000" dirty="0">
                <a:solidFill>
                  <a:schemeClr val="bg1"/>
                </a:solidFill>
              </a:rPr>
              <a:t> = </a:t>
            </a:r>
            <a:r>
              <a:rPr lang="en-US" sz="2000" dirty="0" err="1">
                <a:solidFill>
                  <a:schemeClr val="bg1"/>
                </a:solidFill>
              </a:rPr>
              <a:t>tid</a:t>
            </a:r>
            <a:r>
              <a:rPr lang="en-US" sz="2000" dirty="0">
                <a:solidFill>
                  <a:schemeClr val="bg1"/>
                </a:solidFill>
              </a:rPr>
              <a:t>*SIZE/</a:t>
            </a:r>
            <a:r>
              <a:rPr lang="en-US" sz="2000" dirty="0" err="1">
                <a:solidFill>
                  <a:schemeClr val="bg1"/>
                </a:solidFill>
              </a:rPr>
              <a:t>nid</a:t>
            </a:r>
            <a:r>
              <a:rPr lang="en-US" sz="2000" dirty="0">
                <a:solidFill>
                  <a:schemeClr val="bg1"/>
                </a:solidFill>
              </a:rPr>
              <a:t>;</a:t>
            </a:r>
          </a:p>
          <a:p>
            <a:r>
              <a:rPr lang="en-US" sz="2000" dirty="0">
                <a:solidFill>
                  <a:schemeClr val="bg1"/>
                </a:solidFill>
              </a:rPr>
              <a:t>     iend = (tid+1)*SIZE/</a:t>
            </a:r>
            <a:r>
              <a:rPr lang="en-US" sz="2000" dirty="0" err="1">
                <a:solidFill>
                  <a:schemeClr val="bg1"/>
                </a:solidFill>
              </a:rPr>
              <a:t>nid</a:t>
            </a:r>
            <a:r>
              <a:rPr lang="en-US" sz="2000" dirty="0">
                <a:solidFill>
                  <a:schemeClr val="bg1"/>
                </a:solidFill>
              </a:rPr>
              <a:t>; </a:t>
            </a:r>
          </a:p>
          <a:p>
            <a:r>
              <a:rPr lang="en-US" sz="2000" dirty="0">
                <a:solidFill>
                  <a:schemeClr val="bg1"/>
                </a:solidFill>
              </a:rPr>
              <a:t>   </a:t>
            </a:r>
          </a:p>
          <a:p>
            <a:r>
              <a:rPr lang="en-US" sz="2000" dirty="0">
                <a:solidFill>
                  <a:schemeClr val="bg1"/>
                </a:solidFill>
              </a:rPr>
              <a:t>     </a:t>
            </a:r>
            <a:r>
              <a:rPr lang="en-US" sz="2000" dirty="0">
                <a:solidFill>
                  <a:srgbClr val="FFFF00"/>
                </a:solidFill>
              </a:rPr>
              <a:t>for (</a:t>
            </a:r>
            <a:r>
              <a:rPr lang="en-US" sz="2000" dirty="0" err="1">
                <a:solidFill>
                  <a:srgbClr val="FFFF00"/>
                </a:solidFill>
              </a:rPr>
              <a:t>i</a:t>
            </a:r>
            <a:r>
              <a:rPr lang="en-US" sz="2000" dirty="0">
                <a:solidFill>
                  <a:srgbClr val="FFFF00"/>
                </a:solidFill>
              </a:rPr>
              <a:t>=</a:t>
            </a:r>
            <a:r>
              <a:rPr lang="en-US" sz="2000" dirty="0" err="1">
                <a:solidFill>
                  <a:srgbClr val="FFFF00"/>
                </a:solidFill>
              </a:rPr>
              <a:t>istart</a:t>
            </a:r>
            <a:r>
              <a:rPr lang="en-US" sz="2000" dirty="0">
                <a:solidFill>
                  <a:srgbClr val="FFFF00"/>
                </a:solidFill>
              </a:rPr>
              <a:t>; </a:t>
            </a:r>
            <a:r>
              <a:rPr lang="en-US" sz="2000" dirty="0" err="1">
                <a:solidFill>
                  <a:srgbClr val="FFFF00"/>
                </a:solidFill>
              </a:rPr>
              <a:t>i</a:t>
            </a:r>
            <a:r>
              <a:rPr lang="en-US" sz="2000" dirty="0">
                <a:solidFill>
                  <a:srgbClr val="FFFF00"/>
                </a:solidFill>
              </a:rPr>
              <a:t> &lt; iend; </a:t>
            </a:r>
            <a:r>
              <a:rPr lang="en-US" sz="2000" dirty="0" err="1">
                <a:solidFill>
                  <a:srgbClr val="FFFF00"/>
                </a:solidFill>
              </a:rPr>
              <a:t>i</a:t>
            </a:r>
            <a:r>
              <a:rPr lang="en-US" sz="2000" dirty="0">
                <a:solidFill>
                  <a:srgbClr val="FFFF00"/>
                </a:solidFill>
              </a:rPr>
              <a:t>++) </a:t>
            </a:r>
          </a:p>
          <a:p>
            <a:r>
              <a:rPr lang="en-US" sz="2000" dirty="0">
                <a:solidFill>
                  <a:schemeClr val="bg1"/>
                </a:solidFill>
              </a:rPr>
              <a:t>     { </a:t>
            </a:r>
          </a:p>
          <a:p>
            <a:r>
              <a:rPr lang="en-US" sz="2000" dirty="0">
                <a:solidFill>
                  <a:schemeClr val="bg1"/>
                </a:solidFill>
              </a:rPr>
              <a:t>            for (j=0; j &lt; SIZE; </a:t>
            </a:r>
            <a:r>
              <a:rPr lang="en-US" sz="2000" dirty="0" err="1">
                <a:solidFill>
                  <a:schemeClr val="bg1"/>
                </a:solidFill>
              </a:rPr>
              <a:t>j++</a:t>
            </a:r>
            <a:r>
              <a:rPr lang="en-US" sz="2000" dirty="0">
                <a:solidFill>
                  <a:schemeClr val="bg1"/>
                </a:solidFill>
              </a:rPr>
              <a:t>)</a:t>
            </a:r>
          </a:p>
          <a:p>
            <a:r>
              <a:rPr lang="en-US" sz="2000" dirty="0">
                <a:solidFill>
                  <a:schemeClr val="bg1"/>
                </a:solidFill>
              </a:rPr>
              <a:t>             y[</a:t>
            </a:r>
            <a:r>
              <a:rPr lang="en-US" sz="2000" dirty="0" err="1">
                <a:solidFill>
                  <a:schemeClr val="bg1"/>
                </a:solidFill>
              </a:rPr>
              <a:t>i</a:t>
            </a:r>
            <a:r>
              <a:rPr lang="en-US" sz="2000" dirty="0">
                <a:solidFill>
                  <a:schemeClr val="bg1"/>
                </a:solidFill>
              </a:rPr>
              <a:t>] += (A[</a:t>
            </a:r>
            <a:r>
              <a:rPr lang="en-US" sz="2000" dirty="0" err="1">
                <a:solidFill>
                  <a:schemeClr val="bg1"/>
                </a:solidFill>
              </a:rPr>
              <a:t>i</a:t>
            </a:r>
            <a:r>
              <a:rPr lang="en-US" sz="2000" dirty="0">
                <a:solidFill>
                  <a:schemeClr val="bg1"/>
                </a:solidFill>
              </a:rPr>
              <a:t>][j] * x[j]); </a:t>
            </a:r>
          </a:p>
          <a:p>
            <a:endParaRPr lang="en-US" sz="2000" dirty="0">
              <a:solidFill>
                <a:schemeClr val="bg1"/>
              </a:solidFill>
            </a:endParaRPr>
          </a:p>
          <a:p>
            <a:pPr lvl="1"/>
            <a:r>
              <a:rPr lang="en-US" sz="2000" dirty="0" err="1">
                <a:solidFill>
                  <a:schemeClr val="accent3">
                    <a:lumMod val="60000"/>
                    <a:lumOff val="40000"/>
                  </a:schemeClr>
                </a:solidFill>
              </a:rPr>
              <a:t>printf</a:t>
            </a:r>
            <a:r>
              <a:rPr lang="en-US" sz="2000" dirty="0">
                <a:solidFill>
                  <a:schemeClr val="accent3">
                    <a:lumMod val="60000"/>
                    <a:lumOff val="40000"/>
                  </a:schemeClr>
                </a:solidFill>
              </a:rPr>
              <a:t>(" thread %d did row %d\t  y[%d]=%.2f\t",</a:t>
            </a:r>
            <a:r>
              <a:rPr lang="en-US" sz="2000" dirty="0" err="1">
                <a:solidFill>
                  <a:schemeClr val="accent3">
                    <a:lumMod val="60000"/>
                    <a:lumOff val="40000"/>
                  </a:schemeClr>
                </a:solidFill>
              </a:rPr>
              <a:t>tid,i,i,y</a:t>
            </a:r>
            <a:r>
              <a:rPr lang="en-US" sz="2000" dirty="0">
                <a:solidFill>
                  <a:schemeClr val="accent3">
                    <a:lumMod val="60000"/>
                    <a:lumOff val="40000"/>
                  </a:schemeClr>
                </a:solidFill>
              </a:rPr>
              <a:t>[</a:t>
            </a:r>
            <a:r>
              <a:rPr lang="en-US" sz="2000" dirty="0" err="1">
                <a:solidFill>
                  <a:schemeClr val="accent3">
                    <a:lumMod val="60000"/>
                    <a:lumOff val="40000"/>
                  </a:schemeClr>
                </a:solidFill>
              </a:rPr>
              <a:t>i</a:t>
            </a:r>
            <a:r>
              <a:rPr lang="en-US" sz="2000" dirty="0">
                <a:solidFill>
                  <a:schemeClr val="accent3">
                    <a:lumMod val="60000"/>
                    <a:lumOff val="40000"/>
                  </a:schemeClr>
                </a:solidFill>
              </a:rPr>
              <a:t>]);</a:t>
            </a:r>
          </a:p>
          <a:p>
            <a:r>
              <a:rPr lang="en-US" sz="2000" dirty="0">
                <a:solidFill>
                  <a:schemeClr val="bg1"/>
                </a:solidFill>
              </a:rPr>
              <a:t>      }	</a:t>
            </a:r>
          </a:p>
          <a:p>
            <a:r>
              <a:rPr lang="en-US" sz="2000" dirty="0">
                <a:solidFill>
                  <a:schemeClr val="bg1"/>
                </a:solidFill>
              </a:rPr>
              <a:t> } /* end of parallel construct */</a:t>
            </a:r>
          </a:p>
        </p:txBody>
      </p:sp>
      <p:sp>
        <p:nvSpPr>
          <p:cNvPr id="15" name="Title 1">
            <a:extLst>
              <a:ext uri="{FF2B5EF4-FFF2-40B4-BE49-F238E27FC236}">
                <a16:creationId xmlns:a16="http://schemas.microsoft.com/office/drawing/2014/main" id="{B3D4E40C-C47F-4134-BF53-2EFE8F7B9DEC}"/>
              </a:ext>
            </a:extLst>
          </p:cNvPr>
          <p:cNvSpPr txBox="1">
            <a:spLocks/>
          </p:cNvSpPr>
          <p:nvPr/>
        </p:nvSpPr>
        <p:spPr>
          <a:xfrm>
            <a:off x="157316" y="285135"/>
            <a:ext cx="9066456" cy="1070215"/>
          </a:xfrm>
          <a:prstGeom prst="rect">
            <a:avLst/>
          </a:prstGeom>
        </p:spPr>
        <p:txBody>
          <a:bodyPr/>
          <a:lstStyle>
            <a:lvl1pPr algn="l" defTabSz="1007943" rtl="0" eaLnBrk="1" latinLnBrk="0" hangingPunct="1">
              <a:lnSpc>
                <a:spcPct val="85000"/>
              </a:lnSpc>
              <a:spcBef>
                <a:spcPct val="0"/>
              </a:spcBef>
              <a:buNone/>
              <a:defRPr sz="5291" kern="1200" spc="-55" baseline="0">
                <a:solidFill>
                  <a:schemeClr val="tx1">
                    <a:lumMod val="75000"/>
                    <a:lumOff val="25000"/>
                  </a:schemeClr>
                </a:solidFill>
                <a:latin typeface="+mj-lt"/>
                <a:ea typeface="+mj-ea"/>
                <a:cs typeface="+mj-cs"/>
              </a:defRPr>
            </a:lvl1pPr>
          </a:lstStyle>
          <a:p>
            <a:r>
              <a:rPr lang="en-US" dirty="0">
                <a:solidFill>
                  <a:srgbClr val="120A76"/>
                </a:solidFill>
                <a:latin typeface="Comic Sans MS" panose="030F0702030302020204" pitchFamily="66" charset="0"/>
              </a:rPr>
              <a:t>Matrix Vector Multiplication</a:t>
            </a:r>
          </a:p>
        </p:txBody>
      </p:sp>
      <p:graphicFrame>
        <p:nvGraphicFramePr>
          <p:cNvPr id="3" name="Table 2">
            <a:extLst>
              <a:ext uri="{FF2B5EF4-FFF2-40B4-BE49-F238E27FC236}">
                <a16:creationId xmlns:a16="http://schemas.microsoft.com/office/drawing/2014/main" id="{E4563598-0D00-4DDD-80F6-999E13A05AB4}"/>
              </a:ext>
            </a:extLst>
          </p:cNvPr>
          <p:cNvGraphicFramePr>
            <a:graphicFrameLocks noGrp="1"/>
          </p:cNvGraphicFramePr>
          <p:nvPr>
            <p:extLst>
              <p:ext uri="{D42A27DB-BD31-4B8C-83A1-F6EECF244321}">
                <p14:modId xmlns:p14="http://schemas.microsoft.com/office/powerpoint/2010/main" val="141610158"/>
              </p:ext>
            </p:extLst>
          </p:nvPr>
        </p:nvGraphicFramePr>
        <p:xfrm>
          <a:off x="398769" y="1352885"/>
          <a:ext cx="3176416" cy="3150616"/>
        </p:xfrm>
        <a:graphic>
          <a:graphicData uri="http://schemas.openxmlformats.org/drawingml/2006/table">
            <a:tbl>
              <a:tblPr firstRow="1" bandRow="1">
                <a:tableStyleId>{69CF1AB2-1976-4502-BF36-3FF5EA218861}</a:tableStyleId>
              </a:tblPr>
              <a:tblGrid>
                <a:gridCol w="397052">
                  <a:extLst>
                    <a:ext uri="{9D8B030D-6E8A-4147-A177-3AD203B41FA5}">
                      <a16:colId xmlns:a16="http://schemas.microsoft.com/office/drawing/2014/main" val="3647292329"/>
                    </a:ext>
                  </a:extLst>
                </a:gridCol>
                <a:gridCol w="397052">
                  <a:extLst>
                    <a:ext uri="{9D8B030D-6E8A-4147-A177-3AD203B41FA5}">
                      <a16:colId xmlns:a16="http://schemas.microsoft.com/office/drawing/2014/main" val="2482638453"/>
                    </a:ext>
                  </a:extLst>
                </a:gridCol>
                <a:gridCol w="397052">
                  <a:extLst>
                    <a:ext uri="{9D8B030D-6E8A-4147-A177-3AD203B41FA5}">
                      <a16:colId xmlns:a16="http://schemas.microsoft.com/office/drawing/2014/main" val="3042397786"/>
                    </a:ext>
                  </a:extLst>
                </a:gridCol>
                <a:gridCol w="397052">
                  <a:extLst>
                    <a:ext uri="{9D8B030D-6E8A-4147-A177-3AD203B41FA5}">
                      <a16:colId xmlns:a16="http://schemas.microsoft.com/office/drawing/2014/main" val="4005912513"/>
                    </a:ext>
                  </a:extLst>
                </a:gridCol>
                <a:gridCol w="397052">
                  <a:extLst>
                    <a:ext uri="{9D8B030D-6E8A-4147-A177-3AD203B41FA5}">
                      <a16:colId xmlns:a16="http://schemas.microsoft.com/office/drawing/2014/main" val="3857703105"/>
                    </a:ext>
                  </a:extLst>
                </a:gridCol>
                <a:gridCol w="397052">
                  <a:extLst>
                    <a:ext uri="{9D8B030D-6E8A-4147-A177-3AD203B41FA5}">
                      <a16:colId xmlns:a16="http://schemas.microsoft.com/office/drawing/2014/main" val="1949444484"/>
                    </a:ext>
                  </a:extLst>
                </a:gridCol>
                <a:gridCol w="397052">
                  <a:extLst>
                    <a:ext uri="{9D8B030D-6E8A-4147-A177-3AD203B41FA5}">
                      <a16:colId xmlns:a16="http://schemas.microsoft.com/office/drawing/2014/main" val="2100396660"/>
                    </a:ext>
                  </a:extLst>
                </a:gridCol>
                <a:gridCol w="397052">
                  <a:extLst>
                    <a:ext uri="{9D8B030D-6E8A-4147-A177-3AD203B41FA5}">
                      <a16:colId xmlns:a16="http://schemas.microsoft.com/office/drawing/2014/main" val="1681681881"/>
                    </a:ext>
                  </a:extLst>
                </a:gridCol>
              </a:tblGrid>
              <a:tr h="345854">
                <a:tc>
                  <a:txBody>
                    <a:bodyPr/>
                    <a:lstStyle/>
                    <a:p>
                      <a:endParaRPr lang="en-US" dirty="0"/>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dirty="0"/>
                    </a:p>
                  </a:txBody>
                  <a:tcPr>
                    <a:solidFill>
                      <a:schemeClr val="bg2">
                        <a:lumMod val="90000"/>
                      </a:schemeClr>
                    </a:solidFill>
                  </a:tcPr>
                </a:tc>
                <a:extLst>
                  <a:ext uri="{0D108BD9-81ED-4DB2-BD59-A6C34878D82A}">
                    <a16:rowId xmlns:a16="http://schemas.microsoft.com/office/drawing/2014/main" val="284069922"/>
                  </a:ext>
                </a:extLst>
              </a:tr>
              <a:tr h="345854">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dirty="0"/>
                    </a:p>
                  </a:txBody>
                  <a:tcPr>
                    <a:solidFill>
                      <a:schemeClr val="bg2">
                        <a:lumMod val="90000"/>
                      </a:schemeClr>
                    </a:solidFill>
                  </a:tcPr>
                </a:tc>
                <a:extLst>
                  <a:ext uri="{0D108BD9-81ED-4DB2-BD59-A6C34878D82A}">
                    <a16:rowId xmlns:a16="http://schemas.microsoft.com/office/drawing/2014/main" val="1900659566"/>
                  </a:ext>
                </a:extLst>
              </a:tr>
              <a:tr h="345854">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extLst>
                  <a:ext uri="{0D108BD9-81ED-4DB2-BD59-A6C34878D82A}">
                    <a16:rowId xmlns:a16="http://schemas.microsoft.com/office/drawing/2014/main" val="1074871606"/>
                  </a:ext>
                </a:extLst>
              </a:tr>
              <a:tr h="345854">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extLst>
                  <a:ext uri="{0D108BD9-81ED-4DB2-BD59-A6C34878D82A}">
                    <a16:rowId xmlns:a16="http://schemas.microsoft.com/office/drawing/2014/main" val="2552648313"/>
                  </a:ext>
                </a:extLst>
              </a:tr>
              <a:tr h="345854">
                <a:tc>
                  <a:txBody>
                    <a:bodyPr/>
                    <a:lstStyle/>
                    <a:p>
                      <a:endParaRPr lang="en-US"/>
                    </a:p>
                  </a:txBody>
                  <a:tcPr>
                    <a:solidFill>
                      <a:schemeClr val="accent2">
                        <a:lumMod val="40000"/>
                        <a:lumOff val="60000"/>
                      </a:schemeClr>
                    </a:solidFill>
                  </a:tcPr>
                </a:tc>
                <a:tc>
                  <a:txBody>
                    <a:bodyPr/>
                    <a:lstStyle/>
                    <a:p>
                      <a:endParaRPr lang="en-US"/>
                    </a:p>
                  </a:txBody>
                  <a:tcPr>
                    <a:solidFill>
                      <a:schemeClr val="accent2">
                        <a:lumMod val="40000"/>
                        <a:lumOff val="60000"/>
                      </a:schemeClr>
                    </a:solidFill>
                  </a:tcPr>
                </a:tc>
                <a:tc>
                  <a:txBody>
                    <a:bodyPr/>
                    <a:lstStyle/>
                    <a:p>
                      <a:endParaRPr lang="en-US"/>
                    </a:p>
                  </a:txBody>
                  <a:tcPr>
                    <a:solidFill>
                      <a:schemeClr val="accent2">
                        <a:lumMod val="40000"/>
                        <a:lumOff val="60000"/>
                      </a:schemeClr>
                    </a:solidFill>
                  </a:tcPr>
                </a:tc>
                <a:tc>
                  <a:txBody>
                    <a:bodyPr/>
                    <a:lstStyle/>
                    <a:p>
                      <a:endParaRPr lang="en-US"/>
                    </a:p>
                  </a:txBody>
                  <a:tcPr>
                    <a:solidFill>
                      <a:schemeClr val="accent2">
                        <a:lumMod val="40000"/>
                        <a:lumOff val="60000"/>
                      </a:schemeClr>
                    </a:solidFill>
                  </a:tcPr>
                </a:tc>
                <a:tc>
                  <a:txBody>
                    <a:bodyPr/>
                    <a:lstStyle/>
                    <a:p>
                      <a:endParaRPr lang="en-US"/>
                    </a:p>
                  </a:txBody>
                  <a:tcPr>
                    <a:solidFill>
                      <a:schemeClr val="accent2">
                        <a:lumMod val="40000"/>
                        <a:lumOff val="60000"/>
                      </a:schemeClr>
                    </a:solidFill>
                  </a:tcPr>
                </a:tc>
                <a:tc>
                  <a:txBody>
                    <a:bodyPr/>
                    <a:lstStyle/>
                    <a:p>
                      <a:endParaRPr lang="en-US"/>
                    </a:p>
                  </a:txBody>
                  <a:tcPr>
                    <a:solidFill>
                      <a:schemeClr val="accent2">
                        <a:lumMod val="40000"/>
                        <a:lumOff val="60000"/>
                      </a:schemeClr>
                    </a:solidFill>
                  </a:tcPr>
                </a:tc>
                <a:tc>
                  <a:txBody>
                    <a:bodyPr/>
                    <a:lstStyle/>
                    <a:p>
                      <a:endParaRPr lang="en-US"/>
                    </a:p>
                  </a:txBody>
                  <a:tcPr>
                    <a:solidFill>
                      <a:schemeClr val="accent2">
                        <a:lumMod val="40000"/>
                        <a:lumOff val="60000"/>
                      </a:schemeClr>
                    </a:solidFill>
                  </a:tcPr>
                </a:tc>
                <a:tc>
                  <a:txBody>
                    <a:bodyPr/>
                    <a:lstStyle/>
                    <a:p>
                      <a:endParaRPr lang="en-US" dirty="0"/>
                    </a:p>
                  </a:txBody>
                  <a:tcPr>
                    <a:solidFill>
                      <a:schemeClr val="accent2">
                        <a:lumMod val="40000"/>
                        <a:lumOff val="60000"/>
                      </a:schemeClr>
                    </a:solidFill>
                  </a:tcPr>
                </a:tc>
                <a:extLst>
                  <a:ext uri="{0D108BD9-81ED-4DB2-BD59-A6C34878D82A}">
                    <a16:rowId xmlns:a16="http://schemas.microsoft.com/office/drawing/2014/main" val="2500410427"/>
                  </a:ext>
                </a:extLst>
              </a:tr>
              <a:tr h="345854">
                <a:tc>
                  <a:txBody>
                    <a:bodyPr/>
                    <a:lstStyle/>
                    <a:p>
                      <a:endParaRPr lang="en-US"/>
                    </a:p>
                  </a:txBody>
                  <a:tcPr>
                    <a:solidFill>
                      <a:schemeClr val="accent2">
                        <a:lumMod val="40000"/>
                        <a:lumOff val="60000"/>
                      </a:schemeClr>
                    </a:solidFill>
                  </a:tcPr>
                </a:tc>
                <a:tc>
                  <a:txBody>
                    <a:bodyPr/>
                    <a:lstStyle/>
                    <a:p>
                      <a:endParaRPr lang="en-US"/>
                    </a:p>
                  </a:txBody>
                  <a:tcPr>
                    <a:solidFill>
                      <a:schemeClr val="accent2">
                        <a:lumMod val="40000"/>
                        <a:lumOff val="60000"/>
                      </a:schemeClr>
                    </a:solidFill>
                  </a:tcPr>
                </a:tc>
                <a:tc>
                  <a:txBody>
                    <a:bodyPr/>
                    <a:lstStyle/>
                    <a:p>
                      <a:endParaRPr lang="en-US"/>
                    </a:p>
                  </a:txBody>
                  <a:tcPr>
                    <a:solidFill>
                      <a:schemeClr val="accent2">
                        <a:lumMod val="40000"/>
                        <a:lumOff val="60000"/>
                      </a:schemeClr>
                    </a:solidFill>
                  </a:tcPr>
                </a:tc>
                <a:tc>
                  <a:txBody>
                    <a:bodyPr/>
                    <a:lstStyle/>
                    <a:p>
                      <a:endParaRPr lang="en-US"/>
                    </a:p>
                  </a:txBody>
                  <a:tcPr>
                    <a:solidFill>
                      <a:schemeClr val="accent2">
                        <a:lumMod val="40000"/>
                        <a:lumOff val="60000"/>
                      </a:schemeClr>
                    </a:solidFill>
                  </a:tcPr>
                </a:tc>
                <a:tc>
                  <a:txBody>
                    <a:bodyPr/>
                    <a:lstStyle/>
                    <a:p>
                      <a:endParaRPr lang="en-US"/>
                    </a:p>
                  </a:txBody>
                  <a:tcPr>
                    <a:solidFill>
                      <a:schemeClr val="accent2">
                        <a:lumMod val="40000"/>
                        <a:lumOff val="60000"/>
                      </a:schemeClr>
                    </a:solidFill>
                  </a:tcPr>
                </a:tc>
                <a:tc>
                  <a:txBody>
                    <a:bodyPr/>
                    <a:lstStyle/>
                    <a:p>
                      <a:endParaRPr lang="en-US"/>
                    </a:p>
                  </a:txBody>
                  <a:tcPr>
                    <a:solidFill>
                      <a:schemeClr val="accent2">
                        <a:lumMod val="40000"/>
                        <a:lumOff val="60000"/>
                      </a:schemeClr>
                    </a:solidFill>
                  </a:tcPr>
                </a:tc>
                <a:tc>
                  <a:txBody>
                    <a:bodyPr/>
                    <a:lstStyle/>
                    <a:p>
                      <a:endParaRPr lang="en-US"/>
                    </a:p>
                  </a:txBody>
                  <a:tcPr>
                    <a:solidFill>
                      <a:schemeClr val="accent2">
                        <a:lumMod val="40000"/>
                        <a:lumOff val="60000"/>
                      </a:schemeClr>
                    </a:solidFill>
                  </a:tcPr>
                </a:tc>
                <a:tc>
                  <a:txBody>
                    <a:bodyPr/>
                    <a:lstStyle/>
                    <a:p>
                      <a:endParaRPr lang="en-US" dirty="0"/>
                    </a:p>
                  </a:txBody>
                  <a:tcPr>
                    <a:solidFill>
                      <a:schemeClr val="accent2">
                        <a:lumMod val="40000"/>
                        <a:lumOff val="60000"/>
                      </a:schemeClr>
                    </a:solidFill>
                  </a:tcPr>
                </a:tc>
                <a:extLst>
                  <a:ext uri="{0D108BD9-81ED-4DB2-BD59-A6C34878D82A}">
                    <a16:rowId xmlns:a16="http://schemas.microsoft.com/office/drawing/2014/main" val="953794030"/>
                  </a:ext>
                </a:extLst>
              </a:tr>
              <a:tr h="345854">
                <a:tc>
                  <a:txBody>
                    <a:bodyPr/>
                    <a:lstStyle/>
                    <a:p>
                      <a:endParaRPr lang="en-US"/>
                    </a:p>
                  </a:txBody>
                  <a:tcPr>
                    <a:solidFill>
                      <a:schemeClr val="accent1">
                        <a:lumMod val="50000"/>
                      </a:schemeClr>
                    </a:solidFill>
                  </a:tcPr>
                </a:tc>
                <a:tc>
                  <a:txBody>
                    <a:bodyPr/>
                    <a:lstStyle/>
                    <a:p>
                      <a:endParaRPr lang="en-US"/>
                    </a:p>
                  </a:txBody>
                  <a:tcPr>
                    <a:solidFill>
                      <a:schemeClr val="accent1">
                        <a:lumMod val="50000"/>
                      </a:schemeClr>
                    </a:solidFill>
                  </a:tcPr>
                </a:tc>
                <a:tc>
                  <a:txBody>
                    <a:bodyPr/>
                    <a:lstStyle/>
                    <a:p>
                      <a:endParaRPr lang="en-US"/>
                    </a:p>
                  </a:txBody>
                  <a:tcPr>
                    <a:solidFill>
                      <a:schemeClr val="accent1">
                        <a:lumMod val="50000"/>
                      </a:schemeClr>
                    </a:solidFill>
                  </a:tcPr>
                </a:tc>
                <a:tc>
                  <a:txBody>
                    <a:bodyPr/>
                    <a:lstStyle/>
                    <a:p>
                      <a:endParaRPr lang="en-US"/>
                    </a:p>
                  </a:txBody>
                  <a:tcPr>
                    <a:solidFill>
                      <a:schemeClr val="accent1">
                        <a:lumMod val="50000"/>
                      </a:schemeClr>
                    </a:solidFill>
                  </a:tcPr>
                </a:tc>
                <a:tc>
                  <a:txBody>
                    <a:bodyPr/>
                    <a:lstStyle/>
                    <a:p>
                      <a:endParaRPr lang="en-US"/>
                    </a:p>
                  </a:txBody>
                  <a:tcPr>
                    <a:solidFill>
                      <a:schemeClr val="accent1">
                        <a:lumMod val="50000"/>
                      </a:schemeClr>
                    </a:solidFill>
                  </a:tcPr>
                </a:tc>
                <a:tc>
                  <a:txBody>
                    <a:bodyPr/>
                    <a:lstStyle/>
                    <a:p>
                      <a:endParaRPr lang="en-US"/>
                    </a:p>
                  </a:txBody>
                  <a:tcPr>
                    <a:solidFill>
                      <a:schemeClr val="accent1">
                        <a:lumMod val="50000"/>
                      </a:schemeClr>
                    </a:solidFill>
                  </a:tcPr>
                </a:tc>
                <a:tc>
                  <a:txBody>
                    <a:bodyPr/>
                    <a:lstStyle/>
                    <a:p>
                      <a:endParaRPr lang="en-US"/>
                    </a:p>
                  </a:txBody>
                  <a:tcPr>
                    <a:solidFill>
                      <a:schemeClr val="accent1">
                        <a:lumMod val="50000"/>
                      </a:schemeClr>
                    </a:solidFill>
                  </a:tcPr>
                </a:tc>
                <a:tc>
                  <a:txBody>
                    <a:bodyPr/>
                    <a:lstStyle/>
                    <a:p>
                      <a:endParaRPr lang="en-US" dirty="0"/>
                    </a:p>
                  </a:txBody>
                  <a:tcPr>
                    <a:solidFill>
                      <a:schemeClr val="accent1">
                        <a:lumMod val="50000"/>
                      </a:schemeClr>
                    </a:solidFill>
                  </a:tcPr>
                </a:tc>
                <a:extLst>
                  <a:ext uri="{0D108BD9-81ED-4DB2-BD59-A6C34878D82A}">
                    <a16:rowId xmlns:a16="http://schemas.microsoft.com/office/drawing/2014/main" val="2253593897"/>
                  </a:ext>
                </a:extLst>
              </a:tr>
              <a:tr h="345854">
                <a:tc>
                  <a:txBody>
                    <a:bodyPr/>
                    <a:lstStyle/>
                    <a:p>
                      <a:endParaRPr lang="en-US"/>
                    </a:p>
                  </a:txBody>
                  <a:tcPr>
                    <a:solidFill>
                      <a:schemeClr val="accent1">
                        <a:lumMod val="50000"/>
                      </a:schemeClr>
                    </a:solidFill>
                  </a:tcPr>
                </a:tc>
                <a:tc>
                  <a:txBody>
                    <a:bodyPr/>
                    <a:lstStyle/>
                    <a:p>
                      <a:endParaRPr lang="en-US"/>
                    </a:p>
                  </a:txBody>
                  <a:tcPr>
                    <a:solidFill>
                      <a:schemeClr val="accent1">
                        <a:lumMod val="50000"/>
                      </a:schemeClr>
                    </a:solidFill>
                  </a:tcPr>
                </a:tc>
                <a:tc>
                  <a:txBody>
                    <a:bodyPr/>
                    <a:lstStyle/>
                    <a:p>
                      <a:endParaRPr lang="en-US"/>
                    </a:p>
                  </a:txBody>
                  <a:tcPr>
                    <a:solidFill>
                      <a:schemeClr val="accent1">
                        <a:lumMod val="50000"/>
                      </a:schemeClr>
                    </a:solidFill>
                  </a:tcPr>
                </a:tc>
                <a:tc>
                  <a:txBody>
                    <a:bodyPr/>
                    <a:lstStyle/>
                    <a:p>
                      <a:endParaRPr lang="en-US"/>
                    </a:p>
                  </a:txBody>
                  <a:tcPr>
                    <a:solidFill>
                      <a:schemeClr val="accent1">
                        <a:lumMod val="50000"/>
                      </a:schemeClr>
                    </a:solidFill>
                  </a:tcPr>
                </a:tc>
                <a:tc>
                  <a:txBody>
                    <a:bodyPr/>
                    <a:lstStyle/>
                    <a:p>
                      <a:endParaRPr lang="en-US"/>
                    </a:p>
                  </a:txBody>
                  <a:tcPr>
                    <a:solidFill>
                      <a:schemeClr val="accent1">
                        <a:lumMod val="50000"/>
                      </a:schemeClr>
                    </a:solidFill>
                  </a:tcPr>
                </a:tc>
                <a:tc>
                  <a:txBody>
                    <a:bodyPr/>
                    <a:lstStyle/>
                    <a:p>
                      <a:endParaRPr lang="en-US"/>
                    </a:p>
                  </a:txBody>
                  <a:tcPr>
                    <a:solidFill>
                      <a:schemeClr val="accent1">
                        <a:lumMod val="50000"/>
                      </a:schemeClr>
                    </a:solidFill>
                  </a:tcPr>
                </a:tc>
                <a:tc>
                  <a:txBody>
                    <a:bodyPr/>
                    <a:lstStyle/>
                    <a:p>
                      <a:endParaRPr lang="en-US"/>
                    </a:p>
                  </a:txBody>
                  <a:tcPr>
                    <a:solidFill>
                      <a:schemeClr val="accent1">
                        <a:lumMod val="50000"/>
                      </a:schemeClr>
                    </a:solidFill>
                  </a:tcPr>
                </a:tc>
                <a:tc>
                  <a:txBody>
                    <a:bodyPr/>
                    <a:lstStyle/>
                    <a:p>
                      <a:endParaRPr lang="en-US" dirty="0"/>
                    </a:p>
                  </a:txBody>
                  <a:tcPr>
                    <a:solidFill>
                      <a:schemeClr val="accent1">
                        <a:lumMod val="50000"/>
                      </a:schemeClr>
                    </a:solidFill>
                  </a:tcPr>
                </a:tc>
                <a:extLst>
                  <a:ext uri="{0D108BD9-81ED-4DB2-BD59-A6C34878D82A}">
                    <a16:rowId xmlns:a16="http://schemas.microsoft.com/office/drawing/2014/main" val="1890896740"/>
                  </a:ext>
                </a:extLst>
              </a:tr>
            </a:tbl>
          </a:graphicData>
        </a:graphic>
      </p:graphicFrame>
      <p:graphicFrame>
        <p:nvGraphicFramePr>
          <p:cNvPr id="14" name="Table 13">
            <a:extLst>
              <a:ext uri="{FF2B5EF4-FFF2-40B4-BE49-F238E27FC236}">
                <a16:creationId xmlns:a16="http://schemas.microsoft.com/office/drawing/2014/main" id="{196C12F2-D82B-4537-B47C-01402EB8F079}"/>
              </a:ext>
            </a:extLst>
          </p:cNvPr>
          <p:cNvGraphicFramePr>
            <a:graphicFrameLocks noGrp="1"/>
          </p:cNvGraphicFramePr>
          <p:nvPr>
            <p:extLst>
              <p:ext uri="{D42A27DB-BD31-4B8C-83A1-F6EECF244321}">
                <p14:modId xmlns:p14="http://schemas.microsoft.com/office/powerpoint/2010/main" val="822357784"/>
              </p:ext>
            </p:extLst>
          </p:nvPr>
        </p:nvGraphicFramePr>
        <p:xfrm>
          <a:off x="3902199" y="1402046"/>
          <a:ext cx="325677" cy="3150616"/>
        </p:xfrm>
        <a:graphic>
          <a:graphicData uri="http://schemas.openxmlformats.org/drawingml/2006/table">
            <a:tbl>
              <a:tblPr firstRow="1" bandRow="1">
                <a:tableStyleId>{D7AC3CCA-C797-4891-BE02-D94E43425B78}</a:tableStyleId>
              </a:tblPr>
              <a:tblGrid>
                <a:gridCol w="325677">
                  <a:extLst>
                    <a:ext uri="{9D8B030D-6E8A-4147-A177-3AD203B41FA5}">
                      <a16:colId xmlns:a16="http://schemas.microsoft.com/office/drawing/2014/main" val="2896184422"/>
                    </a:ext>
                  </a:extLst>
                </a:gridCol>
              </a:tblGrid>
              <a:tr h="370840">
                <a:tc>
                  <a:txBody>
                    <a:bodyPr/>
                    <a:lstStyle/>
                    <a:p>
                      <a:endParaRPr lang="en-US" dirty="0"/>
                    </a:p>
                  </a:txBody>
                  <a:tcPr>
                    <a:solidFill>
                      <a:schemeClr val="accent4"/>
                    </a:solidFill>
                  </a:tcPr>
                </a:tc>
                <a:extLst>
                  <a:ext uri="{0D108BD9-81ED-4DB2-BD59-A6C34878D82A}">
                    <a16:rowId xmlns:a16="http://schemas.microsoft.com/office/drawing/2014/main" val="2872658051"/>
                  </a:ext>
                </a:extLst>
              </a:tr>
              <a:tr h="370840">
                <a:tc>
                  <a:txBody>
                    <a:bodyPr/>
                    <a:lstStyle/>
                    <a:p>
                      <a:endParaRPr lang="en-US"/>
                    </a:p>
                  </a:txBody>
                  <a:tcPr>
                    <a:solidFill>
                      <a:schemeClr val="accent4"/>
                    </a:solidFill>
                  </a:tcPr>
                </a:tc>
                <a:extLst>
                  <a:ext uri="{0D108BD9-81ED-4DB2-BD59-A6C34878D82A}">
                    <a16:rowId xmlns:a16="http://schemas.microsoft.com/office/drawing/2014/main" val="3720929304"/>
                  </a:ext>
                </a:extLst>
              </a:tr>
              <a:tr h="370840">
                <a:tc>
                  <a:txBody>
                    <a:bodyPr/>
                    <a:lstStyle/>
                    <a:p>
                      <a:endParaRPr lang="en-US"/>
                    </a:p>
                  </a:txBody>
                  <a:tcPr>
                    <a:solidFill>
                      <a:schemeClr val="accent4"/>
                    </a:solidFill>
                  </a:tcPr>
                </a:tc>
                <a:extLst>
                  <a:ext uri="{0D108BD9-81ED-4DB2-BD59-A6C34878D82A}">
                    <a16:rowId xmlns:a16="http://schemas.microsoft.com/office/drawing/2014/main" val="553796120"/>
                  </a:ext>
                </a:extLst>
              </a:tr>
              <a:tr h="370840">
                <a:tc>
                  <a:txBody>
                    <a:bodyPr/>
                    <a:lstStyle/>
                    <a:p>
                      <a:endParaRPr lang="en-US"/>
                    </a:p>
                  </a:txBody>
                  <a:tcPr>
                    <a:solidFill>
                      <a:schemeClr val="accent4"/>
                    </a:solidFill>
                  </a:tcPr>
                </a:tc>
                <a:extLst>
                  <a:ext uri="{0D108BD9-81ED-4DB2-BD59-A6C34878D82A}">
                    <a16:rowId xmlns:a16="http://schemas.microsoft.com/office/drawing/2014/main" val="1837836579"/>
                  </a:ext>
                </a:extLst>
              </a:tr>
              <a:tr h="370840">
                <a:tc>
                  <a:txBody>
                    <a:bodyPr/>
                    <a:lstStyle/>
                    <a:p>
                      <a:endParaRPr lang="en-US"/>
                    </a:p>
                  </a:txBody>
                  <a:tcPr>
                    <a:solidFill>
                      <a:schemeClr val="accent4"/>
                    </a:solidFill>
                  </a:tcPr>
                </a:tc>
                <a:extLst>
                  <a:ext uri="{0D108BD9-81ED-4DB2-BD59-A6C34878D82A}">
                    <a16:rowId xmlns:a16="http://schemas.microsoft.com/office/drawing/2014/main" val="2196128494"/>
                  </a:ext>
                </a:extLst>
              </a:tr>
              <a:tr h="370840">
                <a:tc>
                  <a:txBody>
                    <a:bodyPr/>
                    <a:lstStyle/>
                    <a:p>
                      <a:endParaRPr lang="en-US"/>
                    </a:p>
                  </a:txBody>
                  <a:tcPr>
                    <a:solidFill>
                      <a:schemeClr val="accent4"/>
                    </a:solidFill>
                  </a:tcPr>
                </a:tc>
                <a:extLst>
                  <a:ext uri="{0D108BD9-81ED-4DB2-BD59-A6C34878D82A}">
                    <a16:rowId xmlns:a16="http://schemas.microsoft.com/office/drawing/2014/main" val="3619771209"/>
                  </a:ext>
                </a:extLst>
              </a:tr>
              <a:tr h="370840">
                <a:tc>
                  <a:txBody>
                    <a:bodyPr/>
                    <a:lstStyle/>
                    <a:p>
                      <a:endParaRPr lang="en-US"/>
                    </a:p>
                  </a:txBody>
                  <a:tcPr>
                    <a:solidFill>
                      <a:schemeClr val="accent4"/>
                    </a:solidFill>
                  </a:tcPr>
                </a:tc>
                <a:extLst>
                  <a:ext uri="{0D108BD9-81ED-4DB2-BD59-A6C34878D82A}">
                    <a16:rowId xmlns:a16="http://schemas.microsoft.com/office/drawing/2014/main" val="4101008133"/>
                  </a:ext>
                </a:extLst>
              </a:tr>
              <a:tr h="370840">
                <a:tc>
                  <a:txBody>
                    <a:bodyPr/>
                    <a:lstStyle/>
                    <a:p>
                      <a:endParaRPr lang="en-US" dirty="0"/>
                    </a:p>
                  </a:txBody>
                  <a:tcPr>
                    <a:solidFill>
                      <a:schemeClr val="accent4"/>
                    </a:solidFill>
                  </a:tcPr>
                </a:tc>
                <a:extLst>
                  <a:ext uri="{0D108BD9-81ED-4DB2-BD59-A6C34878D82A}">
                    <a16:rowId xmlns:a16="http://schemas.microsoft.com/office/drawing/2014/main" val="140691942"/>
                  </a:ext>
                </a:extLst>
              </a:tr>
            </a:tbl>
          </a:graphicData>
        </a:graphic>
      </p:graphicFrame>
    </p:spTree>
    <p:extLst>
      <p:ext uri="{BB962C8B-B14F-4D97-AF65-F5344CB8AC3E}">
        <p14:creationId xmlns:p14="http://schemas.microsoft.com/office/powerpoint/2010/main" val="3991841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B58B1FCD-709C-4628-9CBE-A8532AF7C076}"/>
              </a:ext>
            </a:extLst>
          </p:cNvPr>
          <p:cNvCxnSpPr/>
          <p:nvPr/>
        </p:nvCxnSpPr>
        <p:spPr>
          <a:xfrm>
            <a:off x="5270090" y="1355350"/>
            <a:ext cx="0" cy="5605889"/>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A2FDB51-4141-4E85-9443-DFE1895DB491}"/>
              </a:ext>
            </a:extLst>
          </p:cNvPr>
          <p:cNvSpPr/>
          <p:nvPr/>
        </p:nvSpPr>
        <p:spPr>
          <a:xfrm>
            <a:off x="398768" y="4671495"/>
            <a:ext cx="4702375" cy="228974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Matrix Rows = N (= 8)</a:t>
            </a:r>
          </a:p>
          <a:p>
            <a:r>
              <a:rPr lang="en-US" dirty="0"/>
              <a:t>Number of Threads = T (=4)</a:t>
            </a:r>
          </a:p>
          <a:p>
            <a:r>
              <a:rPr lang="en-US" dirty="0"/>
              <a:t>Number of Rows processed by thread = N/T</a:t>
            </a:r>
          </a:p>
          <a:p>
            <a:r>
              <a:rPr lang="en-US" dirty="0"/>
              <a:t>Thread 0 =&gt; rows 0,1,2,3,…(N/T – 1)</a:t>
            </a:r>
          </a:p>
          <a:p>
            <a:r>
              <a:rPr lang="en-US" dirty="0"/>
              <a:t>Thread 1 =&gt; rows N/T, N/T+1……  2*N/T  - 1</a:t>
            </a:r>
          </a:p>
          <a:p>
            <a:r>
              <a:rPr lang="en-US" dirty="0"/>
              <a:t>Thread t =&gt; rows t, t+1, t+2, …. (t*N/T -1)</a:t>
            </a:r>
          </a:p>
        </p:txBody>
      </p:sp>
      <p:sp>
        <p:nvSpPr>
          <p:cNvPr id="2" name="TextBox 1">
            <a:extLst>
              <a:ext uri="{FF2B5EF4-FFF2-40B4-BE49-F238E27FC236}">
                <a16:creationId xmlns:a16="http://schemas.microsoft.com/office/drawing/2014/main" id="{A2643F2A-D5E5-469C-9049-F583B93B9679}"/>
              </a:ext>
            </a:extLst>
          </p:cNvPr>
          <p:cNvSpPr txBox="1"/>
          <p:nvPr/>
        </p:nvSpPr>
        <p:spPr>
          <a:xfrm>
            <a:off x="398768" y="1355350"/>
            <a:ext cx="4702379" cy="3170099"/>
          </a:xfrm>
          <a:prstGeom prst="rect">
            <a:avLst/>
          </a:prstGeom>
          <a:solidFill>
            <a:schemeClr val="tx1"/>
          </a:solidFill>
        </p:spPr>
        <p:txBody>
          <a:bodyPr wrap="square" rtlCol="0">
            <a:spAutoFit/>
          </a:bodyPr>
          <a:lstStyle/>
          <a:p>
            <a:r>
              <a:rPr lang="en-US" sz="2000" dirty="0" err="1">
                <a:solidFill>
                  <a:srgbClr val="FFFF00"/>
                </a:solidFill>
              </a:rPr>
              <a:t>omp_set_num_threads</a:t>
            </a:r>
            <a:r>
              <a:rPr lang="en-US" sz="2000" dirty="0">
                <a:solidFill>
                  <a:srgbClr val="FFFF00"/>
                </a:solidFill>
              </a:rPr>
              <a:t>(4)</a:t>
            </a:r>
          </a:p>
          <a:p>
            <a:r>
              <a:rPr lang="en-US" sz="2000" dirty="0">
                <a:solidFill>
                  <a:srgbClr val="FFFF00"/>
                </a:solidFill>
              </a:rPr>
              <a:t>#pragma </a:t>
            </a:r>
            <a:r>
              <a:rPr lang="en-US" sz="2000" dirty="0" err="1">
                <a:solidFill>
                  <a:srgbClr val="FFFF00"/>
                </a:solidFill>
              </a:rPr>
              <a:t>omp</a:t>
            </a:r>
            <a:r>
              <a:rPr lang="en-US" sz="2000" dirty="0">
                <a:solidFill>
                  <a:srgbClr val="FFFF00"/>
                </a:solidFill>
              </a:rPr>
              <a:t> parallel shared(</a:t>
            </a:r>
            <a:r>
              <a:rPr lang="en-US" sz="2000" dirty="0" err="1">
                <a:solidFill>
                  <a:srgbClr val="FFFF00"/>
                </a:solidFill>
              </a:rPr>
              <a:t>A,x,y,SIZE</a:t>
            </a:r>
            <a:r>
              <a:rPr lang="en-US" sz="2000" dirty="0">
                <a:solidFill>
                  <a:srgbClr val="FFFF00"/>
                </a:solidFill>
              </a:rPr>
              <a:t>) </a:t>
            </a:r>
          </a:p>
          <a:p>
            <a:r>
              <a:rPr lang="en-US" sz="2000" dirty="0">
                <a:solidFill>
                  <a:schemeClr val="bg1"/>
                </a:solidFill>
              </a:rPr>
              <a:t>{ </a:t>
            </a:r>
          </a:p>
          <a:p>
            <a:r>
              <a:rPr lang="en-US" sz="2000" dirty="0">
                <a:solidFill>
                  <a:schemeClr val="bg1"/>
                </a:solidFill>
              </a:rPr>
              <a:t>     </a:t>
            </a:r>
            <a:r>
              <a:rPr lang="en-US" sz="2000" b="1" dirty="0">
                <a:solidFill>
                  <a:srgbClr val="00B050"/>
                </a:solidFill>
              </a:rPr>
              <a:t>#pragma </a:t>
            </a:r>
            <a:r>
              <a:rPr lang="en-US" sz="2000" b="1" dirty="0" err="1">
                <a:solidFill>
                  <a:srgbClr val="00B050"/>
                </a:solidFill>
              </a:rPr>
              <a:t>omp</a:t>
            </a:r>
            <a:r>
              <a:rPr lang="en-US" sz="2000" b="1" dirty="0">
                <a:solidFill>
                  <a:srgbClr val="00B050"/>
                </a:solidFill>
              </a:rPr>
              <a:t> for</a:t>
            </a:r>
          </a:p>
          <a:p>
            <a:r>
              <a:rPr lang="en-US" sz="2000" dirty="0">
                <a:solidFill>
                  <a:schemeClr val="bg1"/>
                </a:solidFill>
              </a:rPr>
              <a:t>     </a:t>
            </a:r>
            <a:r>
              <a:rPr lang="en-US" sz="2000" dirty="0">
                <a:solidFill>
                  <a:srgbClr val="FFFF00"/>
                </a:solidFill>
              </a:rPr>
              <a:t>for (int </a:t>
            </a:r>
            <a:r>
              <a:rPr lang="en-US" sz="2000" dirty="0" err="1">
                <a:solidFill>
                  <a:srgbClr val="FFFF00"/>
                </a:solidFill>
              </a:rPr>
              <a:t>i</a:t>
            </a:r>
            <a:r>
              <a:rPr lang="en-US" sz="2000" dirty="0">
                <a:solidFill>
                  <a:srgbClr val="FFFF00"/>
                </a:solidFill>
              </a:rPr>
              <a:t>=0; </a:t>
            </a:r>
            <a:r>
              <a:rPr lang="en-US" sz="2000" dirty="0" err="1">
                <a:solidFill>
                  <a:srgbClr val="FFFF00"/>
                </a:solidFill>
              </a:rPr>
              <a:t>i</a:t>
            </a:r>
            <a:r>
              <a:rPr lang="en-US" sz="2000" dirty="0">
                <a:solidFill>
                  <a:srgbClr val="FFFF00"/>
                </a:solidFill>
              </a:rPr>
              <a:t> &lt; SIZE; </a:t>
            </a:r>
            <a:r>
              <a:rPr lang="en-US" sz="2000" dirty="0" err="1">
                <a:solidFill>
                  <a:srgbClr val="FFFF00"/>
                </a:solidFill>
              </a:rPr>
              <a:t>i</a:t>
            </a:r>
            <a:r>
              <a:rPr lang="en-US" sz="2000" dirty="0">
                <a:solidFill>
                  <a:srgbClr val="FFFF00"/>
                </a:solidFill>
              </a:rPr>
              <a:t>++) </a:t>
            </a:r>
          </a:p>
          <a:p>
            <a:r>
              <a:rPr lang="en-US" sz="2000" dirty="0">
                <a:solidFill>
                  <a:schemeClr val="bg1"/>
                </a:solidFill>
              </a:rPr>
              <a:t>     { </a:t>
            </a:r>
          </a:p>
          <a:p>
            <a:r>
              <a:rPr lang="en-US" sz="2000" dirty="0">
                <a:solidFill>
                  <a:schemeClr val="bg1"/>
                </a:solidFill>
              </a:rPr>
              <a:t>            for (int j=0; j &lt; SIZE; </a:t>
            </a:r>
            <a:r>
              <a:rPr lang="en-US" sz="2000" dirty="0" err="1">
                <a:solidFill>
                  <a:schemeClr val="bg1"/>
                </a:solidFill>
              </a:rPr>
              <a:t>j++</a:t>
            </a:r>
            <a:r>
              <a:rPr lang="en-US" sz="2000" dirty="0">
                <a:solidFill>
                  <a:schemeClr val="bg1"/>
                </a:solidFill>
              </a:rPr>
              <a:t>)</a:t>
            </a:r>
          </a:p>
          <a:p>
            <a:r>
              <a:rPr lang="en-US" sz="2000" dirty="0">
                <a:solidFill>
                  <a:schemeClr val="bg1"/>
                </a:solidFill>
              </a:rPr>
              <a:t>             y[</a:t>
            </a:r>
            <a:r>
              <a:rPr lang="en-US" sz="2000" dirty="0" err="1">
                <a:solidFill>
                  <a:schemeClr val="bg1"/>
                </a:solidFill>
              </a:rPr>
              <a:t>i</a:t>
            </a:r>
            <a:r>
              <a:rPr lang="en-US" sz="2000" dirty="0">
                <a:solidFill>
                  <a:schemeClr val="bg1"/>
                </a:solidFill>
              </a:rPr>
              <a:t>] += (A[</a:t>
            </a:r>
            <a:r>
              <a:rPr lang="en-US" sz="2000" dirty="0" err="1">
                <a:solidFill>
                  <a:schemeClr val="bg1"/>
                </a:solidFill>
              </a:rPr>
              <a:t>i</a:t>
            </a:r>
            <a:r>
              <a:rPr lang="en-US" sz="2000" dirty="0">
                <a:solidFill>
                  <a:schemeClr val="bg1"/>
                </a:solidFill>
              </a:rPr>
              <a:t>][j] * x[j]); </a:t>
            </a:r>
          </a:p>
          <a:p>
            <a:r>
              <a:rPr lang="en-US" sz="2000" dirty="0">
                <a:solidFill>
                  <a:schemeClr val="bg1"/>
                </a:solidFill>
              </a:rPr>
              <a:t>     }	</a:t>
            </a:r>
          </a:p>
          <a:p>
            <a:r>
              <a:rPr lang="en-US" sz="2000" dirty="0">
                <a:solidFill>
                  <a:schemeClr val="bg1"/>
                </a:solidFill>
              </a:rPr>
              <a:t> } /* end of parallel construct */</a:t>
            </a:r>
          </a:p>
        </p:txBody>
      </p:sp>
      <p:sp>
        <p:nvSpPr>
          <p:cNvPr id="15" name="Title 1">
            <a:extLst>
              <a:ext uri="{FF2B5EF4-FFF2-40B4-BE49-F238E27FC236}">
                <a16:creationId xmlns:a16="http://schemas.microsoft.com/office/drawing/2014/main" id="{B3D4E40C-C47F-4134-BF53-2EFE8F7B9DEC}"/>
              </a:ext>
            </a:extLst>
          </p:cNvPr>
          <p:cNvSpPr txBox="1">
            <a:spLocks/>
          </p:cNvSpPr>
          <p:nvPr/>
        </p:nvSpPr>
        <p:spPr>
          <a:xfrm>
            <a:off x="157316" y="285135"/>
            <a:ext cx="9066456" cy="1070215"/>
          </a:xfrm>
          <a:prstGeom prst="rect">
            <a:avLst/>
          </a:prstGeom>
        </p:spPr>
        <p:txBody>
          <a:bodyPr/>
          <a:lstStyle>
            <a:lvl1pPr algn="l" defTabSz="1007943" rtl="0" eaLnBrk="1" latinLnBrk="0" hangingPunct="1">
              <a:lnSpc>
                <a:spcPct val="85000"/>
              </a:lnSpc>
              <a:spcBef>
                <a:spcPct val="0"/>
              </a:spcBef>
              <a:buNone/>
              <a:defRPr sz="5291" kern="1200" spc="-55" baseline="0">
                <a:solidFill>
                  <a:schemeClr val="tx1">
                    <a:lumMod val="75000"/>
                    <a:lumOff val="25000"/>
                  </a:schemeClr>
                </a:solidFill>
                <a:latin typeface="+mj-lt"/>
                <a:ea typeface="+mj-ea"/>
                <a:cs typeface="+mj-cs"/>
              </a:defRPr>
            </a:lvl1pPr>
          </a:lstStyle>
          <a:p>
            <a:r>
              <a:rPr lang="en-US" dirty="0">
                <a:solidFill>
                  <a:srgbClr val="120A76"/>
                </a:solidFill>
                <a:latin typeface="Comic Sans MS" panose="030F0702030302020204" pitchFamily="66" charset="0"/>
              </a:rPr>
              <a:t>Matrix Vector Multiplication</a:t>
            </a:r>
          </a:p>
        </p:txBody>
      </p:sp>
      <p:sp>
        <p:nvSpPr>
          <p:cNvPr id="4" name="TextBox 3">
            <a:extLst>
              <a:ext uri="{FF2B5EF4-FFF2-40B4-BE49-F238E27FC236}">
                <a16:creationId xmlns:a16="http://schemas.microsoft.com/office/drawing/2014/main" id="{06170342-5208-4E66-963A-B0661B749733}"/>
              </a:ext>
            </a:extLst>
          </p:cNvPr>
          <p:cNvSpPr txBox="1"/>
          <p:nvPr/>
        </p:nvSpPr>
        <p:spPr>
          <a:xfrm>
            <a:off x="5228197" y="1526266"/>
            <a:ext cx="4702379" cy="5016758"/>
          </a:xfrm>
          <a:prstGeom prst="rect">
            <a:avLst/>
          </a:prstGeom>
          <a:noFill/>
        </p:spPr>
        <p:txBody>
          <a:bodyPr wrap="square" rtlCol="0">
            <a:spAutoFit/>
          </a:bodyPr>
          <a:lstStyle/>
          <a:p>
            <a:r>
              <a:rPr lang="en-US" sz="2000" b="1" dirty="0">
                <a:solidFill>
                  <a:srgbClr val="00B050"/>
                </a:solidFill>
                <a:latin typeface="Comic Sans MS" panose="030F0702030302020204" pitchFamily="66" charset="0"/>
              </a:rPr>
              <a:t>#pragma </a:t>
            </a:r>
            <a:r>
              <a:rPr lang="en-US" sz="2000" b="1" dirty="0" err="1">
                <a:solidFill>
                  <a:srgbClr val="00B050"/>
                </a:solidFill>
                <a:latin typeface="Comic Sans MS" panose="030F0702030302020204" pitchFamily="66" charset="0"/>
              </a:rPr>
              <a:t>omp</a:t>
            </a:r>
            <a:r>
              <a:rPr lang="en-US" sz="2000" b="1" dirty="0">
                <a:solidFill>
                  <a:srgbClr val="00B050"/>
                </a:solidFill>
                <a:latin typeface="Comic Sans MS" panose="030F0702030302020204" pitchFamily="66" charset="0"/>
              </a:rPr>
              <a:t> for</a:t>
            </a:r>
            <a:r>
              <a:rPr lang="en-US" sz="2000" dirty="0">
                <a:latin typeface="Comic Sans MS" panose="030F0702030302020204" pitchFamily="66" charset="0"/>
              </a:rPr>
              <a:t> must be inside a parallel region </a:t>
            </a:r>
            <a:r>
              <a:rPr lang="en-US" sz="2000" dirty="0">
                <a:solidFill>
                  <a:srgbClr val="C00000"/>
                </a:solidFill>
                <a:latin typeface="Comic Sans MS" panose="030F0702030302020204" pitchFamily="66" charset="0"/>
              </a:rPr>
              <a:t>(#pragma </a:t>
            </a:r>
            <a:r>
              <a:rPr lang="en-US" sz="2000" dirty="0" err="1">
                <a:solidFill>
                  <a:srgbClr val="C00000"/>
                </a:solidFill>
                <a:latin typeface="Comic Sans MS" panose="030F0702030302020204" pitchFamily="66" charset="0"/>
              </a:rPr>
              <a:t>omp</a:t>
            </a:r>
            <a:r>
              <a:rPr lang="en-US" sz="2000" dirty="0">
                <a:solidFill>
                  <a:srgbClr val="C00000"/>
                </a:solidFill>
                <a:latin typeface="Comic Sans MS" panose="030F0702030302020204" pitchFamily="66" charset="0"/>
              </a:rPr>
              <a:t> parallel)</a:t>
            </a:r>
          </a:p>
          <a:p>
            <a:endParaRPr lang="en-US" sz="2000" dirty="0">
              <a:latin typeface="Comic Sans MS" panose="030F0702030302020204" pitchFamily="66" charset="0"/>
            </a:endParaRPr>
          </a:p>
          <a:p>
            <a:r>
              <a:rPr lang="en-US" sz="2000" b="1" dirty="0">
                <a:latin typeface="Comic Sans MS" panose="030F0702030302020204" pitchFamily="66" charset="0"/>
              </a:rPr>
              <a:t>No new threads are created but the threads already created in the enclosing parallel region are used.</a:t>
            </a:r>
          </a:p>
          <a:p>
            <a:endParaRPr lang="en-US" sz="2000" dirty="0">
              <a:latin typeface="Comic Sans MS" panose="030F0702030302020204" pitchFamily="66" charset="0"/>
            </a:endParaRPr>
          </a:p>
          <a:p>
            <a:r>
              <a:rPr lang="en-US" sz="2000" dirty="0">
                <a:latin typeface="Comic Sans MS" panose="030F0702030302020204" pitchFamily="66" charset="0"/>
              </a:rPr>
              <a:t>The system automatically parallelizes the for loop by dividing the iterations of the loop among the threads.</a:t>
            </a:r>
          </a:p>
          <a:p>
            <a:endParaRPr lang="en-US" sz="2000" dirty="0">
              <a:latin typeface="Comic Sans MS" panose="030F0702030302020204" pitchFamily="66" charset="0"/>
            </a:endParaRPr>
          </a:p>
          <a:p>
            <a:r>
              <a:rPr lang="en-US" sz="2000" dirty="0">
                <a:latin typeface="Comic Sans MS" panose="030F0702030302020204" pitchFamily="66" charset="0"/>
              </a:rPr>
              <a:t>User can control how to divide the loop iterations among threads by using the schedule clause.</a:t>
            </a:r>
          </a:p>
          <a:p>
            <a:endParaRPr lang="en-US" sz="2000" dirty="0">
              <a:latin typeface="Comic Sans MS" panose="030F0702030302020204" pitchFamily="66" charset="0"/>
            </a:endParaRPr>
          </a:p>
          <a:p>
            <a:r>
              <a:rPr lang="en-US" sz="2000" dirty="0">
                <a:latin typeface="Comic Sans MS" panose="030F0702030302020204" pitchFamily="66" charset="0"/>
              </a:rPr>
              <a:t>User controlled Variable Scope</a:t>
            </a:r>
          </a:p>
        </p:txBody>
      </p:sp>
    </p:spTree>
    <p:extLst>
      <p:ext uri="{BB962C8B-B14F-4D97-AF65-F5344CB8AC3E}">
        <p14:creationId xmlns:p14="http://schemas.microsoft.com/office/powerpoint/2010/main" val="3364871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A5B887-323A-489D-975D-5EC0D32A6301}"/>
              </a:ext>
            </a:extLst>
          </p:cNvPr>
          <p:cNvPicPr>
            <a:picLocks noChangeAspect="1"/>
          </p:cNvPicPr>
          <p:nvPr/>
        </p:nvPicPr>
        <p:blipFill>
          <a:blip r:embed="rId2"/>
          <a:stretch>
            <a:fillRect/>
          </a:stretch>
        </p:blipFill>
        <p:spPr>
          <a:xfrm>
            <a:off x="5495923" y="216606"/>
            <a:ext cx="4548845" cy="6759929"/>
          </a:xfrm>
          <a:prstGeom prst="rect">
            <a:avLst/>
          </a:prstGeom>
        </p:spPr>
      </p:pic>
      <p:pic>
        <p:nvPicPr>
          <p:cNvPr id="5" name="Picture 4">
            <a:extLst>
              <a:ext uri="{FF2B5EF4-FFF2-40B4-BE49-F238E27FC236}">
                <a16:creationId xmlns:a16="http://schemas.microsoft.com/office/drawing/2014/main" id="{DA0997D6-0EF0-4E5D-B3B2-F5E5EC614266}"/>
              </a:ext>
            </a:extLst>
          </p:cNvPr>
          <p:cNvPicPr>
            <a:picLocks noChangeAspect="1"/>
          </p:cNvPicPr>
          <p:nvPr/>
        </p:nvPicPr>
        <p:blipFill>
          <a:blip r:embed="rId3"/>
          <a:stretch>
            <a:fillRect/>
          </a:stretch>
        </p:blipFill>
        <p:spPr>
          <a:xfrm>
            <a:off x="35856" y="1544109"/>
            <a:ext cx="5803673" cy="2147359"/>
          </a:xfrm>
          <a:prstGeom prst="rect">
            <a:avLst/>
          </a:prstGeom>
        </p:spPr>
      </p:pic>
      <p:sp>
        <p:nvSpPr>
          <p:cNvPr id="6" name="TextBox 5">
            <a:extLst>
              <a:ext uri="{FF2B5EF4-FFF2-40B4-BE49-F238E27FC236}">
                <a16:creationId xmlns:a16="http://schemas.microsoft.com/office/drawing/2014/main" id="{E1715ED8-97F5-4F73-B83D-D40458F53A17}"/>
              </a:ext>
            </a:extLst>
          </p:cNvPr>
          <p:cNvSpPr txBox="1"/>
          <p:nvPr/>
        </p:nvSpPr>
        <p:spPr>
          <a:xfrm>
            <a:off x="124177" y="3909962"/>
            <a:ext cx="5557307" cy="3046988"/>
          </a:xfrm>
          <a:prstGeom prst="rect">
            <a:avLst/>
          </a:prstGeom>
          <a:noFill/>
        </p:spPr>
        <p:txBody>
          <a:bodyPr wrap="square" rtlCol="0">
            <a:spAutoFit/>
          </a:bodyPr>
          <a:lstStyle/>
          <a:p>
            <a:r>
              <a:rPr lang="en-US" sz="2400" dirty="0">
                <a:latin typeface="Comic Sans MS" panose="030F0702030302020204" pitchFamily="66" charset="0"/>
              </a:rPr>
              <a:t>OpenMP takes care of partitioning the iteration space for you.</a:t>
            </a:r>
          </a:p>
          <a:p>
            <a:r>
              <a:rPr lang="en-US" sz="2400" dirty="0">
                <a:latin typeface="Comic Sans MS" panose="030F0702030302020204" pitchFamily="66" charset="0"/>
              </a:rPr>
              <a:t>Threads are assigned independent sets of iterations.</a:t>
            </a:r>
          </a:p>
          <a:p>
            <a:r>
              <a:rPr lang="en-US" sz="2400" dirty="0">
                <a:latin typeface="Comic Sans MS" panose="030F0702030302020204" pitchFamily="66" charset="0"/>
              </a:rPr>
              <a:t>There is no implied barrier upon entry to a work-sharing construct, There is an implied barrier at the end of a work sharing construct</a:t>
            </a:r>
          </a:p>
        </p:txBody>
      </p:sp>
      <p:sp>
        <p:nvSpPr>
          <p:cNvPr id="7" name="TextBox 6">
            <a:extLst>
              <a:ext uri="{FF2B5EF4-FFF2-40B4-BE49-F238E27FC236}">
                <a16:creationId xmlns:a16="http://schemas.microsoft.com/office/drawing/2014/main" id="{DACB239D-B196-4A81-8FBD-DB5C8D388EFD}"/>
              </a:ext>
            </a:extLst>
          </p:cNvPr>
          <p:cNvSpPr txBox="1"/>
          <p:nvPr/>
        </p:nvSpPr>
        <p:spPr>
          <a:xfrm>
            <a:off x="203197" y="440267"/>
            <a:ext cx="5046133" cy="1015663"/>
          </a:xfrm>
          <a:prstGeom prst="rect">
            <a:avLst/>
          </a:prstGeom>
          <a:noFill/>
        </p:spPr>
        <p:txBody>
          <a:bodyPr wrap="square" rtlCol="0">
            <a:spAutoFit/>
          </a:bodyPr>
          <a:lstStyle/>
          <a:p>
            <a:r>
              <a:rPr lang="en-US" sz="3000" dirty="0">
                <a:solidFill>
                  <a:srgbClr val="120A76"/>
                </a:solidFill>
                <a:latin typeface="Comic Sans MS" panose="030F0702030302020204" pitchFamily="66" charset="0"/>
              </a:rPr>
              <a:t>#pragma </a:t>
            </a:r>
            <a:r>
              <a:rPr lang="en-US" sz="3000" dirty="0" err="1">
                <a:solidFill>
                  <a:srgbClr val="120A76"/>
                </a:solidFill>
                <a:latin typeface="Comic Sans MS" panose="030F0702030302020204" pitchFamily="66" charset="0"/>
              </a:rPr>
              <a:t>omp</a:t>
            </a:r>
            <a:r>
              <a:rPr lang="en-US" sz="3000" dirty="0">
                <a:solidFill>
                  <a:srgbClr val="120A76"/>
                </a:solidFill>
                <a:latin typeface="Comic Sans MS" panose="030F0702030302020204" pitchFamily="66" charset="0"/>
              </a:rPr>
              <a:t> for</a:t>
            </a:r>
          </a:p>
          <a:p>
            <a:r>
              <a:rPr lang="en-US" sz="3000" dirty="0">
                <a:solidFill>
                  <a:srgbClr val="120A76"/>
                </a:solidFill>
                <a:latin typeface="Comic Sans MS" panose="030F0702030302020204" pitchFamily="66" charset="0"/>
              </a:rPr>
              <a:t>#pragma </a:t>
            </a:r>
            <a:r>
              <a:rPr lang="en-US" sz="3000" dirty="0" err="1">
                <a:solidFill>
                  <a:srgbClr val="120A76"/>
                </a:solidFill>
                <a:latin typeface="Comic Sans MS" panose="030F0702030302020204" pitchFamily="66" charset="0"/>
              </a:rPr>
              <a:t>omp</a:t>
            </a:r>
            <a:r>
              <a:rPr lang="en-US" sz="3000" dirty="0">
                <a:solidFill>
                  <a:srgbClr val="120A76"/>
                </a:solidFill>
                <a:latin typeface="Comic Sans MS" panose="030F0702030302020204" pitchFamily="66" charset="0"/>
              </a:rPr>
              <a:t> parallel for</a:t>
            </a:r>
          </a:p>
        </p:txBody>
      </p:sp>
    </p:spTree>
    <p:extLst>
      <p:ext uri="{BB962C8B-B14F-4D97-AF65-F5344CB8AC3E}">
        <p14:creationId xmlns:p14="http://schemas.microsoft.com/office/powerpoint/2010/main" val="24082323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ACE8ED7-0751-4E43-A527-64E671133D20}"/>
              </a:ext>
            </a:extLst>
          </p:cNvPr>
          <p:cNvSpPr>
            <a:spLocks noGrp="1"/>
          </p:cNvSpPr>
          <p:nvPr>
            <p:ph idx="4294967295"/>
          </p:nvPr>
        </p:nvSpPr>
        <p:spPr>
          <a:xfrm>
            <a:off x="390350" y="1741661"/>
            <a:ext cx="9577387" cy="4795838"/>
          </a:xfrm>
        </p:spPr>
        <p:txBody>
          <a:bodyPr>
            <a:normAutofit/>
          </a:bodyPr>
          <a:lstStyle/>
          <a:p>
            <a:pPr marL="0" indent="0">
              <a:buNone/>
            </a:pPr>
            <a:r>
              <a:rPr lang="en-US" sz="4000" dirty="0">
                <a:solidFill>
                  <a:srgbClr val="002060"/>
                </a:solidFill>
                <a:latin typeface="Comic Sans MS" panose="030F0702030302020204" pitchFamily="66" charset="0"/>
              </a:rPr>
              <a:t>Data parallelism</a:t>
            </a:r>
          </a:p>
          <a:p>
            <a:r>
              <a:rPr lang="en-US" sz="2800" dirty="0">
                <a:latin typeface="Comic Sans MS" panose="030F0702030302020204" pitchFamily="66" charset="0"/>
              </a:rPr>
              <a:t>Large amount of data elements and each data element (or possibly a subset of elements) needs to be processed to produce a result. When this processing can be done in parallel, we have data parallelism </a:t>
            </a:r>
            <a:r>
              <a:rPr lang="en-US" sz="2800" dirty="0">
                <a:solidFill>
                  <a:srgbClr val="C00000"/>
                </a:solidFill>
                <a:latin typeface="Comic Sans MS" panose="030F0702030302020204" pitchFamily="66" charset="0"/>
              </a:rPr>
              <a:t>(for loops)</a:t>
            </a:r>
          </a:p>
          <a:p>
            <a:pPr marL="0" indent="0">
              <a:buNone/>
            </a:pPr>
            <a:r>
              <a:rPr lang="en-US" sz="4000" dirty="0">
                <a:solidFill>
                  <a:srgbClr val="002060"/>
                </a:solidFill>
                <a:latin typeface="Comic Sans MS" panose="030F0702030302020204" pitchFamily="66" charset="0"/>
              </a:rPr>
              <a:t>Task parallelism</a:t>
            </a:r>
          </a:p>
          <a:p>
            <a:r>
              <a:rPr lang="en-US" sz="2800" dirty="0">
                <a:latin typeface="Comic Sans MS" panose="030F0702030302020204" pitchFamily="66" charset="0"/>
              </a:rPr>
              <a:t>A collection of tasks that need to be completed. If these tasks can be performed in parallel you are faced with a task parallel job</a:t>
            </a:r>
          </a:p>
        </p:txBody>
      </p:sp>
      <p:sp>
        <p:nvSpPr>
          <p:cNvPr id="5" name="Title 4">
            <a:extLst>
              <a:ext uri="{FF2B5EF4-FFF2-40B4-BE49-F238E27FC236}">
                <a16:creationId xmlns:a16="http://schemas.microsoft.com/office/drawing/2014/main" id="{4DD35EA9-F750-46A4-A56B-51139AA1D2A3}"/>
              </a:ext>
            </a:extLst>
          </p:cNvPr>
          <p:cNvSpPr txBox="1">
            <a:spLocks/>
          </p:cNvSpPr>
          <p:nvPr/>
        </p:nvSpPr>
        <p:spPr>
          <a:xfrm>
            <a:off x="296150" y="253090"/>
            <a:ext cx="8316912" cy="1118907"/>
          </a:xfrm>
          <a:prstGeom prst="rect">
            <a:avLst/>
          </a:prstGeom>
        </p:spPr>
        <p:txBody>
          <a:bodyPr vert="horz" lIns="91440" tIns="45720" rIns="91440" bIns="45720" rtlCol="0" anchor="b">
            <a:normAutofit/>
          </a:bodyPr>
          <a:lstStyle>
            <a:lvl1pPr algn="l" defTabSz="1007943" rtl="0" eaLnBrk="1" latinLnBrk="0" hangingPunct="1">
              <a:lnSpc>
                <a:spcPct val="85000"/>
              </a:lnSpc>
              <a:spcBef>
                <a:spcPct val="0"/>
              </a:spcBef>
              <a:buNone/>
              <a:defRPr sz="5291" kern="1200" spc="-55" baseline="0">
                <a:solidFill>
                  <a:schemeClr val="tx1">
                    <a:lumMod val="75000"/>
                    <a:lumOff val="25000"/>
                  </a:schemeClr>
                </a:solidFill>
                <a:latin typeface="+mj-lt"/>
                <a:ea typeface="+mj-ea"/>
                <a:cs typeface="+mj-cs"/>
              </a:defRPr>
            </a:lvl1pPr>
          </a:lstStyle>
          <a:p>
            <a:r>
              <a:rPr lang="en-US" dirty="0">
                <a:solidFill>
                  <a:srgbClr val="120A76"/>
                </a:solidFill>
                <a:latin typeface="Comic Sans MS" panose="030F0702030302020204" pitchFamily="66" charset="0"/>
              </a:rPr>
              <a:t>OpenMP: Work Sharing</a:t>
            </a:r>
          </a:p>
        </p:txBody>
      </p:sp>
    </p:spTree>
    <p:extLst>
      <p:ext uri="{BB962C8B-B14F-4D97-AF65-F5344CB8AC3E}">
        <p14:creationId xmlns:p14="http://schemas.microsoft.com/office/powerpoint/2010/main" val="124816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6660D5E-0CE8-4B97-9CD4-1587D5512B24}"/>
              </a:ext>
            </a:extLst>
          </p:cNvPr>
          <p:cNvSpPr txBox="1">
            <a:spLocks/>
          </p:cNvSpPr>
          <p:nvPr/>
        </p:nvSpPr>
        <p:spPr>
          <a:xfrm>
            <a:off x="0" y="-20391"/>
            <a:ext cx="9072563" cy="1251314"/>
          </a:xfrm>
          <a:prstGeom prst="rect">
            <a:avLst/>
          </a:prstGeom>
        </p:spPr>
        <p:txBody>
          <a:bodyPr vert="horz" lIns="91440" tIns="45720" rIns="91440" bIns="45720" rtlCol="0" anchor="b">
            <a:normAutofit/>
          </a:bodyPr>
          <a:lstStyle>
            <a:lvl1pPr algn="l" defTabSz="1007943" rtl="0" eaLnBrk="1" latinLnBrk="0" hangingPunct="1">
              <a:lnSpc>
                <a:spcPct val="85000"/>
              </a:lnSpc>
              <a:spcBef>
                <a:spcPct val="0"/>
              </a:spcBef>
              <a:buNone/>
              <a:defRPr sz="5291" kern="1200" spc="-55" baseline="0">
                <a:solidFill>
                  <a:schemeClr val="tx1">
                    <a:lumMod val="75000"/>
                    <a:lumOff val="25000"/>
                  </a:schemeClr>
                </a:solidFill>
                <a:latin typeface="+mj-lt"/>
                <a:ea typeface="+mj-ea"/>
                <a:cs typeface="+mj-cs"/>
              </a:defRPr>
            </a:lvl1pPr>
          </a:lstStyle>
          <a:p>
            <a:r>
              <a:rPr lang="en-IN" dirty="0">
                <a:solidFill>
                  <a:srgbClr val="002060"/>
                </a:solidFill>
                <a:latin typeface="Comic Sans MS" panose="030F0702030302020204" pitchFamily="66" charset="0"/>
              </a:rPr>
              <a:t>OPENMP: Motivation</a:t>
            </a:r>
          </a:p>
        </p:txBody>
      </p:sp>
      <p:sp>
        <p:nvSpPr>
          <p:cNvPr id="3" name="Rectangle 2">
            <a:extLst>
              <a:ext uri="{FF2B5EF4-FFF2-40B4-BE49-F238E27FC236}">
                <a16:creationId xmlns:a16="http://schemas.microsoft.com/office/drawing/2014/main" id="{571FE5F7-7370-4D0C-B375-2D3CF3FB228A}"/>
              </a:ext>
            </a:extLst>
          </p:cNvPr>
          <p:cNvSpPr/>
          <p:nvPr/>
        </p:nvSpPr>
        <p:spPr>
          <a:xfrm>
            <a:off x="826557" y="1433689"/>
            <a:ext cx="8430332" cy="861774"/>
          </a:xfrm>
          <a:prstGeom prst="rect">
            <a:avLst/>
          </a:prstGeom>
        </p:spPr>
        <p:txBody>
          <a:bodyPr wrap="square">
            <a:spAutoFit/>
          </a:bodyPr>
          <a:lstStyle/>
          <a:p>
            <a:r>
              <a:rPr lang="en-US" sz="2500" dirty="0">
                <a:latin typeface="Comic Sans MS" panose="030F0702030302020204" pitchFamily="66" charset="0"/>
                <a:hlinkClick r:id="rId3"/>
              </a:rPr>
              <a:t>https://www.openmp.org/about/whos-using-openmp/</a:t>
            </a:r>
            <a:endParaRPr lang="en-US" sz="2500" dirty="0">
              <a:latin typeface="Comic Sans MS" panose="030F0702030302020204" pitchFamily="66" charset="0"/>
            </a:endParaRPr>
          </a:p>
          <a:p>
            <a:endParaRPr lang="en-US" sz="2500" dirty="0">
              <a:latin typeface="Comic Sans MS" panose="030F0702030302020204" pitchFamily="66" charset="0"/>
            </a:endParaRPr>
          </a:p>
        </p:txBody>
      </p:sp>
      <p:pic>
        <p:nvPicPr>
          <p:cNvPr id="4" name="Picture 3">
            <a:extLst>
              <a:ext uri="{FF2B5EF4-FFF2-40B4-BE49-F238E27FC236}">
                <a16:creationId xmlns:a16="http://schemas.microsoft.com/office/drawing/2014/main" id="{3794209B-875E-4C6E-9337-04800B5BE9D4}"/>
              </a:ext>
            </a:extLst>
          </p:cNvPr>
          <p:cNvPicPr>
            <a:picLocks noChangeAspect="1"/>
          </p:cNvPicPr>
          <p:nvPr/>
        </p:nvPicPr>
        <p:blipFill>
          <a:blip r:embed="rId4"/>
          <a:stretch>
            <a:fillRect/>
          </a:stretch>
        </p:blipFill>
        <p:spPr>
          <a:xfrm>
            <a:off x="487887" y="2593269"/>
            <a:ext cx="9235661" cy="2385132"/>
          </a:xfrm>
          <a:prstGeom prst="rect">
            <a:avLst/>
          </a:prstGeom>
        </p:spPr>
      </p:pic>
      <p:sp>
        <p:nvSpPr>
          <p:cNvPr id="6" name="Rectangle 5">
            <a:extLst>
              <a:ext uri="{FF2B5EF4-FFF2-40B4-BE49-F238E27FC236}">
                <a16:creationId xmlns:a16="http://schemas.microsoft.com/office/drawing/2014/main" id="{8918E3D9-B041-408C-BCFF-24D763470B4A}"/>
              </a:ext>
            </a:extLst>
          </p:cNvPr>
          <p:cNvSpPr/>
          <p:nvPr/>
        </p:nvSpPr>
        <p:spPr>
          <a:xfrm>
            <a:off x="609607" y="2026016"/>
            <a:ext cx="8993539" cy="477054"/>
          </a:xfrm>
          <a:prstGeom prst="rect">
            <a:avLst/>
          </a:prstGeom>
        </p:spPr>
        <p:txBody>
          <a:bodyPr wrap="square">
            <a:spAutoFit/>
          </a:bodyPr>
          <a:lstStyle/>
          <a:p>
            <a:r>
              <a:rPr lang="en-US" sz="2500" dirty="0">
                <a:latin typeface="Comic Sans MS" panose="030F0702030302020204" pitchFamily="66" charset="0"/>
              </a:rPr>
              <a:t>Parallel Gaussian Elimination Using OpenMP on 4 processors</a:t>
            </a:r>
          </a:p>
        </p:txBody>
      </p:sp>
      <p:sp>
        <p:nvSpPr>
          <p:cNvPr id="7" name="Rectangle 6">
            <a:extLst>
              <a:ext uri="{FF2B5EF4-FFF2-40B4-BE49-F238E27FC236}">
                <a16:creationId xmlns:a16="http://schemas.microsoft.com/office/drawing/2014/main" id="{C66704DF-6277-4A85-85EE-9EEB59F770E4}"/>
              </a:ext>
            </a:extLst>
          </p:cNvPr>
          <p:cNvSpPr/>
          <p:nvPr/>
        </p:nvSpPr>
        <p:spPr>
          <a:xfrm>
            <a:off x="79024" y="5068712"/>
            <a:ext cx="9968088" cy="18513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err="1">
                <a:latin typeface="Comic Sans MS" panose="030F0702030302020204" pitchFamily="66" charset="0"/>
              </a:rPr>
              <a:t>Matlab</a:t>
            </a:r>
            <a:r>
              <a:rPr lang="en-US" sz="2400" b="1" dirty="0">
                <a:latin typeface="Comic Sans MS" panose="030F0702030302020204" pitchFamily="66" charset="0"/>
              </a:rPr>
              <a:t> – TSA &amp; </a:t>
            </a:r>
            <a:r>
              <a:rPr lang="en-US" sz="2400" b="1" dirty="0" err="1">
                <a:latin typeface="Comic Sans MS" panose="030F0702030302020204" pitchFamily="66" charset="0"/>
              </a:rPr>
              <a:t>NaN</a:t>
            </a:r>
            <a:r>
              <a:rPr lang="en-US" sz="2400" b="1" dirty="0">
                <a:latin typeface="Comic Sans MS" panose="030F0702030302020204" pitchFamily="66" charset="0"/>
              </a:rPr>
              <a:t> toolbox</a:t>
            </a:r>
          </a:p>
          <a:p>
            <a:r>
              <a:rPr lang="en-US" sz="2400" dirty="0">
                <a:latin typeface="Comic Sans MS" panose="030F0702030302020204" pitchFamily="66" charset="0"/>
              </a:rPr>
              <a:t>OpenMP is used in two core functions (</a:t>
            </a:r>
            <a:r>
              <a:rPr lang="en-US" sz="2400" dirty="0" err="1">
                <a:latin typeface="Comic Sans MS" panose="030F0702030302020204" pitchFamily="66" charset="0"/>
              </a:rPr>
              <a:t>sumskipnan_mex&amp;covm_mex</a:t>
            </a:r>
            <a:r>
              <a:rPr lang="en-US" sz="2400" dirty="0">
                <a:latin typeface="Comic Sans MS" panose="030F0702030302020204" pitchFamily="66" charset="0"/>
              </a:rPr>
              <a:t>), which compute the sum, the covariance matrix, and counts the samples which are not </a:t>
            </a:r>
            <a:r>
              <a:rPr lang="en-US" sz="2400" dirty="0" err="1">
                <a:latin typeface="Comic Sans MS" panose="030F0702030302020204" pitchFamily="66" charset="0"/>
              </a:rPr>
              <a:t>NaN</a:t>
            </a:r>
            <a:r>
              <a:rPr lang="en-US" sz="2400" dirty="0">
                <a:latin typeface="Comic Sans MS" panose="030F0702030302020204" pitchFamily="66" charset="0"/>
              </a:rPr>
              <a:t>. Speed up of 11 has been observed on multicore machines with 12 cores</a:t>
            </a:r>
          </a:p>
        </p:txBody>
      </p:sp>
    </p:spTree>
    <p:extLst>
      <p:ext uri="{BB962C8B-B14F-4D97-AF65-F5344CB8AC3E}">
        <p14:creationId xmlns:p14="http://schemas.microsoft.com/office/powerpoint/2010/main" val="208870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D12FC37-8B7E-450D-A17F-A370488B6E8C}"/>
              </a:ext>
            </a:extLst>
          </p:cNvPr>
          <p:cNvSpPr/>
          <p:nvPr/>
        </p:nvSpPr>
        <p:spPr>
          <a:xfrm>
            <a:off x="580104" y="151026"/>
            <a:ext cx="7280030" cy="668215"/>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defTabSz="1007943">
              <a:lnSpc>
                <a:spcPct val="85000"/>
              </a:lnSpc>
              <a:spcBef>
                <a:spcPct val="0"/>
              </a:spcBef>
            </a:pPr>
            <a:r>
              <a:rPr lang="en-US" sz="5291" spc="-55" dirty="0">
                <a:solidFill>
                  <a:srgbClr val="120A76"/>
                </a:solidFill>
                <a:latin typeface="Comic Sans MS" panose="030F0702030302020204" pitchFamily="66" charset="0"/>
                <a:ea typeface="+mj-ea"/>
                <a:cs typeface="+mj-cs"/>
              </a:rPr>
              <a:t>Work Sharing: </a:t>
            </a:r>
            <a:r>
              <a:rPr lang="en-US" sz="5291" spc="-55" dirty="0" err="1">
                <a:solidFill>
                  <a:srgbClr val="C00000"/>
                </a:solidFill>
                <a:latin typeface="Comic Sans MS" panose="030F0702030302020204" pitchFamily="66" charset="0"/>
                <a:ea typeface="+mj-ea"/>
                <a:cs typeface="+mj-cs"/>
              </a:rPr>
              <a:t>omp</a:t>
            </a:r>
            <a:r>
              <a:rPr lang="en-US" sz="5291" spc="-55" dirty="0">
                <a:solidFill>
                  <a:srgbClr val="C00000"/>
                </a:solidFill>
                <a:latin typeface="Comic Sans MS" panose="030F0702030302020204" pitchFamily="66" charset="0"/>
                <a:ea typeface="+mj-ea"/>
                <a:cs typeface="+mj-cs"/>
              </a:rPr>
              <a:t> for</a:t>
            </a:r>
          </a:p>
        </p:txBody>
      </p:sp>
      <p:pic>
        <p:nvPicPr>
          <p:cNvPr id="5" name="Picture 4">
            <a:extLst>
              <a:ext uri="{FF2B5EF4-FFF2-40B4-BE49-F238E27FC236}">
                <a16:creationId xmlns:a16="http://schemas.microsoft.com/office/drawing/2014/main" id="{44F54AE9-6D29-46C1-8576-9AEC99F229C8}"/>
              </a:ext>
            </a:extLst>
          </p:cNvPr>
          <p:cNvPicPr>
            <a:picLocks noChangeAspect="1"/>
          </p:cNvPicPr>
          <p:nvPr/>
        </p:nvPicPr>
        <p:blipFill>
          <a:blip r:embed="rId2"/>
          <a:stretch>
            <a:fillRect/>
          </a:stretch>
        </p:blipFill>
        <p:spPr>
          <a:xfrm>
            <a:off x="259439" y="1202862"/>
            <a:ext cx="6457131" cy="952961"/>
          </a:xfrm>
          <a:prstGeom prst="rect">
            <a:avLst/>
          </a:prstGeom>
        </p:spPr>
      </p:pic>
      <p:pic>
        <p:nvPicPr>
          <p:cNvPr id="6" name="Picture 5">
            <a:extLst>
              <a:ext uri="{FF2B5EF4-FFF2-40B4-BE49-F238E27FC236}">
                <a16:creationId xmlns:a16="http://schemas.microsoft.com/office/drawing/2014/main" id="{64C70A36-1DDE-4098-8C15-658BD42CC7F4}"/>
              </a:ext>
            </a:extLst>
          </p:cNvPr>
          <p:cNvPicPr>
            <a:picLocks noChangeAspect="1"/>
          </p:cNvPicPr>
          <p:nvPr/>
        </p:nvPicPr>
        <p:blipFill>
          <a:blip r:embed="rId3"/>
          <a:stretch>
            <a:fillRect/>
          </a:stretch>
        </p:blipFill>
        <p:spPr>
          <a:xfrm>
            <a:off x="259438" y="2441534"/>
            <a:ext cx="6457131" cy="3594063"/>
          </a:xfrm>
          <a:prstGeom prst="rect">
            <a:avLst/>
          </a:prstGeom>
        </p:spPr>
      </p:pic>
      <p:pic>
        <p:nvPicPr>
          <p:cNvPr id="7" name="Picture 6">
            <a:extLst>
              <a:ext uri="{FF2B5EF4-FFF2-40B4-BE49-F238E27FC236}">
                <a16:creationId xmlns:a16="http://schemas.microsoft.com/office/drawing/2014/main" id="{9DA9E5C0-4AE3-4E8C-8D9F-EC51C1B7C67A}"/>
              </a:ext>
            </a:extLst>
          </p:cNvPr>
          <p:cNvPicPr>
            <a:picLocks noChangeAspect="1"/>
          </p:cNvPicPr>
          <p:nvPr/>
        </p:nvPicPr>
        <p:blipFill>
          <a:blip r:embed="rId4"/>
          <a:stretch>
            <a:fillRect/>
          </a:stretch>
        </p:blipFill>
        <p:spPr>
          <a:xfrm>
            <a:off x="5388078" y="2721052"/>
            <a:ext cx="4679442" cy="2141784"/>
          </a:xfrm>
          <a:prstGeom prst="rect">
            <a:avLst/>
          </a:prstGeom>
        </p:spPr>
      </p:pic>
      <p:pic>
        <p:nvPicPr>
          <p:cNvPr id="8" name="Picture 7">
            <a:extLst>
              <a:ext uri="{FF2B5EF4-FFF2-40B4-BE49-F238E27FC236}">
                <a16:creationId xmlns:a16="http://schemas.microsoft.com/office/drawing/2014/main" id="{96B463E9-8D03-4E06-B0F2-FC5E904EAF1C}"/>
              </a:ext>
            </a:extLst>
          </p:cNvPr>
          <p:cNvPicPr>
            <a:picLocks noChangeAspect="1"/>
          </p:cNvPicPr>
          <p:nvPr/>
        </p:nvPicPr>
        <p:blipFill>
          <a:blip r:embed="rId5"/>
          <a:stretch>
            <a:fillRect/>
          </a:stretch>
        </p:blipFill>
        <p:spPr>
          <a:xfrm>
            <a:off x="5388078" y="4972763"/>
            <a:ext cx="4679442" cy="1788141"/>
          </a:xfrm>
          <a:prstGeom prst="rect">
            <a:avLst/>
          </a:prstGeom>
        </p:spPr>
      </p:pic>
    </p:spTree>
    <p:extLst>
      <p:ext uri="{BB962C8B-B14F-4D97-AF65-F5344CB8AC3E}">
        <p14:creationId xmlns:p14="http://schemas.microsoft.com/office/powerpoint/2010/main" val="2126861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D26DC5D-3045-4C31-8896-8E6360881183}"/>
              </a:ext>
            </a:extLst>
          </p:cNvPr>
          <p:cNvPicPr>
            <a:picLocks noChangeAspect="1"/>
          </p:cNvPicPr>
          <p:nvPr/>
        </p:nvPicPr>
        <p:blipFill>
          <a:blip r:embed="rId2"/>
          <a:stretch>
            <a:fillRect/>
          </a:stretch>
        </p:blipFill>
        <p:spPr>
          <a:xfrm>
            <a:off x="211015" y="1744462"/>
            <a:ext cx="4056185" cy="3927075"/>
          </a:xfrm>
          <a:prstGeom prst="rect">
            <a:avLst/>
          </a:prstGeom>
        </p:spPr>
      </p:pic>
      <p:pic>
        <p:nvPicPr>
          <p:cNvPr id="3" name="Picture 2">
            <a:extLst>
              <a:ext uri="{FF2B5EF4-FFF2-40B4-BE49-F238E27FC236}">
                <a16:creationId xmlns:a16="http://schemas.microsoft.com/office/drawing/2014/main" id="{962C7377-FF48-4C11-AA44-9001C7B82816}"/>
              </a:ext>
            </a:extLst>
          </p:cNvPr>
          <p:cNvPicPr>
            <a:picLocks noChangeAspect="1"/>
          </p:cNvPicPr>
          <p:nvPr/>
        </p:nvPicPr>
        <p:blipFill>
          <a:blip r:embed="rId3"/>
          <a:stretch>
            <a:fillRect/>
          </a:stretch>
        </p:blipFill>
        <p:spPr>
          <a:xfrm>
            <a:off x="4791321" y="1717283"/>
            <a:ext cx="4533301" cy="3954896"/>
          </a:xfrm>
          <a:prstGeom prst="rect">
            <a:avLst/>
          </a:prstGeom>
        </p:spPr>
      </p:pic>
      <p:sp>
        <p:nvSpPr>
          <p:cNvPr id="5" name="Rectangle 4">
            <a:extLst>
              <a:ext uri="{FF2B5EF4-FFF2-40B4-BE49-F238E27FC236}">
                <a16:creationId xmlns:a16="http://schemas.microsoft.com/office/drawing/2014/main" id="{C2FDF10C-5BF8-4C81-BE17-E821461960B4}"/>
              </a:ext>
            </a:extLst>
          </p:cNvPr>
          <p:cNvSpPr/>
          <p:nvPr/>
        </p:nvSpPr>
        <p:spPr>
          <a:xfrm>
            <a:off x="270933" y="304800"/>
            <a:ext cx="9053689" cy="12691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solidFill>
                  <a:schemeClr val="tx1"/>
                </a:solidFill>
              </a:rPr>
              <a:t>Computing ∏ by method of Numerical Integration</a:t>
            </a:r>
          </a:p>
        </p:txBody>
      </p:sp>
      <p:sp>
        <p:nvSpPr>
          <p:cNvPr id="4" name="TextBox 3">
            <a:extLst>
              <a:ext uri="{FF2B5EF4-FFF2-40B4-BE49-F238E27FC236}">
                <a16:creationId xmlns:a16="http://schemas.microsoft.com/office/drawing/2014/main" id="{EE8616D9-3A8B-44BE-A22D-5A7C85CBEB7D}"/>
              </a:ext>
            </a:extLst>
          </p:cNvPr>
          <p:cNvSpPr txBox="1"/>
          <p:nvPr/>
        </p:nvSpPr>
        <p:spPr>
          <a:xfrm>
            <a:off x="270934" y="5879690"/>
            <a:ext cx="7152422" cy="923330"/>
          </a:xfrm>
          <a:prstGeom prst="rect">
            <a:avLst/>
          </a:prstGeom>
          <a:noFill/>
        </p:spPr>
        <p:txBody>
          <a:bodyPr wrap="square" rtlCol="0">
            <a:spAutoFit/>
          </a:bodyPr>
          <a:lstStyle/>
          <a:p>
            <a:r>
              <a:rPr lang="en-US" dirty="0"/>
              <a:t>Divide the interval (x axis) [0,1] into N parts. </a:t>
            </a:r>
          </a:p>
          <a:p>
            <a:r>
              <a:rPr lang="en-US" dirty="0"/>
              <a:t>Area of each rectangle is  x * y [ x = 1/N, y = 4/ (1+x</a:t>
            </a:r>
            <a:r>
              <a:rPr lang="en-US" baseline="30000" dirty="0"/>
              <a:t>2</a:t>
            </a:r>
            <a:r>
              <a:rPr lang="en-US" dirty="0"/>
              <a:t>)] =[1/N] *4/ (1+x</a:t>
            </a:r>
            <a:r>
              <a:rPr lang="en-US" baseline="30000" dirty="0"/>
              <a:t>2</a:t>
            </a:r>
            <a:r>
              <a:rPr lang="en-US" dirty="0"/>
              <a:t>)</a:t>
            </a:r>
          </a:p>
          <a:p>
            <a:r>
              <a:rPr lang="en-US" dirty="0"/>
              <a:t>Approximation of x as midpoint of the  interval before computing Y</a:t>
            </a:r>
          </a:p>
        </p:txBody>
      </p:sp>
      <p:sp>
        <p:nvSpPr>
          <p:cNvPr id="7" name="Arrow: Bent-Up 6">
            <a:extLst>
              <a:ext uri="{FF2B5EF4-FFF2-40B4-BE49-F238E27FC236}">
                <a16:creationId xmlns:a16="http://schemas.microsoft.com/office/drawing/2014/main" id="{FD9F84C6-8F14-46DD-8404-B51A1C955CAC}"/>
              </a:ext>
            </a:extLst>
          </p:cNvPr>
          <p:cNvSpPr/>
          <p:nvPr/>
        </p:nvSpPr>
        <p:spPr>
          <a:xfrm flipH="1">
            <a:off x="7718321" y="4935796"/>
            <a:ext cx="678423" cy="108154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697DCD4-664D-4C5B-BD47-1FB7527BC0D8}"/>
              </a:ext>
            </a:extLst>
          </p:cNvPr>
          <p:cNvCxnSpPr/>
          <p:nvPr/>
        </p:nvCxnSpPr>
        <p:spPr>
          <a:xfrm>
            <a:off x="7885471" y="2640613"/>
            <a:ext cx="0" cy="2295183"/>
          </a:xfrm>
          <a:prstGeom prst="line">
            <a:avLst/>
          </a:prstGeom>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6AA929C4-EE5C-4C32-9760-863B74769771}"/>
              </a:ext>
            </a:extLst>
          </p:cNvPr>
          <p:cNvSpPr txBox="1"/>
          <p:nvPr/>
        </p:nvSpPr>
        <p:spPr>
          <a:xfrm>
            <a:off x="8396744" y="5801032"/>
            <a:ext cx="927878" cy="646331"/>
          </a:xfrm>
          <a:prstGeom prst="rect">
            <a:avLst/>
          </a:prstGeom>
          <a:noFill/>
        </p:spPr>
        <p:txBody>
          <a:bodyPr wrap="square" rtlCol="0">
            <a:spAutoFit/>
          </a:bodyPr>
          <a:lstStyle/>
          <a:p>
            <a:r>
              <a:rPr lang="en-US" dirty="0"/>
              <a:t>X</a:t>
            </a:r>
            <a:r>
              <a:rPr lang="en-US" baseline="-25000" dirty="0"/>
              <a:t>i </a:t>
            </a:r>
            <a:r>
              <a:rPr lang="en-US" dirty="0"/>
              <a:t>+ X</a:t>
            </a:r>
            <a:r>
              <a:rPr lang="en-US" baseline="-25000" dirty="0"/>
              <a:t>i+1</a:t>
            </a:r>
          </a:p>
          <a:p>
            <a:r>
              <a:rPr lang="en-US" baseline="-25000" dirty="0"/>
              <a:t> </a:t>
            </a:r>
            <a:endParaRPr lang="en-US" dirty="0"/>
          </a:p>
        </p:txBody>
      </p:sp>
      <p:cxnSp>
        <p:nvCxnSpPr>
          <p:cNvPr id="12" name="Straight Connector 11">
            <a:extLst>
              <a:ext uri="{FF2B5EF4-FFF2-40B4-BE49-F238E27FC236}">
                <a16:creationId xmlns:a16="http://schemas.microsoft.com/office/drawing/2014/main" id="{5FD2AC28-9A8C-49AC-92B5-9D2AF97FCF79}"/>
              </a:ext>
            </a:extLst>
          </p:cNvPr>
          <p:cNvCxnSpPr>
            <a:cxnSpLocks/>
          </p:cNvCxnSpPr>
          <p:nvPr/>
        </p:nvCxnSpPr>
        <p:spPr>
          <a:xfrm>
            <a:off x="8396744" y="6193025"/>
            <a:ext cx="796417" cy="0"/>
          </a:xfrm>
          <a:prstGeom prst="line">
            <a:avLst/>
          </a:prstGeom>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045511F3-9876-4CD0-970D-0A58E52EA4E3}"/>
              </a:ext>
            </a:extLst>
          </p:cNvPr>
          <p:cNvSpPr txBox="1"/>
          <p:nvPr/>
        </p:nvSpPr>
        <p:spPr>
          <a:xfrm>
            <a:off x="8593394" y="6371303"/>
            <a:ext cx="442451" cy="36933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240877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55C432-5F67-49F4-8F00-92F7B1CD34EA}"/>
              </a:ext>
            </a:extLst>
          </p:cNvPr>
          <p:cNvSpPr/>
          <p:nvPr/>
        </p:nvSpPr>
        <p:spPr>
          <a:xfrm>
            <a:off x="206477" y="1168220"/>
            <a:ext cx="9724104" cy="431399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latin typeface="Consolas" panose="020B0609020204030204" pitchFamily="49" charset="0"/>
                <a:cs typeface="Courier New" panose="02070309020205020404" pitchFamily="49" charset="0"/>
              </a:rPr>
              <a:t>static long </a:t>
            </a:r>
            <a:r>
              <a:rPr lang="en-US" sz="2200" dirty="0" err="1">
                <a:solidFill>
                  <a:schemeClr val="tx1"/>
                </a:solidFill>
                <a:latin typeface="Consolas" panose="020B0609020204030204" pitchFamily="49" charset="0"/>
                <a:cs typeface="Courier New" panose="02070309020205020404" pitchFamily="49" charset="0"/>
              </a:rPr>
              <a:t>num_steps</a:t>
            </a:r>
            <a:r>
              <a:rPr lang="en-US" sz="2200" dirty="0">
                <a:solidFill>
                  <a:schemeClr val="tx1"/>
                </a:solidFill>
                <a:latin typeface="Consolas" panose="020B0609020204030204" pitchFamily="49" charset="0"/>
                <a:cs typeface="Courier New" panose="02070309020205020404" pitchFamily="49" charset="0"/>
              </a:rPr>
              <a:t> = 100000;</a:t>
            </a:r>
          </a:p>
          <a:p>
            <a:r>
              <a:rPr lang="en-US" sz="2200" dirty="0">
                <a:solidFill>
                  <a:schemeClr val="tx1"/>
                </a:solidFill>
                <a:latin typeface="Consolas" panose="020B0609020204030204" pitchFamily="49" charset="0"/>
                <a:cs typeface="Courier New" panose="02070309020205020404" pitchFamily="49" charset="0"/>
              </a:rPr>
              <a:t>double step;</a:t>
            </a:r>
          </a:p>
          <a:p>
            <a:r>
              <a:rPr lang="en-US" sz="2200" dirty="0">
                <a:solidFill>
                  <a:schemeClr val="tx1"/>
                </a:solidFill>
                <a:latin typeface="Consolas" panose="020B0609020204030204" pitchFamily="49" charset="0"/>
                <a:cs typeface="Courier New" panose="02070309020205020404" pitchFamily="49" charset="0"/>
              </a:rPr>
              <a:t>void main ()</a:t>
            </a:r>
          </a:p>
          <a:p>
            <a:r>
              <a:rPr lang="en-US" sz="2200" dirty="0">
                <a:solidFill>
                  <a:schemeClr val="tx1"/>
                </a:solidFill>
                <a:latin typeface="Consolas" panose="020B0609020204030204" pitchFamily="49" charset="0"/>
                <a:cs typeface="Courier New" panose="02070309020205020404" pitchFamily="49" charset="0"/>
              </a:rPr>
              <a:t>{</a:t>
            </a:r>
          </a:p>
          <a:p>
            <a:r>
              <a:rPr lang="en-US" sz="2200" dirty="0">
                <a:solidFill>
                  <a:schemeClr val="tx1"/>
                </a:solidFill>
                <a:latin typeface="Consolas" panose="020B0609020204030204" pitchFamily="49" charset="0"/>
                <a:cs typeface="Courier New" panose="02070309020205020404" pitchFamily="49" charset="0"/>
              </a:rPr>
              <a:t>      </a:t>
            </a:r>
            <a:r>
              <a:rPr lang="en-US" sz="2200" dirty="0" err="1">
                <a:solidFill>
                  <a:schemeClr val="tx1"/>
                </a:solidFill>
                <a:latin typeface="Consolas" panose="020B0609020204030204" pitchFamily="49" charset="0"/>
                <a:cs typeface="Courier New" panose="02070309020205020404" pitchFamily="49" charset="0"/>
              </a:rPr>
              <a:t>int</a:t>
            </a:r>
            <a:r>
              <a:rPr lang="en-US" sz="2200" dirty="0">
                <a:solidFill>
                  <a:schemeClr val="tx1"/>
                </a:solidFill>
                <a:latin typeface="Consolas" panose="020B0609020204030204" pitchFamily="49" charset="0"/>
                <a:cs typeface="Courier New" panose="02070309020205020404" pitchFamily="49" charset="0"/>
              </a:rPr>
              <a:t> </a:t>
            </a:r>
            <a:r>
              <a:rPr lang="en-US" sz="2200" dirty="0" err="1">
                <a:solidFill>
                  <a:schemeClr val="tx1"/>
                </a:solidFill>
                <a:latin typeface="Consolas" panose="020B0609020204030204" pitchFamily="49" charset="0"/>
                <a:cs typeface="Courier New" panose="02070309020205020404" pitchFamily="49" charset="0"/>
              </a:rPr>
              <a:t>i</a:t>
            </a:r>
            <a:r>
              <a:rPr lang="en-US" sz="2200" dirty="0">
                <a:solidFill>
                  <a:schemeClr val="tx1"/>
                </a:solidFill>
                <a:latin typeface="Consolas" panose="020B0609020204030204" pitchFamily="49" charset="0"/>
                <a:cs typeface="Courier New" panose="02070309020205020404" pitchFamily="49" charset="0"/>
              </a:rPr>
              <a:t>; double x, pi, sum = 0.0;</a:t>
            </a:r>
          </a:p>
          <a:p>
            <a:r>
              <a:rPr lang="en-US" sz="2200" dirty="0">
                <a:solidFill>
                  <a:schemeClr val="tx1"/>
                </a:solidFill>
                <a:latin typeface="Consolas" panose="020B0609020204030204" pitchFamily="49" charset="0"/>
                <a:cs typeface="Courier New" panose="02070309020205020404" pitchFamily="49" charset="0"/>
              </a:rPr>
              <a:t>      step = 1.0 / (double) </a:t>
            </a:r>
            <a:r>
              <a:rPr lang="en-US" sz="2200" dirty="0" err="1">
                <a:solidFill>
                  <a:schemeClr val="tx1"/>
                </a:solidFill>
                <a:latin typeface="Consolas" panose="020B0609020204030204" pitchFamily="49" charset="0"/>
                <a:cs typeface="Courier New" panose="02070309020205020404" pitchFamily="49" charset="0"/>
              </a:rPr>
              <a:t>num_steps</a:t>
            </a:r>
            <a:r>
              <a:rPr lang="en-US" sz="2200" dirty="0">
                <a:solidFill>
                  <a:schemeClr val="tx1"/>
                </a:solidFill>
                <a:latin typeface="Consolas" panose="020B0609020204030204" pitchFamily="49" charset="0"/>
                <a:cs typeface="Courier New" panose="02070309020205020404" pitchFamily="49" charset="0"/>
              </a:rPr>
              <a:t>;</a:t>
            </a:r>
          </a:p>
          <a:p>
            <a:r>
              <a:rPr lang="en-US" sz="2200" dirty="0">
                <a:solidFill>
                  <a:schemeClr val="tx1"/>
                </a:solidFill>
                <a:latin typeface="Consolas" panose="020B0609020204030204" pitchFamily="49" charset="0"/>
                <a:cs typeface="Courier New" panose="02070309020205020404" pitchFamily="49" charset="0"/>
              </a:rPr>
              <a:t>      </a:t>
            </a:r>
            <a:r>
              <a:rPr lang="en-US" sz="2200" dirty="0">
                <a:solidFill>
                  <a:schemeClr val="tx1"/>
                </a:solidFill>
                <a:highlight>
                  <a:srgbClr val="FFFFCC"/>
                </a:highlight>
                <a:latin typeface="Consolas" panose="020B0609020204030204" pitchFamily="49" charset="0"/>
                <a:cs typeface="Courier New" panose="02070309020205020404" pitchFamily="49" charset="0"/>
              </a:rPr>
              <a:t>for</a:t>
            </a:r>
            <a:r>
              <a:rPr lang="en-US" sz="2200" dirty="0">
                <a:solidFill>
                  <a:schemeClr val="tx1"/>
                </a:solidFill>
                <a:latin typeface="Consolas" panose="020B0609020204030204" pitchFamily="49" charset="0"/>
                <a:cs typeface="Courier New" panose="02070309020205020404" pitchFamily="49" charset="0"/>
              </a:rPr>
              <a:t> (I = 0; I &lt;= </a:t>
            </a:r>
            <a:r>
              <a:rPr lang="en-US" sz="2200" dirty="0" err="1">
                <a:solidFill>
                  <a:schemeClr val="tx1"/>
                </a:solidFill>
                <a:latin typeface="Consolas" panose="020B0609020204030204" pitchFamily="49" charset="0"/>
                <a:cs typeface="Courier New" panose="02070309020205020404" pitchFamily="49" charset="0"/>
              </a:rPr>
              <a:t>num_steps</a:t>
            </a:r>
            <a:r>
              <a:rPr lang="en-US" sz="2200" dirty="0">
                <a:solidFill>
                  <a:schemeClr val="tx1"/>
                </a:solidFill>
                <a:latin typeface="Consolas" panose="020B0609020204030204" pitchFamily="49" charset="0"/>
                <a:cs typeface="Courier New" panose="02070309020205020404" pitchFamily="49" charset="0"/>
              </a:rPr>
              <a:t>; </a:t>
            </a:r>
            <a:r>
              <a:rPr lang="en-US" sz="2200" dirty="0" err="1">
                <a:solidFill>
                  <a:schemeClr val="tx1"/>
                </a:solidFill>
                <a:latin typeface="Consolas" panose="020B0609020204030204" pitchFamily="49" charset="0"/>
                <a:cs typeface="Courier New" panose="02070309020205020404" pitchFamily="49" charset="0"/>
              </a:rPr>
              <a:t>i</a:t>
            </a:r>
            <a:r>
              <a:rPr lang="en-US" sz="2200" dirty="0">
                <a:solidFill>
                  <a:schemeClr val="tx1"/>
                </a:solidFill>
                <a:latin typeface="Consolas" panose="020B0609020204030204" pitchFamily="49" charset="0"/>
                <a:cs typeface="Courier New" panose="02070309020205020404" pitchFamily="49" charset="0"/>
              </a:rPr>
              <a:t>++) </a:t>
            </a:r>
          </a:p>
          <a:p>
            <a:r>
              <a:rPr lang="en-US" sz="2200" dirty="0">
                <a:solidFill>
                  <a:schemeClr val="tx1"/>
                </a:solidFill>
                <a:latin typeface="Consolas" panose="020B0609020204030204" pitchFamily="49" charset="0"/>
                <a:cs typeface="Courier New" panose="02070309020205020404" pitchFamily="49" charset="0"/>
              </a:rPr>
              <a:t>      {</a:t>
            </a:r>
          </a:p>
          <a:p>
            <a:r>
              <a:rPr lang="en-US" sz="2200" dirty="0">
                <a:solidFill>
                  <a:schemeClr val="tx1"/>
                </a:solidFill>
                <a:latin typeface="Consolas" panose="020B0609020204030204" pitchFamily="49" charset="0"/>
                <a:cs typeface="Courier New" panose="02070309020205020404" pitchFamily="49" charset="0"/>
              </a:rPr>
              <a:t>             x = (I + 0.5) * step;</a:t>
            </a:r>
          </a:p>
          <a:p>
            <a:r>
              <a:rPr lang="en-US" sz="2200" dirty="0">
                <a:solidFill>
                  <a:schemeClr val="tx1"/>
                </a:solidFill>
                <a:latin typeface="Consolas" panose="020B0609020204030204" pitchFamily="49" charset="0"/>
                <a:cs typeface="Courier New" panose="02070309020205020404" pitchFamily="49" charset="0"/>
              </a:rPr>
              <a:t>            sum = sum +  4.0 / (1.0 + x*x);</a:t>
            </a:r>
          </a:p>
          <a:p>
            <a:r>
              <a:rPr lang="en-US" sz="2200" dirty="0">
                <a:solidFill>
                  <a:schemeClr val="tx1"/>
                </a:solidFill>
                <a:latin typeface="Consolas" panose="020B0609020204030204" pitchFamily="49" charset="0"/>
                <a:cs typeface="Courier New" panose="02070309020205020404" pitchFamily="49" charset="0"/>
              </a:rPr>
              <a:t>     }      </a:t>
            </a:r>
          </a:p>
          <a:p>
            <a:r>
              <a:rPr lang="en-US" sz="2200" dirty="0">
                <a:solidFill>
                  <a:schemeClr val="tx1"/>
                </a:solidFill>
                <a:latin typeface="Consolas" panose="020B0609020204030204" pitchFamily="49" charset="0"/>
                <a:cs typeface="Courier New" panose="02070309020205020404" pitchFamily="49" charset="0"/>
              </a:rPr>
              <a:t>     pi = step * sum</a:t>
            </a:r>
          </a:p>
          <a:p>
            <a:r>
              <a:rPr lang="en-US" sz="2200" dirty="0">
                <a:solidFill>
                  <a:schemeClr val="tx1"/>
                </a:solidFill>
                <a:latin typeface="Consolas" panose="020B0609020204030204" pitchFamily="49" charset="0"/>
                <a:cs typeface="Courier New" panose="02070309020205020404" pitchFamily="49" charset="0"/>
              </a:rPr>
              <a:t>}</a:t>
            </a:r>
          </a:p>
        </p:txBody>
      </p:sp>
      <p:sp>
        <p:nvSpPr>
          <p:cNvPr id="4" name="Rectangle 3">
            <a:extLst>
              <a:ext uri="{FF2B5EF4-FFF2-40B4-BE49-F238E27FC236}">
                <a16:creationId xmlns:a16="http://schemas.microsoft.com/office/drawing/2014/main" id="{ABBF38FD-6320-4F2E-943B-DD7177CF0FE8}"/>
              </a:ext>
            </a:extLst>
          </p:cNvPr>
          <p:cNvSpPr/>
          <p:nvPr/>
        </p:nvSpPr>
        <p:spPr>
          <a:xfrm>
            <a:off x="206477" y="265025"/>
            <a:ext cx="9724103" cy="82453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mic Sans MS" panose="030F0702030302020204" pitchFamily="66" charset="0"/>
              </a:rPr>
              <a:t>Serial Code</a:t>
            </a:r>
          </a:p>
        </p:txBody>
      </p:sp>
      <p:sp>
        <p:nvSpPr>
          <p:cNvPr id="3" name="TextBox 2">
            <a:extLst>
              <a:ext uri="{FF2B5EF4-FFF2-40B4-BE49-F238E27FC236}">
                <a16:creationId xmlns:a16="http://schemas.microsoft.com/office/drawing/2014/main" id="{1226282E-D55D-41A9-8C76-8B792E61CB62}"/>
              </a:ext>
            </a:extLst>
          </p:cNvPr>
          <p:cNvSpPr txBox="1"/>
          <p:nvPr/>
        </p:nvSpPr>
        <p:spPr>
          <a:xfrm>
            <a:off x="206477" y="5683045"/>
            <a:ext cx="4692901" cy="1107996"/>
          </a:xfrm>
          <a:prstGeom prst="rect">
            <a:avLst/>
          </a:prstGeom>
          <a:noFill/>
        </p:spPr>
        <p:txBody>
          <a:bodyPr wrap="square" rtlCol="0">
            <a:spAutoFit/>
          </a:bodyPr>
          <a:lstStyle/>
          <a:p>
            <a:pPr marL="342900" indent="-342900">
              <a:buAutoNum type="arabicPeriod"/>
            </a:pPr>
            <a:r>
              <a:rPr lang="en-US" sz="2200" dirty="0">
                <a:latin typeface="Comic Sans MS" panose="030F0702030302020204" pitchFamily="66" charset="0"/>
              </a:rPr>
              <a:t>Computation of the areas of individual rectangles</a:t>
            </a:r>
          </a:p>
          <a:p>
            <a:pPr marL="342900" indent="-342900">
              <a:buAutoNum type="arabicPeriod"/>
            </a:pPr>
            <a:r>
              <a:rPr lang="en-US" sz="2200" dirty="0">
                <a:latin typeface="Comic Sans MS" panose="030F0702030302020204" pitchFamily="66" charset="0"/>
              </a:rPr>
              <a:t>Adding the areas of rectangles. </a:t>
            </a:r>
          </a:p>
        </p:txBody>
      </p:sp>
      <p:sp>
        <p:nvSpPr>
          <p:cNvPr id="7" name="TextBox 6">
            <a:extLst>
              <a:ext uri="{FF2B5EF4-FFF2-40B4-BE49-F238E27FC236}">
                <a16:creationId xmlns:a16="http://schemas.microsoft.com/office/drawing/2014/main" id="{718486BC-0F7A-46C2-92C7-EBFAD5FEE7FD}"/>
              </a:ext>
            </a:extLst>
          </p:cNvPr>
          <p:cNvSpPr txBox="1"/>
          <p:nvPr/>
        </p:nvSpPr>
        <p:spPr>
          <a:xfrm>
            <a:off x="5040312" y="5594554"/>
            <a:ext cx="4890268" cy="1446550"/>
          </a:xfrm>
          <a:prstGeom prst="rect">
            <a:avLst/>
          </a:prstGeom>
          <a:noFill/>
        </p:spPr>
        <p:txBody>
          <a:bodyPr wrap="square" rtlCol="0">
            <a:spAutoFit/>
          </a:bodyPr>
          <a:lstStyle/>
          <a:p>
            <a:r>
              <a:rPr lang="en-US" sz="2200" dirty="0">
                <a:latin typeface="Comic Sans MS" panose="030F0702030302020204" pitchFamily="66" charset="0"/>
              </a:rPr>
              <a:t>There is no communication among the tasks in the first collection, but each task in the first collection communicates with task 2</a:t>
            </a:r>
          </a:p>
        </p:txBody>
      </p:sp>
      <p:sp>
        <p:nvSpPr>
          <p:cNvPr id="8" name="Arrow: Left 7">
            <a:extLst>
              <a:ext uri="{FF2B5EF4-FFF2-40B4-BE49-F238E27FC236}">
                <a16:creationId xmlns:a16="http://schemas.microsoft.com/office/drawing/2014/main" id="{A4E7CDFF-A24D-4771-B012-52B2042D773C}"/>
              </a:ext>
            </a:extLst>
          </p:cNvPr>
          <p:cNvSpPr/>
          <p:nvPr/>
        </p:nvSpPr>
        <p:spPr>
          <a:xfrm>
            <a:off x="5574526" y="3779837"/>
            <a:ext cx="1759975" cy="2022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Bent-Up 9">
            <a:extLst>
              <a:ext uri="{FF2B5EF4-FFF2-40B4-BE49-F238E27FC236}">
                <a16:creationId xmlns:a16="http://schemas.microsoft.com/office/drawing/2014/main" id="{6BEA823C-9397-4F9D-B5E1-522851BD955F}"/>
              </a:ext>
            </a:extLst>
          </p:cNvPr>
          <p:cNvSpPr/>
          <p:nvPr/>
        </p:nvSpPr>
        <p:spPr>
          <a:xfrm flipH="1">
            <a:off x="2325876" y="4531943"/>
            <a:ext cx="4444181" cy="32446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83AB2E0-62DC-40A6-B430-34491FE7DD30}"/>
              </a:ext>
            </a:extLst>
          </p:cNvPr>
          <p:cNvSpPr/>
          <p:nvPr/>
        </p:nvSpPr>
        <p:spPr>
          <a:xfrm>
            <a:off x="2131775" y="3763196"/>
            <a:ext cx="4750805" cy="784222"/>
          </a:xfrm>
          <a:custGeom>
            <a:avLst/>
            <a:gdLst>
              <a:gd name="connsiteX0" fmla="*/ 44161 w 3791215"/>
              <a:gd name="connsiteY0" fmla="*/ 77212 h 765470"/>
              <a:gd name="connsiteX1" fmla="*/ 53993 w 3791215"/>
              <a:gd name="connsiteY1" fmla="*/ 224695 h 765470"/>
              <a:gd name="connsiteX2" fmla="*/ 63826 w 3791215"/>
              <a:gd name="connsiteY2" fmla="*/ 254192 h 765470"/>
              <a:gd name="connsiteX3" fmla="*/ 122819 w 3791215"/>
              <a:gd name="connsiteY3" fmla="*/ 293521 h 765470"/>
              <a:gd name="connsiteX4" fmla="*/ 152316 w 3791215"/>
              <a:gd name="connsiteY4" fmla="*/ 313186 h 765470"/>
              <a:gd name="connsiteX5" fmla="*/ 211309 w 3791215"/>
              <a:gd name="connsiteY5" fmla="*/ 332850 h 765470"/>
              <a:gd name="connsiteX6" fmla="*/ 240806 w 3791215"/>
              <a:gd name="connsiteY6" fmla="*/ 342683 h 765470"/>
              <a:gd name="connsiteX7" fmla="*/ 260471 w 3791215"/>
              <a:gd name="connsiteY7" fmla="*/ 372179 h 765470"/>
              <a:gd name="connsiteX8" fmla="*/ 319464 w 3791215"/>
              <a:gd name="connsiteY8" fmla="*/ 391844 h 765470"/>
              <a:gd name="connsiteX9" fmla="*/ 614432 w 3791215"/>
              <a:gd name="connsiteY9" fmla="*/ 411508 h 765470"/>
              <a:gd name="connsiteX10" fmla="*/ 673426 w 3791215"/>
              <a:gd name="connsiteY10" fmla="*/ 431173 h 765470"/>
              <a:gd name="connsiteX11" fmla="*/ 702922 w 3791215"/>
              <a:gd name="connsiteY11" fmla="*/ 441005 h 765470"/>
              <a:gd name="connsiteX12" fmla="*/ 742251 w 3791215"/>
              <a:gd name="connsiteY12" fmla="*/ 450837 h 765470"/>
              <a:gd name="connsiteX13" fmla="*/ 1253529 w 3791215"/>
              <a:gd name="connsiteY13" fmla="*/ 450837 h 765470"/>
              <a:gd name="connsiteX14" fmla="*/ 1312522 w 3791215"/>
              <a:gd name="connsiteY14" fmla="*/ 480334 h 765470"/>
              <a:gd name="connsiteX15" fmla="*/ 1479671 w 3791215"/>
              <a:gd name="connsiteY15" fmla="*/ 499999 h 765470"/>
              <a:gd name="connsiteX16" fmla="*/ 1548496 w 3791215"/>
              <a:gd name="connsiteY16" fmla="*/ 509831 h 765470"/>
              <a:gd name="connsiteX17" fmla="*/ 1577993 w 3791215"/>
              <a:gd name="connsiteY17" fmla="*/ 529495 h 765470"/>
              <a:gd name="connsiteX18" fmla="*/ 1587826 w 3791215"/>
              <a:gd name="connsiteY18" fmla="*/ 578657 h 765470"/>
              <a:gd name="connsiteX19" fmla="*/ 1597658 w 3791215"/>
              <a:gd name="connsiteY19" fmla="*/ 716308 h 765470"/>
              <a:gd name="connsiteX20" fmla="*/ 1636987 w 3791215"/>
              <a:gd name="connsiteY20" fmla="*/ 735973 h 765470"/>
              <a:gd name="connsiteX21" fmla="*/ 1666484 w 3791215"/>
              <a:gd name="connsiteY21" fmla="*/ 745805 h 765470"/>
              <a:gd name="connsiteX22" fmla="*/ 1794303 w 3791215"/>
              <a:gd name="connsiteY22" fmla="*/ 765470 h 765470"/>
              <a:gd name="connsiteX23" fmla="*/ 3200316 w 3791215"/>
              <a:gd name="connsiteY23" fmla="*/ 755637 h 765470"/>
              <a:gd name="connsiteX24" fmla="*/ 3377296 w 3791215"/>
              <a:gd name="connsiteY24" fmla="*/ 735973 h 765470"/>
              <a:gd name="connsiteX25" fmla="*/ 3524780 w 3791215"/>
              <a:gd name="connsiteY25" fmla="*/ 716308 h 765470"/>
              <a:gd name="connsiteX26" fmla="*/ 3691929 w 3791215"/>
              <a:gd name="connsiteY26" fmla="*/ 686812 h 765470"/>
              <a:gd name="connsiteX27" fmla="*/ 3780419 w 3791215"/>
              <a:gd name="connsiteY27" fmla="*/ 667147 h 765470"/>
              <a:gd name="connsiteX28" fmla="*/ 3780419 w 3791215"/>
              <a:gd name="connsiteY28" fmla="*/ 578657 h 765470"/>
              <a:gd name="connsiteX29" fmla="*/ 3770587 w 3791215"/>
              <a:gd name="connsiteY29" fmla="*/ 549160 h 765470"/>
              <a:gd name="connsiteX30" fmla="*/ 3691929 w 3791215"/>
              <a:gd name="connsiteY30" fmla="*/ 499999 h 765470"/>
              <a:gd name="connsiteX31" fmla="*/ 3583774 w 3791215"/>
              <a:gd name="connsiteY31" fmla="*/ 421341 h 765470"/>
              <a:gd name="connsiteX32" fmla="*/ 3514948 w 3791215"/>
              <a:gd name="connsiteY32" fmla="*/ 401676 h 765470"/>
              <a:gd name="connsiteX33" fmla="*/ 3455955 w 3791215"/>
              <a:gd name="connsiteY33" fmla="*/ 382012 h 765470"/>
              <a:gd name="connsiteX34" fmla="*/ 3072496 w 3791215"/>
              <a:gd name="connsiteY34" fmla="*/ 372179 h 765470"/>
              <a:gd name="connsiteX35" fmla="*/ 2954509 w 3791215"/>
              <a:gd name="connsiteY35" fmla="*/ 362347 h 765470"/>
              <a:gd name="connsiteX36" fmla="*/ 2895516 w 3791215"/>
              <a:gd name="connsiteY36" fmla="*/ 342683 h 765470"/>
              <a:gd name="connsiteX37" fmla="*/ 2866019 w 3791215"/>
              <a:gd name="connsiteY37" fmla="*/ 323018 h 765470"/>
              <a:gd name="connsiteX38" fmla="*/ 2856187 w 3791215"/>
              <a:gd name="connsiteY38" fmla="*/ 293521 h 765470"/>
              <a:gd name="connsiteX39" fmla="*/ 2836522 w 3791215"/>
              <a:gd name="connsiteY39" fmla="*/ 264025 h 765470"/>
              <a:gd name="connsiteX40" fmla="*/ 2797193 w 3791215"/>
              <a:gd name="connsiteY40" fmla="*/ 175534 h 765470"/>
              <a:gd name="connsiteX41" fmla="*/ 2767696 w 3791215"/>
              <a:gd name="connsiteY41" fmla="*/ 155870 h 765470"/>
              <a:gd name="connsiteX42" fmla="*/ 2708703 w 3791215"/>
              <a:gd name="connsiteY42" fmla="*/ 136205 h 765470"/>
              <a:gd name="connsiteX43" fmla="*/ 2679206 w 3791215"/>
              <a:gd name="connsiteY43" fmla="*/ 126373 h 765470"/>
              <a:gd name="connsiteX44" fmla="*/ 2649709 w 3791215"/>
              <a:gd name="connsiteY44" fmla="*/ 106708 h 765470"/>
              <a:gd name="connsiteX45" fmla="*/ 2462896 w 3791215"/>
              <a:gd name="connsiteY45" fmla="*/ 77212 h 765470"/>
              <a:gd name="connsiteX46" fmla="*/ 2413735 w 3791215"/>
              <a:gd name="connsiteY46" fmla="*/ 67379 h 765470"/>
              <a:gd name="connsiteX47" fmla="*/ 2285916 w 3791215"/>
              <a:gd name="connsiteY47" fmla="*/ 37883 h 765470"/>
              <a:gd name="connsiteX48" fmla="*/ 1941787 w 3791215"/>
              <a:gd name="connsiteY48" fmla="*/ 8386 h 765470"/>
              <a:gd name="connsiteX49" fmla="*/ 1686148 w 3791215"/>
              <a:gd name="connsiteY49" fmla="*/ 18218 h 765470"/>
              <a:gd name="connsiteX50" fmla="*/ 1155206 w 3791215"/>
              <a:gd name="connsiteY50" fmla="*/ 28050 h 765470"/>
              <a:gd name="connsiteX51" fmla="*/ 1017555 w 3791215"/>
              <a:gd name="connsiteY51" fmla="*/ 47715 h 765470"/>
              <a:gd name="connsiteX52" fmla="*/ 909400 w 3791215"/>
              <a:gd name="connsiteY52" fmla="*/ 57547 h 765470"/>
              <a:gd name="connsiteX53" fmla="*/ 801245 w 3791215"/>
              <a:gd name="connsiteY53" fmla="*/ 87044 h 765470"/>
              <a:gd name="connsiteX54" fmla="*/ 771748 w 3791215"/>
              <a:gd name="connsiteY54" fmla="*/ 96876 h 765470"/>
              <a:gd name="connsiteX55" fmla="*/ 663593 w 3791215"/>
              <a:gd name="connsiteY55" fmla="*/ 87044 h 765470"/>
              <a:gd name="connsiteX56" fmla="*/ 506277 w 3791215"/>
              <a:gd name="connsiteY56" fmla="*/ 57547 h 765470"/>
              <a:gd name="connsiteX57" fmla="*/ 417787 w 3791215"/>
              <a:gd name="connsiteY57" fmla="*/ 37883 h 765470"/>
              <a:gd name="connsiteX58" fmla="*/ 319464 w 3791215"/>
              <a:gd name="connsiteY58" fmla="*/ 28050 h 765470"/>
              <a:gd name="connsiteX59" fmla="*/ 4832 w 3791215"/>
              <a:gd name="connsiteY59" fmla="*/ 28050 h 765470"/>
              <a:gd name="connsiteX60" fmla="*/ 14664 w 3791215"/>
              <a:gd name="connsiteY60" fmla="*/ 67379 h 765470"/>
              <a:gd name="connsiteX61" fmla="*/ 44161 w 3791215"/>
              <a:gd name="connsiteY61" fmla="*/ 77212 h 765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791215" h="765470">
                <a:moveTo>
                  <a:pt x="44161" y="77212"/>
                </a:moveTo>
                <a:cubicBezTo>
                  <a:pt x="50716" y="103431"/>
                  <a:pt x="48552" y="175726"/>
                  <a:pt x="53993" y="224695"/>
                </a:cubicBezTo>
                <a:cubicBezTo>
                  <a:pt x="55138" y="234996"/>
                  <a:pt x="56497" y="246863"/>
                  <a:pt x="63826" y="254192"/>
                </a:cubicBezTo>
                <a:cubicBezTo>
                  <a:pt x="80538" y="270904"/>
                  <a:pt x="103155" y="280411"/>
                  <a:pt x="122819" y="293521"/>
                </a:cubicBezTo>
                <a:cubicBezTo>
                  <a:pt x="132651" y="300076"/>
                  <a:pt x="141105" y="309449"/>
                  <a:pt x="152316" y="313186"/>
                </a:cubicBezTo>
                <a:lnTo>
                  <a:pt x="211309" y="332850"/>
                </a:lnTo>
                <a:lnTo>
                  <a:pt x="240806" y="342683"/>
                </a:lnTo>
                <a:cubicBezTo>
                  <a:pt x="247361" y="352515"/>
                  <a:pt x="250450" y="365916"/>
                  <a:pt x="260471" y="372179"/>
                </a:cubicBezTo>
                <a:cubicBezTo>
                  <a:pt x="278048" y="383165"/>
                  <a:pt x="299800" y="385289"/>
                  <a:pt x="319464" y="391844"/>
                </a:cubicBezTo>
                <a:cubicBezTo>
                  <a:pt x="432962" y="429677"/>
                  <a:pt x="338653" y="401294"/>
                  <a:pt x="614432" y="411508"/>
                </a:cubicBezTo>
                <a:lnTo>
                  <a:pt x="673426" y="431173"/>
                </a:lnTo>
                <a:cubicBezTo>
                  <a:pt x="683258" y="434450"/>
                  <a:pt x="692868" y="438491"/>
                  <a:pt x="702922" y="441005"/>
                </a:cubicBezTo>
                <a:lnTo>
                  <a:pt x="742251" y="450837"/>
                </a:lnTo>
                <a:cubicBezTo>
                  <a:pt x="983388" y="442225"/>
                  <a:pt x="1022553" y="433727"/>
                  <a:pt x="1253529" y="450837"/>
                </a:cubicBezTo>
                <a:cubicBezTo>
                  <a:pt x="1291569" y="453655"/>
                  <a:pt x="1277443" y="467180"/>
                  <a:pt x="1312522" y="480334"/>
                </a:cubicBezTo>
                <a:cubicBezTo>
                  <a:pt x="1348013" y="493643"/>
                  <a:pt x="1468702" y="498844"/>
                  <a:pt x="1479671" y="499999"/>
                </a:cubicBezTo>
                <a:cubicBezTo>
                  <a:pt x="1502718" y="502425"/>
                  <a:pt x="1525554" y="506554"/>
                  <a:pt x="1548496" y="509831"/>
                </a:cubicBezTo>
                <a:cubicBezTo>
                  <a:pt x="1558328" y="516386"/>
                  <a:pt x="1572130" y="519235"/>
                  <a:pt x="1577993" y="529495"/>
                </a:cubicBezTo>
                <a:cubicBezTo>
                  <a:pt x="1586285" y="544005"/>
                  <a:pt x="1586076" y="562037"/>
                  <a:pt x="1587826" y="578657"/>
                </a:cubicBezTo>
                <a:cubicBezTo>
                  <a:pt x="1592642" y="624405"/>
                  <a:pt x="1583937" y="672401"/>
                  <a:pt x="1597658" y="716308"/>
                </a:cubicBezTo>
                <a:cubicBezTo>
                  <a:pt x="1602030" y="730298"/>
                  <a:pt x="1623515" y="730199"/>
                  <a:pt x="1636987" y="735973"/>
                </a:cubicBezTo>
                <a:cubicBezTo>
                  <a:pt x="1646513" y="740056"/>
                  <a:pt x="1656519" y="742958"/>
                  <a:pt x="1666484" y="745805"/>
                </a:cubicBezTo>
                <a:cubicBezTo>
                  <a:pt x="1720671" y="761286"/>
                  <a:pt x="1722986" y="757545"/>
                  <a:pt x="1794303" y="765470"/>
                </a:cubicBezTo>
                <a:lnTo>
                  <a:pt x="3200316" y="755637"/>
                </a:lnTo>
                <a:cubicBezTo>
                  <a:pt x="3259662" y="754531"/>
                  <a:pt x="3377296" y="735973"/>
                  <a:pt x="3377296" y="735973"/>
                </a:cubicBezTo>
                <a:cubicBezTo>
                  <a:pt x="3466752" y="713610"/>
                  <a:pt x="3362967" y="737414"/>
                  <a:pt x="3524780" y="716308"/>
                </a:cubicBezTo>
                <a:cubicBezTo>
                  <a:pt x="3530434" y="715571"/>
                  <a:pt x="3657663" y="695379"/>
                  <a:pt x="3691929" y="686812"/>
                </a:cubicBezTo>
                <a:cubicBezTo>
                  <a:pt x="3788756" y="662605"/>
                  <a:pt x="3618073" y="694204"/>
                  <a:pt x="3780419" y="667147"/>
                </a:cubicBezTo>
                <a:cubicBezTo>
                  <a:pt x="3795356" y="622336"/>
                  <a:pt x="3794262" y="640952"/>
                  <a:pt x="3780419" y="578657"/>
                </a:cubicBezTo>
                <a:cubicBezTo>
                  <a:pt x="3778171" y="568540"/>
                  <a:pt x="3777222" y="557122"/>
                  <a:pt x="3770587" y="549160"/>
                </a:cubicBezTo>
                <a:cubicBezTo>
                  <a:pt x="3743747" y="516952"/>
                  <a:pt x="3724257" y="521551"/>
                  <a:pt x="3691929" y="499999"/>
                </a:cubicBezTo>
                <a:cubicBezTo>
                  <a:pt x="3665155" y="482150"/>
                  <a:pt x="3614232" y="431494"/>
                  <a:pt x="3583774" y="421341"/>
                </a:cubicBezTo>
                <a:cubicBezTo>
                  <a:pt x="3484692" y="388311"/>
                  <a:pt x="3638344" y="438694"/>
                  <a:pt x="3514948" y="401676"/>
                </a:cubicBezTo>
                <a:cubicBezTo>
                  <a:pt x="3495094" y="395720"/>
                  <a:pt x="3476676" y="382543"/>
                  <a:pt x="3455955" y="382012"/>
                </a:cubicBezTo>
                <a:lnTo>
                  <a:pt x="3072496" y="372179"/>
                </a:lnTo>
                <a:cubicBezTo>
                  <a:pt x="3033167" y="368902"/>
                  <a:pt x="2993437" y="368835"/>
                  <a:pt x="2954509" y="362347"/>
                </a:cubicBezTo>
                <a:cubicBezTo>
                  <a:pt x="2934063" y="358939"/>
                  <a:pt x="2895516" y="342683"/>
                  <a:pt x="2895516" y="342683"/>
                </a:cubicBezTo>
                <a:cubicBezTo>
                  <a:pt x="2885684" y="336128"/>
                  <a:pt x="2873401" y="332246"/>
                  <a:pt x="2866019" y="323018"/>
                </a:cubicBezTo>
                <a:cubicBezTo>
                  <a:pt x="2859545" y="314925"/>
                  <a:pt x="2860822" y="302791"/>
                  <a:pt x="2856187" y="293521"/>
                </a:cubicBezTo>
                <a:cubicBezTo>
                  <a:pt x="2850902" y="282952"/>
                  <a:pt x="2843077" y="273857"/>
                  <a:pt x="2836522" y="264025"/>
                </a:cubicBezTo>
                <a:cubicBezTo>
                  <a:pt x="2826786" y="234816"/>
                  <a:pt x="2820566" y="198906"/>
                  <a:pt x="2797193" y="175534"/>
                </a:cubicBezTo>
                <a:cubicBezTo>
                  <a:pt x="2788837" y="167178"/>
                  <a:pt x="2778494" y="160669"/>
                  <a:pt x="2767696" y="155870"/>
                </a:cubicBezTo>
                <a:cubicBezTo>
                  <a:pt x="2748754" y="147452"/>
                  <a:pt x="2728367" y="142760"/>
                  <a:pt x="2708703" y="136205"/>
                </a:cubicBezTo>
                <a:lnTo>
                  <a:pt x="2679206" y="126373"/>
                </a:lnTo>
                <a:cubicBezTo>
                  <a:pt x="2669374" y="119818"/>
                  <a:pt x="2661232" y="109327"/>
                  <a:pt x="2649709" y="106708"/>
                </a:cubicBezTo>
                <a:cubicBezTo>
                  <a:pt x="2588234" y="92737"/>
                  <a:pt x="2524714" y="89577"/>
                  <a:pt x="2462896" y="77212"/>
                </a:cubicBezTo>
                <a:cubicBezTo>
                  <a:pt x="2446509" y="73934"/>
                  <a:pt x="2430049" y="71004"/>
                  <a:pt x="2413735" y="67379"/>
                </a:cubicBezTo>
                <a:cubicBezTo>
                  <a:pt x="2371050" y="57893"/>
                  <a:pt x="2329304" y="43307"/>
                  <a:pt x="2285916" y="37883"/>
                </a:cubicBezTo>
                <a:cubicBezTo>
                  <a:pt x="2171675" y="23603"/>
                  <a:pt x="1941787" y="8386"/>
                  <a:pt x="1941787" y="8386"/>
                </a:cubicBezTo>
                <a:lnTo>
                  <a:pt x="1686148" y="18218"/>
                </a:lnTo>
                <a:cubicBezTo>
                  <a:pt x="1509192" y="22642"/>
                  <a:pt x="1332045" y="20248"/>
                  <a:pt x="1155206" y="28050"/>
                </a:cubicBezTo>
                <a:cubicBezTo>
                  <a:pt x="1108902" y="30093"/>
                  <a:pt x="1063714" y="43519"/>
                  <a:pt x="1017555" y="47715"/>
                </a:cubicBezTo>
                <a:lnTo>
                  <a:pt x="909400" y="57547"/>
                </a:lnTo>
                <a:cubicBezTo>
                  <a:pt x="839909" y="71445"/>
                  <a:pt x="876096" y="62093"/>
                  <a:pt x="801245" y="87044"/>
                </a:cubicBezTo>
                <a:lnTo>
                  <a:pt x="771748" y="96876"/>
                </a:lnTo>
                <a:cubicBezTo>
                  <a:pt x="735696" y="93599"/>
                  <a:pt x="699545" y="91274"/>
                  <a:pt x="663593" y="87044"/>
                </a:cubicBezTo>
                <a:cubicBezTo>
                  <a:pt x="628130" y="82872"/>
                  <a:pt x="529425" y="62420"/>
                  <a:pt x="506277" y="57547"/>
                </a:cubicBezTo>
                <a:cubicBezTo>
                  <a:pt x="476709" y="51322"/>
                  <a:pt x="447633" y="42596"/>
                  <a:pt x="417787" y="37883"/>
                </a:cubicBezTo>
                <a:cubicBezTo>
                  <a:pt x="385252" y="32746"/>
                  <a:pt x="352238" y="31328"/>
                  <a:pt x="319464" y="28050"/>
                </a:cubicBezTo>
                <a:cubicBezTo>
                  <a:pt x="208810" y="-8833"/>
                  <a:pt x="217149" y="-9864"/>
                  <a:pt x="4832" y="28050"/>
                </a:cubicBezTo>
                <a:cubicBezTo>
                  <a:pt x="-8471" y="30425"/>
                  <a:pt x="9341" y="54958"/>
                  <a:pt x="14664" y="67379"/>
                </a:cubicBezTo>
                <a:cubicBezTo>
                  <a:pt x="28474" y="99603"/>
                  <a:pt x="37606" y="50993"/>
                  <a:pt x="44161" y="77212"/>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75FA87A-839C-4347-AD9B-F8A892B00E32}"/>
              </a:ext>
            </a:extLst>
          </p:cNvPr>
          <p:cNvSpPr txBox="1"/>
          <p:nvPr/>
        </p:nvSpPr>
        <p:spPr>
          <a:xfrm>
            <a:off x="7434283" y="3647768"/>
            <a:ext cx="1201000" cy="430887"/>
          </a:xfrm>
          <a:prstGeom prst="rect">
            <a:avLst/>
          </a:prstGeom>
          <a:noFill/>
        </p:spPr>
        <p:txBody>
          <a:bodyPr wrap="square" rtlCol="0">
            <a:spAutoFit/>
          </a:bodyPr>
          <a:lstStyle/>
          <a:p>
            <a:r>
              <a:rPr lang="en-US" sz="2200" dirty="0">
                <a:solidFill>
                  <a:srgbClr val="C00000"/>
                </a:solidFill>
                <a:latin typeface="Consolas" panose="020B0609020204030204" pitchFamily="49" charset="0"/>
              </a:rPr>
              <a:t>task1</a:t>
            </a:r>
          </a:p>
        </p:txBody>
      </p:sp>
      <p:sp>
        <p:nvSpPr>
          <p:cNvPr id="15" name="TextBox 14">
            <a:extLst>
              <a:ext uri="{FF2B5EF4-FFF2-40B4-BE49-F238E27FC236}">
                <a16:creationId xmlns:a16="http://schemas.microsoft.com/office/drawing/2014/main" id="{750E721C-6600-4D28-8073-AC3F8174363F}"/>
              </a:ext>
            </a:extLst>
          </p:cNvPr>
          <p:cNvSpPr txBox="1"/>
          <p:nvPr/>
        </p:nvSpPr>
        <p:spPr>
          <a:xfrm>
            <a:off x="6937569" y="4637730"/>
            <a:ext cx="1697714" cy="430887"/>
          </a:xfrm>
          <a:prstGeom prst="rect">
            <a:avLst/>
          </a:prstGeom>
          <a:noFill/>
        </p:spPr>
        <p:txBody>
          <a:bodyPr wrap="square" rtlCol="0">
            <a:spAutoFit/>
          </a:bodyPr>
          <a:lstStyle/>
          <a:p>
            <a:r>
              <a:rPr lang="en-US" sz="2200" dirty="0">
                <a:solidFill>
                  <a:srgbClr val="C00000"/>
                </a:solidFill>
                <a:latin typeface="Consolas" panose="020B0609020204030204" pitchFamily="49" charset="0"/>
              </a:rPr>
              <a:t>task2</a:t>
            </a:r>
          </a:p>
        </p:txBody>
      </p:sp>
    </p:spTree>
    <p:extLst>
      <p:ext uri="{BB962C8B-B14F-4D97-AF65-F5344CB8AC3E}">
        <p14:creationId xmlns:p14="http://schemas.microsoft.com/office/powerpoint/2010/main" val="8787295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728585-A27B-4B14-B497-75837BB091C4}"/>
              </a:ext>
            </a:extLst>
          </p:cNvPr>
          <p:cNvSpPr/>
          <p:nvPr/>
        </p:nvSpPr>
        <p:spPr>
          <a:xfrm>
            <a:off x="81432" y="1573932"/>
            <a:ext cx="4547012" cy="479865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Comic Sans MS" panose="030F0702030302020204" pitchFamily="66" charset="0"/>
              </a:rPr>
              <a:t>static long </a:t>
            </a:r>
            <a:r>
              <a:rPr lang="en-US" sz="2000" dirty="0" err="1">
                <a:solidFill>
                  <a:schemeClr val="tx1"/>
                </a:solidFill>
                <a:latin typeface="Comic Sans MS" panose="030F0702030302020204" pitchFamily="66" charset="0"/>
              </a:rPr>
              <a:t>num_steps</a:t>
            </a:r>
            <a:r>
              <a:rPr lang="en-US" sz="2000" dirty="0">
                <a:solidFill>
                  <a:schemeClr val="tx1"/>
                </a:solidFill>
                <a:latin typeface="Comic Sans MS" panose="030F0702030302020204" pitchFamily="66" charset="0"/>
              </a:rPr>
              <a:t> = 100000;</a:t>
            </a:r>
          </a:p>
          <a:p>
            <a:r>
              <a:rPr lang="en-US" sz="2000" dirty="0">
                <a:solidFill>
                  <a:schemeClr val="tx1"/>
                </a:solidFill>
                <a:latin typeface="Comic Sans MS" panose="030F0702030302020204" pitchFamily="66" charset="0"/>
              </a:rPr>
              <a:t>double step;</a:t>
            </a:r>
          </a:p>
          <a:p>
            <a:r>
              <a:rPr lang="en-US" sz="2000" dirty="0">
                <a:solidFill>
                  <a:schemeClr val="tx1"/>
                </a:solidFill>
                <a:latin typeface="Comic Sans MS" panose="030F0702030302020204" pitchFamily="66" charset="0"/>
              </a:rPr>
              <a:t>void main ()</a:t>
            </a:r>
          </a:p>
          <a:p>
            <a:r>
              <a:rPr lang="en-US" sz="2000" dirty="0">
                <a:solidFill>
                  <a:schemeClr val="tx1"/>
                </a:solidFill>
                <a:latin typeface="Comic Sans MS" panose="030F0702030302020204" pitchFamily="66" charset="0"/>
              </a:rPr>
              <a:t>{</a:t>
            </a:r>
          </a:p>
          <a:p>
            <a:r>
              <a:rPr lang="en-US" sz="2000" dirty="0">
                <a:solidFill>
                  <a:schemeClr val="tx1"/>
                </a:solidFill>
                <a:latin typeface="Comic Sans MS" panose="030F0702030302020204" pitchFamily="66" charset="0"/>
              </a:rPr>
              <a:t>      </a:t>
            </a:r>
            <a:r>
              <a:rPr lang="en-US" sz="2000" dirty="0" err="1">
                <a:solidFill>
                  <a:schemeClr val="tx1"/>
                </a:solidFill>
                <a:latin typeface="Comic Sans MS" panose="030F0702030302020204" pitchFamily="66" charset="0"/>
              </a:rPr>
              <a:t>int</a:t>
            </a:r>
            <a:r>
              <a:rPr lang="en-US" sz="2000" dirty="0">
                <a:solidFill>
                  <a:schemeClr val="tx1"/>
                </a:solidFill>
                <a:latin typeface="Comic Sans MS" panose="030F0702030302020204" pitchFamily="66" charset="0"/>
              </a:rPr>
              <a:t> </a:t>
            </a:r>
            <a:r>
              <a:rPr lang="en-US" sz="2000" dirty="0" err="1">
                <a:solidFill>
                  <a:schemeClr val="tx1"/>
                </a:solidFill>
                <a:latin typeface="Comic Sans MS" panose="030F0702030302020204" pitchFamily="66" charset="0"/>
              </a:rPr>
              <a:t>i</a:t>
            </a:r>
            <a:r>
              <a:rPr lang="en-US" sz="2000" dirty="0">
                <a:solidFill>
                  <a:schemeClr val="tx1"/>
                </a:solidFill>
                <a:latin typeface="Comic Sans MS" panose="030F0702030302020204" pitchFamily="66" charset="0"/>
              </a:rPr>
              <a:t>; double x, pi, sum = 0.0;</a:t>
            </a:r>
          </a:p>
          <a:p>
            <a:r>
              <a:rPr lang="en-US" sz="2000" dirty="0">
                <a:solidFill>
                  <a:schemeClr val="tx1"/>
                </a:solidFill>
                <a:latin typeface="Comic Sans MS" panose="030F0702030302020204" pitchFamily="66" charset="0"/>
              </a:rPr>
              <a:t>      step = 1.0 / (double) </a:t>
            </a:r>
            <a:r>
              <a:rPr lang="en-US" sz="2000" dirty="0" err="1">
                <a:solidFill>
                  <a:schemeClr val="tx1"/>
                </a:solidFill>
                <a:latin typeface="Comic Sans MS" panose="030F0702030302020204" pitchFamily="66" charset="0"/>
              </a:rPr>
              <a:t>num_steps</a:t>
            </a:r>
            <a:r>
              <a:rPr lang="en-US" sz="2000" dirty="0">
                <a:solidFill>
                  <a:schemeClr val="tx1"/>
                </a:solidFill>
                <a:latin typeface="Comic Sans MS" panose="030F0702030302020204" pitchFamily="66" charset="0"/>
              </a:rPr>
              <a:t>;</a:t>
            </a:r>
          </a:p>
          <a:p>
            <a:r>
              <a:rPr lang="en-US" sz="2000" dirty="0">
                <a:solidFill>
                  <a:schemeClr val="tx1"/>
                </a:solidFill>
                <a:latin typeface="Comic Sans MS" panose="030F0702030302020204" pitchFamily="66" charset="0"/>
              </a:rPr>
              <a:t>      </a:t>
            </a:r>
            <a:r>
              <a:rPr lang="en-US" sz="2000" dirty="0">
                <a:solidFill>
                  <a:schemeClr val="tx1"/>
                </a:solidFill>
                <a:highlight>
                  <a:srgbClr val="FFFFCC"/>
                </a:highlight>
                <a:latin typeface="Comic Sans MS" panose="030F0702030302020204" pitchFamily="66" charset="0"/>
              </a:rPr>
              <a:t>for</a:t>
            </a:r>
            <a:r>
              <a:rPr lang="en-US" sz="2000" dirty="0">
                <a:solidFill>
                  <a:schemeClr val="tx1"/>
                </a:solidFill>
                <a:latin typeface="Comic Sans MS" panose="030F0702030302020204" pitchFamily="66" charset="0"/>
              </a:rPr>
              <a:t> (I = 0; I &lt;= </a:t>
            </a:r>
            <a:r>
              <a:rPr lang="en-US" sz="2000" dirty="0" err="1">
                <a:solidFill>
                  <a:schemeClr val="tx1"/>
                </a:solidFill>
                <a:latin typeface="Comic Sans MS" panose="030F0702030302020204" pitchFamily="66" charset="0"/>
              </a:rPr>
              <a:t>num_steps</a:t>
            </a:r>
            <a:r>
              <a:rPr lang="en-US" sz="2000" dirty="0">
                <a:solidFill>
                  <a:schemeClr val="tx1"/>
                </a:solidFill>
                <a:latin typeface="Comic Sans MS" panose="030F0702030302020204" pitchFamily="66" charset="0"/>
              </a:rPr>
              <a:t>; </a:t>
            </a:r>
            <a:r>
              <a:rPr lang="en-US" sz="2000" dirty="0" err="1">
                <a:solidFill>
                  <a:schemeClr val="tx1"/>
                </a:solidFill>
                <a:latin typeface="Comic Sans MS" panose="030F0702030302020204" pitchFamily="66" charset="0"/>
              </a:rPr>
              <a:t>i</a:t>
            </a:r>
            <a:r>
              <a:rPr lang="en-US" sz="2000" dirty="0">
                <a:solidFill>
                  <a:schemeClr val="tx1"/>
                </a:solidFill>
                <a:latin typeface="Comic Sans MS" panose="030F0702030302020204" pitchFamily="66" charset="0"/>
              </a:rPr>
              <a:t>++) {</a:t>
            </a:r>
          </a:p>
          <a:p>
            <a:r>
              <a:rPr lang="en-US" sz="2000" dirty="0">
                <a:solidFill>
                  <a:schemeClr val="tx1"/>
                </a:solidFill>
                <a:latin typeface="Comic Sans MS" panose="030F0702030302020204" pitchFamily="66" charset="0"/>
              </a:rPr>
              <a:t>             x = (I + 0.5) * step;</a:t>
            </a:r>
          </a:p>
          <a:p>
            <a:r>
              <a:rPr lang="en-US" sz="2000" dirty="0">
                <a:solidFill>
                  <a:schemeClr val="tx1"/>
                </a:solidFill>
                <a:latin typeface="Comic Sans MS" panose="030F0702030302020204" pitchFamily="66" charset="0"/>
              </a:rPr>
              <a:t>            sum = sum + 4.0 / (1.0 + x*x);</a:t>
            </a:r>
          </a:p>
          <a:p>
            <a:r>
              <a:rPr lang="en-US" sz="2000" dirty="0">
                <a:solidFill>
                  <a:schemeClr val="tx1"/>
                </a:solidFill>
                <a:latin typeface="Comic Sans MS" panose="030F0702030302020204" pitchFamily="66" charset="0"/>
              </a:rPr>
              <a:t>     }      </a:t>
            </a:r>
          </a:p>
          <a:p>
            <a:r>
              <a:rPr lang="en-US" sz="2000" dirty="0">
                <a:solidFill>
                  <a:schemeClr val="tx1"/>
                </a:solidFill>
                <a:latin typeface="Comic Sans MS" panose="030F0702030302020204" pitchFamily="66" charset="0"/>
              </a:rPr>
              <a:t>     pi = step * sum</a:t>
            </a:r>
          </a:p>
          <a:p>
            <a:r>
              <a:rPr lang="en-US" sz="2000" dirty="0">
                <a:solidFill>
                  <a:schemeClr val="tx1"/>
                </a:solidFill>
                <a:latin typeface="Comic Sans MS" panose="030F0702030302020204" pitchFamily="66" charset="0"/>
              </a:rPr>
              <a:t>}</a:t>
            </a:r>
          </a:p>
        </p:txBody>
      </p:sp>
      <p:sp>
        <p:nvSpPr>
          <p:cNvPr id="12" name="Rectangle 11">
            <a:extLst>
              <a:ext uri="{FF2B5EF4-FFF2-40B4-BE49-F238E27FC236}">
                <a16:creationId xmlns:a16="http://schemas.microsoft.com/office/drawing/2014/main" id="{23F67883-471C-4CB4-A09C-8634748CF87C}"/>
              </a:ext>
            </a:extLst>
          </p:cNvPr>
          <p:cNvSpPr/>
          <p:nvPr/>
        </p:nvSpPr>
        <p:spPr>
          <a:xfrm>
            <a:off x="81432" y="169332"/>
            <a:ext cx="9954389" cy="12691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a:solidFill>
                  <a:schemeClr val="tx1"/>
                </a:solidFill>
                <a:latin typeface="Comic Sans MS" panose="030F0702030302020204" pitchFamily="66" charset="0"/>
              </a:rPr>
              <a:t>Computing ∏ by method of Numerical Integration</a:t>
            </a:r>
          </a:p>
        </p:txBody>
      </p:sp>
      <p:sp>
        <p:nvSpPr>
          <p:cNvPr id="15" name="Rectangle 14">
            <a:extLst>
              <a:ext uri="{FF2B5EF4-FFF2-40B4-BE49-F238E27FC236}">
                <a16:creationId xmlns:a16="http://schemas.microsoft.com/office/drawing/2014/main" id="{7D768DB9-7919-4526-A9F7-D3C2B57B5B6B}"/>
              </a:ext>
            </a:extLst>
          </p:cNvPr>
          <p:cNvSpPr/>
          <p:nvPr/>
        </p:nvSpPr>
        <p:spPr>
          <a:xfrm>
            <a:off x="4673600" y="1573932"/>
            <a:ext cx="5362223" cy="479865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highlight>
                  <a:srgbClr val="FFFF00"/>
                </a:highlight>
                <a:latin typeface="Comic Sans MS" panose="030F0702030302020204" pitchFamily="66" charset="0"/>
              </a:rPr>
              <a:t>#include  &lt;</a:t>
            </a:r>
            <a:r>
              <a:rPr lang="en-US" b="1" dirty="0" err="1">
                <a:solidFill>
                  <a:schemeClr val="tx1"/>
                </a:solidFill>
                <a:highlight>
                  <a:srgbClr val="FFFF00"/>
                </a:highlight>
                <a:latin typeface="Comic Sans MS" panose="030F0702030302020204" pitchFamily="66" charset="0"/>
              </a:rPr>
              <a:t>omp.h</a:t>
            </a:r>
            <a:r>
              <a:rPr lang="en-US" b="1" dirty="0">
                <a:solidFill>
                  <a:schemeClr val="tx1"/>
                </a:solidFill>
                <a:highlight>
                  <a:srgbClr val="FFFF00"/>
                </a:highlight>
                <a:latin typeface="Comic Sans MS" panose="030F0702030302020204" pitchFamily="66" charset="0"/>
              </a:rPr>
              <a:t>&gt;</a:t>
            </a:r>
          </a:p>
          <a:p>
            <a:r>
              <a:rPr lang="en-US" b="1" dirty="0">
                <a:solidFill>
                  <a:schemeClr val="tx1"/>
                </a:solidFill>
                <a:highlight>
                  <a:srgbClr val="FFFF00"/>
                </a:highlight>
                <a:latin typeface="Comic Sans MS" panose="030F0702030302020204" pitchFamily="66" charset="0"/>
              </a:rPr>
              <a:t>#define NUM_THREADS 4</a:t>
            </a:r>
          </a:p>
          <a:p>
            <a:r>
              <a:rPr lang="en-US" dirty="0">
                <a:solidFill>
                  <a:schemeClr val="tx1"/>
                </a:solidFill>
                <a:latin typeface="Comic Sans MS" panose="030F0702030302020204" pitchFamily="66" charset="0"/>
              </a:rPr>
              <a:t>static long </a:t>
            </a:r>
            <a:r>
              <a:rPr lang="en-US" dirty="0" err="1">
                <a:solidFill>
                  <a:schemeClr val="tx1"/>
                </a:solidFill>
                <a:latin typeface="Comic Sans MS" panose="030F0702030302020204" pitchFamily="66" charset="0"/>
              </a:rPr>
              <a:t>num_steps</a:t>
            </a:r>
            <a:r>
              <a:rPr lang="en-US" dirty="0">
                <a:solidFill>
                  <a:schemeClr val="tx1"/>
                </a:solidFill>
                <a:latin typeface="Comic Sans MS" panose="030F0702030302020204" pitchFamily="66" charset="0"/>
              </a:rPr>
              <a:t> = 100000;</a:t>
            </a:r>
          </a:p>
          <a:p>
            <a:r>
              <a:rPr lang="en-US" dirty="0">
                <a:solidFill>
                  <a:schemeClr val="tx1"/>
                </a:solidFill>
                <a:latin typeface="Comic Sans MS" panose="030F0702030302020204" pitchFamily="66" charset="0"/>
              </a:rPr>
              <a:t>double step;</a:t>
            </a:r>
          </a:p>
          <a:p>
            <a:r>
              <a:rPr lang="en-US" dirty="0">
                <a:solidFill>
                  <a:schemeClr val="tx1"/>
                </a:solidFill>
                <a:latin typeface="Comic Sans MS" panose="030F0702030302020204" pitchFamily="66" charset="0"/>
              </a:rPr>
              <a:t>void main ()</a:t>
            </a:r>
          </a:p>
          <a:p>
            <a:r>
              <a:rPr lang="en-US" dirty="0">
                <a:solidFill>
                  <a:schemeClr val="tx1"/>
                </a:solidFill>
                <a:latin typeface="Comic Sans MS" panose="030F0702030302020204" pitchFamily="66" charset="0"/>
              </a:rPr>
              <a:t>{</a:t>
            </a:r>
          </a:p>
          <a:p>
            <a:r>
              <a:rPr lang="en-US" dirty="0">
                <a:solidFill>
                  <a:schemeClr val="tx1"/>
                </a:solidFill>
                <a:latin typeface="Comic Sans MS" panose="030F0702030302020204" pitchFamily="66" charset="0"/>
              </a:rPr>
              <a:t>      </a:t>
            </a:r>
            <a:r>
              <a:rPr lang="en-US" dirty="0" err="1">
                <a:solidFill>
                  <a:schemeClr val="tx1"/>
                </a:solidFill>
                <a:latin typeface="Comic Sans MS" panose="030F0702030302020204" pitchFamily="66" charset="0"/>
              </a:rPr>
              <a:t>int</a:t>
            </a:r>
            <a:r>
              <a:rPr lang="en-US" dirty="0">
                <a:solidFill>
                  <a:schemeClr val="tx1"/>
                </a:solidFill>
                <a:latin typeface="Comic Sans MS" panose="030F0702030302020204" pitchFamily="66" charset="0"/>
              </a:rPr>
              <a:t> </a:t>
            </a:r>
            <a:r>
              <a:rPr lang="en-US" dirty="0" err="1">
                <a:solidFill>
                  <a:schemeClr val="tx1"/>
                </a:solidFill>
                <a:latin typeface="Comic Sans MS" panose="030F0702030302020204" pitchFamily="66" charset="0"/>
              </a:rPr>
              <a:t>i</a:t>
            </a:r>
            <a:r>
              <a:rPr lang="en-US" dirty="0">
                <a:solidFill>
                  <a:schemeClr val="tx1"/>
                </a:solidFill>
                <a:latin typeface="Comic Sans MS" panose="030F0702030302020204" pitchFamily="66" charset="0"/>
              </a:rPr>
              <a:t>; double x, pi, sum = 0.0;</a:t>
            </a:r>
          </a:p>
          <a:p>
            <a:r>
              <a:rPr lang="en-US" dirty="0">
                <a:solidFill>
                  <a:schemeClr val="tx1"/>
                </a:solidFill>
                <a:latin typeface="Comic Sans MS" panose="030F0702030302020204" pitchFamily="66" charset="0"/>
              </a:rPr>
              <a:t>      step = 1.0 / (double) </a:t>
            </a:r>
            <a:r>
              <a:rPr lang="en-US" dirty="0" err="1">
                <a:solidFill>
                  <a:schemeClr val="tx1"/>
                </a:solidFill>
                <a:latin typeface="Comic Sans MS" panose="030F0702030302020204" pitchFamily="66" charset="0"/>
              </a:rPr>
              <a:t>num_steps</a:t>
            </a:r>
            <a:r>
              <a:rPr lang="en-US" dirty="0">
                <a:solidFill>
                  <a:schemeClr val="tx1"/>
                </a:solidFill>
                <a:latin typeface="Comic Sans MS" panose="030F0702030302020204" pitchFamily="66" charset="0"/>
              </a:rPr>
              <a:t>;</a:t>
            </a:r>
          </a:p>
          <a:p>
            <a:r>
              <a:rPr lang="en-US" b="1" dirty="0" err="1">
                <a:solidFill>
                  <a:schemeClr val="tx1"/>
                </a:solidFill>
                <a:highlight>
                  <a:srgbClr val="FFFF00"/>
                </a:highlight>
                <a:latin typeface="Comic Sans MS" panose="030F0702030302020204" pitchFamily="66" charset="0"/>
              </a:rPr>
              <a:t>omp_set_num_threads</a:t>
            </a:r>
            <a:r>
              <a:rPr lang="en-US" b="1" dirty="0">
                <a:solidFill>
                  <a:schemeClr val="tx1"/>
                </a:solidFill>
                <a:highlight>
                  <a:srgbClr val="FFFF00"/>
                </a:highlight>
                <a:latin typeface="Comic Sans MS" panose="030F0702030302020204" pitchFamily="66" charset="0"/>
              </a:rPr>
              <a:t>(NUM_THREADS);</a:t>
            </a:r>
          </a:p>
          <a:p>
            <a:r>
              <a:rPr lang="en-US" b="1" dirty="0">
                <a:solidFill>
                  <a:schemeClr val="tx1"/>
                </a:solidFill>
                <a:latin typeface="Comic Sans MS" panose="030F0702030302020204" pitchFamily="66" charset="0"/>
              </a:rPr>
              <a:t>#pragma </a:t>
            </a:r>
            <a:r>
              <a:rPr lang="en-US" b="1" dirty="0" err="1">
                <a:solidFill>
                  <a:schemeClr val="tx1"/>
                </a:solidFill>
                <a:latin typeface="Comic Sans MS" panose="030F0702030302020204" pitchFamily="66" charset="0"/>
              </a:rPr>
              <a:t>omp</a:t>
            </a:r>
            <a:r>
              <a:rPr lang="en-US" b="1" dirty="0">
                <a:solidFill>
                  <a:schemeClr val="tx1"/>
                </a:solidFill>
                <a:latin typeface="Comic Sans MS" panose="030F0702030302020204" pitchFamily="66" charset="0"/>
              </a:rPr>
              <a:t> parallel for shared(sum) private(x)</a:t>
            </a:r>
          </a:p>
          <a:p>
            <a:r>
              <a:rPr lang="en-US" dirty="0">
                <a:solidFill>
                  <a:schemeClr val="tx1"/>
                </a:solidFill>
                <a:latin typeface="Comic Sans MS" panose="030F0702030302020204" pitchFamily="66" charset="0"/>
              </a:rPr>
              <a:t>      for (I = 0; I &lt;= </a:t>
            </a:r>
            <a:r>
              <a:rPr lang="en-US" dirty="0" err="1">
                <a:solidFill>
                  <a:schemeClr val="tx1"/>
                </a:solidFill>
                <a:latin typeface="Comic Sans MS" panose="030F0702030302020204" pitchFamily="66" charset="0"/>
              </a:rPr>
              <a:t>num_steps</a:t>
            </a:r>
            <a:r>
              <a:rPr lang="en-US" dirty="0">
                <a:solidFill>
                  <a:schemeClr val="tx1"/>
                </a:solidFill>
                <a:latin typeface="Comic Sans MS" panose="030F0702030302020204" pitchFamily="66" charset="0"/>
              </a:rPr>
              <a:t>; </a:t>
            </a:r>
            <a:r>
              <a:rPr lang="en-US" dirty="0" err="1">
                <a:solidFill>
                  <a:schemeClr val="tx1"/>
                </a:solidFill>
                <a:latin typeface="Comic Sans MS" panose="030F0702030302020204" pitchFamily="66" charset="0"/>
              </a:rPr>
              <a:t>i</a:t>
            </a:r>
            <a:r>
              <a:rPr lang="en-US" dirty="0">
                <a:solidFill>
                  <a:schemeClr val="tx1"/>
                </a:solidFill>
                <a:latin typeface="Comic Sans MS" panose="030F0702030302020204" pitchFamily="66" charset="0"/>
              </a:rPr>
              <a:t>++) {</a:t>
            </a:r>
          </a:p>
          <a:p>
            <a:r>
              <a:rPr lang="en-US" dirty="0">
                <a:solidFill>
                  <a:schemeClr val="tx1"/>
                </a:solidFill>
                <a:latin typeface="Comic Sans MS" panose="030F0702030302020204" pitchFamily="66" charset="0"/>
              </a:rPr>
              <a:t>             x = (I + 0.5) * step;</a:t>
            </a:r>
          </a:p>
          <a:p>
            <a:r>
              <a:rPr lang="en-US" dirty="0">
                <a:solidFill>
                  <a:schemeClr val="tx1"/>
                </a:solidFill>
                <a:latin typeface="Comic Sans MS" panose="030F0702030302020204" pitchFamily="66" charset="0"/>
              </a:rPr>
              <a:t>             </a:t>
            </a:r>
            <a:r>
              <a:rPr lang="en-US" dirty="0">
                <a:solidFill>
                  <a:schemeClr val="tx1"/>
                </a:solidFill>
                <a:highlight>
                  <a:srgbClr val="FF0000"/>
                </a:highlight>
                <a:latin typeface="Comic Sans MS" panose="030F0702030302020204" pitchFamily="66" charset="0"/>
              </a:rPr>
              <a:t>sum = sum + 4.0 / (1.0 + x*x);</a:t>
            </a:r>
          </a:p>
          <a:p>
            <a:r>
              <a:rPr lang="en-US" dirty="0">
                <a:solidFill>
                  <a:schemeClr val="tx1"/>
                </a:solidFill>
                <a:latin typeface="Comic Sans MS" panose="030F0702030302020204" pitchFamily="66" charset="0"/>
              </a:rPr>
              <a:t>     }      </a:t>
            </a:r>
          </a:p>
          <a:p>
            <a:r>
              <a:rPr lang="en-US" dirty="0">
                <a:solidFill>
                  <a:schemeClr val="tx1"/>
                </a:solidFill>
                <a:latin typeface="Comic Sans MS" panose="030F0702030302020204" pitchFamily="66" charset="0"/>
              </a:rPr>
              <a:t>     pi = step * sum</a:t>
            </a:r>
          </a:p>
          <a:p>
            <a:r>
              <a:rPr lang="en-US" dirty="0">
                <a:solidFill>
                  <a:schemeClr val="tx1"/>
                </a:solidFill>
                <a:latin typeface="Comic Sans MS" panose="030F0702030302020204" pitchFamily="66" charset="0"/>
              </a:rPr>
              <a:t>}</a:t>
            </a:r>
          </a:p>
        </p:txBody>
      </p:sp>
      <p:sp>
        <p:nvSpPr>
          <p:cNvPr id="16" name="Rectangle 15">
            <a:extLst>
              <a:ext uri="{FF2B5EF4-FFF2-40B4-BE49-F238E27FC236}">
                <a16:creationId xmlns:a16="http://schemas.microsoft.com/office/drawing/2014/main" id="{62F8210E-C58C-4B2D-94AA-229E8D3E4950}"/>
              </a:ext>
            </a:extLst>
          </p:cNvPr>
          <p:cNvSpPr/>
          <p:nvPr/>
        </p:nvSpPr>
        <p:spPr>
          <a:xfrm>
            <a:off x="0" y="6378231"/>
            <a:ext cx="4628444" cy="62088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mic Sans MS" panose="030F0702030302020204" pitchFamily="66" charset="0"/>
              </a:rPr>
              <a:t>Serial Code</a:t>
            </a:r>
          </a:p>
        </p:txBody>
      </p:sp>
      <p:sp>
        <p:nvSpPr>
          <p:cNvPr id="17" name="Rectangle 16">
            <a:extLst>
              <a:ext uri="{FF2B5EF4-FFF2-40B4-BE49-F238E27FC236}">
                <a16:creationId xmlns:a16="http://schemas.microsoft.com/office/drawing/2014/main" id="{2824D06A-77C9-414E-8CE4-653566F7DB4C}"/>
              </a:ext>
            </a:extLst>
          </p:cNvPr>
          <p:cNvSpPr/>
          <p:nvPr/>
        </p:nvSpPr>
        <p:spPr>
          <a:xfrm>
            <a:off x="4673600" y="6372582"/>
            <a:ext cx="5362222" cy="62088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mic Sans MS" panose="030F0702030302020204" pitchFamily="66" charset="0"/>
              </a:rPr>
              <a:t>Parallel Code</a:t>
            </a:r>
            <a:endParaRPr lang="en-US" sz="2400" dirty="0"/>
          </a:p>
        </p:txBody>
      </p:sp>
    </p:spTree>
    <p:extLst>
      <p:ext uri="{BB962C8B-B14F-4D97-AF65-F5344CB8AC3E}">
        <p14:creationId xmlns:p14="http://schemas.microsoft.com/office/powerpoint/2010/main" val="1531363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3F67883-471C-4CB4-A09C-8634748CF87C}"/>
              </a:ext>
            </a:extLst>
          </p:cNvPr>
          <p:cNvSpPr/>
          <p:nvPr/>
        </p:nvSpPr>
        <p:spPr>
          <a:xfrm>
            <a:off x="81432" y="169332"/>
            <a:ext cx="9954389" cy="12691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500" dirty="0">
                <a:solidFill>
                  <a:schemeClr val="tx1"/>
                </a:solidFill>
                <a:latin typeface="Comic Sans MS" panose="030F0702030302020204" pitchFamily="66" charset="0"/>
              </a:rPr>
              <a:t>Race Condition</a:t>
            </a:r>
          </a:p>
        </p:txBody>
      </p:sp>
      <p:sp>
        <p:nvSpPr>
          <p:cNvPr id="15" name="Rectangle 14">
            <a:extLst>
              <a:ext uri="{FF2B5EF4-FFF2-40B4-BE49-F238E27FC236}">
                <a16:creationId xmlns:a16="http://schemas.microsoft.com/office/drawing/2014/main" id="{7D768DB9-7919-4526-A9F7-D3C2B57B5B6B}"/>
              </a:ext>
            </a:extLst>
          </p:cNvPr>
          <p:cNvSpPr/>
          <p:nvPr/>
        </p:nvSpPr>
        <p:spPr>
          <a:xfrm>
            <a:off x="91753" y="1460485"/>
            <a:ext cx="5362223" cy="215716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mic Sans MS" panose="030F0702030302020204" pitchFamily="66" charset="0"/>
              </a:rPr>
              <a:t>#pragma </a:t>
            </a:r>
            <a:r>
              <a:rPr lang="en-US" b="1" dirty="0" err="1">
                <a:solidFill>
                  <a:schemeClr val="tx1"/>
                </a:solidFill>
                <a:latin typeface="Comic Sans MS" panose="030F0702030302020204" pitchFamily="66" charset="0"/>
              </a:rPr>
              <a:t>omp</a:t>
            </a:r>
            <a:r>
              <a:rPr lang="en-US" b="1" dirty="0">
                <a:solidFill>
                  <a:schemeClr val="tx1"/>
                </a:solidFill>
                <a:latin typeface="Comic Sans MS" panose="030F0702030302020204" pitchFamily="66" charset="0"/>
              </a:rPr>
              <a:t> parallel for shared(</a:t>
            </a:r>
            <a:r>
              <a:rPr lang="en-US" b="1" dirty="0" err="1">
                <a:solidFill>
                  <a:srgbClr val="00B050"/>
                </a:solidFill>
                <a:latin typeface="Comic Sans MS" panose="030F0702030302020204" pitchFamily="66" charset="0"/>
              </a:rPr>
              <a:t>global_result</a:t>
            </a:r>
            <a:r>
              <a:rPr lang="en-US" b="1" dirty="0">
                <a:solidFill>
                  <a:schemeClr val="tx1"/>
                </a:solidFill>
                <a:latin typeface="Comic Sans MS" panose="030F0702030302020204" pitchFamily="66" charset="0"/>
              </a:rPr>
              <a:t>) private(x, </a:t>
            </a:r>
            <a:r>
              <a:rPr lang="en-US" b="1" dirty="0" err="1">
                <a:solidFill>
                  <a:schemeClr val="accent2">
                    <a:lumMod val="75000"/>
                  </a:schemeClr>
                </a:solidFill>
                <a:latin typeface="Comic Sans MS" panose="030F0702030302020204" pitchFamily="66" charset="0"/>
              </a:rPr>
              <a:t>myresult</a:t>
            </a:r>
            <a:r>
              <a:rPr lang="en-US" b="1" dirty="0">
                <a:solidFill>
                  <a:schemeClr val="tx1"/>
                </a:solidFill>
                <a:latin typeface="Comic Sans MS" panose="030F0702030302020204" pitchFamily="66" charset="0"/>
              </a:rPr>
              <a:t>)</a:t>
            </a:r>
          </a:p>
          <a:p>
            <a:r>
              <a:rPr lang="en-US" dirty="0">
                <a:solidFill>
                  <a:schemeClr val="tx1"/>
                </a:solidFill>
                <a:latin typeface="Comic Sans MS" panose="030F0702030302020204" pitchFamily="66" charset="0"/>
              </a:rPr>
              <a:t>      for (I = 0; I &lt;= </a:t>
            </a:r>
            <a:r>
              <a:rPr lang="en-US" dirty="0" err="1">
                <a:solidFill>
                  <a:schemeClr val="tx1"/>
                </a:solidFill>
                <a:latin typeface="Comic Sans MS" panose="030F0702030302020204" pitchFamily="66" charset="0"/>
              </a:rPr>
              <a:t>num_steps</a:t>
            </a:r>
            <a:r>
              <a:rPr lang="en-US" dirty="0">
                <a:solidFill>
                  <a:schemeClr val="tx1"/>
                </a:solidFill>
                <a:latin typeface="Comic Sans MS" panose="030F0702030302020204" pitchFamily="66" charset="0"/>
              </a:rPr>
              <a:t>; </a:t>
            </a:r>
            <a:r>
              <a:rPr lang="en-US" dirty="0" err="1">
                <a:solidFill>
                  <a:schemeClr val="tx1"/>
                </a:solidFill>
                <a:latin typeface="Comic Sans MS" panose="030F0702030302020204" pitchFamily="66" charset="0"/>
              </a:rPr>
              <a:t>i</a:t>
            </a:r>
            <a:r>
              <a:rPr lang="en-US" dirty="0">
                <a:solidFill>
                  <a:schemeClr val="tx1"/>
                </a:solidFill>
                <a:latin typeface="Comic Sans MS" panose="030F0702030302020204" pitchFamily="66" charset="0"/>
              </a:rPr>
              <a:t>++) {</a:t>
            </a:r>
          </a:p>
          <a:p>
            <a:r>
              <a:rPr lang="en-US" dirty="0">
                <a:solidFill>
                  <a:schemeClr val="tx1"/>
                </a:solidFill>
                <a:latin typeface="Comic Sans MS" panose="030F0702030302020204" pitchFamily="66" charset="0"/>
              </a:rPr>
              <a:t>             x = (I + 0.5) * step;</a:t>
            </a:r>
          </a:p>
          <a:p>
            <a:r>
              <a:rPr lang="en-US" dirty="0">
                <a:solidFill>
                  <a:schemeClr val="tx1"/>
                </a:solidFill>
                <a:latin typeface="Comic Sans MS" panose="030F0702030302020204" pitchFamily="66" charset="0"/>
              </a:rPr>
              <a:t>             </a:t>
            </a:r>
            <a:r>
              <a:rPr lang="en-US" dirty="0" err="1">
                <a:solidFill>
                  <a:schemeClr val="tx1"/>
                </a:solidFill>
                <a:latin typeface="Comic Sans MS" panose="030F0702030302020204" pitchFamily="66" charset="0"/>
              </a:rPr>
              <a:t>myresult</a:t>
            </a:r>
            <a:r>
              <a:rPr lang="en-US" dirty="0">
                <a:solidFill>
                  <a:schemeClr val="tx1"/>
                </a:solidFill>
                <a:latin typeface="Comic Sans MS" panose="030F0702030302020204" pitchFamily="66" charset="0"/>
              </a:rPr>
              <a:t> = 4.0 / (1.0 + x*x);</a:t>
            </a:r>
          </a:p>
          <a:p>
            <a:r>
              <a:rPr lang="en-US" dirty="0">
                <a:solidFill>
                  <a:schemeClr val="tx1"/>
                </a:solidFill>
                <a:latin typeface="Comic Sans MS" panose="030F0702030302020204" pitchFamily="66" charset="0"/>
              </a:rPr>
              <a:t>		</a:t>
            </a:r>
            <a:r>
              <a:rPr lang="en-US" b="1" dirty="0" err="1">
                <a:solidFill>
                  <a:srgbClr val="00B050"/>
                </a:solidFill>
                <a:latin typeface="Comic Sans MS" panose="030F0702030302020204" pitchFamily="66" charset="0"/>
              </a:rPr>
              <a:t>global_result</a:t>
            </a:r>
            <a:r>
              <a:rPr lang="en-US" dirty="0">
                <a:solidFill>
                  <a:schemeClr val="tx1"/>
                </a:solidFill>
                <a:latin typeface="Comic Sans MS" panose="030F0702030302020204" pitchFamily="66" charset="0"/>
              </a:rPr>
              <a:t> += </a:t>
            </a:r>
            <a:r>
              <a:rPr lang="en-US" b="1" dirty="0" err="1">
                <a:solidFill>
                  <a:schemeClr val="accent2">
                    <a:lumMod val="75000"/>
                  </a:schemeClr>
                </a:solidFill>
                <a:latin typeface="Comic Sans MS" panose="030F0702030302020204" pitchFamily="66" charset="0"/>
              </a:rPr>
              <a:t>myresult</a:t>
            </a:r>
            <a:r>
              <a:rPr lang="en-US" dirty="0">
                <a:solidFill>
                  <a:schemeClr val="tx1"/>
                </a:solidFill>
                <a:latin typeface="Comic Sans MS" panose="030F0702030302020204" pitchFamily="66" charset="0"/>
              </a:rPr>
              <a:t>;</a:t>
            </a:r>
          </a:p>
          <a:p>
            <a:r>
              <a:rPr lang="en-US" dirty="0">
                <a:solidFill>
                  <a:schemeClr val="tx1"/>
                </a:solidFill>
                <a:latin typeface="Comic Sans MS" panose="030F0702030302020204" pitchFamily="66" charset="0"/>
              </a:rPr>
              <a:t>     }      </a:t>
            </a:r>
          </a:p>
        </p:txBody>
      </p:sp>
      <p:pic>
        <p:nvPicPr>
          <p:cNvPr id="2" name="Picture 1">
            <a:extLst>
              <a:ext uri="{FF2B5EF4-FFF2-40B4-BE49-F238E27FC236}">
                <a16:creationId xmlns:a16="http://schemas.microsoft.com/office/drawing/2014/main" id="{21F42F51-A5A1-4E30-A76D-9D8F2CEECB9A}"/>
              </a:ext>
            </a:extLst>
          </p:cNvPr>
          <p:cNvPicPr>
            <a:picLocks noChangeAspect="1"/>
          </p:cNvPicPr>
          <p:nvPr/>
        </p:nvPicPr>
        <p:blipFill>
          <a:blip r:embed="rId3"/>
          <a:stretch>
            <a:fillRect/>
          </a:stretch>
        </p:blipFill>
        <p:spPr>
          <a:xfrm>
            <a:off x="5501362" y="1494769"/>
            <a:ext cx="4487510" cy="2122876"/>
          </a:xfrm>
          <a:prstGeom prst="rect">
            <a:avLst/>
          </a:prstGeom>
        </p:spPr>
      </p:pic>
      <p:sp>
        <p:nvSpPr>
          <p:cNvPr id="8" name="Rectangle 7">
            <a:extLst>
              <a:ext uri="{FF2B5EF4-FFF2-40B4-BE49-F238E27FC236}">
                <a16:creationId xmlns:a16="http://schemas.microsoft.com/office/drawing/2014/main" id="{4F7D949B-00FB-46C1-B25B-95B0954E374D}"/>
              </a:ext>
            </a:extLst>
          </p:cNvPr>
          <p:cNvSpPr/>
          <p:nvPr/>
        </p:nvSpPr>
        <p:spPr>
          <a:xfrm>
            <a:off x="82063" y="4419598"/>
            <a:ext cx="4337537" cy="1446550"/>
          </a:xfrm>
          <a:prstGeom prst="rect">
            <a:avLst/>
          </a:prstGeom>
        </p:spPr>
        <p:txBody>
          <a:bodyPr wrap="square">
            <a:spAutoFit/>
          </a:bodyPr>
          <a:lstStyle/>
          <a:p>
            <a:r>
              <a:rPr lang="en-US" sz="2200" dirty="0">
                <a:latin typeface="Comic Sans MS" panose="030F0702030302020204" pitchFamily="66" charset="0"/>
              </a:rPr>
              <a:t>Unpredictable results when two (or more) threads attempt to simultaneously execute:   </a:t>
            </a:r>
          </a:p>
          <a:p>
            <a:r>
              <a:rPr lang="en-US" sz="2200" dirty="0">
                <a:latin typeface="Comic Sans MS" panose="030F0702030302020204" pitchFamily="66" charset="0"/>
              </a:rPr>
              <a:t> </a:t>
            </a:r>
            <a:r>
              <a:rPr lang="en-US" sz="2200" b="1" dirty="0" err="1">
                <a:solidFill>
                  <a:srgbClr val="C00000"/>
                </a:solidFill>
                <a:latin typeface="Comic Sans MS" panose="030F0702030302020204" pitchFamily="66" charset="0"/>
              </a:rPr>
              <a:t>global_result</a:t>
            </a:r>
            <a:r>
              <a:rPr lang="en-US" sz="2200" b="1" dirty="0">
                <a:solidFill>
                  <a:srgbClr val="C00000"/>
                </a:solidFill>
                <a:latin typeface="Comic Sans MS" panose="030F0702030302020204" pitchFamily="66" charset="0"/>
              </a:rPr>
              <a:t> += </a:t>
            </a:r>
            <a:r>
              <a:rPr lang="en-US" sz="2200" b="1" dirty="0" err="1">
                <a:solidFill>
                  <a:srgbClr val="C00000"/>
                </a:solidFill>
                <a:latin typeface="Comic Sans MS" panose="030F0702030302020204" pitchFamily="66" charset="0"/>
              </a:rPr>
              <a:t>myresult</a:t>
            </a:r>
            <a:r>
              <a:rPr lang="en-US" sz="2200" b="1" dirty="0">
                <a:solidFill>
                  <a:srgbClr val="C00000"/>
                </a:solidFill>
                <a:latin typeface="Comic Sans MS" panose="030F0702030302020204" pitchFamily="66" charset="0"/>
              </a:rPr>
              <a:t> </a:t>
            </a:r>
          </a:p>
        </p:txBody>
      </p:sp>
      <p:pic>
        <p:nvPicPr>
          <p:cNvPr id="4" name="Picture 3">
            <a:extLst>
              <a:ext uri="{FF2B5EF4-FFF2-40B4-BE49-F238E27FC236}">
                <a16:creationId xmlns:a16="http://schemas.microsoft.com/office/drawing/2014/main" id="{04FF6716-B2E7-4547-AAFB-DEF4D1FA0C3E}"/>
              </a:ext>
            </a:extLst>
          </p:cNvPr>
          <p:cNvPicPr>
            <a:picLocks noChangeAspect="1"/>
          </p:cNvPicPr>
          <p:nvPr/>
        </p:nvPicPr>
        <p:blipFill>
          <a:blip r:embed="rId4"/>
          <a:stretch>
            <a:fillRect/>
          </a:stretch>
        </p:blipFill>
        <p:spPr>
          <a:xfrm>
            <a:off x="4667071" y="3942030"/>
            <a:ext cx="5532002" cy="2901228"/>
          </a:xfrm>
          <a:prstGeom prst="rect">
            <a:avLst/>
          </a:prstGeom>
        </p:spPr>
      </p:pic>
    </p:spTree>
    <p:extLst>
      <p:ext uri="{BB962C8B-B14F-4D97-AF65-F5344CB8AC3E}">
        <p14:creationId xmlns:p14="http://schemas.microsoft.com/office/powerpoint/2010/main" val="484646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ED9CE-C0A1-4334-9BCB-C03595E3D677}"/>
              </a:ext>
            </a:extLst>
          </p:cNvPr>
          <p:cNvSpPr>
            <a:spLocks noGrp="1"/>
          </p:cNvSpPr>
          <p:nvPr>
            <p:ph type="title" idx="4294967295"/>
          </p:nvPr>
        </p:nvSpPr>
        <p:spPr>
          <a:xfrm>
            <a:off x="169335" y="290513"/>
            <a:ext cx="8285163" cy="1082675"/>
          </a:xfrm>
        </p:spPr>
        <p:txBody>
          <a:bodyPr>
            <a:normAutofit/>
          </a:bodyPr>
          <a:lstStyle/>
          <a:p>
            <a:r>
              <a:rPr lang="en-US" dirty="0">
                <a:solidFill>
                  <a:srgbClr val="120A76"/>
                </a:solidFill>
                <a:latin typeface="Comic Sans MS" panose="030F0702030302020204" pitchFamily="66" charset="0"/>
              </a:rPr>
              <a:t>Handling Race Conditions</a:t>
            </a:r>
          </a:p>
        </p:txBody>
      </p:sp>
      <p:sp>
        <p:nvSpPr>
          <p:cNvPr id="11" name="Rectangle 10">
            <a:extLst>
              <a:ext uri="{FF2B5EF4-FFF2-40B4-BE49-F238E27FC236}">
                <a16:creationId xmlns:a16="http://schemas.microsoft.com/office/drawing/2014/main" id="{3572DBCB-CD62-4381-96B7-FF891D1C71B0}"/>
              </a:ext>
            </a:extLst>
          </p:cNvPr>
          <p:cNvSpPr/>
          <p:nvPr/>
        </p:nvSpPr>
        <p:spPr>
          <a:xfrm>
            <a:off x="5065514" y="4554228"/>
            <a:ext cx="4494410" cy="90939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C4E5166-D728-4BC5-8C0A-237433716E5D}"/>
              </a:ext>
            </a:extLst>
          </p:cNvPr>
          <p:cNvSpPr txBox="1"/>
          <p:nvPr/>
        </p:nvSpPr>
        <p:spPr>
          <a:xfrm>
            <a:off x="3927232" y="2669381"/>
            <a:ext cx="6025422" cy="2400657"/>
          </a:xfrm>
          <a:prstGeom prst="rect">
            <a:avLst/>
          </a:prstGeom>
          <a:noFill/>
        </p:spPr>
        <p:txBody>
          <a:bodyPr wrap="square" rtlCol="0">
            <a:spAutoFit/>
          </a:bodyPr>
          <a:lstStyle/>
          <a:p>
            <a:r>
              <a:rPr lang="en-US" sz="2200" b="1" dirty="0">
                <a:latin typeface="Comic Sans MS" panose="030F0702030302020204" pitchFamily="66" charset="0"/>
              </a:rPr>
              <a:t>Mutual Exclusion:</a:t>
            </a:r>
          </a:p>
          <a:p>
            <a:r>
              <a:rPr lang="en-US" sz="2200" dirty="0">
                <a:latin typeface="Comic Sans MS" panose="030F0702030302020204" pitchFamily="66" charset="0"/>
              </a:rPr>
              <a:t>Only one thread at a time executes the statement</a:t>
            </a:r>
          </a:p>
          <a:p>
            <a:endParaRPr lang="en-US" sz="2200" dirty="0">
              <a:latin typeface="Comic Sans MS" panose="030F0702030302020204" pitchFamily="66" charset="0"/>
            </a:endParaRPr>
          </a:p>
          <a:p>
            <a:endParaRPr lang="en-US" sz="2200" dirty="0">
              <a:latin typeface="Comic Sans MS" panose="030F0702030302020204" pitchFamily="66" charset="0"/>
            </a:endParaRPr>
          </a:p>
          <a:p>
            <a:r>
              <a:rPr lang="en-US" sz="2200" dirty="0">
                <a:latin typeface="Comic Sans MS" panose="030F0702030302020204" pitchFamily="66" charset="0"/>
              </a:rPr>
              <a:t>Pretty much sequential</a:t>
            </a:r>
          </a:p>
          <a:p>
            <a:endParaRPr lang="en-US" dirty="0"/>
          </a:p>
        </p:txBody>
      </p:sp>
      <p:sp>
        <p:nvSpPr>
          <p:cNvPr id="10" name="Rectangle 9">
            <a:extLst>
              <a:ext uri="{FF2B5EF4-FFF2-40B4-BE49-F238E27FC236}">
                <a16:creationId xmlns:a16="http://schemas.microsoft.com/office/drawing/2014/main" id="{BD367D1E-998D-4573-AC98-4FBAE8F2D28B}"/>
              </a:ext>
            </a:extLst>
          </p:cNvPr>
          <p:cNvSpPr/>
          <p:nvPr/>
        </p:nvSpPr>
        <p:spPr>
          <a:xfrm>
            <a:off x="1395046" y="2086708"/>
            <a:ext cx="2192216" cy="909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Thread 0 </a:t>
            </a:r>
            <a:r>
              <a:rPr lang="en-US" dirty="0" err="1"/>
              <a:t>Global_result</a:t>
            </a:r>
            <a:r>
              <a:rPr lang="en-US" dirty="0"/>
              <a:t> +=2</a:t>
            </a:r>
          </a:p>
        </p:txBody>
      </p:sp>
      <p:sp>
        <p:nvSpPr>
          <p:cNvPr id="12" name="Arrow: Down 11">
            <a:extLst>
              <a:ext uri="{FF2B5EF4-FFF2-40B4-BE49-F238E27FC236}">
                <a16:creationId xmlns:a16="http://schemas.microsoft.com/office/drawing/2014/main" id="{9FF01523-E79B-4367-B497-72BBDD96153C}"/>
              </a:ext>
            </a:extLst>
          </p:cNvPr>
          <p:cNvSpPr/>
          <p:nvPr/>
        </p:nvSpPr>
        <p:spPr>
          <a:xfrm>
            <a:off x="2318806" y="2996102"/>
            <a:ext cx="389225" cy="778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3A11B22-66EF-48B8-B861-C8A6B07757BF}"/>
              </a:ext>
            </a:extLst>
          </p:cNvPr>
          <p:cNvSpPr/>
          <p:nvPr/>
        </p:nvSpPr>
        <p:spPr>
          <a:xfrm>
            <a:off x="1395046" y="3774831"/>
            <a:ext cx="2192216" cy="909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Thread1</a:t>
            </a:r>
          </a:p>
          <a:p>
            <a:pPr algn="ctr"/>
            <a:r>
              <a:rPr lang="en-US" dirty="0" err="1"/>
              <a:t>Global_result</a:t>
            </a:r>
            <a:r>
              <a:rPr lang="en-US" dirty="0"/>
              <a:t> +=3</a:t>
            </a:r>
          </a:p>
        </p:txBody>
      </p:sp>
      <p:sp>
        <p:nvSpPr>
          <p:cNvPr id="14" name="Rectangle 13">
            <a:extLst>
              <a:ext uri="{FF2B5EF4-FFF2-40B4-BE49-F238E27FC236}">
                <a16:creationId xmlns:a16="http://schemas.microsoft.com/office/drawing/2014/main" id="{3E3E01CF-5677-4381-8957-528C3EAAA69B}"/>
              </a:ext>
            </a:extLst>
          </p:cNvPr>
          <p:cNvSpPr/>
          <p:nvPr/>
        </p:nvSpPr>
        <p:spPr>
          <a:xfrm>
            <a:off x="1417310" y="5474676"/>
            <a:ext cx="2192216" cy="909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Thread2</a:t>
            </a:r>
          </a:p>
          <a:p>
            <a:pPr algn="ctr"/>
            <a:r>
              <a:rPr lang="en-US" dirty="0" err="1"/>
              <a:t>Global_result</a:t>
            </a:r>
            <a:r>
              <a:rPr lang="en-US" dirty="0"/>
              <a:t> +=4</a:t>
            </a:r>
          </a:p>
        </p:txBody>
      </p:sp>
      <p:sp>
        <p:nvSpPr>
          <p:cNvPr id="15" name="Arrow: Down 14">
            <a:extLst>
              <a:ext uri="{FF2B5EF4-FFF2-40B4-BE49-F238E27FC236}">
                <a16:creationId xmlns:a16="http://schemas.microsoft.com/office/drawing/2014/main" id="{DFD205DE-5FB8-4984-B49D-44E6C96D3A66}"/>
              </a:ext>
            </a:extLst>
          </p:cNvPr>
          <p:cNvSpPr/>
          <p:nvPr/>
        </p:nvSpPr>
        <p:spPr>
          <a:xfrm>
            <a:off x="2296541" y="4619560"/>
            <a:ext cx="389225" cy="778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1643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ED9CE-C0A1-4334-9BCB-C03595E3D677}"/>
              </a:ext>
            </a:extLst>
          </p:cNvPr>
          <p:cNvSpPr>
            <a:spLocks noGrp="1"/>
          </p:cNvSpPr>
          <p:nvPr>
            <p:ph type="title" idx="4294967295"/>
          </p:nvPr>
        </p:nvSpPr>
        <p:spPr>
          <a:xfrm>
            <a:off x="169335" y="290513"/>
            <a:ext cx="8285163" cy="1082675"/>
          </a:xfrm>
        </p:spPr>
        <p:txBody>
          <a:bodyPr>
            <a:normAutofit/>
          </a:bodyPr>
          <a:lstStyle/>
          <a:p>
            <a:r>
              <a:rPr lang="en-US" dirty="0">
                <a:solidFill>
                  <a:srgbClr val="120A76"/>
                </a:solidFill>
                <a:latin typeface="Comic Sans MS" panose="030F0702030302020204" pitchFamily="66" charset="0"/>
              </a:rPr>
              <a:t>Handling Race Conditions</a:t>
            </a:r>
          </a:p>
        </p:txBody>
      </p:sp>
      <p:sp>
        <p:nvSpPr>
          <p:cNvPr id="11" name="Rectangle 10">
            <a:extLst>
              <a:ext uri="{FF2B5EF4-FFF2-40B4-BE49-F238E27FC236}">
                <a16:creationId xmlns:a16="http://schemas.microsoft.com/office/drawing/2014/main" id="{3572DBCB-CD62-4381-96B7-FF891D1C71B0}"/>
              </a:ext>
            </a:extLst>
          </p:cNvPr>
          <p:cNvSpPr/>
          <p:nvPr/>
        </p:nvSpPr>
        <p:spPr>
          <a:xfrm>
            <a:off x="5065514" y="4554228"/>
            <a:ext cx="4494410" cy="90939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0ACE766-88FF-46FB-9BDD-940B8B4262EB}"/>
              </a:ext>
            </a:extLst>
          </p:cNvPr>
          <p:cNvSpPr/>
          <p:nvPr/>
        </p:nvSpPr>
        <p:spPr>
          <a:xfrm>
            <a:off x="520702" y="4171796"/>
            <a:ext cx="9039222" cy="2492990"/>
          </a:xfrm>
          <a:prstGeom prst="rect">
            <a:avLst/>
          </a:prstGeom>
        </p:spPr>
        <p:txBody>
          <a:bodyPr wrap="square">
            <a:spAutoFit/>
          </a:bodyPr>
          <a:lstStyle/>
          <a:p>
            <a:r>
              <a:rPr lang="en-US" sz="2600" dirty="0">
                <a:latin typeface="Comic Sans MS" panose="030F0702030302020204" pitchFamily="66" charset="0"/>
              </a:rPr>
              <a:t>Use </a:t>
            </a:r>
            <a:r>
              <a:rPr lang="en-US" sz="2600" b="1" dirty="0">
                <a:latin typeface="Comic Sans MS" panose="030F0702030302020204" pitchFamily="66" charset="0"/>
              </a:rPr>
              <a:t>synchronization</a:t>
            </a:r>
            <a:r>
              <a:rPr lang="en-US" sz="2600" dirty="0">
                <a:latin typeface="Comic Sans MS" panose="030F0702030302020204" pitchFamily="66" charset="0"/>
              </a:rPr>
              <a:t> to protect data conflicts.</a:t>
            </a:r>
          </a:p>
          <a:p>
            <a:r>
              <a:rPr lang="en-US" sz="2600" dirty="0">
                <a:latin typeface="Comic Sans MS" panose="030F0702030302020204" pitchFamily="66" charset="0"/>
              </a:rPr>
              <a:t>    Mutual Exclusion </a:t>
            </a:r>
            <a:r>
              <a:rPr lang="en-US" sz="2600" dirty="0">
                <a:solidFill>
                  <a:srgbClr val="0070C0"/>
                </a:solidFill>
                <a:latin typeface="Comic Sans MS" panose="030F0702030302020204" pitchFamily="66" charset="0"/>
              </a:rPr>
              <a:t>(#pragma </a:t>
            </a:r>
            <a:r>
              <a:rPr lang="en-US" sz="2600" dirty="0" err="1">
                <a:solidFill>
                  <a:srgbClr val="0070C0"/>
                </a:solidFill>
                <a:latin typeface="Comic Sans MS" panose="030F0702030302020204" pitchFamily="66" charset="0"/>
              </a:rPr>
              <a:t>omp</a:t>
            </a:r>
            <a:r>
              <a:rPr lang="en-US" sz="2600" dirty="0">
                <a:solidFill>
                  <a:srgbClr val="0070C0"/>
                </a:solidFill>
                <a:latin typeface="Comic Sans MS" panose="030F0702030302020204" pitchFamily="66" charset="0"/>
              </a:rPr>
              <a:t> critical</a:t>
            </a:r>
            <a:r>
              <a:rPr lang="en-US" sz="2600" dirty="0">
                <a:latin typeface="Comic Sans MS" panose="030F0702030302020204" pitchFamily="66" charset="0"/>
              </a:rPr>
              <a:t>)</a:t>
            </a:r>
          </a:p>
          <a:p>
            <a:r>
              <a:rPr lang="en-US" sz="2600" dirty="0">
                <a:latin typeface="Comic Sans MS" panose="030F0702030302020204" pitchFamily="66" charset="0"/>
              </a:rPr>
              <a:t>    Mutual Exclusion </a:t>
            </a:r>
            <a:r>
              <a:rPr lang="en-US" sz="2600" dirty="0">
                <a:solidFill>
                  <a:srgbClr val="0070C0"/>
                </a:solidFill>
                <a:latin typeface="Comic Sans MS" panose="030F0702030302020204" pitchFamily="66" charset="0"/>
              </a:rPr>
              <a:t>(#pragma </a:t>
            </a:r>
            <a:r>
              <a:rPr lang="en-US" sz="2600" dirty="0" err="1">
                <a:solidFill>
                  <a:srgbClr val="0070C0"/>
                </a:solidFill>
                <a:latin typeface="Comic Sans MS" panose="030F0702030302020204" pitchFamily="66" charset="0"/>
              </a:rPr>
              <a:t>omp</a:t>
            </a:r>
            <a:r>
              <a:rPr lang="en-US" sz="2600" dirty="0">
                <a:solidFill>
                  <a:srgbClr val="0070C0"/>
                </a:solidFill>
                <a:latin typeface="Comic Sans MS" panose="030F0702030302020204" pitchFamily="66" charset="0"/>
              </a:rPr>
              <a:t> atomic</a:t>
            </a:r>
            <a:r>
              <a:rPr lang="en-US" sz="2600" dirty="0">
                <a:latin typeface="Comic Sans MS" panose="030F0702030302020204" pitchFamily="66" charset="0"/>
              </a:rPr>
              <a:t>)</a:t>
            </a:r>
          </a:p>
          <a:p>
            <a:r>
              <a:rPr lang="en-US" sz="2600" dirty="0">
                <a:latin typeface="Comic Sans MS" panose="030F0702030302020204" pitchFamily="66" charset="0"/>
              </a:rPr>
              <a:t>Synchronization could be expensive so: </a:t>
            </a:r>
          </a:p>
          <a:p>
            <a:r>
              <a:rPr lang="en-US" sz="2600" dirty="0">
                <a:latin typeface="Comic Sans MS" panose="030F0702030302020204" pitchFamily="66" charset="0"/>
              </a:rPr>
              <a:t>Change how data is accessed to minimize the need for synchronization. </a:t>
            </a:r>
          </a:p>
        </p:txBody>
      </p:sp>
      <p:sp>
        <p:nvSpPr>
          <p:cNvPr id="5" name="Rectangle 4">
            <a:extLst>
              <a:ext uri="{FF2B5EF4-FFF2-40B4-BE49-F238E27FC236}">
                <a16:creationId xmlns:a16="http://schemas.microsoft.com/office/drawing/2014/main" id="{6C869EE9-BB78-4A01-9951-727F79D81D00}"/>
              </a:ext>
            </a:extLst>
          </p:cNvPr>
          <p:cNvSpPr/>
          <p:nvPr/>
        </p:nvSpPr>
        <p:spPr>
          <a:xfrm>
            <a:off x="662027" y="1677460"/>
            <a:ext cx="5362223" cy="233877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highlight>
                  <a:srgbClr val="FFFF00"/>
                </a:highlight>
                <a:latin typeface="Comic Sans MS" panose="030F0702030302020204" pitchFamily="66" charset="0"/>
              </a:rPr>
              <a:t>omp_set_num_threads</a:t>
            </a:r>
            <a:r>
              <a:rPr lang="en-US" b="1" dirty="0">
                <a:solidFill>
                  <a:schemeClr val="tx1"/>
                </a:solidFill>
                <a:highlight>
                  <a:srgbClr val="FFFF00"/>
                </a:highlight>
                <a:latin typeface="Comic Sans MS" panose="030F0702030302020204" pitchFamily="66" charset="0"/>
              </a:rPr>
              <a:t>(NUM_THREADS);</a:t>
            </a:r>
          </a:p>
          <a:p>
            <a:r>
              <a:rPr lang="en-US" b="1" dirty="0">
                <a:solidFill>
                  <a:schemeClr val="tx1"/>
                </a:solidFill>
                <a:latin typeface="Comic Sans MS" panose="030F0702030302020204" pitchFamily="66" charset="0"/>
              </a:rPr>
              <a:t>#pragma </a:t>
            </a:r>
            <a:r>
              <a:rPr lang="en-US" b="1" dirty="0" err="1">
                <a:solidFill>
                  <a:schemeClr val="tx1"/>
                </a:solidFill>
                <a:latin typeface="Comic Sans MS" panose="030F0702030302020204" pitchFamily="66" charset="0"/>
              </a:rPr>
              <a:t>omp</a:t>
            </a:r>
            <a:r>
              <a:rPr lang="en-US" b="1" dirty="0">
                <a:solidFill>
                  <a:schemeClr val="tx1"/>
                </a:solidFill>
                <a:latin typeface="Comic Sans MS" panose="030F0702030302020204" pitchFamily="66" charset="0"/>
              </a:rPr>
              <a:t> parallel for shared(sum) private(x)</a:t>
            </a:r>
          </a:p>
          <a:p>
            <a:r>
              <a:rPr lang="en-US" dirty="0">
                <a:solidFill>
                  <a:schemeClr val="tx1"/>
                </a:solidFill>
                <a:latin typeface="Comic Sans MS" panose="030F0702030302020204" pitchFamily="66" charset="0"/>
              </a:rPr>
              <a:t>      for (I = 0; I &lt;= </a:t>
            </a:r>
            <a:r>
              <a:rPr lang="en-US" dirty="0" err="1">
                <a:solidFill>
                  <a:schemeClr val="tx1"/>
                </a:solidFill>
                <a:latin typeface="Comic Sans MS" panose="030F0702030302020204" pitchFamily="66" charset="0"/>
              </a:rPr>
              <a:t>num_steps</a:t>
            </a:r>
            <a:r>
              <a:rPr lang="en-US" dirty="0">
                <a:solidFill>
                  <a:schemeClr val="tx1"/>
                </a:solidFill>
                <a:latin typeface="Comic Sans MS" panose="030F0702030302020204" pitchFamily="66" charset="0"/>
              </a:rPr>
              <a:t>; </a:t>
            </a:r>
            <a:r>
              <a:rPr lang="en-US" dirty="0" err="1">
                <a:solidFill>
                  <a:schemeClr val="tx1"/>
                </a:solidFill>
                <a:latin typeface="Comic Sans MS" panose="030F0702030302020204" pitchFamily="66" charset="0"/>
              </a:rPr>
              <a:t>i</a:t>
            </a:r>
            <a:r>
              <a:rPr lang="en-US" dirty="0">
                <a:solidFill>
                  <a:schemeClr val="tx1"/>
                </a:solidFill>
                <a:latin typeface="Comic Sans MS" panose="030F0702030302020204" pitchFamily="66" charset="0"/>
              </a:rPr>
              <a:t>++) {</a:t>
            </a:r>
          </a:p>
          <a:p>
            <a:r>
              <a:rPr lang="en-US" dirty="0">
                <a:solidFill>
                  <a:schemeClr val="tx1"/>
                </a:solidFill>
                <a:latin typeface="Comic Sans MS" panose="030F0702030302020204" pitchFamily="66" charset="0"/>
              </a:rPr>
              <a:t>             x = (I + 0.5) * step;</a:t>
            </a:r>
          </a:p>
          <a:p>
            <a:r>
              <a:rPr lang="en-US" dirty="0">
                <a:solidFill>
                  <a:schemeClr val="tx1"/>
                </a:solidFill>
                <a:latin typeface="Comic Sans MS" panose="030F0702030302020204" pitchFamily="66" charset="0"/>
              </a:rPr>
              <a:t>             </a:t>
            </a:r>
            <a:r>
              <a:rPr lang="en-US" dirty="0">
                <a:solidFill>
                  <a:schemeClr val="tx1"/>
                </a:solidFill>
                <a:highlight>
                  <a:srgbClr val="00FF00"/>
                </a:highlight>
                <a:latin typeface="Comic Sans MS" panose="030F0702030302020204" pitchFamily="66" charset="0"/>
              </a:rPr>
              <a:t>#pragma </a:t>
            </a:r>
            <a:r>
              <a:rPr lang="en-US" dirty="0" err="1">
                <a:solidFill>
                  <a:schemeClr val="tx1"/>
                </a:solidFill>
                <a:highlight>
                  <a:srgbClr val="00FF00"/>
                </a:highlight>
                <a:latin typeface="Comic Sans MS" panose="030F0702030302020204" pitchFamily="66" charset="0"/>
              </a:rPr>
              <a:t>omp</a:t>
            </a:r>
            <a:r>
              <a:rPr lang="en-US" dirty="0">
                <a:solidFill>
                  <a:schemeClr val="tx1"/>
                </a:solidFill>
                <a:highlight>
                  <a:srgbClr val="00FF00"/>
                </a:highlight>
                <a:latin typeface="Comic Sans MS" panose="030F0702030302020204" pitchFamily="66" charset="0"/>
              </a:rPr>
              <a:t> critical</a:t>
            </a:r>
          </a:p>
          <a:p>
            <a:r>
              <a:rPr lang="en-US" dirty="0">
                <a:solidFill>
                  <a:schemeClr val="tx1"/>
                </a:solidFill>
                <a:latin typeface="Comic Sans MS" panose="030F0702030302020204" pitchFamily="66" charset="0"/>
              </a:rPr>
              <a:t>             sum = sum + 4.0 / (1.0 + x*x);</a:t>
            </a:r>
          </a:p>
          <a:p>
            <a:r>
              <a:rPr lang="en-US" dirty="0">
                <a:solidFill>
                  <a:schemeClr val="tx1"/>
                </a:solidFill>
                <a:latin typeface="Comic Sans MS" panose="030F0702030302020204" pitchFamily="66" charset="0"/>
              </a:rPr>
              <a:t>     }      </a:t>
            </a:r>
          </a:p>
        </p:txBody>
      </p:sp>
      <p:sp>
        <p:nvSpPr>
          <p:cNvPr id="4" name="Arrow: Left 3">
            <a:extLst>
              <a:ext uri="{FF2B5EF4-FFF2-40B4-BE49-F238E27FC236}">
                <a16:creationId xmlns:a16="http://schemas.microsoft.com/office/drawing/2014/main" id="{137C854A-0117-4653-B26B-E939A79FF324}"/>
              </a:ext>
            </a:extLst>
          </p:cNvPr>
          <p:cNvSpPr/>
          <p:nvPr/>
        </p:nvSpPr>
        <p:spPr>
          <a:xfrm>
            <a:off x="4001729" y="3136490"/>
            <a:ext cx="2179838" cy="2513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C4E5166-D728-4BC5-8C0A-237433716E5D}"/>
              </a:ext>
            </a:extLst>
          </p:cNvPr>
          <p:cNvSpPr txBox="1"/>
          <p:nvPr/>
        </p:nvSpPr>
        <p:spPr>
          <a:xfrm>
            <a:off x="6181567" y="2188738"/>
            <a:ext cx="3735917" cy="1661993"/>
          </a:xfrm>
          <a:prstGeom prst="rect">
            <a:avLst/>
          </a:prstGeom>
          <a:noFill/>
        </p:spPr>
        <p:txBody>
          <a:bodyPr wrap="square" rtlCol="0">
            <a:spAutoFit/>
          </a:bodyPr>
          <a:lstStyle/>
          <a:p>
            <a:r>
              <a:rPr lang="en-US" sz="2200" b="1" dirty="0">
                <a:latin typeface="Comic Sans MS" panose="030F0702030302020204" pitchFamily="66" charset="0"/>
              </a:rPr>
              <a:t>Mutual Exclusion:</a:t>
            </a:r>
          </a:p>
          <a:p>
            <a:r>
              <a:rPr lang="en-US" sz="2200" dirty="0">
                <a:latin typeface="Comic Sans MS" panose="030F0702030302020204" pitchFamily="66" charset="0"/>
              </a:rPr>
              <a:t>Only one thread at a time executes the statement</a:t>
            </a:r>
          </a:p>
          <a:p>
            <a:r>
              <a:rPr lang="en-US" dirty="0">
                <a:latin typeface="Comic Sans MS" panose="030F0702030302020204" pitchFamily="66" charset="0"/>
              </a:rPr>
              <a:t>sum = sum + 4.0 / (1.0 + x*x);</a:t>
            </a:r>
          </a:p>
          <a:p>
            <a:endParaRPr lang="en-US" dirty="0"/>
          </a:p>
        </p:txBody>
      </p:sp>
    </p:spTree>
    <p:extLst>
      <p:ext uri="{BB962C8B-B14F-4D97-AF65-F5344CB8AC3E}">
        <p14:creationId xmlns:p14="http://schemas.microsoft.com/office/powerpoint/2010/main" val="7652825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50A2B-015E-458D-9DD2-ACD52027EB02}"/>
              </a:ext>
            </a:extLst>
          </p:cNvPr>
          <p:cNvSpPr>
            <a:spLocks noGrp="1"/>
          </p:cNvSpPr>
          <p:nvPr>
            <p:ph type="title" idx="4294967295"/>
          </p:nvPr>
        </p:nvSpPr>
        <p:spPr>
          <a:xfrm>
            <a:off x="206478" y="11113"/>
            <a:ext cx="9874147" cy="1084262"/>
          </a:xfrm>
        </p:spPr>
        <p:txBody>
          <a:bodyPr/>
          <a:lstStyle/>
          <a:p>
            <a:r>
              <a:rPr lang="en-US" dirty="0">
                <a:solidFill>
                  <a:srgbClr val="120A76"/>
                </a:solidFill>
                <a:latin typeface="Comic Sans MS" panose="030F0702030302020204" pitchFamily="66" charset="0"/>
              </a:rPr>
              <a:t>OpenMP: </a:t>
            </a:r>
            <a:r>
              <a:rPr lang="en-US" dirty="0">
                <a:solidFill>
                  <a:srgbClr val="C00000"/>
                </a:solidFill>
                <a:latin typeface="Comic Sans MS" panose="030F0702030302020204" pitchFamily="66" charset="0"/>
              </a:rPr>
              <a:t>Reduction</a:t>
            </a:r>
          </a:p>
        </p:txBody>
      </p:sp>
      <p:sp>
        <p:nvSpPr>
          <p:cNvPr id="4" name="Rectangle 3">
            <a:extLst>
              <a:ext uri="{FF2B5EF4-FFF2-40B4-BE49-F238E27FC236}">
                <a16:creationId xmlns:a16="http://schemas.microsoft.com/office/drawing/2014/main" id="{97BC919F-0C41-418E-B617-D07843BADD16}"/>
              </a:ext>
            </a:extLst>
          </p:cNvPr>
          <p:cNvSpPr/>
          <p:nvPr/>
        </p:nvSpPr>
        <p:spPr>
          <a:xfrm>
            <a:off x="206478" y="1750046"/>
            <a:ext cx="3146323" cy="2308324"/>
          </a:xfrm>
          <a:prstGeom prst="rect">
            <a:avLst/>
          </a:prstGeom>
          <a:solidFill>
            <a:schemeClr val="bg1">
              <a:lumMod val="65000"/>
            </a:schemeClr>
          </a:solidFill>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dirty="0">
                <a:solidFill>
                  <a:schemeClr val="tx1"/>
                </a:solidFill>
                <a:latin typeface="Comic Sans MS" panose="030F0702030302020204" pitchFamily="66" charset="0"/>
              </a:rPr>
              <a:t>sum = 0;</a:t>
            </a:r>
          </a:p>
          <a:p>
            <a:r>
              <a:rPr lang="en-US" dirty="0" err="1">
                <a:solidFill>
                  <a:schemeClr val="tx1"/>
                </a:solidFill>
                <a:latin typeface="Comic Sans MS" panose="030F0702030302020204" pitchFamily="66" charset="0"/>
              </a:rPr>
              <a:t>set_omp_num_threads</a:t>
            </a:r>
            <a:r>
              <a:rPr lang="en-US" dirty="0">
                <a:solidFill>
                  <a:schemeClr val="tx1"/>
                </a:solidFill>
                <a:latin typeface="Comic Sans MS" panose="030F0702030302020204" pitchFamily="66" charset="0"/>
              </a:rPr>
              <a:t>(8)</a:t>
            </a:r>
          </a:p>
          <a:p>
            <a:r>
              <a:rPr lang="en-US" dirty="0">
                <a:solidFill>
                  <a:schemeClr val="tx1"/>
                </a:solidFill>
                <a:latin typeface="Comic Sans MS" panose="030F0702030302020204" pitchFamily="66" charset="0"/>
              </a:rPr>
              <a:t>#pragma </a:t>
            </a:r>
            <a:r>
              <a:rPr lang="en-US" dirty="0" err="1">
                <a:solidFill>
                  <a:schemeClr val="tx1"/>
                </a:solidFill>
                <a:latin typeface="Comic Sans MS" panose="030F0702030302020204" pitchFamily="66" charset="0"/>
              </a:rPr>
              <a:t>omp</a:t>
            </a:r>
            <a:r>
              <a:rPr lang="en-US" dirty="0">
                <a:solidFill>
                  <a:schemeClr val="tx1"/>
                </a:solidFill>
                <a:latin typeface="Comic Sans MS" panose="030F0702030302020204" pitchFamily="66" charset="0"/>
              </a:rPr>
              <a:t> parallel for</a:t>
            </a:r>
          </a:p>
          <a:p>
            <a:r>
              <a:rPr lang="en-US" dirty="0">
                <a:solidFill>
                  <a:schemeClr val="tx1"/>
                </a:solidFill>
                <a:latin typeface="Comic Sans MS" panose="030F0702030302020204" pitchFamily="66" charset="0"/>
              </a:rPr>
              <a:t>reduction (+:sum)</a:t>
            </a:r>
          </a:p>
          <a:p>
            <a:r>
              <a:rPr lang="en-US" dirty="0">
                <a:solidFill>
                  <a:schemeClr val="tx1"/>
                </a:solidFill>
                <a:latin typeface="Comic Sans MS" panose="030F0702030302020204" pitchFamily="66" charset="0"/>
              </a:rPr>
              <a:t>for (int </a:t>
            </a:r>
            <a:r>
              <a:rPr lang="en-US" dirty="0" err="1">
                <a:solidFill>
                  <a:schemeClr val="tx1"/>
                </a:solidFill>
                <a:latin typeface="Comic Sans MS" panose="030F0702030302020204" pitchFamily="66" charset="0"/>
              </a:rPr>
              <a:t>i</a:t>
            </a:r>
            <a:r>
              <a:rPr lang="en-US" dirty="0">
                <a:solidFill>
                  <a:schemeClr val="tx1"/>
                </a:solidFill>
                <a:latin typeface="Comic Sans MS" panose="030F0702030302020204" pitchFamily="66" charset="0"/>
              </a:rPr>
              <a:t> = 0; </a:t>
            </a:r>
            <a:r>
              <a:rPr lang="en-US" dirty="0" err="1">
                <a:solidFill>
                  <a:schemeClr val="tx1"/>
                </a:solidFill>
                <a:latin typeface="Comic Sans MS" panose="030F0702030302020204" pitchFamily="66" charset="0"/>
              </a:rPr>
              <a:t>i</a:t>
            </a:r>
            <a:r>
              <a:rPr lang="en-US" dirty="0">
                <a:solidFill>
                  <a:schemeClr val="tx1"/>
                </a:solidFill>
                <a:latin typeface="Comic Sans MS" panose="030F0702030302020204" pitchFamily="66" charset="0"/>
              </a:rPr>
              <a:t> &lt; 16; </a:t>
            </a:r>
            <a:r>
              <a:rPr lang="en-US" dirty="0" err="1">
                <a:solidFill>
                  <a:schemeClr val="tx1"/>
                </a:solidFill>
                <a:latin typeface="Comic Sans MS" panose="030F0702030302020204" pitchFamily="66" charset="0"/>
              </a:rPr>
              <a:t>i</a:t>
            </a:r>
            <a:r>
              <a:rPr lang="en-US" dirty="0">
                <a:solidFill>
                  <a:schemeClr val="tx1"/>
                </a:solidFill>
                <a:latin typeface="Comic Sans MS" panose="030F0702030302020204" pitchFamily="66" charset="0"/>
              </a:rPr>
              <a:t>++)</a:t>
            </a:r>
          </a:p>
          <a:p>
            <a:r>
              <a:rPr lang="en-US" dirty="0">
                <a:solidFill>
                  <a:schemeClr val="tx1"/>
                </a:solidFill>
                <a:latin typeface="Comic Sans MS" panose="030F0702030302020204" pitchFamily="66" charset="0"/>
              </a:rPr>
              <a:t>{</a:t>
            </a:r>
          </a:p>
          <a:p>
            <a:r>
              <a:rPr lang="en-US" dirty="0">
                <a:solidFill>
                  <a:schemeClr val="tx1"/>
                </a:solidFill>
                <a:latin typeface="Comic Sans MS" panose="030F0702030302020204" pitchFamily="66" charset="0"/>
              </a:rPr>
              <a:t>    sum += a[</a:t>
            </a:r>
            <a:r>
              <a:rPr lang="en-US" dirty="0" err="1">
                <a:solidFill>
                  <a:schemeClr val="tx1"/>
                </a:solidFill>
                <a:latin typeface="Comic Sans MS" panose="030F0702030302020204" pitchFamily="66" charset="0"/>
              </a:rPr>
              <a:t>i</a:t>
            </a:r>
            <a:r>
              <a:rPr lang="en-US" dirty="0">
                <a:solidFill>
                  <a:schemeClr val="tx1"/>
                </a:solidFill>
                <a:latin typeface="Comic Sans MS" panose="030F0702030302020204" pitchFamily="66" charset="0"/>
              </a:rPr>
              <a:t>]</a:t>
            </a:r>
          </a:p>
          <a:p>
            <a:r>
              <a:rPr lang="en-US" dirty="0">
                <a:solidFill>
                  <a:schemeClr val="tx1"/>
                </a:solidFill>
                <a:latin typeface="Comic Sans MS" panose="030F0702030302020204" pitchFamily="66" charset="0"/>
              </a:rPr>
              <a:t>}</a:t>
            </a:r>
          </a:p>
        </p:txBody>
      </p:sp>
      <p:sp>
        <p:nvSpPr>
          <p:cNvPr id="3" name="Rectangle 1">
            <a:extLst>
              <a:ext uri="{FF2B5EF4-FFF2-40B4-BE49-F238E27FC236}">
                <a16:creationId xmlns:a16="http://schemas.microsoft.com/office/drawing/2014/main" id="{AFF47795-1D76-4AD4-A5D3-540336DC5720}"/>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descr="reducing the partial sums computed by 8 threads in 3 steps">
            <a:extLst>
              <a:ext uri="{FF2B5EF4-FFF2-40B4-BE49-F238E27FC236}">
                <a16:creationId xmlns:a16="http://schemas.microsoft.com/office/drawing/2014/main" id="{F4BC470E-FF20-4032-B83E-8D168ADC14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5988" y="1138240"/>
            <a:ext cx="6803923" cy="384662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00E04A4-F6D8-4A4F-A21A-1442D4F194F0}"/>
              </a:ext>
            </a:extLst>
          </p:cNvPr>
          <p:cNvSpPr txBox="1"/>
          <p:nvPr/>
        </p:nvSpPr>
        <p:spPr>
          <a:xfrm>
            <a:off x="78658" y="4041058"/>
            <a:ext cx="3146323" cy="923330"/>
          </a:xfrm>
          <a:prstGeom prst="rect">
            <a:avLst/>
          </a:prstGeom>
          <a:noFill/>
        </p:spPr>
        <p:txBody>
          <a:bodyPr wrap="square" rtlCol="0">
            <a:spAutoFit/>
          </a:bodyPr>
          <a:lstStyle/>
          <a:p>
            <a:r>
              <a:rPr lang="en-US" dirty="0">
                <a:latin typeface="Comic Sans MS" panose="030F0702030302020204" pitchFamily="66" charset="0"/>
              </a:rPr>
              <a:t>Thread0 =&gt; iteration 0 &amp; 1</a:t>
            </a:r>
          </a:p>
          <a:p>
            <a:r>
              <a:rPr lang="en-US" dirty="0">
                <a:latin typeface="Comic Sans MS" panose="030F0702030302020204" pitchFamily="66" charset="0"/>
              </a:rPr>
              <a:t>Thread1 =&gt; iteration 2 &amp; 3</a:t>
            </a:r>
          </a:p>
          <a:p>
            <a:r>
              <a:rPr lang="en-US" dirty="0">
                <a:latin typeface="Comic Sans MS" panose="030F0702030302020204" pitchFamily="66" charset="0"/>
              </a:rPr>
              <a:t>………</a:t>
            </a:r>
          </a:p>
        </p:txBody>
      </p:sp>
      <p:sp>
        <p:nvSpPr>
          <p:cNvPr id="13" name="Rectangle 12">
            <a:extLst>
              <a:ext uri="{FF2B5EF4-FFF2-40B4-BE49-F238E27FC236}">
                <a16:creationId xmlns:a16="http://schemas.microsoft.com/office/drawing/2014/main" id="{9F3B02AE-38F9-472A-8E8D-4D7AC9438050}"/>
              </a:ext>
            </a:extLst>
          </p:cNvPr>
          <p:cNvSpPr/>
          <p:nvPr/>
        </p:nvSpPr>
        <p:spPr>
          <a:xfrm>
            <a:off x="1" y="5357437"/>
            <a:ext cx="10080624" cy="15739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Comic Sans MS" panose="030F0702030302020204" pitchFamily="66" charset="0"/>
              </a:rPr>
              <a:t>One or more variables that are private to each thread are subject of reduction operation at the end of the parallel region.</a:t>
            </a:r>
          </a:p>
          <a:p>
            <a:pPr lvl="1"/>
            <a:r>
              <a:rPr lang="en-US" sz="2000" b="1" dirty="0">
                <a:solidFill>
                  <a:schemeClr val="tx1"/>
                </a:solidFill>
                <a:latin typeface="Comic Sans MS" panose="030F0702030302020204" pitchFamily="66" charset="0"/>
              </a:rPr>
              <a:t>#pragma </a:t>
            </a:r>
            <a:r>
              <a:rPr lang="en-US" sz="2000" b="1" dirty="0" err="1">
                <a:solidFill>
                  <a:schemeClr val="tx1"/>
                </a:solidFill>
                <a:latin typeface="Comic Sans MS" panose="030F0702030302020204" pitchFamily="66" charset="0"/>
              </a:rPr>
              <a:t>omp</a:t>
            </a:r>
            <a:r>
              <a:rPr lang="en-US" sz="2000" b="1" dirty="0">
                <a:solidFill>
                  <a:schemeClr val="tx1"/>
                </a:solidFill>
                <a:latin typeface="Comic Sans MS" panose="030F0702030302020204" pitchFamily="66" charset="0"/>
              </a:rPr>
              <a:t> for </a:t>
            </a:r>
            <a:r>
              <a:rPr lang="en-US" sz="2000" b="1" dirty="0">
                <a:solidFill>
                  <a:srgbClr val="C00000"/>
                </a:solidFill>
                <a:latin typeface="Comic Sans MS" panose="030F0702030302020204" pitchFamily="66" charset="0"/>
              </a:rPr>
              <a:t>reduction</a:t>
            </a:r>
            <a:r>
              <a:rPr lang="en-US" sz="2000" b="1" dirty="0">
                <a:solidFill>
                  <a:schemeClr val="tx1"/>
                </a:solidFill>
                <a:latin typeface="Comic Sans MS" panose="030F0702030302020204" pitchFamily="66" charset="0"/>
              </a:rPr>
              <a:t>(operator : </a:t>
            </a:r>
            <a:r>
              <a:rPr lang="en-US" sz="2000" b="1" dirty="0" err="1">
                <a:solidFill>
                  <a:schemeClr val="tx1"/>
                </a:solidFill>
                <a:latin typeface="Comic Sans MS" panose="030F0702030302020204" pitchFamily="66" charset="0"/>
              </a:rPr>
              <a:t>var</a:t>
            </a:r>
            <a:r>
              <a:rPr lang="en-US" sz="2000" b="1" dirty="0">
                <a:solidFill>
                  <a:schemeClr val="tx1"/>
                </a:solidFill>
                <a:latin typeface="Comic Sans MS" panose="030F0702030302020204" pitchFamily="66" charset="0"/>
              </a:rPr>
              <a:t>)</a:t>
            </a:r>
          </a:p>
          <a:p>
            <a:pPr lvl="1"/>
            <a:r>
              <a:rPr lang="en-US" sz="2000" b="1" dirty="0">
                <a:solidFill>
                  <a:schemeClr val="tx1"/>
                </a:solidFill>
                <a:latin typeface="Comic Sans MS" panose="030F0702030302020204" pitchFamily="66" charset="0"/>
              </a:rPr>
              <a:t>Operator:  + , * , - , &amp; , | , &amp;&amp; , ||, ^</a:t>
            </a:r>
          </a:p>
          <a:p>
            <a:r>
              <a:rPr lang="en-US" sz="2000" dirty="0">
                <a:solidFill>
                  <a:schemeClr val="tx1"/>
                </a:solidFill>
                <a:latin typeface="Comic Sans MS" panose="030F0702030302020204" pitchFamily="66" charset="0"/>
              </a:rPr>
              <a:t>Combines multiple local copies of the </a:t>
            </a:r>
            <a:r>
              <a:rPr lang="en-US" sz="2000" b="1" dirty="0">
                <a:solidFill>
                  <a:schemeClr val="tx1"/>
                </a:solidFill>
                <a:latin typeface="Comic Sans MS" panose="030F0702030302020204" pitchFamily="66" charset="0"/>
              </a:rPr>
              <a:t>var</a:t>
            </a:r>
            <a:r>
              <a:rPr lang="en-US" sz="2000" dirty="0">
                <a:solidFill>
                  <a:schemeClr val="tx1"/>
                </a:solidFill>
                <a:latin typeface="Comic Sans MS" panose="030F0702030302020204" pitchFamily="66" charset="0"/>
              </a:rPr>
              <a:t> from threads into a single copy at master.</a:t>
            </a:r>
          </a:p>
        </p:txBody>
      </p:sp>
      <p:sp>
        <p:nvSpPr>
          <p:cNvPr id="14" name="Arrow: Bent-Up 13">
            <a:extLst>
              <a:ext uri="{FF2B5EF4-FFF2-40B4-BE49-F238E27FC236}">
                <a16:creationId xmlns:a16="http://schemas.microsoft.com/office/drawing/2014/main" id="{4E1E21EE-AF51-4054-A023-B4B51908E40E}"/>
              </a:ext>
            </a:extLst>
          </p:cNvPr>
          <p:cNvSpPr/>
          <p:nvPr/>
        </p:nvSpPr>
        <p:spPr>
          <a:xfrm>
            <a:off x="2477728" y="4573212"/>
            <a:ext cx="2320415" cy="65755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5ED5569-80F6-4C9F-9241-191B7BD23656}"/>
              </a:ext>
            </a:extLst>
          </p:cNvPr>
          <p:cNvSpPr txBox="1"/>
          <p:nvPr/>
        </p:nvSpPr>
        <p:spPr>
          <a:xfrm>
            <a:off x="0" y="4936918"/>
            <a:ext cx="2871019" cy="369332"/>
          </a:xfrm>
          <a:prstGeom prst="rect">
            <a:avLst/>
          </a:prstGeom>
          <a:noFill/>
        </p:spPr>
        <p:txBody>
          <a:bodyPr wrap="square" rtlCol="0">
            <a:spAutoFit/>
          </a:bodyPr>
          <a:lstStyle/>
          <a:p>
            <a:r>
              <a:rPr lang="en-US" b="1" dirty="0">
                <a:solidFill>
                  <a:schemeClr val="accent1"/>
                </a:solidFill>
                <a:latin typeface="Comic Sans MS" panose="030F0702030302020204" pitchFamily="66" charset="0"/>
              </a:rPr>
              <a:t>Thread local/private</a:t>
            </a:r>
          </a:p>
        </p:txBody>
      </p:sp>
    </p:spTree>
    <p:extLst>
      <p:ext uri="{BB962C8B-B14F-4D97-AF65-F5344CB8AC3E}">
        <p14:creationId xmlns:p14="http://schemas.microsoft.com/office/powerpoint/2010/main" val="13911104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728585-A27B-4B14-B497-75837BB091C4}"/>
              </a:ext>
            </a:extLst>
          </p:cNvPr>
          <p:cNvSpPr/>
          <p:nvPr/>
        </p:nvSpPr>
        <p:spPr>
          <a:xfrm>
            <a:off x="81432" y="1573932"/>
            <a:ext cx="4547012" cy="479865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Comic Sans MS" panose="030F0702030302020204" pitchFamily="66" charset="0"/>
              </a:rPr>
              <a:t>static long </a:t>
            </a:r>
            <a:r>
              <a:rPr lang="en-US" sz="2000" dirty="0" err="1">
                <a:solidFill>
                  <a:schemeClr val="tx1"/>
                </a:solidFill>
                <a:latin typeface="Comic Sans MS" panose="030F0702030302020204" pitchFamily="66" charset="0"/>
              </a:rPr>
              <a:t>num_steps</a:t>
            </a:r>
            <a:r>
              <a:rPr lang="en-US" sz="2000" dirty="0">
                <a:solidFill>
                  <a:schemeClr val="tx1"/>
                </a:solidFill>
                <a:latin typeface="Comic Sans MS" panose="030F0702030302020204" pitchFamily="66" charset="0"/>
              </a:rPr>
              <a:t> = 100000;</a:t>
            </a:r>
          </a:p>
          <a:p>
            <a:r>
              <a:rPr lang="en-US" sz="2000" dirty="0">
                <a:solidFill>
                  <a:schemeClr val="tx1"/>
                </a:solidFill>
                <a:latin typeface="Comic Sans MS" panose="030F0702030302020204" pitchFamily="66" charset="0"/>
              </a:rPr>
              <a:t>double step;</a:t>
            </a:r>
          </a:p>
          <a:p>
            <a:r>
              <a:rPr lang="en-US" sz="2000" dirty="0">
                <a:solidFill>
                  <a:schemeClr val="tx1"/>
                </a:solidFill>
                <a:latin typeface="Comic Sans MS" panose="030F0702030302020204" pitchFamily="66" charset="0"/>
              </a:rPr>
              <a:t>void main ()</a:t>
            </a:r>
          </a:p>
          <a:p>
            <a:r>
              <a:rPr lang="en-US" sz="2000" dirty="0">
                <a:solidFill>
                  <a:schemeClr val="tx1"/>
                </a:solidFill>
                <a:latin typeface="Comic Sans MS" panose="030F0702030302020204" pitchFamily="66" charset="0"/>
              </a:rPr>
              <a:t>{</a:t>
            </a:r>
          </a:p>
          <a:p>
            <a:r>
              <a:rPr lang="en-US" sz="2000" dirty="0">
                <a:solidFill>
                  <a:schemeClr val="tx1"/>
                </a:solidFill>
                <a:latin typeface="Comic Sans MS" panose="030F0702030302020204" pitchFamily="66" charset="0"/>
              </a:rPr>
              <a:t>      </a:t>
            </a:r>
            <a:r>
              <a:rPr lang="en-US" sz="2000" dirty="0" err="1">
                <a:solidFill>
                  <a:schemeClr val="tx1"/>
                </a:solidFill>
                <a:latin typeface="Comic Sans MS" panose="030F0702030302020204" pitchFamily="66" charset="0"/>
              </a:rPr>
              <a:t>int</a:t>
            </a:r>
            <a:r>
              <a:rPr lang="en-US" sz="2000" dirty="0">
                <a:solidFill>
                  <a:schemeClr val="tx1"/>
                </a:solidFill>
                <a:latin typeface="Comic Sans MS" panose="030F0702030302020204" pitchFamily="66" charset="0"/>
              </a:rPr>
              <a:t> </a:t>
            </a:r>
            <a:r>
              <a:rPr lang="en-US" sz="2000" dirty="0" err="1">
                <a:solidFill>
                  <a:schemeClr val="tx1"/>
                </a:solidFill>
                <a:latin typeface="Comic Sans MS" panose="030F0702030302020204" pitchFamily="66" charset="0"/>
              </a:rPr>
              <a:t>i</a:t>
            </a:r>
            <a:r>
              <a:rPr lang="en-US" sz="2000" dirty="0">
                <a:solidFill>
                  <a:schemeClr val="tx1"/>
                </a:solidFill>
                <a:latin typeface="Comic Sans MS" panose="030F0702030302020204" pitchFamily="66" charset="0"/>
              </a:rPr>
              <a:t>; double x, pi, sum = 0.0;</a:t>
            </a:r>
          </a:p>
          <a:p>
            <a:r>
              <a:rPr lang="en-US" sz="2000" dirty="0">
                <a:solidFill>
                  <a:schemeClr val="tx1"/>
                </a:solidFill>
                <a:latin typeface="Comic Sans MS" panose="030F0702030302020204" pitchFamily="66" charset="0"/>
              </a:rPr>
              <a:t>      step = 1.0 / (double) </a:t>
            </a:r>
            <a:r>
              <a:rPr lang="en-US" sz="2000" dirty="0" err="1">
                <a:solidFill>
                  <a:schemeClr val="tx1"/>
                </a:solidFill>
                <a:latin typeface="Comic Sans MS" panose="030F0702030302020204" pitchFamily="66" charset="0"/>
              </a:rPr>
              <a:t>num_steps</a:t>
            </a:r>
            <a:r>
              <a:rPr lang="en-US" sz="2000" dirty="0">
                <a:solidFill>
                  <a:schemeClr val="tx1"/>
                </a:solidFill>
                <a:latin typeface="Comic Sans MS" panose="030F0702030302020204" pitchFamily="66" charset="0"/>
              </a:rPr>
              <a:t>;</a:t>
            </a:r>
          </a:p>
          <a:p>
            <a:r>
              <a:rPr lang="en-US" sz="2000" dirty="0">
                <a:solidFill>
                  <a:schemeClr val="tx1"/>
                </a:solidFill>
                <a:latin typeface="Comic Sans MS" panose="030F0702030302020204" pitchFamily="66" charset="0"/>
              </a:rPr>
              <a:t>      </a:t>
            </a:r>
            <a:r>
              <a:rPr lang="en-US" sz="2000" dirty="0">
                <a:solidFill>
                  <a:schemeClr val="tx1"/>
                </a:solidFill>
                <a:highlight>
                  <a:srgbClr val="FFFFCC"/>
                </a:highlight>
                <a:latin typeface="Comic Sans MS" panose="030F0702030302020204" pitchFamily="66" charset="0"/>
              </a:rPr>
              <a:t>for</a:t>
            </a:r>
            <a:r>
              <a:rPr lang="en-US" sz="2000" dirty="0">
                <a:solidFill>
                  <a:schemeClr val="tx1"/>
                </a:solidFill>
                <a:latin typeface="Comic Sans MS" panose="030F0702030302020204" pitchFamily="66" charset="0"/>
              </a:rPr>
              <a:t> (I = 0; I &lt;= </a:t>
            </a:r>
            <a:r>
              <a:rPr lang="en-US" sz="2000" dirty="0" err="1">
                <a:solidFill>
                  <a:schemeClr val="tx1"/>
                </a:solidFill>
                <a:latin typeface="Comic Sans MS" panose="030F0702030302020204" pitchFamily="66" charset="0"/>
              </a:rPr>
              <a:t>num_steps</a:t>
            </a:r>
            <a:r>
              <a:rPr lang="en-US" sz="2000" dirty="0">
                <a:solidFill>
                  <a:schemeClr val="tx1"/>
                </a:solidFill>
                <a:latin typeface="Comic Sans MS" panose="030F0702030302020204" pitchFamily="66" charset="0"/>
              </a:rPr>
              <a:t>; </a:t>
            </a:r>
            <a:r>
              <a:rPr lang="en-US" sz="2000" dirty="0" err="1">
                <a:solidFill>
                  <a:schemeClr val="tx1"/>
                </a:solidFill>
                <a:latin typeface="Comic Sans MS" panose="030F0702030302020204" pitchFamily="66" charset="0"/>
              </a:rPr>
              <a:t>i</a:t>
            </a:r>
            <a:r>
              <a:rPr lang="en-US" sz="2000" dirty="0">
                <a:solidFill>
                  <a:schemeClr val="tx1"/>
                </a:solidFill>
                <a:latin typeface="Comic Sans MS" panose="030F0702030302020204" pitchFamily="66" charset="0"/>
              </a:rPr>
              <a:t>++) {</a:t>
            </a:r>
          </a:p>
          <a:p>
            <a:r>
              <a:rPr lang="en-US" sz="2000" dirty="0">
                <a:solidFill>
                  <a:schemeClr val="tx1"/>
                </a:solidFill>
                <a:latin typeface="Comic Sans MS" panose="030F0702030302020204" pitchFamily="66" charset="0"/>
              </a:rPr>
              <a:t>             x = (I + 0.5) * step;</a:t>
            </a:r>
          </a:p>
          <a:p>
            <a:r>
              <a:rPr lang="en-US" sz="2000" dirty="0">
                <a:solidFill>
                  <a:schemeClr val="tx1"/>
                </a:solidFill>
                <a:latin typeface="Comic Sans MS" panose="030F0702030302020204" pitchFamily="66" charset="0"/>
              </a:rPr>
              <a:t>            sum = sum + 4.0 / (1.0 + x*x);</a:t>
            </a:r>
          </a:p>
          <a:p>
            <a:r>
              <a:rPr lang="en-US" sz="2000" dirty="0">
                <a:solidFill>
                  <a:schemeClr val="tx1"/>
                </a:solidFill>
                <a:latin typeface="Comic Sans MS" panose="030F0702030302020204" pitchFamily="66" charset="0"/>
              </a:rPr>
              <a:t>     }      </a:t>
            </a:r>
          </a:p>
          <a:p>
            <a:r>
              <a:rPr lang="en-US" sz="2000" dirty="0">
                <a:solidFill>
                  <a:schemeClr val="tx1"/>
                </a:solidFill>
                <a:latin typeface="Comic Sans MS" panose="030F0702030302020204" pitchFamily="66" charset="0"/>
              </a:rPr>
              <a:t>     pi = step * sum</a:t>
            </a:r>
          </a:p>
          <a:p>
            <a:r>
              <a:rPr lang="en-US" sz="2000" dirty="0">
                <a:solidFill>
                  <a:schemeClr val="tx1"/>
                </a:solidFill>
                <a:latin typeface="Comic Sans MS" panose="030F0702030302020204" pitchFamily="66" charset="0"/>
              </a:rPr>
              <a:t>}</a:t>
            </a:r>
          </a:p>
        </p:txBody>
      </p:sp>
      <p:sp>
        <p:nvSpPr>
          <p:cNvPr id="12" name="Rectangle 11">
            <a:extLst>
              <a:ext uri="{FF2B5EF4-FFF2-40B4-BE49-F238E27FC236}">
                <a16:creationId xmlns:a16="http://schemas.microsoft.com/office/drawing/2014/main" id="{23F67883-471C-4CB4-A09C-8634748CF87C}"/>
              </a:ext>
            </a:extLst>
          </p:cNvPr>
          <p:cNvSpPr/>
          <p:nvPr/>
        </p:nvSpPr>
        <p:spPr>
          <a:xfrm>
            <a:off x="81432" y="169332"/>
            <a:ext cx="9954389" cy="12691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a:solidFill>
                  <a:schemeClr val="tx1"/>
                </a:solidFill>
                <a:latin typeface="Comic Sans MS" panose="030F0702030302020204" pitchFamily="66" charset="0"/>
              </a:rPr>
              <a:t>Computing ∏ by method of Numerical Integration</a:t>
            </a:r>
          </a:p>
        </p:txBody>
      </p:sp>
      <p:sp>
        <p:nvSpPr>
          <p:cNvPr id="15" name="Rectangle 14">
            <a:extLst>
              <a:ext uri="{FF2B5EF4-FFF2-40B4-BE49-F238E27FC236}">
                <a16:creationId xmlns:a16="http://schemas.microsoft.com/office/drawing/2014/main" id="{7D768DB9-7919-4526-A9F7-D3C2B57B5B6B}"/>
              </a:ext>
            </a:extLst>
          </p:cNvPr>
          <p:cNvSpPr/>
          <p:nvPr/>
        </p:nvSpPr>
        <p:spPr>
          <a:xfrm>
            <a:off x="4673600" y="1573932"/>
            <a:ext cx="5362223" cy="479865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highlight>
                  <a:srgbClr val="FFFF00"/>
                </a:highlight>
                <a:latin typeface="Comic Sans MS" panose="030F0702030302020204" pitchFamily="66" charset="0"/>
              </a:rPr>
              <a:t>#include  &lt;</a:t>
            </a:r>
            <a:r>
              <a:rPr lang="en-US" b="1" dirty="0" err="1">
                <a:solidFill>
                  <a:schemeClr val="tx1"/>
                </a:solidFill>
                <a:highlight>
                  <a:srgbClr val="FFFF00"/>
                </a:highlight>
                <a:latin typeface="Comic Sans MS" panose="030F0702030302020204" pitchFamily="66" charset="0"/>
              </a:rPr>
              <a:t>omp.h</a:t>
            </a:r>
            <a:r>
              <a:rPr lang="en-US" b="1" dirty="0">
                <a:solidFill>
                  <a:schemeClr val="tx1"/>
                </a:solidFill>
                <a:highlight>
                  <a:srgbClr val="FFFF00"/>
                </a:highlight>
                <a:latin typeface="Comic Sans MS" panose="030F0702030302020204" pitchFamily="66" charset="0"/>
              </a:rPr>
              <a:t>&gt;</a:t>
            </a:r>
          </a:p>
          <a:p>
            <a:r>
              <a:rPr lang="en-US" b="1" dirty="0">
                <a:solidFill>
                  <a:schemeClr val="tx1"/>
                </a:solidFill>
                <a:highlight>
                  <a:srgbClr val="FFFF00"/>
                </a:highlight>
                <a:latin typeface="Comic Sans MS" panose="030F0702030302020204" pitchFamily="66" charset="0"/>
              </a:rPr>
              <a:t>#define NUM_THREADS 4</a:t>
            </a:r>
          </a:p>
          <a:p>
            <a:r>
              <a:rPr lang="en-US" dirty="0">
                <a:solidFill>
                  <a:schemeClr val="tx1"/>
                </a:solidFill>
                <a:latin typeface="Comic Sans MS" panose="030F0702030302020204" pitchFamily="66" charset="0"/>
              </a:rPr>
              <a:t>static long </a:t>
            </a:r>
            <a:r>
              <a:rPr lang="en-US" dirty="0" err="1">
                <a:solidFill>
                  <a:schemeClr val="tx1"/>
                </a:solidFill>
                <a:latin typeface="Comic Sans MS" panose="030F0702030302020204" pitchFamily="66" charset="0"/>
              </a:rPr>
              <a:t>num_steps</a:t>
            </a:r>
            <a:r>
              <a:rPr lang="en-US" dirty="0">
                <a:solidFill>
                  <a:schemeClr val="tx1"/>
                </a:solidFill>
                <a:latin typeface="Comic Sans MS" panose="030F0702030302020204" pitchFamily="66" charset="0"/>
              </a:rPr>
              <a:t> = 100000;</a:t>
            </a:r>
          </a:p>
          <a:p>
            <a:r>
              <a:rPr lang="en-US" dirty="0">
                <a:solidFill>
                  <a:schemeClr val="tx1"/>
                </a:solidFill>
                <a:latin typeface="Comic Sans MS" panose="030F0702030302020204" pitchFamily="66" charset="0"/>
              </a:rPr>
              <a:t>double step;</a:t>
            </a:r>
          </a:p>
          <a:p>
            <a:r>
              <a:rPr lang="en-US" dirty="0">
                <a:solidFill>
                  <a:schemeClr val="tx1"/>
                </a:solidFill>
                <a:latin typeface="Comic Sans MS" panose="030F0702030302020204" pitchFamily="66" charset="0"/>
              </a:rPr>
              <a:t>void main ()</a:t>
            </a:r>
          </a:p>
          <a:p>
            <a:r>
              <a:rPr lang="en-US" dirty="0">
                <a:solidFill>
                  <a:schemeClr val="tx1"/>
                </a:solidFill>
                <a:latin typeface="Comic Sans MS" panose="030F0702030302020204" pitchFamily="66" charset="0"/>
              </a:rPr>
              <a:t>{</a:t>
            </a:r>
          </a:p>
          <a:p>
            <a:r>
              <a:rPr lang="en-US" dirty="0">
                <a:solidFill>
                  <a:schemeClr val="tx1"/>
                </a:solidFill>
                <a:latin typeface="Comic Sans MS" panose="030F0702030302020204" pitchFamily="66" charset="0"/>
              </a:rPr>
              <a:t>      </a:t>
            </a:r>
            <a:r>
              <a:rPr lang="en-US" dirty="0" err="1">
                <a:solidFill>
                  <a:schemeClr val="tx1"/>
                </a:solidFill>
                <a:latin typeface="Comic Sans MS" panose="030F0702030302020204" pitchFamily="66" charset="0"/>
              </a:rPr>
              <a:t>int</a:t>
            </a:r>
            <a:r>
              <a:rPr lang="en-US" dirty="0">
                <a:solidFill>
                  <a:schemeClr val="tx1"/>
                </a:solidFill>
                <a:latin typeface="Comic Sans MS" panose="030F0702030302020204" pitchFamily="66" charset="0"/>
              </a:rPr>
              <a:t> </a:t>
            </a:r>
            <a:r>
              <a:rPr lang="en-US" dirty="0" err="1">
                <a:solidFill>
                  <a:schemeClr val="tx1"/>
                </a:solidFill>
                <a:latin typeface="Comic Sans MS" panose="030F0702030302020204" pitchFamily="66" charset="0"/>
              </a:rPr>
              <a:t>i</a:t>
            </a:r>
            <a:r>
              <a:rPr lang="en-US" dirty="0">
                <a:solidFill>
                  <a:schemeClr val="tx1"/>
                </a:solidFill>
                <a:latin typeface="Comic Sans MS" panose="030F0702030302020204" pitchFamily="66" charset="0"/>
              </a:rPr>
              <a:t>; double x, pi, sum = 0.0;</a:t>
            </a:r>
          </a:p>
          <a:p>
            <a:r>
              <a:rPr lang="en-US" dirty="0">
                <a:solidFill>
                  <a:schemeClr val="tx1"/>
                </a:solidFill>
                <a:latin typeface="Comic Sans MS" panose="030F0702030302020204" pitchFamily="66" charset="0"/>
              </a:rPr>
              <a:t>      step = 1.0 / (double) </a:t>
            </a:r>
            <a:r>
              <a:rPr lang="en-US" dirty="0" err="1">
                <a:solidFill>
                  <a:schemeClr val="tx1"/>
                </a:solidFill>
                <a:latin typeface="Comic Sans MS" panose="030F0702030302020204" pitchFamily="66" charset="0"/>
              </a:rPr>
              <a:t>num_steps</a:t>
            </a:r>
            <a:r>
              <a:rPr lang="en-US" dirty="0">
                <a:solidFill>
                  <a:schemeClr val="tx1"/>
                </a:solidFill>
                <a:latin typeface="Comic Sans MS" panose="030F0702030302020204" pitchFamily="66" charset="0"/>
              </a:rPr>
              <a:t>;</a:t>
            </a:r>
          </a:p>
          <a:p>
            <a:r>
              <a:rPr lang="en-US" b="1" dirty="0" err="1">
                <a:solidFill>
                  <a:schemeClr val="tx1"/>
                </a:solidFill>
                <a:highlight>
                  <a:srgbClr val="FFFF00"/>
                </a:highlight>
                <a:latin typeface="Comic Sans MS" panose="030F0702030302020204" pitchFamily="66" charset="0"/>
              </a:rPr>
              <a:t>omp_set_num_threads</a:t>
            </a:r>
            <a:r>
              <a:rPr lang="en-US" b="1" dirty="0">
                <a:solidFill>
                  <a:schemeClr val="tx1"/>
                </a:solidFill>
                <a:highlight>
                  <a:srgbClr val="FFFF00"/>
                </a:highlight>
                <a:latin typeface="Comic Sans MS" panose="030F0702030302020204" pitchFamily="66" charset="0"/>
              </a:rPr>
              <a:t>(NUM_THREADS);</a:t>
            </a:r>
          </a:p>
          <a:p>
            <a:r>
              <a:rPr lang="en-US" b="1" dirty="0">
                <a:solidFill>
                  <a:schemeClr val="tx1"/>
                </a:solidFill>
                <a:latin typeface="Comic Sans MS" panose="030F0702030302020204" pitchFamily="66" charset="0"/>
              </a:rPr>
              <a:t>#pragma </a:t>
            </a:r>
            <a:r>
              <a:rPr lang="en-US" b="1" dirty="0" err="1">
                <a:solidFill>
                  <a:schemeClr val="tx1"/>
                </a:solidFill>
                <a:latin typeface="Comic Sans MS" panose="030F0702030302020204" pitchFamily="66" charset="0"/>
              </a:rPr>
              <a:t>omp</a:t>
            </a:r>
            <a:r>
              <a:rPr lang="en-US" b="1" dirty="0">
                <a:solidFill>
                  <a:schemeClr val="tx1"/>
                </a:solidFill>
                <a:latin typeface="Comic Sans MS" panose="030F0702030302020204" pitchFamily="66" charset="0"/>
              </a:rPr>
              <a:t> parallel for </a:t>
            </a:r>
            <a:r>
              <a:rPr lang="en-US" b="1" dirty="0">
                <a:solidFill>
                  <a:srgbClr val="C00000"/>
                </a:solidFill>
                <a:latin typeface="Comic Sans MS" panose="030F0702030302020204" pitchFamily="66" charset="0"/>
              </a:rPr>
              <a:t>reduction</a:t>
            </a:r>
            <a:r>
              <a:rPr lang="en-US" b="1" dirty="0">
                <a:solidFill>
                  <a:schemeClr val="tx1"/>
                </a:solidFill>
                <a:latin typeface="Comic Sans MS" panose="030F0702030302020204" pitchFamily="66" charset="0"/>
              </a:rPr>
              <a:t>(+:sum) private(x)</a:t>
            </a:r>
          </a:p>
          <a:p>
            <a:r>
              <a:rPr lang="en-US" dirty="0">
                <a:solidFill>
                  <a:schemeClr val="tx1"/>
                </a:solidFill>
                <a:latin typeface="Comic Sans MS" panose="030F0702030302020204" pitchFamily="66" charset="0"/>
              </a:rPr>
              <a:t>      for (I = 0; I &lt;= </a:t>
            </a:r>
            <a:r>
              <a:rPr lang="en-US" dirty="0" err="1">
                <a:solidFill>
                  <a:schemeClr val="tx1"/>
                </a:solidFill>
                <a:latin typeface="Comic Sans MS" panose="030F0702030302020204" pitchFamily="66" charset="0"/>
              </a:rPr>
              <a:t>num_steps</a:t>
            </a:r>
            <a:r>
              <a:rPr lang="en-US" dirty="0">
                <a:solidFill>
                  <a:schemeClr val="tx1"/>
                </a:solidFill>
                <a:latin typeface="Comic Sans MS" panose="030F0702030302020204" pitchFamily="66" charset="0"/>
              </a:rPr>
              <a:t>; </a:t>
            </a:r>
            <a:r>
              <a:rPr lang="en-US" dirty="0" err="1">
                <a:solidFill>
                  <a:schemeClr val="tx1"/>
                </a:solidFill>
                <a:latin typeface="Comic Sans MS" panose="030F0702030302020204" pitchFamily="66" charset="0"/>
              </a:rPr>
              <a:t>i</a:t>
            </a:r>
            <a:r>
              <a:rPr lang="en-US" dirty="0">
                <a:solidFill>
                  <a:schemeClr val="tx1"/>
                </a:solidFill>
                <a:latin typeface="Comic Sans MS" panose="030F0702030302020204" pitchFamily="66" charset="0"/>
              </a:rPr>
              <a:t>++) {</a:t>
            </a:r>
          </a:p>
          <a:p>
            <a:r>
              <a:rPr lang="en-US" dirty="0">
                <a:solidFill>
                  <a:schemeClr val="tx1"/>
                </a:solidFill>
                <a:latin typeface="Comic Sans MS" panose="030F0702030302020204" pitchFamily="66" charset="0"/>
              </a:rPr>
              <a:t>             x = (I + 0.5) * step;</a:t>
            </a:r>
          </a:p>
          <a:p>
            <a:r>
              <a:rPr lang="en-US" dirty="0">
                <a:solidFill>
                  <a:schemeClr val="tx1"/>
                </a:solidFill>
                <a:latin typeface="Comic Sans MS" panose="030F0702030302020204" pitchFamily="66" charset="0"/>
              </a:rPr>
              <a:t>             sum += 4.0 / (1.0 + x*x);</a:t>
            </a:r>
          </a:p>
          <a:p>
            <a:r>
              <a:rPr lang="en-US" dirty="0">
                <a:solidFill>
                  <a:schemeClr val="tx1"/>
                </a:solidFill>
                <a:latin typeface="Comic Sans MS" panose="030F0702030302020204" pitchFamily="66" charset="0"/>
              </a:rPr>
              <a:t>     }      </a:t>
            </a:r>
          </a:p>
          <a:p>
            <a:r>
              <a:rPr lang="en-US" dirty="0">
                <a:solidFill>
                  <a:schemeClr val="tx1"/>
                </a:solidFill>
                <a:latin typeface="Comic Sans MS" panose="030F0702030302020204" pitchFamily="66" charset="0"/>
              </a:rPr>
              <a:t>     pi = step * sum</a:t>
            </a:r>
          </a:p>
          <a:p>
            <a:r>
              <a:rPr lang="en-US" dirty="0">
                <a:solidFill>
                  <a:schemeClr val="tx1"/>
                </a:solidFill>
                <a:latin typeface="Comic Sans MS" panose="030F0702030302020204" pitchFamily="66" charset="0"/>
              </a:rPr>
              <a:t>}</a:t>
            </a:r>
          </a:p>
        </p:txBody>
      </p:sp>
      <p:sp>
        <p:nvSpPr>
          <p:cNvPr id="16" name="Rectangle 15">
            <a:extLst>
              <a:ext uri="{FF2B5EF4-FFF2-40B4-BE49-F238E27FC236}">
                <a16:creationId xmlns:a16="http://schemas.microsoft.com/office/drawing/2014/main" id="{62F8210E-C58C-4B2D-94AA-229E8D3E4950}"/>
              </a:ext>
            </a:extLst>
          </p:cNvPr>
          <p:cNvSpPr/>
          <p:nvPr/>
        </p:nvSpPr>
        <p:spPr>
          <a:xfrm>
            <a:off x="0" y="6378231"/>
            <a:ext cx="4628444" cy="620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mic Sans MS" panose="030F0702030302020204" pitchFamily="66" charset="0"/>
              </a:rPr>
              <a:t>Serial Code</a:t>
            </a:r>
          </a:p>
        </p:txBody>
      </p:sp>
      <p:sp>
        <p:nvSpPr>
          <p:cNvPr id="17" name="Rectangle 16">
            <a:extLst>
              <a:ext uri="{FF2B5EF4-FFF2-40B4-BE49-F238E27FC236}">
                <a16:creationId xmlns:a16="http://schemas.microsoft.com/office/drawing/2014/main" id="{2824D06A-77C9-414E-8CE4-653566F7DB4C}"/>
              </a:ext>
            </a:extLst>
          </p:cNvPr>
          <p:cNvSpPr/>
          <p:nvPr/>
        </p:nvSpPr>
        <p:spPr>
          <a:xfrm>
            <a:off x="4673600" y="6372582"/>
            <a:ext cx="5362222" cy="620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mic Sans MS" panose="030F0702030302020204" pitchFamily="66" charset="0"/>
              </a:rPr>
              <a:t>Parallel Code</a:t>
            </a:r>
            <a:endParaRPr lang="en-US" sz="2400" dirty="0"/>
          </a:p>
        </p:txBody>
      </p:sp>
    </p:spTree>
    <p:extLst>
      <p:ext uri="{BB962C8B-B14F-4D97-AF65-F5344CB8AC3E}">
        <p14:creationId xmlns:p14="http://schemas.microsoft.com/office/powerpoint/2010/main" val="41424321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ED9CE-C0A1-4334-9BCB-C03595E3D677}"/>
              </a:ext>
            </a:extLst>
          </p:cNvPr>
          <p:cNvSpPr>
            <a:spLocks noGrp="1"/>
          </p:cNvSpPr>
          <p:nvPr>
            <p:ph type="title"/>
          </p:nvPr>
        </p:nvSpPr>
        <p:spPr>
          <a:xfrm>
            <a:off x="124178" y="222145"/>
            <a:ext cx="9099594" cy="1083374"/>
          </a:xfrm>
        </p:spPr>
        <p:txBody>
          <a:bodyPr>
            <a:normAutofit/>
          </a:bodyPr>
          <a:lstStyle/>
          <a:p>
            <a:r>
              <a:rPr lang="en-US" dirty="0" err="1">
                <a:solidFill>
                  <a:srgbClr val="C00000"/>
                </a:solidFill>
                <a:latin typeface="Comic Sans MS" panose="030F0702030302020204" pitchFamily="66" charset="0"/>
              </a:rPr>
              <a:t>omp</a:t>
            </a:r>
            <a:r>
              <a:rPr lang="en-US" dirty="0">
                <a:solidFill>
                  <a:srgbClr val="C00000"/>
                </a:solidFill>
                <a:latin typeface="Comic Sans MS" panose="030F0702030302020204" pitchFamily="66" charset="0"/>
              </a:rPr>
              <a:t> for</a:t>
            </a:r>
            <a:r>
              <a:rPr lang="en-US" dirty="0">
                <a:solidFill>
                  <a:srgbClr val="120A76"/>
                </a:solidFill>
                <a:latin typeface="Comic Sans MS" panose="030F0702030302020204" pitchFamily="66" charset="0"/>
              </a:rPr>
              <a:t> Parallelization</a:t>
            </a:r>
          </a:p>
        </p:txBody>
      </p:sp>
      <p:sp>
        <p:nvSpPr>
          <p:cNvPr id="9" name="Rectangle 8">
            <a:extLst>
              <a:ext uri="{FF2B5EF4-FFF2-40B4-BE49-F238E27FC236}">
                <a16:creationId xmlns:a16="http://schemas.microsoft.com/office/drawing/2014/main" id="{1E6B29BE-9608-4034-AC13-B3BB92C53D74}"/>
              </a:ext>
            </a:extLst>
          </p:cNvPr>
          <p:cNvSpPr/>
          <p:nvPr/>
        </p:nvSpPr>
        <p:spPr>
          <a:xfrm>
            <a:off x="2826937" y="3842660"/>
            <a:ext cx="4278923" cy="1654628"/>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for (</a:t>
            </a:r>
            <a:r>
              <a:rPr lang="en-US" sz="2400" b="1" dirty="0" err="1">
                <a:solidFill>
                  <a:schemeClr val="tx1"/>
                </a:solidFill>
              </a:rPr>
              <a:t>int</a:t>
            </a:r>
            <a:r>
              <a:rPr lang="en-US" sz="2400" b="1" dirty="0">
                <a:solidFill>
                  <a:schemeClr val="tx1"/>
                </a:solidFill>
              </a:rPr>
              <a:t> </a:t>
            </a:r>
            <a:r>
              <a:rPr lang="en-US" sz="2400" b="1" dirty="0" err="1">
                <a:solidFill>
                  <a:schemeClr val="tx1"/>
                </a:solidFill>
              </a:rPr>
              <a:t>i</a:t>
            </a:r>
            <a:r>
              <a:rPr lang="en-US" sz="2400" b="1" dirty="0">
                <a:solidFill>
                  <a:schemeClr val="tx1"/>
                </a:solidFill>
              </a:rPr>
              <a:t> = 2; </a:t>
            </a:r>
            <a:r>
              <a:rPr lang="en-US" sz="2400" b="1" dirty="0" err="1">
                <a:solidFill>
                  <a:schemeClr val="tx1"/>
                </a:solidFill>
              </a:rPr>
              <a:t>i</a:t>
            </a:r>
            <a:r>
              <a:rPr lang="en-US" sz="2400" b="1" dirty="0">
                <a:solidFill>
                  <a:schemeClr val="tx1"/>
                </a:solidFill>
              </a:rPr>
              <a:t> &lt; 10;  </a:t>
            </a:r>
            <a:r>
              <a:rPr lang="en-US" sz="2400" b="1" dirty="0" err="1">
                <a:solidFill>
                  <a:schemeClr val="tx1"/>
                </a:solidFill>
              </a:rPr>
              <a:t>i</a:t>
            </a:r>
            <a:r>
              <a:rPr lang="en-US" sz="2400" b="1" dirty="0">
                <a:solidFill>
                  <a:schemeClr val="tx1"/>
                </a:solidFill>
              </a:rPr>
              <a:t>++)</a:t>
            </a:r>
          </a:p>
          <a:p>
            <a:r>
              <a:rPr lang="en-US" sz="2400" b="1" dirty="0">
                <a:solidFill>
                  <a:schemeClr val="tx1"/>
                </a:solidFill>
              </a:rPr>
              <a:t>{</a:t>
            </a:r>
          </a:p>
          <a:p>
            <a:r>
              <a:rPr lang="en-US" sz="2400" b="1" dirty="0">
                <a:solidFill>
                  <a:schemeClr val="tx1"/>
                </a:solidFill>
              </a:rPr>
              <a:t>	x[</a:t>
            </a:r>
            <a:r>
              <a:rPr lang="en-US" sz="2400" b="1" dirty="0" err="1">
                <a:solidFill>
                  <a:schemeClr val="tx1"/>
                </a:solidFill>
              </a:rPr>
              <a:t>i</a:t>
            </a:r>
            <a:r>
              <a:rPr lang="en-US" sz="2400" b="1" dirty="0">
                <a:solidFill>
                  <a:schemeClr val="tx1"/>
                </a:solidFill>
              </a:rPr>
              <a:t>] = a * x[i-1] + b</a:t>
            </a:r>
          </a:p>
          <a:p>
            <a:r>
              <a:rPr lang="en-US" sz="2400" b="1" dirty="0">
                <a:solidFill>
                  <a:schemeClr val="tx1"/>
                </a:solidFill>
              </a:rPr>
              <a:t>} </a:t>
            </a:r>
          </a:p>
        </p:txBody>
      </p:sp>
      <p:sp>
        <p:nvSpPr>
          <p:cNvPr id="4" name="Rectangle 3">
            <a:extLst>
              <a:ext uri="{FF2B5EF4-FFF2-40B4-BE49-F238E27FC236}">
                <a16:creationId xmlns:a16="http://schemas.microsoft.com/office/drawing/2014/main" id="{9955E7AE-3027-48A9-AA6B-EF01988ED342}"/>
              </a:ext>
            </a:extLst>
          </p:cNvPr>
          <p:cNvSpPr/>
          <p:nvPr/>
        </p:nvSpPr>
        <p:spPr>
          <a:xfrm>
            <a:off x="124178" y="1447797"/>
            <a:ext cx="9719381" cy="228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dirty="0">
                <a:solidFill>
                  <a:schemeClr val="tx1"/>
                </a:solidFill>
                <a:latin typeface="Comic Sans MS" panose="030F0702030302020204" pitchFamily="66" charset="0"/>
              </a:rPr>
              <a:t>Can all loops be parallelized?</a:t>
            </a:r>
          </a:p>
          <a:p>
            <a:r>
              <a:rPr lang="en-US" sz="2600" dirty="0">
                <a:solidFill>
                  <a:schemeClr val="tx1"/>
                </a:solidFill>
                <a:latin typeface="Comic Sans MS" panose="030F0702030302020204" pitchFamily="66" charset="0"/>
              </a:rPr>
              <a:t>Loop iterations have to be independent.</a:t>
            </a:r>
          </a:p>
          <a:p>
            <a:endParaRPr lang="en-US" sz="2600" dirty="0">
              <a:solidFill>
                <a:schemeClr val="tx1"/>
              </a:solidFill>
              <a:latin typeface="Comic Sans MS" panose="030F0702030302020204" pitchFamily="66" charset="0"/>
            </a:endParaRPr>
          </a:p>
          <a:p>
            <a:r>
              <a:rPr lang="en-US" sz="2600" b="1" dirty="0">
                <a:solidFill>
                  <a:schemeClr val="tx1"/>
                </a:solidFill>
                <a:latin typeface="Comic Sans MS" panose="030F0702030302020204" pitchFamily="66" charset="0"/>
              </a:rPr>
              <a:t>Simple Test</a:t>
            </a:r>
            <a:r>
              <a:rPr lang="en-US" sz="2600" dirty="0">
                <a:solidFill>
                  <a:schemeClr val="tx1"/>
                </a:solidFill>
                <a:latin typeface="Comic Sans MS" panose="030F0702030302020204" pitchFamily="66" charset="0"/>
              </a:rPr>
              <a:t>: If the results differ when the code is executed backwards, the loop cannot by parallelized!</a:t>
            </a:r>
          </a:p>
        </p:txBody>
      </p:sp>
      <p:sp>
        <p:nvSpPr>
          <p:cNvPr id="7" name="Rectangle 6">
            <a:extLst>
              <a:ext uri="{FF2B5EF4-FFF2-40B4-BE49-F238E27FC236}">
                <a16:creationId xmlns:a16="http://schemas.microsoft.com/office/drawing/2014/main" id="{21672A8A-4212-462A-9D60-CF331703FD29}"/>
              </a:ext>
            </a:extLst>
          </p:cNvPr>
          <p:cNvSpPr/>
          <p:nvPr/>
        </p:nvSpPr>
        <p:spPr>
          <a:xfrm>
            <a:off x="361244" y="5595257"/>
            <a:ext cx="9719381" cy="13716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Comic Sans MS" panose="030F0702030302020204" pitchFamily="66" charset="0"/>
              </a:rPr>
              <a:t>Between 2 Synchronization points, if </a:t>
            </a:r>
            <a:r>
              <a:rPr lang="en-US" sz="2800" dirty="0" err="1">
                <a:solidFill>
                  <a:schemeClr val="tx1"/>
                </a:solidFill>
                <a:latin typeface="Comic Sans MS" panose="030F0702030302020204" pitchFamily="66" charset="0"/>
              </a:rPr>
              <a:t>atleast</a:t>
            </a:r>
            <a:r>
              <a:rPr lang="en-US" sz="2800" dirty="0">
                <a:solidFill>
                  <a:schemeClr val="tx1"/>
                </a:solidFill>
                <a:latin typeface="Comic Sans MS" panose="030F0702030302020204" pitchFamily="66" charset="0"/>
              </a:rPr>
              <a:t> 1 thread writes to a memory location, that </a:t>
            </a:r>
            <a:r>
              <a:rPr lang="en-US" sz="2800" dirty="0" err="1">
                <a:solidFill>
                  <a:schemeClr val="tx1"/>
                </a:solidFill>
                <a:latin typeface="Comic Sans MS" panose="030F0702030302020204" pitchFamily="66" charset="0"/>
              </a:rPr>
              <a:t>atleast</a:t>
            </a:r>
            <a:r>
              <a:rPr lang="en-US" sz="2800" dirty="0">
                <a:solidFill>
                  <a:schemeClr val="tx1"/>
                </a:solidFill>
                <a:latin typeface="Comic Sans MS" panose="030F0702030302020204" pitchFamily="66" charset="0"/>
              </a:rPr>
              <a:t> 1 other thread reads from =&gt; The result is non-deterministic</a:t>
            </a:r>
          </a:p>
        </p:txBody>
      </p:sp>
    </p:spTree>
    <p:extLst>
      <p:ext uri="{BB962C8B-B14F-4D97-AF65-F5344CB8AC3E}">
        <p14:creationId xmlns:p14="http://schemas.microsoft.com/office/powerpoint/2010/main" val="3434597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C6530C1-E6D2-401D-9908-750526B57E62}"/>
              </a:ext>
            </a:extLst>
          </p:cNvPr>
          <p:cNvSpPr txBox="1">
            <a:spLocks/>
          </p:cNvSpPr>
          <p:nvPr/>
        </p:nvSpPr>
        <p:spPr>
          <a:xfrm>
            <a:off x="0" y="-59720"/>
            <a:ext cx="9072563" cy="1251314"/>
          </a:xfrm>
          <a:prstGeom prst="rect">
            <a:avLst/>
          </a:prstGeom>
        </p:spPr>
        <p:txBody>
          <a:bodyPr vert="horz" lIns="91440" tIns="45720" rIns="91440" bIns="45720" rtlCol="0" anchor="b">
            <a:normAutofit/>
          </a:bodyPr>
          <a:lstStyle>
            <a:lvl1pPr algn="l" defTabSz="1007943" rtl="0" eaLnBrk="1" latinLnBrk="0" hangingPunct="1">
              <a:lnSpc>
                <a:spcPct val="85000"/>
              </a:lnSpc>
              <a:spcBef>
                <a:spcPct val="0"/>
              </a:spcBef>
              <a:buNone/>
              <a:defRPr sz="5291" kern="1200" spc="-55" baseline="0">
                <a:solidFill>
                  <a:schemeClr val="tx1">
                    <a:lumMod val="75000"/>
                    <a:lumOff val="25000"/>
                  </a:schemeClr>
                </a:solidFill>
                <a:latin typeface="+mj-lt"/>
                <a:ea typeface="+mj-ea"/>
                <a:cs typeface="+mj-cs"/>
              </a:defRPr>
            </a:lvl1pPr>
          </a:lstStyle>
          <a:p>
            <a:r>
              <a:rPr lang="en-IN" dirty="0">
                <a:solidFill>
                  <a:srgbClr val="002060"/>
                </a:solidFill>
                <a:latin typeface="Comic Sans MS" panose="030F0702030302020204" pitchFamily="66" charset="0"/>
              </a:rPr>
              <a:t>OPENMP Motivation</a:t>
            </a:r>
          </a:p>
        </p:txBody>
      </p:sp>
      <p:sp>
        <p:nvSpPr>
          <p:cNvPr id="4" name="Rectangle 3">
            <a:extLst>
              <a:ext uri="{FF2B5EF4-FFF2-40B4-BE49-F238E27FC236}">
                <a16:creationId xmlns:a16="http://schemas.microsoft.com/office/drawing/2014/main" id="{41771646-E346-41B5-8219-0DAB6A5ECE2A}"/>
              </a:ext>
            </a:extLst>
          </p:cNvPr>
          <p:cNvSpPr/>
          <p:nvPr/>
        </p:nvSpPr>
        <p:spPr>
          <a:xfrm>
            <a:off x="359634" y="1660137"/>
            <a:ext cx="3828908" cy="508781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2200" dirty="0">
                <a:latin typeface="Arial Black" panose="020B0A04020102020204" pitchFamily="34" charset="0"/>
              </a:rPr>
              <a:t>#include &lt;</a:t>
            </a:r>
            <a:r>
              <a:rPr lang="en-US" sz="2200" dirty="0" err="1">
                <a:latin typeface="Arial Black" panose="020B0A04020102020204" pitchFamily="34" charset="0"/>
              </a:rPr>
              <a:t>stdio.h</a:t>
            </a:r>
            <a:r>
              <a:rPr lang="en-US" sz="2200" dirty="0">
                <a:latin typeface="Arial Black" panose="020B0A04020102020204" pitchFamily="34" charset="0"/>
              </a:rPr>
              <a:t>&gt;</a:t>
            </a:r>
          </a:p>
          <a:p>
            <a:r>
              <a:rPr lang="en-US" sz="2200" dirty="0">
                <a:latin typeface="Arial Black" panose="020B0A04020102020204" pitchFamily="34" charset="0"/>
              </a:rPr>
              <a:t>#include &lt;</a:t>
            </a:r>
            <a:r>
              <a:rPr lang="en-US" sz="2200" dirty="0" err="1">
                <a:latin typeface="Arial Black" panose="020B0A04020102020204" pitchFamily="34" charset="0"/>
              </a:rPr>
              <a:t>stdlib.h</a:t>
            </a:r>
            <a:r>
              <a:rPr lang="en-US" sz="2200" dirty="0">
                <a:latin typeface="Arial Black" panose="020B0A04020102020204" pitchFamily="34" charset="0"/>
              </a:rPr>
              <a:t>&gt;</a:t>
            </a:r>
          </a:p>
          <a:p>
            <a:endParaRPr lang="en-US" sz="2200" dirty="0">
              <a:latin typeface="Arial Black" panose="020B0A04020102020204" pitchFamily="34" charset="0"/>
            </a:endParaRPr>
          </a:p>
          <a:p>
            <a:r>
              <a:rPr lang="en-US" sz="2200" dirty="0">
                <a:latin typeface="Arial Black" panose="020B0A04020102020204" pitchFamily="34" charset="0"/>
              </a:rPr>
              <a:t>int main()</a:t>
            </a:r>
          </a:p>
          <a:p>
            <a:r>
              <a:rPr lang="en-US" sz="2200" dirty="0">
                <a:latin typeface="Arial Black" panose="020B0A04020102020204" pitchFamily="34" charset="0"/>
              </a:rPr>
              <a:t>{</a:t>
            </a:r>
          </a:p>
          <a:p>
            <a:r>
              <a:rPr lang="en-US" sz="2200" dirty="0">
                <a:solidFill>
                  <a:srgbClr val="C00000"/>
                </a:solidFill>
                <a:latin typeface="Arial Black" panose="020B0A04020102020204" pitchFamily="34" charset="0"/>
              </a:rPr>
              <a:t>//Do this part in parallel</a:t>
            </a:r>
          </a:p>
          <a:p>
            <a:endParaRPr lang="en-US" sz="2200" dirty="0">
              <a:latin typeface="Arial Black" panose="020B0A04020102020204" pitchFamily="34" charset="0"/>
            </a:endParaRPr>
          </a:p>
          <a:p>
            <a:r>
              <a:rPr lang="en-US" sz="2200" dirty="0">
                <a:latin typeface="Arial Black" panose="020B0A04020102020204" pitchFamily="34" charset="0"/>
              </a:rPr>
              <a:t>  </a:t>
            </a:r>
            <a:r>
              <a:rPr lang="en-US" sz="2200" dirty="0" err="1">
                <a:latin typeface="Arial Black" panose="020B0A04020102020204" pitchFamily="34" charset="0"/>
              </a:rPr>
              <a:t>printf</a:t>
            </a:r>
            <a:r>
              <a:rPr lang="en-US" sz="2200" dirty="0">
                <a:latin typeface="Arial Black" panose="020B0A04020102020204" pitchFamily="34" charset="0"/>
              </a:rPr>
              <a:t>(“Hello World”);</a:t>
            </a:r>
          </a:p>
          <a:p>
            <a:endParaRPr lang="en-US" sz="2200" dirty="0">
              <a:latin typeface="Arial Black" panose="020B0A04020102020204" pitchFamily="34" charset="0"/>
            </a:endParaRPr>
          </a:p>
          <a:p>
            <a:r>
              <a:rPr lang="en-US" sz="2200" dirty="0">
                <a:latin typeface="Arial Black" panose="020B0A04020102020204" pitchFamily="34" charset="0"/>
              </a:rPr>
              <a:t>  return 0;</a:t>
            </a:r>
          </a:p>
          <a:p>
            <a:r>
              <a:rPr lang="en-US" sz="2200" dirty="0">
                <a:latin typeface="Arial Black" panose="020B0A04020102020204" pitchFamily="34" charset="0"/>
              </a:rPr>
              <a:t>}</a:t>
            </a:r>
          </a:p>
        </p:txBody>
      </p:sp>
      <p:sp>
        <p:nvSpPr>
          <p:cNvPr id="5" name="Rectangle 4">
            <a:extLst>
              <a:ext uri="{FF2B5EF4-FFF2-40B4-BE49-F238E27FC236}">
                <a16:creationId xmlns:a16="http://schemas.microsoft.com/office/drawing/2014/main" id="{C15551AD-C9DA-425C-8DB6-4DC674D79199}"/>
              </a:ext>
            </a:extLst>
          </p:cNvPr>
          <p:cNvSpPr/>
          <p:nvPr/>
        </p:nvSpPr>
        <p:spPr>
          <a:xfrm>
            <a:off x="5241873" y="1660138"/>
            <a:ext cx="4403572" cy="508781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2200" dirty="0">
                <a:latin typeface="Arial Black" panose="020B0A04020102020204" pitchFamily="34" charset="0"/>
              </a:rPr>
              <a:t>#include &lt;</a:t>
            </a:r>
            <a:r>
              <a:rPr lang="en-US" sz="2200" dirty="0" err="1">
                <a:latin typeface="Arial Black" panose="020B0A04020102020204" pitchFamily="34" charset="0"/>
              </a:rPr>
              <a:t>stdio.h</a:t>
            </a:r>
            <a:r>
              <a:rPr lang="en-US" sz="2200" dirty="0">
                <a:latin typeface="Arial Black" panose="020B0A04020102020204" pitchFamily="34" charset="0"/>
              </a:rPr>
              <a:t>&gt;</a:t>
            </a:r>
          </a:p>
          <a:p>
            <a:r>
              <a:rPr lang="en-US" sz="2200" dirty="0">
                <a:latin typeface="Arial Black" panose="020B0A04020102020204" pitchFamily="34" charset="0"/>
              </a:rPr>
              <a:t>#include &lt;</a:t>
            </a:r>
            <a:r>
              <a:rPr lang="en-US" sz="2200" dirty="0" err="1">
                <a:latin typeface="Arial Black" panose="020B0A04020102020204" pitchFamily="34" charset="0"/>
              </a:rPr>
              <a:t>stdlib.h</a:t>
            </a:r>
            <a:r>
              <a:rPr lang="en-US" sz="2200" dirty="0">
                <a:latin typeface="Arial Black" panose="020B0A04020102020204" pitchFamily="34" charset="0"/>
              </a:rPr>
              <a:t>&gt;</a:t>
            </a:r>
          </a:p>
          <a:p>
            <a:r>
              <a:rPr lang="en-US" sz="2200" dirty="0">
                <a:solidFill>
                  <a:schemeClr val="accent5">
                    <a:lumMod val="75000"/>
                  </a:schemeClr>
                </a:solidFill>
                <a:latin typeface="Arial Black" panose="020B0A04020102020204" pitchFamily="34" charset="0"/>
              </a:rPr>
              <a:t>#include &lt;</a:t>
            </a:r>
            <a:r>
              <a:rPr lang="en-US" sz="2200" dirty="0" err="1">
                <a:solidFill>
                  <a:schemeClr val="accent5">
                    <a:lumMod val="75000"/>
                  </a:schemeClr>
                </a:solidFill>
                <a:latin typeface="Arial Black" panose="020B0A04020102020204" pitchFamily="34" charset="0"/>
              </a:rPr>
              <a:t>omp.h</a:t>
            </a:r>
            <a:r>
              <a:rPr lang="en-US" sz="2200" dirty="0">
                <a:solidFill>
                  <a:schemeClr val="accent5">
                    <a:lumMod val="75000"/>
                  </a:schemeClr>
                </a:solidFill>
                <a:latin typeface="Arial Black" panose="020B0A04020102020204" pitchFamily="34" charset="0"/>
              </a:rPr>
              <a:t>&gt;</a:t>
            </a:r>
          </a:p>
          <a:p>
            <a:r>
              <a:rPr lang="en-US" sz="2200" dirty="0">
                <a:latin typeface="Arial Black" panose="020B0A04020102020204" pitchFamily="34" charset="0"/>
              </a:rPr>
              <a:t>int main()</a:t>
            </a:r>
          </a:p>
          <a:p>
            <a:r>
              <a:rPr lang="en-US" sz="2200" dirty="0">
                <a:latin typeface="Arial Black" panose="020B0A04020102020204" pitchFamily="34" charset="0"/>
              </a:rPr>
              <a:t>{</a:t>
            </a:r>
          </a:p>
          <a:p>
            <a:r>
              <a:rPr lang="en-US" sz="2200" dirty="0">
                <a:latin typeface="Arial Black" panose="020B0A04020102020204" pitchFamily="34" charset="0"/>
              </a:rPr>
              <a:t> </a:t>
            </a:r>
            <a:r>
              <a:rPr lang="en-US" sz="2200" dirty="0" err="1">
                <a:solidFill>
                  <a:schemeClr val="accent5">
                    <a:lumMod val="75000"/>
                  </a:schemeClr>
                </a:solidFill>
                <a:latin typeface="Arial Black" panose="020B0A04020102020204" pitchFamily="34" charset="0"/>
              </a:rPr>
              <a:t>omp_set_num_threads</a:t>
            </a:r>
            <a:r>
              <a:rPr lang="en-US" sz="2200" dirty="0">
                <a:solidFill>
                  <a:schemeClr val="accent5">
                    <a:lumMod val="75000"/>
                  </a:schemeClr>
                </a:solidFill>
                <a:latin typeface="Arial Black" panose="020B0A04020102020204" pitchFamily="34" charset="0"/>
              </a:rPr>
              <a:t>(16);</a:t>
            </a:r>
            <a:endParaRPr lang="en-US" sz="2200" dirty="0">
              <a:latin typeface="Arial Black" panose="020B0A04020102020204" pitchFamily="34" charset="0"/>
            </a:endParaRPr>
          </a:p>
          <a:p>
            <a:r>
              <a:rPr lang="en-US" sz="2200" dirty="0">
                <a:latin typeface="Arial Black" panose="020B0A04020102020204" pitchFamily="34" charset="0"/>
              </a:rPr>
              <a:t>//Do this part in parallel</a:t>
            </a:r>
          </a:p>
          <a:p>
            <a:r>
              <a:rPr lang="en-US" sz="2200" dirty="0">
                <a:solidFill>
                  <a:schemeClr val="accent5">
                    <a:lumMod val="75000"/>
                  </a:schemeClr>
                </a:solidFill>
                <a:latin typeface="Arial Black" panose="020B0A04020102020204" pitchFamily="34" charset="0"/>
              </a:rPr>
              <a:t> #pragma </a:t>
            </a:r>
            <a:r>
              <a:rPr lang="en-US" sz="2200" dirty="0" err="1">
                <a:solidFill>
                  <a:schemeClr val="accent5">
                    <a:lumMod val="75000"/>
                  </a:schemeClr>
                </a:solidFill>
                <a:latin typeface="Arial Black" panose="020B0A04020102020204" pitchFamily="34" charset="0"/>
              </a:rPr>
              <a:t>omp</a:t>
            </a:r>
            <a:r>
              <a:rPr lang="en-US" sz="2200" dirty="0">
                <a:solidFill>
                  <a:schemeClr val="accent5">
                    <a:lumMod val="75000"/>
                  </a:schemeClr>
                </a:solidFill>
                <a:latin typeface="Arial Black" panose="020B0A04020102020204" pitchFamily="34" charset="0"/>
              </a:rPr>
              <a:t> parallel</a:t>
            </a:r>
          </a:p>
          <a:p>
            <a:r>
              <a:rPr lang="en-US" sz="2200" dirty="0">
                <a:solidFill>
                  <a:schemeClr val="accent5">
                    <a:lumMod val="75000"/>
                  </a:schemeClr>
                </a:solidFill>
                <a:latin typeface="Arial Black" panose="020B0A04020102020204" pitchFamily="34" charset="0"/>
              </a:rPr>
              <a:t> {</a:t>
            </a:r>
          </a:p>
          <a:p>
            <a:r>
              <a:rPr lang="en-US" sz="2200" dirty="0">
                <a:solidFill>
                  <a:schemeClr val="accent5">
                    <a:lumMod val="75000"/>
                  </a:schemeClr>
                </a:solidFill>
                <a:latin typeface="Arial Black" panose="020B0A04020102020204" pitchFamily="34" charset="0"/>
              </a:rPr>
              <a:t>   //structured block of code</a:t>
            </a:r>
          </a:p>
          <a:p>
            <a:r>
              <a:rPr lang="en-US" sz="2200" dirty="0">
                <a:latin typeface="Arial Black" panose="020B0A04020102020204" pitchFamily="34" charset="0"/>
              </a:rPr>
              <a:t>   </a:t>
            </a:r>
            <a:r>
              <a:rPr lang="en-US" sz="2200" dirty="0" err="1">
                <a:latin typeface="Arial Black" panose="020B0A04020102020204" pitchFamily="34" charset="0"/>
              </a:rPr>
              <a:t>printf</a:t>
            </a:r>
            <a:r>
              <a:rPr lang="en-US" sz="2200" dirty="0">
                <a:latin typeface="Arial Black" panose="020B0A04020102020204" pitchFamily="34" charset="0"/>
              </a:rPr>
              <a:t>(“Hello World”);</a:t>
            </a:r>
          </a:p>
          <a:p>
            <a:r>
              <a:rPr lang="en-US" sz="2200" dirty="0">
                <a:solidFill>
                  <a:schemeClr val="accent5">
                    <a:lumMod val="75000"/>
                  </a:schemeClr>
                </a:solidFill>
                <a:latin typeface="Arial Black" panose="020B0A04020102020204" pitchFamily="34" charset="0"/>
              </a:rPr>
              <a:t> }</a:t>
            </a:r>
          </a:p>
          <a:p>
            <a:r>
              <a:rPr lang="en-US" sz="2200" dirty="0">
                <a:latin typeface="Arial Black" panose="020B0A04020102020204" pitchFamily="34" charset="0"/>
              </a:rPr>
              <a:t>  return 0;</a:t>
            </a:r>
          </a:p>
          <a:p>
            <a:r>
              <a:rPr lang="en-US" sz="2200" dirty="0">
                <a:latin typeface="Arial Black" panose="020B0A04020102020204" pitchFamily="34" charset="0"/>
              </a:rPr>
              <a:t>}</a:t>
            </a:r>
          </a:p>
        </p:txBody>
      </p:sp>
    </p:spTree>
    <p:extLst>
      <p:ext uri="{BB962C8B-B14F-4D97-AF65-F5344CB8AC3E}">
        <p14:creationId xmlns:p14="http://schemas.microsoft.com/office/powerpoint/2010/main" val="36308494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658EBC-C0FE-4C4A-97AE-EEA424070BFD}"/>
              </a:ext>
            </a:extLst>
          </p:cNvPr>
          <p:cNvSpPr txBox="1"/>
          <p:nvPr/>
        </p:nvSpPr>
        <p:spPr>
          <a:xfrm>
            <a:off x="56445" y="1162755"/>
            <a:ext cx="10080625" cy="624786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500" dirty="0">
                <a:latin typeface="Comic Sans MS" panose="030F0702030302020204" pitchFamily="66" charset="0"/>
              </a:rPr>
              <a:t>What is OPENMP?</a:t>
            </a:r>
          </a:p>
          <a:p>
            <a:r>
              <a:rPr lang="en-US" sz="2500" dirty="0">
                <a:latin typeface="Comic Sans MS" panose="030F0702030302020204" pitchFamily="66" charset="0"/>
              </a:rPr>
              <a:t>Fork/Join Programming model</a:t>
            </a:r>
          </a:p>
          <a:p>
            <a:r>
              <a:rPr lang="en-US" sz="2500" dirty="0">
                <a:latin typeface="Comic Sans MS" panose="030F0702030302020204" pitchFamily="66" charset="0"/>
              </a:rPr>
              <a:t>OPENMP Core Elements</a:t>
            </a:r>
          </a:p>
          <a:p>
            <a:r>
              <a:rPr lang="en-US" sz="2500" dirty="0">
                <a:latin typeface="Comic Sans MS" panose="030F0702030302020204" pitchFamily="66" charset="0"/>
              </a:rPr>
              <a:t>     #pragma </a:t>
            </a:r>
            <a:r>
              <a:rPr lang="en-US" sz="2500" dirty="0" err="1">
                <a:latin typeface="Comic Sans MS" panose="030F0702030302020204" pitchFamily="66" charset="0"/>
              </a:rPr>
              <a:t>omp</a:t>
            </a:r>
            <a:r>
              <a:rPr lang="en-US" sz="2500" dirty="0">
                <a:latin typeface="Comic Sans MS" panose="030F0702030302020204" pitchFamily="66" charset="0"/>
              </a:rPr>
              <a:t> parallel OR Parallel construct</a:t>
            </a:r>
          </a:p>
          <a:p>
            <a:r>
              <a:rPr lang="en-US" sz="2500" dirty="0">
                <a:latin typeface="Comic Sans MS" panose="030F0702030302020204" pitchFamily="66" charset="0"/>
              </a:rPr>
              <a:t>     run time variables</a:t>
            </a:r>
          </a:p>
          <a:p>
            <a:r>
              <a:rPr lang="en-US" sz="2500" dirty="0">
                <a:latin typeface="Comic Sans MS" panose="030F0702030302020204" pitchFamily="66" charset="0"/>
              </a:rPr>
              <a:t>     environment variables</a:t>
            </a:r>
          </a:p>
          <a:p>
            <a:r>
              <a:rPr lang="en-US" sz="2500" dirty="0">
                <a:latin typeface="Comic Sans MS" panose="030F0702030302020204" pitchFamily="66" charset="0"/>
              </a:rPr>
              <a:t>     data scoping (private, shared…)</a:t>
            </a:r>
          </a:p>
          <a:p>
            <a:r>
              <a:rPr lang="en-US" sz="2500" dirty="0">
                <a:latin typeface="Comic Sans MS" panose="030F0702030302020204" pitchFamily="66" charset="0"/>
              </a:rPr>
              <a:t>	work sharing constructs</a:t>
            </a:r>
          </a:p>
          <a:p>
            <a:r>
              <a:rPr lang="en-US" sz="2500" dirty="0">
                <a:latin typeface="Comic Sans MS" panose="030F0702030302020204" pitchFamily="66" charset="0"/>
              </a:rPr>
              <a:t> 			#pragma </a:t>
            </a:r>
            <a:r>
              <a:rPr lang="en-US" sz="2500" dirty="0" err="1">
                <a:latin typeface="Comic Sans MS" panose="030F0702030302020204" pitchFamily="66" charset="0"/>
              </a:rPr>
              <a:t>omp</a:t>
            </a:r>
            <a:r>
              <a:rPr lang="en-US" sz="2500" dirty="0">
                <a:latin typeface="Comic Sans MS" panose="030F0702030302020204" pitchFamily="66" charset="0"/>
              </a:rPr>
              <a:t> for</a:t>
            </a:r>
          </a:p>
          <a:p>
            <a:r>
              <a:rPr lang="en-US" sz="2500" dirty="0">
                <a:solidFill>
                  <a:srgbClr val="FF0000"/>
                </a:solidFill>
                <a:latin typeface="Comic Sans MS" panose="030F0702030302020204" pitchFamily="66" charset="0"/>
              </a:rPr>
              <a:t>               sections</a:t>
            </a:r>
          </a:p>
          <a:p>
            <a:r>
              <a:rPr lang="en-US" sz="2500" dirty="0">
                <a:solidFill>
                  <a:srgbClr val="FF0000"/>
                </a:solidFill>
                <a:latin typeface="Comic Sans MS" panose="030F0702030302020204" pitchFamily="66" charset="0"/>
              </a:rPr>
              <a:t>			 tasks</a:t>
            </a:r>
          </a:p>
          <a:p>
            <a:r>
              <a:rPr lang="en-US" sz="2500" dirty="0">
                <a:solidFill>
                  <a:srgbClr val="FF0000"/>
                </a:solidFill>
                <a:latin typeface="Comic Sans MS" panose="030F0702030302020204" pitchFamily="66" charset="0"/>
              </a:rPr>
              <a:t>     schedule clause</a:t>
            </a:r>
          </a:p>
          <a:p>
            <a:r>
              <a:rPr lang="en-US" sz="2500" dirty="0">
                <a:solidFill>
                  <a:srgbClr val="FF0000"/>
                </a:solidFill>
                <a:latin typeface="Comic Sans MS" panose="030F0702030302020204" pitchFamily="66" charset="0"/>
              </a:rPr>
              <a:t>	synchronization </a:t>
            </a:r>
          </a:p>
          <a:p>
            <a:r>
              <a:rPr lang="en-US" sz="2500" dirty="0">
                <a:latin typeface="Comic Sans MS" panose="030F0702030302020204" pitchFamily="66" charset="0"/>
              </a:rPr>
              <a:t>	</a:t>
            </a:r>
            <a:r>
              <a:rPr lang="en-US" sz="2500" dirty="0">
                <a:solidFill>
                  <a:srgbClr val="FF0000"/>
                </a:solidFill>
                <a:latin typeface="Comic Sans MS" panose="030F0702030302020204" pitchFamily="66" charset="0"/>
              </a:rPr>
              <a:t>compile and run </a:t>
            </a:r>
            <a:r>
              <a:rPr lang="en-US" sz="2500" dirty="0" err="1">
                <a:solidFill>
                  <a:srgbClr val="FF0000"/>
                </a:solidFill>
                <a:latin typeface="Comic Sans MS" panose="030F0702030302020204" pitchFamily="66" charset="0"/>
              </a:rPr>
              <a:t>openmp</a:t>
            </a:r>
            <a:r>
              <a:rPr lang="en-US" sz="2500" dirty="0">
                <a:solidFill>
                  <a:srgbClr val="FF0000"/>
                </a:solidFill>
                <a:latin typeface="Comic Sans MS" panose="030F0702030302020204" pitchFamily="66" charset="0"/>
              </a:rPr>
              <a:t> program in </a:t>
            </a:r>
            <a:r>
              <a:rPr lang="en-US" sz="2500" dirty="0" err="1">
                <a:solidFill>
                  <a:srgbClr val="FF0000"/>
                </a:solidFill>
                <a:latin typeface="Comic Sans MS" panose="030F0702030302020204" pitchFamily="66" charset="0"/>
              </a:rPr>
              <a:t>c++</a:t>
            </a:r>
            <a:r>
              <a:rPr lang="en-US" sz="2500" dirty="0">
                <a:solidFill>
                  <a:srgbClr val="FF0000"/>
                </a:solidFill>
                <a:latin typeface="Comic Sans MS" panose="030F0702030302020204" pitchFamily="66" charset="0"/>
              </a:rPr>
              <a:t> and </a:t>
            </a:r>
            <a:r>
              <a:rPr lang="en-US" sz="2500" dirty="0" err="1">
                <a:solidFill>
                  <a:srgbClr val="FF0000"/>
                </a:solidFill>
                <a:latin typeface="Comic Sans MS" panose="030F0702030302020204" pitchFamily="66" charset="0"/>
              </a:rPr>
              <a:t>fortran</a:t>
            </a:r>
            <a:endParaRPr lang="en-US" sz="2500" dirty="0">
              <a:solidFill>
                <a:srgbClr val="FF0000"/>
              </a:solidFill>
              <a:latin typeface="Comic Sans MS" panose="030F0702030302020204" pitchFamily="66" charset="0"/>
            </a:endParaRPr>
          </a:p>
          <a:p>
            <a:endParaRPr lang="en-US" sz="2500" dirty="0">
              <a:solidFill>
                <a:srgbClr val="FF0000"/>
              </a:solidFill>
              <a:latin typeface="Comic Sans MS" panose="030F0702030302020204" pitchFamily="66" charset="0"/>
            </a:endParaRPr>
          </a:p>
          <a:p>
            <a:r>
              <a:rPr lang="en-US" sz="2500" dirty="0">
                <a:solidFill>
                  <a:srgbClr val="FF0000"/>
                </a:solidFill>
                <a:latin typeface="Comic Sans MS" panose="030F0702030302020204" pitchFamily="66" charset="0"/>
              </a:rPr>
              <a:t>	 </a:t>
            </a:r>
            <a:endParaRPr lang="en-US" sz="2500" dirty="0">
              <a:solidFill>
                <a:schemeClr val="tx1"/>
              </a:solidFill>
              <a:latin typeface="Comic Sans MS" panose="030F0702030302020204" pitchFamily="66" charset="0"/>
            </a:endParaRPr>
          </a:p>
        </p:txBody>
      </p:sp>
      <p:sp>
        <p:nvSpPr>
          <p:cNvPr id="4" name="Title 1">
            <a:extLst>
              <a:ext uri="{FF2B5EF4-FFF2-40B4-BE49-F238E27FC236}">
                <a16:creationId xmlns:a16="http://schemas.microsoft.com/office/drawing/2014/main" id="{F2B750B9-E614-4DDB-9DEF-42FF3EB09D82}"/>
              </a:ext>
            </a:extLst>
          </p:cNvPr>
          <p:cNvSpPr txBox="1">
            <a:spLocks/>
          </p:cNvSpPr>
          <p:nvPr/>
        </p:nvSpPr>
        <p:spPr>
          <a:xfrm>
            <a:off x="124178" y="222145"/>
            <a:ext cx="9099594" cy="1083374"/>
          </a:xfrm>
          <a:prstGeom prst="rect">
            <a:avLst/>
          </a:prstGeom>
        </p:spPr>
        <p:txBody>
          <a:bodyPr>
            <a:normAutofit/>
          </a:bodyPr>
          <a:lstStyle>
            <a:lvl1pPr algn="l" defTabSz="1007943" rtl="0" eaLnBrk="1" latinLnBrk="0" hangingPunct="1">
              <a:lnSpc>
                <a:spcPct val="85000"/>
              </a:lnSpc>
              <a:spcBef>
                <a:spcPct val="0"/>
              </a:spcBef>
              <a:buNone/>
              <a:defRPr sz="5291" kern="1200" spc="-55" baseline="0">
                <a:solidFill>
                  <a:schemeClr val="tx1">
                    <a:lumMod val="75000"/>
                    <a:lumOff val="25000"/>
                  </a:schemeClr>
                </a:solidFill>
                <a:latin typeface="+mj-lt"/>
                <a:ea typeface="+mj-ea"/>
                <a:cs typeface="+mj-cs"/>
              </a:defRPr>
            </a:lvl1pPr>
          </a:lstStyle>
          <a:p>
            <a:pPr algn="ctr"/>
            <a:r>
              <a:rPr lang="en-US" dirty="0">
                <a:solidFill>
                  <a:srgbClr val="C00000"/>
                </a:solidFill>
                <a:latin typeface="Comic Sans MS" panose="030F0702030302020204" pitchFamily="66" charset="0"/>
              </a:rPr>
              <a:t>Recap</a:t>
            </a:r>
            <a:endParaRPr lang="en-US" dirty="0">
              <a:solidFill>
                <a:srgbClr val="120A76"/>
              </a:solidFill>
              <a:latin typeface="Comic Sans MS" panose="030F0702030302020204" pitchFamily="66" charset="0"/>
            </a:endParaRPr>
          </a:p>
        </p:txBody>
      </p:sp>
    </p:spTree>
    <p:extLst>
      <p:ext uri="{BB962C8B-B14F-4D97-AF65-F5344CB8AC3E}">
        <p14:creationId xmlns:p14="http://schemas.microsoft.com/office/powerpoint/2010/main" val="29051134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CD0F74-9B62-408C-8E4C-4F353E06EDE3}"/>
              </a:ext>
            </a:extLst>
          </p:cNvPr>
          <p:cNvPicPr>
            <a:picLocks noChangeAspect="1"/>
          </p:cNvPicPr>
          <p:nvPr/>
        </p:nvPicPr>
        <p:blipFill>
          <a:blip r:embed="rId2"/>
          <a:stretch>
            <a:fillRect/>
          </a:stretch>
        </p:blipFill>
        <p:spPr>
          <a:xfrm>
            <a:off x="312975" y="222738"/>
            <a:ext cx="9454674" cy="6564923"/>
          </a:xfrm>
          <a:prstGeom prst="rect">
            <a:avLst/>
          </a:prstGeom>
        </p:spPr>
      </p:pic>
    </p:spTree>
    <p:extLst>
      <p:ext uri="{BB962C8B-B14F-4D97-AF65-F5344CB8AC3E}">
        <p14:creationId xmlns:p14="http://schemas.microsoft.com/office/powerpoint/2010/main" val="20069808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4B898-4E3B-46BF-B1BA-2A8FF43D6DE5}"/>
              </a:ext>
            </a:extLst>
          </p:cNvPr>
          <p:cNvSpPr>
            <a:spLocks noGrp="1"/>
          </p:cNvSpPr>
          <p:nvPr>
            <p:ph type="title" idx="4294967295"/>
          </p:nvPr>
        </p:nvSpPr>
        <p:spPr>
          <a:xfrm>
            <a:off x="565908" y="406400"/>
            <a:ext cx="9514717" cy="817563"/>
          </a:xfrm>
        </p:spPr>
        <p:txBody>
          <a:bodyPr>
            <a:normAutofit/>
          </a:bodyPr>
          <a:lstStyle/>
          <a:p>
            <a:r>
              <a:rPr lang="en-US" sz="5400" dirty="0">
                <a:solidFill>
                  <a:srgbClr val="120A76"/>
                </a:solidFill>
                <a:latin typeface="Comic Sans MS" panose="030F0702030302020204" pitchFamily="66" charset="0"/>
              </a:rPr>
              <a:t>Work Sharing: </a:t>
            </a:r>
            <a:r>
              <a:rPr lang="en-US" sz="5400" dirty="0">
                <a:solidFill>
                  <a:srgbClr val="C00000"/>
                </a:solidFill>
                <a:latin typeface="Comic Sans MS" panose="030F0702030302020204" pitchFamily="66" charset="0"/>
              </a:rPr>
              <a:t>sections</a:t>
            </a:r>
          </a:p>
        </p:txBody>
      </p:sp>
      <p:sp>
        <p:nvSpPr>
          <p:cNvPr id="4" name="TextBox 3">
            <a:extLst>
              <a:ext uri="{FF2B5EF4-FFF2-40B4-BE49-F238E27FC236}">
                <a16:creationId xmlns:a16="http://schemas.microsoft.com/office/drawing/2014/main" id="{47A5B200-849A-4F3C-9090-830EC39C9F95}"/>
              </a:ext>
            </a:extLst>
          </p:cNvPr>
          <p:cNvSpPr txBox="1"/>
          <p:nvPr/>
        </p:nvSpPr>
        <p:spPr>
          <a:xfrm>
            <a:off x="504092" y="1450621"/>
            <a:ext cx="8862646" cy="2308324"/>
          </a:xfrm>
          <a:prstGeom prst="rect">
            <a:avLst/>
          </a:prstGeom>
          <a:noFill/>
        </p:spPr>
        <p:txBody>
          <a:bodyPr wrap="square" rtlCol="0">
            <a:spAutoFit/>
          </a:bodyPr>
          <a:lstStyle/>
          <a:p>
            <a:r>
              <a:rPr lang="en-US" sz="2400" dirty="0">
                <a:latin typeface="Comic Sans MS" panose="030F0702030302020204" pitchFamily="66" charset="0"/>
              </a:rPr>
              <a:t>SECTIONS directive is a non-iterative work-sharing construct. </a:t>
            </a:r>
          </a:p>
          <a:p>
            <a:endParaRPr lang="en-US" sz="2400" dirty="0">
              <a:latin typeface="Comic Sans MS" panose="030F0702030302020204" pitchFamily="66" charset="0"/>
            </a:endParaRPr>
          </a:p>
          <a:p>
            <a:r>
              <a:rPr lang="en-US" sz="2400" dirty="0">
                <a:latin typeface="Comic Sans MS" panose="030F0702030302020204" pitchFamily="66" charset="0"/>
              </a:rPr>
              <a:t>It specifies that the enclosed section(s) of code are to be divided among the threads in the team. </a:t>
            </a:r>
          </a:p>
          <a:p>
            <a:r>
              <a:rPr lang="en-US" sz="2400" dirty="0">
                <a:latin typeface="Comic Sans MS" panose="030F0702030302020204" pitchFamily="66" charset="0"/>
              </a:rPr>
              <a:t>Each SECTION is executed ONCE by a thread in the team.</a:t>
            </a:r>
          </a:p>
        </p:txBody>
      </p:sp>
      <p:pic>
        <p:nvPicPr>
          <p:cNvPr id="3" name="Picture 2">
            <a:extLst>
              <a:ext uri="{FF2B5EF4-FFF2-40B4-BE49-F238E27FC236}">
                <a16:creationId xmlns:a16="http://schemas.microsoft.com/office/drawing/2014/main" id="{54E5348B-0330-4943-8DED-6AD3A8CDAF39}"/>
              </a:ext>
            </a:extLst>
          </p:cNvPr>
          <p:cNvPicPr>
            <a:picLocks noChangeAspect="1"/>
          </p:cNvPicPr>
          <p:nvPr/>
        </p:nvPicPr>
        <p:blipFill>
          <a:blip r:embed="rId3"/>
          <a:stretch>
            <a:fillRect/>
          </a:stretch>
        </p:blipFill>
        <p:spPr>
          <a:xfrm>
            <a:off x="5859462" y="3758945"/>
            <a:ext cx="3848100" cy="3181350"/>
          </a:xfrm>
          <a:prstGeom prst="rect">
            <a:avLst/>
          </a:prstGeom>
        </p:spPr>
      </p:pic>
      <p:pic>
        <p:nvPicPr>
          <p:cNvPr id="5" name="Picture 4">
            <a:extLst>
              <a:ext uri="{FF2B5EF4-FFF2-40B4-BE49-F238E27FC236}">
                <a16:creationId xmlns:a16="http://schemas.microsoft.com/office/drawing/2014/main" id="{F42A44A1-75C5-4126-A3CC-9AD3A987FB8C}"/>
              </a:ext>
            </a:extLst>
          </p:cNvPr>
          <p:cNvPicPr>
            <a:picLocks noChangeAspect="1"/>
          </p:cNvPicPr>
          <p:nvPr/>
        </p:nvPicPr>
        <p:blipFill>
          <a:blip r:embed="rId4"/>
          <a:stretch>
            <a:fillRect/>
          </a:stretch>
        </p:blipFill>
        <p:spPr>
          <a:xfrm>
            <a:off x="565908" y="3985959"/>
            <a:ext cx="5293554" cy="1797119"/>
          </a:xfrm>
          <a:prstGeom prst="rect">
            <a:avLst/>
          </a:prstGeom>
        </p:spPr>
      </p:pic>
    </p:spTree>
    <p:extLst>
      <p:ext uri="{BB962C8B-B14F-4D97-AF65-F5344CB8AC3E}">
        <p14:creationId xmlns:p14="http://schemas.microsoft.com/office/powerpoint/2010/main" val="25390798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A7E8975-CD1C-4BEA-8B88-6D3823894FF0}"/>
              </a:ext>
            </a:extLst>
          </p:cNvPr>
          <p:cNvPicPr>
            <a:picLocks noChangeAspect="1"/>
          </p:cNvPicPr>
          <p:nvPr/>
        </p:nvPicPr>
        <p:blipFill>
          <a:blip r:embed="rId3"/>
          <a:stretch>
            <a:fillRect/>
          </a:stretch>
        </p:blipFill>
        <p:spPr>
          <a:xfrm>
            <a:off x="234902" y="1975555"/>
            <a:ext cx="9845723" cy="4308883"/>
          </a:xfrm>
          <a:prstGeom prst="rect">
            <a:avLst/>
          </a:prstGeom>
        </p:spPr>
      </p:pic>
      <p:sp>
        <p:nvSpPr>
          <p:cNvPr id="5" name="Title 1">
            <a:extLst>
              <a:ext uri="{FF2B5EF4-FFF2-40B4-BE49-F238E27FC236}">
                <a16:creationId xmlns:a16="http://schemas.microsoft.com/office/drawing/2014/main" id="{26F1F4A5-2BB8-4919-B3B5-592FA267A3C4}"/>
              </a:ext>
            </a:extLst>
          </p:cNvPr>
          <p:cNvSpPr txBox="1">
            <a:spLocks/>
          </p:cNvSpPr>
          <p:nvPr/>
        </p:nvSpPr>
        <p:spPr>
          <a:xfrm>
            <a:off x="234902" y="406401"/>
            <a:ext cx="9044211" cy="817206"/>
          </a:xfrm>
          <a:prstGeom prst="rect">
            <a:avLst/>
          </a:prstGeom>
        </p:spPr>
        <p:txBody>
          <a:bodyPr vert="horz" lIns="91440" tIns="45720" rIns="91440" bIns="45720" rtlCol="0" anchor="b">
            <a:normAutofit/>
          </a:bodyPr>
          <a:lstStyle>
            <a:lvl1pPr algn="l" defTabSz="1007943" rtl="0" eaLnBrk="1" latinLnBrk="0" hangingPunct="1">
              <a:lnSpc>
                <a:spcPct val="85000"/>
              </a:lnSpc>
              <a:spcBef>
                <a:spcPct val="0"/>
              </a:spcBef>
              <a:buNone/>
              <a:defRPr sz="5291" kern="1200" spc="-55" baseline="0">
                <a:solidFill>
                  <a:schemeClr val="tx1">
                    <a:lumMod val="75000"/>
                    <a:lumOff val="25000"/>
                  </a:schemeClr>
                </a:solidFill>
                <a:latin typeface="+mj-lt"/>
                <a:ea typeface="+mj-ea"/>
                <a:cs typeface="+mj-cs"/>
              </a:defRPr>
            </a:lvl1pPr>
          </a:lstStyle>
          <a:p>
            <a:r>
              <a:rPr lang="en-US" sz="5400" dirty="0">
                <a:solidFill>
                  <a:srgbClr val="120A76"/>
                </a:solidFill>
                <a:latin typeface="Comic Sans MS" panose="030F0702030302020204" pitchFamily="66" charset="0"/>
              </a:rPr>
              <a:t>Work Sharing:</a:t>
            </a:r>
            <a:r>
              <a:rPr lang="en-US" sz="5400" dirty="0">
                <a:latin typeface="Comic Sans MS" panose="030F0702030302020204" pitchFamily="66" charset="0"/>
              </a:rPr>
              <a:t> </a:t>
            </a:r>
            <a:r>
              <a:rPr lang="en-US" sz="5400" dirty="0">
                <a:solidFill>
                  <a:srgbClr val="C00000"/>
                </a:solidFill>
                <a:latin typeface="Comic Sans MS" panose="030F0702030302020204" pitchFamily="66" charset="0"/>
              </a:rPr>
              <a:t>sections</a:t>
            </a:r>
          </a:p>
        </p:txBody>
      </p:sp>
    </p:spTree>
    <p:extLst>
      <p:ext uri="{BB962C8B-B14F-4D97-AF65-F5344CB8AC3E}">
        <p14:creationId xmlns:p14="http://schemas.microsoft.com/office/powerpoint/2010/main" val="37059345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50A2B-015E-458D-9DD2-ACD52027EB02}"/>
              </a:ext>
            </a:extLst>
          </p:cNvPr>
          <p:cNvSpPr>
            <a:spLocks noGrp="1"/>
          </p:cNvSpPr>
          <p:nvPr>
            <p:ph type="title" idx="4294967295"/>
          </p:nvPr>
        </p:nvSpPr>
        <p:spPr>
          <a:xfrm>
            <a:off x="180622" y="315913"/>
            <a:ext cx="9900003" cy="1062037"/>
          </a:xfrm>
        </p:spPr>
        <p:txBody>
          <a:bodyPr/>
          <a:lstStyle/>
          <a:p>
            <a:r>
              <a:rPr lang="en-US" dirty="0">
                <a:solidFill>
                  <a:srgbClr val="120A76"/>
                </a:solidFill>
                <a:latin typeface="Comic Sans MS" panose="030F0702030302020204" pitchFamily="66" charset="0"/>
              </a:rPr>
              <a:t>OpenMP: </a:t>
            </a:r>
            <a:r>
              <a:rPr lang="en-US" dirty="0" err="1">
                <a:solidFill>
                  <a:srgbClr val="C00000"/>
                </a:solidFill>
                <a:latin typeface="Comic Sans MS" panose="030F0702030302020204" pitchFamily="66" charset="0"/>
              </a:rPr>
              <a:t>lastprivate</a:t>
            </a:r>
            <a:r>
              <a:rPr lang="en-US" dirty="0">
                <a:solidFill>
                  <a:srgbClr val="120A76"/>
                </a:solidFill>
                <a:latin typeface="Comic Sans MS" panose="030F0702030302020204" pitchFamily="66" charset="0"/>
              </a:rPr>
              <a:t> Clause</a:t>
            </a:r>
          </a:p>
        </p:txBody>
      </p:sp>
      <p:sp>
        <p:nvSpPr>
          <p:cNvPr id="6" name="Rectangle 5">
            <a:extLst>
              <a:ext uri="{FF2B5EF4-FFF2-40B4-BE49-F238E27FC236}">
                <a16:creationId xmlns:a16="http://schemas.microsoft.com/office/drawing/2014/main" id="{C6F7EBF3-F341-4FE6-998D-58B0C3808FF5}"/>
              </a:ext>
            </a:extLst>
          </p:cNvPr>
          <p:cNvSpPr/>
          <p:nvPr/>
        </p:nvSpPr>
        <p:spPr>
          <a:xfrm>
            <a:off x="0" y="4572000"/>
            <a:ext cx="9990667" cy="2393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800" dirty="0">
                <a:solidFill>
                  <a:schemeClr val="tx1"/>
                </a:solidFill>
                <a:latin typeface="Comic Sans MS" panose="030F0702030302020204" pitchFamily="66" charset="0"/>
              </a:rPr>
              <a:t>Creates </a:t>
            </a:r>
            <a:r>
              <a:rPr lang="en-US" sz="2800" dirty="0">
                <a:solidFill>
                  <a:srgbClr val="120A76"/>
                </a:solidFill>
                <a:latin typeface="Comic Sans MS" panose="030F0702030302020204" pitchFamily="66" charset="0"/>
              </a:rPr>
              <a:t>private</a:t>
            </a:r>
            <a:r>
              <a:rPr lang="en-US" sz="2800" dirty="0">
                <a:solidFill>
                  <a:schemeClr val="tx1"/>
                </a:solidFill>
                <a:latin typeface="Comic Sans MS" panose="030F0702030302020204" pitchFamily="66" charset="0"/>
              </a:rPr>
              <a:t> memory location for each thread. </a:t>
            </a:r>
          </a:p>
          <a:p>
            <a:pPr marL="457200" indent="-457200">
              <a:buFont typeface="Arial" panose="020B0604020202020204" pitchFamily="34" charset="0"/>
              <a:buChar char="•"/>
            </a:pPr>
            <a:r>
              <a:rPr lang="en-US" sz="2800" dirty="0">
                <a:solidFill>
                  <a:schemeClr val="tx1"/>
                </a:solidFill>
                <a:latin typeface="Comic Sans MS" panose="030F0702030302020204" pitchFamily="66" charset="0"/>
              </a:rPr>
              <a:t>Does not initialize the private variable.</a:t>
            </a:r>
          </a:p>
          <a:p>
            <a:pPr marL="457200" indent="-457200">
              <a:buFont typeface="Arial" panose="020B0604020202020204" pitchFamily="34" charset="0"/>
              <a:buChar char="•"/>
            </a:pPr>
            <a:r>
              <a:rPr lang="en-US" altLang="en-US" sz="2800" dirty="0">
                <a:solidFill>
                  <a:schemeClr val="tx1"/>
                </a:solidFill>
                <a:latin typeface="Comic Sans MS" panose="030F0702030302020204" pitchFamily="66" charset="0"/>
              </a:rPr>
              <a:t>The </a:t>
            </a:r>
            <a:r>
              <a:rPr lang="en-US" altLang="en-US" sz="2800" dirty="0">
                <a:solidFill>
                  <a:srgbClr val="120A76"/>
                </a:solidFill>
                <a:latin typeface="Comic Sans MS" panose="030F0702030302020204" pitchFamily="66" charset="0"/>
              </a:rPr>
              <a:t>sequentially last iteration </a:t>
            </a:r>
            <a:r>
              <a:rPr lang="en-US" altLang="en-US" sz="2800" dirty="0">
                <a:solidFill>
                  <a:schemeClr val="tx1"/>
                </a:solidFill>
                <a:latin typeface="Comic Sans MS" panose="030F0702030302020204" pitchFamily="66" charset="0"/>
              </a:rPr>
              <a:t>of the associated loops, or the </a:t>
            </a:r>
            <a:r>
              <a:rPr lang="en-US" altLang="en-US" sz="2800" dirty="0">
                <a:solidFill>
                  <a:srgbClr val="120A76"/>
                </a:solidFill>
                <a:latin typeface="Comic Sans MS" panose="030F0702030302020204" pitchFamily="66" charset="0"/>
              </a:rPr>
              <a:t>lexically last section</a:t>
            </a:r>
            <a:r>
              <a:rPr lang="en-US" altLang="en-US" sz="2800" dirty="0">
                <a:solidFill>
                  <a:schemeClr val="tx1"/>
                </a:solidFill>
                <a:latin typeface="Comic Sans MS" panose="030F0702030302020204" pitchFamily="66" charset="0"/>
              </a:rPr>
              <a:t> construct [...] to the original list item.</a:t>
            </a:r>
          </a:p>
        </p:txBody>
      </p:sp>
      <p:sp>
        <p:nvSpPr>
          <p:cNvPr id="7" name="Rectangle 6">
            <a:extLst>
              <a:ext uri="{FF2B5EF4-FFF2-40B4-BE49-F238E27FC236}">
                <a16:creationId xmlns:a16="http://schemas.microsoft.com/office/drawing/2014/main" id="{1727AA72-F72B-430C-8DA7-6787D2B9B66C}"/>
              </a:ext>
            </a:extLst>
          </p:cNvPr>
          <p:cNvSpPr/>
          <p:nvPr/>
        </p:nvSpPr>
        <p:spPr>
          <a:xfrm>
            <a:off x="180622" y="1625601"/>
            <a:ext cx="4402667" cy="283351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eaLnBrk="0" fontAlgn="base" hangingPunct="0">
              <a:spcBef>
                <a:spcPct val="0"/>
              </a:spcBef>
              <a:spcAft>
                <a:spcPct val="0"/>
              </a:spcAft>
            </a:pPr>
            <a:r>
              <a:rPr lang="en-US" altLang="en-US" sz="2300" dirty="0">
                <a:solidFill>
                  <a:schemeClr val="tx1"/>
                </a:solidFill>
                <a:latin typeface="Courier New" panose="02070309020205020404" pitchFamily="49" charset="0"/>
                <a:cs typeface="Courier New" panose="02070309020205020404" pitchFamily="49" charset="0"/>
              </a:rPr>
              <a:t>!$OMP DO PRIVATE(I) </a:t>
            </a:r>
            <a:r>
              <a:rPr lang="en-US" altLang="en-US" sz="2300" b="1" dirty="0">
                <a:solidFill>
                  <a:schemeClr val="tx1"/>
                </a:solidFill>
                <a:latin typeface="Courier New" panose="02070309020205020404" pitchFamily="49" charset="0"/>
                <a:cs typeface="Courier New" panose="02070309020205020404" pitchFamily="49" charset="0"/>
              </a:rPr>
              <a:t>LASTPRIVATE</a:t>
            </a:r>
            <a:r>
              <a:rPr lang="en-US" altLang="en-US" sz="2300" dirty="0">
                <a:solidFill>
                  <a:schemeClr val="tx1"/>
                </a:solidFill>
                <a:latin typeface="Courier New" panose="02070309020205020404" pitchFamily="49" charset="0"/>
                <a:cs typeface="Courier New" panose="02070309020205020404" pitchFamily="49" charset="0"/>
              </a:rPr>
              <a:t>(</a:t>
            </a:r>
            <a:r>
              <a:rPr lang="en-US" altLang="en-US" sz="2300" b="1" dirty="0">
                <a:solidFill>
                  <a:schemeClr val="tx1"/>
                </a:solidFill>
                <a:latin typeface="Courier New" panose="02070309020205020404" pitchFamily="49" charset="0"/>
                <a:cs typeface="Courier New" panose="02070309020205020404" pitchFamily="49" charset="0"/>
              </a:rPr>
              <a:t>B</a:t>
            </a:r>
            <a:r>
              <a:rPr lang="en-US" altLang="en-US" sz="2300" dirty="0">
                <a:solidFill>
                  <a:schemeClr val="tx1"/>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US" altLang="en-US" sz="2300" dirty="0">
                <a:solidFill>
                  <a:schemeClr val="tx1"/>
                </a:solidFill>
                <a:latin typeface="Courier New" panose="02070309020205020404" pitchFamily="49" charset="0"/>
                <a:cs typeface="Courier New" panose="02070309020205020404" pitchFamily="49" charset="0"/>
              </a:rPr>
              <a:t>DO i = 1, 1000 </a:t>
            </a:r>
          </a:p>
          <a:p>
            <a:pPr lvl="0" defTabSz="914400" eaLnBrk="0" fontAlgn="base" hangingPunct="0">
              <a:spcBef>
                <a:spcPct val="0"/>
              </a:spcBef>
              <a:spcAft>
                <a:spcPct val="0"/>
              </a:spcAft>
            </a:pPr>
            <a:r>
              <a:rPr lang="en-US" altLang="en-US" sz="2300" dirty="0">
                <a:solidFill>
                  <a:schemeClr val="tx1"/>
                </a:solidFill>
                <a:latin typeface="Courier New" panose="02070309020205020404" pitchFamily="49" charset="0"/>
                <a:cs typeface="Courier New" panose="02070309020205020404" pitchFamily="49" charset="0"/>
              </a:rPr>
              <a:t>B = </a:t>
            </a:r>
            <a:r>
              <a:rPr lang="en-US" altLang="en-US" sz="2300" dirty="0" err="1">
                <a:solidFill>
                  <a:schemeClr val="tx1"/>
                </a:solidFill>
                <a:latin typeface="Courier New" panose="02070309020205020404" pitchFamily="49" charset="0"/>
                <a:cs typeface="Courier New" panose="02070309020205020404" pitchFamily="49" charset="0"/>
              </a:rPr>
              <a:t>i</a:t>
            </a:r>
            <a:endParaRPr lang="en-US" altLang="en-US" sz="2300" dirty="0">
              <a:solidFill>
                <a:schemeClr val="tx1"/>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altLang="en-US" sz="2300" dirty="0">
                <a:solidFill>
                  <a:schemeClr val="tx1"/>
                </a:solidFill>
                <a:latin typeface="Courier New" panose="02070309020205020404" pitchFamily="49" charset="0"/>
                <a:cs typeface="Courier New" panose="02070309020205020404" pitchFamily="49" charset="0"/>
              </a:rPr>
              <a:t>ENDDO</a:t>
            </a:r>
          </a:p>
          <a:p>
            <a:pPr lvl="0" defTabSz="914400" eaLnBrk="0" fontAlgn="base" hangingPunct="0">
              <a:spcBef>
                <a:spcPct val="0"/>
              </a:spcBef>
              <a:spcAft>
                <a:spcPct val="0"/>
              </a:spcAft>
            </a:pPr>
            <a:r>
              <a:rPr lang="en-US" altLang="en-US" sz="2300" dirty="0">
                <a:solidFill>
                  <a:schemeClr val="tx1"/>
                </a:solidFill>
                <a:latin typeface="Courier New" panose="02070309020205020404" pitchFamily="49" charset="0"/>
                <a:cs typeface="Courier New" panose="02070309020205020404" pitchFamily="49" charset="0"/>
              </a:rPr>
              <a:t>!$OMP END DO </a:t>
            </a:r>
          </a:p>
          <a:p>
            <a:pPr lvl="0" defTabSz="914400" eaLnBrk="0" fontAlgn="base" hangingPunct="0">
              <a:spcBef>
                <a:spcPct val="0"/>
              </a:spcBef>
              <a:spcAft>
                <a:spcPct val="0"/>
              </a:spcAft>
            </a:pPr>
            <a:r>
              <a:rPr lang="en-US" altLang="en-US" sz="2300" dirty="0">
                <a:solidFill>
                  <a:schemeClr val="tx1"/>
                </a:solidFill>
                <a:latin typeface="Courier New" panose="02070309020205020404" pitchFamily="49" charset="0"/>
                <a:cs typeface="Courier New" panose="02070309020205020404" pitchFamily="49" charset="0"/>
              </a:rPr>
              <a:t>!—value of </a:t>
            </a:r>
            <a:r>
              <a:rPr lang="en-US" altLang="en-US" sz="2300" b="1" dirty="0">
                <a:solidFill>
                  <a:schemeClr val="tx1"/>
                </a:solidFill>
                <a:latin typeface="Courier New" panose="02070309020205020404" pitchFamily="49" charset="0"/>
                <a:cs typeface="Courier New" panose="02070309020205020404" pitchFamily="49" charset="0"/>
              </a:rPr>
              <a:t>B </a:t>
            </a:r>
            <a:r>
              <a:rPr lang="en-US" altLang="en-US" sz="2300" dirty="0">
                <a:solidFill>
                  <a:schemeClr val="tx1"/>
                </a:solidFill>
                <a:latin typeface="Courier New" panose="02070309020205020404" pitchFamily="49" charset="0"/>
                <a:cs typeface="Courier New" panose="02070309020205020404" pitchFamily="49" charset="0"/>
              </a:rPr>
              <a:t>here is </a:t>
            </a:r>
            <a:r>
              <a:rPr lang="en-US" altLang="en-US" sz="2300" b="1" dirty="0">
                <a:solidFill>
                  <a:schemeClr val="tx1"/>
                </a:solidFill>
                <a:latin typeface="Courier New" panose="02070309020205020404" pitchFamily="49" charset="0"/>
                <a:cs typeface="Courier New" panose="02070309020205020404" pitchFamily="49" charset="0"/>
              </a:rPr>
              <a:t>1000</a:t>
            </a:r>
            <a:endParaRPr lang="en-US" altLang="en-US" sz="2300" b="1" dirty="0">
              <a:solidFill>
                <a:schemeClr val="tx1"/>
              </a:solidFill>
              <a:latin typeface="Arial" panose="020B0604020202020204" pitchFamily="34" charset="0"/>
            </a:endParaRPr>
          </a:p>
        </p:txBody>
      </p:sp>
      <p:sp>
        <p:nvSpPr>
          <p:cNvPr id="9" name="Rectangle 8">
            <a:extLst>
              <a:ext uri="{FF2B5EF4-FFF2-40B4-BE49-F238E27FC236}">
                <a16:creationId xmlns:a16="http://schemas.microsoft.com/office/drawing/2014/main" id="{52465E05-5DB0-4E78-B051-152480DB207C}"/>
              </a:ext>
            </a:extLst>
          </p:cNvPr>
          <p:cNvSpPr/>
          <p:nvPr/>
        </p:nvSpPr>
        <p:spPr>
          <a:xfrm>
            <a:off x="5029203" y="1608665"/>
            <a:ext cx="4402667" cy="283351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eaLnBrk="0" fontAlgn="base" hangingPunct="0">
              <a:spcBef>
                <a:spcPct val="0"/>
              </a:spcBef>
              <a:spcAft>
                <a:spcPct val="0"/>
              </a:spcAft>
            </a:pPr>
            <a:r>
              <a:rPr lang="en-US" altLang="en-US" sz="2000" dirty="0">
                <a:solidFill>
                  <a:srgbClr val="333333"/>
                </a:solidFill>
                <a:latin typeface="Courier New" panose="02070309020205020404" pitchFamily="49" charset="0"/>
                <a:cs typeface="Courier New" panose="02070309020205020404" pitchFamily="49" charset="0"/>
              </a:rPr>
              <a:t>!$OMP SECTIONS </a:t>
            </a:r>
            <a:r>
              <a:rPr lang="en-US" altLang="en-US" sz="2000" b="1" dirty="0">
                <a:solidFill>
                  <a:srgbClr val="333333"/>
                </a:solidFill>
                <a:latin typeface="Courier New" panose="02070309020205020404" pitchFamily="49" charset="0"/>
                <a:cs typeface="Courier New" panose="02070309020205020404" pitchFamily="49" charset="0"/>
              </a:rPr>
              <a:t>LASTPRIVATE(B)</a:t>
            </a:r>
          </a:p>
          <a:p>
            <a:pPr defTabSz="914400" eaLnBrk="0" fontAlgn="base" hangingPunct="0">
              <a:spcBef>
                <a:spcPct val="0"/>
              </a:spcBef>
              <a:spcAft>
                <a:spcPct val="0"/>
              </a:spcAft>
            </a:pPr>
            <a:r>
              <a:rPr lang="en-US" altLang="en-US" sz="2000" dirty="0">
                <a:solidFill>
                  <a:srgbClr val="333333"/>
                </a:solidFill>
                <a:latin typeface="Courier New" panose="02070309020205020404" pitchFamily="49" charset="0"/>
                <a:cs typeface="Courier New" panose="02070309020205020404" pitchFamily="49" charset="0"/>
              </a:rPr>
              <a:t>!$OMP SECTION </a:t>
            </a:r>
          </a:p>
          <a:p>
            <a:pPr defTabSz="914400" eaLnBrk="0" fontAlgn="base" hangingPunct="0">
              <a:spcBef>
                <a:spcPct val="0"/>
              </a:spcBef>
              <a:spcAft>
                <a:spcPct val="0"/>
              </a:spcAft>
            </a:pPr>
            <a:r>
              <a:rPr lang="en-US" altLang="en-US" sz="2000" dirty="0">
                <a:solidFill>
                  <a:srgbClr val="333333"/>
                </a:solidFill>
                <a:latin typeface="Courier New" panose="02070309020205020404" pitchFamily="49" charset="0"/>
                <a:cs typeface="Courier New" panose="02070309020205020404" pitchFamily="49" charset="0"/>
              </a:rPr>
              <a:t>	B = 2</a:t>
            </a:r>
          </a:p>
          <a:p>
            <a:pPr defTabSz="914400" eaLnBrk="0" fontAlgn="base" hangingPunct="0">
              <a:spcBef>
                <a:spcPct val="0"/>
              </a:spcBef>
              <a:spcAft>
                <a:spcPct val="0"/>
              </a:spcAft>
            </a:pPr>
            <a:r>
              <a:rPr lang="en-US" altLang="en-US" sz="2000" dirty="0">
                <a:solidFill>
                  <a:srgbClr val="333333"/>
                </a:solidFill>
                <a:latin typeface="Courier New" panose="02070309020205020404" pitchFamily="49" charset="0"/>
                <a:cs typeface="Courier New" panose="02070309020205020404" pitchFamily="49" charset="0"/>
              </a:rPr>
              <a:t>!$OMP SECTION </a:t>
            </a:r>
          </a:p>
          <a:p>
            <a:pPr defTabSz="914400" eaLnBrk="0" fontAlgn="base" hangingPunct="0">
              <a:spcBef>
                <a:spcPct val="0"/>
              </a:spcBef>
              <a:spcAft>
                <a:spcPct val="0"/>
              </a:spcAft>
            </a:pPr>
            <a:r>
              <a:rPr lang="en-US" altLang="en-US" sz="2000" dirty="0">
                <a:solidFill>
                  <a:srgbClr val="333333"/>
                </a:solidFill>
                <a:latin typeface="Courier New" panose="02070309020205020404" pitchFamily="49" charset="0"/>
                <a:cs typeface="Courier New" panose="02070309020205020404" pitchFamily="49" charset="0"/>
              </a:rPr>
              <a:t>	</a:t>
            </a:r>
            <a:r>
              <a:rPr lang="en-US" altLang="en-US" sz="2000" b="1" dirty="0">
                <a:solidFill>
                  <a:srgbClr val="333333"/>
                </a:solidFill>
                <a:latin typeface="Courier New" panose="02070309020205020404" pitchFamily="49" charset="0"/>
                <a:cs typeface="Courier New" panose="02070309020205020404" pitchFamily="49" charset="0"/>
              </a:rPr>
              <a:t>B = 4</a:t>
            </a:r>
          </a:p>
          <a:p>
            <a:pPr defTabSz="914400" eaLnBrk="0" fontAlgn="base" hangingPunct="0">
              <a:spcBef>
                <a:spcPct val="0"/>
              </a:spcBef>
              <a:spcAft>
                <a:spcPct val="0"/>
              </a:spcAft>
            </a:pPr>
            <a:r>
              <a:rPr lang="en-US" altLang="en-US" sz="2000" dirty="0">
                <a:solidFill>
                  <a:srgbClr val="333333"/>
                </a:solidFill>
                <a:latin typeface="Courier New" panose="02070309020205020404" pitchFamily="49" charset="0"/>
                <a:cs typeface="Courier New" panose="02070309020205020404" pitchFamily="49" charset="0"/>
              </a:rPr>
              <a:t>!$OMP SECTION </a:t>
            </a:r>
          </a:p>
          <a:p>
            <a:pPr defTabSz="914400" eaLnBrk="0" fontAlgn="base" hangingPunct="0">
              <a:spcBef>
                <a:spcPct val="0"/>
              </a:spcBef>
              <a:spcAft>
                <a:spcPct val="0"/>
              </a:spcAft>
            </a:pPr>
            <a:r>
              <a:rPr lang="en-US" altLang="en-US" sz="2000" dirty="0">
                <a:solidFill>
                  <a:srgbClr val="333333"/>
                </a:solidFill>
                <a:latin typeface="Courier New" panose="02070309020205020404" pitchFamily="49" charset="0"/>
                <a:cs typeface="Courier New" panose="02070309020205020404" pitchFamily="49" charset="0"/>
              </a:rPr>
              <a:t>	D = 6</a:t>
            </a:r>
          </a:p>
          <a:p>
            <a:pPr defTabSz="914400" eaLnBrk="0" fontAlgn="base" hangingPunct="0">
              <a:spcBef>
                <a:spcPct val="0"/>
              </a:spcBef>
              <a:spcAft>
                <a:spcPct val="0"/>
              </a:spcAft>
            </a:pPr>
            <a:r>
              <a:rPr lang="en-US" altLang="en-US" sz="2000" dirty="0">
                <a:solidFill>
                  <a:srgbClr val="333333"/>
                </a:solidFill>
                <a:latin typeface="Courier New" panose="02070309020205020404" pitchFamily="49" charset="0"/>
                <a:cs typeface="Courier New" panose="02070309020205020404" pitchFamily="49" charset="0"/>
              </a:rPr>
              <a:t>!$OMP END SECTIONS</a:t>
            </a:r>
            <a:r>
              <a:rPr lang="en-US" altLang="en-US" sz="2000" dirty="0">
                <a:solidFill>
                  <a:schemeClr val="tx1"/>
                </a:solidFill>
                <a:latin typeface="Courier New" panose="02070309020205020404" pitchFamily="49" charset="0"/>
                <a:cs typeface="Courier New" panose="02070309020205020404" pitchFamily="49" charset="0"/>
              </a:rPr>
              <a:t> </a:t>
            </a:r>
          </a:p>
        </p:txBody>
      </p:sp>
      <p:sp>
        <p:nvSpPr>
          <p:cNvPr id="11" name="Rectangle 4">
            <a:extLst>
              <a:ext uri="{FF2B5EF4-FFF2-40B4-BE49-F238E27FC236}">
                <a16:creationId xmlns:a16="http://schemas.microsoft.com/office/drawing/2014/main" id="{73D4193A-838B-40DB-8357-78AD3DABCDF6}"/>
              </a:ext>
            </a:extLst>
          </p:cNvPr>
          <p:cNvSpPr>
            <a:spLocks noChangeArrowheads="1"/>
          </p:cNvSpPr>
          <p:nvPr/>
        </p:nvSpPr>
        <p:spPr bwMode="auto">
          <a:xfrm>
            <a:off x="152400" y="242500"/>
            <a:ext cx="92398"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56486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6F1F4A5-2BB8-4919-B3B5-592FA267A3C4}"/>
              </a:ext>
            </a:extLst>
          </p:cNvPr>
          <p:cNvSpPr txBox="1">
            <a:spLocks/>
          </p:cNvSpPr>
          <p:nvPr/>
        </p:nvSpPr>
        <p:spPr>
          <a:xfrm>
            <a:off x="485422" y="406401"/>
            <a:ext cx="8793691" cy="817206"/>
          </a:xfrm>
          <a:prstGeom prst="rect">
            <a:avLst/>
          </a:prstGeom>
        </p:spPr>
        <p:txBody>
          <a:bodyPr vert="horz" lIns="91440" tIns="45720" rIns="91440" bIns="45720" rtlCol="0" anchor="b">
            <a:normAutofit/>
          </a:bodyPr>
          <a:lstStyle>
            <a:lvl1pPr algn="l" defTabSz="1007943" rtl="0" eaLnBrk="1" latinLnBrk="0" hangingPunct="1">
              <a:lnSpc>
                <a:spcPct val="85000"/>
              </a:lnSpc>
              <a:spcBef>
                <a:spcPct val="0"/>
              </a:spcBef>
              <a:buNone/>
              <a:defRPr sz="5291" kern="1200" spc="-55" baseline="0">
                <a:solidFill>
                  <a:schemeClr val="tx1">
                    <a:lumMod val="75000"/>
                    <a:lumOff val="25000"/>
                  </a:schemeClr>
                </a:solidFill>
                <a:latin typeface="+mj-lt"/>
                <a:ea typeface="+mj-ea"/>
                <a:cs typeface="+mj-cs"/>
              </a:defRPr>
            </a:lvl1pPr>
          </a:lstStyle>
          <a:p>
            <a:r>
              <a:rPr lang="en-US" sz="5400" dirty="0">
                <a:solidFill>
                  <a:srgbClr val="120A76"/>
                </a:solidFill>
                <a:latin typeface="Comic Sans MS" panose="030F0702030302020204" pitchFamily="66" charset="0"/>
              </a:rPr>
              <a:t>Work Sharing: </a:t>
            </a:r>
            <a:r>
              <a:rPr lang="en-US" sz="5400" dirty="0">
                <a:solidFill>
                  <a:srgbClr val="C00000"/>
                </a:solidFill>
                <a:latin typeface="Comic Sans MS" panose="030F0702030302020204" pitchFamily="66" charset="0"/>
              </a:rPr>
              <a:t>tasks</a:t>
            </a:r>
          </a:p>
        </p:txBody>
      </p:sp>
      <p:sp>
        <p:nvSpPr>
          <p:cNvPr id="2" name="TextBox 1">
            <a:extLst>
              <a:ext uri="{FF2B5EF4-FFF2-40B4-BE49-F238E27FC236}">
                <a16:creationId xmlns:a16="http://schemas.microsoft.com/office/drawing/2014/main" id="{D356340F-AE4C-424A-BAAC-1E771D946509}"/>
              </a:ext>
            </a:extLst>
          </p:cNvPr>
          <p:cNvSpPr txBox="1"/>
          <p:nvPr/>
        </p:nvSpPr>
        <p:spPr>
          <a:xfrm>
            <a:off x="383822" y="1614311"/>
            <a:ext cx="9155289" cy="4185761"/>
          </a:xfrm>
          <a:prstGeom prst="rect">
            <a:avLst/>
          </a:prstGeom>
          <a:noFill/>
        </p:spPr>
        <p:txBody>
          <a:bodyPr wrap="square" rtlCol="0">
            <a:spAutoFit/>
          </a:bodyPr>
          <a:lstStyle/>
          <a:p>
            <a:r>
              <a:rPr lang="en-US" sz="2500" b="1" dirty="0">
                <a:latin typeface="Comic Sans MS" panose="030F0702030302020204" pitchFamily="66" charset="0"/>
              </a:rPr>
              <a:t>#pragma </a:t>
            </a:r>
            <a:r>
              <a:rPr lang="en-US" sz="2500" b="1" dirty="0" err="1">
                <a:latin typeface="Comic Sans MS" panose="030F0702030302020204" pitchFamily="66" charset="0"/>
              </a:rPr>
              <a:t>omp</a:t>
            </a:r>
            <a:r>
              <a:rPr lang="en-US" sz="2500" b="1" dirty="0">
                <a:latin typeface="Comic Sans MS" panose="030F0702030302020204" pitchFamily="66" charset="0"/>
              </a:rPr>
              <a:t> task [clauses]……</a:t>
            </a:r>
          </a:p>
          <a:p>
            <a:endParaRPr lang="en-US" sz="2500" b="1" dirty="0">
              <a:latin typeface="Comic Sans MS" panose="030F0702030302020204" pitchFamily="66" charset="0"/>
            </a:endParaRPr>
          </a:p>
          <a:p>
            <a:pPr marL="342900" indent="-342900">
              <a:buFont typeface="Arial" panose="020B0604020202020204" pitchFamily="34" charset="0"/>
              <a:buChar char="•"/>
            </a:pPr>
            <a:r>
              <a:rPr lang="en-US" sz="2400" dirty="0">
                <a:latin typeface="Comic Sans MS" panose="030F0702030302020204" pitchFamily="66" charset="0"/>
              </a:rPr>
              <a:t>Tasks allow to parallelize irregular problems (Unbounded loops &amp; Recursive algorithms )</a:t>
            </a:r>
          </a:p>
          <a:p>
            <a:pPr marL="342900" indent="-342900">
              <a:buFont typeface="Arial" panose="020B0604020202020204" pitchFamily="34" charset="0"/>
              <a:buChar char="•"/>
            </a:pPr>
            <a:r>
              <a:rPr lang="en-US" sz="2400" dirty="0">
                <a:latin typeface="Comic Sans MS" panose="030F0702030302020204" pitchFamily="66" charset="0"/>
              </a:rPr>
              <a:t>A task has  - Code to execute – Data environment (It owns its data) – Internal control variables – An assigned thread that executes the code and the data </a:t>
            </a:r>
          </a:p>
          <a:p>
            <a:pPr marL="342900" indent="-342900">
              <a:buFont typeface="Arial" panose="020B0604020202020204" pitchFamily="34" charset="0"/>
              <a:buChar char="•"/>
            </a:pPr>
            <a:r>
              <a:rPr lang="en-US" sz="2400" dirty="0">
                <a:latin typeface="Comic Sans MS" panose="030F0702030302020204" pitchFamily="66" charset="0"/>
              </a:rPr>
              <a:t>Each encountering thread packages a new instance of a task (code and data) </a:t>
            </a:r>
          </a:p>
          <a:p>
            <a:pPr marL="342900" indent="-342900">
              <a:buFont typeface="Arial" panose="020B0604020202020204" pitchFamily="34" charset="0"/>
              <a:buChar char="•"/>
            </a:pPr>
            <a:r>
              <a:rPr lang="en-US" sz="2400" dirty="0">
                <a:latin typeface="Comic Sans MS" panose="030F0702030302020204" pitchFamily="66" charset="0"/>
              </a:rPr>
              <a:t>Some thread in the team executes the task at some later time</a:t>
            </a:r>
          </a:p>
        </p:txBody>
      </p:sp>
    </p:spTree>
    <p:extLst>
      <p:ext uri="{BB962C8B-B14F-4D97-AF65-F5344CB8AC3E}">
        <p14:creationId xmlns:p14="http://schemas.microsoft.com/office/powerpoint/2010/main" val="5066736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6F1F4A5-2BB8-4919-B3B5-592FA267A3C4}"/>
              </a:ext>
            </a:extLst>
          </p:cNvPr>
          <p:cNvSpPr txBox="1">
            <a:spLocks/>
          </p:cNvSpPr>
          <p:nvPr/>
        </p:nvSpPr>
        <p:spPr>
          <a:xfrm>
            <a:off x="338490" y="406401"/>
            <a:ext cx="8940623" cy="817206"/>
          </a:xfrm>
          <a:prstGeom prst="rect">
            <a:avLst/>
          </a:prstGeom>
        </p:spPr>
        <p:txBody>
          <a:bodyPr vert="horz" lIns="91440" tIns="45720" rIns="91440" bIns="45720" rtlCol="0" anchor="b">
            <a:normAutofit/>
          </a:bodyPr>
          <a:lstStyle>
            <a:lvl1pPr algn="l" defTabSz="1007943" rtl="0" eaLnBrk="1" latinLnBrk="0" hangingPunct="1">
              <a:lnSpc>
                <a:spcPct val="85000"/>
              </a:lnSpc>
              <a:spcBef>
                <a:spcPct val="0"/>
              </a:spcBef>
              <a:buNone/>
              <a:defRPr sz="5291" kern="1200" spc="-55" baseline="0">
                <a:solidFill>
                  <a:schemeClr val="tx1">
                    <a:lumMod val="75000"/>
                    <a:lumOff val="25000"/>
                  </a:schemeClr>
                </a:solidFill>
                <a:latin typeface="+mj-lt"/>
                <a:ea typeface="+mj-ea"/>
                <a:cs typeface="+mj-cs"/>
              </a:defRPr>
            </a:lvl1pPr>
          </a:lstStyle>
          <a:p>
            <a:r>
              <a:rPr lang="en-US" sz="5400" dirty="0">
                <a:solidFill>
                  <a:srgbClr val="120A76"/>
                </a:solidFill>
                <a:latin typeface="Comic Sans MS" panose="030F0702030302020204" pitchFamily="66" charset="0"/>
              </a:rPr>
              <a:t>Work Sharing: </a:t>
            </a:r>
            <a:r>
              <a:rPr lang="en-US" sz="5400" dirty="0">
                <a:solidFill>
                  <a:srgbClr val="C00000"/>
                </a:solidFill>
                <a:latin typeface="Comic Sans MS" panose="030F0702030302020204" pitchFamily="66" charset="0"/>
              </a:rPr>
              <a:t>tasks</a:t>
            </a:r>
          </a:p>
        </p:txBody>
      </p:sp>
      <p:pic>
        <p:nvPicPr>
          <p:cNvPr id="3" name="Picture 2">
            <a:extLst>
              <a:ext uri="{FF2B5EF4-FFF2-40B4-BE49-F238E27FC236}">
                <a16:creationId xmlns:a16="http://schemas.microsoft.com/office/drawing/2014/main" id="{891AA01F-8A70-4FDA-88A1-919541D77CBB}"/>
              </a:ext>
            </a:extLst>
          </p:cNvPr>
          <p:cNvPicPr>
            <a:picLocks noChangeAspect="1"/>
          </p:cNvPicPr>
          <p:nvPr/>
        </p:nvPicPr>
        <p:blipFill>
          <a:blip r:embed="rId3"/>
          <a:stretch>
            <a:fillRect/>
          </a:stretch>
        </p:blipFill>
        <p:spPr>
          <a:xfrm>
            <a:off x="4802187" y="1885245"/>
            <a:ext cx="5075238" cy="4673600"/>
          </a:xfrm>
          <a:prstGeom prst="rect">
            <a:avLst/>
          </a:prstGeom>
        </p:spPr>
        <p:style>
          <a:lnRef idx="2">
            <a:schemeClr val="dk1"/>
          </a:lnRef>
          <a:fillRef idx="1">
            <a:schemeClr val="lt1"/>
          </a:fillRef>
          <a:effectRef idx="0">
            <a:schemeClr val="dk1"/>
          </a:effectRef>
          <a:fontRef idx="minor">
            <a:schemeClr val="dk1"/>
          </a:fontRef>
        </p:style>
      </p:pic>
      <p:pic>
        <p:nvPicPr>
          <p:cNvPr id="4" name="Picture 3">
            <a:extLst>
              <a:ext uri="{FF2B5EF4-FFF2-40B4-BE49-F238E27FC236}">
                <a16:creationId xmlns:a16="http://schemas.microsoft.com/office/drawing/2014/main" id="{F2882FEE-BF29-47C1-B689-28CDB09286D1}"/>
              </a:ext>
            </a:extLst>
          </p:cNvPr>
          <p:cNvPicPr>
            <a:picLocks noChangeAspect="1"/>
          </p:cNvPicPr>
          <p:nvPr/>
        </p:nvPicPr>
        <p:blipFill>
          <a:blip r:embed="rId4"/>
          <a:stretch>
            <a:fillRect/>
          </a:stretch>
        </p:blipFill>
        <p:spPr>
          <a:xfrm>
            <a:off x="338490" y="1490838"/>
            <a:ext cx="4120621" cy="5245207"/>
          </a:xfrm>
          <a:prstGeom prst="rect">
            <a:avLst/>
          </a:prstGeom>
        </p:spPr>
      </p:pic>
      <p:sp>
        <p:nvSpPr>
          <p:cNvPr id="6" name="Arrow: Left 5">
            <a:extLst>
              <a:ext uri="{FF2B5EF4-FFF2-40B4-BE49-F238E27FC236}">
                <a16:creationId xmlns:a16="http://schemas.microsoft.com/office/drawing/2014/main" id="{C99D7D5C-E4AB-4CB8-ABBF-A8DB26D7816E}"/>
              </a:ext>
            </a:extLst>
          </p:cNvPr>
          <p:cNvSpPr/>
          <p:nvPr/>
        </p:nvSpPr>
        <p:spPr>
          <a:xfrm>
            <a:off x="5926667" y="5590455"/>
            <a:ext cx="1069993" cy="2910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EE4F849-2166-4A8E-B3BA-E68DAC539318}"/>
              </a:ext>
            </a:extLst>
          </p:cNvPr>
          <p:cNvSpPr/>
          <p:nvPr/>
        </p:nvSpPr>
        <p:spPr>
          <a:xfrm>
            <a:off x="6795911" y="5590455"/>
            <a:ext cx="2710960" cy="291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#pragma </a:t>
            </a:r>
            <a:r>
              <a:rPr lang="en-US" sz="2000" dirty="0" err="1"/>
              <a:t>omp</a:t>
            </a:r>
            <a:r>
              <a:rPr lang="en-US" sz="2000" dirty="0"/>
              <a:t> </a:t>
            </a:r>
            <a:r>
              <a:rPr lang="en-US" sz="2000" dirty="0" err="1"/>
              <a:t>taskwait</a:t>
            </a:r>
            <a:endParaRPr lang="en-US" sz="2000" dirty="0">
              <a:latin typeface="Comic Sans MS" panose="030F0702030302020204" pitchFamily="66" charset="0"/>
            </a:endParaRPr>
          </a:p>
        </p:txBody>
      </p:sp>
    </p:spTree>
    <p:extLst>
      <p:ext uri="{BB962C8B-B14F-4D97-AF65-F5344CB8AC3E}">
        <p14:creationId xmlns:p14="http://schemas.microsoft.com/office/powerpoint/2010/main" val="552295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6F1F4A5-2BB8-4919-B3B5-592FA267A3C4}"/>
              </a:ext>
            </a:extLst>
          </p:cNvPr>
          <p:cNvSpPr txBox="1">
            <a:spLocks/>
          </p:cNvSpPr>
          <p:nvPr/>
        </p:nvSpPr>
        <p:spPr>
          <a:xfrm>
            <a:off x="727587" y="406401"/>
            <a:ext cx="8551526" cy="817206"/>
          </a:xfrm>
          <a:prstGeom prst="rect">
            <a:avLst/>
          </a:prstGeom>
        </p:spPr>
        <p:txBody>
          <a:bodyPr vert="horz" lIns="91440" tIns="45720" rIns="91440" bIns="45720" rtlCol="0" anchor="b">
            <a:normAutofit/>
          </a:bodyPr>
          <a:lstStyle>
            <a:lvl1pPr algn="l" defTabSz="1007943" rtl="0" eaLnBrk="1" latinLnBrk="0" hangingPunct="1">
              <a:lnSpc>
                <a:spcPct val="85000"/>
              </a:lnSpc>
              <a:spcBef>
                <a:spcPct val="0"/>
              </a:spcBef>
              <a:buNone/>
              <a:defRPr sz="5291" kern="1200" spc="-55" baseline="0">
                <a:solidFill>
                  <a:schemeClr val="tx1">
                    <a:lumMod val="75000"/>
                    <a:lumOff val="25000"/>
                  </a:schemeClr>
                </a:solidFill>
                <a:latin typeface="+mj-lt"/>
                <a:ea typeface="+mj-ea"/>
                <a:cs typeface="+mj-cs"/>
              </a:defRPr>
            </a:lvl1pPr>
          </a:lstStyle>
          <a:p>
            <a:r>
              <a:rPr lang="en-US" sz="5400" dirty="0">
                <a:solidFill>
                  <a:srgbClr val="120A76"/>
                </a:solidFill>
                <a:latin typeface="Comic Sans MS" panose="030F0702030302020204" pitchFamily="66" charset="0"/>
              </a:rPr>
              <a:t>Work Sharing: </a:t>
            </a:r>
            <a:r>
              <a:rPr lang="en-US" sz="5400" dirty="0">
                <a:solidFill>
                  <a:srgbClr val="C00000"/>
                </a:solidFill>
                <a:latin typeface="Comic Sans MS" panose="030F0702030302020204" pitchFamily="66" charset="0"/>
              </a:rPr>
              <a:t>single</a:t>
            </a:r>
          </a:p>
        </p:txBody>
      </p:sp>
      <p:sp>
        <p:nvSpPr>
          <p:cNvPr id="2" name="Rectangle 1">
            <a:extLst>
              <a:ext uri="{FF2B5EF4-FFF2-40B4-BE49-F238E27FC236}">
                <a16:creationId xmlns:a16="http://schemas.microsoft.com/office/drawing/2014/main" id="{44093116-1C80-48DB-941D-193C395EE6EC}"/>
              </a:ext>
            </a:extLst>
          </p:cNvPr>
          <p:cNvSpPr/>
          <p:nvPr/>
        </p:nvSpPr>
        <p:spPr>
          <a:xfrm>
            <a:off x="727587" y="1547071"/>
            <a:ext cx="8691716" cy="2232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Comic Sans MS" panose="030F0702030302020204" pitchFamily="66" charset="0"/>
              </a:rPr>
              <a:t>The SINGLE directive specifies that the enclosed code is to be executed by only one thread in the team.</a:t>
            </a:r>
          </a:p>
          <a:p>
            <a:endParaRPr lang="en-US" sz="2400" dirty="0">
              <a:solidFill>
                <a:schemeClr val="tx1"/>
              </a:solidFill>
              <a:latin typeface="Comic Sans MS" panose="030F0702030302020204" pitchFamily="66" charset="0"/>
            </a:endParaRPr>
          </a:p>
          <a:p>
            <a:pPr marL="342900" indent="-342900">
              <a:buFont typeface="Arial" panose="020B0604020202020204" pitchFamily="34" charset="0"/>
              <a:buChar char="•"/>
            </a:pPr>
            <a:r>
              <a:rPr lang="en-US" sz="2400" dirty="0">
                <a:solidFill>
                  <a:schemeClr val="tx1"/>
                </a:solidFill>
                <a:latin typeface="Comic Sans MS" panose="030F0702030302020204" pitchFamily="66" charset="0"/>
              </a:rPr>
              <a:t>May be useful when dealing with sections of code that are not thread safe (such as I/O)</a:t>
            </a:r>
          </a:p>
          <a:p>
            <a:pPr marL="342900" indent="-342900">
              <a:buFont typeface="Arial" panose="020B0604020202020204" pitchFamily="34" charset="0"/>
              <a:buChar char="•"/>
            </a:pPr>
            <a:endParaRPr lang="en-US" sz="2400" dirty="0">
              <a:solidFill>
                <a:schemeClr val="tx1"/>
              </a:solidFill>
              <a:latin typeface="Comic Sans MS" panose="030F0702030302020204" pitchFamily="66" charset="0"/>
            </a:endParaRPr>
          </a:p>
        </p:txBody>
      </p:sp>
      <p:sp>
        <p:nvSpPr>
          <p:cNvPr id="8" name="Rectangle 1">
            <a:extLst>
              <a:ext uri="{FF2B5EF4-FFF2-40B4-BE49-F238E27FC236}">
                <a16:creationId xmlns:a16="http://schemas.microsoft.com/office/drawing/2014/main" id="{0B0C2E80-5562-489D-9F97-8FD9F7ABC9DC}"/>
              </a:ext>
            </a:extLst>
          </p:cNvPr>
          <p:cNvSpPr>
            <a:spLocks noChangeArrowheads="1"/>
          </p:cNvSpPr>
          <p:nvPr/>
        </p:nvSpPr>
        <p:spPr bwMode="auto">
          <a:xfrm>
            <a:off x="1061887" y="3749019"/>
            <a:ext cx="4404848" cy="163121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nsolas" panose="020B0609020204030204" pitchFamily="49" charset="0"/>
              </a:rPr>
              <a:t>!$OMP SINGLE </a:t>
            </a:r>
            <a:r>
              <a:rPr kumimoji="0" lang="en-US" altLang="en-US" sz="2000" b="1" i="1" u="none" strike="noStrike" cap="none" normalizeH="0" baseline="0" dirty="0">
                <a:ln>
                  <a:noFill/>
                </a:ln>
                <a:solidFill>
                  <a:srgbClr val="000000"/>
                </a:solidFill>
                <a:effectLst/>
                <a:latin typeface="Consolas" panose="020B0609020204030204" pitchFamily="49" charset="0"/>
              </a:rPr>
              <a:t>[clause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i="1" dirty="0">
                <a:solidFill>
                  <a:srgbClr val="000000"/>
                </a:solidFill>
                <a:latin typeface="Consolas" panose="020B0609020204030204" pitchFamily="49" charset="0"/>
              </a:rPr>
              <a:t>    </a:t>
            </a:r>
            <a:r>
              <a:rPr kumimoji="0" lang="en-US" altLang="en-US" sz="2000" b="1" i="0" u="none" strike="noStrike" cap="none" normalizeH="0" baseline="0" dirty="0">
                <a:ln>
                  <a:noFill/>
                </a:ln>
                <a:solidFill>
                  <a:srgbClr val="000000"/>
                </a:solidFill>
                <a:effectLst/>
                <a:latin typeface="Consolas" panose="020B0609020204030204" pitchFamily="49" charset="0"/>
              </a:rPr>
              <a:t>PRIVATE </a:t>
            </a:r>
            <a:r>
              <a:rPr kumimoji="0" lang="en-US" altLang="en-US" sz="2000" b="1" i="1" u="none" strike="noStrike" cap="none" normalizeH="0" baseline="0" dirty="0">
                <a:ln>
                  <a:noFill/>
                </a:ln>
                <a:solidFill>
                  <a:srgbClr val="000000"/>
                </a:solidFill>
                <a:effectLst/>
                <a:latin typeface="Consolas" panose="020B0609020204030204" pitchFamily="49" charset="0"/>
              </a:rPr>
              <a:t>(list)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i="1" dirty="0">
                <a:solidFill>
                  <a:srgbClr val="000000"/>
                </a:solidFill>
                <a:latin typeface="Consolas" panose="020B0609020204030204" pitchFamily="49" charset="0"/>
              </a:rPr>
              <a:t>    </a:t>
            </a:r>
            <a:r>
              <a:rPr kumimoji="0" lang="en-US" altLang="en-US" sz="2000" b="1" i="0" u="none" strike="noStrike" cap="none" normalizeH="0" baseline="0" dirty="0">
                <a:ln>
                  <a:noFill/>
                </a:ln>
                <a:solidFill>
                  <a:srgbClr val="000000"/>
                </a:solidFill>
                <a:effectLst/>
                <a:latin typeface="Consolas" panose="020B0609020204030204" pitchFamily="49" charset="0"/>
              </a:rPr>
              <a:t>FIRSTPRIVATE </a:t>
            </a:r>
            <a:r>
              <a:rPr kumimoji="0" lang="en-US" altLang="en-US" sz="2000" b="1" i="1" u="none" strike="noStrike" cap="none" normalizeH="0" baseline="0" dirty="0">
                <a:ln>
                  <a:noFill/>
                </a:ln>
                <a:solidFill>
                  <a:srgbClr val="000000"/>
                </a:solidFill>
                <a:effectLst/>
                <a:latin typeface="Consolas" panose="020B0609020204030204" pitchFamily="49" charset="0"/>
              </a:rPr>
              <a:t>(list)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i="1" dirty="0">
                <a:solidFill>
                  <a:srgbClr val="000000"/>
                </a:solidFill>
                <a:latin typeface="Consolas" panose="020B0609020204030204" pitchFamily="49" charset="0"/>
              </a:rPr>
              <a:t>   </a:t>
            </a:r>
            <a:r>
              <a:rPr kumimoji="0" lang="en-US" altLang="en-US" sz="2000" b="1" i="1" u="none" strike="noStrike" cap="none" normalizeH="0" baseline="0" dirty="0">
                <a:ln>
                  <a:noFill/>
                </a:ln>
                <a:solidFill>
                  <a:srgbClr val="000000"/>
                </a:solidFill>
                <a:effectLst/>
                <a:latin typeface="Consolas" panose="020B0609020204030204" pitchFamily="49" charset="0"/>
              </a:rPr>
              <a:t>block</a:t>
            </a:r>
            <a:r>
              <a:rPr kumimoji="0" lang="en-US" altLang="en-US" sz="2000" b="1"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nsolas" panose="020B0609020204030204" pitchFamily="49" charset="0"/>
              </a:rPr>
              <a:t>!$OMP END SINGLE [ NOWAIT ]</a:t>
            </a:r>
            <a:r>
              <a:rPr kumimoji="0" lang="en-US" altLang="en-US" sz="2000" b="0" i="0" u="none" strike="noStrike" cap="none" normalizeH="0" baseline="0" dirty="0">
                <a:ln>
                  <a:noFill/>
                </a:ln>
                <a:solidFill>
                  <a:schemeClr val="tx1"/>
                </a:solidFill>
                <a:effectLst/>
                <a:latin typeface="Consolas" panose="020B0609020204030204" pitchFamily="49" charset="0"/>
              </a:rPr>
              <a:t> </a:t>
            </a:r>
          </a:p>
        </p:txBody>
      </p:sp>
      <p:sp>
        <p:nvSpPr>
          <p:cNvPr id="9" name="Rectangle 1">
            <a:extLst>
              <a:ext uri="{FF2B5EF4-FFF2-40B4-BE49-F238E27FC236}">
                <a16:creationId xmlns:a16="http://schemas.microsoft.com/office/drawing/2014/main" id="{37A021FC-A027-4C75-9FF0-F9DD396BFF14}"/>
              </a:ext>
            </a:extLst>
          </p:cNvPr>
          <p:cNvSpPr>
            <a:spLocks noChangeArrowheads="1"/>
          </p:cNvSpPr>
          <p:nvPr/>
        </p:nvSpPr>
        <p:spPr bwMode="auto">
          <a:xfrm>
            <a:off x="1076635" y="5703699"/>
            <a:ext cx="6140241" cy="101566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2000" b="1" dirty="0">
                <a:solidFill>
                  <a:srgbClr val="000000"/>
                </a:solidFill>
                <a:latin typeface="Consolas" panose="020B0609020204030204" pitchFamily="49" charset="0"/>
              </a:rPr>
              <a:t>#pragma </a:t>
            </a:r>
            <a:r>
              <a:rPr lang="en-US" altLang="en-US" sz="2000" b="1" dirty="0" err="1">
                <a:solidFill>
                  <a:srgbClr val="000000"/>
                </a:solidFill>
                <a:latin typeface="Consolas" panose="020B0609020204030204" pitchFamily="49" charset="0"/>
              </a:rPr>
              <a:t>omp</a:t>
            </a:r>
            <a:r>
              <a:rPr lang="en-US" altLang="en-US" sz="2000" b="1" dirty="0">
                <a:solidFill>
                  <a:srgbClr val="000000"/>
                </a:solidFill>
                <a:latin typeface="Consolas" panose="020B0609020204030204" pitchFamily="49" charset="0"/>
              </a:rPr>
              <a:t> single </a:t>
            </a:r>
            <a:r>
              <a:rPr lang="en-US" altLang="en-US" sz="2000" b="1" i="1" dirty="0">
                <a:solidFill>
                  <a:srgbClr val="000000"/>
                </a:solidFill>
                <a:latin typeface="Consolas" panose="020B0609020204030204" pitchFamily="49" charset="0"/>
              </a:rPr>
              <a:t>[clause ...] newline </a:t>
            </a:r>
            <a:r>
              <a:rPr lang="en-US" altLang="en-US" sz="2000" b="1" dirty="0">
                <a:solidFill>
                  <a:srgbClr val="000000"/>
                </a:solidFill>
                <a:latin typeface="Consolas" panose="020B0609020204030204" pitchFamily="49" charset="0"/>
              </a:rPr>
              <a:t>private </a:t>
            </a:r>
            <a:r>
              <a:rPr lang="en-US" altLang="en-US" sz="2000" b="1" i="1" dirty="0">
                <a:solidFill>
                  <a:srgbClr val="000000"/>
                </a:solidFill>
                <a:latin typeface="Consolas" panose="020B0609020204030204" pitchFamily="49" charset="0"/>
              </a:rPr>
              <a:t>(list) </a:t>
            </a:r>
            <a:r>
              <a:rPr lang="en-US" altLang="en-US" sz="2000" b="1" dirty="0" err="1">
                <a:solidFill>
                  <a:srgbClr val="000000"/>
                </a:solidFill>
                <a:latin typeface="Consolas" panose="020B0609020204030204" pitchFamily="49" charset="0"/>
              </a:rPr>
              <a:t>firstprivate</a:t>
            </a:r>
            <a:r>
              <a:rPr lang="en-US" altLang="en-US" sz="2000" b="1" dirty="0">
                <a:solidFill>
                  <a:srgbClr val="000000"/>
                </a:solidFill>
                <a:latin typeface="Consolas" panose="020B0609020204030204" pitchFamily="49" charset="0"/>
              </a:rPr>
              <a:t> </a:t>
            </a:r>
            <a:r>
              <a:rPr lang="en-US" altLang="en-US" sz="2000" b="1" i="1" dirty="0">
                <a:solidFill>
                  <a:srgbClr val="000000"/>
                </a:solidFill>
                <a:latin typeface="Consolas" panose="020B0609020204030204" pitchFamily="49" charset="0"/>
              </a:rPr>
              <a:t>(list) </a:t>
            </a:r>
            <a:r>
              <a:rPr lang="en-US" altLang="en-US" sz="2000" b="1" dirty="0" err="1">
                <a:solidFill>
                  <a:srgbClr val="000000"/>
                </a:solidFill>
                <a:latin typeface="Consolas" panose="020B0609020204030204" pitchFamily="49" charset="0"/>
              </a:rPr>
              <a:t>nowait</a:t>
            </a:r>
            <a:r>
              <a:rPr lang="en-US" altLang="en-US" sz="2000" b="1" dirty="0">
                <a:solidFill>
                  <a:srgbClr val="000000"/>
                </a:solidFill>
                <a:latin typeface="Consolas" panose="020B0609020204030204" pitchFamily="49" charset="0"/>
              </a:rPr>
              <a:t> </a:t>
            </a:r>
            <a:r>
              <a:rPr lang="en-US" altLang="en-US" sz="2000" b="1" i="1" dirty="0" err="1">
                <a:solidFill>
                  <a:srgbClr val="000000"/>
                </a:solidFill>
                <a:latin typeface="Consolas" panose="020B0609020204030204" pitchFamily="49" charset="0"/>
              </a:rPr>
              <a:t>structured_block</a:t>
            </a:r>
            <a:r>
              <a:rPr lang="en-US" altLang="en-US" sz="2000" dirty="0">
                <a:latin typeface="Consolas" panose="020B0609020204030204" pitchFamily="49" charset="0"/>
              </a:rPr>
              <a:t> </a:t>
            </a:r>
          </a:p>
        </p:txBody>
      </p:sp>
    </p:spTree>
    <p:extLst>
      <p:ext uri="{BB962C8B-B14F-4D97-AF65-F5344CB8AC3E}">
        <p14:creationId xmlns:p14="http://schemas.microsoft.com/office/powerpoint/2010/main" val="17688729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0095CF-73B9-47A0-8D46-A87C4E9AAB7E}"/>
              </a:ext>
            </a:extLst>
          </p:cNvPr>
          <p:cNvSpPr/>
          <p:nvPr/>
        </p:nvSpPr>
        <p:spPr>
          <a:xfrm>
            <a:off x="767644" y="410308"/>
            <a:ext cx="7989494" cy="1055077"/>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defTabSz="1007943">
              <a:lnSpc>
                <a:spcPct val="85000"/>
              </a:lnSpc>
              <a:spcBef>
                <a:spcPct val="0"/>
              </a:spcBef>
            </a:pPr>
            <a:r>
              <a:rPr lang="en-US" sz="5291" spc="-55" dirty="0">
                <a:solidFill>
                  <a:srgbClr val="002060"/>
                </a:solidFill>
                <a:latin typeface="Comic Sans MS" panose="030F0702030302020204" pitchFamily="66" charset="0"/>
                <a:ea typeface="+mj-ea"/>
                <a:cs typeface="+mj-cs"/>
              </a:rPr>
              <a:t>Schedule Clause</a:t>
            </a:r>
          </a:p>
        </p:txBody>
      </p:sp>
      <p:sp>
        <p:nvSpPr>
          <p:cNvPr id="3" name="Rectangle 2">
            <a:extLst>
              <a:ext uri="{FF2B5EF4-FFF2-40B4-BE49-F238E27FC236}">
                <a16:creationId xmlns:a16="http://schemas.microsoft.com/office/drawing/2014/main" id="{0708CE85-AF55-4F58-83F7-131AB6376BEF}"/>
              </a:ext>
            </a:extLst>
          </p:cNvPr>
          <p:cNvSpPr/>
          <p:nvPr/>
        </p:nvSpPr>
        <p:spPr>
          <a:xfrm>
            <a:off x="644769" y="1521826"/>
            <a:ext cx="8909539" cy="1359877"/>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r>
              <a:rPr lang="en-US" sz="3200" dirty="0">
                <a:solidFill>
                  <a:schemeClr val="tx1"/>
                </a:solidFill>
                <a:latin typeface="Comic Sans MS" panose="030F0702030302020204" pitchFamily="66" charset="0"/>
              </a:rPr>
              <a:t>How is the work is divided among threads?</a:t>
            </a:r>
          </a:p>
          <a:p>
            <a:r>
              <a:rPr lang="en-US" sz="3200" dirty="0">
                <a:solidFill>
                  <a:schemeClr val="tx1"/>
                </a:solidFill>
                <a:latin typeface="Comic Sans MS" panose="030F0702030302020204" pitchFamily="66" charset="0"/>
              </a:rPr>
              <a:t>Directives for work distribution</a:t>
            </a:r>
          </a:p>
        </p:txBody>
      </p:sp>
      <p:pic>
        <p:nvPicPr>
          <p:cNvPr id="4" name="Picture 3">
            <a:extLst>
              <a:ext uri="{FF2B5EF4-FFF2-40B4-BE49-F238E27FC236}">
                <a16:creationId xmlns:a16="http://schemas.microsoft.com/office/drawing/2014/main" id="{867DAC01-7ED2-44E3-879D-75955EBEB7E1}"/>
              </a:ext>
            </a:extLst>
          </p:cNvPr>
          <p:cNvPicPr>
            <a:picLocks noChangeAspect="1"/>
          </p:cNvPicPr>
          <p:nvPr/>
        </p:nvPicPr>
        <p:blipFill>
          <a:blip r:embed="rId3"/>
          <a:stretch>
            <a:fillRect/>
          </a:stretch>
        </p:blipFill>
        <p:spPr>
          <a:xfrm>
            <a:off x="644769" y="2881703"/>
            <a:ext cx="8250875" cy="4035832"/>
          </a:xfrm>
          <a:prstGeom prst="rect">
            <a:avLst/>
          </a:prstGeom>
        </p:spPr>
      </p:pic>
    </p:spTree>
    <p:extLst>
      <p:ext uri="{BB962C8B-B14F-4D97-AF65-F5344CB8AC3E}">
        <p14:creationId xmlns:p14="http://schemas.microsoft.com/office/powerpoint/2010/main" val="33147337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0095CF-73B9-47A0-8D46-A87C4E9AAB7E}"/>
              </a:ext>
            </a:extLst>
          </p:cNvPr>
          <p:cNvSpPr/>
          <p:nvPr/>
        </p:nvSpPr>
        <p:spPr>
          <a:xfrm>
            <a:off x="191911" y="410308"/>
            <a:ext cx="8565227" cy="1055077"/>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defTabSz="1007943">
              <a:lnSpc>
                <a:spcPct val="85000"/>
              </a:lnSpc>
              <a:spcBef>
                <a:spcPct val="0"/>
              </a:spcBef>
            </a:pPr>
            <a:r>
              <a:rPr lang="en-US" sz="5291" spc="-55" dirty="0">
                <a:solidFill>
                  <a:srgbClr val="002060"/>
                </a:solidFill>
                <a:latin typeface="Comic Sans MS" panose="030F0702030302020204" pitchFamily="66" charset="0"/>
                <a:ea typeface="+mj-ea"/>
                <a:cs typeface="+mj-cs"/>
              </a:rPr>
              <a:t>Schedule Clause: Types</a:t>
            </a:r>
          </a:p>
        </p:txBody>
      </p:sp>
      <p:sp>
        <p:nvSpPr>
          <p:cNvPr id="5" name="Rectangle 4">
            <a:extLst>
              <a:ext uri="{FF2B5EF4-FFF2-40B4-BE49-F238E27FC236}">
                <a16:creationId xmlns:a16="http://schemas.microsoft.com/office/drawing/2014/main" id="{8A33A3B7-029D-4D15-8F0C-E659DD469E7B}"/>
              </a:ext>
            </a:extLst>
          </p:cNvPr>
          <p:cNvSpPr/>
          <p:nvPr/>
        </p:nvSpPr>
        <p:spPr>
          <a:xfrm>
            <a:off x="191911" y="1465385"/>
            <a:ext cx="9606845" cy="4832092"/>
          </a:xfrm>
          <a:prstGeom prst="rect">
            <a:avLst/>
          </a:prstGeom>
        </p:spPr>
        <p:txBody>
          <a:bodyPr wrap="square">
            <a:spAutoFit/>
          </a:bodyPr>
          <a:lstStyle/>
          <a:p>
            <a:r>
              <a:rPr lang="en-US" sz="2200" dirty="0">
                <a:latin typeface="Comic Sans MS" panose="030F0702030302020204" pitchFamily="66" charset="0"/>
              </a:rPr>
              <a:t>A schedule kind is passed to an OpenMP loop schedule clause: </a:t>
            </a:r>
          </a:p>
          <a:p>
            <a:pPr marL="342900" indent="-342900">
              <a:buFont typeface="Arial" panose="020B0604020202020204" pitchFamily="34" charset="0"/>
              <a:buChar char="•"/>
            </a:pPr>
            <a:r>
              <a:rPr lang="en-US" sz="2200" dirty="0">
                <a:latin typeface="Comic Sans MS" panose="030F0702030302020204" pitchFamily="66" charset="0"/>
              </a:rPr>
              <a:t>provides a hint for how iterations of the corresponding OpenMP loop should be assigned to threads in the team of the OpenMP region surrounding the loop. </a:t>
            </a:r>
          </a:p>
          <a:p>
            <a:pPr marL="342900" indent="-342900">
              <a:buFont typeface="Arial" panose="020B0604020202020204" pitchFamily="34" charset="0"/>
              <a:buChar char="•"/>
            </a:pPr>
            <a:r>
              <a:rPr lang="en-US" sz="2200" dirty="0">
                <a:latin typeface="Comic Sans MS" panose="030F0702030302020204" pitchFamily="66" charset="0"/>
              </a:rPr>
              <a:t>Five kinds of schedules for OpenMP loop1: </a:t>
            </a:r>
          </a:p>
          <a:p>
            <a:r>
              <a:rPr lang="en-US" sz="2200" dirty="0">
                <a:latin typeface="Comic Sans MS" panose="030F0702030302020204" pitchFamily="66" charset="0"/>
              </a:rPr>
              <a:t>	</a:t>
            </a:r>
            <a:r>
              <a:rPr lang="en-US" sz="2200" b="1" dirty="0">
                <a:latin typeface="Comic Sans MS" panose="030F0702030302020204" pitchFamily="66" charset="0"/>
              </a:rPr>
              <a:t>static </a:t>
            </a:r>
          </a:p>
          <a:p>
            <a:r>
              <a:rPr lang="en-US" sz="2200" b="1" dirty="0">
                <a:latin typeface="Comic Sans MS" panose="030F0702030302020204" pitchFamily="66" charset="0"/>
              </a:rPr>
              <a:t>	dynamic</a:t>
            </a:r>
          </a:p>
          <a:p>
            <a:r>
              <a:rPr lang="en-US" sz="2200" b="1" dirty="0">
                <a:latin typeface="Comic Sans MS" panose="030F0702030302020204" pitchFamily="66" charset="0"/>
              </a:rPr>
              <a:t>	guided </a:t>
            </a:r>
          </a:p>
          <a:p>
            <a:r>
              <a:rPr lang="en-US" sz="2200" b="1" dirty="0">
                <a:latin typeface="Comic Sans MS" panose="030F0702030302020204" pitchFamily="66" charset="0"/>
              </a:rPr>
              <a:t>	auto </a:t>
            </a:r>
          </a:p>
          <a:p>
            <a:r>
              <a:rPr lang="en-US" sz="2200" b="1" dirty="0">
                <a:latin typeface="Comic Sans MS" panose="030F0702030302020204" pitchFamily="66" charset="0"/>
              </a:rPr>
              <a:t>	runtime</a:t>
            </a:r>
            <a:r>
              <a:rPr lang="en-US" sz="2200" dirty="0">
                <a:latin typeface="Comic Sans MS" panose="030F0702030302020204" pitchFamily="66" charset="0"/>
              </a:rPr>
              <a:t> </a:t>
            </a:r>
          </a:p>
          <a:p>
            <a:pPr marL="342900" indent="-342900">
              <a:buFont typeface="Arial" panose="020B0604020202020204" pitchFamily="34" charset="0"/>
              <a:buChar char="•"/>
            </a:pPr>
            <a:endParaRPr lang="en-US" sz="2200" dirty="0">
              <a:latin typeface="Comic Sans MS" panose="030F0702030302020204" pitchFamily="66" charset="0"/>
            </a:endParaRPr>
          </a:p>
          <a:p>
            <a:pPr marL="342900" indent="-342900">
              <a:buFont typeface="Arial" panose="020B0604020202020204" pitchFamily="34" charset="0"/>
              <a:buChar char="•"/>
            </a:pPr>
            <a:r>
              <a:rPr lang="en-US" sz="2200" dirty="0">
                <a:latin typeface="Comic Sans MS" panose="030F0702030302020204" pitchFamily="66" charset="0"/>
              </a:rPr>
              <a:t>The OpenMP implementation and/or runtime defines how to assign chunks to threads of a team given the kind of schedule specified by as a hint.</a:t>
            </a:r>
          </a:p>
        </p:txBody>
      </p:sp>
    </p:spTree>
    <p:extLst>
      <p:ext uri="{BB962C8B-B14F-4D97-AF65-F5344CB8AC3E}">
        <p14:creationId xmlns:p14="http://schemas.microsoft.com/office/powerpoint/2010/main" val="1842751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D3218F8-E16F-4C1C-8365-3437230845C2}"/>
              </a:ext>
            </a:extLst>
          </p:cNvPr>
          <p:cNvPicPr>
            <a:picLocks noChangeAspect="1"/>
          </p:cNvPicPr>
          <p:nvPr/>
        </p:nvPicPr>
        <p:blipFill>
          <a:blip r:embed="rId3"/>
          <a:stretch>
            <a:fillRect/>
          </a:stretch>
        </p:blipFill>
        <p:spPr>
          <a:xfrm>
            <a:off x="2957689" y="84417"/>
            <a:ext cx="7122936" cy="6811682"/>
          </a:xfrm>
          <a:prstGeom prst="rect">
            <a:avLst/>
          </a:prstGeom>
        </p:spPr>
      </p:pic>
      <p:sp>
        <p:nvSpPr>
          <p:cNvPr id="8" name="TextBox 7">
            <a:extLst>
              <a:ext uri="{FF2B5EF4-FFF2-40B4-BE49-F238E27FC236}">
                <a16:creationId xmlns:a16="http://schemas.microsoft.com/office/drawing/2014/main" id="{1B2D8FD9-594B-4BF4-9C1A-6857A702DF42}"/>
              </a:ext>
            </a:extLst>
          </p:cNvPr>
          <p:cNvSpPr txBox="1"/>
          <p:nvPr/>
        </p:nvSpPr>
        <p:spPr>
          <a:xfrm>
            <a:off x="135467" y="2607738"/>
            <a:ext cx="2720622" cy="163121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2500" dirty="0">
                <a:latin typeface="Comic Sans MS" panose="030F0702030302020204" pitchFamily="66" charset="0"/>
              </a:rPr>
              <a:t>Force computations – piece of parallel code</a:t>
            </a:r>
          </a:p>
        </p:txBody>
      </p:sp>
    </p:spTree>
    <p:extLst>
      <p:ext uri="{BB962C8B-B14F-4D97-AF65-F5344CB8AC3E}">
        <p14:creationId xmlns:p14="http://schemas.microsoft.com/office/powerpoint/2010/main" val="33219201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0095CF-73B9-47A0-8D46-A87C4E9AAB7E}"/>
              </a:ext>
            </a:extLst>
          </p:cNvPr>
          <p:cNvSpPr/>
          <p:nvPr/>
        </p:nvSpPr>
        <p:spPr>
          <a:xfrm>
            <a:off x="293511" y="410308"/>
            <a:ext cx="8463627" cy="1055077"/>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defTabSz="1007943">
              <a:lnSpc>
                <a:spcPct val="85000"/>
              </a:lnSpc>
              <a:spcBef>
                <a:spcPct val="0"/>
              </a:spcBef>
            </a:pPr>
            <a:r>
              <a:rPr lang="en-US" sz="5291" spc="-55" dirty="0">
                <a:solidFill>
                  <a:srgbClr val="002060"/>
                </a:solidFill>
                <a:latin typeface="Comic Sans MS" panose="030F0702030302020204" pitchFamily="66" charset="0"/>
                <a:ea typeface="+mj-ea"/>
                <a:cs typeface="+mj-cs"/>
              </a:rPr>
              <a:t>Schedule Clause</a:t>
            </a:r>
          </a:p>
        </p:txBody>
      </p:sp>
      <p:pic>
        <p:nvPicPr>
          <p:cNvPr id="5" name="Picture 4">
            <a:extLst>
              <a:ext uri="{FF2B5EF4-FFF2-40B4-BE49-F238E27FC236}">
                <a16:creationId xmlns:a16="http://schemas.microsoft.com/office/drawing/2014/main" id="{BAB9C14A-686D-4322-B746-7222281914FB}"/>
              </a:ext>
            </a:extLst>
          </p:cNvPr>
          <p:cNvPicPr>
            <a:picLocks noChangeAspect="1"/>
          </p:cNvPicPr>
          <p:nvPr/>
        </p:nvPicPr>
        <p:blipFill>
          <a:blip r:embed="rId3"/>
          <a:stretch>
            <a:fillRect/>
          </a:stretch>
        </p:blipFill>
        <p:spPr>
          <a:xfrm>
            <a:off x="0" y="2251445"/>
            <a:ext cx="9798711" cy="3855844"/>
          </a:xfrm>
          <a:prstGeom prst="rect">
            <a:avLst/>
          </a:prstGeom>
        </p:spPr>
      </p:pic>
    </p:spTree>
    <p:extLst>
      <p:ext uri="{BB962C8B-B14F-4D97-AF65-F5344CB8AC3E}">
        <p14:creationId xmlns:p14="http://schemas.microsoft.com/office/powerpoint/2010/main" val="20332574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AD0F94-FA36-4DF7-80D8-77AB3ED364D9}"/>
              </a:ext>
            </a:extLst>
          </p:cNvPr>
          <p:cNvSpPr/>
          <p:nvPr/>
        </p:nvSpPr>
        <p:spPr>
          <a:xfrm>
            <a:off x="112887" y="936979"/>
            <a:ext cx="9820981" cy="603955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b="1" dirty="0">
                <a:latin typeface="Comic Sans MS" panose="030F0702030302020204" pitchFamily="66" charset="0"/>
              </a:rPr>
              <a:t>STATIC</a:t>
            </a:r>
            <a:r>
              <a:rPr lang="en-US" dirty="0">
                <a:latin typeface="Comic Sans MS" panose="030F0702030302020204" pitchFamily="66" charset="0"/>
              </a:rPr>
              <a:t>: Iterations of a loop are divided into chunks of size </a:t>
            </a:r>
            <a:r>
              <a:rPr lang="en-US" b="1" dirty="0">
                <a:latin typeface="Comic Sans MS" panose="030F0702030302020204" pitchFamily="66" charset="0"/>
              </a:rPr>
              <a:t>ceiling</a:t>
            </a:r>
            <a:r>
              <a:rPr lang="en-US" dirty="0">
                <a:latin typeface="Comic Sans MS" panose="030F0702030302020204" pitchFamily="66" charset="0"/>
              </a:rPr>
              <a:t>(</a:t>
            </a:r>
            <a:r>
              <a:rPr lang="en-US" i="1" dirty="0">
                <a:latin typeface="Comic Sans MS" panose="030F0702030302020204" pitchFamily="66" charset="0"/>
              </a:rPr>
              <a:t>iterations</a:t>
            </a:r>
            <a:r>
              <a:rPr lang="en-US" dirty="0">
                <a:latin typeface="Comic Sans MS" panose="030F0702030302020204" pitchFamily="66" charset="0"/>
              </a:rPr>
              <a:t>/</a:t>
            </a:r>
            <a:r>
              <a:rPr lang="en-US" i="1" dirty="0">
                <a:latin typeface="Comic Sans MS" panose="030F0702030302020204" pitchFamily="66" charset="0"/>
              </a:rPr>
              <a:t>threads</a:t>
            </a:r>
            <a:r>
              <a:rPr lang="en-US" dirty="0">
                <a:latin typeface="Comic Sans MS" panose="030F0702030302020204" pitchFamily="66" charset="0"/>
              </a:rPr>
              <a:t>). Each thread is assigned a separate chunk.</a:t>
            </a:r>
          </a:p>
          <a:p>
            <a:r>
              <a:rPr lang="en-US" b="1" dirty="0">
                <a:latin typeface="Comic Sans MS" panose="030F0702030302020204" pitchFamily="66" charset="0"/>
              </a:rPr>
              <a:t>STATIC, N</a:t>
            </a:r>
            <a:r>
              <a:rPr lang="en-US" dirty="0">
                <a:latin typeface="Comic Sans MS" panose="030F0702030302020204" pitchFamily="66" charset="0"/>
              </a:rPr>
              <a:t>: Iterations of a loop are divided into chunks of size </a:t>
            </a:r>
            <a:r>
              <a:rPr lang="en-US" b="1" i="1" dirty="0">
                <a:latin typeface="Comic Sans MS" panose="030F0702030302020204" pitchFamily="66" charset="0"/>
              </a:rPr>
              <a:t>N</a:t>
            </a:r>
            <a:r>
              <a:rPr lang="en-US" dirty="0">
                <a:latin typeface="Comic Sans MS" panose="030F0702030302020204" pitchFamily="66" charset="0"/>
              </a:rPr>
              <a:t>. Each chunk is assigned to a thread in </a:t>
            </a:r>
            <a:r>
              <a:rPr lang="en-US" i="1" dirty="0">
                <a:latin typeface="Comic Sans MS" panose="030F0702030302020204" pitchFamily="66" charset="0"/>
              </a:rPr>
              <a:t>round-robin</a:t>
            </a:r>
            <a:r>
              <a:rPr lang="en-US" dirty="0">
                <a:latin typeface="Comic Sans MS" panose="030F0702030302020204" pitchFamily="66" charset="0"/>
              </a:rPr>
              <a:t> fashion. </a:t>
            </a:r>
            <a:r>
              <a:rPr lang="en-US" b="1" i="1" dirty="0">
                <a:latin typeface="Comic Sans MS" panose="030F0702030302020204" pitchFamily="66" charset="0"/>
              </a:rPr>
              <a:t>N</a:t>
            </a:r>
            <a:r>
              <a:rPr lang="en-US" dirty="0">
                <a:latin typeface="Comic Sans MS" panose="030F0702030302020204" pitchFamily="66" charset="0"/>
              </a:rPr>
              <a:t> &gt;= 1 (integer expression)</a:t>
            </a:r>
          </a:p>
          <a:p>
            <a:endParaRPr lang="en-US" b="1" dirty="0">
              <a:latin typeface="Comic Sans MS" panose="030F0702030302020204" pitchFamily="66" charset="0"/>
            </a:endParaRPr>
          </a:p>
          <a:p>
            <a:r>
              <a:rPr lang="en-US" b="1" dirty="0">
                <a:latin typeface="Comic Sans MS" panose="030F0702030302020204" pitchFamily="66" charset="0"/>
              </a:rPr>
              <a:t>DYNAMIC: </a:t>
            </a:r>
            <a:r>
              <a:rPr lang="en-US" dirty="0">
                <a:latin typeface="Comic Sans MS" panose="030F0702030302020204" pitchFamily="66" charset="0"/>
              </a:rPr>
              <a:t>Iterations of a loop are divided into chunks of size 1.</a:t>
            </a:r>
          </a:p>
          <a:p>
            <a:r>
              <a:rPr lang="en-US" dirty="0">
                <a:latin typeface="Comic Sans MS" panose="030F0702030302020204" pitchFamily="66" charset="0"/>
              </a:rPr>
              <a:t>Chunks are assigned to threads on a first-come, first-serve basis as threads become available. This continues until all work is completed.</a:t>
            </a:r>
          </a:p>
          <a:p>
            <a:r>
              <a:rPr lang="en-US" b="1" dirty="0">
                <a:latin typeface="Comic Sans MS" panose="030F0702030302020204" pitchFamily="66" charset="0"/>
              </a:rPr>
              <a:t>DYNAMIC, N: Same as above, </a:t>
            </a:r>
            <a:r>
              <a:rPr lang="en-US" dirty="0">
                <a:latin typeface="Comic Sans MS" panose="030F0702030302020204" pitchFamily="66" charset="0"/>
              </a:rPr>
              <a:t>all chunks are set to size</a:t>
            </a:r>
            <a:r>
              <a:rPr lang="en-US" b="1" dirty="0">
                <a:latin typeface="Comic Sans MS" panose="030F0702030302020204" pitchFamily="66" charset="0"/>
              </a:rPr>
              <a:t> N</a:t>
            </a:r>
            <a:endParaRPr lang="en-US" dirty="0">
              <a:latin typeface="Comic Sans MS" panose="030F0702030302020204" pitchFamily="66" charset="0"/>
            </a:endParaRPr>
          </a:p>
          <a:p>
            <a:endParaRPr lang="en-US" b="1" dirty="0">
              <a:latin typeface="Comic Sans MS" panose="030F0702030302020204" pitchFamily="66" charset="0"/>
            </a:endParaRPr>
          </a:p>
          <a:p>
            <a:r>
              <a:rPr lang="en-US" b="1" dirty="0">
                <a:latin typeface="Comic Sans MS" panose="030F0702030302020204" pitchFamily="66" charset="0"/>
              </a:rPr>
              <a:t>GUIDED</a:t>
            </a:r>
            <a:r>
              <a:rPr lang="en-US" dirty="0">
                <a:latin typeface="Comic Sans MS" panose="030F0702030302020204" pitchFamily="66" charset="0"/>
              </a:rPr>
              <a:t>: Chunks are made progressively smaller until a chunk size of one is reached. The first chunk is of size </a:t>
            </a:r>
            <a:r>
              <a:rPr lang="en-US" b="1" dirty="0">
                <a:latin typeface="Comic Sans MS" panose="030F0702030302020204" pitchFamily="66" charset="0"/>
              </a:rPr>
              <a:t>ceiling</a:t>
            </a:r>
            <a:r>
              <a:rPr lang="en-US" dirty="0">
                <a:latin typeface="Comic Sans MS" panose="030F0702030302020204" pitchFamily="66" charset="0"/>
              </a:rPr>
              <a:t>(</a:t>
            </a:r>
            <a:r>
              <a:rPr lang="en-US" i="1" dirty="0">
                <a:latin typeface="Comic Sans MS" panose="030F0702030302020204" pitchFamily="66" charset="0"/>
              </a:rPr>
              <a:t>iterations/threads</a:t>
            </a:r>
            <a:r>
              <a:rPr lang="en-US" dirty="0">
                <a:latin typeface="Comic Sans MS" panose="030F0702030302020204" pitchFamily="66" charset="0"/>
              </a:rPr>
              <a:t>). Remaining chunks are of size </a:t>
            </a:r>
            <a:r>
              <a:rPr lang="en-US" b="1" dirty="0">
                <a:latin typeface="Comic Sans MS" panose="030F0702030302020204" pitchFamily="66" charset="0"/>
              </a:rPr>
              <a:t>ceiling</a:t>
            </a:r>
            <a:r>
              <a:rPr lang="en-US" dirty="0">
                <a:latin typeface="Comic Sans MS" panose="030F0702030302020204" pitchFamily="66" charset="0"/>
              </a:rPr>
              <a:t>(</a:t>
            </a:r>
            <a:r>
              <a:rPr lang="en-US" i="1" dirty="0" err="1">
                <a:latin typeface="Comic Sans MS" panose="030F0702030302020204" pitchFamily="66" charset="0"/>
              </a:rPr>
              <a:t>iterations_remaining</a:t>
            </a:r>
            <a:r>
              <a:rPr lang="en-US" dirty="0">
                <a:latin typeface="Comic Sans MS" panose="030F0702030302020204" pitchFamily="66" charset="0"/>
              </a:rPr>
              <a:t>/</a:t>
            </a:r>
            <a:r>
              <a:rPr lang="en-US" i="1" dirty="0">
                <a:latin typeface="Comic Sans MS" panose="030F0702030302020204" pitchFamily="66" charset="0"/>
              </a:rPr>
              <a:t>threads</a:t>
            </a:r>
            <a:r>
              <a:rPr lang="en-US" dirty="0">
                <a:latin typeface="Comic Sans MS" panose="030F0702030302020204" pitchFamily="66" charset="0"/>
              </a:rPr>
              <a:t>).Chunks are assigned to threads on a first-come, first-serve basis as threads become available. This continues until all work is completed.</a:t>
            </a:r>
          </a:p>
          <a:p>
            <a:r>
              <a:rPr lang="en-US" b="1" dirty="0">
                <a:latin typeface="Comic Sans MS" panose="030F0702030302020204" pitchFamily="66" charset="0"/>
              </a:rPr>
              <a:t>GUIDED, N: Minimum chunk size is N</a:t>
            </a:r>
          </a:p>
          <a:p>
            <a:endParaRPr lang="en-US" dirty="0">
              <a:latin typeface="Comic Sans MS" panose="030F0702030302020204" pitchFamily="66" charset="0"/>
            </a:endParaRPr>
          </a:p>
          <a:p>
            <a:r>
              <a:rPr lang="en-US" b="1" dirty="0">
                <a:latin typeface="Comic Sans MS" panose="030F0702030302020204" pitchFamily="66" charset="0"/>
              </a:rPr>
              <a:t>AUTO: </a:t>
            </a:r>
            <a:r>
              <a:rPr lang="en-US" dirty="0">
                <a:latin typeface="Comic Sans MS" panose="030F0702030302020204" pitchFamily="66" charset="0"/>
              </a:rPr>
              <a:t>Delegated the decision of the scheduling to the compiler and/or runtime system</a:t>
            </a:r>
          </a:p>
          <a:p>
            <a:r>
              <a:rPr lang="en-US" b="1" dirty="0">
                <a:latin typeface="Comic Sans MS" panose="030F0702030302020204" pitchFamily="66" charset="0"/>
              </a:rPr>
              <a:t>RUNTIME</a:t>
            </a:r>
            <a:r>
              <a:rPr lang="en-US" dirty="0">
                <a:latin typeface="Comic Sans MS" panose="030F0702030302020204" pitchFamily="66" charset="0"/>
              </a:rPr>
              <a:t>: Scheduling policy is determined at run time. OMP_SCHEDULE/ OMP_SET_SCHEDULE</a:t>
            </a:r>
          </a:p>
        </p:txBody>
      </p:sp>
      <p:sp>
        <p:nvSpPr>
          <p:cNvPr id="3" name="Rectangle 2">
            <a:extLst>
              <a:ext uri="{FF2B5EF4-FFF2-40B4-BE49-F238E27FC236}">
                <a16:creationId xmlns:a16="http://schemas.microsoft.com/office/drawing/2014/main" id="{764F13F4-8994-4FF6-9081-DF6E4BCAE60A}"/>
              </a:ext>
            </a:extLst>
          </p:cNvPr>
          <p:cNvSpPr/>
          <p:nvPr/>
        </p:nvSpPr>
        <p:spPr>
          <a:xfrm>
            <a:off x="293511" y="161950"/>
            <a:ext cx="8463627" cy="1055077"/>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defTabSz="1007943">
              <a:lnSpc>
                <a:spcPct val="85000"/>
              </a:lnSpc>
              <a:spcBef>
                <a:spcPct val="0"/>
              </a:spcBef>
            </a:pPr>
            <a:r>
              <a:rPr lang="en-US" sz="5291" spc="-55" dirty="0">
                <a:solidFill>
                  <a:srgbClr val="002060"/>
                </a:solidFill>
                <a:latin typeface="Comic Sans MS" panose="030F0702030302020204" pitchFamily="66" charset="0"/>
                <a:ea typeface="+mj-ea"/>
                <a:cs typeface="+mj-cs"/>
              </a:rPr>
              <a:t>Schedule Clause</a:t>
            </a:r>
          </a:p>
        </p:txBody>
      </p:sp>
    </p:spTree>
    <p:extLst>
      <p:ext uri="{BB962C8B-B14F-4D97-AF65-F5344CB8AC3E}">
        <p14:creationId xmlns:p14="http://schemas.microsoft.com/office/powerpoint/2010/main" val="6832799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91691-88A0-4483-9CD5-5D939DA9A440}"/>
              </a:ext>
            </a:extLst>
          </p:cNvPr>
          <p:cNvSpPr txBox="1">
            <a:spLocks noGrp="1"/>
          </p:cNvSpPr>
          <p:nvPr>
            <p:ph type="title" idx="4294967295"/>
          </p:nvPr>
        </p:nvSpPr>
        <p:spPr>
          <a:xfrm>
            <a:off x="255639" y="284163"/>
            <a:ext cx="8816924" cy="1147762"/>
          </a:xfrm>
        </p:spPr>
        <p:txBody>
          <a:bodyPr/>
          <a:lstStyle/>
          <a:p>
            <a:pPr lvl="0"/>
            <a:r>
              <a:rPr lang="en-IN" dirty="0">
                <a:solidFill>
                  <a:srgbClr val="002060"/>
                </a:solidFill>
                <a:latin typeface="Comic Sans MS" panose="030F0702030302020204" pitchFamily="66" charset="0"/>
              </a:rPr>
              <a:t>OpenMP: Synchronization</a:t>
            </a:r>
          </a:p>
        </p:txBody>
      </p:sp>
      <p:sp>
        <p:nvSpPr>
          <p:cNvPr id="6" name="Rectangle 5">
            <a:extLst>
              <a:ext uri="{FF2B5EF4-FFF2-40B4-BE49-F238E27FC236}">
                <a16:creationId xmlns:a16="http://schemas.microsoft.com/office/drawing/2014/main" id="{3A6ABE03-358B-4117-A02E-8DE3554B078E}"/>
              </a:ext>
            </a:extLst>
          </p:cNvPr>
          <p:cNvSpPr/>
          <p:nvPr/>
        </p:nvSpPr>
        <p:spPr>
          <a:xfrm>
            <a:off x="123568" y="1816443"/>
            <a:ext cx="9625913" cy="667170"/>
          </a:xfrm>
          <a:prstGeom prst="rect">
            <a:avLst/>
          </a:prstGeom>
        </p:spPr>
        <p:txBody>
          <a:bodyPr wrap="square">
            <a:spAutoFit/>
          </a:bodyPr>
          <a:lstStyle/>
          <a:p>
            <a:pPr>
              <a:lnSpc>
                <a:spcPct val="150000"/>
              </a:lnSpc>
            </a:pPr>
            <a:r>
              <a:rPr lang="en-US" sz="2800" dirty="0">
                <a:solidFill>
                  <a:srgbClr val="000000"/>
                </a:solidFill>
                <a:highlight>
                  <a:srgbClr val="C0C0C0"/>
                </a:highlight>
                <a:latin typeface="Comic Sans MS" panose="030F0702030302020204" pitchFamily="66" charset="0"/>
                <a:cs typeface="Calibri" panose="020F0502020204030204" pitchFamily="34" charset="0"/>
              </a:rPr>
              <a:t> </a:t>
            </a:r>
            <a:endParaRPr lang="en-US" sz="2800" dirty="0">
              <a:highlight>
                <a:srgbClr val="C0C0C0"/>
              </a:highlight>
              <a:latin typeface="Comic Sans MS" panose="030F0702030302020204" pitchFamily="66" charset="0"/>
              <a:cs typeface="Calibri" panose="020F0502020204030204" pitchFamily="34" charset="0"/>
            </a:endParaRPr>
          </a:p>
        </p:txBody>
      </p:sp>
      <p:sp>
        <p:nvSpPr>
          <p:cNvPr id="3" name="TextBox 2">
            <a:extLst>
              <a:ext uri="{FF2B5EF4-FFF2-40B4-BE49-F238E27FC236}">
                <a16:creationId xmlns:a16="http://schemas.microsoft.com/office/drawing/2014/main" id="{3D9817AC-5654-4410-9A78-51D35A885876}"/>
              </a:ext>
            </a:extLst>
          </p:cNvPr>
          <p:cNvSpPr txBox="1"/>
          <p:nvPr/>
        </p:nvSpPr>
        <p:spPr>
          <a:xfrm>
            <a:off x="255639" y="1838632"/>
            <a:ext cx="9625913" cy="4893647"/>
          </a:xfrm>
          <a:prstGeom prst="rect">
            <a:avLst/>
          </a:prstGeom>
          <a:noFill/>
        </p:spPr>
        <p:txBody>
          <a:bodyPr wrap="square" rtlCol="0">
            <a:spAutoFit/>
          </a:bodyPr>
          <a:lstStyle/>
          <a:p>
            <a:pPr marL="342900" indent="-342900">
              <a:buFont typeface="Arial" panose="020B0604020202020204" pitchFamily="34" charset="0"/>
              <a:buChar char="•"/>
            </a:pPr>
            <a:r>
              <a:rPr lang="en-US" sz="2600" dirty="0">
                <a:latin typeface="Comic Sans MS" panose="030F0702030302020204" pitchFamily="66" charset="0"/>
              </a:rPr>
              <a:t>The programmer needs finer control over how variables are shared. </a:t>
            </a:r>
          </a:p>
          <a:p>
            <a:pPr marL="342900" indent="-342900">
              <a:buFont typeface="Arial" panose="020B0604020202020204" pitchFamily="34" charset="0"/>
              <a:buChar char="•"/>
            </a:pPr>
            <a:r>
              <a:rPr lang="en-US" sz="2600" dirty="0">
                <a:latin typeface="Comic Sans MS" panose="030F0702030302020204" pitchFamily="66" charset="0"/>
              </a:rPr>
              <a:t>The programmer must ensure that threads do not interfere with each other so that the output does not depend on how the individual threads are scheduled. </a:t>
            </a:r>
          </a:p>
          <a:p>
            <a:pPr marL="342900" indent="-342900">
              <a:buFont typeface="Arial" panose="020B0604020202020204" pitchFamily="34" charset="0"/>
              <a:buChar char="•"/>
            </a:pPr>
            <a:r>
              <a:rPr lang="en-US" sz="2600" dirty="0">
                <a:latin typeface="Comic Sans MS" panose="030F0702030302020204" pitchFamily="66" charset="0"/>
              </a:rPr>
              <a:t>In particular, the programmer must manage threads so that they read the correct values of a variable and that multiple threads do not try to write to a variable at the same time. </a:t>
            </a:r>
          </a:p>
          <a:p>
            <a:pPr marL="342900" indent="-342900">
              <a:buFont typeface="Arial" panose="020B0604020202020204" pitchFamily="34" charset="0"/>
              <a:buChar char="•"/>
            </a:pPr>
            <a:endParaRPr lang="en-US" sz="2600" dirty="0">
              <a:latin typeface="Comic Sans MS" panose="030F0702030302020204" pitchFamily="66" charset="0"/>
            </a:endParaRPr>
          </a:p>
          <a:p>
            <a:pPr marL="342900" indent="-342900">
              <a:buFont typeface="Arial" panose="020B0604020202020204" pitchFamily="34" charset="0"/>
              <a:buChar char="•"/>
            </a:pPr>
            <a:r>
              <a:rPr lang="en-US" sz="2600" dirty="0">
                <a:latin typeface="Comic Sans MS" panose="030F0702030302020204" pitchFamily="66" charset="0"/>
              </a:rPr>
              <a:t>MASTER, CRITICAL, BARRIER, FLUSH, TASKWAIT, ORDERED, NOWAIT</a:t>
            </a:r>
          </a:p>
        </p:txBody>
      </p:sp>
    </p:spTree>
    <p:extLst>
      <p:ext uri="{BB962C8B-B14F-4D97-AF65-F5344CB8AC3E}">
        <p14:creationId xmlns:p14="http://schemas.microsoft.com/office/powerpoint/2010/main" val="9058774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ED9CE-C0A1-4334-9BCB-C03595E3D677}"/>
              </a:ext>
            </a:extLst>
          </p:cNvPr>
          <p:cNvSpPr>
            <a:spLocks noGrp="1"/>
          </p:cNvSpPr>
          <p:nvPr>
            <p:ph type="title"/>
          </p:nvPr>
        </p:nvSpPr>
        <p:spPr>
          <a:xfrm>
            <a:off x="327378" y="222145"/>
            <a:ext cx="8896394" cy="1083374"/>
          </a:xfrm>
        </p:spPr>
        <p:txBody>
          <a:bodyPr>
            <a:normAutofit/>
          </a:bodyPr>
          <a:lstStyle/>
          <a:p>
            <a:r>
              <a:rPr lang="en-US" dirty="0">
                <a:latin typeface="Comic Sans MS" panose="030F0702030302020204" pitchFamily="66" charset="0"/>
              </a:rPr>
              <a:t>Synchronization Constructs</a:t>
            </a:r>
          </a:p>
        </p:txBody>
      </p:sp>
      <p:sp>
        <p:nvSpPr>
          <p:cNvPr id="7" name="Rectangle 6">
            <a:extLst>
              <a:ext uri="{FF2B5EF4-FFF2-40B4-BE49-F238E27FC236}">
                <a16:creationId xmlns:a16="http://schemas.microsoft.com/office/drawing/2014/main" id="{5637BCA3-E780-49B4-9848-6C1E4D3E14DF}"/>
              </a:ext>
            </a:extLst>
          </p:cNvPr>
          <p:cNvSpPr/>
          <p:nvPr/>
        </p:nvSpPr>
        <p:spPr>
          <a:xfrm>
            <a:off x="237067" y="1512711"/>
            <a:ext cx="9586507" cy="5115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1200"/>
              </a:spcAft>
            </a:pPr>
            <a:r>
              <a:rPr lang="en-US" sz="2500" dirty="0">
                <a:solidFill>
                  <a:schemeClr val="tx1"/>
                </a:solidFill>
                <a:latin typeface="Comic Sans MS" panose="030F0702030302020204" pitchFamily="66" charset="0"/>
              </a:rPr>
              <a:t>To impose order constraints and protect shared data. </a:t>
            </a:r>
          </a:p>
          <a:p>
            <a:pPr>
              <a:spcAft>
                <a:spcPts val="1200"/>
              </a:spcAft>
            </a:pPr>
            <a:r>
              <a:rPr lang="en-US" sz="2500" dirty="0">
                <a:solidFill>
                  <a:schemeClr val="tx1"/>
                </a:solidFill>
                <a:latin typeface="Comic Sans MS" panose="030F0702030302020204" pitchFamily="66" charset="0"/>
              </a:rPr>
              <a:t>Achieved by  </a:t>
            </a:r>
            <a:r>
              <a:rPr lang="en-US" sz="2500" b="1" dirty="0">
                <a:solidFill>
                  <a:schemeClr val="tx1"/>
                </a:solidFill>
                <a:latin typeface="Comic Sans MS" panose="030F0702030302020204" pitchFamily="66" charset="0"/>
              </a:rPr>
              <a:t>Barriers</a:t>
            </a:r>
            <a:r>
              <a:rPr lang="en-US" sz="2500" dirty="0">
                <a:solidFill>
                  <a:schemeClr val="tx1"/>
                </a:solidFill>
                <a:latin typeface="Comic Sans MS" panose="030F0702030302020204" pitchFamily="66" charset="0"/>
              </a:rPr>
              <a:t> &amp; </a:t>
            </a:r>
            <a:r>
              <a:rPr lang="en-US" sz="2500" b="1" dirty="0">
                <a:solidFill>
                  <a:schemeClr val="tx1"/>
                </a:solidFill>
                <a:latin typeface="Comic Sans MS" panose="030F0702030302020204" pitchFamily="66" charset="0"/>
              </a:rPr>
              <a:t>Mutual Exclusion</a:t>
            </a:r>
          </a:p>
          <a:p>
            <a:r>
              <a:rPr lang="en-US" sz="2500" dirty="0">
                <a:solidFill>
                  <a:schemeClr val="tx1"/>
                </a:solidFill>
                <a:latin typeface="Comic Sans MS" panose="030F0702030302020204" pitchFamily="66" charset="0"/>
              </a:rPr>
              <a:t>1) Barriers (Task Dependencies)</a:t>
            </a:r>
          </a:p>
          <a:p>
            <a:pPr lvl="1"/>
            <a:r>
              <a:rPr lang="en-US" sz="2500" dirty="0">
                <a:solidFill>
                  <a:schemeClr val="tx1"/>
                </a:solidFill>
                <a:latin typeface="Comic Sans MS" panose="030F0702030302020204" pitchFamily="66" charset="0"/>
              </a:rPr>
              <a:t>Implicit : Sync points exist at the end of</a:t>
            </a:r>
          </a:p>
          <a:p>
            <a:pPr lvl="2"/>
            <a:r>
              <a:rPr lang="en-US" sz="2500" dirty="0">
                <a:solidFill>
                  <a:schemeClr val="tx1"/>
                </a:solidFill>
                <a:latin typeface="Comic Sans MS" panose="030F0702030302020204" pitchFamily="66" charset="0"/>
              </a:rPr>
              <a:t> </a:t>
            </a:r>
            <a:r>
              <a:rPr lang="en-US" sz="2500" dirty="0">
                <a:solidFill>
                  <a:srgbClr val="0070C0"/>
                </a:solidFill>
                <a:latin typeface="Comic Sans MS" panose="030F0702030302020204" pitchFamily="66" charset="0"/>
              </a:rPr>
              <a:t>parallel </a:t>
            </a:r>
            <a:r>
              <a:rPr lang="en-US" sz="2500" dirty="0">
                <a:solidFill>
                  <a:schemeClr val="tx1"/>
                </a:solidFill>
                <a:latin typeface="Comic Sans MS" panose="030F0702030302020204" pitchFamily="66" charset="0"/>
              </a:rPr>
              <a:t>–necessary barrier – cant be removed</a:t>
            </a:r>
          </a:p>
          <a:p>
            <a:pPr lvl="2"/>
            <a:r>
              <a:rPr lang="en-US" sz="2500" dirty="0">
                <a:solidFill>
                  <a:schemeClr val="tx1"/>
                </a:solidFill>
                <a:latin typeface="Comic Sans MS" panose="030F0702030302020204" pitchFamily="66" charset="0"/>
              </a:rPr>
              <a:t> </a:t>
            </a:r>
            <a:r>
              <a:rPr lang="en-US" sz="2500" dirty="0">
                <a:solidFill>
                  <a:srgbClr val="0070C0"/>
                </a:solidFill>
                <a:latin typeface="Comic Sans MS" panose="030F0702030302020204" pitchFamily="66" charset="0"/>
              </a:rPr>
              <a:t>for </a:t>
            </a:r>
            <a:r>
              <a:rPr lang="en-US" sz="2500" dirty="0">
                <a:solidFill>
                  <a:schemeClr val="tx1"/>
                </a:solidFill>
                <a:latin typeface="Comic Sans MS" panose="030F0702030302020204" pitchFamily="66" charset="0"/>
              </a:rPr>
              <a:t>– can be removed by using the </a:t>
            </a:r>
            <a:r>
              <a:rPr lang="en-US" sz="2500" b="1" dirty="0" err="1">
                <a:solidFill>
                  <a:schemeClr val="tx1"/>
                </a:solidFill>
                <a:latin typeface="Comic Sans MS" panose="030F0702030302020204" pitchFamily="66" charset="0"/>
              </a:rPr>
              <a:t>nowait</a:t>
            </a:r>
            <a:r>
              <a:rPr lang="en-US" sz="2500" dirty="0">
                <a:solidFill>
                  <a:schemeClr val="tx1"/>
                </a:solidFill>
                <a:latin typeface="Comic Sans MS" panose="030F0702030302020204" pitchFamily="66" charset="0"/>
              </a:rPr>
              <a:t> clause</a:t>
            </a:r>
          </a:p>
          <a:p>
            <a:pPr lvl="2"/>
            <a:r>
              <a:rPr lang="en-US" sz="2500" dirty="0">
                <a:solidFill>
                  <a:schemeClr val="tx1"/>
                </a:solidFill>
                <a:latin typeface="Comic Sans MS" panose="030F0702030302020204" pitchFamily="66" charset="0"/>
              </a:rPr>
              <a:t> </a:t>
            </a:r>
            <a:r>
              <a:rPr lang="en-US" sz="2500" dirty="0">
                <a:solidFill>
                  <a:srgbClr val="0070C0"/>
                </a:solidFill>
                <a:latin typeface="Comic Sans MS" panose="030F0702030302020204" pitchFamily="66" charset="0"/>
              </a:rPr>
              <a:t>sections </a:t>
            </a:r>
            <a:r>
              <a:rPr lang="en-US" sz="2500" dirty="0">
                <a:solidFill>
                  <a:schemeClr val="tx1"/>
                </a:solidFill>
                <a:latin typeface="Comic Sans MS" panose="030F0702030302020204" pitchFamily="66" charset="0"/>
              </a:rPr>
              <a:t>– can be removed by using the </a:t>
            </a:r>
            <a:r>
              <a:rPr lang="en-US" sz="2500" b="1" dirty="0" err="1">
                <a:solidFill>
                  <a:schemeClr val="tx1"/>
                </a:solidFill>
                <a:latin typeface="Comic Sans MS" panose="030F0702030302020204" pitchFamily="66" charset="0"/>
              </a:rPr>
              <a:t>nowait</a:t>
            </a:r>
            <a:r>
              <a:rPr lang="en-US" sz="2500" dirty="0">
                <a:solidFill>
                  <a:schemeClr val="tx1"/>
                </a:solidFill>
                <a:latin typeface="Comic Sans MS" panose="030F0702030302020204" pitchFamily="66" charset="0"/>
              </a:rPr>
              <a:t> clause</a:t>
            </a:r>
          </a:p>
          <a:p>
            <a:pPr lvl="2"/>
            <a:r>
              <a:rPr lang="en-US" sz="2500" dirty="0">
                <a:solidFill>
                  <a:schemeClr val="tx1"/>
                </a:solidFill>
                <a:latin typeface="Comic Sans MS" panose="030F0702030302020204" pitchFamily="66" charset="0"/>
              </a:rPr>
              <a:t> </a:t>
            </a:r>
            <a:r>
              <a:rPr lang="en-US" sz="2500" dirty="0">
                <a:solidFill>
                  <a:srgbClr val="0070C0"/>
                </a:solidFill>
                <a:latin typeface="Comic Sans MS" panose="030F0702030302020204" pitchFamily="66" charset="0"/>
              </a:rPr>
              <a:t>single </a:t>
            </a:r>
            <a:r>
              <a:rPr lang="en-US" sz="2500" dirty="0">
                <a:solidFill>
                  <a:schemeClr val="tx1"/>
                </a:solidFill>
                <a:latin typeface="Comic Sans MS" panose="030F0702030302020204" pitchFamily="66" charset="0"/>
              </a:rPr>
              <a:t>– can be removed by using the </a:t>
            </a:r>
            <a:r>
              <a:rPr lang="en-US" sz="2500" b="1" dirty="0" err="1">
                <a:solidFill>
                  <a:schemeClr val="tx1"/>
                </a:solidFill>
                <a:latin typeface="Comic Sans MS" panose="030F0702030302020204" pitchFamily="66" charset="0"/>
              </a:rPr>
              <a:t>nowait</a:t>
            </a:r>
            <a:r>
              <a:rPr lang="en-US" sz="2500" dirty="0">
                <a:solidFill>
                  <a:schemeClr val="tx1"/>
                </a:solidFill>
                <a:latin typeface="Comic Sans MS" panose="030F0702030302020204" pitchFamily="66" charset="0"/>
              </a:rPr>
              <a:t> clause</a:t>
            </a:r>
          </a:p>
          <a:p>
            <a:pPr lvl="2"/>
            <a:endParaRPr lang="en-US" sz="2500" dirty="0">
              <a:solidFill>
                <a:srgbClr val="0070C0"/>
              </a:solidFill>
              <a:latin typeface="Comic Sans MS" panose="030F0702030302020204" pitchFamily="66" charset="0"/>
            </a:endParaRPr>
          </a:p>
          <a:p>
            <a:pPr lvl="1"/>
            <a:r>
              <a:rPr lang="en-US" sz="2500" dirty="0">
                <a:solidFill>
                  <a:schemeClr val="tx1"/>
                </a:solidFill>
                <a:latin typeface="Comic Sans MS" panose="030F0702030302020204" pitchFamily="66" charset="0"/>
              </a:rPr>
              <a:t>Explicit : Must be used when ordering is required</a:t>
            </a:r>
          </a:p>
          <a:p>
            <a:pPr lvl="1"/>
            <a:r>
              <a:rPr lang="en-US" sz="2500" dirty="0">
                <a:solidFill>
                  <a:srgbClr val="0070C0"/>
                </a:solidFill>
                <a:latin typeface="Comic Sans MS" panose="030F0702030302020204" pitchFamily="66" charset="0"/>
              </a:rPr>
              <a:t>        #pragma </a:t>
            </a:r>
            <a:r>
              <a:rPr lang="en-US" sz="2500" dirty="0" err="1">
                <a:solidFill>
                  <a:srgbClr val="0070C0"/>
                </a:solidFill>
                <a:latin typeface="Comic Sans MS" panose="030F0702030302020204" pitchFamily="66" charset="0"/>
              </a:rPr>
              <a:t>omp</a:t>
            </a:r>
            <a:r>
              <a:rPr lang="en-US" sz="2500" dirty="0">
                <a:solidFill>
                  <a:srgbClr val="0070C0"/>
                </a:solidFill>
                <a:latin typeface="Comic Sans MS" panose="030F0702030302020204" pitchFamily="66" charset="0"/>
              </a:rPr>
              <a:t> barrier </a:t>
            </a:r>
          </a:p>
          <a:p>
            <a:pPr lvl="1"/>
            <a:r>
              <a:rPr lang="en-US" sz="2500" dirty="0">
                <a:solidFill>
                  <a:srgbClr val="0070C0"/>
                </a:solidFill>
                <a:latin typeface="Comic Sans MS" panose="030F0702030302020204" pitchFamily="66" charset="0"/>
              </a:rPr>
              <a:t>   </a:t>
            </a:r>
            <a:r>
              <a:rPr lang="en-US" sz="2500" dirty="0">
                <a:solidFill>
                  <a:schemeClr val="tx1"/>
                </a:solidFill>
                <a:latin typeface="Comic Sans MS" panose="030F0702030302020204" pitchFamily="66" charset="0"/>
              </a:rPr>
              <a:t>each thread waits until all threads arrive at the barrier</a:t>
            </a:r>
            <a:endParaRPr lang="en-US" sz="2500" dirty="0">
              <a:solidFill>
                <a:srgbClr val="0070C0"/>
              </a:solidFill>
              <a:latin typeface="Comic Sans MS" panose="030F0702030302020204" pitchFamily="66" charset="0"/>
            </a:endParaRPr>
          </a:p>
        </p:txBody>
      </p:sp>
    </p:spTree>
    <p:extLst>
      <p:ext uri="{BB962C8B-B14F-4D97-AF65-F5344CB8AC3E}">
        <p14:creationId xmlns:p14="http://schemas.microsoft.com/office/powerpoint/2010/main" val="37798627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C63CB7-21E2-4AEF-9D79-0B8C37F7F469}"/>
              </a:ext>
            </a:extLst>
          </p:cNvPr>
          <p:cNvPicPr>
            <a:picLocks noChangeAspect="1"/>
          </p:cNvPicPr>
          <p:nvPr/>
        </p:nvPicPr>
        <p:blipFill>
          <a:blip r:embed="rId2"/>
          <a:stretch>
            <a:fillRect/>
          </a:stretch>
        </p:blipFill>
        <p:spPr>
          <a:xfrm>
            <a:off x="2853795" y="1042556"/>
            <a:ext cx="4246916" cy="5933981"/>
          </a:xfrm>
          <a:prstGeom prst="rect">
            <a:avLst/>
          </a:prstGeom>
        </p:spPr>
      </p:pic>
      <p:sp>
        <p:nvSpPr>
          <p:cNvPr id="4" name="Rectangle 3">
            <a:extLst>
              <a:ext uri="{FF2B5EF4-FFF2-40B4-BE49-F238E27FC236}">
                <a16:creationId xmlns:a16="http://schemas.microsoft.com/office/drawing/2014/main" id="{16A03582-58A2-447D-8115-2640342D5897}"/>
              </a:ext>
            </a:extLst>
          </p:cNvPr>
          <p:cNvSpPr/>
          <p:nvPr/>
        </p:nvSpPr>
        <p:spPr>
          <a:xfrm>
            <a:off x="508000" y="2269067"/>
            <a:ext cx="2472267" cy="383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Explicit Barrier</a:t>
            </a:r>
          </a:p>
        </p:txBody>
      </p:sp>
      <p:sp>
        <p:nvSpPr>
          <p:cNvPr id="5" name="Rectangle 4">
            <a:extLst>
              <a:ext uri="{FF2B5EF4-FFF2-40B4-BE49-F238E27FC236}">
                <a16:creationId xmlns:a16="http://schemas.microsoft.com/office/drawing/2014/main" id="{3C4CDD9B-1C39-447F-B6E1-24DB60C0789A}"/>
              </a:ext>
            </a:extLst>
          </p:cNvPr>
          <p:cNvSpPr/>
          <p:nvPr/>
        </p:nvSpPr>
        <p:spPr>
          <a:xfrm>
            <a:off x="444764" y="4009546"/>
            <a:ext cx="2472267" cy="585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Implicit Barrier at end of parallel region</a:t>
            </a:r>
          </a:p>
        </p:txBody>
      </p:sp>
      <p:sp>
        <p:nvSpPr>
          <p:cNvPr id="6" name="Rectangle 5">
            <a:extLst>
              <a:ext uri="{FF2B5EF4-FFF2-40B4-BE49-F238E27FC236}">
                <a16:creationId xmlns:a16="http://schemas.microsoft.com/office/drawing/2014/main" id="{8DFD1AED-5364-4179-A070-D7016E1124F4}"/>
              </a:ext>
            </a:extLst>
          </p:cNvPr>
          <p:cNvSpPr/>
          <p:nvPr/>
        </p:nvSpPr>
        <p:spPr>
          <a:xfrm>
            <a:off x="383822" y="5655730"/>
            <a:ext cx="2533209" cy="767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No Barrier</a:t>
            </a:r>
            <a:br>
              <a:rPr lang="en-US" b="1" dirty="0">
                <a:solidFill>
                  <a:schemeClr val="tx1"/>
                </a:solidFill>
              </a:rPr>
            </a:br>
            <a:r>
              <a:rPr lang="en-US" b="1" dirty="0" err="1">
                <a:solidFill>
                  <a:schemeClr val="tx1"/>
                </a:solidFill>
              </a:rPr>
              <a:t>nowait</a:t>
            </a:r>
            <a:r>
              <a:rPr lang="en-US" b="1" dirty="0">
                <a:solidFill>
                  <a:schemeClr val="tx1"/>
                </a:solidFill>
              </a:rPr>
              <a:t> cancels barrier creation</a:t>
            </a:r>
          </a:p>
        </p:txBody>
      </p:sp>
      <p:sp>
        <p:nvSpPr>
          <p:cNvPr id="7" name="Title 1">
            <a:extLst>
              <a:ext uri="{FF2B5EF4-FFF2-40B4-BE49-F238E27FC236}">
                <a16:creationId xmlns:a16="http://schemas.microsoft.com/office/drawing/2014/main" id="{FF459788-019D-4D5E-A565-3EC7C9656E4D}"/>
              </a:ext>
            </a:extLst>
          </p:cNvPr>
          <p:cNvSpPr txBox="1">
            <a:spLocks/>
          </p:cNvSpPr>
          <p:nvPr/>
        </p:nvSpPr>
        <p:spPr>
          <a:xfrm>
            <a:off x="857956" y="222145"/>
            <a:ext cx="8365816" cy="820411"/>
          </a:xfrm>
          <a:prstGeom prst="rect">
            <a:avLst/>
          </a:prstGeom>
        </p:spPr>
        <p:txBody>
          <a:bodyPr>
            <a:normAutofit fontScale="97500"/>
          </a:bodyPr>
          <a:lstStyle>
            <a:lvl1pPr algn="l" defTabSz="1007943" rtl="0" eaLnBrk="1" latinLnBrk="0" hangingPunct="1">
              <a:lnSpc>
                <a:spcPct val="85000"/>
              </a:lnSpc>
              <a:spcBef>
                <a:spcPct val="0"/>
              </a:spcBef>
              <a:buNone/>
              <a:defRPr sz="5291" kern="1200" spc="-55" baseline="0">
                <a:solidFill>
                  <a:schemeClr val="tx1">
                    <a:lumMod val="75000"/>
                    <a:lumOff val="25000"/>
                  </a:schemeClr>
                </a:solidFill>
                <a:latin typeface="+mj-lt"/>
                <a:ea typeface="+mj-ea"/>
                <a:cs typeface="+mj-cs"/>
              </a:defRPr>
            </a:lvl1pPr>
          </a:lstStyle>
          <a:p>
            <a:r>
              <a:rPr lang="en-US" dirty="0">
                <a:latin typeface="Comic Sans MS" panose="030F0702030302020204" pitchFamily="66" charset="0"/>
              </a:rPr>
              <a:t>Synchronization: Barrier</a:t>
            </a:r>
          </a:p>
        </p:txBody>
      </p:sp>
    </p:spTree>
    <p:extLst>
      <p:ext uri="{BB962C8B-B14F-4D97-AF65-F5344CB8AC3E}">
        <p14:creationId xmlns:p14="http://schemas.microsoft.com/office/powerpoint/2010/main" val="11458486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ED9CE-C0A1-4334-9BCB-C03595E3D677}"/>
              </a:ext>
            </a:extLst>
          </p:cNvPr>
          <p:cNvSpPr>
            <a:spLocks noGrp="1"/>
          </p:cNvSpPr>
          <p:nvPr>
            <p:ph type="title" idx="4294967295"/>
          </p:nvPr>
        </p:nvSpPr>
        <p:spPr>
          <a:xfrm>
            <a:off x="316089" y="268288"/>
            <a:ext cx="9764536" cy="1600200"/>
          </a:xfrm>
        </p:spPr>
        <p:txBody>
          <a:bodyPr/>
          <a:lstStyle/>
          <a:p>
            <a:r>
              <a:rPr lang="en-US" dirty="0">
                <a:latin typeface="Comic Sans MS" panose="030F0702030302020204" pitchFamily="66" charset="0"/>
              </a:rPr>
              <a:t>Data Dependencies</a:t>
            </a:r>
          </a:p>
        </p:txBody>
      </p:sp>
      <p:sp>
        <p:nvSpPr>
          <p:cNvPr id="3" name="Rectangle 2">
            <a:extLst>
              <a:ext uri="{FF2B5EF4-FFF2-40B4-BE49-F238E27FC236}">
                <a16:creationId xmlns:a16="http://schemas.microsoft.com/office/drawing/2014/main" id="{E587A93F-573F-4BE7-91FA-114ADAFD23F4}"/>
              </a:ext>
            </a:extLst>
          </p:cNvPr>
          <p:cNvSpPr/>
          <p:nvPr/>
        </p:nvSpPr>
        <p:spPr>
          <a:xfrm>
            <a:off x="316089" y="2137720"/>
            <a:ext cx="9584267" cy="417277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r>
              <a:rPr lang="en-US" sz="3200" dirty="0">
                <a:latin typeface="Comic Sans MS" panose="030F0702030302020204" pitchFamily="66" charset="0"/>
              </a:rPr>
              <a:t>OpenMP assumes that there is NO data-dependency across jobs running in parallel</a:t>
            </a:r>
          </a:p>
          <a:p>
            <a:endParaRPr lang="en-US" sz="3200" dirty="0"/>
          </a:p>
          <a:p>
            <a:r>
              <a:rPr lang="en-US" sz="3200" dirty="0">
                <a:latin typeface="Comic Sans MS" panose="030F0702030302020204" pitchFamily="66" charset="0"/>
              </a:rPr>
              <a:t>When the </a:t>
            </a:r>
            <a:r>
              <a:rPr lang="en-US" sz="3200" b="1" dirty="0" err="1">
                <a:solidFill>
                  <a:srgbClr val="0070C0"/>
                </a:solidFill>
                <a:latin typeface="Comic Sans MS" panose="030F0702030302020204" pitchFamily="66" charset="0"/>
              </a:rPr>
              <a:t>omp</a:t>
            </a:r>
            <a:r>
              <a:rPr lang="en-US" sz="3200" b="1" dirty="0">
                <a:solidFill>
                  <a:srgbClr val="0070C0"/>
                </a:solidFill>
                <a:latin typeface="Comic Sans MS" panose="030F0702030302020204" pitchFamily="66" charset="0"/>
              </a:rPr>
              <a:t> parallel</a:t>
            </a:r>
            <a:r>
              <a:rPr lang="en-US" sz="3200" dirty="0">
                <a:latin typeface="Comic Sans MS" panose="030F0702030302020204" pitchFamily="66" charset="0"/>
              </a:rPr>
              <a:t> directive is placed around a code block, it is the programmer’s responsibility to make sure data dependency is ruled out</a:t>
            </a:r>
          </a:p>
        </p:txBody>
      </p:sp>
    </p:spTree>
    <p:extLst>
      <p:ext uri="{BB962C8B-B14F-4D97-AF65-F5344CB8AC3E}">
        <p14:creationId xmlns:p14="http://schemas.microsoft.com/office/powerpoint/2010/main" val="8474226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ED9CE-C0A1-4334-9BCB-C03595E3D677}"/>
              </a:ext>
            </a:extLst>
          </p:cNvPr>
          <p:cNvSpPr>
            <a:spLocks noGrp="1"/>
          </p:cNvSpPr>
          <p:nvPr>
            <p:ph type="title"/>
          </p:nvPr>
        </p:nvSpPr>
        <p:spPr>
          <a:xfrm>
            <a:off x="191911" y="143123"/>
            <a:ext cx="9031861" cy="1083374"/>
          </a:xfrm>
        </p:spPr>
        <p:txBody>
          <a:bodyPr>
            <a:normAutofit/>
          </a:bodyPr>
          <a:lstStyle/>
          <a:p>
            <a:r>
              <a:rPr lang="en-US" dirty="0">
                <a:solidFill>
                  <a:srgbClr val="120A76"/>
                </a:solidFill>
                <a:latin typeface="Comic Sans MS" panose="030F0702030302020204" pitchFamily="66" charset="0"/>
              </a:rPr>
              <a:t>Synchronization Constructs</a:t>
            </a:r>
          </a:p>
        </p:txBody>
      </p:sp>
      <p:sp>
        <p:nvSpPr>
          <p:cNvPr id="7" name="Rectangle 6">
            <a:extLst>
              <a:ext uri="{FF2B5EF4-FFF2-40B4-BE49-F238E27FC236}">
                <a16:creationId xmlns:a16="http://schemas.microsoft.com/office/drawing/2014/main" id="{5637BCA3-E780-49B4-9848-6C1E4D3E14DF}"/>
              </a:ext>
            </a:extLst>
          </p:cNvPr>
          <p:cNvSpPr/>
          <p:nvPr/>
        </p:nvSpPr>
        <p:spPr>
          <a:xfrm>
            <a:off x="191911" y="1475215"/>
            <a:ext cx="9888714" cy="26887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Comic Sans MS" panose="030F0702030302020204" pitchFamily="66" charset="0"/>
              </a:rPr>
              <a:t>2) Mutual Exclusion (Data Dependencies)</a:t>
            </a:r>
          </a:p>
          <a:p>
            <a:pPr lvl="1"/>
            <a:r>
              <a:rPr lang="en-US" sz="2400" b="1" dirty="0">
                <a:solidFill>
                  <a:schemeClr val="tx1"/>
                </a:solidFill>
                <a:latin typeface="Comic Sans MS" panose="030F0702030302020204" pitchFamily="66" charset="0"/>
              </a:rPr>
              <a:t>Critical Sections</a:t>
            </a:r>
            <a:r>
              <a:rPr lang="en-US" sz="2400" dirty="0">
                <a:solidFill>
                  <a:schemeClr val="tx1"/>
                </a:solidFill>
                <a:latin typeface="Comic Sans MS" panose="030F0702030302020204" pitchFamily="66" charset="0"/>
              </a:rPr>
              <a:t> : Protect access to shared &amp; modifiable data, allowing ONLY ONE thread to enter it at a given time</a:t>
            </a:r>
          </a:p>
          <a:p>
            <a:pPr lvl="1"/>
            <a:r>
              <a:rPr lang="en-US" sz="2400" dirty="0">
                <a:solidFill>
                  <a:schemeClr val="tx1"/>
                </a:solidFill>
                <a:latin typeface="Comic Sans MS" panose="030F0702030302020204" pitchFamily="66" charset="0"/>
              </a:rPr>
              <a:t>    </a:t>
            </a:r>
            <a:r>
              <a:rPr lang="en-US" sz="2400" dirty="0">
                <a:solidFill>
                  <a:srgbClr val="0070C0"/>
                </a:solidFill>
                <a:latin typeface="Comic Sans MS" panose="030F0702030302020204" pitchFamily="66" charset="0"/>
              </a:rPr>
              <a:t> #pragma </a:t>
            </a:r>
            <a:r>
              <a:rPr lang="en-US" sz="2400" dirty="0" err="1">
                <a:solidFill>
                  <a:srgbClr val="0070C0"/>
                </a:solidFill>
                <a:latin typeface="Comic Sans MS" panose="030F0702030302020204" pitchFamily="66" charset="0"/>
              </a:rPr>
              <a:t>omp</a:t>
            </a:r>
            <a:r>
              <a:rPr lang="en-US" sz="2400" dirty="0">
                <a:solidFill>
                  <a:srgbClr val="0070C0"/>
                </a:solidFill>
                <a:latin typeface="Comic Sans MS" panose="030F0702030302020204" pitchFamily="66" charset="0"/>
              </a:rPr>
              <a:t> critical</a:t>
            </a:r>
          </a:p>
          <a:p>
            <a:pPr lvl="1"/>
            <a:r>
              <a:rPr lang="en-US" sz="2400" dirty="0">
                <a:solidFill>
                  <a:schemeClr val="tx1"/>
                </a:solidFill>
                <a:latin typeface="Comic Sans MS" panose="030F0702030302020204" pitchFamily="66" charset="0"/>
              </a:rPr>
              <a:t>     </a:t>
            </a:r>
            <a:r>
              <a:rPr lang="en-US" sz="2400" dirty="0">
                <a:solidFill>
                  <a:srgbClr val="0070C0"/>
                </a:solidFill>
                <a:latin typeface="Comic Sans MS" panose="030F0702030302020204" pitchFamily="66" charset="0"/>
              </a:rPr>
              <a:t>#pragma </a:t>
            </a:r>
            <a:r>
              <a:rPr lang="en-US" sz="2400" dirty="0" err="1">
                <a:solidFill>
                  <a:srgbClr val="0070C0"/>
                </a:solidFill>
                <a:latin typeface="Comic Sans MS" panose="030F0702030302020204" pitchFamily="66" charset="0"/>
              </a:rPr>
              <a:t>omp</a:t>
            </a:r>
            <a:r>
              <a:rPr lang="en-US" sz="2400" dirty="0">
                <a:solidFill>
                  <a:srgbClr val="0070C0"/>
                </a:solidFill>
                <a:latin typeface="Comic Sans MS" panose="030F0702030302020204" pitchFamily="66" charset="0"/>
              </a:rPr>
              <a:t> atomic</a:t>
            </a:r>
            <a:r>
              <a:rPr lang="en-US" sz="2400" dirty="0">
                <a:solidFill>
                  <a:schemeClr val="tx1"/>
                </a:solidFill>
                <a:latin typeface="Comic Sans MS" panose="030F0702030302020204" pitchFamily="66" charset="0"/>
              </a:rPr>
              <a:t> – special case of </a:t>
            </a:r>
            <a:r>
              <a:rPr lang="en-US" sz="2400" b="1" dirty="0">
                <a:solidFill>
                  <a:schemeClr val="tx1"/>
                </a:solidFill>
                <a:latin typeface="Comic Sans MS" panose="030F0702030302020204" pitchFamily="66" charset="0"/>
              </a:rPr>
              <a:t>critical</a:t>
            </a:r>
            <a:r>
              <a:rPr lang="en-US" sz="2400" dirty="0">
                <a:solidFill>
                  <a:schemeClr val="tx1"/>
                </a:solidFill>
                <a:latin typeface="Comic Sans MS" panose="030F0702030302020204" pitchFamily="66" charset="0"/>
              </a:rPr>
              <a:t>, less overhead</a:t>
            </a:r>
          </a:p>
          <a:p>
            <a:pPr lvl="1"/>
            <a:r>
              <a:rPr lang="en-US" sz="2400" b="1" dirty="0">
                <a:solidFill>
                  <a:schemeClr val="tx1"/>
                </a:solidFill>
                <a:latin typeface="Comic Sans MS" panose="030F0702030302020204" pitchFamily="66" charset="0"/>
              </a:rPr>
              <a:t>Locks</a:t>
            </a:r>
            <a:endParaRPr lang="en-US" b="1" dirty="0">
              <a:solidFill>
                <a:schemeClr val="tx1"/>
              </a:solidFill>
              <a:latin typeface="Comic Sans MS" panose="030F0702030302020204" pitchFamily="66" charset="0"/>
            </a:endParaRPr>
          </a:p>
        </p:txBody>
      </p:sp>
      <p:pic>
        <p:nvPicPr>
          <p:cNvPr id="3" name="Picture 2">
            <a:extLst>
              <a:ext uri="{FF2B5EF4-FFF2-40B4-BE49-F238E27FC236}">
                <a16:creationId xmlns:a16="http://schemas.microsoft.com/office/drawing/2014/main" id="{13C054B4-5707-4D99-8930-D943EFF1AA6B}"/>
              </a:ext>
            </a:extLst>
          </p:cNvPr>
          <p:cNvPicPr>
            <a:picLocks noChangeAspect="1"/>
          </p:cNvPicPr>
          <p:nvPr/>
        </p:nvPicPr>
        <p:blipFill>
          <a:blip r:embed="rId3"/>
          <a:stretch>
            <a:fillRect/>
          </a:stretch>
        </p:blipFill>
        <p:spPr>
          <a:xfrm>
            <a:off x="3891870" y="4085571"/>
            <a:ext cx="5546045" cy="2935638"/>
          </a:xfrm>
          <a:prstGeom prst="rect">
            <a:avLst/>
          </a:prstGeom>
        </p:spPr>
      </p:pic>
      <p:cxnSp>
        <p:nvCxnSpPr>
          <p:cNvPr id="5" name="Straight Arrow Connector 4">
            <a:extLst>
              <a:ext uri="{FF2B5EF4-FFF2-40B4-BE49-F238E27FC236}">
                <a16:creationId xmlns:a16="http://schemas.microsoft.com/office/drawing/2014/main" id="{E04FE075-CA8D-45FF-802E-12FA1130A15E}"/>
              </a:ext>
            </a:extLst>
          </p:cNvPr>
          <p:cNvCxnSpPr>
            <a:cxnSpLocks/>
          </p:cNvCxnSpPr>
          <p:nvPr/>
        </p:nvCxnSpPr>
        <p:spPr>
          <a:xfrm>
            <a:off x="2754086" y="5606143"/>
            <a:ext cx="11377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Rectangle 7">
            <a:extLst>
              <a:ext uri="{FF2B5EF4-FFF2-40B4-BE49-F238E27FC236}">
                <a16:creationId xmlns:a16="http://schemas.microsoft.com/office/drawing/2014/main" id="{D82C53F4-39B0-4EE5-8322-7C98349BFD09}"/>
              </a:ext>
            </a:extLst>
          </p:cNvPr>
          <p:cNvSpPr/>
          <p:nvPr/>
        </p:nvSpPr>
        <p:spPr>
          <a:xfrm>
            <a:off x="642710" y="5046134"/>
            <a:ext cx="2341904" cy="130951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omic Sans MS" panose="030F0702030302020204" pitchFamily="66" charset="0"/>
              </a:rPr>
              <a:t>Only one thread updates this at a time</a:t>
            </a:r>
          </a:p>
        </p:txBody>
      </p:sp>
    </p:spTree>
    <p:extLst>
      <p:ext uri="{BB962C8B-B14F-4D97-AF65-F5344CB8AC3E}">
        <p14:creationId xmlns:p14="http://schemas.microsoft.com/office/powerpoint/2010/main" val="7671255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ED9CE-C0A1-4334-9BCB-C03595E3D677}"/>
              </a:ext>
            </a:extLst>
          </p:cNvPr>
          <p:cNvSpPr>
            <a:spLocks noGrp="1"/>
          </p:cNvSpPr>
          <p:nvPr>
            <p:ph type="title" idx="4294967295"/>
          </p:nvPr>
        </p:nvSpPr>
        <p:spPr>
          <a:xfrm>
            <a:off x="0" y="30866"/>
            <a:ext cx="10016724" cy="1082675"/>
          </a:xfrm>
        </p:spPr>
        <p:txBody>
          <a:bodyPr>
            <a:normAutofit fontScale="90000"/>
          </a:bodyPr>
          <a:lstStyle/>
          <a:p>
            <a:r>
              <a:rPr lang="en-US" dirty="0">
                <a:solidFill>
                  <a:srgbClr val="120A76"/>
                </a:solidFill>
                <a:latin typeface="Comic Sans MS" panose="030F0702030302020204" pitchFamily="66" charset="0"/>
              </a:rPr>
              <a:t>OPENMP Synchronization: review</a:t>
            </a:r>
          </a:p>
        </p:txBody>
      </p:sp>
      <p:graphicFrame>
        <p:nvGraphicFramePr>
          <p:cNvPr id="3" name="Table 2">
            <a:extLst>
              <a:ext uri="{FF2B5EF4-FFF2-40B4-BE49-F238E27FC236}">
                <a16:creationId xmlns:a16="http://schemas.microsoft.com/office/drawing/2014/main" id="{E0C99D6A-4EA5-4E91-8370-551586317B58}"/>
              </a:ext>
            </a:extLst>
          </p:cNvPr>
          <p:cNvGraphicFramePr>
            <a:graphicFrameLocks noGrp="1"/>
          </p:cNvGraphicFramePr>
          <p:nvPr>
            <p:extLst>
              <p:ext uri="{D42A27DB-BD31-4B8C-83A1-F6EECF244321}">
                <p14:modId xmlns:p14="http://schemas.microsoft.com/office/powerpoint/2010/main" val="418275114"/>
              </p:ext>
            </p:extLst>
          </p:nvPr>
        </p:nvGraphicFramePr>
        <p:xfrm>
          <a:off x="237068" y="1162752"/>
          <a:ext cx="9256888" cy="4655269"/>
        </p:xfrm>
        <a:graphic>
          <a:graphicData uri="http://schemas.openxmlformats.org/drawingml/2006/table">
            <a:tbl>
              <a:tblPr firstRow="1" bandRow="1">
                <a:tableStyleId>{5C22544A-7EE6-4342-B048-85BDC9FD1C3A}</a:tableStyleId>
              </a:tblPr>
              <a:tblGrid>
                <a:gridCol w="3409243">
                  <a:extLst>
                    <a:ext uri="{9D8B030D-6E8A-4147-A177-3AD203B41FA5}">
                      <a16:colId xmlns:a16="http://schemas.microsoft.com/office/drawing/2014/main" val="475606112"/>
                    </a:ext>
                  </a:extLst>
                </a:gridCol>
                <a:gridCol w="5847645">
                  <a:extLst>
                    <a:ext uri="{9D8B030D-6E8A-4147-A177-3AD203B41FA5}">
                      <a16:colId xmlns:a16="http://schemas.microsoft.com/office/drawing/2014/main" val="1697467861"/>
                    </a:ext>
                  </a:extLst>
                </a:gridCol>
              </a:tblGrid>
              <a:tr h="829733">
                <a:tc>
                  <a:txBody>
                    <a:bodyPr/>
                    <a:lstStyle/>
                    <a:p>
                      <a:r>
                        <a:rPr lang="en-US" dirty="0"/>
                        <a:t>PRAGMA</a:t>
                      </a:r>
                    </a:p>
                  </a:txBody>
                  <a:tcPr/>
                </a:tc>
                <a:tc>
                  <a:txBody>
                    <a:bodyPr/>
                    <a:lstStyle/>
                    <a:p>
                      <a:r>
                        <a:rPr lang="en-US" dirty="0"/>
                        <a:t>DESCRIPTION</a:t>
                      </a:r>
                    </a:p>
                  </a:txBody>
                  <a:tcPr/>
                </a:tc>
                <a:extLst>
                  <a:ext uri="{0D108BD9-81ED-4DB2-BD59-A6C34878D82A}">
                    <a16:rowId xmlns:a16="http://schemas.microsoft.com/office/drawing/2014/main" val="1294428956"/>
                  </a:ext>
                </a:extLst>
              </a:tr>
              <a:tr h="829733">
                <a:tc>
                  <a:txBody>
                    <a:bodyPr/>
                    <a:lstStyle/>
                    <a:p>
                      <a:r>
                        <a:rPr lang="en-US" dirty="0"/>
                        <a:t>#pragma </a:t>
                      </a:r>
                      <a:r>
                        <a:rPr lang="en-US" dirty="0" err="1"/>
                        <a:t>omp</a:t>
                      </a:r>
                      <a:r>
                        <a:rPr lang="en-US" dirty="0"/>
                        <a:t> </a:t>
                      </a:r>
                      <a:r>
                        <a:rPr lang="en-US" dirty="0" err="1"/>
                        <a:t>taskwait</a:t>
                      </a:r>
                      <a:endParaRPr lang="en-US" dirty="0"/>
                    </a:p>
                    <a:p>
                      <a:r>
                        <a:rPr lang="en-US" dirty="0"/>
                        <a:t>!$OMP TASKWAIT</a:t>
                      </a:r>
                    </a:p>
                  </a:txBody>
                  <a:tcPr/>
                </a:tc>
                <a:tc>
                  <a:txBody>
                    <a:bodyPr/>
                    <a:lstStyle/>
                    <a:p>
                      <a:r>
                        <a:rPr lang="en-US" sz="1984" b="0" i="0" kern="1200" dirty="0">
                          <a:solidFill>
                            <a:schemeClr val="dk1"/>
                          </a:solidFill>
                          <a:effectLst/>
                          <a:latin typeface="+mn-lt"/>
                          <a:ea typeface="+mn-ea"/>
                          <a:cs typeface="+mn-cs"/>
                        </a:rPr>
                        <a:t>Specifies a wait on the completion of child tasks generated since the beginning of the current task</a:t>
                      </a:r>
                      <a:endParaRPr lang="en-US" dirty="0"/>
                    </a:p>
                  </a:txBody>
                  <a:tcPr/>
                </a:tc>
                <a:extLst>
                  <a:ext uri="{0D108BD9-81ED-4DB2-BD59-A6C34878D82A}">
                    <a16:rowId xmlns:a16="http://schemas.microsoft.com/office/drawing/2014/main" val="2753162409"/>
                  </a:ext>
                </a:extLst>
              </a:tr>
              <a:tr h="829733">
                <a:tc>
                  <a:txBody>
                    <a:bodyPr/>
                    <a:lstStyle/>
                    <a:p>
                      <a:r>
                        <a:rPr lang="en-US" dirty="0"/>
                        <a:t>#pragma </a:t>
                      </a:r>
                      <a:r>
                        <a:rPr lang="en-US" dirty="0" err="1"/>
                        <a:t>omp</a:t>
                      </a:r>
                      <a:r>
                        <a:rPr lang="en-US" dirty="0"/>
                        <a:t> critical</a:t>
                      </a:r>
                    </a:p>
                    <a:p>
                      <a:r>
                        <a:rPr lang="en-US" dirty="0"/>
                        <a:t>!$OMP CRITICAL</a:t>
                      </a:r>
                    </a:p>
                    <a:p>
                      <a:r>
                        <a:rPr lang="en-US" dirty="0"/>
                        <a:t>!$OMP END CRITICAL</a:t>
                      </a:r>
                    </a:p>
                  </a:txBody>
                  <a:tcPr/>
                </a:tc>
                <a:tc>
                  <a:txBody>
                    <a:bodyPr/>
                    <a:lstStyle/>
                    <a:p>
                      <a:r>
                        <a:rPr lang="en-US" sz="1984" b="0" i="0" kern="1200" dirty="0">
                          <a:solidFill>
                            <a:schemeClr val="dk1"/>
                          </a:solidFill>
                          <a:effectLst/>
                          <a:latin typeface="+mn-lt"/>
                          <a:ea typeface="+mn-ea"/>
                          <a:cs typeface="+mn-cs"/>
                        </a:rPr>
                        <a:t>Code within the block or pragma is only executed on one thread at a time.</a:t>
                      </a:r>
                      <a:endParaRPr lang="en-US" dirty="0"/>
                    </a:p>
                  </a:txBody>
                  <a:tcPr/>
                </a:tc>
                <a:extLst>
                  <a:ext uri="{0D108BD9-81ED-4DB2-BD59-A6C34878D82A}">
                    <a16:rowId xmlns:a16="http://schemas.microsoft.com/office/drawing/2014/main" val="1208860531"/>
                  </a:ext>
                </a:extLst>
              </a:tr>
              <a:tr h="829733">
                <a:tc>
                  <a:txBody>
                    <a:bodyPr/>
                    <a:lstStyle/>
                    <a:p>
                      <a:r>
                        <a:rPr lang="en-US" dirty="0"/>
                        <a:t>#pragma </a:t>
                      </a:r>
                      <a:r>
                        <a:rPr lang="en-US" dirty="0" err="1"/>
                        <a:t>omp</a:t>
                      </a:r>
                      <a:r>
                        <a:rPr lang="en-US" dirty="0"/>
                        <a:t> critical</a:t>
                      </a:r>
                    </a:p>
                    <a:p>
                      <a:r>
                        <a:rPr lang="en-US" dirty="0"/>
                        <a:t>!$OMP ATOMIC</a:t>
                      </a:r>
                    </a:p>
                    <a:p>
                      <a:r>
                        <a:rPr lang="en-US" dirty="0"/>
                        <a:t>!$OMP END ATOMIC</a:t>
                      </a:r>
                    </a:p>
                  </a:txBody>
                  <a:tcPr/>
                </a:tc>
                <a:tc>
                  <a:txBody>
                    <a:bodyPr/>
                    <a:lstStyle/>
                    <a:p>
                      <a:r>
                        <a:rPr lang="en-US" sz="1984" b="0" i="0" kern="1200" dirty="0">
                          <a:solidFill>
                            <a:schemeClr val="dk1"/>
                          </a:solidFill>
                          <a:effectLst/>
                          <a:latin typeface="+mn-lt"/>
                          <a:ea typeface="+mn-ea"/>
                          <a:cs typeface="+mn-cs"/>
                        </a:rPr>
                        <a:t>Provides a mini-CRITICAL section. specific memory location must be updated atomically (Atomic statements)</a:t>
                      </a:r>
                      <a:endParaRPr lang="en-US" dirty="0"/>
                    </a:p>
                  </a:txBody>
                  <a:tcPr/>
                </a:tc>
                <a:extLst>
                  <a:ext uri="{0D108BD9-81ED-4DB2-BD59-A6C34878D82A}">
                    <a16:rowId xmlns:a16="http://schemas.microsoft.com/office/drawing/2014/main" val="3801471553"/>
                  </a:ext>
                </a:extLst>
              </a:tr>
              <a:tr h="829733">
                <a:tc>
                  <a:txBody>
                    <a:bodyPr/>
                    <a:lstStyle/>
                    <a:p>
                      <a:r>
                        <a:rPr lang="en-US" dirty="0"/>
                        <a:t>#pragma </a:t>
                      </a:r>
                      <a:r>
                        <a:rPr lang="en-US" dirty="0" err="1"/>
                        <a:t>omp</a:t>
                      </a:r>
                      <a:r>
                        <a:rPr lang="en-US" dirty="0"/>
                        <a:t> barrier</a:t>
                      </a:r>
                    </a:p>
                    <a:p>
                      <a:r>
                        <a:rPr lang="en-US" dirty="0"/>
                        <a:t>!$OMP BARRIER</a:t>
                      </a:r>
                    </a:p>
                    <a:p>
                      <a:pPr marL="0" marR="0" lvl="0" indent="0" algn="l" defTabSz="1007943" rtl="0" eaLnBrk="1" fontAlgn="auto" latinLnBrk="0" hangingPunct="1">
                        <a:lnSpc>
                          <a:spcPct val="100000"/>
                        </a:lnSpc>
                        <a:spcBef>
                          <a:spcPts val="0"/>
                        </a:spcBef>
                        <a:spcAft>
                          <a:spcPts val="0"/>
                        </a:spcAft>
                        <a:buClrTx/>
                        <a:buSzTx/>
                        <a:buFontTx/>
                        <a:buNone/>
                        <a:tabLst/>
                        <a:defRPr/>
                      </a:pPr>
                      <a:r>
                        <a:rPr lang="en-US" dirty="0"/>
                        <a:t>!$OMP END BARRIER</a:t>
                      </a:r>
                    </a:p>
                  </a:txBody>
                  <a:tcPr/>
                </a:tc>
                <a:tc>
                  <a:txBody>
                    <a:bodyPr/>
                    <a:lstStyle/>
                    <a:p>
                      <a:r>
                        <a:rPr lang="en-US" sz="1984" b="0" i="0" kern="1200" dirty="0">
                          <a:solidFill>
                            <a:schemeClr val="dk1"/>
                          </a:solidFill>
                          <a:effectLst/>
                          <a:latin typeface="+mn-lt"/>
                          <a:ea typeface="+mn-ea"/>
                          <a:cs typeface="+mn-cs"/>
                        </a:rPr>
                        <a:t>Synchronizes all threads in a team; all threads pause at the barrier, until all threads execute the barrier.</a:t>
                      </a:r>
                      <a:endParaRPr lang="en-US" dirty="0"/>
                    </a:p>
                  </a:txBody>
                  <a:tcPr/>
                </a:tc>
                <a:extLst>
                  <a:ext uri="{0D108BD9-81ED-4DB2-BD59-A6C34878D82A}">
                    <a16:rowId xmlns:a16="http://schemas.microsoft.com/office/drawing/2014/main" val="1741073139"/>
                  </a:ext>
                </a:extLst>
              </a:tr>
            </a:tbl>
          </a:graphicData>
        </a:graphic>
      </p:graphicFrame>
    </p:spTree>
    <p:extLst>
      <p:ext uri="{BB962C8B-B14F-4D97-AF65-F5344CB8AC3E}">
        <p14:creationId xmlns:p14="http://schemas.microsoft.com/office/powerpoint/2010/main" val="7772257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ED9CE-C0A1-4334-9BCB-C03595E3D677}"/>
              </a:ext>
            </a:extLst>
          </p:cNvPr>
          <p:cNvSpPr>
            <a:spLocks noGrp="1"/>
          </p:cNvSpPr>
          <p:nvPr>
            <p:ph type="title" idx="4294967295"/>
          </p:nvPr>
        </p:nvSpPr>
        <p:spPr>
          <a:xfrm>
            <a:off x="0" y="30866"/>
            <a:ext cx="10016724" cy="1082675"/>
          </a:xfrm>
        </p:spPr>
        <p:txBody>
          <a:bodyPr>
            <a:normAutofit fontScale="90000"/>
          </a:bodyPr>
          <a:lstStyle/>
          <a:p>
            <a:r>
              <a:rPr lang="en-US" dirty="0">
                <a:solidFill>
                  <a:srgbClr val="120A76"/>
                </a:solidFill>
                <a:latin typeface="Comic Sans MS" panose="030F0702030302020204" pitchFamily="66" charset="0"/>
              </a:rPr>
              <a:t>OPENMP Synchronization: review</a:t>
            </a:r>
          </a:p>
        </p:txBody>
      </p:sp>
      <p:graphicFrame>
        <p:nvGraphicFramePr>
          <p:cNvPr id="3" name="Table 2">
            <a:extLst>
              <a:ext uri="{FF2B5EF4-FFF2-40B4-BE49-F238E27FC236}">
                <a16:creationId xmlns:a16="http://schemas.microsoft.com/office/drawing/2014/main" id="{E0C99D6A-4EA5-4E91-8370-551586317B58}"/>
              </a:ext>
            </a:extLst>
          </p:cNvPr>
          <p:cNvGraphicFramePr>
            <a:graphicFrameLocks noGrp="1"/>
          </p:cNvGraphicFramePr>
          <p:nvPr>
            <p:extLst>
              <p:ext uri="{D42A27DB-BD31-4B8C-83A1-F6EECF244321}">
                <p14:modId xmlns:p14="http://schemas.microsoft.com/office/powerpoint/2010/main" val="1613760237"/>
              </p:ext>
            </p:extLst>
          </p:nvPr>
        </p:nvGraphicFramePr>
        <p:xfrm>
          <a:off x="237068" y="1162752"/>
          <a:ext cx="9256888" cy="5850805"/>
        </p:xfrm>
        <a:graphic>
          <a:graphicData uri="http://schemas.openxmlformats.org/drawingml/2006/table">
            <a:tbl>
              <a:tblPr firstRow="1" bandRow="1">
                <a:tableStyleId>{5C22544A-7EE6-4342-B048-85BDC9FD1C3A}</a:tableStyleId>
              </a:tblPr>
              <a:tblGrid>
                <a:gridCol w="3409243">
                  <a:extLst>
                    <a:ext uri="{9D8B030D-6E8A-4147-A177-3AD203B41FA5}">
                      <a16:colId xmlns:a16="http://schemas.microsoft.com/office/drawing/2014/main" val="475606112"/>
                    </a:ext>
                  </a:extLst>
                </a:gridCol>
                <a:gridCol w="5847645">
                  <a:extLst>
                    <a:ext uri="{9D8B030D-6E8A-4147-A177-3AD203B41FA5}">
                      <a16:colId xmlns:a16="http://schemas.microsoft.com/office/drawing/2014/main" val="1697467861"/>
                    </a:ext>
                  </a:extLst>
                </a:gridCol>
              </a:tblGrid>
              <a:tr h="829733">
                <a:tc>
                  <a:txBody>
                    <a:bodyPr/>
                    <a:lstStyle/>
                    <a:p>
                      <a:r>
                        <a:rPr lang="en-US" dirty="0"/>
                        <a:t>PRAGMA</a:t>
                      </a:r>
                    </a:p>
                  </a:txBody>
                  <a:tcPr/>
                </a:tc>
                <a:tc>
                  <a:txBody>
                    <a:bodyPr/>
                    <a:lstStyle/>
                    <a:p>
                      <a:r>
                        <a:rPr lang="en-US" dirty="0"/>
                        <a:t>DESCRIPTION</a:t>
                      </a:r>
                    </a:p>
                  </a:txBody>
                  <a:tcPr/>
                </a:tc>
                <a:extLst>
                  <a:ext uri="{0D108BD9-81ED-4DB2-BD59-A6C34878D82A}">
                    <a16:rowId xmlns:a16="http://schemas.microsoft.com/office/drawing/2014/main" val="1294428956"/>
                  </a:ext>
                </a:extLst>
              </a:tr>
              <a:tr h="829733">
                <a:tc>
                  <a:txBody>
                    <a:bodyPr/>
                    <a:lstStyle/>
                    <a:p>
                      <a:r>
                        <a:rPr lang="en-US" dirty="0"/>
                        <a:t>#pragma </a:t>
                      </a:r>
                      <a:r>
                        <a:rPr lang="en-US" dirty="0" err="1"/>
                        <a:t>omp</a:t>
                      </a:r>
                      <a:r>
                        <a:rPr lang="en-US" dirty="0"/>
                        <a:t> for </a:t>
                      </a:r>
                      <a:r>
                        <a:rPr lang="en-US" b="1" dirty="0"/>
                        <a:t>ordered</a:t>
                      </a:r>
                      <a:r>
                        <a:rPr lang="en-US" dirty="0"/>
                        <a:t> </a:t>
                      </a:r>
                      <a:r>
                        <a:rPr lang="en-US" i="1" dirty="0"/>
                        <a:t>[clauses...]</a:t>
                      </a:r>
                      <a:r>
                        <a:rPr lang="en-US" dirty="0"/>
                        <a:t> </a:t>
                      </a:r>
                      <a:r>
                        <a:rPr lang="en-US" i="1" dirty="0"/>
                        <a:t>(loop region)</a:t>
                      </a:r>
                      <a:r>
                        <a:rPr lang="en-US" dirty="0"/>
                        <a:t> #pragma </a:t>
                      </a:r>
                      <a:r>
                        <a:rPr lang="en-US" dirty="0" err="1"/>
                        <a:t>omp</a:t>
                      </a:r>
                      <a:r>
                        <a:rPr lang="en-US" dirty="0"/>
                        <a:t> </a:t>
                      </a:r>
                      <a:r>
                        <a:rPr lang="en-US" b="1" dirty="0"/>
                        <a:t>ordered</a:t>
                      </a:r>
                      <a:r>
                        <a:rPr lang="en-US" dirty="0"/>
                        <a:t> </a:t>
                      </a:r>
                      <a:r>
                        <a:rPr lang="en-US" i="1" dirty="0" err="1"/>
                        <a:t>structured_block</a:t>
                      </a:r>
                      <a:endParaRPr lang="en-US" b="1" dirty="0"/>
                    </a:p>
                  </a:txBody>
                  <a:tcPr/>
                </a:tc>
                <a:tc>
                  <a:txBody>
                    <a:bodyPr/>
                    <a:lstStyle/>
                    <a:p>
                      <a:pPr marL="0" marR="0" lvl="0" indent="0" algn="l" defTabSz="1007943" rtl="0" eaLnBrk="1" fontAlgn="auto" latinLnBrk="0" hangingPunct="1">
                        <a:lnSpc>
                          <a:spcPct val="100000"/>
                        </a:lnSpc>
                        <a:spcBef>
                          <a:spcPts val="0"/>
                        </a:spcBef>
                        <a:spcAft>
                          <a:spcPts val="0"/>
                        </a:spcAft>
                        <a:buClrTx/>
                        <a:buSzTx/>
                        <a:buFontTx/>
                        <a:buNone/>
                        <a:tabLst/>
                        <a:defRPr/>
                      </a:pPr>
                      <a:r>
                        <a:rPr lang="en-US" sz="1984" b="0" i="0" kern="1200" dirty="0">
                          <a:solidFill>
                            <a:schemeClr val="dk1"/>
                          </a:solidFill>
                          <a:effectLst/>
                          <a:latin typeface="+mn-lt"/>
                          <a:ea typeface="+mn-ea"/>
                          <a:cs typeface="+mn-cs"/>
                        </a:rPr>
                        <a:t>Used within a DO / for loop</a:t>
                      </a:r>
                    </a:p>
                    <a:p>
                      <a:r>
                        <a:rPr lang="en-US" sz="1984" b="0" i="0" kern="1200" dirty="0">
                          <a:solidFill>
                            <a:schemeClr val="dk1"/>
                          </a:solidFill>
                          <a:effectLst/>
                          <a:latin typeface="+mn-lt"/>
                          <a:ea typeface="+mn-ea"/>
                          <a:cs typeface="+mn-cs"/>
                        </a:rPr>
                        <a:t>Iterations of the enclosed loop will be executed in the same order as if they were executed on a serial processor. Threads will need to wait before executing their chunk of iterations if previous iterations haven't completed yet.</a:t>
                      </a:r>
                    </a:p>
                  </a:txBody>
                  <a:tcPr/>
                </a:tc>
                <a:extLst>
                  <a:ext uri="{0D108BD9-81ED-4DB2-BD59-A6C34878D82A}">
                    <a16:rowId xmlns:a16="http://schemas.microsoft.com/office/drawing/2014/main" val="2753162409"/>
                  </a:ext>
                </a:extLst>
              </a:tr>
              <a:tr h="829733">
                <a:tc>
                  <a:txBody>
                    <a:bodyPr/>
                    <a:lstStyle/>
                    <a:p>
                      <a:r>
                        <a:rPr lang="en-US" dirty="0"/>
                        <a:t> #pragma </a:t>
                      </a:r>
                      <a:r>
                        <a:rPr lang="en-US" dirty="0" err="1"/>
                        <a:t>omp</a:t>
                      </a:r>
                      <a:r>
                        <a:rPr lang="en-US" dirty="0"/>
                        <a:t> flush </a:t>
                      </a:r>
                      <a:r>
                        <a:rPr lang="en-US" i="1" dirty="0"/>
                        <a:t>(list) </a:t>
                      </a:r>
                      <a:endParaRPr lang="en-US" dirty="0"/>
                    </a:p>
                  </a:txBody>
                  <a:tcPr/>
                </a:tc>
                <a:tc>
                  <a:txBody>
                    <a:bodyPr/>
                    <a:lstStyle/>
                    <a:p>
                      <a:r>
                        <a:rPr lang="en-US" sz="1984" b="0" i="0" kern="1200" dirty="0">
                          <a:solidFill>
                            <a:schemeClr val="dk1"/>
                          </a:solidFill>
                          <a:effectLst/>
                          <a:latin typeface="+mn-lt"/>
                          <a:ea typeface="+mn-ea"/>
                          <a:cs typeface="+mn-cs"/>
                        </a:rPr>
                        <a:t>Synchronization point at which  all threads have the same view of memory for all shared objects.</a:t>
                      </a:r>
                    </a:p>
                    <a:p>
                      <a:r>
                        <a:rPr lang="en-US" sz="1984" b="0" i="0" kern="1200" dirty="0">
                          <a:solidFill>
                            <a:schemeClr val="dk1"/>
                          </a:solidFill>
                          <a:effectLst/>
                          <a:latin typeface="+mn-lt"/>
                          <a:ea typeface="+mn-ea"/>
                          <a:cs typeface="+mn-cs"/>
                        </a:rPr>
                        <a:t>FLUSH is implied for</a:t>
                      </a:r>
                    </a:p>
                    <a:p>
                      <a:pPr marL="0" marR="0" lvl="0" indent="0" algn="l" defTabSz="1007943" rtl="0" eaLnBrk="1" fontAlgn="auto" latinLnBrk="0" hangingPunct="1">
                        <a:lnSpc>
                          <a:spcPct val="100000"/>
                        </a:lnSpc>
                        <a:spcBef>
                          <a:spcPts val="0"/>
                        </a:spcBef>
                        <a:spcAft>
                          <a:spcPts val="0"/>
                        </a:spcAft>
                        <a:buClrTx/>
                        <a:buSzTx/>
                        <a:buFontTx/>
                        <a:buNone/>
                        <a:tabLst/>
                        <a:defRPr/>
                      </a:pPr>
                      <a:r>
                        <a:rPr lang="en-US" sz="1984" b="0" i="0" kern="1200" dirty="0">
                          <a:solidFill>
                            <a:schemeClr val="dk1"/>
                          </a:solidFill>
                          <a:effectLst/>
                          <a:latin typeface="+mn-lt"/>
                          <a:ea typeface="+mn-ea"/>
                          <a:cs typeface="+mn-cs"/>
                        </a:rPr>
                        <a:t>barrier </a:t>
                      </a:r>
                      <a:br>
                        <a:rPr lang="en-US" sz="1984" b="0" i="0" kern="1200" dirty="0">
                          <a:solidFill>
                            <a:schemeClr val="dk1"/>
                          </a:solidFill>
                          <a:effectLst/>
                          <a:latin typeface="+mn-lt"/>
                          <a:ea typeface="+mn-ea"/>
                          <a:cs typeface="+mn-cs"/>
                        </a:rPr>
                      </a:br>
                      <a:r>
                        <a:rPr lang="en-US" sz="1984" b="0" i="0" kern="1200" dirty="0">
                          <a:solidFill>
                            <a:schemeClr val="dk1"/>
                          </a:solidFill>
                          <a:effectLst/>
                          <a:latin typeface="+mn-lt"/>
                          <a:ea typeface="+mn-ea"/>
                          <a:cs typeface="+mn-cs"/>
                        </a:rPr>
                        <a:t>parallel - upon entry and exit </a:t>
                      </a:r>
                      <a:br>
                        <a:rPr lang="en-US" sz="1984" b="0" i="0" kern="1200" dirty="0">
                          <a:solidFill>
                            <a:schemeClr val="dk1"/>
                          </a:solidFill>
                          <a:effectLst/>
                          <a:latin typeface="+mn-lt"/>
                          <a:ea typeface="+mn-ea"/>
                          <a:cs typeface="+mn-cs"/>
                        </a:rPr>
                      </a:br>
                      <a:r>
                        <a:rPr lang="en-US" sz="1984" b="0" i="0" kern="1200" dirty="0">
                          <a:solidFill>
                            <a:schemeClr val="dk1"/>
                          </a:solidFill>
                          <a:effectLst/>
                          <a:latin typeface="+mn-lt"/>
                          <a:ea typeface="+mn-ea"/>
                          <a:cs typeface="+mn-cs"/>
                        </a:rPr>
                        <a:t>critical - upon entry and exit </a:t>
                      </a:r>
                      <a:br>
                        <a:rPr lang="en-US" sz="1984" b="0" i="0" kern="1200" dirty="0">
                          <a:solidFill>
                            <a:schemeClr val="dk1"/>
                          </a:solidFill>
                          <a:effectLst/>
                          <a:latin typeface="+mn-lt"/>
                          <a:ea typeface="+mn-ea"/>
                          <a:cs typeface="+mn-cs"/>
                        </a:rPr>
                      </a:br>
                      <a:r>
                        <a:rPr lang="en-US" sz="1984" b="0" i="0" kern="1200" dirty="0">
                          <a:solidFill>
                            <a:schemeClr val="dk1"/>
                          </a:solidFill>
                          <a:effectLst/>
                          <a:latin typeface="+mn-lt"/>
                          <a:ea typeface="+mn-ea"/>
                          <a:cs typeface="+mn-cs"/>
                        </a:rPr>
                        <a:t>ordered - upon entry and exit </a:t>
                      </a:r>
                      <a:br>
                        <a:rPr lang="en-US" sz="1984" b="0" i="0" kern="1200" dirty="0">
                          <a:solidFill>
                            <a:schemeClr val="dk1"/>
                          </a:solidFill>
                          <a:effectLst/>
                          <a:latin typeface="+mn-lt"/>
                          <a:ea typeface="+mn-ea"/>
                          <a:cs typeface="+mn-cs"/>
                        </a:rPr>
                      </a:br>
                      <a:r>
                        <a:rPr lang="en-US" sz="1984" b="0" i="0" kern="1200" dirty="0">
                          <a:solidFill>
                            <a:schemeClr val="dk1"/>
                          </a:solidFill>
                          <a:effectLst/>
                          <a:latin typeface="+mn-lt"/>
                          <a:ea typeface="+mn-ea"/>
                          <a:cs typeface="+mn-cs"/>
                        </a:rPr>
                        <a:t>for - upon exit </a:t>
                      </a:r>
                      <a:br>
                        <a:rPr lang="en-US" sz="1984" b="0" i="0" kern="1200" dirty="0">
                          <a:solidFill>
                            <a:schemeClr val="dk1"/>
                          </a:solidFill>
                          <a:effectLst/>
                          <a:latin typeface="+mn-lt"/>
                          <a:ea typeface="+mn-ea"/>
                          <a:cs typeface="+mn-cs"/>
                        </a:rPr>
                      </a:br>
                      <a:r>
                        <a:rPr lang="en-US" sz="1984" b="0" i="0" kern="1200" dirty="0">
                          <a:solidFill>
                            <a:schemeClr val="dk1"/>
                          </a:solidFill>
                          <a:effectLst/>
                          <a:latin typeface="+mn-lt"/>
                          <a:ea typeface="+mn-ea"/>
                          <a:cs typeface="+mn-cs"/>
                        </a:rPr>
                        <a:t>sections - upon exit </a:t>
                      </a:r>
                      <a:br>
                        <a:rPr lang="en-US" sz="1984" b="0" i="0" kern="1200" dirty="0">
                          <a:solidFill>
                            <a:schemeClr val="dk1"/>
                          </a:solidFill>
                          <a:effectLst/>
                          <a:latin typeface="+mn-lt"/>
                          <a:ea typeface="+mn-ea"/>
                          <a:cs typeface="+mn-cs"/>
                        </a:rPr>
                      </a:br>
                      <a:r>
                        <a:rPr lang="en-US" sz="1984" b="0" i="0" kern="1200" dirty="0">
                          <a:solidFill>
                            <a:schemeClr val="dk1"/>
                          </a:solidFill>
                          <a:effectLst/>
                          <a:latin typeface="+mn-lt"/>
                          <a:ea typeface="+mn-ea"/>
                          <a:cs typeface="+mn-cs"/>
                        </a:rPr>
                        <a:t>single - upon </a:t>
                      </a:r>
                      <a:r>
                        <a:rPr lang="en-US" sz="1984" b="0" i="0" kern="1200" dirty="0" err="1">
                          <a:solidFill>
                            <a:schemeClr val="dk1"/>
                          </a:solidFill>
                          <a:effectLst/>
                          <a:latin typeface="+mn-lt"/>
                          <a:ea typeface="+mn-ea"/>
                          <a:cs typeface="+mn-cs"/>
                        </a:rPr>
                        <a:t>exi</a:t>
                      </a:r>
                      <a:endParaRPr lang="en-US" sz="1984" b="0" i="0" kern="1200" dirty="0">
                        <a:solidFill>
                          <a:schemeClr val="dk1"/>
                        </a:solidFill>
                        <a:effectLst/>
                        <a:latin typeface="+mn-lt"/>
                        <a:ea typeface="+mn-ea"/>
                        <a:cs typeface="+mn-cs"/>
                      </a:endParaRPr>
                    </a:p>
                  </a:txBody>
                  <a:tcPr/>
                </a:tc>
                <a:extLst>
                  <a:ext uri="{0D108BD9-81ED-4DB2-BD59-A6C34878D82A}">
                    <a16:rowId xmlns:a16="http://schemas.microsoft.com/office/drawing/2014/main" val="1208860531"/>
                  </a:ext>
                </a:extLst>
              </a:tr>
            </a:tbl>
          </a:graphicData>
        </a:graphic>
      </p:graphicFrame>
    </p:spTree>
    <p:extLst>
      <p:ext uri="{BB962C8B-B14F-4D97-AF65-F5344CB8AC3E}">
        <p14:creationId xmlns:p14="http://schemas.microsoft.com/office/powerpoint/2010/main" val="39875893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EE37B-C1D5-44DF-B5DC-BA1932A5EE43}"/>
              </a:ext>
            </a:extLst>
          </p:cNvPr>
          <p:cNvSpPr>
            <a:spLocks noGrp="1"/>
          </p:cNvSpPr>
          <p:nvPr>
            <p:ph type="title" idx="4294967295"/>
          </p:nvPr>
        </p:nvSpPr>
        <p:spPr>
          <a:xfrm>
            <a:off x="0" y="247650"/>
            <a:ext cx="10080625" cy="1600200"/>
          </a:xfrm>
        </p:spPr>
        <p:txBody>
          <a:bodyPr>
            <a:noAutofit/>
          </a:bodyPr>
          <a:lstStyle/>
          <a:p>
            <a:r>
              <a:rPr lang="en-US" sz="4500" dirty="0">
                <a:solidFill>
                  <a:srgbClr val="120A76"/>
                </a:solidFill>
                <a:latin typeface="Comic Sans MS" panose="030F0702030302020204" pitchFamily="66" charset="0"/>
              </a:rPr>
              <a:t>Installing and running C/C++/Fortran Programs on multicore machines</a:t>
            </a:r>
          </a:p>
        </p:txBody>
      </p:sp>
      <p:sp>
        <p:nvSpPr>
          <p:cNvPr id="6" name="Rectangle 5">
            <a:extLst>
              <a:ext uri="{FF2B5EF4-FFF2-40B4-BE49-F238E27FC236}">
                <a16:creationId xmlns:a16="http://schemas.microsoft.com/office/drawing/2014/main" id="{60E081D4-C46A-4AF2-A497-D92CEB23EEE7}"/>
              </a:ext>
            </a:extLst>
          </p:cNvPr>
          <p:cNvSpPr/>
          <p:nvPr/>
        </p:nvSpPr>
        <p:spPr>
          <a:xfrm>
            <a:off x="146755" y="2111025"/>
            <a:ext cx="9933869" cy="48316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5093" indent="0">
              <a:buNone/>
            </a:pPr>
            <a:r>
              <a:rPr lang="en-US" sz="2400" dirty="0">
                <a:latin typeface="Comic Sans MS" panose="030F0702030302020204" pitchFamily="66" charset="0"/>
              </a:rPr>
              <a:t>The GNU Project </a:t>
            </a:r>
            <a:r>
              <a:rPr lang="en-US" sz="2400" dirty="0">
                <a:latin typeface="Comic Sans MS" panose="030F0702030302020204" pitchFamily="66" charset="0"/>
                <a:hlinkClick r:id="rId2"/>
              </a:rPr>
              <a:t>https://gcc.gnu.org/install/binaries.html</a:t>
            </a:r>
            <a:endParaRPr lang="en-US" sz="2400" dirty="0">
              <a:latin typeface="Comic Sans MS" panose="030F0702030302020204" pitchFamily="66" charset="0"/>
            </a:endParaRPr>
          </a:p>
          <a:p>
            <a:r>
              <a:rPr lang="en-US" sz="2400" b="1" dirty="0">
                <a:latin typeface="Comic Sans MS" panose="030F0702030302020204" pitchFamily="66" charset="0"/>
              </a:rPr>
              <a:t>MacOS</a:t>
            </a:r>
            <a:r>
              <a:rPr lang="en-US" sz="2400" dirty="0">
                <a:latin typeface="Comic Sans MS" panose="030F0702030302020204" pitchFamily="66" charset="0"/>
              </a:rPr>
              <a:t>:</a:t>
            </a:r>
          </a:p>
          <a:p>
            <a:r>
              <a:rPr lang="en-US" sz="2400" dirty="0">
                <a:latin typeface="Comic Sans MS" panose="030F0702030302020204" pitchFamily="66" charset="0"/>
              </a:rPr>
              <a:t>The Homebrew package manager : </a:t>
            </a:r>
            <a:r>
              <a:rPr lang="en-US" sz="2400" dirty="0">
                <a:latin typeface="Comic Sans MS" panose="030F0702030302020204" pitchFamily="66" charset="0"/>
                <a:hlinkClick r:id="rId3"/>
              </a:rPr>
              <a:t>https://brew.sh/</a:t>
            </a:r>
            <a:r>
              <a:rPr lang="en-US" sz="2400" dirty="0">
                <a:latin typeface="Comic Sans MS" panose="030F0702030302020204" pitchFamily="66" charset="0"/>
              </a:rPr>
              <a:t> </a:t>
            </a:r>
          </a:p>
          <a:p>
            <a:r>
              <a:rPr lang="en-US" sz="2400" dirty="0" err="1">
                <a:latin typeface="Comic Sans MS" panose="030F0702030302020204" pitchFamily="66" charset="0"/>
              </a:rPr>
              <a:t>MacPorts</a:t>
            </a:r>
            <a:r>
              <a:rPr lang="en-US" sz="2400" dirty="0">
                <a:latin typeface="Comic Sans MS" panose="030F0702030302020204" pitchFamily="66" charset="0"/>
              </a:rPr>
              <a:t> </a:t>
            </a:r>
            <a:r>
              <a:rPr lang="en-US" sz="2400" dirty="0">
                <a:latin typeface="Comic Sans MS" panose="030F0702030302020204" pitchFamily="66" charset="0"/>
                <a:hlinkClick r:id="rId4"/>
              </a:rPr>
              <a:t>https://www.macports.org/</a:t>
            </a:r>
            <a:r>
              <a:rPr lang="en-US" sz="2400" dirty="0">
                <a:latin typeface="Comic Sans MS" panose="030F0702030302020204" pitchFamily="66" charset="0"/>
              </a:rPr>
              <a:t> </a:t>
            </a:r>
          </a:p>
          <a:p>
            <a:endParaRPr lang="en-US" sz="2400" b="1" dirty="0">
              <a:latin typeface="Comic Sans MS" panose="030F0702030302020204" pitchFamily="66" charset="0"/>
            </a:endParaRPr>
          </a:p>
          <a:p>
            <a:r>
              <a:rPr lang="en-US" sz="2400" b="1" dirty="0">
                <a:latin typeface="Comic Sans MS" panose="030F0702030302020204" pitchFamily="66" charset="0"/>
              </a:rPr>
              <a:t>MS Windows </a:t>
            </a:r>
          </a:p>
          <a:p>
            <a:r>
              <a:rPr lang="en-US" sz="2400" dirty="0">
                <a:latin typeface="Comic Sans MS" panose="030F0702030302020204" pitchFamily="66" charset="0"/>
              </a:rPr>
              <a:t>The Cygwin project  </a:t>
            </a:r>
            <a:r>
              <a:rPr lang="en-US" sz="2400" dirty="0">
                <a:latin typeface="Comic Sans MS" panose="030F0702030302020204" pitchFamily="66" charset="0"/>
                <a:hlinkClick r:id="rId5"/>
              </a:rPr>
              <a:t>https://sourceware.org/cygwin/</a:t>
            </a:r>
            <a:r>
              <a:rPr lang="en-US" sz="2400" dirty="0">
                <a:latin typeface="Comic Sans MS" panose="030F0702030302020204" pitchFamily="66" charset="0"/>
              </a:rPr>
              <a:t> </a:t>
            </a:r>
          </a:p>
          <a:p>
            <a:r>
              <a:rPr lang="en-US" sz="2400" dirty="0">
                <a:latin typeface="Comic Sans MS" panose="030F0702030302020204" pitchFamily="66" charset="0"/>
              </a:rPr>
              <a:t>MinGW and mingw-w64 projects </a:t>
            </a:r>
            <a:r>
              <a:rPr lang="en-US" sz="2400" dirty="0">
                <a:latin typeface="Comic Sans MS" panose="030F0702030302020204" pitchFamily="66" charset="0"/>
                <a:hlinkClick r:id="rId6"/>
              </a:rPr>
              <a:t>http://www.mingw.org/</a:t>
            </a:r>
            <a:r>
              <a:rPr lang="en-US" sz="2400" dirty="0">
                <a:latin typeface="Comic Sans MS" panose="030F0702030302020204" pitchFamily="66" charset="0"/>
              </a:rPr>
              <a:t> </a:t>
            </a:r>
            <a:r>
              <a:rPr lang="en-US" sz="2400" dirty="0">
                <a:latin typeface="Comic Sans MS" panose="030F0702030302020204" pitchFamily="66" charset="0"/>
                <a:hlinkClick r:id="rId7"/>
              </a:rPr>
              <a:t>http://mingw-w64.org/doku.php</a:t>
            </a:r>
            <a:r>
              <a:rPr lang="en-US" sz="2400" dirty="0">
                <a:latin typeface="Comic Sans MS" panose="030F0702030302020204" pitchFamily="66" charset="0"/>
              </a:rPr>
              <a:t> </a:t>
            </a:r>
          </a:p>
          <a:p>
            <a:endParaRPr lang="en-US" sz="2400" b="1" dirty="0">
              <a:latin typeface="Comic Sans MS" panose="030F0702030302020204" pitchFamily="66" charset="0"/>
            </a:endParaRPr>
          </a:p>
          <a:p>
            <a:r>
              <a:rPr lang="en-US" sz="2400" b="1" dirty="0">
                <a:latin typeface="Comic Sans MS" panose="030F0702030302020204" pitchFamily="66" charset="0"/>
              </a:rPr>
              <a:t>Linux</a:t>
            </a:r>
            <a:r>
              <a:rPr lang="en-US" sz="2400" dirty="0">
                <a:latin typeface="Comic Sans MS" panose="030F0702030302020204" pitchFamily="66" charset="0"/>
              </a:rPr>
              <a:t> machines come pre installed with gnu binaries</a:t>
            </a:r>
          </a:p>
          <a:p>
            <a:r>
              <a:rPr lang="en-US" sz="2400" dirty="0">
                <a:latin typeface="Comic Sans MS" panose="030F0702030302020204" pitchFamily="66" charset="0"/>
              </a:rPr>
              <a:t>    </a:t>
            </a:r>
            <a:r>
              <a:rPr lang="en-US" sz="2400" dirty="0" err="1">
                <a:latin typeface="Comic Sans MS" panose="030F0702030302020204" pitchFamily="66" charset="0"/>
              </a:rPr>
              <a:t>gcc</a:t>
            </a:r>
            <a:r>
              <a:rPr lang="en-US" sz="2400" dirty="0">
                <a:latin typeface="Comic Sans MS" panose="030F0702030302020204" pitchFamily="66" charset="0"/>
              </a:rPr>
              <a:t> --version</a:t>
            </a:r>
          </a:p>
          <a:p>
            <a:r>
              <a:rPr lang="en-US" sz="2400" dirty="0">
                <a:latin typeface="Comic Sans MS" panose="030F0702030302020204" pitchFamily="66" charset="0"/>
              </a:rPr>
              <a:t>    </a:t>
            </a:r>
            <a:r>
              <a:rPr lang="en-US" sz="2400" dirty="0" err="1">
                <a:latin typeface="Comic Sans MS" panose="030F0702030302020204" pitchFamily="66" charset="0"/>
              </a:rPr>
              <a:t>gfortran</a:t>
            </a:r>
            <a:r>
              <a:rPr lang="en-US" sz="2400" dirty="0">
                <a:latin typeface="Comic Sans MS" panose="030F0702030302020204" pitchFamily="66" charset="0"/>
              </a:rPr>
              <a:t> --version</a:t>
            </a:r>
          </a:p>
        </p:txBody>
      </p:sp>
    </p:spTree>
    <p:extLst>
      <p:ext uri="{BB962C8B-B14F-4D97-AF65-F5344CB8AC3E}">
        <p14:creationId xmlns:p14="http://schemas.microsoft.com/office/powerpoint/2010/main" val="2163179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A0BA8D-E823-40C1-9163-6BBAE7BA8FAE}"/>
              </a:ext>
            </a:extLst>
          </p:cNvPr>
          <p:cNvSpPr/>
          <p:nvPr/>
        </p:nvSpPr>
        <p:spPr>
          <a:xfrm>
            <a:off x="246185" y="1383022"/>
            <a:ext cx="9601199" cy="4893647"/>
          </a:xfrm>
          <a:prstGeom prst="rect">
            <a:avLst/>
          </a:prstGeom>
        </p:spPr>
        <p:txBody>
          <a:bodyPr wrap="square">
            <a:spAutoFit/>
          </a:bodyPr>
          <a:lstStyle/>
          <a:p>
            <a:pPr marL="342900" indent="-342900">
              <a:buFont typeface="Arial" panose="020B0604020202020204" pitchFamily="34" charset="0"/>
              <a:buChar char="•"/>
            </a:pPr>
            <a:r>
              <a:rPr lang="en-US" sz="2400" dirty="0">
                <a:latin typeface="Comic Sans MS" panose="030F0702030302020204" pitchFamily="66" charset="0"/>
              </a:rPr>
              <a:t>Collection of compiler directives and library functions for creating parallel programs for shared-memory computers. </a:t>
            </a:r>
          </a:p>
          <a:p>
            <a:pPr marL="342900" indent="-342900">
              <a:buFont typeface="Arial" panose="020B0604020202020204" pitchFamily="34" charset="0"/>
              <a:buChar char="•"/>
            </a:pPr>
            <a:r>
              <a:rPr lang="en-US" sz="2400" dirty="0">
                <a:latin typeface="Comic Sans MS" panose="030F0702030302020204" pitchFamily="66" charset="0"/>
              </a:rPr>
              <a:t>The “MP” in OpenMP stands for “multi-processing”(shared-memory parallel computing) </a:t>
            </a:r>
          </a:p>
          <a:p>
            <a:pPr marL="342900" indent="-342900">
              <a:buFont typeface="Arial" panose="020B0604020202020204" pitchFamily="34" charset="0"/>
              <a:buChar char="•"/>
            </a:pPr>
            <a:r>
              <a:rPr lang="en-US" sz="2400" dirty="0">
                <a:latin typeface="Comic Sans MS" panose="030F0702030302020204" pitchFamily="66" charset="0"/>
              </a:rPr>
              <a:t>Combined with C, C++, or Fortran to create a multithreading programming language, in which all processes are assumed to </a:t>
            </a:r>
            <a:r>
              <a:rPr lang="en-US" sz="2400" dirty="0">
                <a:solidFill>
                  <a:srgbClr val="C00000"/>
                </a:solidFill>
                <a:latin typeface="Comic Sans MS" panose="030F0702030302020204" pitchFamily="66" charset="0"/>
              </a:rPr>
              <a:t>share a single address space</a:t>
            </a:r>
            <a:r>
              <a:rPr lang="en-US" sz="2400" dirty="0">
                <a:latin typeface="Comic Sans MS" panose="030F0702030302020204" pitchFamily="66" charset="0"/>
              </a:rPr>
              <a:t>. </a:t>
            </a:r>
          </a:p>
          <a:p>
            <a:pPr marL="342900" indent="-342900">
              <a:buFont typeface="Arial" panose="020B0604020202020204" pitchFamily="34" charset="0"/>
              <a:buChar char="•"/>
            </a:pPr>
            <a:r>
              <a:rPr lang="en-US" sz="2400" dirty="0">
                <a:latin typeface="Comic Sans MS" panose="030F0702030302020204" pitchFamily="66" charset="0"/>
              </a:rPr>
              <a:t>Based on the fork / join programming model: all programs start as a single (master) thread, fork additional threads where parallelism is desired (the parallel region), then join back together. </a:t>
            </a:r>
          </a:p>
          <a:p>
            <a:pPr marL="342900" indent="-342900">
              <a:buFont typeface="Arial" panose="020B0604020202020204" pitchFamily="34" charset="0"/>
              <a:buChar char="•"/>
            </a:pPr>
            <a:r>
              <a:rPr lang="en-US" sz="2400" dirty="0">
                <a:latin typeface="Comic Sans MS" panose="030F0702030302020204" pitchFamily="66" charset="0"/>
              </a:rPr>
              <a:t>Version 1.0 with </a:t>
            </a:r>
            <a:r>
              <a:rPr lang="en-US" sz="2400" dirty="0" err="1">
                <a:latin typeface="Comic Sans MS" panose="030F0702030302020204" pitchFamily="66" charset="0"/>
              </a:rPr>
              <a:t>fortran</a:t>
            </a:r>
            <a:r>
              <a:rPr lang="en-US" sz="2400" dirty="0">
                <a:latin typeface="Comic Sans MS" panose="030F0702030302020204" pitchFamily="66" charset="0"/>
              </a:rPr>
              <a:t> in 1997, supporting C &amp; C++ there after, currently at version 5.0 in 2018.</a:t>
            </a:r>
          </a:p>
        </p:txBody>
      </p:sp>
      <p:sp>
        <p:nvSpPr>
          <p:cNvPr id="5" name="Title 1">
            <a:extLst>
              <a:ext uri="{FF2B5EF4-FFF2-40B4-BE49-F238E27FC236}">
                <a16:creationId xmlns:a16="http://schemas.microsoft.com/office/drawing/2014/main" id="{D6660D5E-0CE8-4B97-9CD4-1587D5512B24}"/>
              </a:ext>
            </a:extLst>
          </p:cNvPr>
          <p:cNvSpPr txBox="1">
            <a:spLocks/>
          </p:cNvSpPr>
          <p:nvPr/>
        </p:nvSpPr>
        <p:spPr>
          <a:xfrm>
            <a:off x="0" y="-20391"/>
            <a:ext cx="9072563" cy="1262062"/>
          </a:xfrm>
          <a:prstGeom prst="rect">
            <a:avLst/>
          </a:prstGeom>
        </p:spPr>
        <p:txBody>
          <a:bodyPr vert="horz" lIns="91440" tIns="45720" rIns="91440" bIns="45720" rtlCol="0" anchor="b">
            <a:normAutofit/>
          </a:bodyPr>
          <a:lstStyle>
            <a:lvl1pPr algn="l" defTabSz="1007943" rtl="0" eaLnBrk="1" latinLnBrk="0" hangingPunct="1">
              <a:lnSpc>
                <a:spcPct val="85000"/>
              </a:lnSpc>
              <a:spcBef>
                <a:spcPct val="0"/>
              </a:spcBef>
              <a:buNone/>
              <a:defRPr sz="5291" kern="1200" spc="-55" baseline="0">
                <a:solidFill>
                  <a:schemeClr val="tx1">
                    <a:lumMod val="75000"/>
                    <a:lumOff val="25000"/>
                  </a:schemeClr>
                </a:solidFill>
                <a:latin typeface="+mj-lt"/>
                <a:ea typeface="+mj-ea"/>
                <a:cs typeface="+mj-cs"/>
              </a:defRPr>
            </a:lvl1pPr>
          </a:lstStyle>
          <a:p>
            <a:r>
              <a:rPr lang="en-IN" dirty="0">
                <a:solidFill>
                  <a:srgbClr val="002060"/>
                </a:solidFill>
                <a:latin typeface="Comic Sans MS" panose="030F0702030302020204" pitchFamily="66" charset="0"/>
              </a:rPr>
              <a:t>OPENMP : Overview</a:t>
            </a:r>
          </a:p>
        </p:txBody>
      </p:sp>
    </p:spTree>
    <p:extLst>
      <p:ext uri="{BB962C8B-B14F-4D97-AF65-F5344CB8AC3E}">
        <p14:creationId xmlns:p14="http://schemas.microsoft.com/office/powerpoint/2010/main" val="38483830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EE37B-C1D5-44DF-B5DC-BA1932A5EE43}"/>
              </a:ext>
            </a:extLst>
          </p:cNvPr>
          <p:cNvSpPr>
            <a:spLocks noGrp="1"/>
          </p:cNvSpPr>
          <p:nvPr>
            <p:ph type="title" idx="4294967295"/>
          </p:nvPr>
        </p:nvSpPr>
        <p:spPr>
          <a:xfrm>
            <a:off x="191911" y="315913"/>
            <a:ext cx="9888714" cy="914576"/>
          </a:xfrm>
        </p:spPr>
        <p:txBody>
          <a:bodyPr>
            <a:normAutofit/>
          </a:bodyPr>
          <a:lstStyle/>
          <a:p>
            <a:r>
              <a:rPr lang="en-US" sz="4800" dirty="0">
                <a:solidFill>
                  <a:srgbClr val="120A76"/>
                </a:solidFill>
                <a:latin typeface="Comic Sans MS" panose="030F0702030302020204" pitchFamily="66" charset="0"/>
              </a:rPr>
              <a:t>Environment Variables</a:t>
            </a:r>
          </a:p>
        </p:txBody>
      </p:sp>
      <p:sp>
        <p:nvSpPr>
          <p:cNvPr id="8" name="Rectangle 7">
            <a:extLst>
              <a:ext uri="{FF2B5EF4-FFF2-40B4-BE49-F238E27FC236}">
                <a16:creationId xmlns:a16="http://schemas.microsoft.com/office/drawing/2014/main" id="{DFD5648B-C87C-495A-81F0-75708D7ED789}"/>
              </a:ext>
            </a:extLst>
          </p:cNvPr>
          <p:cNvSpPr/>
          <p:nvPr/>
        </p:nvSpPr>
        <p:spPr>
          <a:xfrm>
            <a:off x="33867" y="1354667"/>
            <a:ext cx="10001957" cy="5632311"/>
          </a:xfrm>
          <a:prstGeom prst="rect">
            <a:avLst/>
          </a:prstGeom>
        </p:spPr>
        <p:txBody>
          <a:bodyPr wrap="square">
            <a:spAutoFit/>
          </a:bodyPr>
          <a:lstStyle/>
          <a:p>
            <a:r>
              <a:rPr lang="en-US" sz="2400" b="1" dirty="0">
                <a:latin typeface="Comic Sans MS" panose="030F0702030302020204" pitchFamily="66" charset="0"/>
              </a:rPr>
              <a:t>LINUX /UNIX bash /Cygwin: </a:t>
            </a:r>
          </a:p>
          <a:p>
            <a:r>
              <a:rPr lang="en-US" sz="2400" dirty="0">
                <a:latin typeface="Comic Sans MS" panose="030F0702030302020204" pitchFamily="66" charset="0"/>
              </a:rPr>
              <a:t>List all environment variables</a:t>
            </a:r>
            <a:r>
              <a:rPr lang="en-US" sz="2400" b="1" dirty="0">
                <a:latin typeface="Comic Sans MS" panose="030F0702030302020204" pitchFamily="66" charset="0"/>
              </a:rPr>
              <a:t>: </a:t>
            </a:r>
            <a:r>
              <a:rPr lang="en-US" sz="2400" b="1" dirty="0" err="1">
                <a:latin typeface="Comic Sans MS" panose="030F0702030302020204" pitchFamily="66" charset="0"/>
              </a:rPr>
              <a:t>printenv</a:t>
            </a:r>
            <a:endParaRPr lang="en-US" sz="2400" b="1" dirty="0">
              <a:latin typeface="Comic Sans MS" panose="030F0702030302020204" pitchFamily="66" charset="0"/>
            </a:endParaRPr>
          </a:p>
          <a:p>
            <a:r>
              <a:rPr lang="en-US" sz="2400" dirty="0">
                <a:latin typeface="Comic Sans MS" panose="030F0702030302020204" pitchFamily="66" charset="0"/>
              </a:rPr>
              <a:t>Update environment variable : </a:t>
            </a:r>
            <a:r>
              <a:rPr lang="en-US" sz="2400" b="1" dirty="0">
                <a:latin typeface="Comic Sans MS" panose="030F0702030302020204" pitchFamily="66" charset="0"/>
              </a:rPr>
              <a:t>export OMP_NUM_THREADS=5</a:t>
            </a:r>
          </a:p>
          <a:p>
            <a:endParaRPr lang="en-US" sz="2400" b="1" dirty="0">
              <a:latin typeface="Comic Sans MS" panose="030F0702030302020204" pitchFamily="66" charset="0"/>
            </a:endParaRPr>
          </a:p>
          <a:p>
            <a:r>
              <a:rPr lang="en-US" sz="2400" b="1" dirty="0">
                <a:latin typeface="Comic Sans MS" panose="030F0702030302020204" pitchFamily="66" charset="0"/>
              </a:rPr>
              <a:t>LINUX/UNIX </a:t>
            </a:r>
            <a:r>
              <a:rPr lang="en-US" sz="2400" b="1" dirty="0" err="1">
                <a:latin typeface="Comic Sans MS" panose="030F0702030302020204" pitchFamily="66" charset="0"/>
              </a:rPr>
              <a:t>csh</a:t>
            </a:r>
            <a:endParaRPr lang="en-US" sz="2400" b="1" dirty="0">
              <a:latin typeface="Comic Sans MS" panose="030F0702030302020204" pitchFamily="66" charset="0"/>
            </a:endParaRPr>
          </a:p>
          <a:p>
            <a:r>
              <a:rPr lang="en-US" sz="2400" dirty="0">
                <a:latin typeface="Comic Sans MS" panose="030F0702030302020204" pitchFamily="66" charset="0"/>
              </a:rPr>
              <a:t>List all environment variables</a:t>
            </a:r>
            <a:r>
              <a:rPr lang="en-US" sz="2400" b="1" dirty="0">
                <a:latin typeface="Comic Sans MS" panose="030F0702030302020204" pitchFamily="66" charset="0"/>
              </a:rPr>
              <a:t>: </a:t>
            </a:r>
            <a:r>
              <a:rPr lang="en-US" sz="2400" b="1" dirty="0" err="1">
                <a:latin typeface="Comic Sans MS" panose="030F0702030302020204" pitchFamily="66" charset="0"/>
              </a:rPr>
              <a:t>printenv</a:t>
            </a:r>
            <a:endParaRPr lang="en-US" sz="2400" b="1" dirty="0">
              <a:latin typeface="Comic Sans MS" panose="030F0702030302020204" pitchFamily="66" charset="0"/>
            </a:endParaRPr>
          </a:p>
          <a:p>
            <a:r>
              <a:rPr lang="en-US" sz="2400" dirty="0">
                <a:latin typeface="Comic Sans MS" panose="030F0702030302020204" pitchFamily="66" charset="0"/>
              </a:rPr>
              <a:t>Update environment variable : </a:t>
            </a:r>
            <a:r>
              <a:rPr lang="en-US" sz="2400" b="1" dirty="0" err="1">
                <a:latin typeface="Comic Sans MS" panose="030F0702030302020204" pitchFamily="66" charset="0"/>
              </a:rPr>
              <a:t>setenv</a:t>
            </a:r>
            <a:r>
              <a:rPr lang="en-US" sz="2400" b="1" dirty="0">
                <a:latin typeface="Comic Sans MS" panose="030F0702030302020204" pitchFamily="66" charset="0"/>
              </a:rPr>
              <a:t> OMP_NUM_THREADS 5</a:t>
            </a:r>
          </a:p>
          <a:p>
            <a:endParaRPr lang="en-US" sz="2400" b="1" dirty="0">
              <a:latin typeface="Comic Sans MS" panose="030F0702030302020204" pitchFamily="66" charset="0"/>
            </a:endParaRPr>
          </a:p>
          <a:p>
            <a:r>
              <a:rPr lang="en-US" sz="2400" b="1" dirty="0">
                <a:latin typeface="Comic Sans MS" panose="030F0702030302020204" pitchFamily="66" charset="0"/>
              </a:rPr>
              <a:t>Windows/DOS</a:t>
            </a:r>
          </a:p>
          <a:p>
            <a:r>
              <a:rPr lang="en-US" sz="2400" dirty="0">
                <a:latin typeface="Comic Sans MS" panose="030F0702030302020204" pitchFamily="66" charset="0"/>
              </a:rPr>
              <a:t>List all environment variables</a:t>
            </a:r>
            <a:r>
              <a:rPr lang="en-US" sz="2400" b="1" dirty="0">
                <a:latin typeface="Comic Sans MS" panose="030F0702030302020204" pitchFamily="66" charset="0"/>
              </a:rPr>
              <a:t>: set</a:t>
            </a:r>
          </a:p>
          <a:p>
            <a:r>
              <a:rPr lang="en-US" sz="2400" dirty="0">
                <a:latin typeface="Comic Sans MS" panose="030F0702030302020204" pitchFamily="66" charset="0"/>
              </a:rPr>
              <a:t>Update environment variable : </a:t>
            </a:r>
            <a:r>
              <a:rPr lang="en-US" sz="2400" b="1" dirty="0">
                <a:latin typeface="Comic Sans MS" panose="030F0702030302020204" pitchFamily="66" charset="0"/>
              </a:rPr>
              <a:t>set</a:t>
            </a:r>
            <a:r>
              <a:rPr lang="en-US" sz="2400" dirty="0">
                <a:latin typeface="Comic Sans MS" panose="030F0702030302020204" pitchFamily="66" charset="0"/>
              </a:rPr>
              <a:t> (/A) </a:t>
            </a:r>
            <a:r>
              <a:rPr lang="en-US" sz="2400" b="1" dirty="0">
                <a:latin typeface="Comic Sans MS" panose="030F0702030302020204" pitchFamily="66" charset="0"/>
              </a:rPr>
              <a:t>OMP_NUM_THREADS= 5</a:t>
            </a:r>
          </a:p>
          <a:p>
            <a:endParaRPr lang="en-US" sz="2400" b="1" dirty="0">
              <a:latin typeface="Comic Sans MS" panose="030F0702030302020204" pitchFamily="66" charset="0"/>
            </a:endParaRPr>
          </a:p>
          <a:p>
            <a:r>
              <a:rPr lang="en-US" sz="2400" b="1" dirty="0">
                <a:latin typeface="Comic Sans MS" panose="030F0702030302020204" pitchFamily="66" charset="0"/>
              </a:rPr>
              <a:t>OSX</a:t>
            </a:r>
          </a:p>
          <a:p>
            <a:r>
              <a:rPr lang="en-US" sz="2400" dirty="0">
                <a:latin typeface="Comic Sans MS" panose="030F0702030302020204" pitchFamily="66" charset="0"/>
              </a:rPr>
              <a:t>List all environment variables</a:t>
            </a:r>
            <a:r>
              <a:rPr lang="en-US" sz="2400" b="1" dirty="0">
                <a:latin typeface="Comic Sans MS" panose="030F0702030302020204" pitchFamily="66" charset="0"/>
              </a:rPr>
              <a:t>: env</a:t>
            </a:r>
          </a:p>
          <a:p>
            <a:r>
              <a:rPr lang="en-US" sz="2400" dirty="0">
                <a:latin typeface="Comic Sans MS" panose="030F0702030302020204" pitchFamily="66" charset="0"/>
              </a:rPr>
              <a:t>Update environment variable : </a:t>
            </a:r>
            <a:r>
              <a:rPr lang="en-US" sz="2400" b="1" dirty="0">
                <a:latin typeface="Comic Sans MS" panose="030F0702030302020204" pitchFamily="66" charset="0"/>
              </a:rPr>
              <a:t>export OMP_NUM_THREADS= 5</a:t>
            </a:r>
          </a:p>
        </p:txBody>
      </p:sp>
    </p:spTree>
    <p:extLst>
      <p:ext uri="{BB962C8B-B14F-4D97-AF65-F5344CB8AC3E}">
        <p14:creationId xmlns:p14="http://schemas.microsoft.com/office/powerpoint/2010/main" val="4678546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926662B-DE12-468F-8A38-960555A116A3}"/>
              </a:ext>
            </a:extLst>
          </p:cNvPr>
          <p:cNvSpPr>
            <a:spLocks noGrp="1"/>
          </p:cNvSpPr>
          <p:nvPr>
            <p:ph type="title" idx="4294967295"/>
          </p:nvPr>
        </p:nvSpPr>
        <p:spPr>
          <a:xfrm>
            <a:off x="0" y="395288"/>
            <a:ext cx="10080626" cy="1555750"/>
          </a:xfrm>
        </p:spPr>
        <p:txBody>
          <a:bodyPr>
            <a:noAutofit/>
          </a:bodyPr>
          <a:lstStyle/>
          <a:p>
            <a:r>
              <a:rPr lang="en-US" sz="4800" dirty="0">
                <a:solidFill>
                  <a:srgbClr val="120A76"/>
                </a:solidFill>
                <a:latin typeface="Comic Sans MS" panose="030F0702030302020204" pitchFamily="66" charset="0"/>
              </a:rPr>
              <a:t>Compiling and running OPENMP Code</a:t>
            </a:r>
          </a:p>
        </p:txBody>
      </p:sp>
      <p:sp>
        <p:nvSpPr>
          <p:cNvPr id="10" name="Content Placeholder 9">
            <a:extLst>
              <a:ext uri="{FF2B5EF4-FFF2-40B4-BE49-F238E27FC236}">
                <a16:creationId xmlns:a16="http://schemas.microsoft.com/office/drawing/2014/main" id="{50466E49-658E-4233-B5FC-C4867C6218D6}"/>
              </a:ext>
            </a:extLst>
          </p:cNvPr>
          <p:cNvSpPr>
            <a:spLocks noGrp="1"/>
          </p:cNvSpPr>
          <p:nvPr>
            <p:ph idx="4294967295"/>
          </p:nvPr>
        </p:nvSpPr>
        <p:spPr>
          <a:xfrm>
            <a:off x="101600" y="2084388"/>
            <a:ext cx="9832621" cy="3524249"/>
          </a:xfrm>
          <a:noFill/>
          <a:ln>
            <a:noFill/>
          </a:ln>
        </p:spPr>
        <p:style>
          <a:lnRef idx="0">
            <a:scrgbClr r="0" g="0" b="0"/>
          </a:lnRef>
          <a:fillRef idx="0">
            <a:scrgbClr r="0" g="0" b="0"/>
          </a:fillRef>
          <a:effectRef idx="0">
            <a:scrgbClr r="0" g="0" b="0"/>
          </a:effectRef>
          <a:fontRef idx="minor">
            <a:schemeClr val="dk1"/>
          </a:fontRef>
        </p:style>
        <p:txBody>
          <a:bodyPr>
            <a:normAutofit fontScale="47500" lnSpcReduction="20000"/>
          </a:bodyPr>
          <a:lstStyle/>
          <a:p>
            <a:pPr marL="0" indent="0">
              <a:buNone/>
            </a:pPr>
            <a:r>
              <a:rPr lang="en-US" sz="6800" b="1" dirty="0">
                <a:latin typeface="Comic Sans MS" panose="030F0702030302020204" pitchFamily="66" charset="0"/>
              </a:rPr>
              <a:t>Locally </a:t>
            </a:r>
          </a:p>
          <a:p>
            <a:pPr marL="0" indent="0">
              <a:buNone/>
            </a:pPr>
            <a:endParaRPr lang="en-US" sz="6800" dirty="0">
              <a:latin typeface="Comic Sans MS" panose="030F0702030302020204" pitchFamily="66" charset="0"/>
            </a:endParaRPr>
          </a:p>
          <a:p>
            <a:pPr marL="0" indent="0">
              <a:buNone/>
            </a:pPr>
            <a:r>
              <a:rPr lang="en-US" sz="6800" dirty="0">
                <a:latin typeface="Comic Sans MS" panose="030F0702030302020204" pitchFamily="66" charset="0"/>
              </a:rPr>
              <a:t>$g++ -</a:t>
            </a:r>
            <a:r>
              <a:rPr lang="en-US" sz="6800" dirty="0" err="1">
                <a:latin typeface="Comic Sans MS" panose="030F0702030302020204" pitchFamily="66" charset="0"/>
              </a:rPr>
              <a:t>fopenmp</a:t>
            </a:r>
            <a:r>
              <a:rPr lang="en-US" sz="6800" dirty="0">
                <a:latin typeface="Comic Sans MS" panose="030F0702030302020204" pitchFamily="66" charset="0"/>
              </a:rPr>
              <a:t> Program.cpp –o &lt;</a:t>
            </a:r>
            <a:r>
              <a:rPr lang="en-US" sz="6800" dirty="0" err="1">
                <a:latin typeface="Comic Sans MS" panose="030F0702030302020204" pitchFamily="66" charset="0"/>
              </a:rPr>
              <a:t>output_name</a:t>
            </a:r>
            <a:r>
              <a:rPr lang="en-US" sz="6800" dirty="0">
                <a:latin typeface="Comic Sans MS" panose="030F0702030302020204" pitchFamily="66" charset="0"/>
              </a:rPr>
              <a:t>&gt;</a:t>
            </a:r>
          </a:p>
          <a:p>
            <a:pPr marL="0" indent="0">
              <a:buNone/>
            </a:pPr>
            <a:r>
              <a:rPr lang="en-US" sz="6800" dirty="0">
                <a:latin typeface="Comic Sans MS" panose="030F0702030302020204" pitchFamily="66" charset="0"/>
              </a:rPr>
              <a:t>$</a:t>
            </a:r>
            <a:r>
              <a:rPr lang="en-US" sz="6800" dirty="0" err="1">
                <a:latin typeface="Comic Sans MS" panose="030F0702030302020204" pitchFamily="66" charset="0"/>
              </a:rPr>
              <a:t>gfortran</a:t>
            </a:r>
            <a:r>
              <a:rPr lang="en-US" sz="6800" dirty="0">
                <a:latin typeface="Comic Sans MS" panose="030F0702030302020204" pitchFamily="66" charset="0"/>
              </a:rPr>
              <a:t> –</a:t>
            </a:r>
            <a:r>
              <a:rPr lang="en-US" sz="6800" dirty="0" err="1">
                <a:latin typeface="Comic Sans MS" panose="030F0702030302020204" pitchFamily="66" charset="0"/>
              </a:rPr>
              <a:t>fopenmp</a:t>
            </a:r>
            <a:r>
              <a:rPr lang="en-US" sz="6800" dirty="0">
                <a:latin typeface="Comic Sans MS" panose="030F0702030302020204" pitchFamily="66" charset="0"/>
              </a:rPr>
              <a:t> Program.f95 –o &lt;</a:t>
            </a:r>
            <a:r>
              <a:rPr lang="en-US" sz="6800" dirty="0" err="1">
                <a:latin typeface="Comic Sans MS" panose="030F0702030302020204" pitchFamily="66" charset="0"/>
              </a:rPr>
              <a:t>output_name</a:t>
            </a:r>
            <a:r>
              <a:rPr lang="en-US" sz="6800" dirty="0">
                <a:latin typeface="Comic Sans MS" panose="030F0702030302020204" pitchFamily="66" charset="0"/>
              </a:rPr>
              <a:t>&gt;</a:t>
            </a:r>
          </a:p>
          <a:p>
            <a:pPr marL="0" indent="0">
              <a:buNone/>
            </a:pPr>
            <a:r>
              <a:rPr lang="en-US" sz="6800" dirty="0">
                <a:latin typeface="Comic Sans MS" panose="030F0702030302020204" pitchFamily="66" charset="0"/>
              </a:rPr>
              <a:t>$./&lt;</a:t>
            </a:r>
            <a:r>
              <a:rPr lang="en-US" sz="6800" dirty="0" err="1">
                <a:latin typeface="Comic Sans MS" panose="030F0702030302020204" pitchFamily="66" charset="0"/>
              </a:rPr>
              <a:t>output_name</a:t>
            </a:r>
            <a:r>
              <a:rPr lang="en-US" sz="6800" dirty="0">
                <a:latin typeface="Comic Sans MS" panose="030F0702030302020204" pitchFamily="66" charset="0"/>
              </a:rPr>
              <a:t>&gt;</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394493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926662B-DE12-468F-8A38-960555A116A3}"/>
              </a:ext>
            </a:extLst>
          </p:cNvPr>
          <p:cNvSpPr>
            <a:spLocks noGrp="1"/>
          </p:cNvSpPr>
          <p:nvPr>
            <p:ph type="title" idx="4294967295"/>
          </p:nvPr>
        </p:nvSpPr>
        <p:spPr>
          <a:xfrm>
            <a:off x="0" y="124352"/>
            <a:ext cx="10080626" cy="1555750"/>
          </a:xfrm>
        </p:spPr>
        <p:txBody>
          <a:bodyPr>
            <a:noAutofit/>
          </a:bodyPr>
          <a:lstStyle/>
          <a:p>
            <a:r>
              <a:rPr lang="en-US" sz="4800" dirty="0">
                <a:solidFill>
                  <a:srgbClr val="120A76"/>
                </a:solidFill>
                <a:latin typeface="Comic Sans MS" panose="030F0702030302020204" pitchFamily="66" charset="0"/>
              </a:rPr>
              <a:t>Compiling and running OPENMP Code</a:t>
            </a:r>
          </a:p>
        </p:txBody>
      </p:sp>
      <p:sp>
        <p:nvSpPr>
          <p:cNvPr id="4" name="TextBox 3">
            <a:extLst>
              <a:ext uri="{FF2B5EF4-FFF2-40B4-BE49-F238E27FC236}">
                <a16:creationId xmlns:a16="http://schemas.microsoft.com/office/drawing/2014/main" id="{50E67B04-5F34-4B9E-9C4D-D31DC0A106B6}"/>
              </a:ext>
            </a:extLst>
          </p:cNvPr>
          <p:cNvSpPr txBox="1"/>
          <p:nvPr/>
        </p:nvSpPr>
        <p:spPr>
          <a:xfrm>
            <a:off x="135467" y="1727198"/>
            <a:ext cx="9674577" cy="5262979"/>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400" b="1" dirty="0">
                <a:latin typeface="Comic Sans MS" panose="030F0702030302020204" pitchFamily="66" charset="0"/>
              </a:rPr>
              <a:t>On basic clusters at SERC (</a:t>
            </a:r>
            <a:r>
              <a:rPr lang="en-US" sz="2400" b="1" dirty="0" err="1">
                <a:latin typeface="Comic Sans MS" panose="030F0702030302020204" pitchFamily="66" charset="0"/>
              </a:rPr>
              <a:t>tyrone</a:t>
            </a:r>
            <a:r>
              <a:rPr lang="en-US" sz="2400" b="1" dirty="0">
                <a:latin typeface="Comic Sans MS" panose="030F0702030302020204" pitchFamily="66" charset="0"/>
              </a:rPr>
              <a:t>, delta)</a:t>
            </a:r>
          </a:p>
          <a:p>
            <a:endParaRPr lang="en-US" sz="2400" dirty="0">
              <a:latin typeface="Comic Sans MS" panose="030F0702030302020204" pitchFamily="66" charset="0"/>
            </a:endParaRPr>
          </a:p>
          <a:p>
            <a:r>
              <a:rPr lang="en-US" sz="2400" dirty="0">
                <a:latin typeface="Comic Sans MS" panose="030F0702030302020204" pitchFamily="66" charset="0"/>
              </a:rPr>
              <a:t>$</a:t>
            </a:r>
            <a:r>
              <a:rPr lang="en-US" sz="2400" dirty="0" err="1">
                <a:latin typeface="Comic Sans MS" panose="030F0702030302020204" pitchFamily="66" charset="0"/>
              </a:rPr>
              <a:t>ssh</a:t>
            </a:r>
            <a:r>
              <a:rPr lang="en-US" sz="2400" dirty="0">
                <a:latin typeface="Comic Sans MS" panose="030F0702030302020204" pitchFamily="66" charset="0"/>
              </a:rPr>
              <a:t> &lt;username&gt;@delta-cluster.serc.iisc.ernet.in</a:t>
            </a:r>
          </a:p>
          <a:p>
            <a:r>
              <a:rPr lang="en-US" sz="2400" dirty="0">
                <a:latin typeface="Comic Sans MS" panose="030F0702030302020204" pitchFamily="66" charset="0"/>
              </a:rPr>
              <a:t>$password:</a:t>
            </a:r>
          </a:p>
          <a:p>
            <a:endParaRPr lang="en-US" sz="2400" dirty="0">
              <a:latin typeface="Comic Sans MS" panose="030F0702030302020204" pitchFamily="66" charset="0"/>
            </a:endParaRPr>
          </a:p>
          <a:p>
            <a:r>
              <a:rPr lang="en-US" sz="2400" dirty="0">
                <a:latin typeface="Comic Sans MS" panose="030F0702030302020204" pitchFamily="66" charset="0"/>
              </a:rPr>
              <a:t>Copy the code onto the home area</a:t>
            </a:r>
          </a:p>
          <a:p>
            <a:r>
              <a:rPr lang="en-US" sz="2400" dirty="0">
                <a:latin typeface="Comic Sans MS" panose="030F0702030302020204" pitchFamily="66" charset="0"/>
              </a:rPr>
              <a:t>Create make files for compiling code (clearing binaries, compiling, linking and creating executable)</a:t>
            </a:r>
          </a:p>
          <a:p>
            <a:endParaRPr lang="en-US" sz="2400" dirty="0">
              <a:latin typeface="Comic Sans MS" panose="030F0702030302020204" pitchFamily="66" charset="0"/>
            </a:endParaRPr>
          </a:p>
          <a:p>
            <a:r>
              <a:rPr lang="en-US" sz="2400" dirty="0">
                <a:latin typeface="Comic Sans MS" panose="030F0702030302020204" pitchFamily="66" charset="0"/>
              </a:rPr>
              <a:t>Run </a:t>
            </a:r>
            <a:r>
              <a:rPr lang="en-US" sz="2400" b="1" dirty="0">
                <a:latin typeface="Comic Sans MS" panose="030F0702030302020204" pitchFamily="66" charset="0"/>
              </a:rPr>
              <a:t>make</a:t>
            </a:r>
            <a:r>
              <a:rPr lang="en-US" sz="2400" dirty="0">
                <a:latin typeface="Comic Sans MS" panose="030F0702030302020204" pitchFamily="66" charset="0"/>
              </a:rPr>
              <a:t> </a:t>
            </a:r>
          </a:p>
          <a:p>
            <a:r>
              <a:rPr lang="en-US" sz="2400" dirty="0">
                <a:latin typeface="Comic Sans MS" panose="030F0702030302020204" pitchFamily="66" charset="0"/>
              </a:rPr>
              <a:t>Create a job script to submit the job in batch mode</a:t>
            </a:r>
          </a:p>
          <a:p>
            <a:r>
              <a:rPr lang="en-US" sz="2400" b="1" dirty="0" err="1">
                <a:latin typeface="Comic Sans MS" panose="030F0702030302020204" pitchFamily="66" charset="0"/>
              </a:rPr>
              <a:t>qsub</a:t>
            </a:r>
            <a:r>
              <a:rPr lang="en-US" sz="2400" b="1" dirty="0">
                <a:latin typeface="Comic Sans MS" panose="030F0702030302020204" pitchFamily="66" charset="0"/>
              </a:rPr>
              <a:t> </a:t>
            </a:r>
            <a:r>
              <a:rPr lang="en-US" sz="2400" b="1" dirty="0" err="1">
                <a:latin typeface="Comic Sans MS" panose="030F0702030302020204" pitchFamily="66" charset="0"/>
              </a:rPr>
              <a:t>jobscript</a:t>
            </a:r>
            <a:endParaRPr lang="en-US" sz="2400" b="1" dirty="0">
              <a:latin typeface="Comic Sans MS" panose="030F0702030302020204" pitchFamily="66" charset="0"/>
            </a:endParaRPr>
          </a:p>
          <a:p>
            <a:r>
              <a:rPr lang="en-US" sz="2400" b="1" dirty="0" err="1">
                <a:latin typeface="Comic Sans MS" panose="030F0702030302020204" pitchFamily="66" charset="0"/>
              </a:rPr>
              <a:t>qstat</a:t>
            </a:r>
            <a:endParaRPr lang="en-US" sz="2400" b="1" dirty="0">
              <a:latin typeface="Comic Sans MS" panose="030F0702030302020204" pitchFamily="66" charset="0"/>
            </a:endParaRPr>
          </a:p>
          <a:p>
            <a:r>
              <a:rPr lang="en-US" sz="2400" dirty="0">
                <a:latin typeface="Comic Sans MS" panose="030F0702030302020204" pitchFamily="66" charset="0"/>
              </a:rPr>
              <a:t>Check output</a:t>
            </a:r>
          </a:p>
        </p:txBody>
      </p:sp>
    </p:spTree>
    <p:extLst>
      <p:ext uri="{BB962C8B-B14F-4D97-AF65-F5344CB8AC3E}">
        <p14:creationId xmlns:p14="http://schemas.microsoft.com/office/powerpoint/2010/main" val="18263163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BFD63-9AF9-4006-81AF-DECD3665D1D1}"/>
              </a:ext>
            </a:extLst>
          </p:cNvPr>
          <p:cNvSpPr>
            <a:spLocks noGrp="1"/>
          </p:cNvSpPr>
          <p:nvPr>
            <p:ph type="title"/>
          </p:nvPr>
        </p:nvSpPr>
        <p:spPr>
          <a:xfrm>
            <a:off x="726633" y="383662"/>
            <a:ext cx="9144197" cy="1046554"/>
          </a:xfrm>
        </p:spPr>
        <p:txBody>
          <a:bodyPr/>
          <a:lstStyle/>
          <a:p>
            <a:r>
              <a:rPr lang="en-US" dirty="0"/>
              <a:t>OpenMP environment variables</a:t>
            </a:r>
          </a:p>
        </p:txBody>
      </p:sp>
      <p:sp>
        <p:nvSpPr>
          <p:cNvPr id="3" name="Content Placeholder 2">
            <a:extLst>
              <a:ext uri="{FF2B5EF4-FFF2-40B4-BE49-F238E27FC236}">
                <a16:creationId xmlns:a16="http://schemas.microsoft.com/office/drawing/2014/main" id="{A77B0BF5-456F-4993-A1CF-C82900C0A4C2}"/>
              </a:ext>
            </a:extLst>
          </p:cNvPr>
          <p:cNvSpPr>
            <a:spLocks noGrp="1"/>
          </p:cNvSpPr>
          <p:nvPr>
            <p:ph idx="1"/>
          </p:nvPr>
        </p:nvSpPr>
        <p:spPr>
          <a:xfrm>
            <a:off x="0" y="2028093"/>
            <a:ext cx="9976338" cy="4970584"/>
          </a:xfrm>
        </p:spPr>
        <p:txBody>
          <a:bodyPr>
            <a:noAutofit/>
          </a:bodyPr>
          <a:lstStyle/>
          <a:p>
            <a:pPr marL="0" indent="0">
              <a:buNone/>
            </a:pPr>
            <a:r>
              <a:rPr lang="en-US" sz="1800" dirty="0">
                <a:highlight>
                  <a:srgbClr val="FFFF00"/>
                </a:highlight>
              </a:rPr>
              <a:t>OMP_DYNAMIC </a:t>
            </a:r>
            <a:r>
              <a:rPr lang="en-US" sz="1800" dirty="0"/>
              <a:t>: When set to TRUE, the number of threads available for executing parallel regions can be adjusted at run time to make the best use of system resources.</a:t>
            </a:r>
          </a:p>
          <a:p>
            <a:pPr marL="0" indent="0">
              <a:buNone/>
            </a:pPr>
            <a:r>
              <a:rPr lang="en-US" sz="1800" dirty="0">
                <a:highlight>
                  <a:srgbClr val="FFFF00"/>
                </a:highlight>
              </a:rPr>
              <a:t>OMP_NESTED</a:t>
            </a:r>
            <a:r>
              <a:rPr lang="en-US" sz="1800" dirty="0"/>
              <a:t>: When set to </a:t>
            </a:r>
            <a:r>
              <a:rPr lang="en-US" sz="1800" b="1" dirty="0"/>
              <a:t>TRUE</a:t>
            </a:r>
            <a:r>
              <a:rPr lang="en-US" sz="1800" dirty="0"/>
              <a:t>, nested parallelism is enabled. This means that the runtime environment might deploy extra threads to form the team of threads for the nested parallel region. </a:t>
            </a:r>
          </a:p>
          <a:p>
            <a:pPr marL="0" indent="0">
              <a:buNone/>
            </a:pPr>
            <a:r>
              <a:rPr lang="en-US" sz="1800" dirty="0">
                <a:highlight>
                  <a:srgbClr val="FFFF00"/>
                </a:highlight>
              </a:rPr>
              <a:t>OMP_PROC_BIND </a:t>
            </a:r>
            <a:r>
              <a:rPr lang="en-US" sz="1800" dirty="0"/>
              <a:t>: When TRUE, binds threads to processors.</a:t>
            </a:r>
          </a:p>
          <a:p>
            <a:pPr marL="0" indent="0">
              <a:buNone/>
            </a:pPr>
            <a:r>
              <a:rPr lang="en-US" sz="1800" dirty="0">
                <a:highlight>
                  <a:srgbClr val="FFFF00"/>
                </a:highlight>
              </a:rPr>
              <a:t>OMP_MAX_ACTIVE_LEVELS</a:t>
            </a:r>
            <a:r>
              <a:rPr lang="en-US" sz="1800" dirty="0"/>
              <a:t>: The maximum number of active nested parallel regions.</a:t>
            </a:r>
          </a:p>
          <a:p>
            <a:pPr marL="0" indent="0" fontAlgn="base">
              <a:buNone/>
            </a:pPr>
            <a:r>
              <a:rPr lang="en-US" sz="1800" dirty="0">
                <a:highlight>
                  <a:srgbClr val="FFFF00"/>
                </a:highlight>
              </a:rPr>
              <a:t>OMP_STACK_SIZE</a:t>
            </a:r>
            <a:r>
              <a:rPr lang="en-US" sz="1800" dirty="0"/>
              <a:t>: Specifies the size of the stack for threads that are created by the OpenMP run time. (default in KB). If the compiler cannot deliver the stack size specified by the environment variable, or if </a:t>
            </a:r>
            <a:r>
              <a:rPr lang="en-US" sz="1800" b="1" dirty="0"/>
              <a:t>OMP_STACKSIZE</a:t>
            </a:r>
            <a:r>
              <a:rPr lang="en-US" sz="1800" dirty="0"/>
              <a:t> does not conform to the valid format, the compiler sets the environment variable to the default value.</a:t>
            </a:r>
          </a:p>
          <a:p>
            <a:pPr marL="0" indent="0" fontAlgn="base">
              <a:buNone/>
            </a:pPr>
            <a:r>
              <a:rPr lang="en-US" sz="1800" dirty="0">
                <a:highlight>
                  <a:srgbClr val="FFFF00"/>
                </a:highlight>
              </a:rPr>
              <a:t>OMP_WAIT_POLICY</a:t>
            </a:r>
            <a:r>
              <a:rPr lang="en-US" sz="1800" dirty="0"/>
              <a:t>: Use </a:t>
            </a:r>
            <a:r>
              <a:rPr lang="en-US" sz="1800" b="1" dirty="0"/>
              <a:t>ACTIVE</a:t>
            </a:r>
            <a:r>
              <a:rPr lang="en-US" sz="1800" dirty="0"/>
              <a:t> if you want waiting threads to mostly be active. That is, the threads consume processor cycles while waiting. For example, waiting threads can spin while waiting. The </a:t>
            </a:r>
            <a:r>
              <a:rPr lang="en-US" sz="1800" b="1" dirty="0"/>
              <a:t>ACTIVE</a:t>
            </a:r>
            <a:r>
              <a:rPr lang="en-US" sz="1800" dirty="0"/>
              <a:t> wait policy is recommended for maximum performance on the dedicated machine. Use </a:t>
            </a:r>
            <a:r>
              <a:rPr lang="en-US" sz="1800" b="1" dirty="0"/>
              <a:t>PASSIVE</a:t>
            </a:r>
            <a:r>
              <a:rPr lang="en-US" sz="1800" dirty="0"/>
              <a:t> if you want waiting threads to mostly be passive. That is, the threads do not consume processor cycles while waiting. For example, waiting threads can sleep or yield the processor to other threads.</a:t>
            </a:r>
          </a:p>
        </p:txBody>
      </p:sp>
    </p:spTree>
    <p:extLst>
      <p:ext uri="{BB962C8B-B14F-4D97-AF65-F5344CB8AC3E}">
        <p14:creationId xmlns:p14="http://schemas.microsoft.com/office/powerpoint/2010/main" val="37955537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BFD63-9AF9-4006-81AF-DECD3665D1D1}"/>
              </a:ext>
            </a:extLst>
          </p:cNvPr>
          <p:cNvSpPr>
            <a:spLocks noGrp="1"/>
          </p:cNvSpPr>
          <p:nvPr>
            <p:ph type="title"/>
          </p:nvPr>
        </p:nvSpPr>
        <p:spPr/>
        <p:txBody>
          <a:bodyPr/>
          <a:lstStyle/>
          <a:p>
            <a:r>
              <a:rPr lang="en-US" dirty="0"/>
              <a:t>OpenMP environment variables</a:t>
            </a:r>
          </a:p>
        </p:txBody>
      </p:sp>
      <p:sp>
        <p:nvSpPr>
          <p:cNvPr id="3" name="Content Placeholder 2">
            <a:extLst>
              <a:ext uri="{FF2B5EF4-FFF2-40B4-BE49-F238E27FC236}">
                <a16:creationId xmlns:a16="http://schemas.microsoft.com/office/drawing/2014/main" id="{A77B0BF5-456F-4993-A1CF-C82900C0A4C2}"/>
              </a:ext>
            </a:extLst>
          </p:cNvPr>
          <p:cNvSpPr>
            <a:spLocks noGrp="1"/>
          </p:cNvSpPr>
          <p:nvPr>
            <p:ph idx="1"/>
          </p:nvPr>
        </p:nvSpPr>
        <p:spPr>
          <a:xfrm>
            <a:off x="560035" y="2177826"/>
            <a:ext cx="6882990" cy="1027636"/>
          </a:xfrm>
        </p:spPr>
        <p:txBody>
          <a:bodyPr>
            <a:normAutofit fontScale="70000" lnSpcReduction="20000"/>
          </a:bodyPr>
          <a:lstStyle/>
          <a:p>
            <a:pPr marL="0" indent="0">
              <a:buNone/>
            </a:pPr>
            <a:r>
              <a:rPr lang="en-US" dirty="0"/>
              <a:t>Display OPENMP environment upon execution of the program</a:t>
            </a:r>
          </a:p>
          <a:p>
            <a:pPr marL="0" indent="0">
              <a:buNone/>
            </a:pPr>
            <a:r>
              <a:rPr lang="en-US" dirty="0"/>
              <a:t>$export OMP_DISPLAY_ENV=TRUE (bash)</a:t>
            </a:r>
          </a:p>
          <a:p>
            <a:pPr marL="0" indent="0">
              <a:buNone/>
            </a:pPr>
            <a:r>
              <a:rPr lang="en-US" dirty="0"/>
              <a:t>$</a:t>
            </a:r>
            <a:r>
              <a:rPr lang="en-US" dirty="0" err="1"/>
              <a:t>setenv</a:t>
            </a:r>
            <a:r>
              <a:rPr lang="en-US" dirty="0"/>
              <a:t> OMP_DISPLAY_ENV TRUE (</a:t>
            </a:r>
            <a:r>
              <a:rPr lang="en-US" dirty="0" err="1"/>
              <a:t>csh</a:t>
            </a:r>
            <a:r>
              <a:rPr lang="en-US" dirty="0"/>
              <a:t>)</a:t>
            </a:r>
          </a:p>
          <a:p>
            <a:pPr marL="0" indent="0">
              <a:buNone/>
            </a:pPr>
            <a:endParaRPr lang="en-US" dirty="0"/>
          </a:p>
        </p:txBody>
      </p:sp>
      <p:sp>
        <p:nvSpPr>
          <p:cNvPr id="4" name="Rectangle 3">
            <a:extLst>
              <a:ext uri="{FF2B5EF4-FFF2-40B4-BE49-F238E27FC236}">
                <a16:creationId xmlns:a16="http://schemas.microsoft.com/office/drawing/2014/main" id="{FE50AE5D-3FD7-4514-9FCD-4B0C6D47C3B7}"/>
              </a:ext>
            </a:extLst>
          </p:cNvPr>
          <p:cNvSpPr/>
          <p:nvPr/>
        </p:nvSpPr>
        <p:spPr>
          <a:xfrm>
            <a:off x="560035" y="3205462"/>
            <a:ext cx="7191280" cy="3369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0" dirty="0">
                <a:latin typeface="Consolas" panose="020B0609020204030204" pitchFamily="49" charset="0"/>
              </a:rPr>
              <a:t>OPENMP DISPLAY ENVIRONMENT BEGIN</a:t>
            </a:r>
          </a:p>
          <a:p>
            <a:r>
              <a:rPr lang="en-US" sz="1240" dirty="0">
                <a:latin typeface="Consolas" panose="020B0609020204030204" pitchFamily="49" charset="0"/>
              </a:rPr>
              <a:t>  _OPENMP = '201307'</a:t>
            </a:r>
          </a:p>
          <a:p>
            <a:r>
              <a:rPr lang="en-US" sz="1240" dirty="0">
                <a:latin typeface="Consolas" panose="020B0609020204030204" pitchFamily="49" charset="0"/>
              </a:rPr>
              <a:t>  OMP_DYNAMIC = 'FALSE'</a:t>
            </a:r>
          </a:p>
          <a:p>
            <a:r>
              <a:rPr lang="en-US" sz="1240" dirty="0">
                <a:latin typeface="Consolas" panose="020B0609020204030204" pitchFamily="49" charset="0"/>
              </a:rPr>
              <a:t>  OMP_NESTED = 'FALSE'</a:t>
            </a:r>
          </a:p>
          <a:p>
            <a:r>
              <a:rPr lang="en-US" sz="1240" dirty="0">
                <a:latin typeface="Consolas" panose="020B0609020204030204" pitchFamily="49" charset="0"/>
              </a:rPr>
              <a:t>  OMP_NUM_THREADS = '32'</a:t>
            </a:r>
          </a:p>
          <a:p>
            <a:r>
              <a:rPr lang="en-US" sz="1240" dirty="0">
                <a:latin typeface="Consolas" panose="020B0609020204030204" pitchFamily="49" charset="0"/>
              </a:rPr>
              <a:t>  OMP_SCHEDULE = 'DYNAMIC'</a:t>
            </a:r>
          </a:p>
          <a:p>
            <a:r>
              <a:rPr lang="en-US" sz="1240" dirty="0">
                <a:latin typeface="Consolas" panose="020B0609020204030204" pitchFamily="49" charset="0"/>
              </a:rPr>
              <a:t>  OMP_PROC_BIND = 'FALSE'</a:t>
            </a:r>
          </a:p>
          <a:p>
            <a:r>
              <a:rPr lang="en-US" sz="1240" dirty="0">
                <a:latin typeface="Consolas" panose="020B0609020204030204" pitchFamily="49" charset="0"/>
              </a:rPr>
              <a:t>  OMP_PLACES = ''</a:t>
            </a:r>
          </a:p>
          <a:p>
            <a:r>
              <a:rPr lang="en-US" sz="1240" dirty="0">
                <a:latin typeface="Consolas" panose="020B0609020204030204" pitchFamily="49" charset="0"/>
              </a:rPr>
              <a:t>  OMP_STACKSIZE = '140729178218216'</a:t>
            </a:r>
          </a:p>
          <a:p>
            <a:r>
              <a:rPr lang="en-US" sz="1240" dirty="0">
                <a:latin typeface="Consolas" panose="020B0609020204030204" pitchFamily="49" charset="0"/>
              </a:rPr>
              <a:t>  OMP_WAIT_POLICY = 'PASSIVE'</a:t>
            </a:r>
          </a:p>
          <a:p>
            <a:r>
              <a:rPr lang="en-US" sz="1240" dirty="0">
                <a:latin typeface="Consolas" panose="020B0609020204030204" pitchFamily="49" charset="0"/>
              </a:rPr>
              <a:t>  OMP_THREAD_LIMIT = '4294967295'</a:t>
            </a:r>
          </a:p>
          <a:p>
            <a:r>
              <a:rPr lang="en-US" sz="1240" dirty="0">
                <a:latin typeface="Consolas" panose="020B0609020204030204" pitchFamily="49" charset="0"/>
              </a:rPr>
              <a:t>  OMP_MAX_ACTIVE_LEVELS = '2147483647'</a:t>
            </a:r>
          </a:p>
          <a:p>
            <a:r>
              <a:rPr lang="en-US" sz="1240" dirty="0">
                <a:latin typeface="Consolas" panose="020B0609020204030204" pitchFamily="49" charset="0"/>
              </a:rPr>
              <a:t>  OMP_CANCELLATION = 'FALSE'</a:t>
            </a:r>
          </a:p>
          <a:p>
            <a:r>
              <a:rPr lang="en-US" sz="1240" dirty="0">
                <a:latin typeface="Consolas" panose="020B0609020204030204" pitchFamily="49" charset="0"/>
              </a:rPr>
              <a:t>  OMP_DEFAULT_DEVICE = '0'</a:t>
            </a:r>
          </a:p>
          <a:p>
            <a:r>
              <a:rPr lang="en-US" sz="1240" dirty="0">
                <a:latin typeface="Consolas" panose="020B0609020204030204" pitchFamily="49" charset="0"/>
              </a:rPr>
              <a:t>OPENMP DISPLAY ENVIRONMENT END</a:t>
            </a:r>
          </a:p>
        </p:txBody>
      </p:sp>
    </p:spTree>
    <p:extLst>
      <p:ext uri="{BB962C8B-B14F-4D97-AF65-F5344CB8AC3E}">
        <p14:creationId xmlns:p14="http://schemas.microsoft.com/office/powerpoint/2010/main" val="8944613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9D67-4045-40F7-802B-D43E613F1F32}"/>
              </a:ext>
            </a:extLst>
          </p:cNvPr>
          <p:cNvSpPr>
            <a:spLocks noGrp="1"/>
          </p:cNvSpPr>
          <p:nvPr>
            <p:ph type="title" idx="4294967295"/>
          </p:nvPr>
        </p:nvSpPr>
        <p:spPr>
          <a:xfrm>
            <a:off x="451551" y="315913"/>
            <a:ext cx="8342136" cy="1254125"/>
          </a:xfrm>
        </p:spPr>
        <p:txBody>
          <a:bodyPr/>
          <a:lstStyle/>
          <a:p>
            <a:r>
              <a:rPr lang="en-US" dirty="0">
                <a:solidFill>
                  <a:srgbClr val="120A76"/>
                </a:solidFill>
                <a:latin typeface="Comic Sans MS" panose="030F0702030302020204" pitchFamily="66" charset="0"/>
              </a:rPr>
              <a:t>Running OpenMP code</a:t>
            </a:r>
          </a:p>
        </p:txBody>
      </p:sp>
      <p:sp>
        <p:nvSpPr>
          <p:cNvPr id="3" name="Content Placeholder 2">
            <a:extLst>
              <a:ext uri="{FF2B5EF4-FFF2-40B4-BE49-F238E27FC236}">
                <a16:creationId xmlns:a16="http://schemas.microsoft.com/office/drawing/2014/main" id="{73CA0C11-B71A-4B56-BDF7-2D72178C25BA}"/>
              </a:ext>
            </a:extLst>
          </p:cNvPr>
          <p:cNvSpPr>
            <a:spLocks noGrp="1"/>
          </p:cNvSpPr>
          <p:nvPr>
            <p:ph idx="4294967295"/>
          </p:nvPr>
        </p:nvSpPr>
        <p:spPr>
          <a:xfrm>
            <a:off x="324125" y="1917700"/>
            <a:ext cx="9756500" cy="4872038"/>
          </a:xfrm>
        </p:spPr>
        <p:txBody>
          <a:bodyPr>
            <a:normAutofit/>
          </a:bodyPr>
          <a:lstStyle/>
          <a:p>
            <a:pPr marL="0" indent="0">
              <a:spcAft>
                <a:spcPts val="600"/>
              </a:spcAft>
              <a:buNone/>
            </a:pPr>
            <a:r>
              <a:rPr lang="en-US" sz="2800" dirty="0">
                <a:latin typeface="Comic Sans MS" panose="030F0702030302020204" pitchFamily="66" charset="0"/>
              </a:rPr>
              <a:t>Controlling the number of threads at runtime</a:t>
            </a:r>
          </a:p>
          <a:p>
            <a:pPr marL="665442" lvl="1" indent="-342900">
              <a:buFont typeface="Wingdings" panose="05000000000000000000" pitchFamily="2" charset="2"/>
              <a:buChar char="§"/>
            </a:pPr>
            <a:r>
              <a:rPr lang="en-US" sz="2400" dirty="0">
                <a:latin typeface="Comic Sans MS" panose="030F0702030302020204" pitchFamily="66" charset="0"/>
              </a:rPr>
              <a:t>The default number of threads  = number of </a:t>
            </a:r>
            <a:r>
              <a:rPr lang="en-US" sz="2400" b="1" dirty="0">
                <a:latin typeface="Comic Sans MS" panose="030F0702030302020204" pitchFamily="66" charset="0"/>
              </a:rPr>
              <a:t>online</a:t>
            </a:r>
            <a:r>
              <a:rPr lang="en-US" sz="2400" dirty="0">
                <a:latin typeface="Comic Sans MS" panose="030F0702030302020204" pitchFamily="66" charset="0"/>
              </a:rPr>
              <a:t> processors on the machine.</a:t>
            </a:r>
          </a:p>
          <a:p>
            <a:pPr marL="779742" lvl="1" indent="-457200">
              <a:buFont typeface="Wingdings" panose="05000000000000000000" pitchFamily="2" charset="2"/>
              <a:buChar char="§"/>
            </a:pPr>
            <a:r>
              <a:rPr lang="en-US" sz="2400" dirty="0">
                <a:latin typeface="Comic Sans MS" panose="030F0702030302020204" pitchFamily="66" charset="0"/>
              </a:rPr>
              <a:t>C shell : </a:t>
            </a:r>
            <a:r>
              <a:rPr lang="en-US" sz="2400" b="1" dirty="0" err="1">
                <a:solidFill>
                  <a:srgbClr val="002060"/>
                </a:solidFill>
                <a:latin typeface="Comic Sans MS" panose="030F0702030302020204" pitchFamily="66" charset="0"/>
              </a:rPr>
              <a:t>setenv</a:t>
            </a:r>
            <a:r>
              <a:rPr lang="en-US" sz="2400" b="1" dirty="0">
                <a:solidFill>
                  <a:srgbClr val="002060"/>
                </a:solidFill>
                <a:latin typeface="Comic Sans MS" panose="030F0702030302020204" pitchFamily="66" charset="0"/>
              </a:rPr>
              <a:t> OMP_NUM_THREADS number </a:t>
            </a:r>
          </a:p>
          <a:p>
            <a:pPr marL="779742" lvl="1" indent="-457200">
              <a:buFont typeface="Wingdings" panose="05000000000000000000" pitchFamily="2" charset="2"/>
              <a:buChar char="§"/>
            </a:pPr>
            <a:r>
              <a:rPr lang="en-US" sz="2400" dirty="0">
                <a:solidFill>
                  <a:schemeClr val="tx1"/>
                </a:solidFill>
                <a:latin typeface="Comic Sans MS" panose="030F0702030302020204" pitchFamily="66" charset="0"/>
              </a:rPr>
              <a:t>Bash shell: </a:t>
            </a:r>
            <a:r>
              <a:rPr lang="en-US" sz="2400" b="1" dirty="0">
                <a:solidFill>
                  <a:srgbClr val="002060"/>
                </a:solidFill>
                <a:latin typeface="Comic Sans MS" panose="030F0702030302020204" pitchFamily="66" charset="0"/>
              </a:rPr>
              <a:t>export OMP_NUM_THREADS = number</a:t>
            </a:r>
          </a:p>
          <a:p>
            <a:pPr marL="665442" lvl="1" indent="-342900">
              <a:buFont typeface="Wingdings" panose="05000000000000000000" pitchFamily="2" charset="2"/>
              <a:buChar char="§"/>
            </a:pPr>
            <a:r>
              <a:rPr lang="en-US" sz="2400" dirty="0">
                <a:latin typeface="Comic Sans MS" panose="030F0702030302020204" pitchFamily="66" charset="0"/>
              </a:rPr>
              <a:t> Runtime OpenMP function </a:t>
            </a:r>
            <a:r>
              <a:rPr lang="en-US" sz="2400" dirty="0" err="1">
                <a:latin typeface="Comic Sans MS" panose="030F0702030302020204" pitchFamily="66" charset="0"/>
              </a:rPr>
              <a:t>omp_set_num_threads</a:t>
            </a:r>
            <a:r>
              <a:rPr lang="en-US" sz="2400" dirty="0">
                <a:latin typeface="Comic Sans MS" panose="030F0702030302020204" pitchFamily="66" charset="0"/>
              </a:rPr>
              <a:t>(4) </a:t>
            </a:r>
          </a:p>
          <a:p>
            <a:pPr marL="665442" lvl="1" indent="-342900">
              <a:buFont typeface="Wingdings" panose="05000000000000000000" pitchFamily="2" charset="2"/>
              <a:buChar char="§"/>
            </a:pPr>
            <a:r>
              <a:rPr lang="en-US" sz="2400" dirty="0">
                <a:latin typeface="Comic Sans MS" panose="030F0702030302020204" pitchFamily="66" charset="0"/>
              </a:rPr>
              <a:t> Clause in #pragma for parallel region </a:t>
            </a:r>
          </a:p>
          <a:p>
            <a:pPr marL="0" indent="0">
              <a:buNone/>
            </a:pPr>
            <a:r>
              <a:rPr lang="en-US" sz="2800" dirty="0">
                <a:latin typeface="Comic Sans MS" panose="030F0702030302020204" pitchFamily="66" charset="0"/>
              </a:rPr>
              <a:t>Execution Timing </a:t>
            </a:r>
          </a:p>
          <a:p>
            <a:pPr marL="0" indent="0">
              <a:buNone/>
            </a:pPr>
            <a:endParaRPr lang="en-US" sz="3200" dirty="0"/>
          </a:p>
        </p:txBody>
      </p:sp>
      <p:sp>
        <p:nvSpPr>
          <p:cNvPr id="5" name="Rectangle 4">
            <a:extLst>
              <a:ext uri="{FF2B5EF4-FFF2-40B4-BE49-F238E27FC236}">
                <a16:creationId xmlns:a16="http://schemas.microsoft.com/office/drawing/2014/main" id="{FBA5C3BA-BB72-4115-9EBE-AB500F0E03D9}"/>
              </a:ext>
            </a:extLst>
          </p:cNvPr>
          <p:cNvSpPr/>
          <p:nvPr/>
        </p:nvSpPr>
        <p:spPr>
          <a:xfrm>
            <a:off x="4022045" y="4892109"/>
            <a:ext cx="5090984" cy="192765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120A76"/>
                </a:solidFill>
              </a:rPr>
              <a:t>#include </a:t>
            </a:r>
            <a:r>
              <a:rPr lang="en-US" sz="2400" b="1" dirty="0" err="1">
                <a:solidFill>
                  <a:srgbClr val="120A76"/>
                </a:solidFill>
              </a:rPr>
              <a:t>omp.h</a:t>
            </a:r>
            <a:endParaRPr lang="en-US" sz="2400" b="1" dirty="0">
              <a:solidFill>
                <a:srgbClr val="120A76"/>
              </a:solidFill>
            </a:endParaRPr>
          </a:p>
          <a:p>
            <a:r>
              <a:rPr lang="en-US" sz="2400" b="1" dirty="0" err="1">
                <a:solidFill>
                  <a:srgbClr val="120A76"/>
                </a:solidFill>
              </a:rPr>
              <a:t>stime</a:t>
            </a:r>
            <a:r>
              <a:rPr lang="en-US" sz="2400" b="1" dirty="0">
                <a:solidFill>
                  <a:srgbClr val="120A76"/>
                </a:solidFill>
              </a:rPr>
              <a:t> = </a:t>
            </a:r>
            <a:r>
              <a:rPr lang="en-US" sz="2400" b="1" dirty="0" err="1">
                <a:solidFill>
                  <a:srgbClr val="120A76"/>
                </a:solidFill>
                <a:highlight>
                  <a:srgbClr val="FFFF00"/>
                </a:highlight>
              </a:rPr>
              <a:t>omp_get_wtime</a:t>
            </a:r>
            <a:r>
              <a:rPr lang="en-US" sz="2400" b="1" dirty="0">
                <a:solidFill>
                  <a:srgbClr val="120A76"/>
                </a:solidFill>
              </a:rPr>
              <a:t>();</a:t>
            </a:r>
          </a:p>
          <a:p>
            <a:r>
              <a:rPr lang="en-US" sz="2400" b="1" dirty="0" err="1">
                <a:solidFill>
                  <a:srgbClr val="120A76"/>
                </a:solidFill>
              </a:rPr>
              <a:t>longfunction</a:t>
            </a:r>
            <a:r>
              <a:rPr lang="en-US" sz="2400" b="1" dirty="0">
                <a:solidFill>
                  <a:srgbClr val="120A76"/>
                </a:solidFill>
              </a:rPr>
              <a:t>();</a:t>
            </a:r>
          </a:p>
          <a:p>
            <a:r>
              <a:rPr lang="en-US" sz="2400" b="1" dirty="0" err="1">
                <a:solidFill>
                  <a:srgbClr val="120A76"/>
                </a:solidFill>
              </a:rPr>
              <a:t>etime</a:t>
            </a:r>
            <a:r>
              <a:rPr lang="en-US" sz="2400" b="1" dirty="0">
                <a:solidFill>
                  <a:srgbClr val="120A76"/>
                </a:solidFill>
              </a:rPr>
              <a:t> = </a:t>
            </a:r>
            <a:r>
              <a:rPr lang="en-US" sz="2400" b="1" dirty="0" err="1">
                <a:solidFill>
                  <a:srgbClr val="120A76"/>
                </a:solidFill>
              </a:rPr>
              <a:t>omp_get_wtime</a:t>
            </a:r>
            <a:r>
              <a:rPr lang="en-US" sz="2400" b="1" dirty="0">
                <a:solidFill>
                  <a:srgbClr val="120A76"/>
                </a:solidFill>
              </a:rPr>
              <a:t>();</a:t>
            </a:r>
          </a:p>
          <a:p>
            <a:r>
              <a:rPr lang="en-US" sz="2400" b="1" dirty="0">
                <a:solidFill>
                  <a:srgbClr val="120A76"/>
                </a:solidFill>
              </a:rPr>
              <a:t>total = </a:t>
            </a:r>
            <a:r>
              <a:rPr lang="en-US" sz="2400" b="1" dirty="0" err="1">
                <a:solidFill>
                  <a:srgbClr val="120A76"/>
                </a:solidFill>
              </a:rPr>
              <a:t>etime-stime</a:t>
            </a:r>
            <a:r>
              <a:rPr lang="en-US" sz="2400" b="1" dirty="0">
                <a:solidFill>
                  <a:srgbClr val="120A76"/>
                </a:solidFill>
              </a:rPr>
              <a:t>;</a:t>
            </a:r>
          </a:p>
        </p:txBody>
      </p:sp>
    </p:spTree>
    <p:extLst>
      <p:ext uri="{BB962C8B-B14F-4D97-AF65-F5344CB8AC3E}">
        <p14:creationId xmlns:p14="http://schemas.microsoft.com/office/powerpoint/2010/main" val="16018936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9D67-4045-40F7-802B-D43E613F1F32}"/>
              </a:ext>
            </a:extLst>
          </p:cNvPr>
          <p:cNvSpPr>
            <a:spLocks noGrp="1"/>
          </p:cNvSpPr>
          <p:nvPr>
            <p:ph type="title" idx="4294967295"/>
          </p:nvPr>
        </p:nvSpPr>
        <p:spPr>
          <a:xfrm>
            <a:off x="1176688" y="315913"/>
            <a:ext cx="8316912" cy="1254125"/>
          </a:xfrm>
        </p:spPr>
        <p:txBody>
          <a:bodyPr/>
          <a:lstStyle/>
          <a:p>
            <a:r>
              <a:rPr lang="en-US" dirty="0">
                <a:solidFill>
                  <a:schemeClr val="accent2">
                    <a:lumMod val="75000"/>
                  </a:schemeClr>
                </a:solidFill>
                <a:latin typeface="Comic Sans MS" panose="030F0702030302020204" pitchFamily="66" charset="0"/>
              </a:rPr>
              <a:t>False Sharing</a:t>
            </a:r>
          </a:p>
        </p:txBody>
      </p:sp>
      <p:pic>
        <p:nvPicPr>
          <p:cNvPr id="4" name="Picture 3">
            <a:extLst>
              <a:ext uri="{FF2B5EF4-FFF2-40B4-BE49-F238E27FC236}">
                <a16:creationId xmlns:a16="http://schemas.microsoft.com/office/drawing/2014/main" id="{8EDE75B9-FAFE-4A20-93C0-85DF7DEBA04D}"/>
              </a:ext>
            </a:extLst>
          </p:cNvPr>
          <p:cNvPicPr>
            <a:picLocks noChangeAspect="1"/>
          </p:cNvPicPr>
          <p:nvPr/>
        </p:nvPicPr>
        <p:blipFill>
          <a:blip r:embed="rId2"/>
          <a:stretch>
            <a:fillRect/>
          </a:stretch>
        </p:blipFill>
        <p:spPr>
          <a:xfrm>
            <a:off x="186890" y="2050167"/>
            <a:ext cx="4903669" cy="4305480"/>
          </a:xfrm>
          <a:prstGeom prst="rect">
            <a:avLst/>
          </a:prstGeom>
        </p:spPr>
      </p:pic>
      <p:sp>
        <p:nvSpPr>
          <p:cNvPr id="5" name="Rectangle 4">
            <a:extLst>
              <a:ext uri="{FF2B5EF4-FFF2-40B4-BE49-F238E27FC236}">
                <a16:creationId xmlns:a16="http://schemas.microsoft.com/office/drawing/2014/main" id="{EE67E9ED-4F60-4BE7-AC55-3AFE1F2C8045}"/>
              </a:ext>
            </a:extLst>
          </p:cNvPr>
          <p:cNvSpPr/>
          <p:nvPr/>
        </p:nvSpPr>
        <p:spPr>
          <a:xfrm>
            <a:off x="2043286" y="3465690"/>
            <a:ext cx="812799" cy="1162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Same cache line</a:t>
            </a:r>
          </a:p>
        </p:txBody>
      </p:sp>
      <p:pic>
        <p:nvPicPr>
          <p:cNvPr id="7" name="Picture 6">
            <a:extLst>
              <a:ext uri="{FF2B5EF4-FFF2-40B4-BE49-F238E27FC236}">
                <a16:creationId xmlns:a16="http://schemas.microsoft.com/office/drawing/2014/main" id="{E193273D-060D-4F46-9524-D818B7B90491}"/>
              </a:ext>
            </a:extLst>
          </p:cNvPr>
          <p:cNvPicPr>
            <a:picLocks noChangeAspect="1"/>
          </p:cNvPicPr>
          <p:nvPr/>
        </p:nvPicPr>
        <p:blipFill>
          <a:blip r:embed="rId3"/>
          <a:stretch>
            <a:fillRect/>
          </a:stretch>
        </p:blipFill>
        <p:spPr>
          <a:xfrm>
            <a:off x="5335144" y="2050166"/>
            <a:ext cx="4695176" cy="2646010"/>
          </a:xfrm>
          <a:prstGeom prst="rect">
            <a:avLst/>
          </a:prstGeom>
        </p:spPr>
        <p:style>
          <a:lnRef idx="2">
            <a:schemeClr val="dk1"/>
          </a:lnRef>
          <a:fillRef idx="1">
            <a:schemeClr val="lt1"/>
          </a:fillRef>
          <a:effectRef idx="0">
            <a:schemeClr val="dk1"/>
          </a:effectRef>
          <a:fontRef idx="minor">
            <a:schemeClr val="dk1"/>
          </a:fontRef>
        </p:style>
      </p:pic>
      <p:sp>
        <p:nvSpPr>
          <p:cNvPr id="8" name="TextBox 7">
            <a:extLst>
              <a:ext uri="{FF2B5EF4-FFF2-40B4-BE49-F238E27FC236}">
                <a16:creationId xmlns:a16="http://schemas.microsoft.com/office/drawing/2014/main" id="{FA530E5C-435F-4E8E-9491-09A857618C45}"/>
              </a:ext>
            </a:extLst>
          </p:cNvPr>
          <p:cNvSpPr txBox="1"/>
          <p:nvPr/>
        </p:nvSpPr>
        <p:spPr>
          <a:xfrm>
            <a:off x="5328357" y="4842931"/>
            <a:ext cx="4695176" cy="2031325"/>
          </a:xfrm>
          <a:prstGeom prst="rect">
            <a:avLst/>
          </a:prstGeom>
          <a:noFill/>
        </p:spPr>
        <p:txBody>
          <a:bodyPr wrap="square" rtlCol="0">
            <a:spAutoFit/>
          </a:bodyPr>
          <a:lstStyle/>
          <a:p>
            <a:r>
              <a:rPr lang="en-US" dirty="0">
                <a:latin typeface="Comic Sans MS" panose="030F0702030302020204" pitchFamily="66" charset="0"/>
              </a:rPr>
              <a:t>When threads on different processors modify variables that reside on the same cache line. This invalidates the cache line and forces a memory update to maintain cache coherency.</a:t>
            </a:r>
          </a:p>
          <a:p>
            <a:r>
              <a:rPr lang="en-US" dirty="0">
                <a:latin typeface="Comic Sans MS" panose="030F0702030302020204" pitchFamily="66" charset="0"/>
              </a:rPr>
              <a:t>Potential false sharing on the array </a:t>
            </a:r>
            <a:r>
              <a:rPr lang="en-US" b="1" dirty="0" err="1">
                <a:latin typeface="Comic Sans MS" panose="030F0702030302020204" pitchFamily="66" charset="0"/>
              </a:rPr>
              <a:t>sum_local</a:t>
            </a:r>
            <a:endParaRPr lang="en-US" b="1" dirty="0">
              <a:latin typeface="Comic Sans MS" panose="030F0702030302020204" pitchFamily="66" charset="0"/>
            </a:endParaRPr>
          </a:p>
        </p:txBody>
      </p:sp>
    </p:spTree>
    <p:extLst>
      <p:ext uri="{BB962C8B-B14F-4D97-AF65-F5344CB8AC3E}">
        <p14:creationId xmlns:p14="http://schemas.microsoft.com/office/powerpoint/2010/main" val="4656883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9D67-4045-40F7-802B-D43E613F1F32}"/>
              </a:ext>
            </a:extLst>
          </p:cNvPr>
          <p:cNvSpPr>
            <a:spLocks noGrp="1"/>
          </p:cNvSpPr>
          <p:nvPr>
            <p:ph type="title" idx="4294967295"/>
          </p:nvPr>
        </p:nvSpPr>
        <p:spPr>
          <a:xfrm>
            <a:off x="1176688" y="315913"/>
            <a:ext cx="8316912" cy="1254125"/>
          </a:xfrm>
        </p:spPr>
        <p:txBody>
          <a:bodyPr>
            <a:normAutofit fontScale="90000"/>
          </a:bodyPr>
          <a:lstStyle/>
          <a:p>
            <a:r>
              <a:rPr lang="en-US" dirty="0">
                <a:solidFill>
                  <a:schemeClr val="accent2">
                    <a:lumMod val="75000"/>
                  </a:schemeClr>
                </a:solidFill>
                <a:latin typeface="Comic Sans MS" panose="030F0702030302020204" pitchFamily="66" charset="0"/>
              </a:rPr>
              <a:t>False Sharing - workaround</a:t>
            </a:r>
          </a:p>
        </p:txBody>
      </p:sp>
      <p:sp>
        <p:nvSpPr>
          <p:cNvPr id="8" name="TextBox 7">
            <a:extLst>
              <a:ext uri="{FF2B5EF4-FFF2-40B4-BE49-F238E27FC236}">
                <a16:creationId xmlns:a16="http://schemas.microsoft.com/office/drawing/2014/main" id="{FA530E5C-435F-4E8E-9491-09A857618C45}"/>
              </a:ext>
            </a:extLst>
          </p:cNvPr>
          <p:cNvSpPr txBox="1"/>
          <p:nvPr/>
        </p:nvSpPr>
        <p:spPr>
          <a:xfrm>
            <a:off x="191911" y="1986844"/>
            <a:ext cx="9820335" cy="5632311"/>
          </a:xfrm>
          <a:prstGeom prst="rect">
            <a:avLst/>
          </a:prstGeom>
          <a:noFill/>
        </p:spPr>
        <p:txBody>
          <a:bodyPr wrap="square" rtlCol="0">
            <a:spAutoFit/>
          </a:bodyPr>
          <a:lstStyle/>
          <a:p>
            <a:r>
              <a:rPr lang="en-US" dirty="0"/>
              <a:t>False sharing degrades performance when all of the following conditions occur.</a:t>
            </a:r>
          </a:p>
          <a:p>
            <a:pPr marL="285750" indent="-285750">
              <a:buFont typeface="Arial" panose="020B0604020202020204" pitchFamily="34" charset="0"/>
              <a:buChar char="•"/>
            </a:pPr>
            <a:r>
              <a:rPr lang="en-US" dirty="0"/>
              <a:t>Shared data is modified by multiple processors.</a:t>
            </a:r>
          </a:p>
          <a:p>
            <a:pPr marL="285750" indent="-285750">
              <a:buFont typeface="Arial" panose="020B0604020202020204" pitchFamily="34" charset="0"/>
              <a:buChar char="•"/>
            </a:pPr>
            <a:r>
              <a:rPr lang="en-US" dirty="0"/>
              <a:t>Multiple processors update data within the same cache line.</a:t>
            </a:r>
          </a:p>
          <a:p>
            <a:pPr marL="285750" indent="-285750">
              <a:buFont typeface="Arial" panose="020B0604020202020204" pitchFamily="34" charset="0"/>
              <a:buChar char="•"/>
            </a:pPr>
            <a:r>
              <a:rPr lang="en-US" dirty="0"/>
              <a:t>This updating occurs very frequently (for example, in a tight loop).</a:t>
            </a:r>
          </a:p>
          <a:p>
            <a:r>
              <a:rPr lang="en-US" b="1" dirty="0"/>
              <a:t>Shared data that is read-only in a loop does not lead to false sharing.</a:t>
            </a:r>
          </a:p>
          <a:p>
            <a:endParaRPr lang="en-US" b="1" dirty="0"/>
          </a:p>
          <a:p>
            <a:r>
              <a:rPr lang="en-US" b="1" dirty="0"/>
              <a:t>Compilers are aware of false sharing</a:t>
            </a:r>
            <a:r>
              <a:rPr lang="en-US" dirty="0"/>
              <a:t>, they do a good job of eliminating instances where it could occur. When the code is compiled with optimization options, the compiler eliminates false sharing using thread-private temporal variables.</a:t>
            </a:r>
          </a:p>
          <a:p>
            <a:endParaRPr lang="en-US" dirty="0"/>
          </a:p>
          <a:p>
            <a:r>
              <a:rPr lang="en-US" b="1" dirty="0"/>
              <a:t>Code Inspection: </a:t>
            </a:r>
            <a:r>
              <a:rPr lang="en-US" dirty="0"/>
              <a:t>Instances where threads access global or dynamically allocated shared data structures are potential sources of false sharing</a:t>
            </a:r>
          </a:p>
          <a:p>
            <a:endParaRPr lang="en-US" b="1" dirty="0"/>
          </a:p>
          <a:p>
            <a:r>
              <a:rPr lang="en-US" b="1" dirty="0"/>
              <a:t>Making use of private data as much as possible</a:t>
            </a:r>
          </a:p>
          <a:p>
            <a:endParaRPr lang="en-US" b="1" dirty="0"/>
          </a:p>
          <a:p>
            <a:r>
              <a:rPr lang="en-US" dirty="0"/>
              <a:t>Changing the mapping of iterations to threads, giving each thread more work per chunk (by changing the </a:t>
            </a:r>
            <a:r>
              <a:rPr lang="en-US" i="1" dirty="0" err="1"/>
              <a:t>chunksize</a:t>
            </a:r>
            <a:r>
              <a:rPr lang="en-US" dirty="0"/>
              <a:t> value)</a:t>
            </a:r>
            <a:br>
              <a:rPr lang="en-US" dirty="0"/>
            </a:br>
            <a:endParaRPr lang="en-US" b="1" dirty="0"/>
          </a:p>
          <a:p>
            <a:endParaRPr lang="en-US" b="1" dirty="0">
              <a:latin typeface="Comic Sans MS" panose="030F0702030302020204" pitchFamily="66" charset="0"/>
            </a:endParaRPr>
          </a:p>
          <a:p>
            <a:endParaRPr lang="en-US" b="1" dirty="0">
              <a:latin typeface="Comic Sans MS" panose="030F0702030302020204" pitchFamily="66" charset="0"/>
            </a:endParaRPr>
          </a:p>
        </p:txBody>
      </p:sp>
    </p:spTree>
    <p:extLst>
      <p:ext uri="{BB962C8B-B14F-4D97-AF65-F5344CB8AC3E}">
        <p14:creationId xmlns:p14="http://schemas.microsoft.com/office/powerpoint/2010/main" val="23770802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9D67-4045-40F7-802B-D43E613F1F32}"/>
              </a:ext>
            </a:extLst>
          </p:cNvPr>
          <p:cNvSpPr>
            <a:spLocks noGrp="1"/>
          </p:cNvSpPr>
          <p:nvPr>
            <p:ph type="title" idx="4294967295"/>
          </p:nvPr>
        </p:nvSpPr>
        <p:spPr>
          <a:xfrm>
            <a:off x="1176688" y="315913"/>
            <a:ext cx="8316912" cy="1254125"/>
          </a:xfrm>
        </p:spPr>
        <p:txBody>
          <a:bodyPr/>
          <a:lstStyle/>
          <a:p>
            <a:r>
              <a:rPr lang="en-US" dirty="0">
                <a:solidFill>
                  <a:schemeClr val="accent2">
                    <a:lumMod val="75000"/>
                  </a:schemeClr>
                </a:solidFill>
                <a:latin typeface="Comic Sans MS" panose="030F0702030302020204" pitchFamily="66" charset="0"/>
              </a:rPr>
              <a:t>OpenMP Best Practices</a:t>
            </a:r>
          </a:p>
        </p:txBody>
      </p:sp>
      <p:sp>
        <p:nvSpPr>
          <p:cNvPr id="3" name="Content Placeholder 2">
            <a:extLst>
              <a:ext uri="{FF2B5EF4-FFF2-40B4-BE49-F238E27FC236}">
                <a16:creationId xmlns:a16="http://schemas.microsoft.com/office/drawing/2014/main" id="{73CA0C11-B71A-4B56-BDF7-2D72178C25BA}"/>
              </a:ext>
            </a:extLst>
          </p:cNvPr>
          <p:cNvSpPr>
            <a:spLocks noGrp="1"/>
          </p:cNvSpPr>
          <p:nvPr>
            <p:ph idx="4294967295"/>
          </p:nvPr>
        </p:nvSpPr>
        <p:spPr>
          <a:xfrm>
            <a:off x="906463" y="1916968"/>
            <a:ext cx="9174162" cy="4872038"/>
          </a:xfrm>
        </p:spPr>
        <p:txBody>
          <a:bodyPr>
            <a:normAutofit fontScale="85000" lnSpcReduction="20000"/>
          </a:bodyPr>
          <a:lstStyle/>
          <a:p>
            <a:pPr marL="0" indent="0">
              <a:buNone/>
            </a:pPr>
            <a:r>
              <a:rPr lang="en-US" sz="3200" dirty="0"/>
              <a:t>Memory Access Patterns (optimize cache usage)</a:t>
            </a:r>
          </a:p>
          <a:p>
            <a:pPr marL="0" indent="0">
              <a:buNone/>
            </a:pPr>
            <a:r>
              <a:rPr lang="en-US" sz="3200" dirty="0"/>
              <a:t>Two dimensional array access (row or column)</a:t>
            </a:r>
          </a:p>
          <a:p>
            <a:pPr marL="0" indent="0">
              <a:buNone/>
            </a:pPr>
            <a:r>
              <a:rPr lang="en-US" sz="3200" dirty="0"/>
              <a:t>Loop unrolling, fusion</a:t>
            </a:r>
          </a:p>
          <a:p>
            <a:pPr marL="0" indent="0">
              <a:buNone/>
            </a:pPr>
            <a:r>
              <a:rPr lang="en-US" sz="3200" dirty="0"/>
              <a:t>Measure OpenMP performance</a:t>
            </a:r>
          </a:p>
          <a:p>
            <a:pPr marL="0" indent="0">
              <a:buNone/>
            </a:pPr>
            <a:r>
              <a:rPr lang="en-US" sz="3200" dirty="0"/>
              <a:t>Understand Parallel Overhead </a:t>
            </a:r>
          </a:p>
          <a:p>
            <a:pPr lvl="1">
              <a:lnSpc>
                <a:spcPct val="120000"/>
              </a:lnSpc>
              <a:spcBef>
                <a:spcPts val="0"/>
              </a:spcBef>
              <a:spcAft>
                <a:spcPts val="0"/>
              </a:spcAft>
            </a:pPr>
            <a:r>
              <a:rPr lang="en-US" sz="2979" dirty="0"/>
              <a:t>Thread start-up time </a:t>
            </a:r>
          </a:p>
          <a:p>
            <a:pPr lvl="1">
              <a:lnSpc>
                <a:spcPct val="120000"/>
              </a:lnSpc>
              <a:spcBef>
                <a:spcPts val="0"/>
              </a:spcBef>
              <a:spcAft>
                <a:spcPts val="0"/>
              </a:spcAft>
            </a:pPr>
            <a:r>
              <a:rPr lang="en-US" sz="2979" dirty="0"/>
              <a:t>Synchronization </a:t>
            </a:r>
          </a:p>
          <a:p>
            <a:pPr lvl="1">
              <a:lnSpc>
                <a:spcPct val="120000"/>
              </a:lnSpc>
              <a:spcBef>
                <a:spcPts val="0"/>
              </a:spcBef>
              <a:spcAft>
                <a:spcPts val="0"/>
              </a:spcAft>
            </a:pPr>
            <a:r>
              <a:rPr lang="en-US" sz="2979" dirty="0"/>
              <a:t>Software overhead imposed by parallel compilers, libraries, tools, operating system, etc. </a:t>
            </a:r>
          </a:p>
          <a:p>
            <a:pPr lvl="1">
              <a:lnSpc>
                <a:spcPct val="120000"/>
              </a:lnSpc>
              <a:spcBef>
                <a:spcPts val="0"/>
              </a:spcBef>
              <a:spcAft>
                <a:spcPts val="0"/>
              </a:spcAft>
            </a:pPr>
            <a:r>
              <a:rPr lang="en-US" sz="2979" dirty="0"/>
              <a:t>Thread termination time</a:t>
            </a:r>
          </a:p>
          <a:p>
            <a:pPr lvl="1">
              <a:lnSpc>
                <a:spcPct val="120000"/>
              </a:lnSpc>
              <a:spcBef>
                <a:spcPts val="0"/>
              </a:spcBef>
              <a:spcAft>
                <a:spcPts val="0"/>
              </a:spcAft>
            </a:pPr>
            <a:r>
              <a:rPr lang="en-US" sz="2979" dirty="0"/>
              <a:t>Load imbalance overheads</a:t>
            </a:r>
          </a:p>
        </p:txBody>
      </p:sp>
    </p:spTree>
    <p:extLst>
      <p:ext uri="{BB962C8B-B14F-4D97-AF65-F5344CB8AC3E}">
        <p14:creationId xmlns:p14="http://schemas.microsoft.com/office/powerpoint/2010/main" val="37846646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E11DDC-7AA0-4AF0-81E4-CB18AD77109B}"/>
              </a:ext>
            </a:extLst>
          </p:cNvPr>
          <p:cNvSpPr/>
          <p:nvPr/>
        </p:nvSpPr>
        <p:spPr>
          <a:xfrm>
            <a:off x="112892" y="-146756"/>
            <a:ext cx="9629422" cy="3409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dirty="0" err="1">
                <a:latin typeface="Comic Sans MS" panose="030F0702030302020204" pitchFamily="66" charset="0"/>
              </a:rPr>
              <a:t>secguest</a:t>
            </a:r>
            <a:r>
              <a:rPr lang="en-US" sz="4500" dirty="0">
                <a:latin typeface="Comic Sans MS" panose="030F0702030302020204" pitchFamily="66" charset="0"/>
              </a:rPr>
              <a:t> (1- 5)</a:t>
            </a:r>
          </a:p>
          <a:p>
            <a:pPr algn="ctr"/>
            <a:r>
              <a:rPr lang="en-US" sz="4500" dirty="0">
                <a:latin typeface="Comic Sans MS" panose="030F0702030302020204" pitchFamily="66" charset="0"/>
              </a:rPr>
              <a:t>tyrone-cluster.serc.iisc.ernet.in</a:t>
            </a:r>
          </a:p>
          <a:p>
            <a:pPr algn="ctr"/>
            <a:r>
              <a:rPr lang="en-US" sz="4500" dirty="0">
                <a:latin typeface="Comic Sans MS" panose="030F0702030302020204" pitchFamily="66" charset="0"/>
              </a:rPr>
              <a:t>cat todo.txt</a:t>
            </a:r>
          </a:p>
        </p:txBody>
      </p:sp>
      <p:sp>
        <p:nvSpPr>
          <p:cNvPr id="3" name="Rectangle 2">
            <a:extLst>
              <a:ext uri="{FF2B5EF4-FFF2-40B4-BE49-F238E27FC236}">
                <a16:creationId xmlns:a16="http://schemas.microsoft.com/office/drawing/2014/main" id="{31EBA4F3-61BC-4B4A-B970-5022C0D25114}"/>
              </a:ext>
            </a:extLst>
          </p:cNvPr>
          <p:cNvSpPr/>
          <p:nvPr/>
        </p:nvSpPr>
        <p:spPr>
          <a:xfrm>
            <a:off x="95957" y="3324580"/>
            <a:ext cx="9629422" cy="3409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dirty="0" err="1">
                <a:latin typeface="Comic Sans MS" panose="030F0702030302020204" pitchFamily="66" charset="0"/>
              </a:rPr>
              <a:t>secguest</a:t>
            </a:r>
            <a:r>
              <a:rPr lang="en-US" sz="4500" dirty="0">
                <a:latin typeface="Comic Sans MS" panose="030F0702030302020204" pitchFamily="66" charset="0"/>
              </a:rPr>
              <a:t> (6- 10)</a:t>
            </a:r>
          </a:p>
          <a:p>
            <a:pPr algn="ctr"/>
            <a:r>
              <a:rPr lang="en-US" sz="4500" dirty="0">
                <a:latin typeface="Comic Sans MS" panose="030F0702030302020204" pitchFamily="66" charset="0"/>
              </a:rPr>
              <a:t>delta-cluster.serc.iisc.ernet.in</a:t>
            </a:r>
          </a:p>
          <a:p>
            <a:pPr algn="ctr"/>
            <a:r>
              <a:rPr lang="en-US" sz="4500" dirty="0">
                <a:latin typeface="Comic Sans MS" panose="030F0702030302020204" pitchFamily="66" charset="0"/>
              </a:rPr>
              <a:t>cat todo.txt</a:t>
            </a:r>
          </a:p>
          <a:p>
            <a:pPr algn="ctr"/>
            <a:endParaRPr lang="en-US" sz="4500" dirty="0">
              <a:latin typeface="Comic Sans MS" panose="030F0702030302020204" pitchFamily="66" charset="0"/>
            </a:endParaRPr>
          </a:p>
        </p:txBody>
      </p:sp>
    </p:spTree>
    <p:extLst>
      <p:ext uri="{BB962C8B-B14F-4D97-AF65-F5344CB8AC3E}">
        <p14:creationId xmlns:p14="http://schemas.microsoft.com/office/powerpoint/2010/main" val="2124016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426CC-A57E-4B33-B8AE-0E1744DC69F8}"/>
              </a:ext>
            </a:extLst>
          </p:cNvPr>
          <p:cNvSpPr txBox="1">
            <a:spLocks noGrp="1"/>
          </p:cNvSpPr>
          <p:nvPr>
            <p:ph type="title" idx="4294967295"/>
          </p:nvPr>
        </p:nvSpPr>
        <p:spPr>
          <a:xfrm>
            <a:off x="0" y="249238"/>
            <a:ext cx="9072563" cy="1262062"/>
          </a:xfrm>
        </p:spPr>
        <p:txBody>
          <a:bodyPr/>
          <a:lstStyle/>
          <a:p>
            <a:pPr lvl="0"/>
            <a:r>
              <a:rPr lang="en-IN" dirty="0">
                <a:solidFill>
                  <a:srgbClr val="002060"/>
                </a:solidFill>
                <a:latin typeface="Comic Sans MS" panose="030F0702030302020204" pitchFamily="66" charset="0"/>
              </a:rPr>
              <a:t>OpenMP: Goals</a:t>
            </a:r>
          </a:p>
        </p:txBody>
      </p:sp>
      <p:sp>
        <p:nvSpPr>
          <p:cNvPr id="3" name="Text Placeholder 2">
            <a:extLst>
              <a:ext uri="{FF2B5EF4-FFF2-40B4-BE49-F238E27FC236}">
                <a16:creationId xmlns:a16="http://schemas.microsoft.com/office/drawing/2014/main" id="{26874A34-9C2E-4C29-BCAA-FB76FC2E85A3}"/>
              </a:ext>
            </a:extLst>
          </p:cNvPr>
          <p:cNvSpPr txBox="1">
            <a:spLocks noGrp="1"/>
          </p:cNvSpPr>
          <p:nvPr>
            <p:ph type="body" idx="4294967295"/>
          </p:nvPr>
        </p:nvSpPr>
        <p:spPr>
          <a:xfrm>
            <a:off x="0" y="1768475"/>
            <a:ext cx="9912350" cy="5184775"/>
          </a:xfrm>
        </p:spPr>
        <p:txBody>
          <a:bodyPr>
            <a:normAutofit fontScale="92500" lnSpcReduction="10000"/>
          </a:bodyPr>
          <a:lstStyle/>
          <a:p>
            <a:pPr marL="201589" lvl="2" indent="0">
              <a:spcBef>
                <a:spcPts val="1323"/>
              </a:spcBef>
              <a:spcAft>
                <a:spcPts val="220"/>
              </a:spcAft>
              <a:buSzPct val="100000"/>
              <a:buNone/>
            </a:pPr>
            <a:r>
              <a:rPr lang="en-US" sz="3200" b="1" dirty="0">
                <a:latin typeface="Comic Sans MS" panose="030F0702030302020204" pitchFamily="66" charset="0"/>
              </a:rPr>
              <a:t>Standardization</a:t>
            </a:r>
            <a:r>
              <a:rPr lang="en-US" sz="3200" dirty="0">
                <a:latin typeface="Comic Sans MS" panose="030F0702030302020204" pitchFamily="66" charset="0"/>
              </a:rPr>
              <a:t>: Provide a standard among a variety of shared memory architectures/platforms </a:t>
            </a:r>
          </a:p>
          <a:p>
            <a:pPr marL="201589" lvl="2" indent="0">
              <a:spcBef>
                <a:spcPts val="1323"/>
              </a:spcBef>
              <a:spcAft>
                <a:spcPts val="220"/>
              </a:spcAft>
              <a:buSzPct val="100000"/>
              <a:buNone/>
            </a:pPr>
            <a:r>
              <a:rPr lang="en-US" sz="3200" b="1" dirty="0">
                <a:latin typeface="Comic Sans MS" panose="030F0702030302020204" pitchFamily="66" charset="0"/>
              </a:rPr>
              <a:t>Lean and Mean</a:t>
            </a:r>
            <a:r>
              <a:rPr lang="en-US" sz="3200" dirty="0">
                <a:latin typeface="Comic Sans MS" panose="030F0702030302020204" pitchFamily="66" charset="0"/>
              </a:rPr>
              <a:t>: Establish a simple and limited set of directives for programming shared memory machines. Significant parallelism can be implemented by using just 3 or 4 directives. </a:t>
            </a:r>
          </a:p>
          <a:p>
            <a:pPr marL="201589" lvl="2" indent="0">
              <a:spcBef>
                <a:spcPts val="1323"/>
              </a:spcBef>
              <a:spcAft>
                <a:spcPts val="220"/>
              </a:spcAft>
              <a:buSzPct val="100000"/>
              <a:buNone/>
            </a:pPr>
            <a:r>
              <a:rPr lang="en-US" sz="3200" b="1" dirty="0">
                <a:latin typeface="Comic Sans MS" panose="030F0702030302020204" pitchFamily="66" charset="0"/>
              </a:rPr>
              <a:t>Ease of Use</a:t>
            </a:r>
            <a:r>
              <a:rPr lang="en-US" sz="3200" dirty="0">
                <a:latin typeface="Comic Sans MS" panose="030F0702030302020204" pitchFamily="66" charset="0"/>
              </a:rPr>
              <a:t>: Provide capability to incrementally parallelize a serial program. Provide the capability to implement both coarse-grained and fine-grained parallelism </a:t>
            </a:r>
          </a:p>
          <a:p>
            <a:pPr marL="201589" lvl="2" indent="0">
              <a:spcBef>
                <a:spcPts val="1323"/>
              </a:spcBef>
              <a:spcAft>
                <a:spcPts val="220"/>
              </a:spcAft>
              <a:buSzPct val="100000"/>
              <a:buNone/>
            </a:pPr>
            <a:r>
              <a:rPr lang="en-US" sz="3200" b="1" dirty="0">
                <a:latin typeface="Comic Sans MS" panose="030F0702030302020204" pitchFamily="66" charset="0"/>
              </a:rPr>
              <a:t>Portability</a:t>
            </a:r>
            <a:r>
              <a:rPr lang="en-US" sz="3200" dirty="0">
                <a:latin typeface="Comic Sans MS" panose="030F0702030302020204" pitchFamily="66" charset="0"/>
              </a:rPr>
              <a:t>: Supports Fortran (77, 90, 95…), C, and C++. Public forum for API and membership </a:t>
            </a:r>
            <a:endParaRPr lang="en-US" sz="2400" dirty="0">
              <a:latin typeface="Comic Sans MS" panose="030F0702030302020204" pitchFamily="66" charset="0"/>
            </a:endParaRPr>
          </a:p>
          <a:p>
            <a:pPr marL="322542" lvl="1" indent="0">
              <a:buSzPct val="45000"/>
              <a:buNone/>
            </a:pPr>
            <a:endParaRPr lang="en-US" sz="3600" dirty="0">
              <a:latin typeface="Comic Sans MS" panose="030F0702030302020204" pitchFamily="66" charset="0"/>
            </a:endParaRPr>
          </a:p>
          <a:p>
            <a:pPr marL="1789396" lvl="6" indent="-457200">
              <a:buSzPct val="45000"/>
              <a:buFont typeface="Wingdings" panose="05000000000000000000" pitchFamily="2" charset="2"/>
              <a:buChar char="Ø"/>
            </a:pPr>
            <a:endParaRPr lang="en-US" sz="2800" dirty="0"/>
          </a:p>
          <a:p>
            <a:pPr marL="779742" lvl="1" indent="-457200">
              <a:buSzPct val="45000"/>
              <a:buFont typeface="Wingdings" panose="05000000000000000000" pitchFamily="2" charset="2"/>
              <a:buChar char="Ø"/>
            </a:pPr>
            <a:endParaRPr lang="en-IN"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91691-88A0-4483-9CD5-5D939DA9A440}"/>
              </a:ext>
            </a:extLst>
          </p:cNvPr>
          <p:cNvSpPr txBox="1">
            <a:spLocks noGrp="1"/>
          </p:cNvSpPr>
          <p:nvPr>
            <p:ph type="title" idx="4294967295"/>
          </p:nvPr>
        </p:nvSpPr>
        <p:spPr>
          <a:xfrm>
            <a:off x="0" y="284163"/>
            <a:ext cx="9072563" cy="1147762"/>
          </a:xfrm>
        </p:spPr>
        <p:txBody>
          <a:bodyPr/>
          <a:lstStyle/>
          <a:p>
            <a:pPr lvl="0"/>
            <a:r>
              <a:rPr lang="en-IN" dirty="0">
                <a:solidFill>
                  <a:srgbClr val="002060"/>
                </a:solidFill>
                <a:latin typeface="Comic Sans MS" panose="030F0702030302020204" pitchFamily="66" charset="0"/>
              </a:rPr>
              <a:t>OpenMP: Core Elements</a:t>
            </a:r>
          </a:p>
        </p:txBody>
      </p:sp>
      <p:pic>
        <p:nvPicPr>
          <p:cNvPr id="8" name="Picture 7">
            <a:extLst>
              <a:ext uri="{FF2B5EF4-FFF2-40B4-BE49-F238E27FC236}">
                <a16:creationId xmlns:a16="http://schemas.microsoft.com/office/drawing/2014/main" id="{ACE89A04-5A6A-45D8-91D7-ED1054689BB2}"/>
              </a:ext>
            </a:extLst>
          </p:cNvPr>
          <p:cNvPicPr>
            <a:picLocks noChangeAspect="1"/>
          </p:cNvPicPr>
          <p:nvPr/>
        </p:nvPicPr>
        <p:blipFill>
          <a:blip r:embed="rId3"/>
          <a:stretch>
            <a:fillRect/>
          </a:stretch>
        </p:blipFill>
        <p:spPr>
          <a:xfrm>
            <a:off x="-1" y="1788408"/>
            <a:ext cx="10080625" cy="5044738"/>
          </a:xfrm>
          <a:prstGeom prst="rect">
            <a:avLst/>
          </a:prstGeom>
        </p:spPr>
      </p:pic>
    </p:spTree>
    <p:extLst>
      <p:ext uri="{BB962C8B-B14F-4D97-AF65-F5344CB8AC3E}">
        <p14:creationId xmlns:p14="http://schemas.microsoft.com/office/powerpoint/2010/main" val="297899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B1EF2E-72B8-49AE-B04B-554C58382D9E}"/>
              </a:ext>
            </a:extLst>
          </p:cNvPr>
          <p:cNvSpPr/>
          <p:nvPr/>
        </p:nvSpPr>
        <p:spPr>
          <a:xfrm>
            <a:off x="457689" y="264986"/>
            <a:ext cx="9460034" cy="3800592"/>
          </a:xfrm>
          <a:prstGeom prst="rect">
            <a:avLst/>
          </a:prstGeom>
        </p:spPr>
        <p:txBody>
          <a:bodyPr wrap="square">
            <a:spAutoFit/>
          </a:bodyPr>
          <a:lstStyle/>
          <a:p>
            <a:pPr defTabSz="1007943">
              <a:lnSpc>
                <a:spcPct val="85000"/>
              </a:lnSpc>
              <a:spcBef>
                <a:spcPct val="0"/>
              </a:spcBef>
            </a:pPr>
            <a:r>
              <a:rPr lang="en-US" sz="5291" spc="-55" dirty="0">
                <a:solidFill>
                  <a:srgbClr val="002060"/>
                </a:solidFill>
                <a:latin typeface="Comic Sans MS" panose="030F0702030302020204" pitchFamily="66" charset="0"/>
                <a:ea typeface="+mj-ea"/>
                <a:cs typeface="+mj-cs"/>
              </a:rPr>
              <a:t>OPENMP #pragma</a:t>
            </a:r>
          </a:p>
          <a:p>
            <a:endParaRPr lang="en-US" dirty="0"/>
          </a:p>
          <a:p>
            <a:r>
              <a:rPr lang="en-US" sz="3200" dirty="0">
                <a:latin typeface="Comic Sans MS" panose="030F0702030302020204" pitchFamily="66" charset="0"/>
              </a:rPr>
              <a:t>Special preprocessor instructions. </a:t>
            </a:r>
          </a:p>
          <a:p>
            <a:r>
              <a:rPr lang="en-US" sz="3200" dirty="0">
                <a:latin typeface="Comic Sans MS" panose="030F0702030302020204" pitchFamily="66" charset="0"/>
              </a:rPr>
              <a:t>Typically added to a system to allow behaviors that aren’t part of the basic C specification. </a:t>
            </a:r>
          </a:p>
          <a:p>
            <a:r>
              <a:rPr lang="en-US" sz="3200" dirty="0">
                <a:latin typeface="Comic Sans MS" panose="030F0702030302020204" pitchFamily="66" charset="0"/>
              </a:rPr>
              <a:t>Compilers that don’t support the pragmas ignore them. </a:t>
            </a:r>
          </a:p>
          <a:p>
            <a:endParaRPr lang="en-US" dirty="0"/>
          </a:p>
        </p:txBody>
      </p:sp>
    </p:spTree>
    <p:extLst>
      <p:ext uri="{BB962C8B-B14F-4D97-AF65-F5344CB8AC3E}">
        <p14:creationId xmlns:p14="http://schemas.microsoft.com/office/powerpoint/2010/main" val="2664530400"/>
      </p:ext>
    </p:extLst>
  </p:cSld>
  <p:clrMapOvr>
    <a:masterClrMapping/>
  </p:clrMapOvr>
</p:sld>
</file>

<file path=ppt/theme/theme1.xml><?xml version="1.0" encoding="utf-8"?>
<a:theme xmlns:a="http://schemas.openxmlformats.org/drawingml/2006/main" name="Retrospec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2B26B27636364284CA2FF4EC8E4C71" ma:contentTypeVersion="5" ma:contentTypeDescription="Create a new document." ma:contentTypeScope="" ma:versionID="9d1fba3a7fc99f8189b1f76b58454d30">
  <xsd:schema xmlns:xsd="http://www.w3.org/2001/XMLSchema" xmlns:xs="http://www.w3.org/2001/XMLSchema" xmlns:p="http://schemas.microsoft.com/office/2006/metadata/properties" xmlns:ns2="37f3cd46-72a4-42b9-93aa-042ed5fe33f3" targetNamespace="http://schemas.microsoft.com/office/2006/metadata/properties" ma:root="true" ma:fieldsID="dc37f3f9e2a5103b0e493e7778933764" ns2:_="">
    <xsd:import namespace="37f3cd46-72a4-42b9-93aa-042ed5fe33f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f3cd46-72a4-42b9-93aa-042ed5fe33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8F2558A-98B8-4E81-92FC-2805EFE687A7}"/>
</file>

<file path=customXml/itemProps2.xml><?xml version="1.0" encoding="utf-8"?>
<ds:datastoreItem xmlns:ds="http://schemas.openxmlformats.org/officeDocument/2006/customXml" ds:itemID="{54C5F746-9605-471A-82C7-5F6E70A41531}"/>
</file>

<file path=customXml/itemProps3.xml><?xml version="1.0" encoding="utf-8"?>
<ds:datastoreItem xmlns:ds="http://schemas.openxmlformats.org/officeDocument/2006/customXml" ds:itemID="{61E32243-731F-464A-A589-10D1C44DF6F7}"/>
</file>

<file path=docProps/app.xml><?xml version="1.0" encoding="utf-8"?>
<Properties xmlns="http://schemas.openxmlformats.org/officeDocument/2006/extended-properties" xmlns:vt="http://schemas.openxmlformats.org/officeDocument/2006/docPropsVTypes">
  <Template>Retrospect</Template>
  <TotalTime>18662</TotalTime>
  <Words>5704</Words>
  <Application>Microsoft Office PowerPoint</Application>
  <PresentationFormat>Custom</PresentationFormat>
  <Paragraphs>839</Paragraphs>
  <Slides>69</Slides>
  <Notes>35</Notes>
  <HiddenSlides>32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69</vt:i4>
      </vt:variant>
    </vt:vector>
  </HeadingPairs>
  <TitlesOfParts>
    <vt:vector size="81" baseType="lpstr">
      <vt:lpstr>Arial</vt:lpstr>
      <vt:lpstr>Arial Black</vt:lpstr>
      <vt:lpstr>Book Antiqua</vt:lpstr>
      <vt:lpstr>Calibri</vt:lpstr>
      <vt:lpstr>Calibri Light</vt:lpstr>
      <vt:lpstr>Comic Sans MS</vt:lpstr>
      <vt:lpstr>Consolas</vt:lpstr>
      <vt:lpstr>Courier New</vt:lpstr>
      <vt:lpstr>Liberation Sans</vt:lpstr>
      <vt:lpstr>Liberation Serif</vt:lpstr>
      <vt:lpstr>Wingdings</vt:lpstr>
      <vt:lpstr>Retrospect</vt:lpstr>
      <vt:lpstr>Parallel Programming with OPENMP</vt:lpstr>
      <vt:lpstr>PowerPoint Presentation</vt:lpstr>
      <vt:lpstr>PowerPoint Presentation</vt:lpstr>
      <vt:lpstr>PowerPoint Presentation</vt:lpstr>
      <vt:lpstr>PowerPoint Presentation</vt:lpstr>
      <vt:lpstr>PowerPoint Presentation</vt:lpstr>
      <vt:lpstr>OpenMP: Goals</vt:lpstr>
      <vt:lpstr>OpenMP: Core Elements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OpenMP Run Time Functions</vt:lpstr>
      <vt:lpstr>OpenMP: Syntax</vt:lpstr>
      <vt:lpstr>OpenMP parallel regions </vt:lpstr>
      <vt:lpstr>OpenMP parallel regions </vt:lpstr>
      <vt:lpstr>PowerPoint Presentation</vt:lpstr>
      <vt:lpstr>OpenMP: Data Scoping</vt:lpstr>
      <vt:lpstr>OpenMP: private Clause</vt:lpstr>
      <vt:lpstr>OpenMP: firstprivate Clause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Handling Race Conditions</vt:lpstr>
      <vt:lpstr>Handling Race Conditions</vt:lpstr>
      <vt:lpstr>OpenMP: Reduction</vt:lpstr>
      <vt:lpstr>PowerPoint Presentation</vt:lpstr>
      <vt:lpstr>omp for Parallelization</vt:lpstr>
      <vt:lpstr>PowerPoint Presentation</vt:lpstr>
      <vt:lpstr>PowerPoint Presentation</vt:lpstr>
      <vt:lpstr>Work Sharing: sections</vt:lpstr>
      <vt:lpstr>PowerPoint Presentation</vt:lpstr>
      <vt:lpstr>OpenMP: lastprivate Clause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OpenMP: Synchronization</vt:lpstr>
      <vt:lpstr>Synchronization Constructs</vt:lpstr>
      <vt:lpstr>PowerPoint Presentation</vt:lpstr>
      <vt:lpstr>Data Dependencies</vt:lpstr>
      <vt:lpstr>Synchronization Constructs</vt:lpstr>
      <vt:lpstr>OPENMP Synchronization: review</vt:lpstr>
      <vt:lpstr>OPENMP Synchronization: review</vt:lpstr>
      <vt:lpstr>Installing and running C/C++/Fortran Programs on multicore machines</vt:lpstr>
      <vt:lpstr>Environment Variables</vt:lpstr>
      <vt:lpstr>Compiling and running OPENMP Code</vt:lpstr>
      <vt:lpstr>Compiling and running OPENMP Code</vt:lpstr>
      <vt:lpstr>OpenMP environment variables</vt:lpstr>
      <vt:lpstr>OpenMP environment variables</vt:lpstr>
      <vt:lpstr>Running OpenMP code</vt:lpstr>
      <vt:lpstr>False Sharing</vt:lpstr>
      <vt:lpstr>False Sharing - workaround</vt:lpstr>
      <vt:lpstr>OpenMP Best Practices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OPENMP - Introduction</dc:title>
  <dc:creator>Akhila Prabhakaran</dc:creator>
  <cp:lastModifiedBy>Akhila Prabhakaran</cp:lastModifiedBy>
  <cp:revision>371</cp:revision>
  <dcterms:created xsi:type="dcterms:W3CDTF">2019-05-09T13:33:30Z</dcterms:created>
  <dcterms:modified xsi:type="dcterms:W3CDTF">2019-09-12T12:53:35Z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0x010100BE2B26B27636364284CA2FF4EC8E4C71</vt:lpwstr>
  </property>
</Properties>
</file>