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453" r:id="rId3"/>
    <p:sldId id="344" r:id="rId4"/>
    <p:sldId id="345" r:id="rId5"/>
    <p:sldId id="444" r:id="rId6"/>
    <p:sldId id="391" r:id="rId7"/>
    <p:sldId id="463" r:id="rId8"/>
    <p:sldId id="392" r:id="rId9"/>
    <p:sldId id="457" r:id="rId10"/>
    <p:sldId id="458" r:id="rId11"/>
    <p:sldId id="459" r:id="rId12"/>
    <p:sldId id="460" r:id="rId13"/>
    <p:sldId id="461" r:id="rId14"/>
    <p:sldId id="454" r:id="rId15"/>
    <p:sldId id="340" r:id="rId16"/>
    <p:sldId id="445" r:id="rId17"/>
    <p:sldId id="455" r:id="rId18"/>
    <p:sldId id="446" r:id="rId19"/>
    <p:sldId id="376" r:id="rId20"/>
    <p:sldId id="362" r:id="rId21"/>
    <p:sldId id="359" r:id="rId22"/>
    <p:sldId id="350" r:id="rId23"/>
    <p:sldId id="383" r:id="rId24"/>
    <p:sldId id="448" r:id="rId25"/>
    <p:sldId id="347" r:id="rId26"/>
    <p:sldId id="354" r:id="rId27"/>
    <p:sldId id="257" r:id="rId28"/>
    <p:sldId id="258" r:id="rId29"/>
    <p:sldId id="259" r:id="rId30"/>
    <p:sldId id="260" r:id="rId31"/>
    <p:sldId id="261" r:id="rId32"/>
    <p:sldId id="330" r:id="rId33"/>
    <p:sldId id="452" r:id="rId34"/>
    <p:sldId id="46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660"/>
  </p:normalViewPr>
  <p:slideViewPr>
    <p:cSldViewPr snapToGrid="0">
      <p:cViewPr varScale="1">
        <p:scale>
          <a:sx n="77" d="100"/>
          <a:sy n="77" d="100"/>
        </p:scale>
        <p:origin x="2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shparaj shetty" userId="0fb8fd9b0babf574" providerId="LiveId" clId="{26E0CC2F-8E49-F64E-9258-3D0C9295A821}"/>
    <pc:docChg chg="modSld">
      <pc:chgData name="Pushparaj shetty" userId="0fb8fd9b0babf574" providerId="LiveId" clId="{26E0CC2F-8E49-F64E-9258-3D0C9295A821}" dt="2019-10-21T11:38:36.803" v="0" actId="1076"/>
      <pc:docMkLst>
        <pc:docMk/>
      </pc:docMkLst>
      <pc:sldChg chg="modSp">
        <pc:chgData name="Pushparaj shetty" userId="0fb8fd9b0babf574" providerId="LiveId" clId="{26E0CC2F-8E49-F64E-9258-3D0C9295A821}" dt="2019-10-21T11:38:36.803" v="0" actId="1076"/>
        <pc:sldMkLst>
          <pc:docMk/>
          <pc:sldMk cId="2905113477" sldId="453"/>
        </pc:sldMkLst>
        <pc:spChg chg="mod">
          <ac:chgData name="Pushparaj shetty" userId="0fb8fd9b0babf574" providerId="LiveId" clId="{26E0CC2F-8E49-F64E-9258-3D0C9295A821}" dt="2019-10-21T11:38:36.803" v="0" actId="1076"/>
          <ac:spMkLst>
            <pc:docMk/>
            <pc:sldMk cId="2905113477" sldId="453"/>
            <ac:spMk id="3" creationId="{26658EBC-C0FE-4C4A-97AE-EEA424070B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E1DAB-0DA9-48C2-A009-55E0EAEB29E8}" type="datetimeFigureOut">
              <a:rPr lang="en-US" smtClean="0"/>
              <a:t>10/21/19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531DF-BF23-426B-91DF-4196AA58535D}" type="slidenum">
              <a:rPr lang="en-US" smtClean="0"/>
              <a:t>‹#›</a:t>
            </a:fld>
            <a:endParaRPr lang="en-US"/>
          </a:p>
        </p:txBody>
      </p:sp>
    </p:spTree>
    <p:extLst>
      <p:ext uri="{BB962C8B-B14F-4D97-AF65-F5344CB8AC3E}">
        <p14:creationId xmlns:p14="http://schemas.microsoft.com/office/powerpoint/2010/main" val="2967462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r>
              <a:rPr lang="en-US" dirty="0"/>
              <a:t>Exploit Functional Level Parallelism with Work Sharing (SECTIONS)</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3</a:t>
            </a:fld>
            <a:endParaRPr lang="en-US"/>
          </a:p>
        </p:txBody>
      </p:sp>
    </p:spTree>
    <p:extLst>
      <p:ext uri="{BB962C8B-B14F-4D97-AF65-F5344CB8AC3E}">
        <p14:creationId xmlns:p14="http://schemas.microsoft.com/office/powerpoint/2010/main" val="895712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r>
              <a:rPr lang="en-US" dirty="0"/>
              <a:t>Exploit Functional Level Parallelism with Work Sharing (SECTIONS)</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13</a:t>
            </a:fld>
            <a:endParaRPr lang="en-US"/>
          </a:p>
        </p:txBody>
      </p:sp>
    </p:spTree>
    <p:extLst>
      <p:ext uri="{BB962C8B-B14F-4D97-AF65-F5344CB8AC3E}">
        <p14:creationId xmlns:p14="http://schemas.microsoft.com/office/powerpoint/2010/main" val="321845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r>
              <a:rPr lang="en-US" dirty="0"/>
              <a:t>Exploit Functional Level Parallelism with Work Sharing (SECTIONS)</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14</a:t>
            </a:fld>
            <a:endParaRPr lang="en-US"/>
          </a:p>
        </p:txBody>
      </p:sp>
    </p:spTree>
    <p:extLst>
      <p:ext uri="{BB962C8B-B14F-4D97-AF65-F5344CB8AC3E}">
        <p14:creationId xmlns:p14="http://schemas.microsoft.com/office/powerpoint/2010/main" val="2691810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r>
              <a:rPr lang="en-US" dirty="0"/>
              <a:t>Static: </a:t>
            </a:r>
            <a:r>
              <a:rPr lang="en-US" dirty="0">
                <a:highlight>
                  <a:scrgbClr r="0" g="0" b="0">
                    <a:alpha val="0"/>
                  </a:scrgbClr>
                </a:highlight>
              </a:rPr>
              <a:t>Pre-determined and predictable by the programmer</a:t>
            </a:r>
          </a:p>
          <a:p>
            <a:r>
              <a:rPr lang="en-US" dirty="0">
                <a:highlight>
                  <a:scrgbClr r="0" g="0" b="0">
                    <a:alpha val="0"/>
                  </a:scrgbClr>
                </a:highlight>
              </a:rPr>
              <a:t>Dynamic: Unpredictable, highly variable work per iteration</a:t>
            </a:r>
          </a:p>
          <a:p>
            <a:r>
              <a:rPr lang="en-US" dirty="0">
                <a:highlight>
                  <a:scrgbClr r="0" g="0" b="0">
                    <a:alpha val="0"/>
                  </a:scrgbClr>
                </a:highlight>
              </a:rPr>
              <a:t>Guided: Special case of dynamic to reduce scheduling overhead</a:t>
            </a:r>
          </a:p>
          <a:p>
            <a:r>
              <a:rPr lang="en-US" sz="2000" b="0" i="0" u="none" strike="noStrike" kern="1200" cap="none" dirty="0">
                <a:ln>
                  <a:noFill/>
                </a:ln>
                <a:effectLst/>
                <a:highlight>
                  <a:scrgbClr r="0" g="0" b="0">
                    <a:alpha val="0"/>
                  </a:scrgbClr>
                </a:highlight>
                <a:latin typeface="Liberation Sans" pitchFamily="18"/>
              </a:rPr>
              <a:t>Way in which parallel loop iterations are distributed among the threads</a:t>
            </a:r>
          </a:p>
          <a:p>
            <a:r>
              <a:rPr lang="en-US" sz="2000" b="0" i="0" u="none" strike="noStrike" kern="1200" cap="none" dirty="0">
                <a:ln>
                  <a:noFill/>
                </a:ln>
                <a:effectLst/>
                <a:highlight>
                  <a:scrgbClr r="0" g="0" b="0">
                    <a:alpha val="0"/>
                  </a:scrgbClr>
                </a:highlight>
                <a:latin typeface="Liberation Sans" pitchFamily="18"/>
              </a:rPr>
              <a:t>Depends upon whether each loop iteration yields the same amount of work</a:t>
            </a:r>
          </a:p>
          <a:p>
            <a:r>
              <a:rPr lang="en-US" sz="2000" b="0" i="0" u="none" strike="noStrike" kern="1200" cap="none" dirty="0">
                <a:ln>
                  <a:noFill/>
                </a:ln>
                <a:effectLst/>
                <a:highlight>
                  <a:scrgbClr r="0" g="0" b="0">
                    <a:alpha val="0"/>
                  </a:scrgbClr>
                </a:highlight>
                <a:latin typeface="Liberation Sans" pitchFamily="18"/>
              </a:rPr>
              <a:t>Schedule clause  schedule(type[, </a:t>
            </a:r>
            <a:r>
              <a:rPr lang="en-US" sz="2000" b="0" i="0" u="none" strike="noStrike" kern="1200" cap="none" dirty="0" err="1">
                <a:ln>
                  <a:noFill/>
                </a:ln>
                <a:effectLst/>
                <a:highlight>
                  <a:scrgbClr r="0" g="0" b="0">
                    <a:alpha val="0"/>
                  </a:scrgbClr>
                </a:highlight>
                <a:latin typeface="Liberation Sans" pitchFamily="18"/>
              </a:rPr>
              <a:t>chunk_size</a:t>
            </a:r>
            <a:r>
              <a:rPr lang="en-US" sz="2000" b="0" i="0" u="none" strike="noStrike" kern="1200" cap="none" dirty="0">
                <a:ln>
                  <a:noFill/>
                </a:ln>
                <a:effectLst/>
                <a:highlight>
                  <a:scrgbClr r="0" g="0" b="0">
                    <a:alpha val="0"/>
                  </a:scrgbClr>
                </a:highlight>
                <a:latin typeface="Liberation Sans" pitchFamily="18"/>
              </a:rPr>
              <a:t>])</a:t>
            </a:r>
          </a:p>
          <a:p>
            <a:r>
              <a:rPr lang="en-US" sz="2000" b="1" i="0" u="none" strike="noStrike" kern="1200" cap="none" dirty="0">
                <a:ln>
                  <a:noFill/>
                </a:ln>
                <a:effectLst/>
                <a:highlight>
                  <a:scrgbClr r="0" g="0" b="0">
                    <a:alpha val="0"/>
                  </a:scrgbClr>
                </a:highlight>
                <a:latin typeface="Liberation Sans" pitchFamily="18"/>
              </a:rPr>
              <a:t>Static </a:t>
            </a:r>
            <a:r>
              <a:rPr lang="en-US" sz="2000" b="0" i="0" u="none" strike="noStrike" kern="1200" cap="none" dirty="0">
                <a:ln>
                  <a:noFill/>
                </a:ln>
                <a:effectLst/>
                <a:highlight>
                  <a:scrgbClr r="0" g="0" b="0">
                    <a:alpha val="0"/>
                  </a:scrgbClr>
                </a:highlight>
                <a:latin typeface="Liberation Sans" pitchFamily="18"/>
              </a:rPr>
              <a:t>schedule - each thread is assigned a fixed number of chunks (default)</a:t>
            </a:r>
          </a:p>
          <a:p>
            <a:r>
              <a:rPr lang="en-US" sz="2000" b="1" i="0" u="none" strike="noStrike" kern="1200" cap="none" dirty="0">
                <a:ln>
                  <a:noFill/>
                </a:ln>
                <a:effectLst/>
                <a:highlight>
                  <a:scrgbClr r="0" g="0" b="0">
                    <a:alpha val="0"/>
                  </a:scrgbClr>
                </a:highlight>
                <a:latin typeface="Liberation Sans" pitchFamily="18"/>
              </a:rPr>
              <a:t>Chunks</a:t>
            </a:r>
            <a:r>
              <a:rPr lang="en-US" sz="2000" b="0" i="0" u="none" strike="noStrike" kern="1200" cap="none" dirty="0">
                <a:ln>
                  <a:noFill/>
                </a:ln>
                <a:effectLst/>
                <a:highlight>
                  <a:scrgbClr r="0" g="0" b="0">
                    <a:alpha val="0"/>
                  </a:scrgbClr>
                </a:highlight>
                <a:latin typeface="Liberation Sans" pitchFamily="18"/>
              </a:rPr>
              <a:t> are groups of iterations (in contiguous order) that are assigned to threads</a:t>
            </a:r>
          </a:p>
          <a:p>
            <a:r>
              <a:rPr lang="en-US" sz="2000" b="1" i="0" u="none" strike="noStrike" kern="1200" cap="none" dirty="0">
                <a:ln>
                  <a:noFill/>
                </a:ln>
                <a:effectLst/>
                <a:highlight>
                  <a:scrgbClr r="0" g="0" b="0">
                    <a:alpha val="0"/>
                  </a:scrgbClr>
                </a:highlight>
                <a:latin typeface="Liberation Sans" pitchFamily="18"/>
              </a:rPr>
              <a:t>Dynamic</a:t>
            </a:r>
            <a:r>
              <a:rPr lang="en-US" sz="2000" b="0" i="0" u="none" strike="noStrike" kern="1200" cap="none" dirty="0">
                <a:ln>
                  <a:noFill/>
                </a:ln>
                <a:effectLst/>
                <a:highlight>
                  <a:scrgbClr r="0" g="0" b="0">
                    <a:alpha val="0"/>
                  </a:scrgbClr>
                </a:highlight>
                <a:latin typeface="Liberation Sans" pitchFamily="18"/>
              </a:rPr>
              <a:t> schedule - each thread grabs "chunk" iterations until all iterations are done</a:t>
            </a:r>
          </a:p>
          <a:p>
            <a:pPr lvl="1"/>
            <a:r>
              <a:rPr lang="en-US" sz="1200" b="0" i="0" kern="1200" dirty="0">
                <a:solidFill>
                  <a:schemeClr val="tx1"/>
                </a:solidFill>
                <a:effectLst/>
                <a:highlight>
                  <a:scrgbClr r="0" g="0" b="0">
                    <a:alpha val="0"/>
                  </a:scrgbClr>
                </a:highlight>
                <a:latin typeface="+mn-lt"/>
                <a:ea typeface="+mn-ea"/>
                <a:cs typeface="+mn-cs"/>
              </a:rPr>
              <a:t>Faster threads are assigned more iterations</a:t>
            </a:r>
          </a:p>
          <a:p>
            <a:r>
              <a:rPr lang="en-US" sz="2000" b="1" i="0" u="none" strike="noStrike" kern="1200" cap="none" dirty="0">
                <a:ln>
                  <a:noFill/>
                </a:ln>
                <a:effectLst/>
                <a:highlight>
                  <a:scrgbClr r="0" g="0" b="0">
                    <a:alpha val="0"/>
                  </a:scrgbClr>
                </a:highlight>
                <a:latin typeface="Liberation Sans" pitchFamily="18"/>
              </a:rPr>
              <a:t>Interleaved </a:t>
            </a:r>
            <a:r>
              <a:rPr lang="en-US" sz="2000" b="0" i="0" u="none" strike="noStrike" kern="1200" cap="none" dirty="0">
                <a:ln>
                  <a:noFill/>
                </a:ln>
                <a:effectLst/>
                <a:highlight>
                  <a:scrgbClr r="0" g="0" b="0">
                    <a:alpha val="0"/>
                  </a:scrgbClr>
                </a:highlight>
                <a:latin typeface="Liberation Sans" pitchFamily="18"/>
              </a:rPr>
              <a:t>is when chunks are assigned to the processors in a round-robin manner</a:t>
            </a:r>
          </a:p>
          <a:p>
            <a:r>
              <a:rPr lang="en-US" sz="2000" b="1" i="0" u="none" strike="noStrike" kern="1200" cap="none" dirty="0">
                <a:ln>
                  <a:noFill/>
                </a:ln>
                <a:effectLst/>
                <a:highlight>
                  <a:scrgbClr r="0" g="0" b="0">
                    <a:alpha val="0"/>
                  </a:scrgbClr>
                </a:highlight>
                <a:latin typeface="Liberation Sans" pitchFamily="18"/>
              </a:rPr>
              <a:t>Guided</a:t>
            </a:r>
            <a:r>
              <a:rPr lang="en-US" sz="2000" b="0" i="0" u="none" strike="noStrike" kern="1200" cap="none" dirty="0">
                <a:ln>
                  <a:noFill/>
                </a:ln>
                <a:effectLst/>
                <a:highlight>
                  <a:scrgbClr r="0" g="0" b="0">
                    <a:alpha val="0"/>
                  </a:scrgbClr>
                </a:highlight>
                <a:latin typeface="Liberation Sans" pitchFamily="18"/>
              </a:rPr>
              <a:t> is a variant of dynamic scheduling where successive chunks get smaller</a:t>
            </a:r>
          </a:p>
          <a:p>
            <a:r>
              <a:rPr lang="en-US" sz="2000" b="1" i="0" u="none" strike="noStrike" kern="1200" cap="none" dirty="0">
                <a:ln>
                  <a:noFill/>
                </a:ln>
                <a:effectLst/>
                <a:highlight>
                  <a:scrgbClr r="0" g="0" b="0">
                    <a:alpha val="0"/>
                  </a:scrgbClr>
                </a:highlight>
                <a:latin typeface="Liberation Sans" pitchFamily="18"/>
              </a:rPr>
              <a:t>Runtime</a:t>
            </a:r>
            <a:r>
              <a:rPr lang="en-US" sz="2000" b="0" i="0" u="none" strike="noStrike" kern="1200" cap="none" dirty="0">
                <a:ln>
                  <a:noFill/>
                </a:ln>
                <a:effectLst/>
                <a:highlight>
                  <a:scrgbClr r="0" g="0" b="0">
                    <a:alpha val="0"/>
                  </a:scrgbClr>
                </a:highlight>
                <a:latin typeface="Liberation Sans" pitchFamily="18"/>
              </a:rPr>
              <a:t> is determined at runtime and set by a environment variable</a:t>
            </a:r>
          </a:p>
          <a:p>
            <a:endParaRPr lang="en-US" dirty="0">
              <a:highlight>
                <a:scrgbClr r="0" g="0" b="0">
                  <a:alpha val="0"/>
                </a:scrgbClr>
              </a:highlight>
            </a:endParaRPr>
          </a:p>
          <a:p>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15</a:t>
            </a:fld>
            <a:endParaRPr lang="en-US"/>
          </a:p>
        </p:txBody>
      </p:sp>
    </p:spTree>
    <p:extLst>
      <p:ext uri="{BB962C8B-B14F-4D97-AF65-F5344CB8AC3E}">
        <p14:creationId xmlns:p14="http://schemas.microsoft.com/office/powerpoint/2010/main" val="2700881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r>
              <a:rPr lang="en-US" dirty="0"/>
              <a:t>Static: </a:t>
            </a:r>
            <a:r>
              <a:rPr lang="en-US" dirty="0">
                <a:highlight>
                  <a:scrgbClr r="0" g="0" b="0">
                    <a:alpha val="0"/>
                  </a:scrgbClr>
                </a:highlight>
              </a:rPr>
              <a:t>Pre-determined and predictable by the programmer</a:t>
            </a:r>
          </a:p>
          <a:p>
            <a:r>
              <a:rPr lang="en-US" dirty="0">
                <a:highlight>
                  <a:scrgbClr r="0" g="0" b="0">
                    <a:alpha val="0"/>
                  </a:scrgbClr>
                </a:highlight>
              </a:rPr>
              <a:t>Dynamic: Unpredictable, highly variable work per iteration</a:t>
            </a:r>
          </a:p>
          <a:p>
            <a:r>
              <a:rPr lang="en-US" dirty="0">
                <a:highlight>
                  <a:scrgbClr r="0" g="0" b="0">
                    <a:alpha val="0"/>
                  </a:scrgbClr>
                </a:highlight>
              </a:rPr>
              <a:t>Guided: Special case of dynamic to reduce scheduling overhead</a:t>
            </a:r>
          </a:p>
          <a:p>
            <a:r>
              <a:rPr lang="en-US" sz="2000" b="0" i="0" u="none" strike="noStrike" kern="1200" cap="none" dirty="0">
                <a:ln>
                  <a:noFill/>
                </a:ln>
                <a:effectLst/>
                <a:highlight>
                  <a:scrgbClr r="0" g="0" b="0">
                    <a:alpha val="0"/>
                  </a:scrgbClr>
                </a:highlight>
                <a:latin typeface="Liberation Sans" pitchFamily="18"/>
              </a:rPr>
              <a:t>Way in which parallel loop iterations are distributed among the threads</a:t>
            </a:r>
          </a:p>
          <a:p>
            <a:r>
              <a:rPr lang="en-US" sz="2000" b="0" i="0" u="none" strike="noStrike" kern="1200" cap="none" dirty="0">
                <a:ln>
                  <a:noFill/>
                </a:ln>
                <a:effectLst/>
                <a:highlight>
                  <a:scrgbClr r="0" g="0" b="0">
                    <a:alpha val="0"/>
                  </a:scrgbClr>
                </a:highlight>
                <a:latin typeface="Liberation Sans" pitchFamily="18"/>
              </a:rPr>
              <a:t>Depends upon whether each loop iteration yields the same amount of work</a:t>
            </a:r>
          </a:p>
          <a:p>
            <a:r>
              <a:rPr lang="en-US" sz="2000" b="0" i="0" u="none" strike="noStrike" kern="1200" cap="none" dirty="0">
                <a:ln>
                  <a:noFill/>
                </a:ln>
                <a:effectLst/>
                <a:highlight>
                  <a:scrgbClr r="0" g="0" b="0">
                    <a:alpha val="0"/>
                  </a:scrgbClr>
                </a:highlight>
                <a:latin typeface="Liberation Sans" pitchFamily="18"/>
              </a:rPr>
              <a:t>Schedule clause  schedule(type[, </a:t>
            </a:r>
            <a:r>
              <a:rPr lang="en-US" sz="2000" b="0" i="0" u="none" strike="noStrike" kern="1200" cap="none" dirty="0" err="1">
                <a:ln>
                  <a:noFill/>
                </a:ln>
                <a:effectLst/>
                <a:highlight>
                  <a:scrgbClr r="0" g="0" b="0">
                    <a:alpha val="0"/>
                  </a:scrgbClr>
                </a:highlight>
                <a:latin typeface="Liberation Sans" pitchFamily="18"/>
              </a:rPr>
              <a:t>chunk_size</a:t>
            </a:r>
            <a:r>
              <a:rPr lang="en-US" sz="2000" b="0" i="0" u="none" strike="noStrike" kern="1200" cap="none" dirty="0">
                <a:ln>
                  <a:noFill/>
                </a:ln>
                <a:effectLst/>
                <a:highlight>
                  <a:scrgbClr r="0" g="0" b="0">
                    <a:alpha val="0"/>
                  </a:scrgbClr>
                </a:highlight>
                <a:latin typeface="Liberation Sans" pitchFamily="18"/>
              </a:rPr>
              <a:t>])</a:t>
            </a:r>
          </a:p>
          <a:p>
            <a:r>
              <a:rPr lang="en-US" sz="2000" b="1" i="0" u="none" strike="noStrike" kern="1200" cap="none" dirty="0">
                <a:ln>
                  <a:noFill/>
                </a:ln>
                <a:effectLst/>
                <a:highlight>
                  <a:scrgbClr r="0" g="0" b="0">
                    <a:alpha val="0"/>
                  </a:scrgbClr>
                </a:highlight>
                <a:latin typeface="Liberation Sans" pitchFamily="18"/>
              </a:rPr>
              <a:t>Static </a:t>
            </a:r>
            <a:r>
              <a:rPr lang="en-US" sz="2000" b="0" i="0" u="none" strike="noStrike" kern="1200" cap="none" dirty="0">
                <a:ln>
                  <a:noFill/>
                </a:ln>
                <a:effectLst/>
                <a:highlight>
                  <a:scrgbClr r="0" g="0" b="0">
                    <a:alpha val="0"/>
                  </a:scrgbClr>
                </a:highlight>
                <a:latin typeface="Liberation Sans" pitchFamily="18"/>
              </a:rPr>
              <a:t>schedule - each thread is assigned a fixed number of chunks (default)</a:t>
            </a:r>
          </a:p>
          <a:p>
            <a:r>
              <a:rPr lang="en-US" sz="2000" b="1" i="0" u="none" strike="noStrike" kern="1200" cap="none" dirty="0">
                <a:ln>
                  <a:noFill/>
                </a:ln>
                <a:effectLst/>
                <a:highlight>
                  <a:scrgbClr r="0" g="0" b="0">
                    <a:alpha val="0"/>
                  </a:scrgbClr>
                </a:highlight>
                <a:latin typeface="Liberation Sans" pitchFamily="18"/>
              </a:rPr>
              <a:t>Chunks</a:t>
            </a:r>
            <a:r>
              <a:rPr lang="en-US" sz="2000" b="0" i="0" u="none" strike="noStrike" kern="1200" cap="none" dirty="0">
                <a:ln>
                  <a:noFill/>
                </a:ln>
                <a:effectLst/>
                <a:highlight>
                  <a:scrgbClr r="0" g="0" b="0">
                    <a:alpha val="0"/>
                  </a:scrgbClr>
                </a:highlight>
                <a:latin typeface="Liberation Sans" pitchFamily="18"/>
              </a:rPr>
              <a:t> are groups of iterations (in contiguous order) that are assigned to threads</a:t>
            </a:r>
          </a:p>
          <a:p>
            <a:r>
              <a:rPr lang="en-US" sz="2000" b="1" i="0" u="none" strike="noStrike" kern="1200" cap="none" dirty="0">
                <a:ln>
                  <a:noFill/>
                </a:ln>
                <a:effectLst/>
                <a:highlight>
                  <a:scrgbClr r="0" g="0" b="0">
                    <a:alpha val="0"/>
                  </a:scrgbClr>
                </a:highlight>
                <a:latin typeface="Liberation Sans" pitchFamily="18"/>
              </a:rPr>
              <a:t>Dynamic</a:t>
            </a:r>
            <a:r>
              <a:rPr lang="en-US" sz="2000" b="0" i="0" u="none" strike="noStrike" kern="1200" cap="none" dirty="0">
                <a:ln>
                  <a:noFill/>
                </a:ln>
                <a:effectLst/>
                <a:highlight>
                  <a:scrgbClr r="0" g="0" b="0">
                    <a:alpha val="0"/>
                  </a:scrgbClr>
                </a:highlight>
                <a:latin typeface="Liberation Sans" pitchFamily="18"/>
              </a:rPr>
              <a:t> schedule - each thread grabs "chunk" iterations until all iterations are done</a:t>
            </a:r>
          </a:p>
          <a:p>
            <a:pPr lvl="1"/>
            <a:r>
              <a:rPr lang="en-US" sz="1200" b="0" i="0" kern="1200" dirty="0">
                <a:solidFill>
                  <a:schemeClr val="tx1"/>
                </a:solidFill>
                <a:effectLst/>
                <a:highlight>
                  <a:scrgbClr r="0" g="0" b="0">
                    <a:alpha val="0"/>
                  </a:scrgbClr>
                </a:highlight>
                <a:latin typeface="+mn-lt"/>
                <a:ea typeface="+mn-ea"/>
                <a:cs typeface="+mn-cs"/>
              </a:rPr>
              <a:t>Faster threads are assigned more iterations</a:t>
            </a:r>
          </a:p>
          <a:p>
            <a:r>
              <a:rPr lang="en-US" sz="2000" b="1" i="0" u="none" strike="noStrike" kern="1200" cap="none" dirty="0">
                <a:ln>
                  <a:noFill/>
                </a:ln>
                <a:effectLst/>
                <a:highlight>
                  <a:scrgbClr r="0" g="0" b="0">
                    <a:alpha val="0"/>
                  </a:scrgbClr>
                </a:highlight>
                <a:latin typeface="Liberation Sans" pitchFamily="18"/>
              </a:rPr>
              <a:t>Interleaved </a:t>
            </a:r>
            <a:r>
              <a:rPr lang="en-US" sz="2000" b="0" i="0" u="none" strike="noStrike" kern="1200" cap="none" dirty="0">
                <a:ln>
                  <a:noFill/>
                </a:ln>
                <a:effectLst/>
                <a:highlight>
                  <a:scrgbClr r="0" g="0" b="0">
                    <a:alpha val="0"/>
                  </a:scrgbClr>
                </a:highlight>
                <a:latin typeface="Liberation Sans" pitchFamily="18"/>
              </a:rPr>
              <a:t>is when chunks are assigned to the processors in a round-robin manner</a:t>
            </a:r>
          </a:p>
          <a:p>
            <a:r>
              <a:rPr lang="en-US" sz="2000" b="1" i="0" u="none" strike="noStrike" kern="1200" cap="none" dirty="0">
                <a:ln>
                  <a:noFill/>
                </a:ln>
                <a:effectLst/>
                <a:highlight>
                  <a:scrgbClr r="0" g="0" b="0">
                    <a:alpha val="0"/>
                  </a:scrgbClr>
                </a:highlight>
                <a:latin typeface="Liberation Sans" pitchFamily="18"/>
              </a:rPr>
              <a:t>Guided</a:t>
            </a:r>
            <a:r>
              <a:rPr lang="en-US" sz="2000" b="0" i="0" u="none" strike="noStrike" kern="1200" cap="none" dirty="0">
                <a:ln>
                  <a:noFill/>
                </a:ln>
                <a:effectLst/>
                <a:highlight>
                  <a:scrgbClr r="0" g="0" b="0">
                    <a:alpha val="0"/>
                  </a:scrgbClr>
                </a:highlight>
                <a:latin typeface="Liberation Sans" pitchFamily="18"/>
              </a:rPr>
              <a:t> is a variant of dynamic scheduling where successive chunks get smaller</a:t>
            </a:r>
          </a:p>
          <a:p>
            <a:r>
              <a:rPr lang="en-US" sz="2000" b="1" i="0" u="none" strike="noStrike" kern="1200" cap="none" dirty="0">
                <a:ln>
                  <a:noFill/>
                </a:ln>
                <a:effectLst/>
                <a:highlight>
                  <a:scrgbClr r="0" g="0" b="0">
                    <a:alpha val="0"/>
                  </a:scrgbClr>
                </a:highlight>
                <a:latin typeface="Liberation Sans" pitchFamily="18"/>
              </a:rPr>
              <a:t>Runtime</a:t>
            </a:r>
            <a:r>
              <a:rPr lang="en-US" sz="2000" b="0" i="0" u="none" strike="noStrike" kern="1200" cap="none" dirty="0">
                <a:ln>
                  <a:noFill/>
                </a:ln>
                <a:effectLst/>
                <a:highlight>
                  <a:scrgbClr r="0" g="0" b="0">
                    <a:alpha val="0"/>
                  </a:scrgbClr>
                </a:highlight>
                <a:latin typeface="Liberation Sans" pitchFamily="18"/>
              </a:rPr>
              <a:t> is determined at runtime and set by a environment variable</a:t>
            </a:r>
          </a:p>
          <a:p>
            <a:endParaRPr lang="en-US" dirty="0">
              <a:highlight>
                <a:scrgbClr r="0" g="0" b="0">
                  <a:alpha val="0"/>
                </a:scrgbClr>
              </a:highlight>
            </a:endParaRPr>
          </a:p>
          <a:p>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16</a:t>
            </a:fld>
            <a:endParaRPr lang="en-US"/>
          </a:p>
        </p:txBody>
      </p:sp>
    </p:spTree>
    <p:extLst>
      <p:ext uri="{BB962C8B-B14F-4D97-AF65-F5344CB8AC3E}">
        <p14:creationId xmlns:p14="http://schemas.microsoft.com/office/powerpoint/2010/main" val="566338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a:t>Static: </a:t>
            </a:r>
            <a:r>
              <a:rPr lang="en-US" dirty="0">
                <a:highlight>
                  <a:scrgbClr r="0" g="0" b="0">
                    <a:alpha val="0"/>
                  </a:scrgbClr>
                </a:highlight>
              </a:rPr>
              <a:t>Pre-determined and predictable by the programmer</a:t>
            </a:r>
          </a:p>
          <a:p>
            <a:r>
              <a:rPr lang="en-US" dirty="0">
                <a:highlight>
                  <a:scrgbClr r="0" g="0" b="0">
                    <a:alpha val="0"/>
                  </a:scrgbClr>
                </a:highlight>
              </a:rPr>
              <a:t>Dynamic: Unpredictable, highly variable work per iteration</a:t>
            </a:r>
          </a:p>
          <a:p>
            <a:r>
              <a:rPr lang="en-US" dirty="0">
                <a:highlight>
                  <a:scrgbClr r="0" g="0" b="0">
                    <a:alpha val="0"/>
                  </a:scrgbClr>
                </a:highlight>
              </a:rPr>
              <a:t>Guided: Special case of dynamic to reduce scheduling overhead</a:t>
            </a:r>
          </a:p>
          <a:p>
            <a:r>
              <a:rPr lang="en-US" sz="2000" b="0" i="0" u="none" strike="noStrike" kern="1200" cap="none" dirty="0">
                <a:ln>
                  <a:noFill/>
                </a:ln>
                <a:effectLst/>
                <a:highlight>
                  <a:scrgbClr r="0" g="0" b="0">
                    <a:alpha val="0"/>
                  </a:scrgbClr>
                </a:highlight>
                <a:latin typeface="Liberation Sans" pitchFamily="18"/>
              </a:rPr>
              <a:t>Way in which parallel loop iterations are distributed among the threads</a:t>
            </a:r>
          </a:p>
          <a:p>
            <a:r>
              <a:rPr lang="en-US" sz="2000" b="0" i="0" u="none" strike="noStrike" kern="1200" cap="none" dirty="0">
                <a:ln>
                  <a:noFill/>
                </a:ln>
                <a:effectLst/>
                <a:highlight>
                  <a:scrgbClr r="0" g="0" b="0">
                    <a:alpha val="0"/>
                  </a:scrgbClr>
                </a:highlight>
                <a:latin typeface="Liberation Sans" pitchFamily="18"/>
              </a:rPr>
              <a:t>Depends upon whether each loop iteration yields the same amount of work</a:t>
            </a:r>
          </a:p>
          <a:p>
            <a:r>
              <a:rPr lang="en-US" sz="2000" b="0" i="0" u="none" strike="noStrike" kern="1200" cap="none" dirty="0">
                <a:ln>
                  <a:noFill/>
                </a:ln>
                <a:effectLst/>
                <a:highlight>
                  <a:scrgbClr r="0" g="0" b="0">
                    <a:alpha val="0"/>
                  </a:scrgbClr>
                </a:highlight>
                <a:latin typeface="Liberation Sans" pitchFamily="18"/>
              </a:rPr>
              <a:t>Schedule clause  schedule(type[, </a:t>
            </a:r>
            <a:r>
              <a:rPr lang="en-US" sz="2000" b="0" i="0" u="none" strike="noStrike" kern="1200" cap="none" dirty="0" err="1">
                <a:ln>
                  <a:noFill/>
                </a:ln>
                <a:effectLst/>
                <a:highlight>
                  <a:scrgbClr r="0" g="0" b="0">
                    <a:alpha val="0"/>
                  </a:scrgbClr>
                </a:highlight>
                <a:latin typeface="Liberation Sans" pitchFamily="18"/>
              </a:rPr>
              <a:t>chunk_size</a:t>
            </a:r>
            <a:r>
              <a:rPr lang="en-US" sz="2000" b="0" i="0" u="none" strike="noStrike" kern="1200" cap="none" dirty="0">
                <a:ln>
                  <a:noFill/>
                </a:ln>
                <a:effectLst/>
                <a:highlight>
                  <a:scrgbClr r="0" g="0" b="0">
                    <a:alpha val="0"/>
                  </a:scrgbClr>
                </a:highlight>
                <a:latin typeface="Liberation Sans" pitchFamily="18"/>
              </a:rPr>
              <a:t>])</a:t>
            </a:r>
          </a:p>
          <a:p>
            <a:r>
              <a:rPr lang="en-US" sz="2000" b="1" i="0" u="none" strike="noStrike" kern="1200" cap="none" dirty="0">
                <a:ln>
                  <a:noFill/>
                </a:ln>
                <a:effectLst/>
                <a:highlight>
                  <a:scrgbClr r="0" g="0" b="0">
                    <a:alpha val="0"/>
                  </a:scrgbClr>
                </a:highlight>
                <a:latin typeface="Liberation Sans" pitchFamily="18"/>
              </a:rPr>
              <a:t>Static </a:t>
            </a:r>
            <a:r>
              <a:rPr lang="en-US" sz="2000" b="0" i="0" u="none" strike="noStrike" kern="1200" cap="none" dirty="0">
                <a:ln>
                  <a:noFill/>
                </a:ln>
                <a:effectLst/>
                <a:highlight>
                  <a:scrgbClr r="0" g="0" b="0">
                    <a:alpha val="0"/>
                  </a:scrgbClr>
                </a:highlight>
                <a:latin typeface="Liberation Sans" pitchFamily="18"/>
              </a:rPr>
              <a:t>schedule - each thread is assigned a fixed number of chunks (default)</a:t>
            </a:r>
          </a:p>
          <a:p>
            <a:r>
              <a:rPr lang="en-US" sz="2000" b="1" i="0" u="none" strike="noStrike" kern="1200" cap="none" dirty="0">
                <a:ln>
                  <a:noFill/>
                </a:ln>
                <a:effectLst/>
                <a:highlight>
                  <a:scrgbClr r="0" g="0" b="0">
                    <a:alpha val="0"/>
                  </a:scrgbClr>
                </a:highlight>
                <a:latin typeface="Liberation Sans" pitchFamily="18"/>
              </a:rPr>
              <a:t>Chunks</a:t>
            </a:r>
            <a:r>
              <a:rPr lang="en-US" sz="2000" b="0" i="0" u="none" strike="noStrike" kern="1200" cap="none" dirty="0">
                <a:ln>
                  <a:noFill/>
                </a:ln>
                <a:effectLst/>
                <a:highlight>
                  <a:scrgbClr r="0" g="0" b="0">
                    <a:alpha val="0"/>
                  </a:scrgbClr>
                </a:highlight>
                <a:latin typeface="Liberation Sans" pitchFamily="18"/>
              </a:rPr>
              <a:t> are groups of iterations (in contiguous order) that are assigned to threads</a:t>
            </a:r>
          </a:p>
          <a:p>
            <a:r>
              <a:rPr lang="en-US" sz="2000" b="1" i="0" u="none" strike="noStrike" kern="1200" cap="none" dirty="0">
                <a:ln>
                  <a:noFill/>
                </a:ln>
                <a:effectLst/>
                <a:highlight>
                  <a:scrgbClr r="0" g="0" b="0">
                    <a:alpha val="0"/>
                  </a:scrgbClr>
                </a:highlight>
                <a:latin typeface="Liberation Sans" pitchFamily="18"/>
              </a:rPr>
              <a:t>Dynamic</a:t>
            </a:r>
            <a:r>
              <a:rPr lang="en-US" sz="2000" b="0" i="0" u="none" strike="noStrike" kern="1200" cap="none" dirty="0">
                <a:ln>
                  <a:noFill/>
                </a:ln>
                <a:effectLst/>
                <a:highlight>
                  <a:scrgbClr r="0" g="0" b="0">
                    <a:alpha val="0"/>
                  </a:scrgbClr>
                </a:highlight>
                <a:latin typeface="Liberation Sans" pitchFamily="18"/>
              </a:rPr>
              <a:t> schedule - each thread grabs "chunk" iterations until all iterations are done</a:t>
            </a:r>
          </a:p>
          <a:p>
            <a:pPr lvl="1"/>
            <a:r>
              <a:rPr lang="en-US" sz="1200" b="0" i="0" kern="1200" dirty="0">
                <a:solidFill>
                  <a:schemeClr val="tx1"/>
                </a:solidFill>
                <a:effectLst/>
                <a:highlight>
                  <a:scrgbClr r="0" g="0" b="0">
                    <a:alpha val="0"/>
                  </a:scrgbClr>
                </a:highlight>
                <a:latin typeface="+mn-lt"/>
                <a:ea typeface="+mn-ea"/>
                <a:cs typeface="+mn-cs"/>
              </a:rPr>
              <a:t>Faster threads are assigned more iterations</a:t>
            </a:r>
          </a:p>
          <a:p>
            <a:r>
              <a:rPr lang="en-US" sz="2000" b="1" i="0" u="none" strike="noStrike" kern="1200" cap="none" dirty="0">
                <a:ln>
                  <a:noFill/>
                </a:ln>
                <a:effectLst/>
                <a:highlight>
                  <a:scrgbClr r="0" g="0" b="0">
                    <a:alpha val="0"/>
                  </a:scrgbClr>
                </a:highlight>
                <a:latin typeface="Liberation Sans" pitchFamily="18"/>
              </a:rPr>
              <a:t>Interleaved </a:t>
            </a:r>
            <a:r>
              <a:rPr lang="en-US" sz="2000" b="0" i="0" u="none" strike="noStrike" kern="1200" cap="none" dirty="0">
                <a:ln>
                  <a:noFill/>
                </a:ln>
                <a:effectLst/>
                <a:highlight>
                  <a:scrgbClr r="0" g="0" b="0">
                    <a:alpha val="0"/>
                  </a:scrgbClr>
                </a:highlight>
                <a:latin typeface="Liberation Sans" pitchFamily="18"/>
              </a:rPr>
              <a:t>is when chunks are assigned to the processors in a round-robin manner</a:t>
            </a:r>
          </a:p>
          <a:p>
            <a:r>
              <a:rPr lang="en-US" sz="2000" b="1" i="0" u="none" strike="noStrike" kern="1200" cap="none" dirty="0">
                <a:ln>
                  <a:noFill/>
                </a:ln>
                <a:effectLst/>
                <a:highlight>
                  <a:scrgbClr r="0" g="0" b="0">
                    <a:alpha val="0"/>
                  </a:scrgbClr>
                </a:highlight>
                <a:latin typeface="Liberation Sans" pitchFamily="18"/>
              </a:rPr>
              <a:t>Guided</a:t>
            </a:r>
            <a:r>
              <a:rPr lang="en-US" sz="2000" b="0" i="0" u="none" strike="noStrike" kern="1200" cap="none" dirty="0">
                <a:ln>
                  <a:noFill/>
                </a:ln>
                <a:effectLst/>
                <a:highlight>
                  <a:scrgbClr r="0" g="0" b="0">
                    <a:alpha val="0"/>
                  </a:scrgbClr>
                </a:highlight>
                <a:latin typeface="Liberation Sans" pitchFamily="18"/>
              </a:rPr>
              <a:t> is a variant of dynamic scheduling where successive chunks get smaller</a:t>
            </a:r>
          </a:p>
          <a:p>
            <a:r>
              <a:rPr lang="en-US" sz="2000" b="1" i="0" u="none" strike="noStrike" kern="1200" cap="none" dirty="0">
                <a:ln>
                  <a:noFill/>
                </a:ln>
                <a:effectLst/>
                <a:highlight>
                  <a:scrgbClr r="0" g="0" b="0">
                    <a:alpha val="0"/>
                  </a:scrgbClr>
                </a:highlight>
                <a:latin typeface="Liberation Sans" pitchFamily="18"/>
              </a:rPr>
              <a:t>Runtime</a:t>
            </a:r>
            <a:r>
              <a:rPr lang="en-US" sz="2000" b="0" i="0" u="none" strike="noStrike" kern="1200" cap="none" dirty="0">
                <a:ln>
                  <a:noFill/>
                </a:ln>
                <a:effectLst/>
                <a:highlight>
                  <a:scrgbClr r="0" g="0" b="0">
                    <a:alpha val="0"/>
                  </a:scrgbClr>
                </a:highlight>
                <a:latin typeface="Liberation Sans" pitchFamily="18"/>
              </a:rPr>
              <a:t> is determined at runtime and set by a environment variable</a:t>
            </a:r>
          </a:p>
          <a:p>
            <a:endParaRPr lang="en-US" dirty="0">
              <a:highlight>
                <a:scrgbClr r="0" g="0" b="0">
                  <a:alpha val="0"/>
                </a:scrgbClr>
              </a:highlight>
            </a:endParaRPr>
          </a:p>
          <a:p>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17</a:t>
            </a:fld>
            <a:endParaRPr lang="en-US"/>
          </a:p>
        </p:txBody>
      </p:sp>
    </p:spTree>
    <p:extLst>
      <p:ext uri="{BB962C8B-B14F-4D97-AF65-F5344CB8AC3E}">
        <p14:creationId xmlns:p14="http://schemas.microsoft.com/office/powerpoint/2010/main" val="2652249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CE05B80-4592-4200-9A43-4BF8F1A9EC8A}"/>
              </a:ext>
            </a:extLst>
          </p:cNvPr>
          <p:cNvSpPr txBox="1">
            <a:spLocks noGrp="1"/>
          </p:cNvSpPr>
          <p:nvPr>
            <p:ph type="sldNum" sz="quarter" idx="5"/>
          </p:nvPr>
        </p:nvSpPr>
        <p:spPr>
          <a:ln/>
        </p:spPr>
        <p:txBody>
          <a:bodyPr lIns="0" tIns="0" rIns="0" bIns="0" anchor="b" anchorCtr="0">
            <a:noAutofit/>
          </a:bodyPr>
          <a:lstStyle/>
          <a:p>
            <a:pPr lvl="0"/>
            <a:fld id="{574222BF-2245-4D75-B129-D68B28E0E2E0}" type="slidenum">
              <a:t>19</a:t>
            </a:fld>
            <a:endParaRPr lang="en-IN"/>
          </a:p>
        </p:txBody>
      </p:sp>
      <p:sp>
        <p:nvSpPr>
          <p:cNvPr id="2" name="Slide Image Placeholder 1">
            <a:extLst>
              <a:ext uri="{FF2B5EF4-FFF2-40B4-BE49-F238E27FC236}">
                <a16:creationId xmlns:a16="http://schemas.microsoft.com/office/drawing/2014/main" id="{810638A2-3D14-4393-9AAA-79A9AD80F116}"/>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EBD4260-641A-421F-A9AA-A8678A511FBB}"/>
              </a:ext>
            </a:extLst>
          </p:cNvPr>
          <p:cNvSpPr txBox="1">
            <a:spLocks noGrp="1"/>
          </p:cNvSpPr>
          <p:nvPr>
            <p:ph type="body" sz="quarter" idx="1"/>
          </p:nvPr>
        </p:nvSpPr>
        <p:spPr/>
        <p:txBody>
          <a:bodyPr/>
          <a:lstStyle/>
          <a:p>
            <a:r>
              <a:rPr lang="en-US" sz="2000" b="0" i="0" u="none" strike="noStrike" kern="1200" cap="none" dirty="0">
                <a:ln>
                  <a:noFill/>
                </a:ln>
                <a:effectLst/>
                <a:highlight>
                  <a:scrgbClr r="0" g="0" b="0">
                    <a:alpha val="0"/>
                  </a:scrgbClr>
                </a:highlight>
                <a:latin typeface="Liberation Sans" pitchFamily="18"/>
              </a:rPr>
              <a:t>Thread 0 is on CPU0 and at the fork 3 new threads are created and distributed to the remaining 3 CPUs</a:t>
            </a:r>
          </a:p>
        </p:txBody>
      </p:sp>
    </p:spTree>
    <p:extLst>
      <p:ext uri="{BB962C8B-B14F-4D97-AF65-F5344CB8AC3E}">
        <p14:creationId xmlns:p14="http://schemas.microsoft.com/office/powerpoint/2010/main" val="3373028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r>
              <a:rPr lang="en-US" dirty="0"/>
              <a:t>Synchronization is achieved by mutual exclusion</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21</a:t>
            </a:fld>
            <a:endParaRPr lang="en-US"/>
          </a:p>
        </p:txBody>
      </p:sp>
    </p:spTree>
    <p:extLst>
      <p:ext uri="{BB962C8B-B14F-4D97-AF65-F5344CB8AC3E}">
        <p14:creationId xmlns:p14="http://schemas.microsoft.com/office/powerpoint/2010/main" val="3968222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r>
              <a:rPr lang="en-US" sz="2000" b="0" i="0" u="none" strike="noStrike" kern="1200" cap="none" dirty="0">
                <a:ln>
                  <a:noFill/>
                </a:ln>
                <a:effectLst/>
                <a:highlight>
                  <a:scrgbClr r="0" g="0" b="0">
                    <a:alpha val="0"/>
                  </a:scrgbClr>
                </a:highlight>
                <a:latin typeface="Liberation Sans" pitchFamily="18"/>
              </a:rPr>
              <a:t>In the constructs for declaring parallel regions above, you had little control over in what order threads executed the work they were assigned. </a:t>
            </a:r>
          </a:p>
          <a:p>
            <a:r>
              <a:rPr lang="en-US" sz="2000" b="0" i="1" u="none" strike="noStrike" kern="1200" cap="none" dirty="0">
                <a:ln>
                  <a:noFill/>
                </a:ln>
                <a:effectLst/>
                <a:highlight>
                  <a:scrgbClr r="0" g="0" b="0">
                    <a:alpha val="0"/>
                  </a:scrgbClr>
                </a:highlight>
                <a:latin typeface="Liberation Sans" pitchFamily="18"/>
              </a:rPr>
              <a:t>synchronization</a:t>
            </a:r>
            <a:r>
              <a:rPr lang="en-US" sz="2000" b="0" i="0" u="none" strike="noStrike" kern="1200" cap="none" dirty="0">
                <a:ln>
                  <a:noFill/>
                </a:ln>
                <a:effectLst/>
                <a:highlight>
                  <a:scrgbClr r="0" g="0" b="0">
                    <a:alpha val="0"/>
                  </a:scrgbClr>
                </a:highlight>
                <a:latin typeface="Liberation Sans" pitchFamily="18"/>
              </a:rPr>
              <a:t> constructs: ways of telling threads to bring a certain order to the sequence in which they do things.</a:t>
            </a:r>
          </a:p>
          <a:p>
            <a:r>
              <a:rPr lang="en-US" dirty="0">
                <a:highlight>
                  <a:scrgbClr r="0" g="0" b="0">
                    <a:alpha val="0"/>
                  </a:scrgbClr>
                </a:highlight>
              </a:rPr>
              <a:t>Barrier: Each thread waits until all threads arrive</a:t>
            </a:r>
          </a:p>
          <a:p>
            <a:endParaRPr lang="en-US" sz="2000" b="0" i="0" u="none" strike="noStrike" kern="1200" cap="none" dirty="0">
              <a:ln>
                <a:noFill/>
              </a:ln>
              <a:effectLst/>
              <a:highlight>
                <a:scrgbClr r="0" g="0" b="0">
                  <a:alpha val="0"/>
                </a:scrgbClr>
              </a:highlight>
              <a:latin typeface="Liberation Sans" pitchFamily="18"/>
            </a:endParaRPr>
          </a:p>
          <a:p>
            <a:r>
              <a:rPr lang="en-US" dirty="0">
                <a:highlight>
                  <a:scrgbClr r="0" g="0" b="0">
                    <a:alpha val="0"/>
                  </a:scrgbClr>
                </a:highlight>
              </a:rPr>
              <a:t>The single construct denotes a block of code that is executed by only one thread (not necessarily the master thread)</a:t>
            </a:r>
            <a:endParaRPr lang="en-US" sz="2000" b="0" i="0" u="none" strike="noStrike" kern="1200" cap="none" dirty="0">
              <a:ln>
                <a:noFill/>
              </a:ln>
              <a:effectLst/>
              <a:highlight>
                <a:scrgbClr r="0" g="0" b="0">
                  <a:alpha val="0"/>
                </a:scrgbClr>
              </a:highlight>
              <a:latin typeface="Liberation Sans" pitchFamily="18"/>
            </a:endParaRP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22</a:t>
            </a:fld>
            <a:endParaRPr lang="en-US"/>
          </a:p>
        </p:txBody>
      </p:sp>
    </p:spTree>
    <p:extLst>
      <p:ext uri="{BB962C8B-B14F-4D97-AF65-F5344CB8AC3E}">
        <p14:creationId xmlns:p14="http://schemas.microsoft.com/office/powerpoint/2010/main" val="2042980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pPr fontAlgn="base"/>
            <a:r>
              <a:rPr lang="en-US" sz="2000" b="0" i="0" u="none" strike="noStrike" kern="1200" cap="none" dirty="0">
                <a:ln>
                  <a:noFill/>
                </a:ln>
                <a:effectLst/>
                <a:highlight>
                  <a:scrgbClr r="0" g="0" b="0">
                    <a:alpha val="0"/>
                  </a:scrgbClr>
                </a:highlight>
                <a:latin typeface="Liberation Sans" pitchFamily="18"/>
              </a:rPr>
              <a:t>master is very similar to single with two differences:</a:t>
            </a:r>
          </a:p>
          <a:p>
            <a:pPr lvl="1" fontAlgn="base"/>
            <a:r>
              <a:rPr lang="en-US" sz="1200" b="0" i="0" kern="1200" dirty="0">
                <a:solidFill>
                  <a:schemeClr val="tx1"/>
                </a:solidFill>
                <a:effectLst/>
                <a:highlight>
                  <a:scrgbClr r="0" g="0" b="0">
                    <a:alpha val="0"/>
                  </a:scrgbClr>
                </a:highlight>
                <a:latin typeface="+mn-lt"/>
                <a:ea typeface="+mn-ea"/>
                <a:cs typeface="+mn-cs"/>
              </a:rPr>
              <a:t>master will be executed by the master only while single can be executed by whichever thread reaching first the region; and</a:t>
            </a:r>
          </a:p>
          <a:p>
            <a:pPr lvl="1" fontAlgn="base"/>
            <a:r>
              <a:rPr lang="en-US" sz="1200" b="0" i="0" kern="1200" dirty="0">
                <a:solidFill>
                  <a:schemeClr val="tx1"/>
                </a:solidFill>
                <a:effectLst/>
                <a:highlight>
                  <a:scrgbClr r="0" g="0" b="0">
                    <a:alpha val="0"/>
                  </a:scrgbClr>
                </a:highlight>
                <a:latin typeface="+mn-lt"/>
                <a:ea typeface="+mn-ea"/>
                <a:cs typeface="+mn-cs"/>
              </a:rPr>
              <a:t>single has an implicit barrier upon completion of the region, where all threads wait for </a:t>
            </a:r>
            <a:r>
              <a:rPr lang="en-US" sz="1200" b="0" i="0" kern="1200" dirty="0" err="1">
                <a:solidFill>
                  <a:schemeClr val="tx1"/>
                </a:solidFill>
                <a:effectLst/>
                <a:highlight>
                  <a:scrgbClr r="0" g="0" b="0">
                    <a:alpha val="0"/>
                  </a:scrgbClr>
                </a:highlight>
                <a:latin typeface="+mn-lt"/>
                <a:ea typeface="+mn-ea"/>
                <a:cs typeface="+mn-cs"/>
              </a:rPr>
              <a:t>synchronisation</a:t>
            </a:r>
            <a:r>
              <a:rPr lang="en-US" sz="1200" b="0" i="0" kern="1200" dirty="0">
                <a:solidFill>
                  <a:schemeClr val="tx1"/>
                </a:solidFill>
                <a:effectLst/>
                <a:highlight>
                  <a:scrgbClr r="0" g="0" b="0">
                    <a:alpha val="0"/>
                  </a:scrgbClr>
                </a:highlight>
                <a:latin typeface="+mn-lt"/>
                <a:ea typeface="+mn-ea"/>
                <a:cs typeface="+mn-cs"/>
              </a:rPr>
              <a:t>, while master doesn't have any</a:t>
            </a:r>
          </a:p>
          <a:p>
            <a:pPr fontAlgn="base"/>
            <a:r>
              <a:rPr lang="en-US" sz="2000" b="0" i="0" u="none" strike="noStrike" kern="1200" cap="none" dirty="0">
                <a:ln>
                  <a:noFill/>
                </a:ln>
                <a:effectLst/>
                <a:highlight>
                  <a:scrgbClr r="0" g="0" b="0">
                    <a:alpha val="0"/>
                  </a:scrgbClr>
                </a:highlight>
                <a:latin typeface="Liberation Sans" pitchFamily="18"/>
              </a:rPr>
              <a:t>atomic is very similar to critical, but is restricted for a selection of simple operations</a:t>
            </a:r>
          </a:p>
          <a:p>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24</a:t>
            </a:fld>
            <a:endParaRPr lang="en-US"/>
          </a:p>
        </p:txBody>
      </p:sp>
    </p:spTree>
    <p:extLst>
      <p:ext uri="{BB962C8B-B14F-4D97-AF65-F5344CB8AC3E}">
        <p14:creationId xmlns:p14="http://schemas.microsoft.com/office/powerpoint/2010/main" val="1397474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pPr fontAlgn="base"/>
            <a:r>
              <a:rPr lang="en-US" sz="2000" b="0" i="0" u="none" strike="noStrike" kern="1200" cap="none" dirty="0">
                <a:ln>
                  <a:noFill/>
                </a:ln>
                <a:effectLst/>
                <a:highlight>
                  <a:scrgbClr r="0" g="0" b="0">
                    <a:alpha val="0"/>
                  </a:scrgbClr>
                </a:highlight>
                <a:latin typeface="Liberation Sans" pitchFamily="18"/>
              </a:rPr>
              <a:t>master is very similar to single with two differences:</a:t>
            </a:r>
          </a:p>
          <a:p>
            <a:pPr lvl="1" fontAlgn="base"/>
            <a:r>
              <a:rPr lang="en-US" sz="1200" b="0" i="0" kern="1200" dirty="0">
                <a:solidFill>
                  <a:schemeClr val="tx1"/>
                </a:solidFill>
                <a:effectLst/>
                <a:highlight>
                  <a:scrgbClr r="0" g="0" b="0">
                    <a:alpha val="0"/>
                  </a:scrgbClr>
                </a:highlight>
                <a:latin typeface="+mn-lt"/>
                <a:ea typeface="+mn-ea"/>
                <a:cs typeface="+mn-cs"/>
              </a:rPr>
              <a:t>master will be executed by the master only while single can be executed by whichever thread reaching first the region; and</a:t>
            </a:r>
          </a:p>
          <a:p>
            <a:pPr lvl="1" fontAlgn="base"/>
            <a:r>
              <a:rPr lang="en-US" sz="1200" b="0" i="0" kern="1200" dirty="0">
                <a:solidFill>
                  <a:schemeClr val="tx1"/>
                </a:solidFill>
                <a:effectLst/>
                <a:highlight>
                  <a:scrgbClr r="0" g="0" b="0">
                    <a:alpha val="0"/>
                  </a:scrgbClr>
                </a:highlight>
                <a:latin typeface="+mn-lt"/>
                <a:ea typeface="+mn-ea"/>
                <a:cs typeface="+mn-cs"/>
              </a:rPr>
              <a:t>single has an implicit barrier upon completion of the region, where all threads wait for </a:t>
            </a:r>
            <a:r>
              <a:rPr lang="en-US" sz="1200" b="0" i="0" kern="1200" dirty="0" err="1">
                <a:solidFill>
                  <a:schemeClr val="tx1"/>
                </a:solidFill>
                <a:effectLst/>
                <a:highlight>
                  <a:scrgbClr r="0" g="0" b="0">
                    <a:alpha val="0"/>
                  </a:scrgbClr>
                </a:highlight>
                <a:latin typeface="+mn-lt"/>
                <a:ea typeface="+mn-ea"/>
                <a:cs typeface="+mn-cs"/>
              </a:rPr>
              <a:t>synchronisation</a:t>
            </a:r>
            <a:r>
              <a:rPr lang="en-US" sz="1200" b="0" i="0" kern="1200" dirty="0">
                <a:solidFill>
                  <a:schemeClr val="tx1"/>
                </a:solidFill>
                <a:effectLst/>
                <a:highlight>
                  <a:scrgbClr r="0" g="0" b="0">
                    <a:alpha val="0"/>
                  </a:scrgbClr>
                </a:highlight>
                <a:latin typeface="+mn-lt"/>
                <a:ea typeface="+mn-ea"/>
                <a:cs typeface="+mn-cs"/>
              </a:rPr>
              <a:t>, while master doesn't have any</a:t>
            </a:r>
          </a:p>
          <a:p>
            <a:pPr fontAlgn="base"/>
            <a:r>
              <a:rPr lang="en-US" sz="2000" b="0" i="0" u="none" strike="noStrike" kern="1200" cap="none" dirty="0">
                <a:ln>
                  <a:noFill/>
                </a:ln>
                <a:effectLst/>
                <a:highlight>
                  <a:scrgbClr r="0" g="0" b="0">
                    <a:alpha val="0"/>
                  </a:scrgbClr>
                </a:highlight>
                <a:latin typeface="Liberation Sans" pitchFamily="18"/>
              </a:rPr>
              <a:t>atomic is very similar to critical, but is restricted for a selection of simple operations</a:t>
            </a:r>
          </a:p>
          <a:p>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25</a:t>
            </a:fld>
            <a:endParaRPr lang="en-US"/>
          </a:p>
        </p:txBody>
      </p:sp>
    </p:spTree>
    <p:extLst>
      <p:ext uri="{BB962C8B-B14F-4D97-AF65-F5344CB8AC3E}">
        <p14:creationId xmlns:p14="http://schemas.microsoft.com/office/powerpoint/2010/main" val="3821188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r>
              <a:rPr lang="en-US" dirty="0"/>
              <a:t>Exploit Functional Level Parallelism with Work Sharing (SECTIONS)</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4</a:t>
            </a:fld>
            <a:endParaRPr lang="en-US"/>
          </a:p>
        </p:txBody>
      </p:sp>
    </p:spTree>
    <p:extLst>
      <p:ext uri="{BB962C8B-B14F-4D97-AF65-F5344CB8AC3E}">
        <p14:creationId xmlns:p14="http://schemas.microsoft.com/office/powerpoint/2010/main" val="3751989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r>
              <a:rPr lang="en-US" dirty="0">
                <a:highlight>
                  <a:scrgbClr r="0" g="0" b="0">
                    <a:alpha val="0"/>
                  </a:scrgbClr>
                </a:highlight>
              </a:rPr>
              <a:t>Coherence: Behavior of the memory system when a single address is accessed by multiple threads</a:t>
            </a:r>
          </a:p>
          <a:p>
            <a:r>
              <a:rPr lang="en-US" dirty="0">
                <a:highlight>
                  <a:scrgbClr r="0" g="0" b="0">
                    <a:alpha val="0"/>
                  </a:scrgbClr>
                </a:highlight>
              </a:rPr>
              <a:t>If independent data elements happen to sit on the same cache line, each update will cause the cache lines to “slosh back and forth” between threads.  This is called “false sharing”</a:t>
            </a:r>
            <a:endParaRPr lang="en-US" dirty="0"/>
          </a:p>
        </p:txBody>
      </p:sp>
      <p:sp>
        <p:nvSpPr>
          <p:cNvPr id="4" name="Slide Number Placeholder 3"/>
          <p:cNvSpPr>
            <a:spLocks noGrp="1"/>
          </p:cNvSpPr>
          <p:nvPr>
            <p:ph type="sldNum" sz="quarter" idx="10"/>
          </p:nvPr>
        </p:nvSpPr>
        <p:spPr/>
        <p:txBody>
          <a:bodyPr/>
          <a:lstStyle/>
          <a:p>
            <a:pPr lvl="0"/>
            <a:fld id="{F62020FC-6E75-4AA7-B846-103BB45EA315}" type="slidenum">
              <a:rPr lang="en-US" smtClean="0"/>
              <a:t>26</a:t>
            </a:fld>
            <a:endParaRPr lang="en-US"/>
          </a:p>
        </p:txBody>
      </p:sp>
    </p:spTree>
    <p:extLst>
      <p:ext uri="{BB962C8B-B14F-4D97-AF65-F5344CB8AC3E}">
        <p14:creationId xmlns:p14="http://schemas.microsoft.com/office/powerpoint/2010/main" val="3645166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r>
              <a:rPr lang="en-US" dirty="0"/>
              <a:t>Exploit Functional Level Parallelism with Work Sharing (SECTIONS)</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6</a:t>
            </a:fld>
            <a:endParaRPr lang="en-US"/>
          </a:p>
        </p:txBody>
      </p:sp>
    </p:spTree>
    <p:extLst>
      <p:ext uri="{BB962C8B-B14F-4D97-AF65-F5344CB8AC3E}">
        <p14:creationId xmlns:p14="http://schemas.microsoft.com/office/powerpoint/2010/main" val="2038363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r>
              <a:rPr lang="en-US" dirty="0"/>
              <a:t>Exploit Functional Level Parallelism with Work Sharing (SECTIONS)</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7</a:t>
            </a:fld>
            <a:endParaRPr lang="en-US"/>
          </a:p>
        </p:txBody>
      </p:sp>
    </p:spTree>
    <p:extLst>
      <p:ext uri="{BB962C8B-B14F-4D97-AF65-F5344CB8AC3E}">
        <p14:creationId xmlns:p14="http://schemas.microsoft.com/office/powerpoint/2010/main" val="1422240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r>
              <a:rPr lang="en-US" dirty="0"/>
              <a:t>Exploit Functional Level Parallelism with Work Sharing (SECTIONS)</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8</a:t>
            </a:fld>
            <a:endParaRPr lang="en-US"/>
          </a:p>
        </p:txBody>
      </p:sp>
    </p:spTree>
    <p:extLst>
      <p:ext uri="{BB962C8B-B14F-4D97-AF65-F5344CB8AC3E}">
        <p14:creationId xmlns:p14="http://schemas.microsoft.com/office/powerpoint/2010/main" val="2705241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r>
              <a:rPr lang="en-US" dirty="0"/>
              <a:t>Exploit Functional Level Parallelism with Work Sharing (SECTIONS)</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9</a:t>
            </a:fld>
            <a:endParaRPr lang="en-US"/>
          </a:p>
        </p:txBody>
      </p:sp>
    </p:spTree>
    <p:extLst>
      <p:ext uri="{BB962C8B-B14F-4D97-AF65-F5344CB8AC3E}">
        <p14:creationId xmlns:p14="http://schemas.microsoft.com/office/powerpoint/2010/main" val="174948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r>
              <a:rPr lang="en-US" dirty="0"/>
              <a:t>Exploit Functional Level Parallelism with Work Sharing (SECTIONS)</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10</a:t>
            </a:fld>
            <a:endParaRPr lang="en-US"/>
          </a:p>
        </p:txBody>
      </p:sp>
    </p:spTree>
    <p:extLst>
      <p:ext uri="{BB962C8B-B14F-4D97-AF65-F5344CB8AC3E}">
        <p14:creationId xmlns:p14="http://schemas.microsoft.com/office/powerpoint/2010/main" val="1736866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r>
              <a:rPr lang="en-US" dirty="0"/>
              <a:t>Exploit Functional Level Parallelism with Work Sharing (SECTIONS)</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11</a:t>
            </a:fld>
            <a:endParaRPr lang="en-US"/>
          </a:p>
        </p:txBody>
      </p:sp>
    </p:spTree>
    <p:extLst>
      <p:ext uri="{BB962C8B-B14F-4D97-AF65-F5344CB8AC3E}">
        <p14:creationId xmlns:p14="http://schemas.microsoft.com/office/powerpoint/2010/main" val="307270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r>
              <a:rPr lang="en-US" dirty="0"/>
              <a:t>Exploit Functional Level Parallelism with Work Sharing (SECTIONS)</a:t>
            </a:r>
          </a:p>
        </p:txBody>
      </p:sp>
      <p:sp>
        <p:nvSpPr>
          <p:cNvPr id="4" name="Slide Number Placeholder 3"/>
          <p:cNvSpPr>
            <a:spLocks noGrp="1"/>
          </p:cNvSpPr>
          <p:nvPr>
            <p:ph type="sldNum" sz="quarter" idx="10"/>
          </p:nvPr>
        </p:nvSpPr>
        <p:spPr/>
        <p:txBody>
          <a:bodyPr/>
          <a:lstStyle/>
          <a:p>
            <a:pPr lvl="0"/>
            <a:fld id="{F62020FC-6E75-4AA7-B846-103BB45EA315}" type="slidenum">
              <a:rPr lang="en-US" smtClean="0"/>
              <a:t>12</a:t>
            </a:fld>
            <a:endParaRPr lang="en-US"/>
          </a:p>
        </p:txBody>
      </p:sp>
    </p:spTree>
    <p:extLst>
      <p:ext uri="{BB962C8B-B14F-4D97-AF65-F5344CB8AC3E}">
        <p14:creationId xmlns:p14="http://schemas.microsoft.com/office/powerpoint/2010/main" val="222015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699B-CFD9-49C4-A523-7F993609D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361A1A-3FD3-4D20-ABBA-518ECA052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D4C776-0B86-4B0C-A02E-45A1080FB229}"/>
              </a:ext>
            </a:extLst>
          </p:cNvPr>
          <p:cNvSpPr>
            <a:spLocks noGrp="1"/>
          </p:cNvSpPr>
          <p:nvPr>
            <p:ph type="dt" sz="half" idx="10"/>
          </p:nvPr>
        </p:nvSpPr>
        <p:spPr/>
        <p:txBody>
          <a:bodyPr/>
          <a:lstStyle/>
          <a:p>
            <a:fld id="{561BBE68-3FEA-44B2-898D-5699FFC788C3}" type="datetimeFigureOut">
              <a:rPr lang="en-US" smtClean="0"/>
              <a:t>10/21/19</a:t>
            </a:fld>
            <a:endParaRPr lang="en-US"/>
          </a:p>
        </p:txBody>
      </p:sp>
      <p:sp>
        <p:nvSpPr>
          <p:cNvPr id="5" name="Footer Placeholder 4">
            <a:extLst>
              <a:ext uri="{FF2B5EF4-FFF2-40B4-BE49-F238E27FC236}">
                <a16:creationId xmlns:a16="http://schemas.microsoft.com/office/drawing/2014/main" id="{88EF7806-9234-40F2-97BB-2EF24D033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37EC9-A750-465B-B83F-638683A1E9C6}"/>
              </a:ext>
            </a:extLst>
          </p:cNvPr>
          <p:cNvSpPr>
            <a:spLocks noGrp="1"/>
          </p:cNvSpPr>
          <p:nvPr>
            <p:ph type="sldNum" sz="quarter" idx="12"/>
          </p:nvPr>
        </p:nvSpPr>
        <p:spPr/>
        <p:txBody>
          <a:bodyPr/>
          <a:lstStyle/>
          <a:p>
            <a:fld id="{84F0D00C-C998-4FAA-BE4A-D0570049C7D1}" type="slidenum">
              <a:rPr lang="en-US" smtClean="0"/>
              <a:t>‹#›</a:t>
            </a:fld>
            <a:endParaRPr lang="en-US"/>
          </a:p>
        </p:txBody>
      </p:sp>
    </p:spTree>
    <p:extLst>
      <p:ext uri="{BB962C8B-B14F-4D97-AF65-F5344CB8AC3E}">
        <p14:creationId xmlns:p14="http://schemas.microsoft.com/office/powerpoint/2010/main" val="46334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1E48-894C-4259-BFDC-5871D1224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B1B2FA-0133-4B38-8257-DEA6BC8239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D9713-5CF6-4B93-B384-54D13189A9CF}"/>
              </a:ext>
            </a:extLst>
          </p:cNvPr>
          <p:cNvSpPr>
            <a:spLocks noGrp="1"/>
          </p:cNvSpPr>
          <p:nvPr>
            <p:ph type="dt" sz="half" idx="10"/>
          </p:nvPr>
        </p:nvSpPr>
        <p:spPr/>
        <p:txBody>
          <a:bodyPr/>
          <a:lstStyle/>
          <a:p>
            <a:fld id="{561BBE68-3FEA-44B2-898D-5699FFC788C3}" type="datetimeFigureOut">
              <a:rPr lang="en-US" smtClean="0"/>
              <a:t>10/21/19</a:t>
            </a:fld>
            <a:endParaRPr lang="en-US"/>
          </a:p>
        </p:txBody>
      </p:sp>
      <p:sp>
        <p:nvSpPr>
          <p:cNvPr id="5" name="Footer Placeholder 4">
            <a:extLst>
              <a:ext uri="{FF2B5EF4-FFF2-40B4-BE49-F238E27FC236}">
                <a16:creationId xmlns:a16="http://schemas.microsoft.com/office/drawing/2014/main" id="{85F9FD37-EA78-4C61-A7E6-9A146D8DD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35762-95F0-4ABA-A841-62F0C894104F}"/>
              </a:ext>
            </a:extLst>
          </p:cNvPr>
          <p:cNvSpPr>
            <a:spLocks noGrp="1"/>
          </p:cNvSpPr>
          <p:nvPr>
            <p:ph type="sldNum" sz="quarter" idx="12"/>
          </p:nvPr>
        </p:nvSpPr>
        <p:spPr/>
        <p:txBody>
          <a:bodyPr/>
          <a:lstStyle/>
          <a:p>
            <a:fld id="{84F0D00C-C998-4FAA-BE4A-D0570049C7D1}" type="slidenum">
              <a:rPr lang="en-US" smtClean="0"/>
              <a:t>‹#›</a:t>
            </a:fld>
            <a:endParaRPr lang="en-US"/>
          </a:p>
        </p:txBody>
      </p:sp>
    </p:spTree>
    <p:extLst>
      <p:ext uri="{BB962C8B-B14F-4D97-AF65-F5344CB8AC3E}">
        <p14:creationId xmlns:p14="http://schemas.microsoft.com/office/powerpoint/2010/main" val="283707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12DDA-6A31-4FE2-9C2B-756680BC98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D30BB1-68D9-4154-98B8-CFFE10CA42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B7820-8431-4183-9217-A323B3623620}"/>
              </a:ext>
            </a:extLst>
          </p:cNvPr>
          <p:cNvSpPr>
            <a:spLocks noGrp="1"/>
          </p:cNvSpPr>
          <p:nvPr>
            <p:ph type="dt" sz="half" idx="10"/>
          </p:nvPr>
        </p:nvSpPr>
        <p:spPr/>
        <p:txBody>
          <a:bodyPr/>
          <a:lstStyle/>
          <a:p>
            <a:fld id="{561BBE68-3FEA-44B2-898D-5699FFC788C3}" type="datetimeFigureOut">
              <a:rPr lang="en-US" smtClean="0"/>
              <a:t>10/21/19</a:t>
            </a:fld>
            <a:endParaRPr lang="en-US"/>
          </a:p>
        </p:txBody>
      </p:sp>
      <p:sp>
        <p:nvSpPr>
          <p:cNvPr id="5" name="Footer Placeholder 4">
            <a:extLst>
              <a:ext uri="{FF2B5EF4-FFF2-40B4-BE49-F238E27FC236}">
                <a16:creationId xmlns:a16="http://schemas.microsoft.com/office/drawing/2014/main" id="{B3C9E7D1-ED43-4BBB-A797-2308DACD5A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8748A-3070-4EFA-8986-95540D708F49}"/>
              </a:ext>
            </a:extLst>
          </p:cNvPr>
          <p:cNvSpPr>
            <a:spLocks noGrp="1"/>
          </p:cNvSpPr>
          <p:nvPr>
            <p:ph type="sldNum" sz="quarter" idx="12"/>
          </p:nvPr>
        </p:nvSpPr>
        <p:spPr/>
        <p:txBody>
          <a:bodyPr/>
          <a:lstStyle/>
          <a:p>
            <a:fld id="{84F0D00C-C998-4FAA-BE4A-D0570049C7D1}" type="slidenum">
              <a:rPr lang="en-US" smtClean="0"/>
              <a:t>‹#›</a:t>
            </a:fld>
            <a:endParaRPr lang="en-US"/>
          </a:p>
        </p:txBody>
      </p:sp>
    </p:spTree>
    <p:extLst>
      <p:ext uri="{BB962C8B-B14F-4D97-AF65-F5344CB8AC3E}">
        <p14:creationId xmlns:p14="http://schemas.microsoft.com/office/powerpoint/2010/main" val="10883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8238-BD6D-48AD-95E8-45F9D29FE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239D43-131D-4279-A281-54D88D4B58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9A5B0-F796-4903-841A-7654D7803894}"/>
              </a:ext>
            </a:extLst>
          </p:cNvPr>
          <p:cNvSpPr>
            <a:spLocks noGrp="1"/>
          </p:cNvSpPr>
          <p:nvPr>
            <p:ph type="dt" sz="half" idx="10"/>
          </p:nvPr>
        </p:nvSpPr>
        <p:spPr/>
        <p:txBody>
          <a:bodyPr/>
          <a:lstStyle/>
          <a:p>
            <a:fld id="{561BBE68-3FEA-44B2-898D-5699FFC788C3}" type="datetimeFigureOut">
              <a:rPr lang="en-US" smtClean="0"/>
              <a:t>10/21/19</a:t>
            </a:fld>
            <a:endParaRPr lang="en-US"/>
          </a:p>
        </p:txBody>
      </p:sp>
      <p:sp>
        <p:nvSpPr>
          <p:cNvPr id="5" name="Footer Placeholder 4">
            <a:extLst>
              <a:ext uri="{FF2B5EF4-FFF2-40B4-BE49-F238E27FC236}">
                <a16:creationId xmlns:a16="http://schemas.microsoft.com/office/drawing/2014/main" id="{CCB2DF59-CF1F-4509-A57E-5D191DD7E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93212-F4C0-4BC9-8573-0EE40BB868EC}"/>
              </a:ext>
            </a:extLst>
          </p:cNvPr>
          <p:cNvSpPr>
            <a:spLocks noGrp="1"/>
          </p:cNvSpPr>
          <p:nvPr>
            <p:ph type="sldNum" sz="quarter" idx="12"/>
          </p:nvPr>
        </p:nvSpPr>
        <p:spPr/>
        <p:txBody>
          <a:bodyPr/>
          <a:lstStyle/>
          <a:p>
            <a:fld id="{84F0D00C-C998-4FAA-BE4A-D0570049C7D1}" type="slidenum">
              <a:rPr lang="en-US" smtClean="0"/>
              <a:t>‹#›</a:t>
            </a:fld>
            <a:endParaRPr lang="en-US"/>
          </a:p>
        </p:txBody>
      </p:sp>
    </p:spTree>
    <p:extLst>
      <p:ext uri="{BB962C8B-B14F-4D97-AF65-F5344CB8AC3E}">
        <p14:creationId xmlns:p14="http://schemas.microsoft.com/office/powerpoint/2010/main" val="2638035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8A12-4D9C-42B5-855C-B7986D5E17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178B4D-F664-430B-B761-770A3B43B3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B927D-31D5-4CA8-9038-49B85D20136F}"/>
              </a:ext>
            </a:extLst>
          </p:cNvPr>
          <p:cNvSpPr>
            <a:spLocks noGrp="1"/>
          </p:cNvSpPr>
          <p:nvPr>
            <p:ph type="dt" sz="half" idx="10"/>
          </p:nvPr>
        </p:nvSpPr>
        <p:spPr/>
        <p:txBody>
          <a:bodyPr/>
          <a:lstStyle/>
          <a:p>
            <a:fld id="{561BBE68-3FEA-44B2-898D-5699FFC788C3}" type="datetimeFigureOut">
              <a:rPr lang="en-US" smtClean="0"/>
              <a:t>10/21/19</a:t>
            </a:fld>
            <a:endParaRPr lang="en-US"/>
          </a:p>
        </p:txBody>
      </p:sp>
      <p:sp>
        <p:nvSpPr>
          <p:cNvPr id="5" name="Footer Placeholder 4">
            <a:extLst>
              <a:ext uri="{FF2B5EF4-FFF2-40B4-BE49-F238E27FC236}">
                <a16:creationId xmlns:a16="http://schemas.microsoft.com/office/drawing/2014/main" id="{9583F8AE-5946-426B-B416-2FF13981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27E80-0447-47F9-934F-D8CBFEEF16D9}"/>
              </a:ext>
            </a:extLst>
          </p:cNvPr>
          <p:cNvSpPr>
            <a:spLocks noGrp="1"/>
          </p:cNvSpPr>
          <p:nvPr>
            <p:ph type="sldNum" sz="quarter" idx="12"/>
          </p:nvPr>
        </p:nvSpPr>
        <p:spPr/>
        <p:txBody>
          <a:bodyPr/>
          <a:lstStyle/>
          <a:p>
            <a:fld id="{84F0D00C-C998-4FAA-BE4A-D0570049C7D1}" type="slidenum">
              <a:rPr lang="en-US" smtClean="0"/>
              <a:t>‹#›</a:t>
            </a:fld>
            <a:endParaRPr lang="en-US"/>
          </a:p>
        </p:txBody>
      </p:sp>
    </p:spTree>
    <p:extLst>
      <p:ext uri="{BB962C8B-B14F-4D97-AF65-F5344CB8AC3E}">
        <p14:creationId xmlns:p14="http://schemas.microsoft.com/office/powerpoint/2010/main" val="1141742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C222-C46C-43F7-A87F-BE0F7645BF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076BCE-ED02-477D-90E5-6F6AC0B02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1838EE-F407-41C3-990A-42F10EDF02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1EABE9-7AE5-4550-AB93-E444C032BCC4}"/>
              </a:ext>
            </a:extLst>
          </p:cNvPr>
          <p:cNvSpPr>
            <a:spLocks noGrp="1"/>
          </p:cNvSpPr>
          <p:nvPr>
            <p:ph type="dt" sz="half" idx="10"/>
          </p:nvPr>
        </p:nvSpPr>
        <p:spPr/>
        <p:txBody>
          <a:bodyPr/>
          <a:lstStyle/>
          <a:p>
            <a:fld id="{561BBE68-3FEA-44B2-898D-5699FFC788C3}" type="datetimeFigureOut">
              <a:rPr lang="en-US" smtClean="0"/>
              <a:t>10/21/19</a:t>
            </a:fld>
            <a:endParaRPr lang="en-US"/>
          </a:p>
        </p:txBody>
      </p:sp>
      <p:sp>
        <p:nvSpPr>
          <p:cNvPr id="6" name="Footer Placeholder 5">
            <a:extLst>
              <a:ext uri="{FF2B5EF4-FFF2-40B4-BE49-F238E27FC236}">
                <a16:creationId xmlns:a16="http://schemas.microsoft.com/office/drawing/2014/main" id="{7B3FE96A-FE31-4B4A-BBD1-9BD184229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B57FDD-39EB-4568-AAEC-529B8F2EF657}"/>
              </a:ext>
            </a:extLst>
          </p:cNvPr>
          <p:cNvSpPr>
            <a:spLocks noGrp="1"/>
          </p:cNvSpPr>
          <p:nvPr>
            <p:ph type="sldNum" sz="quarter" idx="12"/>
          </p:nvPr>
        </p:nvSpPr>
        <p:spPr/>
        <p:txBody>
          <a:bodyPr/>
          <a:lstStyle/>
          <a:p>
            <a:fld id="{84F0D00C-C998-4FAA-BE4A-D0570049C7D1}" type="slidenum">
              <a:rPr lang="en-US" smtClean="0"/>
              <a:t>‹#›</a:t>
            </a:fld>
            <a:endParaRPr lang="en-US"/>
          </a:p>
        </p:txBody>
      </p:sp>
    </p:spTree>
    <p:extLst>
      <p:ext uri="{BB962C8B-B14F-4D97-AF65-F5344CB8AC3E}">
        <p14:creationId xmlns:p14="http://schemas.microsoft.com/office/powerpoint/2010/main" val="139787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1314-9E13-4EFD-A418-64739A672A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BD3A5F-D8C4-4DEE-B932-1502D7BFF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1ACB68-B380-419A-9DFD-56F6FA4423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2B32CB-8529-4318-B432-05C41F19A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89E2CC-B826-4BD5-9B84-D84AB7504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AA277A-C687-432F-9F5C-3BD49455DE16}"/>
              </a:ext>
            </a:extLst>
          </p:cNvPr>
          <p:cNvSpPr>
            <a:spLocks noGrp="1"/>
          </p:cNvSpPr>
          <p:nvPr>
            <p:ph type="dt" sz="half" idx="10"/>
          </p:nvPr>
        </p:nvSpPr>
        <p:spPr/>
        <p:txBody>
          <a:bodyPr/>
          <a:lstStyle/>
          <a:p>
            <a:fld id="{561BBE68-3FEA-44B2-898D-5699FFC788C3}" type="datetimeFigureOut">
              <a:rPr lang="en-US" smtClean="0"/>
              <a:t>10/21/19</a:t>
            </a:fld>
            <a:endParaRPr lang="en-US"/>
          </a:p>
        </p:txBody>
      </p:sp>
      <p:sp>
        <p:nvSpPr>
          <p:cNvPr id="8" name="Footer Placeholder 7">
            <a:extLst>
              <a:ext uri="{FF2B5EF4-FFF2-40B4-BE49-F238E27FC236}">
                <a16:creationId xmlns:a16="http://schemas.microsoft.com/office/drawing/2014/main" id="{5F37C80B-57A8-4511-BF5A-730FA738F5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2D78C6-D8C1-46CE-8DF6-20D8FC6CC2A2}"/>
              </a:ext>
            </a:extLst>
          </p:cNvPr>
          <p:cNvSpPr>
            <a:spLocks noGrp="1"/>
          </p:cNvSpPr>
          <p:nvPr>
            <p:ph type="sldNum" sz="quarter" idx="12"/>
          </p:nvPr>
        </p:nvSpPr>
        <p:spPr/>
        <p:txBody>
          <a:bodyPr/>
          <a:lstStyle/>
          <a:p>
            <a:fld id="{84F0D00C-C998-4FAA-BE4A-D0570049C7D1}" type="slidenum">
              <a:rPr lang="en-US" smtClean="0"/>
              <a:t>‹#›</a:t>
            </a:fld>
            <a:endParaRPr lang="en-US"/>
          </a:p>
        </p:txBody>
      </p:sp>
    </p:spTree>
    <p:extLst>
      <p:ext uri="{BB962C8B-B14F-4D97-AF65-F5344CB8AC3E}">
        <p14:creationId xmlns:p14="http://schemas.microsoft.com/office/powerpoint/2010/main" val="164265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31B1-6F4A-4AD4-986C-86FCB9CDB8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EAB89C-0015-4E6D-92BC-B540D3F48846}"/>
              </a:ext>
            </a:extLst>
          </p:cNvPr>
          <p:cNvSpPr>
            <a:spLocks noGrp="1"/>
          </p:cNvSpPr>
          <p:nvPr>
            <p:ph type="dt" sz="half" idx="10"/>
          </p:nvPr>
        </p:nvSpPr>
        <p:spPr/>
        <p:txBody>
          <a:bodyPr/>
          <a:lstStyle/>
          <a:p>
            <a:fld id="{561BBE68-3FEA-44B2-898D-5699FFC788C3}" type="datetimeFigureOut">
              <a:rPr lang="en-US" smtClean="0"/>
              <a:t>10/21/19</a:t>
            </a:fld>
            <a:endParaRPr lang="en-US"/>
          </a:p>
        </p:txBody>
      </p:sp>
      <p:sp>
        <p:nvSpPr>
          <p:cNvPr id="4" name="Footer Placeholder 3">
            <a:extLst>
              <a:ext uri="{FF2B5EF4-FFF2-40B4-BE49-F238E27FC236}">
                <a16:creationId xmlns:a16="http://schemas.microsoft.com/office/drawing/2014/main" id="{290E7597-FE4A-4004-91C0-BD37BFFB6D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7B7A0-D4EF-4234-931C-19116623757C}"/>
              </a:ext>
            </a:extLst>
          </p:cNvPr>
          <p:cNvSpPr>
            <a:spLocks noGrp="1"/>
          </p:cNvSpPr>
          <p:nvPr>
            <p:ph type="sldNum" sz="quarter" idx="12"/>
          </p:nvPr>
        </p:nvSpPr>
        <p:spPr/>
        <p:txBody>
          <a:bodyPr/>
          <a:lstStyle/>
          <a:p>
            <a:fld id="{84F0D00C-C998-4FAA-BE4A-D0570049C7D1}" type="slidenum">
              <a:rPr lang="en-US" smtClean="0"/>
              <a:t>‹#›</a:t>
            </a:fld>
            <a:endParaRPr lang="en-US"/>
          </a:p>
        </p:txBody>
      </p:sp>
    </p:spTree>
    <p:extLst>
      <p:ext uri="{BB962C8B-B14F-4D97-AF65-F5344CB8AC3E}">
        <p14:creationId xmlns:p14="http://schemas.microsoft.com/office/powerpoint/2010/main" val="272163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761327-E646-4C1E-8A2B-FF51A0DADDA6}"/>
              </a:ext>
            </a:extLst>
          </p:cNvPr>
          <p:cNvSpPr>
            <a:spLocks noGrp="1"/>
          </p:cNvSpPr>
          <p:nvPr>
            <p:ph type="dt" sz="half" idx="10"/>
          </p:nvPr>
        </p:nvSpPr>
        <p:spPr/>
        <p:txBody>
          <a:bodyPr/>
          <a:lstStyle/>
          <a:p>
            <a:fld id="{561BBE68-3FEA-44B2-898D-5699FFC788C3}" type="datetimeFigureOut">
              <a:rPr lang="en-US" smtClean="0"/>
              <a:t>10/21/19</a:t>
            </a:fld>
            <a:endParaRPr lang="en-US"/>
          </a:p>
        </p:txBody>
      </p:sp>
      <p:sp>
        <p:nvSpPr>
          <p:cNvPr id="3" name="Footer Placeholder 2">
            <a:extLst>
              <a:ext uri="{FF2B5EF4-FFF2-40B4-BE49-F238E27FC236}">
                <a16:creationId xmlns:a16="http://schemas.microsoft.com/office/drawing/2014/main" id="{C3336E3E-2E76-4E65-B4AF-82D332B183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094658-B7D7-4528-9D9D-9868F09C7ADD}"/>
              </a:ext>
            </a:extLst>
          </p:cNvPr>
          <p:cNvSpPr>
            <a:spLocks noGrp="1"/>
          </p:cNvSpPr>
          <p:nvPr>
            <p:ph type="sldNum" sz="quarter" idx="12"/>
          </p:nvPr>
        </p:nvSpPr>
        <p:spPr/>
        <p:txBody>
          <a:bodyPr/>
          <a:lstStyle/>
          <a:p>
            <a:fld id="{84F0D00C-C998-4FAA-BE4A-D0570049C7D1}" type="slidenum">
              <a:rPr lang="en-US" smtClean="0"/>
              <a:t>‹#›</a:t>
            </a:fld>
            <a:endParaRPr lang="en-US"/>
          </a:p>
        </p:txBody>
      </p:sp>
    </p:spTree>
    <p:extLst>
      <p:ext uri="{BB962C8B-B14F-4D97-AF65-F5344CB8AC3E}">
        <p14:creationId xmlns:p14="http://schemas.microsoft.com/office/powerpoint/2010/main" val="2643812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E150-343E-4EDB-B548-DC98D80DF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265F3C-5E66-429A-A1CF-11CCA0784C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45D70F-2C84-49CE-9F7D-20F0FAD6F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428C6-C8D8-4C85-97C3-58CADA211E08}"/>
              </a:ext>
            </a:extLst>
          </p:cNvPr>
          <p:cNvSpPr>
            <a:spLocks noGrp="1"/>
          </p:cNvSpPr>
          <p:nvPr>
            <p:ph type="dt" sz="half" idx="10"/>
          </p:nvPr>
        </p:nvSpPr>
        <p:spPr/>
        <p:txBody>
          <a:bodyPr/>
          <a:lstStyle/>
          <a:p>
            <a:fld id="{561BBE68-3FEA-44B2-898D-5699FFC788C3}" type="datetimeFigureOut">
              <a:rPr lang="en-US" smtClean="0"/>
              <a:t>10/21/19</a:t>
            </a:fld>
            <a:endParaRPr lang="en-US"/>
          </a:p>
        </p:txBody>
      </p:sp>
      <p:sp>
        <p:nvSpPr>
          <p:cNvPr id="6" name="Footer Placeholder 5">
            <a:extLst>
              <a:ext uri="{FF2B5EF4-FFF2-40B4-BE49-F238E27FC236}">
                <a16:creationId xmlns:a16="http://schemas.microsoft.com/office/drawing/2014/main" id="{E6347BCA-C4A5-4973-AAC0-9D9C0737C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0281F-BB73-4420-936A-7DBB61EFF320}"/>
              </a:ext>
            </a:extLst>
          </p:cNvPr>
          <p:cNvSpPr>
            <a:spLocks noGrp="1"/>
          </p:cNvSpPr>
          <p:nvPr>
            <p:ph type="sldNum" sz="quarter" idx="12"/>
          </p:nvPr>
        </p:nvSpPr>
        <p:spPr/>
        <p:txBody>
          <a:bodyPr/>
          <a:lstStyle/>
          <a:p>
            <a:fld id="{84F0D00C-C998-4FAA-BE4A-D0570049C7D1}" type="slidenum">
              <a:rPr lang="en-US" smtClean="0"/>
              <a:t>‹#›</a:t>
            </a:fld>
            <a:endParaRPr lang="en-US"/>
          </a:p>
        </p:txBody>
      </p:sp>
    </p:spTree>
    <p:extLst>
      <p:ext uri="{BB962C8B-B14F-4D97-AF65-F5344CB8AC3E}">
        <p14:creationId xmlns:p14="http://schemas.microsoft.com/office/powerpoint/2010/main" val="217293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F3C1-651E-4D97-A4FB-FC8299DF9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C5BAF7-3CF4-4B27-95E1-752E31527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8E790F-9B8C-4799-B87E-86FDB1307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FD7B9-764C-4ABD-B035-9E45910CFC2C}"/>
              </a:ext>
            </a:extLst>
          </p:cNvPr>
          <p:cNvSpPr>
            <a:spLocks noGrp="1"/>
          </p:cNvSpPr>
          <p:nvPr>
            <p:ph type="dt" sz="half" idx="10"/>
          </p:nvPr>
        </p:nvSpPr>
        <p:spPr/>
        <p:txBody>
          <a:bodyPr/>
          <a:lstStyle/>
          <a:p>
            <a:fld id="{561BBE68-3FEA-44B2-898D-5699FFC788C3}" type="datetimeFigureOut">
              <a:rPr lang="en-US" smtClean="0"/>
              <a:t>10/21/19</a:t>
            </a:fld>
            <a:endParaRPr lang="en-US"/>
          </a:p>
        </p:txBody>
      </p:sp>
      <p:sp>
        <p:nvSpPr>
          <p:cNvPr id="6" name="Footer Placeholder 5">
            <a:extLst>
              <a:ext uri="{FF2B5EF4-FFF2-40B4-BE49-F238E27FC236}">
                <a16:creationId xmlns:a16="http://schemas.microsoft.com/office/drawing/2014/main" id="{386A859A-C9E3-43DB-891D-322188BBE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1DF52C-65AA-40E9-9321-6B4A62152479}"/>
              </a:ext>
            </a:extLst>
          </p:cNvPr>
          <p:cNvSpPr>
            <a:spLocks noGrp="1"/>
          </p:cNvSpPr>
          <p:nvPr>
            <p:ph type="sldNum" sz="quarter" idx="12"/>
          </p:nvPr>
        </p:nvSpPr>
        <p:spPr/>
        <p:txBody>
          <a:bodyPr/>
          <a:lstStyle/>
          <a:p>
            <a:fld id="{84F0D00C-C998-4FAA-BE4A-D0570049C7D1}" type="slidenum">
              <a:rPr lang="en-US" smtClean="0"/>
              <a:t>‹#›</a:t>
            </a:fld>
            <a:endParaRPr lang="en-US"/>
          </a:p>
        </p:txBody>
      </p:sp>
    </p:spTree>
    <p:extLst>
      <p:ext uri="{BB962C8B-B14F-4D97-AF65-F5344CB8AC3E}">
        <p14:creationId xmlns:p14="http://schemas.microsoft.com/office/powerpoint/2010/main" val="426985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92992-DC4D-44A0-BA93-8EA7CF7158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DB61F6-6C77-4BA5-AB9E-C3AEFF9D47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904A-A1A1-4091-81A2-7FDE25F99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BBE68-3FEA-44B2-898D-5699FFC788C3}" type="datetimeFigureOut">
              <a:rPr lang="en-US" smtClean="0"/>
              <a:t>10/21/19</a:t>
            </a:fld>
            <a:endParaRPr lang="en-US"/>
          </a:p>
        </p:txBody>
      </p:sp>
      <p:sp>
        <p:nvSpPr>
          <p:cNvPr id="5" name="Footer Placeholder 4">
            <a:extLst>
              <a:ext uri="{FF2B5EF4-FFF2-40B4-BE49-F238E27FC236}">
                <a16:creationId xmlns:a16="http://schemas.microsoft.com/office/drawing/2014/main" id="{F18F2C26-F869-4522-BD91-7C5A09FB7E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3CF767-7709-48E1-B6BE-E677FB0260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0D00C-C998-4FAA-BE4A-D0570049C7D1}" type="slidenum">
              <a:rPr lang="en-US" smtClean="0"/>
              <a:t>‹#›</a:t>
            </a:fld>
            <a:endParaRPr lang="en-US"/>
          </a:p>
        </p:txBody>
      </p:sp>
    </p:spTree>
    <p:extLst>
      <p:ext uri="{BB962C8B-B14F-4D97-AF65-F5344CB8AC3E}">
        <p14:creationId xmlns:p14="http://schemas.microsoft.com/office/powerpoint/2010/main" val="258846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rew.sh/" TargetMode="External"/><Relationship Id="rId7" Type="http://schemas.openxmlformats.org/officeDocument/2006/relationships/hyperlink" Target="http://mingw-w64.org/doku.php" TargetMode="External"/><Relationship Id="rId2" Type="http://schemas.openxmlformats.org/officeDocument/2006/relationships/hyperlink" Target="https://gcc.gnu.org/install/binaries.html" TargetMode="External"/><Relationship Id="rId1" Type="http://schemas.openxmlformats.org/officeDocument/2006/relationships/slideLayout" Target="../slideLayouts/slideLayout7.xml"/><Relationship Id="rId6" Type="http://schemas.openxmlformats.org/officeDocument/2006/relationships/hyperlink" Target="http://www.mingw.org/" TargetMode="External"/><Relationship Id="rId5" Type="http://schemas.openxmlformats.org/officeDocument/2006/relationships/hyperlink" Target="https://sourceware.org/cygwin/" TargetMode="External"/><Relationship Id="rId4" Type="http://schemas.openxmlformats.org/officeDocument/2006/relationships/hyperlink" Target="https://www.macports.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45276A-172F-45A3-BB15-E6B2AA16A6A5}"/>
              </a:ext>
            </a:extLst>
          </p:cNvPr>
          <p:cNvSpPr>
            <a:spLocks noGrp="1"/>
          </p:cNvSpPr>
          <p:nvPr>
            <p:ph type="ctrTitle"/>
          </p:nvPr>
        </p:nvSpPr>
        <p:spPr>
          <a:xfrm>
            <a:off x="838199" y="4525347"/>
            <a:ext cx="6801321" cy="1737360"/>
          </a:xfrm>
        </p:spPr>
        <p:txBody>
          <a:bodyPr anchor="ctr">
            <a:normAutofit/>
          </a:bodyPr>
          <a:lstStyle/>
          <a:p>
            <a:pPr algn="r"/>
            <a:r>
              <a:rPr lang="en-US" dirty="0"/>
              <a:t>OpenMP Part 2</a:t>
            </a:r>
          </a:p>
        </p:txBody>
      </p:sp>
      <p:sp>
        <p:nvSpPr>
          <p:cNvPr id="3" name="Subtitle 2">
            <a:extLst>
              <a:ext uri="{FF2B5EF4-FFF2-40B4-BE49-F238E27FC236}">
                <a16:creationId xmlns:a16="http://schemas.microsoft.com/office/drawing/2014/main" id="{79875F55-6125-4826-8AF9-ABD8837C46E7}"/>
              </a:ext>
            </a:extLst>
          </p:cNvPr>
          <p:cNvSpPr>
            <a:spLocks noGrp="1"/>
          </p:cNvSpPr>
          <p:nvPr>
            <p:ph type="subTitle" idx="1"/>
          </p:nvPr>
        </p:nvSpPr>
        <p:spPr>
          <a:xfrm>
            <a:off x="7961258" y="4525347"/>
            <a:ext cx="3258675" cy="1737360"/>
          </a:xfrm>
        </p:spPr>
        <p:txBody>
          <a:bodyPr anchor="ctr">
            <a:normAutofit/>
          </a:bodyPr>
          <a:lstStyle/>
          <a:p>
            <a:pPr algn="l"/>
            <a:r>
              <a:rPr lang="en-US" dirty="0" err="1"/>
              <a:t>WorkSharing</a:t>
            </a:r>
            <a:r>
              <a:rPr lang="en-US" dirty="0"/>
              <a:t>, Schedule, Synchronization and OMP best practices</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035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3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6F1F4A5-2BB8-4919-B3B5-592FA267A3C4}"/>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pPr algn="ctr" defTabSz="914400">
              <a:lnSpc>
                <a:spcPct val="90000"/>
              </a:lnSpc>
              <a:spcAft>
                <a:spcPts val="600"/>
              </a:spcAft>
            </a:pPr>
            <a:r>
              <a:rPr lang="en-US" sz="2600" kern="1200">
                <a:solidFill>
                  <a:srgbClr val="FFFFFF"/>
                </a:solidFill>
                <a:latin typeface="+mj-lt"/>
                <a:ea typeface="+mj-ea"/>
                <a:cs typeface="+mj-cs"/>
              </a:rPr>
              <a:t>Work Sharing: tasks</a:t>
            </a:r>
          </a:p>
        </p:txBody>
      </p:sp>
      <p:pic>
        <p:nvPicPr>
          <p:cNvPr id="3" name="Picture 2">
            <a:extLst>
              <a:ext uri="{FF2B5EF4-FFF2-40B4-BE49-F238E27FC236}">
                <a16:creationId xmlns:a16="http://schemas.microsoft.com/office/drawing/2014/main" id="{40E7683B-D880-4BC0-AE66-068E43AD7190}"/>
              </a:ext>
            </a:extLst>
          </p:cNvPr>
          <p:cNvPicPr>
            <a:picLocks noChangeAspect="1"/>
          </p:cNvPicPr>
          <p:nvPr/>
        </p:nvPicPr>
        <p:blipFill>
          <a:blip r:embed="rId3"/>
          <a:stretch>
            <a:fillRect/>
          </a:stretch>
        </p:blipFill>
        <p:spPr>
          <a:xfrm>
            <a:off x="3704583" y="669305"/>
            <a:ext cx="7861581" cy="5306567"/>
          </a:xfrm>
          <a:prstGeom prst="rect">
            <a:avLst/>
          </a:prstGeom>
        </p:spPr>
      </p:pic>
    </p:spTree>
    <p:extLst>
      <p:ext uri="{BB962C8B-B14F-4D97-AF65-F5344CB8AC3E}">
        <p14:creationId xmlns:p14="http://schemas.microsoft.com/office/powerpoint/2010/main" val="4195347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3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6F1F4A5-2BB8-4919-B3B5-592FA267A3C4}"/>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pPr algn="ctr" defTabSz="914400">
              <a:lnSpc>
                <a:spcPct val="90000"/>
              </a:lnSpc>
              <a:spcAft>
                <a:spcPts val="600"/>
              </a:spcAft>
            </a:pPr>
            <a:r>
              <a:rPr lang="en-US" sz="2600" kern="1200">
                <a:solidFill>
                  <a:srgbClr val="FFFFFF"/>
                </a:solidFill>
                <a:latin typeface="+mj-lt"/>
                <a:ea typeface="+mj-ea"/>
                <a:cs typeface="+mj-cs"/>
              </a:rPr>
              <a:t>Work Sharing: tasks</a:t>
            </a:r>
          </a:p>
        </p:txBody>
      </p:sp>
      <p:pic>
        <p:nvPicPr>
          <p:cNvPr id="2" name="Picture 1">
            <a:extLst>
              <a:ext uri="{FF2B5EF4-FFF2-40B4-BE49-F238E27FC236}">
                <a16:creationId xmlns:a16="http://schemas.microsoft.com/office/drawing/2014/main" id="{3B313D30-3D53-4AE9-9CFF-061C4604AB55}"/>
              </a:ext>
            </a:extLst>
          </p:cNvPr>
          <p:cNvPicPr>
            <a:picLocks noChangeAspect="1"/>
          </p:cNvPicPr>
          <p:nvPr/>
        </p:nvPicPr>
        <p:blipFill>
          <a:blip r:embed="rId3"/>
          <a:stretch>
            <a:fillRect/>
          </a:stretch>
        </p:blipFill>
        <p:spPr>
          <a:xfrm>
            <a:off x="3469309" y="410600"/>
            <a:ext cx="7965404" cy="6036799"/>
          </a:xfrm>
          <a:prstGeom prst="rect">
            <a:avLst/>
          </a:prstGeom>
        </p:spPr>
      </p:pic>
    </p:spTree>
    <p:extLst>
      <p:ext uri="{BB962C8B-B14F-4D97-AF65-F5344CB8AC3E}">
        <p14:creationId xmlns:p14="http://schemas.microsoft.com/office/powerpoint/2010/main" val="2605055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3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6F1F4A5-2BB8-4919-B3B5-592FA267A3C4}"/>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pPr algn="ctr" defTabSz="914400">
              <a:lnSpc>
                <a:spcPct val="90000"/>
              </a:lnSpc>
              <a:spcAft>
                <a:spcPts val="600"/>
              </a:spcAft>
            </a:pPr>
            <a:r>
              <a:rPr lang="en-US" sz="2600" kern="1200">
                <a:solidFill>
                  <a:srgbClr val="FFFFFF"/>
                </a:solidFill>
                <a:latin typeface="+mj-lt"/>
                <a:ea typeface="+mj-ea"/>
                <a:cs typeface="+mj-cs"/>
              </a:rPr>
              <a:t>Work Sharing: tasks</a:t>
            </a:r>
          </a:p>
        </p:txBody>
      </p:sp>
      <p:pic>
        <p:nvPicPr>
          <p:cNvPr id="3" name="Picture 2">
            <a:extLst>
              <a:ext uri="{FF2B5EF4-FFF2-40B4-BE49-F238E27FC236}">
                <a16:creationId xmlns:a16="http://schemas.microsoft.com/office/drawing/2014/main" id="{DE3A3A93-5554-46BA-B451-3D78A91EDF3A}"/>
              </a:ext>
            </a:extLst>
          </p:cNvPr>
          <p:cNvPicPr>
            <a:picLocks noChangeAspect="1"/>
          </p:cNvPicPr>
          <p:nvPr/>
        </p:nvPicPr>
        <p:blipFill>
          <a:blip r:embed="rId3"/>
          <a:stretch>
            <a:fillRect/>
          </a:stretch>
        </p:blipFill>
        <p:spPr>
          <a:xfrm>
            <a:off x="3510042" y="206839"/>
            <a:ext cx="8564350" cy="6444322"/>
          </a:xfrm>
          <a:prstGeom prst="rect">
            <a:avLst/>
          </a:prstGeom>
        </p:spPr>
      </p:pic>
    </p:spTree>
    <p:extLst>
      <p:ext uri="{BB962C8B-B14F-4D97-AF65-F5344CB8AC3E}">
        <p14:creationId xmlns:p14="http://schemas.microsoft.com/office/powerpoint/2010/main" val="2440575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3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6F1F4A5-2BB8-4919-B3B5-592FA267A3C4}"/>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pPr algn="ctr" defTabSz="914400">
              <a:lnSpc>
                <a:spcPct val="90000"/>
              </a:lnSpc>
              <a:spcAft>
                <a:spcPts val="600"/>
              </a:spcAft>
            </a:pPr>
            <a:r>
              <a:rPr lang="en-US" sz="2600" kern="1200">
                <a:solidFill>
                  <a:srgbClr val="FFFFFF"/>
                </a:solidFill>
                <a:latin typeface="+mj-lt"/>
                <a:ea typeface="+mj-ea"/>
                <a:cs typeface="+mj-cs"/>
              </a:rPr>
              <a:t>Work Sharing: tasks</a:t>
            </a:r>
          </a:p>
        </p:txBody>
      </p:sp>
      <p:pic>
        <p:nvPicPr>
          <p:cNvPr id="2" name="Picture 1">
            <a:extLst>
              <a:ext uri="{FF2B5EF4-FFF2-40B4-BE49-F238E27FC236}">
                <a16:creationId xmlns:a16="http://schemas.microsoft.com/office/drawing/2014/main" id="{B0BE9CA6-4EEF-4690-8DEA-3CE048860109}"/>
              </a:ext>
            </a:extLst>
          </p:cNvPr>
          <p:cNvPicPr>
            <a:picLocks noChangeAspect="1"/>
          </p:cNvPicPr>
          <p:nvPr/>
        </p:nvPicPr>
        <p:blipFill>
          <a:blip r:embed="rId3"/>
          <a:stretch>
            <a:fillRect/>
          </a:stretch>
        </p:blipFill>
        <p:spPr>
          <a:xfrm>
            <a:off x="3668954" y="537317"/>
            <a:ext cx="8123978" cy="6096296"/>
          </a:xfrm>
          <a:prstGeom prst="rect">
            <a:avLst/>
          </a:prstGeom>
        </p:spPr>
      </p:pic>
    </p:spTree>
    <p:extLst>
      <p:ext uri="{BB962C8B-B14F-4D97-AF65-F5344CB8AC3E}">
        <p14:creationId xmlns:p14="http://schemas.microsoft.com/office/powerpoint/2010/main" val="2446246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6F1F4A5-2BB8-4919-B3B5-592FA267A3C4}"/>
              </a:ext>
            </a:extLst>
          </p:cNvPr>
          <p:cNvSpPr txBox="1">
            <a:spLocks/>
          </p:cNvSpPr>
          <p:nvPr/>
        </p:nvSpPr>
        <p:spPr>
          <a:xfrm>
            <a:off x="2183574" y="368680"/>
            <a:ext cx="7757789" cy="741354"/>
          </a:xfrm>
          <a:prstGeom prst="rect">
            <a:avLst/>
          </a:prstGeom>
        </p:spPr>
        <p:txBody>
          <a:bodyPr vert="horz" lIns="82953" tIns="41476" rIns="82953" bIns="41476"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US" sz="5000" dirty="0">
                <a:solidFill>
                  <a:srgbClr val="120A76"/>
                </a:solidFill>
              </a:rPr>
              <a:t>Work Sharing: </a:t>
            </a:r>
            <a:r>
              <a:rPr lang="en-US" sz="5000" dirty="0">
                <a:solidFill>
                  <a:srgbClr val="C00000"/>
                </a:solidFill>
              </a:rPr>
              <a:t>single</a:t>
            </a:r>
          </a:p>
        </p:txBody>
      </p:sp>
      <p:sp>
        <p:nvSpPr>
          <p:cNvPr id="8" name="Rectangle 1">
            <a:extLst>
              <a:ext uri="{FF2B5EF4-FFF2-40B4-BE49-F238E27FC236}">
                <a16:creationId xmlns:a16="http://schemas.microsoft.com/office/drawing/2014/main" id="{0B0C2E80-5562-489D-9F97-8FD9F7ABC9DC}"/>
              </a:ext>
            </a:extLst>
          </p:cNvPr>
          <p:cNvSpPr>
            <a:spLocks noChangeArrowheads="1"/>
          </p:cNvSpPr>
          <p:nvPr/>
        </p:nvSpPr>
        <p:spPr bwMode="auto">
          <a:xfrm>
            <a:off x="2486845" y="3523669"/>
            <a:ext cx="3995998" cy="147965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53" tIns="41476" rIns="82953" bIns="41476" numCol="1" anchor="ctr" anchorCtr="0" compatLnSpc="1">
            <a:prstTxWarp prst="textNoShape">
              <a:avLst/>
            </a:prstTxWarp>
            <a:spAutoFit/>
          </a:bodyPr>
          <a:lstStyle/>
          <a:p>
            <a:pPr defTabSz="829544" eaLnBrk="0" fontAlgn="base" hangingPunct="0">
              <a:spcBef>
                <a:spcPct val="0"/>
              </a:spcBef>
              <a:spcAft>
                <a:spcPct val="0"/>
              </a:spcAft>
            </a:pPr>
            <a:r>
              <a:rPr lang="en-US" altLang="en-US" sz="1814" b="1" dirty="0">
                <a:solidFill>
                  <a:srgbClr val="000000"/>
                </a:solidFill>
                <a:latin typeface="Consolas" panose="020B0609020204030204" pitchFamily="49" charset="0"/>
              </a:rPr>
              <a:t>!$OMP SINGLE </a:t>
            </a:r>
            <a:r>
              <a:rPr lang="en-US" altLang="en-US" sz="1814" b="1" i="1" dirty="0">
                <a:solidFill>
                  <a:srgbClr val="000000"/>
                </a:solidFill>
                <a:latin typeface="Consolas" panose="020B0609020204030204" pitchFamily="49" charset="0"/>
              </a:rPr>
              <a:t>[clause ...] </a:t>
            </a:r>
          </a:p>
          <a:p>
            <a:pPr defTabSz="829544" eaLnBrk="0" fontAlgn="base" hangingPunct="0">
              <a:spcBef>
                <a:spcPct val="0"/>
              </a:spcBef>
              <a:spcAft>
                <a:spcPct val="0"/>
              </a:spcAft>
            </a:pPr>
            <a:r>
              <a:rPr lang="en-US" altLang="en-US" sz="1814" b="1" i="1" dirty="0">
                <a:solidFill>
                  <a:srgbClr val="000000"/>
                </a:solidFill>
                <a:latin typeface="Consolas" panose="020B0609020204030204" pitchFamily="49" charset="0"/>
              </a:rPr>
              <a:t>    </a:t>
            </a:r>
            <a:r>
              <a:rPr lang="en-US" altLang="en-US" sz="1814" b="1" dirty="0">
                <a:solidFill>
                  <a:srgbClr val="000000"/>
                </a:solidFill>
                <a:latin typeface="Consolas" panose="020B0609020204030204" pitchFamily="49" charset="0"/>
              </a:rPr>
              <a:t>PRIVATE </a:t>
            </a:r>
            <a:r>
              <a:rPr lang="en-US" altLang="en-US" sz="1814" b="1" i="1" dirty="0">
                <a:solidFill>
                  <a:srgbClr val="000000"/>
                </a:solidFill>
                <a:latin typeface="Consolas" panose="020B0609020204030204" pitchFamily="49" charset="0"/>
              </a:rPr>
              <a:t>(list) </a:t>
            </a:r>
          </a:p>
          <a:p>
            <a:pPr defTabSz="829544" eaLnBrk="0" fontAlgn="base" hangingPunct="0">
              <a:spcBef>
                <a:spcPct val="0"/>
              </a:spcBef>
              <a:spcAft>
                <a:spcPct val="0"/>
              </a:spcAft>
            </a:pPr>
            <a:r>
              <a:rPr lang="en-US" altLang="en-US" sz="1814" b="1" i="1" dirty="0">
                <a:solidFill>
                  <a:srgbClr val="000000"/>
                </a:solidFill>
                <a:latin typeface="Consolas" panose="020B0609020204030204" pitchFamily="49" charset="0"/>
              </a:rPr>
              <a:t>    </a:t>
            </a:r>
            <a:r>
              <a:rPr lang="en-US" altLang="en-US" sz="1814" b="1" dirty="0">
                <a:solidFill>
                  <a:srgbClr val="000000"/>
                </a:solidFill>
                <a:latin typeface="Consolas" panose="020B0609020204030204" pitchFamily="49" charset="0"/>
              </a:rPr>
              <a:t>FIRSTPRIVATE </a:t>
            </a:r>
            <a:r>
              <a:rPr lang="en-US" altLang="en-US" sz="1814" b="1" i="1" dirty="0">
                <a:solidFill>
                  <a:srgbClr val="000000"/>
                </a:solidFill>
                <a:latin typeface="Consolas" panose="020B0609020204030204" pitchFamily="49" charset="0"/>
              </a:rPr>
              <a:t>(list) </a:t>
            </a:r>
          </a:p>
          <a:p>
            <a:pPr defTabSz="829544" eaLnBrk="0" fontAlgn="base" hangingPunct="0">
              <a:spcBef>
                <a:spcPct val="0"/>
              </a:spcBef>
              <a:spcAft>
                <a:spcPct val="0"/>
              </a:spcAft>
            </a:pPr>
            <a:r>
              <a:rPr lang="en-US" altLang="en-US" sz="1814" b="1" i="1" dirty="0">
                <a:solidFill>
                  <a:srgbClr val="000000"/>
                </a:solidFill>
                <a:latin typeface="Consolas" panose="020B0609020204030204" pitchFamily="49" charset="0"/>
              </a:rPr>
              <a:t>   block</a:t>
            </a:r>
            <a:r>
              <a:rPr lang="en-US" altLang="en-US" sz="1814" b="1" dirty="0">
                <a:solidFill>
                  <a:srgbClr val="000000"/>
                </a:solidFill>
                <a:latin typeface="Consolas" panose="020B0609020204030204" pitchFamily="49" charset="0"/>
              </a:rPr>
              <a:t> </a:t>
            </a:r>
          </a:p>
          <a:p>
            <a:pPr defTabSz="829544" eaLnBrk="0" fontAlgn="base" hangingPunct="0">
              <a:spcBef>
                <a:spcPct val="0"/>
              </a:spcBef>
              <a:spcAft>
                <a:spcPct val="0"/>
              </a:spcAft>
            </a:pPr>
            <a:r>
              <a:rPr lang="en-US" altLang="en-US" sz="1814" b="1" dirty="0">
                <a:solidFill>
                  <a:srgbClr val="000000"/>
                </a:solidFill>
                <a:latin typeface="Consolas" panose="020B0609020204030204" pitchFamily="49" charset="0"/>
              </a:rPr>
              <a:t>!$OMP END SINGLE [ NOWAIT ]</a:t>
            </a:r>
            <a:r>
              <a:rPr lang="en-US" altLang="en-US" sz="1814" dirty="0">
                <a:latin typeface="Consolas" panose="020B0609020204030204" pitchFamily="49" charset="0"/>
              </a:rPr>
              <a:t> </a:t>
            </a:r>
          </a:p>
        </p:txBody>
      </p:sp>
      <p:sp>
        <p:nvSpPr>
          <p:cNvPr id="9" name="Rectangle 1">
            <a:extLst>
              <a:ext uri="{FF2B5EF4-FFF2-40B4-BE49-F238E27FC236}">
                <a16:creationId xmlns:a16="http://schemas.microsoft.com/office/drawing/2014/main" id="{37A021FC-A027-4C75-9FF0-F9DD396BFF14}"/>
              </a:ext>
            </a:extLst>
          </p:cNvPr>
          <p:cNvSpPr>
            <a:spLocks noChangeArrowheads="1"/>
          </p:cNvSpPr>
          <p:nvPr/>
        </p:nvSpPr>
        <p:spPr bwMode="auto">
          <a:xfrm>
            <a:off x="2500225" y="5239831"/>
            <a:ext cx="7568316" cy="64212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53" tIns="41476" rIns="82953" bIns="41476" numCol="1" anchor="ctr" anchorCtr="0" compatLnSpc="1">
            <a:prstTxWarp prst="textNoShape">
              <a:avLst/>
            </a:prstTxWarp>
            <a:spAutoFit/>
          </a:bodyPr>
          <a:lstStyle/>
          <a:p>
            <a:pPr defTabSz="829544" eaLnBrk="0" fontAlgn="base" hangingPunct="0">
              <a:spcBef>
                <a:spcPct val="0"/>
              </a:spcBef>
              <a:spcAft>
                <a:spcPct val="0"/>
              </a:spcAft>
            </a:pPr>
            <a:r>
              <a:rPr lang="en-US" altLang="en-US" sz="1814" b="1" dirty="0">
                <a:solidFill>
                  <a:srgbClr val="000000"/>
                </a:solidFill>
                <a:latin typeface="Consolas" panose="020B0609020204030204" pitchFamily="49" charset="0"/>
              </a:rPr>
              <a:t>#pragma </a:t>
            </a:r>
            <a:r>
              <a:rPr lang="en-US" altLang="en-US" sz="1814" b="1" dirty="0" err="1">
                <a:solidFill>
                  <a:srgbClr val="000000"/>
                </a:solidFill>
                <a:latin typeface="Consolas" panose="020B0609020204030204" pitchFamily="49" charset="0"/>
              </a:rPr>
              <a:t>omp</a:t>
            </a:r>
            <a:r>
              <a:rPr lang="en-US" altLang="en-US" sz="1814" b="1" dirty="0">
                <a:solidFill>
                  <a:srgbClr val="000000"/>
                </a:solidFill>
                <a:latin typeface="Consolas" panose="020B0609020204030204" pitchFamily="49" charset="0"/>
              </a:rPr>
              <a:t> single </a:t>
            </a:r>
            <a:r>
              <a:rPr lang="en-US" altLang="en-US" sz="1814" b="1" i="1" dirty="0">
                <a:solidFill>
                  <a:srgbClr val="000000"/>
                </a:solidFill>
                <a:latin typeface="Consolas" panose="020B0609020204030204" pitchFamily="49" charset="0"/>
              </a:rPr>
              <a:t>[clause ...] newline </a:t>
            </a:r>
            <a:r>
              <a:rPr lang="en-US" altLang="en-US" sz="1814" b="1" dirty="0">
                <a:solidFill>
                  <a:srgbClr val="000000"/>
                </a:solidFill>
                <a:latin typeface="Consolas" panose="020B0609020204030204" pitchFamily="49" charset="0"/>
              </a:rPr>
              <a:t>private </a:t>
            </a:r>
            <a:r>
              <a:rPr lang="en-US" altLang="en-US" sz="1814" b="1" i="1" dirty="0">
                <a:solidFill>
                  <a:srgbClr val="000000"/>
                </a:solidFill>
                <a:latin typeface="Consolas" panose="020B0609020204030204" pitchFamily="49" charset="0"/>
              </a:rPr>
              <a:t>(list) </a:t>
            </a:r>
            <a:r>
              <a:rPr lang="en-US" altLang="en-US" sz="1814" b="1" dirty="0" err="1">
                <a:solidFill>
                  <a:srgbClr val="000000"/>
                </a:solidFill>
                <a:latin typeface="Consolas" panose="020B0609020204030204" pitchFamily="49" charset="0"/>
              </a:rPr>
              <a:t>firstprivate</a:t>
            </a:r>
            <a:r>
              <a:rPr lang="en-US" altLang="en-US" sz="1814" b="1" dirty="0">
                <a:solidFill>
                  <a:srgbClr val="000000"/>
                </a:solidFill>
                <a:latin typeface="Consolas" panose="020B0609020204030204" pitchFamily="49" charset="0"/>
              </a:rPr>
              <a:t> </a:t>
            </a:r>
            <a:r>
              <a:rPr lang="en-US" altLang="en-US" sz="1814" b="1" i="1" dirty="0">
                <a:solidFill>
                  <a:srgbClr val="000000"/>
                </a:solidFill>
                <a:latin typeface="Consolas" panose="020B0609020204030204" pitchFamily="49" charset="0"/>
              </a:rPr>
              <a:t>(list) </a:t>
            </a:r>
            <a:r>
              <a:rPr lang="en-US" altLang="en-US" sz="1814" b="1" dirty="0" err="1">
                <a:solidFill>
                  <a:srgbClr val="000000"/>
                </a:solidFill>
                <a:latin typeface="Consolas" panose="020B0609020204030204" pitchFamily="49" charset="0"/>
              </a:rPr>
              <a:t>nowait</a:t>
            </a:r>
            <a:r>
              <a:rPr lang="en-US" altLang="en-US" sz="1814" b="1" dirty="0">
                <a:solidFill>
                  <a:srgbClr val="000000"/>
                </a:solidFill>
                <a:latin typeface="Consolas" panose="020B0609020204030204" pitchFamily="49" charset="0"/>
              </a:rPr>
              <a:t> </a:t>
            </a:r>
            <a:r>
              <a:rPr lang="en-US" altLang="en-US" sz="1814" b="1" i="1" dirty="0" err="1">
                <a:solidFill>
                  <a:srgbClr val="000000"/>
                </a:solidFill>
                <a:latin typeface="Consolas" panose="020B0609020204030204" pitchFamily="49" charset="0"/>
              </a:rPr>
              <a:t>structured_block</a:t>
            </a:r>
            <a:r>
              <a:rPr lang="en-US" altLang="en-US" sz="1814" dirty="0">
                <a:latin typeface="Consolas" panose="020B0609020204030204" pitchFamily="49" charset="0"/>
              </a:rPr>
              <a:t> </a:t>
            </a:r>
          </a:p>
        </p:txBody>
      </p:sp>
      <p:sp>
        <p:nvSpPr>
          <p:cNvPr id="6" name="Rectangle 5">
            <a:extLst>
              <a:ext uri="{FF2B5EF4-FFF2-40B4-BE49-F238E27FC236}">
                <a16:creationId xmlns:a16="http://schemas.microsoft.com/office/drawing/2014/main" id="{7B2B7EAE-0EB6-4347-841E-38F7D468FF63}"/>
              </a:ext>
            </a:extLst>
          </p:cNvPr>
          <p:cNvSpPr/>
          <p:nvPr/>
        </p:nvSpPr>
        <p:spPr>
          <a:xfrm>
            <a:off x="2183574" y="1263193"/>
            <a:ext cx="7884967" cy="21658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1079" indent="-311079">
              <a:buFont typeface="Arial" panose="020B0604020202020204" pitchFamily="34" charset="0"/>
              <a:buChar char="•"/>
            </a:pPr>
            <a:r>
              <a:rPr lang="en-US" sz="2600" dirty="0">
                <a:solidFill>
                  <a:schemeClr val="tx1"/>
                </a:solidFill>
              </a:rPr>
              <a:t>The SINGLE directive specifies that the enclosed code is to be executed by only one thread in the team.</a:t>
            </a:r>
          </a:p>
          <a:p>
            <a:endParaRPr lang="en-US" sz="2600" dirty="0">
              <a:solidFill>
                <a:schemeClr val="tx1"/>
              </a:solidFill>
            </a:endParaRPr>
          </a:p>
          <a:p>
            <a:pPr marL="311079" indent="-311079">
              <a:buFont typeface="Arial" panose="020B0604020202020204" pitchFamily="34" charset="0"/>
              <a:buChar char="•"/>
            </a:pPr>
            <a:r>
              <a:rPr lang="en-US" sz="2600" dirty="0">
                <a:solidFill>
                  <a:schemeClr val="tx1"/>
                </a:solidFill>
              </a:rPr>
              <a:t>May be useful when dealing with sections of code that are not thread safe (such as I/O)</a:t>
            </a:r>
          </a:p>
          <a:p>
            <a:pPr marL="311079" indent="-311079">
              <a:buFont typeface="Arial" panose="020B0604020202020204" pitchFamily="34" charset="0"/>
              <a:buChar char="•"/>
            </a:pPr>
            <a:endParaRPr lang="en-US" sz="2177"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76887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0095CF-73B9-47A0-8D46-A87C4E9AAB7E}"/>
              </a:ext>
            </a:extLst>
          </p:cNvPr>
          <p:cNvSpPr/>
          <p:nvPr/>
        </p:nvSpPr>
        <p:spPr>
          <a:xfrm>
            <a:off x="2219913" y="372225"/>
            <a:ext cx="7247924" cy="95714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defTabSz="914406">
              <a:lnSpc>
                <a:spcPct val="85000"/>
              </a:lnSpc>
              <a:spcBef>
                <a:spcPct val="0"/>
              </a:spcBef>
            </a:pPr>
            <a:r>
              <a:rPr lang="en-US" sz="5000" spc="-50" dirty="0">
                <a:solidFill>
                  <a:srgbClr val="002060"/>
                </a:solidFill>
                <a:latin typeface="+mj-lt"/>
                <a:ea typeface="+mj-ea"/>
                <a:cs typeface="+mj-cs"/>
              </a:rPr>
              <a:t>Schedule Clause</a:t>
            </a:r>
          </a:p>
        </p:txBody>
      </p:sp>
      <p:sp>
        <p:nvSpPr>
          <p:cNvPr id="3" name="Rectangle 2">
            <a:extLst>
              <a:ext uri="{FF2B5EF4-FFF2-40B4-BE49-F238E27FC236}">
                <a16:creationId xmlns:a16="http://schemas.microsoft.com/office/drawing/2014/main" id="{0708CE85-AF55-4F58-83F7-131AB6376BEF}"/>
              </a:ext>
            </a:extLst>
          </p:cNvPr>
          <p:cNvSpPr/>
          <p:nvPr/>
        </p:nvSpPr>
        <p:spPr>
          <a:xfrm>
            <a:off x="2108444" y="1380574"/>
            <a:ext cx="8082572" cy="1233656"/>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r>
              <a:rPr lang="en-US" sz="2903" dirty="0">
                <a:solidFill>
                  <a:schemeClr val="tx1"/>
                </a:solidFill>
                <a:latin typeface="Comic Sans MS" panose="030F0702030302020204" pitchFamily="66" charset="0"/>
              </a:rPr>
              <a:t>How is the work is divided among threads?</a:t>
            </a:r>
          </a:p>
          <a:p>
            <a:r>
              <a:rPr lang="en-US" sz="2903" dirty="0">
                <a:solidFill>
                  <a:schemeClr val="tx1"/>
                </a:solidFill>
                <a:latin typeface="Comic Sans MS" panose="030F0702030302020204" pitchFamily="66" charset="0"/>
              </a:rPr>
              <a:t>Directives for work distribution</a:t>
            </a:r>
          </a:p>
        </p:txBody>
      </p:sp>
      <p:pic>
        <p:nvPicPr>
          <p:cNvPr id="4" name="Picture 3">
            <a:extLst>
              <a:ext uri="{FF2B5EF4-FFF2-40B4-BE49-F238E27FC236}">
                <a16:creationId xmlns:a16="http://schemas.microsoft.com/office/drawing/2014/main" id="{867DAC01-7ED2-44E3-879D-75955EBEB7E1}"/>
              </a:ext>
            </a:extLst>
          </p:cNvPr>
          <p:cNvPicPr>
            <a:picLocks noChangeAspect="1"/>
          </p:cNvPicPr>
          <p:nvPr/>
        </p:nvPicPr>
        <p:blipFill>
          <a:blip r:embed="rId3"/>
          <a:stretch>
            <a:fillRect/>
          </a:stretch>
        </p:blipFill>
        <p:spPr>
          <a:xfrm>
            <a:off x="2108444" y="2614229"/>
            <a:ext cx="7485044" cy="3661234"/>
          </a:xfrm>
          <a:prstGeom prst="rect">
            <a:avLst/>
          </a:prstGeom>
        </p:spPr>
      </p:pic>
    </p:spTree>
    <p:extLst>
      <p:ext uri="{BB962C8B-B14F-4D97-AF65-F5344CB8AC3E}">
        <p14:creationId xmlns:p14="http://schemas.microsoft.com/office/powerpoint/2010/main" val="3314733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0095CF-73B9-47A0-8D46-A87C4E9AAB7E}"/>
              </a:ext>
            </a:extLst>
          </p:cNvPr>
          <p:cNvSpPr/>
          <p:nvPr/>
        </p:nvSpPr>
        <p:spPr>
          <a:xfrm>
            <a:off x="1697619" y="372225"/>
            <a:ext cx="7770219" cy="95714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defTabSz="914406">
              <a:lnSpc>
                <a:spcPct val="85000"/>
              </a:lnSpc>
              <a:spcBef>
                <a:spcPct val="0"/>
              </a:spcBef>
            </a:pPr>
            <a:r>
              <a:rPr lang="en-US" sz="5000" spc="-50" dirty="0">
                <a:solidFill>
                  <a:srgbClr val="002060"/>
                </a:solidFill>
                <a:latin typeface="+mj-lt"/>
                <a:ea typeface="+mj-ea"/>
                <a:cs typeface="+mj-cs"/>
              </a:rPr>
              <a:t>Schedule Clause: Types</a:t>
            </a:r>
          </a:p>
        </p:txBody>
      </p:sp>
      <p:sp>
        <p:nvSpPr>
          <p:cNvPr id="5" name="Rectangle 4">
            <a:extLst>
              <a:ext uri="{FF2B5EF4-FFF2-40B4-BE49-F238E27FC236}">
                <a16:creationId xmlns:a16="http://schemas.microsoft.com/office/drawing/2014/main" id="{8A33A3B7-029D-4D15-8F0C-E659DD469E7B}"/>
              </a:ext>
            </a:extLst>
          </p:cNvPr>
          <p:cNvSpPr/>
          <p:nvPr/>
        </p:nvSpPr>
        <p:spPr>
          <a:xfrm>
            <a:off x="1697619" y="1329372"/>
            <a:ext cx="8715155" cy="5293757"/>
          </a:xfrm>
          <a:prstGeom prst="rect">
            <a:avLst/>
          </a:prstGeom>
        </p:spPr>
        <p:txBody>
          <a:bodyPr wrap="square">
            <a:spAutoFit/>
          </a:bodyPr>
          <a:lstStyle/>
          <a:p>
            <a:r>
              <a:rPr lang="en-US" sz="2600" dirty="0"/>
              <a:t>A schedule kind is passed to an OpenMP loop schedule clause: </a:t>
            </a:r>
          </a:p>
          <a:p>
            <a:pPr marL="311079" indent="-311079">
              <a:buFont typeface="Arial" panose="020B0604020202020204" pitchFamily="34" charset="0"/>
              <a:buChar char="•"/>
            </a:pPr>
            <a:r>
              <a:rPr lang="en-US" sz="2600" dirty="0"/>
              <a:t>Provides a hint for how iterations of the corresponding OpenMP loop should be assigned to threads in the team of the OpenMP region surrounding the loop. </a:t>
            </a:r>
          </a:p>
          <a:p>
            <a:pPr marL="311079" indent="-311079">
              <a:buFont typeface="Arial" panose="020B0604020202020204" pitchFamily="34" charset="0"/>
              <a:buChar char="•"/>
            </a:pPr>
            <a:r>
              <a:rPr lang="en-US" sz="2600" dirty="0"/>
              <a:t>Five kinds of schedules for OpenMP loop1: </a:t>
            </a:r>
          </a:p>
          <a:p>
            <a:r>
              <a:rPr lang="en-US" sz="2600" dirty="0"/>
              <a:t>	</a:t>
            </a:r>
            <a:r>
              <a:rPr lang="en-US" sz="2600" b="1" dirty="0"/>
              <a:t>static </a:t>
            </a:r>
          </a:p>
          <a:p>
            <a:r>
              <a:rPr lang="en-US" sz="2600" b="1" dirty="0"/>
              <a:t>	dynamic</a:t>
            </a:r>
          </a:p>
          <a:p>
            <a:r>
              <a:rPr lang="en-US" sz="2600" b="1" dirty="0"/>
              <a:t>	guided </a:t>
            </a:r>
          </a:p>
          <a:p>
            <a:r>
              <a:rPr lang="en-US" sz="2600" b="1" dirty="0"/>
              <a:t>	auto </a:t>
            </a:r>
          </a:p>
          <a:p>
            <a:r>
              <a:rPr lang="en-US" sz="2600" b="1" dirty="0"/>
              <a:t>	runtime</a:t>
            </a:r>
            <a:r>
              <a:rPr lang="en-US" sz="2600" dirty="0"/>
              <a:t> </a:t>
            </a:r>
          </a:p>
          <a:p>
            <a:pPr marL="311079" indent="-311079">
              <a:buFont typeface="Arial" panose="020B0604020202020204" pitchFamily="34" charset="0"/>
              <a:buChar char="•"/>
            </a:pPr>
            <a:r>
              <a:rPr lang="en-US" sz="2600" dirty="0"/>
              <a:t>The OpenMP implementation and/or runtime defines how to assign chunks to threads of a team given the kind of schedule specified by as a hint.</a:t>
            </a:r>
          </a:p>
        </p:txBody>
      </p:sp>
    </p:spTree>
    <p:extLst>
      <p:ext uri="{BB962C8B-B14F-4D97-AF65-F5344CB8AC3E}">
        <p14:creationId xmlns:p14="http://schemas.microsoft.com/office/powerpoint/2010/main" val="1842751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0095CF-73B9-47A0-8D46-A87C4E9AAB7E}"/>
              </a:ext>
            </a:extLst>
          </p:cNvPr>
          <p:cNvSpPr/>
          <p:nvPr/>
        </p:nvSpPr>
        <p:spPr>
          <a:xfrm>
            <a:off x="1789789" y="372225"/>
            <a:ext cx="7678049" cy="95714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defTabSz="914406">
              <a:lnSpc>
                <a:spcPct val="85000"/>
              </a:lnSpc>
              <a:spcBef>
                <a:spcPct val="0"/>
              </a:spcBef>
            </a:pPr>
            <a:r>
              <a:rPr lang="en-US" sz="4800" spc="-50" dirty="0">
                <a:solidFill>
                  <a:srgbClr val="002060"/>
                </a:solidFill>
                <a:latin typeface="Comic Sans MS" panose="030F0702030302020204" pitchFamily="66" charset="0"/>
                <a:ea typeface="+mj-ea"/>
                <a:cs typeface="+mj-cs"/>
              </a:rPr>
              <a:t>Schedule Clause</a:t>
            </a:r>
          </a:p>
        </p:txBody>
      </p:sp>
      <p:pic>
        <p:nvPicPr>
          <p:cNvPr id="5" name="Picture 4">
            <a:extLst>
              <a:ext uri="{FF2B5EF4-FFF2-40B4-BE49-F238E27FC236}">
                <a16:creationId xmlns:a16="http://schemas.microsoft.com/office/drawing/2014/main" id="{BAB9C14A-686D-4322-B746-7222281914FB}"/>
              </a:ext>
            </a:extLst>
          </p:cNvPr>
          <p:cNvPicPr>
            <a:picLocks noChangeAspect="1"/>
          </p:cNvPicPr>
          <p:nvPr/>
        </p:nvPicPr>
        <p:blipFill>
          <a:blip r:embed="rId3"/>
          <a:stretch>
            <a:fillRect/>
          </a:stretch>
        </p:blipFill>
        <p:spPr>
          <a:xfrm>
            <a:off x="1523521" y="2042470"/>
            <a:ext cx="8889213" cy="3497952"/>
          </a:xfrm>
          <a:prstGeom prst="rect">
            <a:avLst/>
          </a:prstGeom>
        </p:spPr>
      </p:pic>
    </p:spTree>
    <p:extLst>
      <p:ext uri="{BB962C8B-B14F-4D97-AF65-F5344CB8AC3E}">
        <p14:creationId xmlns:p14="http://schemas.microsoft.com/office/powerpoint/2010/main" val="2033257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AD0F94-FA36-4DF7-80D8-77AB3ED364D9}"/>
              </a:ext>
            </a:extLst>
          </p:cNvPr>
          <p:cNvSpPr/>
          <p:nvPr/>
        </p:nvSpPr>
        <p:spPr>
          <a:xfrm>
            <a:off x="395925" y="934854"/>
            <a:ext cx="11434713" cy="586107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000" b="1" dirty="0">
                <a:latin typeface="Comic Sans MS" panose="030F0702030302020204" pitchFamily="66" charset="0"/>
              </a:rPr>
              <a:t>STATIC</a:t>
            </a:r>
            <a:r>
              <a:rPr lang="en-US" sz="2000" dirty="0">
                <a:latin typeface="Comic Sans MS" panose="030F0702030302020204" pitchFamily="66" charset="0"/>
              </a:rPr>
              <a:t>: Iterations of a loop are divided into chunks of size </a:t>
            </a:r>
            <a:r>
              <a:rPr lang="en-US" sz="2000" b="1" dirty="0">
                <a:latin typeface="Comic Sans MS" panose="030F0702030302020204" pitchFamily="66" charset="0"/>
              </a:rPr>
              <a:t>ceiling</a:t>
            </a:r>
            <a:r>
              <a:rPr lang="en-US" sz="2000" dirty="0">
                <a:latin typeface="Comic Sans MS" panose="030F0702030302020204" pitchFamily="66" charset="0"/>
              </a:rPr>
              <a:t>(</a:t>
            </a:r>
            <a:r>
              <a:rPr lang="en-US" sz="2000" i="1" dirty="0">
                <a:latin typeface="Comic Sans MS" panose="030F0702030302020204" pitchFamily="66" charset="0"/>
              </a:rPr>
              <a:t>iterations</a:t>
            </a:r>
            <a:r>
              <a:rPr lang="en-US" sz="2000" dirty="0">
                <a:latin typeface="Comic Sans MS" panose="030F0702030302020204" pitchFamily="66" charset="0"/>
              </a:rPr>
              <a:t>/</a:t>
            </a:r>
            <a:r>
              <a:rPr lang="en-US" sz="2000" i="1" dirty="0">
                <a:latin typeface="Comic Sans MS" panose="030F0702030302020204" pitchFamily="66" charset="0"/>
              </a:rPr>
              <a:t>threads</a:t>
            </a:r>
            <a:r>
              <a:rPr lang="en-US" sz="2000" dirty="0">
                <a:latin typeface="Comic Sans MS" panose="030F0702030302020204" pitchFamily="66" charset="0"/>
              </a:rPr>
              <a:t>). Each thread is assigned a separate chunk.</a:t>
            </a:r>
          </a:p>
          <a:p>
            <a:r>
              <a:rPr lang="en-US" sz="2000" b="1" dirty="0">
                <a:latin typeface="Comic Sans MS" panose="030F0702030302020204" pitchFamily="66" charset="0"/>
              </a:rPr>
              <a:t>STATIC, N</a:t>
            </a:r>
            <a:r>
              <a:rPr lang="en-US" sz="2000" dirty="0">
                <a:latin typeface="Comic Sans MS" panose="030F0702030302020204" pitchFamily="66" charset="0"/>
              </a:rPr>
              <a:t>: Iterations of a loop are divided into chunks of size </a:t>
            </a:r>
            <a:r>
              <a:rPr lang="en-US" sz="2000" b="1" i="1" dirty="0">
                <a:latin typeface="Comic Sans MS" panose="030F0702030302020204" pitchFamily="66" charset="0"/>
              </a:rPr>
              <a:t>N</a:t>
            </a:r>
            <a:r>
              <a:rPr lang="en-US" sz="2000" dirty="0">
                <a:latin typeface="Comic Sans MS" panose="030F0702030302020204" pitchFamily="66" charset="0"/>
              </a:rPr>
              <a:t>. Each chunk is assigned to a thread in </a:t>
            </a:r>
            <a:r>
              <a:rPr lang="en-US" sz="2000" i="1" dirty="0">
                <a:latin typeface="Comic Sans MS" panose="030F0702030302020204" pitchFamily="66" charset="0"/>
              </a:rPr>
              <a:t>round-robin</a:t>
            </a:r>
            <a:r>
              <a:rPr lang="en-US" sz="2000" dirty="0">
                <a:latin typeface="Comic Sans MS" panose="030F0702030302020204" pitchFamily="66" charset="0"/>
              </a:rPr>
              <a:t> fashion. </a:t>
            </a:r>
            <a:r>
              <a:rPr lang="en-US" sz="2000" b="1" i="1" dirty="0">
                <a:latin typeface="Comic Sans MS" panose="030F0702030302020204" pitchFamily="66" charset="0"/>
              </a:rPr>
              <a:t>N</a:t>
            </a:r>
            <a:r>
              <a:rPr lang="en-US" sz="2000" dirty="0">
                <a:latin typeface="Comic Sans MS" panose="030F0702030302020204" pitchFamily="66" charset="0"/>
              </a:rPr>
              <a:t> &gt;= 1 (integer expression)</a:t>
            </a:r>
          </a:p>
          <a:p>
            <a:endParaRPr lang="en-US" sz="2000" b="1" dirty="0">
              <a:latin typeface="Comic Sans MS" panose="030F0702030302020204" pitchFamily="66" charset="0"/>
            </a:endParaRPr>
          </a:p>
          <a:p>
            <a:r>
              <a:rPr lang="en-US" sz="2000" b="1" dirty="0">
                <a:latin typeface="Comic Sans MS" panose="030F0702030302020204" pitchFamily="66" charset="0"/>
              </a:rPr>
              <a:t>DYNAMIC: </a:t>
            </a:r>
            <a:r>
              <a:rPr lang="en-US" sz="2000" dirty="0">
                <a:latin typeface="Comic Sans MS" panose="030F0702030302020204" pitchFamily="66" charset="0"/>
              </a:rPr>
              <a:t>Iterations of a loop are divided into chunks of size 1.</a:t>
            </a:r>
          </a:p>
          <a:p>
            <a:r>
              <a:rPr lang="en-US" sz="2000" dirty="0">
                <a:latin typeface="Comic Sans MS" panose="030F0702030302020204" pitchFamily="66" charset="0"/>
              </a:rPr>
              <a:t>Chunks are assigned to threads on a first-come, first-serve basis as threads become available. This continues until all work is completed.</a:t>
            </a:r>
          </a:p>
          <a:p>
            <a:r>
              <a:rPr lang="en-US" sz="2000" b="1" dirty="0">
                <a:latin typeface="Comic Sans MS" panose="030F0702030302020204" pitchFamily="66" charset="0"/>
              </a:rPr>
              <a:t>DYNAMIC, N: Same as above, </a:t>
            </a:r>
            <a:r>
              <a:rPr lang="en-US" sz="2000" dirty="0">
                <a:latin typeface="Comic Sans MS" panose="030F0702030302020204" pitchFamily="66" charset="0"/>
              </a:rPr>
              <a:t>all chunks are set to size</a:t>
            </a:r>
            <a:r>
              <a:rPr lang="en-US" sz="2000" b="1" dirty="0">
                <a:latin typeface="Comic Sans MS" panose="030F0702030302020204" pitchFamily="66" charset="0"/>
              </a:rPr>
              <a:t> N</a:t>
            </a:r>
            <a:endParaRPr lang="en-US" sz="2000" dirty="0">
              <a:latin typeface="Comic Sans MS" panose="030F0702030302020204" pitchFamily="66" charset="0"/>
            </a:endParaRPr>
          </a:p>
          <a:p>
            <a:endParaRPr lang="en-US" sz="2000" b="1" dirty="0">
              <a:latin typeface="Comic Sans MS" panose="030F0702030302020204" pitchFamily="66" charset="0"/>
            </a:endParaRPr>
          </a:p>
          <a:p>
            <a:r>
              <a:rPr lang="en-US" sz="2000" b="1" dirty="0">
                <a:latin typeface="Comic Sans MS" panose="030F0702030302020204" pitchFamily="66" charset="0"/>
              </a:rPr>
              <a:t>GUIDED</a:t>
            </a:r>
            <a:r>
              <a:rPr lang="en-US" sz="2000" dirty="0">
                <a:latin typeface="Comic Sans MS" panose="030F0702030302020204" pitchFamily="66" charset="0"/>
              </a:rPr>
              <a:t>: Chunks are made progressively smaller until a chunk size of one is reached. The first chunk is of size </a:t>
            </a:r>
            <a:r>
              <a:rPr lang="en-US" sz="2000" b="1" dirty="0">
                <a:latin typeface="Comic Sans MS" panose="030F0702030302020204" pitchFamily="66" charset="0"/>
              </a:rPr>
              <a:t>ceiling</a:t>
            </a:r>
            <a:r>
              <a:rPr lang="en-US" sz="2000" dirty="0">
                <a:latin typeface="Comic Sans MS" panose="030F0702030302020204" pitchFamily="66" charset="0"/>
              </a:rPr>
              <a:t>(</a:t>
            </a:r>
            <a:r>
              <a:rPr lang="en-US" sz="2000" i="1" dirty="0">
                <a:latin typeface="Comic Sans MS" panose="030F0702030302020204" pitchFamily="66" charset="0"/>
              </a:rPr>
              <a:t>iterations/threads</a:t>
            </a:r>
            <a:r>
              <a:rPr lang="en-US" sz="2000" dirty="0">
                <a:latin typeface="Comic Sans MS" panose="030F0702030302020204" pitchFamily="66" charset="0"/>
              </a:rPr>
              <a:t>). Remaining chunks are of size </a:t>
            </a:r>
            <a:r>
              <a:rPr lang="en-US" sz="2000" b="1" dirty="0">
                <a:latin typeface="Comic Sans MS" panose="030F0702030302020204" pitchFamily="66" charset="0"/>
              </a:rPr>
              <a:t>ceiling</a:t>
            </a:r>
            <a:r>
              <a:rPr lang="en-US" sz="2000" dirty="0">
                <a:latin typeface="Comic Sans MS" panose="030F0702030302020204" pitchFamily="66" charset="0"/>
              </a:rPr>
              <a:t>(</a:t>
            </a:r>
            <a:r>
              <a:rPr lang="en-US" sz="2000" i="1" dirty="0" err="1">
                <a:latin typeface="Comic Sans MS" panose="030F0702030302020204" pitchFamily="66" charset="0"/>
              </a:rPr>
              <a:t>iterations_remaining</a:t>
            </a:r>
            <a:r>
              <a:rPr lang="en-US" sz="2000" dirty="0">
                <a:latin typeface="Comic Sans MS" panose="030F0702030302020204" pitchFamily="66" charset="0"/>
              </a:rPr>
              <a:t>/</a:t>
            </a:r>
            <a:r>
              <a:rPr lang="en-US" sz="2000" i="1" dirty="0">
                <a:latin typeface="Comic Sans MS" panose="030F0702030302020204" pitchFamily="66" charset="0"/>
              </a:rPr>
              <a:t>threads</a:t>
            </a:r>
            <a:r>
              <a:rPr lang="en-US" sz="2000" dirty="0">
                <a:latin typeface="Comic Sans MS" panose="030F0702030302020204" pitchFamily="66" charset="0"/>
              </a:rPr>
              <a:t>).Chunks are assigned to threads on a first-come, first-serve basis as threads become available. This continues until all work is completed.</a:t>
            </a:r>
          </a:p>
          <a:p>
            <a:r>
              <a:rPr lang="en-US" sz="2000" b="1" dirty="0">
                <a:latin typeface="Comic Sans MS" panose="030F0702030302020204" pitchFamily="66" charset="0"/>
              </a:rPr>
              <a:t>GUIDED, N: Minimum chunk size is N</a:t>
            </a:r>
          </a:p>
          <a:p>
            <a:endParaRPr lang="en-US" sz="2000" dirty="0">
              <a:latin typeface="Comic Sans MS" panose="030F0702030302020204" pitchFamily="66" charset="0"/>
            </a:endParaRPr>
          </a:p>
          <a:p>
            <a:r>
              <a:rPr lang="en-US" sz="2000" b="1" dirty="0">
                <a:latin typeface="Comic Sans MS" panose="030F0702030302020204" pitchFamily="66" charset="0"/>
              </a:rPr>
              <a:t>AUTO: </a:t>
            </a:r>
            <a:r>
              <a:rPr lang="en-US" sz="2000" dirty="0">
                <a:latin typeface="Comic Sans MS" panose="030F0702030302020204" pitchFamily="66" charset="0"/>
              </a:rPr>
              <a:t>Delegated the decision of the scheduling to the compiler and/or runtime system</a:t>
            </a:r>
          </a:p>
          <a:p>
            <a:r>
              <a:rPr lang="en-US" sz="2000" b="1" dirty="0">
                <a:latin typeface="Comic Sans MS" panose="030F0702030302020204" pitchFamily="66" charset="0"/>
              </a:rPr>
              <a:t>RUNTIME</a:t>
            </a:r>
            <a:r>
              <a:rPr lang="en-US" sz="2000" dirty="0">
                <a:latin typeface="Comic Sans MS" panose="030F0702030302020204" pitchFamily="66" charset="0"/>
              </a:rPr>
              <a:t>: Scheduling policy is determined at run time. OMP_SCHEDULE/ OMP_SET_SCHEDULE</a:t>
            </a:r>
          </a:p>
        </p:txBody>
      </p:sp>
      <p:sp>
        <p:nvSpPr>
          <p:cNvPr id="3" name="Rectangle 2">
            <a:extLst>
              <a:ext uri="{FF2B5EF4-FFF2-40B4-BE49-F238E27FC236}">
                <a16:creationId xmlns:a16="http://schemas.microsoft.com/office/drawing/2014/main" id="{764F13F4-8994-4FF6-9081-DF6E4BCAE60A}"/>
              </a:ext>
            </a:extLst>
          </p:cNvPr>
          <p:cNvSpPr/>
          <p:nvPr/>
        </p:nvSpPr>
        <p:spPr>
          <a:xfrm>
            <a:off x="1625931" y="146919"/>
            <a:ext cx="7841908" cy="95714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defTabSz="914406">
              <a:lnSpc>
                <a:spcPct val="85000"/>
              </a:lnSpc>
              <a:spcBef>
                <a:spcPct val="0"/>
              </a:spcBef>
            </a:pPr>
            <a:r>
              <a:rPr lang="en-US" sz="5000" spc="-50" dirty="0">
                <a:solidFill>
                  <a:srgbClr val="002060"/>
                </a:solidFill>
                <a:latin typeface="+mj-lt"/>
                <a:ea typeface="+mj-ea"/>
                <a:cs typeface="+mj-cs"/>
              </a:rPr>
              <a:t>Schedule Clause</a:t>
            </a:r>
          </a:p>
        </p:txBody>
      </p:sp>
    </p:spTree>
    <p:extLst>
      <p:ext uri="{BB962C8B-B14F-4D97-AF65-F5344CB8AC3E}">
        <p14:creationId xmlns:p14="http://schemas.microsoft.com/office/powerpoint/2010/main" val="683279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1691-88A0-4483-9CD5-5D939DA9A440}"/>
              </a:ext>
            </a:extLst>
          </p:cNvPr>
          <p:cNvSpPr txBox="1">
            <a:spLocks noGrp="1"/>
          </p:cNvSpPr>
          <p:nvPr>
            <p:ph type="title" idx="4294967295"/>
          </p:nvPr>
        </p:nvSpPr>
        <p:spPr>
          <a:xfrm>
            <a:off x="1755432" y="257788"/>
            <a:ext cx="7998553" cy="1041229"/>
          </a:xfrm>
        </p:spPr>
        <p:txBody>
          <a:bodyPr/>
          <a:lstStyle/>
          <a:p>
            <a:pPr lvl="0"/>
            <a:r>
              <a:rPr lang="en-IN" dirty="0">
                <a:solidFill>
                  <a:srgbClr val="002060"/>
                </a:solidFill>
                <a:latin typeface="Comic Sans MS" panose="030F0702030302020204" pitchFamily="66" charset="0"/>
              </a:rPr>
              <a:t>OpenMP: Synchronization</a:t>
            </a:r>
          </a:p>
        </p:txBody>
      </p:sp>
      <p:sp>
        <p:nvSpPr>
          <p:cNvPr id="6" name="Rectangle 5">
            <a:extLst>
              <a:ext uri="{FF2B5EF4-FFF2-40B4-BE49-F238E27FC236}">
                <a16:creationId xmlns:a16="http://schemas.microsoft.com/office/drawing/2014/main" id="{3A6ABE03-358B-4117-A02E-8DE3554B078E}"/>
              </a:ext>
            </a:extLst>
          </p:cNvPr>
          <p:cNvSpPr/>
          <p:nvPr/>
        </p:nvSpPr>
        <p:spPr>
          <a:xfrm>
            <a:off x="1635619" y="1647845"/>
            <a:ext cx="8732454" cy="613822"/>
          </a:xfrm>
          <a:prstGeom prst="rect">
            <a:avLst/>
          </a:prstGeom>
        </p:spPr>
        <p:txBody>
          <a:bodyPr wrap="square">
            <a:spAutoFit/>
          </a:bodyPr>
          <a:lstStyle/>
          <a:p>
            <a:pPr>
              <a:lnSpc>
                <a:spcPct val="150000"/>
              </a:lnSpc>
            </a:pPr>
            <a:r>
              <a:rPr lang="en-US" sz="2540" dirty="0">
                <a:solidFill>
                  <a:srgbClr val="000000"/>
                </a:solidFill>
                <a:highlight>
                  <a:srgbClr val="C0C0C0"/>
                </a:highlight>
                <a:latin typeface="Comic Sans MS" panose="030F0702030302020204" pitchFamily="66" charset="0"/>
                <a:cs typeface="Calibri" panose="020F0502020204030204" pitchFamily="34" charset="0"/>
              </a:rPr>
              <a:t> </a:t>
            </a:r>
            <a:endParaRPr lang="en-US" sz="2540" dirty="0">
              <a:highlight>
                <a:srgbClr val="C0C0C0"/>
              </a:highlight>
              <a:latin typeface="Comic Sans MS" panose="030F0702030302020204" pitchFamily="66" charset="0"/>
              <a:cs typeface="Calibri" panose="020F0502020204030204" pitchFamily="34" charset="0"/>
            </a:endParaRPr>
          </a:p>
        </p:txBody>
      </p:sp>
      <p:sp>
        <p:nvSpPr>
          <p:cNvPr id="3" name="TextBox 2">
            <a:extLst>
              <a:ext uri="{FF2B5EF4-FFF2-40B4-BE49-F238E27FC236}">
                <a16:creationId xmlns:a16="http://schemas.microsoft.com/office/drawing/2014/main" id="{3D9817AC-5654-4410-9A78-51D35A885876}"/>
              </a:ext>
            </a:extLst>
          </p:cNvPr>
          <p:cNvSpPr txBox="1"/>
          <p:nvPr/>
        </p:nvSpPr>
        <p:spPr>
          <a:xfrm>
            <a:off x="245097" y="1442301"/>
            <a:ext cx="11708091" cy="3359766"/>
          </a:xfrm>
          <a:prstGeom prst="rect">
            <a:avLst/>
          </a:prstGeom>
          <a:noFill/>
        </p:spPr>
        <p:txBody>
          <a:bodyPr wrap="square" rtlCol="0">
            <a:spAutoFit/>
          </a:bodyPr>
          <a:lstStyle/>
          <a:p>
            <a:pPr marL="311079" indent="-311079">
              <a:buFont typeface="Arial" panose="020B0604020202020204" pitchFamily="34" charset="0"/>
              <a:buChar char="•"/>
            </a:pPr>
            <a:r>
              <a:rPr lang="en-US" sz="2359" dirty="0">
                <a:latin typeface="Comic Sans MS" panose="030F0702030302020204" pitchFamily="66" charset="0"/>
              </a:rPr>
              <a:t>The programmer needs finer control over how variables are shared. </a:t>
            </a:r>
          </a:p>
          <a:p>
            <a:pPr marL="311079" indent="-311079">
              <a:buFont typeface="Arial" panose="020B0604020202020204" pitchFamily="34" charset="0"/>
              <a:buChar char="•"/>
            </a:pPr>
            <a:r>
              <a:rPr lang="en-US" sz="2359" dirty="0">
                <a:latin typeface="Comic Sans MS" panose="030F0702030302020204" pitchFamily="66" charset="0"/>
              </a:rPr>
              <a:t>The programmer must ensure that threads do not interfere with each other so that the output does not depend on how the individual threads are scheduled. </a:t>
            </a:r>
          </a:p>
          <a:p>
            <a:pPr marL="311079" indent="-311079">
              <a:buFont typeface="Arial" panose="020B0604020202020204" pitchFamily="34" charset="0"/>
              <a:buChar char="•"/>
            </a:pPr>
            <a:r>
              <a:rPr lang="en-US" sz="2359" dirty="0">
                <a:latin typeface="Comic Sans MS" panose="030F0702030302020204" pitchFamily="66" charset="0"/>
              </a:rPr>
              <a:t>In particular, the programmer must manage threads so that they read the correct values of a variable and that multiple threads do not try to write to a variable at the same time. </a:t>
            </a:r>
          </a:p>
          <a:p>
            <a:pPr marL="311079" indent="-311079">
              <a:buFont typeface="Arial" panose="020B0604020202020204" pitchFamily="34" charset="0"/>
              <a:buChar char="•"/>
            </a:pPr>
            <a:r>
              <a:rPr lang="en-US" sz="2359" dirty="0">
                <a:latin typeface="Comic Sans MS" panose="030F0702030302020204" pitchFamily="66" charset="0"/>
              </a:rPr>
              <a:t>Data dependencies and Task Dependencies</a:t>
            </a:r>
          </a:p>
          <a:p>
            <a:pPr marL="311079" indent="-311079">
              <a:buFont typeface="Arial" panose="020B0604020202020204" pitchFamily="34" charset="0"/>
              <a:buChar char="•"/>
            </a:pPr>
            <a:endParaRPr lang="en-US" sz="2359" dirty="0">
              <a:latin typeface="Comic Sans MS" panose="030F0702030302020204" pitchFamily="66" charset="0"/>
            </a:endParaRPr>
          </a:p>
          <a:p>
            <a:pPr marL="311079" indent="-311079">
              <a:buFont typeface="Arial" panose="020B0604020202020204" pitchFamily="34" charset="0"/>
              <a:buChar char="•"/>
            </a:pPr>
            <a:r>
              <a:rPr lang="en-US" sz="2359" dirty="0">
                <a:latin typeface="Comic Sans MS" panose="030F0702030302020204" pitchFamily="66" charset="0"/>
              </a:rPr>
              <a:t>MASTER, CRITICAL, BARRIER, FLUSH, TASKWAIT, ORDERED, NOWAIT</a:t>
            </a:r>
          </a:p>
        </p:txBody>
      </p:sp>
    </p:spTree>
    <p:extLst>
      <p:ext uri="{BB962C8B-B14F-4D97-AF65-F5344CB8AC3E}">
        <p14:creationId xmlns:p14="http://schemas.microsoft.com/office/powerpoint/2010/main" val="90587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658EBC-C0FE-4C4A-97AE-EEA424070BFD}"/>
              </a:ext>
            </a:extLst>
          </p:cNvPr>
          <p:cNvSpPr txBox="1"/>
          <p:nvPr/>
        </p:nvSpPr>
        <p:spPr>
          <a:xfrm>
            <a:off x="0" y="1489305"/>
            <a:ext cx="9144960" cy="60939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42900" indent="-342900">
              <a:buFont typeface="Wingdings" panose="05000000000000000000" pitchFamily="2" charset="2"/>
              <a:buChar char="ü"/>
            </a:pPr>
            <a:r>
              <a:rPr lang="en-US" sz="2600" dirty="0">
                <a:solidFill>
                  <a:schemeClr val="tx1"/>
                </a:solidFill>
              </a:rPr>
              <a:t>What is OPENMP?</a:t>
            </a:r>
          </a:p>
          <a:p>
            <a:pPr marL="342900" indent="-342900">
              <a:buFont typeface="Wingdings" panose="05000000000000000000" pitchFamily="2" charset="2"/>
              <a:buChar char="ü"/>
            </a:pPr>
            <a:r>
              <a:rPr lang="en-US" sz="2600" dirty="0">
                <a:solidFill>
                  <a:schemeClr val="tx1"/>
                </a:solidFill>
              </a:rPr>
              <a:t>Fork/Join Programming model</a:t>
            </a:r>
          </a:p>
          <a:p>
            <a:pPr marL="342900" indent="-342900">
              <a:buFont typeface="Wingdings" panose="05000000000000000000" pitchFamily="2" charset="2"/>
              <a:buChar char="ü"/>
            </a:pPr>
            <a:r>
              <a:rPr lang="en-US" sz="2600" dirty="0">
                <a:solidFill>
                  <a:schemeClr val="tx1"/>
                </a:solidFill>
              </a:rPr>
              <a:t>OPENMP Core Elements</a:t>
            </a:r>
          </a:p>
          <a:p>
            <a:pPr marL="342900" indent="-342900">
              <a:buFont typeface="Wingdings" panose="05000000000000000000" pitchFamily="2" charset="2"/>
              <a:buChar char="ü"/>
            </a:pPr>
            <a:r>
              <a:rPr lang="en-US" sz="2600" dirty="0">
                <a:solidFill>
                  <a:schemeClr val="tx1"/>
                </a:solidFill>
              </a:rPr>
              <a:t>#pragma </a:t>
            </a:r>
            <a:r>
              <a:rPr lang="en-US" sz="2600" dirty="0" err="1">
                <a:solidFill>
                  <a:schemeClr val="tx1"/>
                </a:solidFill>
              </a:rPr>
              <a:t>omp</a:t>
            </a:r>
            <a:r>
              <a:rPr lang="en-US" sz="2600" dirty="0">
                <a:solidFill>
                  <a:schemeClr val="tx1"/>
                </a:solidFill>
              </a:rPr>
              <a:t> parallel OR Parallel construct</a:t>
            </a:r>
          </a:p>
          <a:p>
            <a:pPr marL="342900" indent="-342900">
              <a:buFont typeface="Wingdings" panose="05000000000000000000" pitchFamily="2" charset="2"/>
              <a:buChar char="ü"/>
            </a:pPr>
            <a:r>
              <a:rPr lang="en-US" sz="2600" dirty="0">
                <a:solidFill>
                  <a:schemeClr val="tx1"/>
                </a:solidFill>
              </a:rPr>
              <a:t>run time variables</a:t>
            </a:r>
          </a:p>
          <a:p>
            <a:pPr marL="342900" indent="-342900">
              <a:buFont typeface="Wingdings" panose="05000000000000000000" pitchFamily="2" charset="2"/>
              <a:buChar char="ü"/>
            </a:pPr>
            <a:r>
              <a:rPr lang="en-US" sz="2600" dirty="0">
                <a:solidFill>
                  <a:schemeClr val="tx1"/>
                </a:solidFill>
              </a:rPr>
              <a:t>environment variables</a:t>
            </a:r>
          </a:p>
          <a:p>
            <a:pPr marL="342900" indent="-342900">
              <a:buFont typeface="Wingdings" panose="05000000000000000000" pitchFamily="2" charset="2"/>
              <a:buChar char="ü"/>
            </a:pPr>
            <a:r>
              <a:rPr lang="en-US" sz="2600" dirty="0">
                <a:solidFill>
                  <a:schemeClr val="tx1"/>
                </a:solidFill>
              </a:rPr>
              <a:t>data scoping (private, shared…)</a:t>
            </a:r>
          </a:p>
          <a:p>
            <a:pPr marL="342900" indent="-342900">
              <a:buFont typeface="Wingdings" panose="05000000000000000000" pitchFamily="2" charset="2"/>
              <a:buChar char="ü"/>
            </a:pPr>
            <a:r>
              <a:rPr lang="en-US" sz="2600" dirty="0">
                <a:solidFill>
                  <a:schemeClr val="tx1"/>
                </a:solidFill>
              </a:rPr>
              <a:t>work sharing constructs</a:t>
            </a:r>
          </a:p>
          <a:p>
            <a:r>
              <a:rPr lang="en-US" sz="2600" dirty="0">
                <a:solidFill>
                  <a:schemeClr val="tx1"/>
                </a:solidFill>
              </a:rPr>
              <a:t>	#pragma </a:t>
            </a:r>
            <a:r>
              <a:rPr lang="en-US" sz="2600" dirty="0" err="1">
                <a:solidFill>
                  <a:schemeClr val="tx1"/>
                </a:solidFill>
              </a:rPr>
              <a:t>omp</a:t>
            </a:r>
            <a:r>
              <a:rPr lang="en-US" sz="2600" dirty="0">
                <a:solidFill>
                  <a:schemeClr val="tx1"/>
                </a:solidFill>
              </a:rPr>
              <a:t> for</a:t>
            </a:r>
          </a:p>
          <a:p>
            <a:r>
              <a:rPr lang="en-US" sz="2600" dirty="0">
                <a:solidFill>
                  <a:schemeClr val="tx1"/>
                </a:solidFill>
              </a:rPr>
              <a:t>            </a:t>
            </a:r>
            <a:r>
              <a:rPr lang="en-US" sz="2600" dirty="0">
                <a:solidFill>
                  <a:srgbClr val="C00000"/>
                </a:solidFill>
              </a:rPr>
              <a:t>sections</a:t>
            </a:r>
          </a:p>
          <a:p>
            <a:r>
              <a:rPr lang="en-US" sz="2600" dirty="0">
                <a:solidFill>
                  <a:srgbClr val="C00000"/>
                </a:solidFill>
              </a:rPr>
              <a:t>	tasks</a:t>
            </a:r>
          </a:p>
          <a:p>
            <a:pPr marL="342900" indent="-342900">
              <a:buFont typeface="Wingdings" panose="05000000000000000000" pitchFamily="2" charset="2"/>
              <a:buChar char="Ø"/>
            </a:pPr>
            <a:r>
              <a:rPr lang="en-US" sz="2600" dirty="0">
                <a:solidFill>
                  <a:srgbClr val="C00000"/>
                </a:solidFill>
              </a:rPr>
              <a:t>schedule clause</a:t>
            </a:r>
          </a:p>
          <a:p>
            <a:pPr marL="342900" indent="-342900">
              <a:buFont typeface="Wingdings" panose="05000000000000000000" pitchFamily="2" charset="2"/>
              <a:buChar char="Ø"/>
            </a:pPr>
            <a:r>
              <a:rPr lang="en-US" sz="2600" dirty="0">
                <a:solidFill>
                  <a:srgbClr val="C00000"/>
                </a:solidFill>
              </a:rPr>
              <a:t>synchronization </a:t>
            </a:r>
          </a:p>
          <a:p>
            <a:pPr marL="342900" indent="-342900">
              <a:buFont typeface="Wingdings" panose="05000000000000000000" pitchFamily="2" charset="2"/>
              <a:buChar char="Ø"/>
            </a:pPr>
            <a:r>
              <a:rPr lang="en-US" sz="2600" dirty="0">
                <a:solidFill>
                  <a:srgbClr val="FF0000"/>
                </a:solidFill>
              </a:rPr>
              <a:t>compile and run </a:t>
            </a:r>
            <a:r>
              <a:rPr lang="en-US" sz="2600" dirty="0" err="1">
                <a:solidFill>
                  <a:srgbClr val="FF0000"/>
                </a:solidFill>
              </a:rPr>
              <a:t>openmp</a:t>
            </a:r>
            <a:r>
              <a:rPr lang="en-US" sz="2600" dirty="0">
                <a:solidFill>
                  <a:srgbClr val="FF0000"/>
                </a:solidFill>
              </a:rPr>
              <a:t> program in </a:t>
            </a:r>
            <a:r>
              <a:rPr lang="en-US" sz="2600" dirty="0" err="1">
                <a:solidFill>
                  <a:srgbClr val="FF0000"/>
                </a:solidFill>
              </a:rPr>
              <a:t>c++</a:t>
            </a:r>
            <a:r>
              <a:rPr lang="en-US" sz="2600" dirty="0">
                <a:solidFill>
                  <a:srgbClr val="FF0000"/>
                </a:solidFill>
              </a:rPr>
              <a:t> and </a:t>
            </a:r>
            <a:r>
              <a:rPr lang="en-US" sz="2600" dirty="0" err="1">
                <a:solidFill>
                  <a:srgbClr val="FF0000"/>
                </a:solidFill>
              </a:rPr>
              <a:t>fortran</a:t>
            </a:r>
            <a:endParaRPr lang="en-US" sz="2600" dirty="0">
              <a:solidFill>
                <a:srgbClr val="FF0000"/>
              </a:solidFill>
            </a:endParaRPr>
          </a:p>
          <a:p>
            <a:endParaRPr lang="en-US" sz="2600" dirty="0">
              <a:solidFill>
                <a:srgbClr val="C00000"/>
              </a:solidFill>
            </a:endParaRPr>
          </a:p>
        </p:txBody>
      </p:sp>
      <p:sp>
        <p:nvSpPr>
          <p:cNvPr id="4" name="Title 1">
            <a:extLst>
              <a:ext uri="{FF2B5EF4-FFF2-40B4-BE49-F238E27FC236}">
                <a16:creationId xmlns:a16="http://schemas.microsoft.com/office/drawing/2014/main" id="{F2B750B9-E614-4DDB-9DEF-42FF3EB09D82}"/>
              </a:ext>
            </a:extLst>
          </p:cNvPr>
          <p:cNvSpPr txBox="1">
            <a:spLocks/>
          </p:cNvSpPr>
          <p:nvPr/>
        </p:nvSpPr>
        <p:spPr>
          <a:xfrm>
            <a:off x="1636172" y="201526"/>
            <a:ext cx="8254987" cy="982817"/>
          </a:xfrm>
          <a:prstGeom prst="rect">
            <a:avLst/>
          </a:prstGeom>
        </p:spPr>
        <p:txBody>
          <a:bodyPr>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pPr defTabSz="914400">
              <a:lnSpc>
                <a:spcPct val="90000"/>
              </a:lnSpc>
            </a:pPr>
            <a:r>
              <a:rPr lang="en-US" sz="4400" dirty="0">
                <a:solidFill>
                  <a:schemeClr val="tx1"/>
                </a:solidFill>
              </a:rPr>
              <a:t>Recap of Part 1</a:t>
            </a:r>
          </a:p>
        </p:txBody>
      </p:sp>
    </p:spTree>
    <p:extLst>
      <p:ext uri="{BB962C8B-B14F-4D97-AF65-F5344CB8AC3E}">
        <p14:creationId xmlns:p14="http://schemas.microsoft.com/office/powerpoint/2010/main" val="2905113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D9CE-C0A1-4334-9BCB-C03595E3D677}"/>
              </a:ext>
            </a:extLst>
          </p:cNvPr>
          <p:cNvSpPr>
            <a:spLocks noGrp="1"/>
          </p:cNvSpPr>
          <p:nvPr>
            <p:ph type="title" idx="4294967295"/>
          </p:nvPr>
        </p:nvSpPr>
        <p:spPr>
          <a:xfrm>
            <a:off x="1810271" y="243387"/>
            <a:ext cx="8858210" cy="1451672"/>
          </a:xfrm>
        </p:spPr>
        <p:txBody>
          <a:bodyPr/>
          <a:lstStyle/>
          <a:p>
            <a:r>
              <a:rPr lang="en-US" dirty="0">
                <a:latin typeface="Comic Sans MS" panose="030F0702030302020204" pitchFamily="66" charset="0"/>
              </a:rPr>
              <a:t>Data Dependencies</a:t>
            </a:r>
          </a:p>
        </p:txBody>
      </p:sp>
      <p:sp>
        <p:nvSpPr>
          <p:cNvPr id="3" name="Rectangle 2">
            <a:extLst>
              <a:ext uri="{FF2B5EF4-FFF2-40B4-BE49-F238E27FC236}">
                <a16:creationId xmlns:a16="http://schemas.microsoft.com/office/drawing/2014/main" id="{E587A93F-573F-4BE7-91FA-114ADAFD23F4}"/>
              </a:ext>
            </a:extLst>
          </p:cNvPr>
          <p:cNvSpPr/>
          <p:nvPr/>
        </p:nvSpPr>
        <p:spPr>
          <a:xfrm>
            <a:off x="1810271" y="1939301"/>
            <a:ext cx="8694673" cy="378546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r>
              <a:rPr lang="en-US" sz="2903" dirty="0">
                <a:latin typeface="Comic Sans MS" panose="030F0702030302020204" pitchFamily="66" charset="0"/>
              </a:rPr>
              <a:t>OpenMP assumes that there is NO data-dependency across jobs running in parallel</a:t>
            </a:r>
          </a:p>
          <a:p>
            <a:endParaRPr lang="en-US" sz="2903" dirty="0"/>
          </a:p>
          <a:p>
            <a:r>
              <a:rPr lang="en-US" sz="2903" dirty="0">
                <a:latin typeface="Comic Sans MS" panose="030F0702030302020204" pitchFamily="66" charset="0"/>
              </a:rPr>
              <a:t>When the </a:t>
            </a:r>
            <a:r>
              <a:rPr lang="en-US" sz="2903" b="1" dirty="0" err="1">
                <a:solidFill>
                  <a:srgbClr val="0070C0"/>
                </a:solidFill>
                <a:latin typeface="Comic Sans MS" panose="030F0702030302020204" pitchFamily="66" charset="0"/>
              </a:rPr>
              <a:t>omp</a:t>
            </a:r>
            <a:r>
              <a:rPr lang="en-US" sz="2903" b="1" dirty="0">
                <a:solidFill>
                  <a:srgbClr val="0070C0"/>
                </a:solidFill>
                <a:latin typeface="Comic Sans MS" panose="030F0702030302020204" pitchFamily="66" charset="0"/>
              </a:rPr>
              <a:t> parallel</a:t>
            </a:r>
            <a:r>
              <a:rPr lang="en-US" sz="2903" dirty="0">
                <a:latin typeface="Comic Sans MS" panose="030F0702030302020204" pitchFamily="66" charset="0"/>
              </a:rPr>
              <a:t> directive is placed around a code block, it is the programmer’s responsibility to make sure data dependency is ruled out</a:t>
            </a:r>
          </a:p>
        </p:txBody>
      </p:sp>
    </p:spTree>
    <p:extLst>
      <p:ext uri="{BB962C8B-B14F-4D97-AF65-F5344CB8AC3E}">
        <p14:creationId xmlns:p14="http://schemas.microsoft.com/office/powerpoint/2010/main" val="847422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D9CE-C0A1-4334-9BCB-C03595E3D677}"/>
              </a:ext>
            </a:extLst>
          </p:cNvPr>
          <p:cNvSpPr>
            <a:spLocks noGrp="1"/>
          </p:cNvSpPr>
          <p:nvPr>
            <p:ph type="title"/>
          </p:nvPr>
        </p:nvSpPr>
        <p:spPr>
          <a:xfrm>
            <a:off x="1697619" y="129839"/>
            <a:ext cx="8193540" cy="982817"/>
          </a:xfrm>
        </p:spPr>
        <p:txBody>
          <a:bodyPr>
            <a:normAutofit/>
          </a:bodyPr>
          <a:lstStyle/>
          <a:p>
            <a:r>
              <a:rPr lang="en-US" dirty="0">
                <a:solidFill>
                  <a:srgbClr val="120A76"/>
                </a:solidFill>
                <a:latin typeface="Comic Sans MS" panose="030F0702030302020204" pitchFamily="66" charset="0"/>
              </a:rPr>
              <a:t>Synchronization Constructs</a:t>
            </a:r>
          </a:p>
        </p:txBody>
      </p:sp>
      <p:sp>
        <p:nvSpPr>
          <p:cNvPr id="7" name="Rectangle 6">
            <a:extLst>
              <a:ext uri="{FF2B5EF4-FFF2-40B4-BE49-F238E27FC236}">
                <a16:creationId xmlns:a16="http://schemas.microsoft.com/office/drawing/2014/main" id="{5637BCA3-E780-49B4-9848-6C1E4D3E14DF}"/>
              </a:ext>
            </a:extLst>
          </p:cNvPr>
          <p:cNvSpPr/>
          <p:nvPr/>
        </p:nvSpPr>
        <p:spPr>
          <a:xfrm>
            <a:off x="1697619" y="1338289"/>
            <a:ext cx="8970862" cy="24392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77" dirty="0">
                <a:solidFill>
                  <a:schemeClr val="tx1"/>
                </a:solidFill>
                <a:latin typeface="Comic Sans MS" panose="030F0702030302020204" pitchFamily="66" charset="0"/>
              </a:rPr>
              <a:t>1) Mutual Exclusion (Data Dependencies)</a:t>
            </a:r>
          </a:p>
          <a:p>
            <a:pPr lvl="1"/>
            <a:r>
              <a:rPr lang="en-US" sz="2177" b="1" dirty="0">
                <a:solidFill>
                  <a:schemeClr val="tx1"/>
                </a:solidFill>
                <a:latin typeface="Comic Sans MS" panose="030F0702030302020204" pitchFamily="66" charset="0"/>
              </a:rPr>
              <a:t>Critical Sections</a:t>
            </a:r>
            <a:r>
              <a:rPr lang="en-US" sz="2177" dirty="0">
                <a:solidFill>
                  <a:schemeClr val="tx1"/>
                </a:solidFill>
                <a:latin typeface="Comic Sans MS" panose="030F0702030302020204" pitchFamily="66" charset="0"/>
              </a:rPr>
              <a:t> : Protect access to shared &amp; modifiable data, allowing ONLY ONE thread to enter it at a given time</a:t>
            </a:r>
          </a:p>
          <a:p>
            <a:pPr lvl="1"/>
            <a:r>
              <a:rPr lang="en-US" sz="2177" dirty="0">
                <a:solidFill>
                  <a:schemeClr val="tx1"/>
                </a:solidFill>
                <a:latin typeface="Comic Sans MS" panose="030F0702030302020204" pitchFamily="66" charset="0"/>
              </a:rPr>
              <a:t>    </a:t>
            </a:r>
            <a:r>
              <a:rPr lang="en-US" sz="2177" dirty="0">
                <a:solidFill>
                  <a:srgbClr val="0070C0"/>
                </a:solidFill>
                <a:latin typeface="Comic Sans MS" panose="030F0702030302020204" pitchFamily="66" charset="0"/>
              </a:rPr>
              <a:t> #pragma </a:t>
            </a:r>
            <a:r>
              <a:rPr lang="en-US" sz="2177" dirty="0" err="1">
                <a:solidFill>
                  <a:srgbClr val="0070C0"/>
                </a:solidFill>
                <a:latin typeface="Comic Sans MS" panose="030F0702030302020204" pitchFamily="66" charset="0"/>
              </a:rPr>
              <a:t>omp</a:t>
            </a:r>
            <a:r>
              <a:rPr lang="en-US" sz="2177" dirty="0">
                <a:solidFill>
                  <a:srgbClr val="0070C0"/>
                </a:solidFill>
                <a:latin typeface="Comic Sans MS" panose="030F0702030302020204" pitchFamily="66" charset="0"/>
              </a:rPr>
              <a:t> critical</a:t>
            </a:r>
          </a:p>
          <a:p>
            <a:pPr lvl="1"/>
            <a:r>
              <a:rPr lang="en-US" sz="2177" dirty="0">
                <a:solidFill>
                  <a:schemeClr val="tx1"/>
                </a:solidFill>
                <a:latin typeface="Comic Sans MS" panose="030F0702030302020204" pitchFamily="66" charset="0"/>
              </a:rPr>
              <a:t>     </a:t>
            </a:r>
            <a:r>
              <a:rPr lang="en-US" sz="2177" dirty="0">
                <a:solidFill>
                  <a:srgbClr val="0070C0"/>
                </a:solidFill>
                <a:latin typeface="Comic Sans MS" panose="030F0702030302020204" pitchFamily="66" charset="0"/>
              </a:rPr>
              <a:t>#pragma </a:t>
            </a:r>
            <a:r>
              <a:rPr lang="en-US" sz="2177" dirty="0" err="1">
                <a:solidFill>
                  <a:srgbClr val="0070C0"/>
                </a:solidFill>
                <a:latin typeface="Comic Sans MS" panose="030F0702030302020204" pitchFamily="66" charset="0"/>
              </a:rPr>
              <a:t>omp</a:t>
            </a:r>
            <a:r>
              <a:rPr lang="en-US" sz="2177" dirty="0">
                <a:solidFill>
                  <a:srgbClr val="0070C0"/>
                </a:solidFill>
                <a:latin typeface="Comic Sans MS" panose="030F0702030302020204" pitchFamily="66" charset="0"/>
              </a:rPr>
              <a:t> atomic</a:t>
            </a:r>
            <a:r>
              <a:rPr lang="en-US" sz="2177" dirty="0">
                <a:solidFill>
                  <a:schemeClr val="tx1"/>
                </a:solidFill>
                <a:latin typeface="Comic Sans MS" panose="030F0702030302020204" pitchFamily="66" charset="0"/>
              </a:rPr>
              <a:t> – special case of </a:t>
            </a:r>
            <a:r>
              <a:rPr lang="en-US" sz="2177" b="1" dirty="0">
                <a:solidFill>
                  <a:schemeClr val="tx1"/>
                </a:solidFill>
                <a:latin typeface="Comic Sans MS" panose="030F0702030302020204" pitchFamily="66" charset="0"/>
              </a:rPr>
              <a:t>critical</a:t>
            </a:r>
            <a:r>
              <a:rPr lang="en-US" sz="2177" dirty="0">
                <a:solidFill>
                  <a:schemeClr val="tx1"/>
                </a:solidFill>
                <a:latin typeface="Comic Sans MS" panose="030F0702030302020204" pitchFamily="66" charset="0"/>
              </a:rPr>
              <a:t>, less overhead</a:t>
            </a:r>
          </a:p>
          <a:p>
            <a:pPr lvl="1"/>
            <a:r>
              <a:rPr lang="en-US" sz="2177" b="1" dirty="0">
                <a:solidFill>
                  <a:schemeClr val="tx1"/>
                </a:solidFill>
                <a:latin typeface="Comic Sans MS" panose="030F0702030302020204" pitchFamily="66" charset="0"/>
              </a:rPr>
              <a:t>Locks</a:t>
            </a:r>
            <a:endParaRPr lang="en-US" sz="1633" b="1" dirty="0">
              <a:solidFill>
                <a:schemeClr val="tx1"/>
              </a:solidFill>
              <a:latin typeface="Comic Sans MS" panose="030F0702030302020204" pitchFamily="66" charset="0"/>
            </a:endParaRPr>
          </a:p>
        </p:txBody>
      </p:sp>
      <p:pic>
        <p:nvPicPr>
          <p:cNvPr id="3" name="Picture 2">
            <a:extLst>
              <a:ext uri="{FF2B5EF4-FFF2-40B4-BE49-F238E27FC236}">
                <a16:creationId xmlns:a16="http://schemas.microsoft.com/office/drawing/2014/main" id="{13C054B4-5707-4D99-8930-D943EFF1AA6B}"/>
              </a:ext>
            </a:extLst>
          </p:cNvPr>
          <p:cNvPicPr>
            <a:picLocks noChangeAspect="1"/>
          </p:cNvPicPr>
          <p:nvPr/>
        </p:nvPicPr>
        <p:blipFill>
          <a:blip r:embed="rId3"/>
          <a:stretch>
            <a:fillRect/>
          </a:stretch>
        </p:blipFill>
        <p:spPr>
          <a:xfrm>
            <a:off x="5054155" y="3706356"/>
            <a:ext cx="5031271" cy="2663158"/>
          </a:xfrm>
          <a:prstGeom prst="rect">
            <a:avLst/>
          </a:prstGeom>
        </p:spPr>
      </p:pic>
      <p:cxnSp>
        <p:nvCxnSpPr>
          <p:cNvPr id="5" name="Straight Arrow Connector 4">
            <a:extLst>
              <a:ext uri="{FF2B5EF4-FFF2-40B4-BE49-F238E27FC236}">
                <a16:creationId xmlns:a16="http://schemas.microsoft.com/office/drawing/2014/main" id="{E04FE075-CA8D-45FF-802E-12FA1130A15E}"/>
              </a:ext>
            </a:extLst>
          </p:cNvPr>
          <p:cNvCxnSpPr>
            <a:cxnSpLocks/>
          </p:cNvCxnSpPr>
          <p:nvPr/>
        </p:nvCxnSpPr>
        <p:spPr>
          <a:xfrm>
            <a:off x="4021977" y="5085792"/>
            <a:ext cx="10321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82C53F4-39B0-4EE5-8322-7C98349BFD09}"/>
              </a:ext>
            </a:extLst>
          </p:cNvPr>
          <p:cNvSpPr/>
          <p:nvPr/>
        </p:nvSpPr>
        <p:spPr>
          <a:xfrm>
            <a:off x="2106575" y="4577762"/>
            <a:ext cx="2124533" cy="118796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14" dirty="0">
                <a:solidFill>
                  <a:schemeClr val="tx1"/>
                </a:solidFill>
                <a:latin typeface="Comic Sans MS" panose="030F0702030302020204" pitchFamily="66" charset="0"/>
              </a:rPr>
              <a:t>Only one thread updates this at a time</a:t>
            </a:r>
          </a:p>
        </p:txBody>
      </p:sp>
    </p:spTree>
    <p:extLst>
      <p:ext uri="{BB962C8B-B14F-4D97-AF65-F5344CB8AC3E}">
        <p14:creationId xmlns:p14="http://schemas.microsoft.com/office/powerpoint/2010/main" val="767125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D9CE-C0A1-4334-9BCB-C03595E3D677}"/>
              </a:ext>
            </a:extLst>
          </p:cNvPr>
          <p:cNvSpPr>
            <a:spLocks noGrp="1"/>
          </p:cNvSpPr>
          <p:nvPr>
            <p:ph type="title"/>
          </p:nvPr>
        </p:nvSpPr>
        <p:spPr>
          <a:xfrm>
            <a:off x="1820512" y="201526"/>
            <a:ext cx="8070647" cy="982817"/>
          </a:xfrm>
        </p:spPr>
        <p:txBody>
          <a:bodyPr>
            <a:normAutofit/>
          </a:bodyPr>
          <a:lstStyle/>
          <a:p>
            <a:r>
              <a:rPr lang="en-US" dirty="0">
                <a:latin typeface="Comic Sans MS" panose="030F0702030302020204" pitchFamily="66" charset="0"/>
              </a:rPr>
              <a:t>Synchronization Constructs</a:t>
            </a:r>
          </a:p>
        </p:txBody>
      </p:sp>
      <p:sp>
        <p:nvSpPr>
          <p:cNvPr id="7" name="Rectangle 6">
            <a:extLst>
              <a:ext uri="{FF2B5EF4-FFF2-40B4-BE49-F238E27FC236}">
                <a16:creationId xmlns:a16="http://schemas.microsoft.com/office/drawing/2014/main" id="{5637BCA3-E780-49B4-9848-6C1E4D3E14DF}"/>
              </a:ext>
            </a:extLst>
          </p:cNvPr>
          <p:cNvSpPr/>
          <p:nvPr/>
        </p:nvSpPr>
        <p:spPr>
          <a:xfrm>
            <a:off x="584462" y="1545995"/>
            <a:ext cx="11406433" cy="511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089"/>
              </a:spcAft>
            </a:pPr>
            <a:r>
              <a:rPr lang="en-US" sz="2268" dirty="0">
                <a:solidFill>
                  <a:schemeClr val="tx1"/>
                </a:solidFill>
                <a:latin typeface="Comic Sans MS" panose="030F0702030302020204" pitchFamily="66" charset="0"/>
              </a:rPr>
              <a:t>To impose order constraints and protect shared data. </a:t>
            </a:r>
          </a:p>
          <a:p>
            <a:pPr>
              <a:spcAft>
                <a:spcPts val="1089"/>
              </a:spcAft>
            </a:pPr>
            <a:r>
              <a:rPr lang="en-US" sz="2268" dirty="0">
                <a:solidFill>
                  <a:schemeClr val="tx1"/>
                </a:solidFill>
                <a:latin typeface="Comic Sans MS" panose="030F0702030302020204" pitchFamily="66" charset="0"/>
              </a:rPr>
              <a:t>Achieved by </a:t>
            </a:r>
            <a:r>
              <a:rPr lang="en-US" sz="2268" b="1" dirty="0">
                <a:solidFill>
                  <a:schemeClr val="tx1"/>
                </a:solidFill>
                <a:latin typeface="Comic Sans MS" panose="030F0702030302020204" pitchFamily="66" charset="0"/>
              </a:rPr>
              <a:t>Mutual Exclusion &amp; Barriers</a:t>
            </a:r>
          </a:p>
          <a:p>
            <a:r>
              <a:rPr lang="en-US" sz="2268" dirty="0">
                <a:solidFill>
                  <a:schemeClr val="tx1"/>
                </a:solidFill>
                <a:latin typeface="Comic Sans MS" panose="030F0702030302020204" pitchFamily="66" charset="0"/>
              </a:rPr>
              <a:t>2) Barriers (Task Dependencies)</a:t>
            </a:r>
          </a:p>
          <a:p>
            <a:pPr lvl="1"/>
            <a:r>
              <a:rPr lang="en-US" sz="2268" dirty="0">
                <a:solidFill>
                  <a:schemeClr val="tx1"/>
                </a:solidFill>
                <a:latin typeface="Comic Sans MS" panose="030F0702030302020204" pitchFamily="66" charset="0"/>
              </a:rPr>
              <a:t>Implicit : Sync points exist at the end of</a:t>
            </a:r>
          </a:p>
          <a:p>
            <a:pPr lvl="2"/>
            <a:r>
              <a:rPr lang="en-US" sz="2268" dirty="0">
                <a:solidFill>
                  <a:schemeClr val="tx1"/>
                </a:solidFill>
                <a:latin typeface="Comic Sans MS" panose="030F0702030302020204" pitchFamily="66" charset="0"/>
              </a:rPr>
              <a:t> </a:t>
            </a:r>
            <a:r>
              <a:rPr lang="en-US" sz="2268" dirty="0">
                <a:solidFill>
                  <a:srgbClr val="0070C0"/>
                </a:solidFill>
                <a:latin typeface="Comic Sans MS" panose="030F0702030302020204" pitchFamily="66" charset="0"/>
              </a:rPr>
              <a:t>parallel </a:t>
            </a:r>
            <a:r>
              <a:rPr lang="en-US" sz="2268" dirty="0">
                <a:solidFill>
                  <a:schemeClr val="tx1"/>
                </a:solidFill>
                <a:latin typeface="Comic Sans MS" panose="030F0702030302020204" pitchFamily="66" charset="0"/>
              </a:rPr>
              <a:t>–necessary barrier – cant be removed</a:t>
            </a:r>
          </a:p>
          <a:p>
            <a:pPr lvl="2"/>
            <a:r>
              <a:rPr lang="en-US" sz="2268" dirty="0">
                <a:solidFill>
                  <a:schemeClr val="tx1"/>
                </a:solidFill>
                <a:latin typeface="Comic Sans MS" panose="030F0702030302020204" pitchFamily="66" charset="0"/>
              </a:rPr>
              <a:t> </a:t>
            </a:r>
            <a:r>
              <a:rPr lang="en-US" sz="2268" dirty="0">
                <a:solidFill>
                  <a:srgbClr val="0070C0"/>
                </a:solidFill>
                <a:latin typeface="Comic Sans MS" panose="030F0702030302020204" pitchFamily="66" charset="0"/>
              </a:rPr>
              <a:t>for </a:t>
            </a:r>
            <a:r>
              <a:rPr lang="en-US" sz="2268" dirty="0">
                <a:solidFill>
                  <a:schemeClr val="tx1"/>
                </a:solidFill>
                <a:latin typeface="Comic Sans MS" panose="030F0702030302020204" pitchFamily="66" charset="0"/>
              </a:rPr>
              <a:t>– can be removed by using the </a:t>
            </a:r>
            <a:r>
              <a:rPr lang="en-US" sz="2268" b="1" dirty="0" err="1">
                <a:solidFill>
                  <a:schemeClr val="tx1"/>
                </a:solidFill>
                <a:latin typeface="Comic Sans MS" panose="030F0702030302020204" pitchFamily="66" charset="0"/>
              </a:rPr>
              <a:t>nowait</a:t>
            </a:r>
            <a:r>
              <a:rPr lang="en-US" sz="2268" dirty="0">
                <a:solidFill>
                  <a:schemeClr val="tx1"/>
                </a:solidFill>
                <a:latin typeface="Comic Sans MS" panose="030F0702030302020204" pitchFamily="66" charset="0"/>
              </a:rPr>
              <a:t> clause</a:t>
            </a:r>
          </a:p>
          <a:p>
            <a:pPr lvl="2"/>
            <a:r>
              <a:rPr lang="en-US" sz="2268" dirty="0">
                <a:solidFill>
                  <a:schemeClr val="tx1"/>
                </a:solidFill>
                <a:latin typeface="Comic Sans MS" panose="030F0702030302020204" pitchFamily="66" charset="0"/>
              </a:rPr>
              <a:t> </a:t>
            </a:r>
            <a:r>
              <a:rPr lang="en-US" sz="2268" dirty="0">
                <a:solidFill>
                  <a:srgbClr val="0070C0"/>
                </a:solidFill>
                <a:latin typeface="Comic Sans MS" panose="030F0702030302020204" pitchFamily="66" charset="0"/>
              </a:rPr>
              <a:t>sections </a:t>
            </a:r>
            <a:r>
              <a:rPr lang="en-US" sz="2268" dirty="0">
                <a:solidFill>
                  <a:schemeClr val="tx1"/>
                </a:solidFill>
                <a:latin typeface="Comic Sans MS" panose="030F0702030302020204" pitchFamily="66" charset="0"/>
              </a:rPr>
              <a:t>– can be removed by using the </a:t>
            </a:r>
            <a:r>
              <a:rPr lang="en-US" sz="2268" b="1" dirty="0" err="1">
                <a:solidFill>
                  <a:schemeClr val="tx1"/>
                </a:solidFill>
                <a:latin typeface="Comic Sans MS" panose="030F0702030302020204" pitchFamily="66" charset="0"/>
              </a:rPr>
              <a:t>nowait</a:t>
            </a:r>
            <a:r>
              <a:rPr lang="en-US" sz="2268" dirty="0">
                <a:solidFill>
                  <a:schemeClr val="tx1"/>
                </a:solidFill>
                <a:latin typeface="Comic Sans MS" panose="030F0702030302020204" pitchFamily="66" charset="0"/>
              </a:rPr>
              <a:t> clause</a:t>
            </a:r>
          </a:p>
          <a:p>
            <a:pPr lvl="2"/>
            <a:r>
              <a:rPr lang="en-US" sz="2268" dirty="0">
                <a:solidFill>
                  <a:schemeClr val="tx1"/>
                </a:solidFill>
                <a:latin typeface="Comic Sans MS" panose="030F0702030302020204" pitchFamily="66" charset="0"/>
              </a:rPr>
              <a:t> </a:t>
            </a:r>
            <a:r>
              <a:rPr lang="en-US" sz="2268" dirty="0">
                <a:solidFill>
                  <a:srgbClr val="0070C0"/>
                </a:solidFill>
                <a:latin typeface="Comic Sans MS" panose="030F0702030302020204" pitchFamily="66" charset="0"/>
              </a:rPr>
              <a:t>single </a:t>
            </a:r>
            <a:r>
              <a:rPr lang="en-US" sz="2268" dirty="0">
                <a:solidFill>
                  <a:schemeClr val="tx1"/>
                </a:solidFill>
                <a:latin typeface="Comic Sans MS" panose="030F0702030302020204" pitchFamily="66" charset="0"/>
              </a:rPr>
              <a:t>– can be removed by using the </a:t>
            </a:r>
            <a:r>
              <a:rPr lang="en-US" sz="2268" b="1" dirty="0" err="1">
                <a:solidFill>
                  <a:schemeClr val="tx1"/>
                </a:solidFill>
                <a:latin typeface="Comic Sans MS" panose="030F0702030302020204" pitchFamily="66" charset="0"/>
              </a:rPr>
              <a:t>nowait</a:t>
            </a:r>
            <a:r>
              <a:rPr lang="en-US" sz="2268" dirty="0">
                <a:solidFill>
                  <a:schemeClr val="tx1"/>
                </a:solidFill>
                <a:latin typeface="Comic Sans MS" panose="030F0702030302020204" pitchFamily="66" charset="0"/>
              </a:rPr>
              <a:t> clause</a:t>
            </a:r>
          </a:p>
          <a:p>
            <a:pPr lvl="2"/>
            <a:endParaRPr lang="en-US" sz="2268" dirty="0">
              <a:solidFill>
                <a:srgbClr val="0070C0"/>
              </a:solidFill>
              <a:latin typeface="Comic Sans MS" panose="030F0702030302020204" pitchFamily="66" charset="0"/>
            </a:endParaRPr>
          </a:p>
          <a:p>
            <a:pPr lvl="1"/>
            <a:r>
              <a:rPr lang="en-US" sz="2268" dirty="0">
                <a:solidFill>
                  <a:schemeClr val="tx1"/>
                </a:solidFill>
                <a:latin typeface="Comic Sans MS" panose="030F0702030302020204" pitchFamily="66" charset="0"/>
              </a:rPr>
              <a:t>Explicit : Must be used when ordering is required</a:t>
            </a:r>
          </a:p>
          <a:p>
            <a:pPr lvl="1"/>
            <a:r>
              <a:rPr lang="en-US" sz="2268" dirty="0">
                <a:solidFill>
                  <a:srgbClr val="0070C0"/>
                </a:solidFill>
                <a:latin typeface="Comic Sans MS" panose="030F0702030302020204" pitchFamily="66" charset="0"/>
              </a:rPr>
              <a:t>        #pragma </a:t>
            </a:r>
            <a:r>
              <a:rPr lang="en-US" sz="2268" dirty="0" err="1">
                <a:solidFill>
                  <a:srgbClr val="0070C0"/>
                </a:solidFill>
                <a:latin typeface="Comic Sans MS" panose="030F0702030302020204" pitchFamily="66" charset="0"/>
              </a:rPr>
              <a:t>omp</a:t>
            </a:r>
            <a:r>
              <a:rPr lang="en-US" sz="2268" dirty="0">
                <a:solidFill>
                  <a:srgbClr val="0070C0"/>
                </a:solidFill>
                <a:latin typeface="Comic Sans MS" panose="030F0702030302020204" pitchFamily="66" charset="0"/>
              </a:rPr>
              <a:t> barrier </a:t>
            </a:r>
          </a:p>
          <a:p>
            <a:pPr lvl="1"/>
            <a:r>
              <a:rPr lang="en-US" sz="2268" dirty="0">
                <a:solidFill>
                  <a:srgbClr val="0070C0"/>
                </a:solidFill>
                <a:latin typeface="Comic Sans MS" panose="030F0702030302020204" pitchFamily="66" charset="0"/>
              </a:rPr>
              <a:t>   </a:t>
            </a:r>
            <a:r>
              <a:rPr lang="en-US" sz="2268" dirty="0">
                <a:solidFill>
                  <a:schemeClr val="tx1"/>
                </a:solidFill>
                <a:latin typeface="Comic Sans MS" panose="030F0702030302020204" pitchFamily="66" charset="0"/>
              </a:rPr>
              <a:t>each thread waits until all threads arrive at the barrier</a:t>
            </a:r>
            <a:endParaRPr lang="en-US" sz="2268" dirty="0">
              <a:solidFill>
                <a:srgbClr val="0070C0"/>
              </a:solidFill>
              <a:latin typeface="Comic Sans MS" panose="030F0702030302020204" pitchFamily="66" charset="0"/>
            </a:endParaRPr>
          </a:p>
        </p:txBody>
      </p:sp>
    </p:spTree>
    <p:extLst>
      <p:ext uri="{BB962C8B-B14F-4D97-AF65-F5344CB8AC3E}">
        <p14:creationId xmlns:p14="http://schemas.microsoft.com/office/powerpoint/2010/main" val="3779862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C63CB7-21E2-4AEF-9D79-0B8C37F7F469}"/>
              </a:ext>
            </a:extLst>
          </p:cNvPr>
          <p:cNvPicPr>
            <a:picLocks noChangeAspect="1"/>
          </p:cNvPicPr>
          <p:nvPr/>
        </p:nvPicPr>
        <p:blipFill>
          <a:blip r:embed="rId2"/>
          <a:stretch>
            <a:fillRect/>
          </a:stretch>
        </p:blipFill>
        <p:spPr>
          <a:xfrm>
            <a:off x="4112432" y="945789"/>
            <a:ext cx="3852725" cy="5383200"/>
          </a:xfrm>
          <a:prstGeom prst="rect">
            <a:avLst/>
          </a:prstGeom>
        </p:spPr>
      </p:pic>
      <p:sp>
        <p:nvSpPr>
          <p:cNvPr id="4" name="Rectangle 3">
            <a:extLst>
              <a:ext uri="{FF2B5EF4-FFF2-40B4-BE49-F238E27FC236}">
                <a16:creationId xmlns:a16="http://schemas.microsoft.com/office/drawing/2014/main" id="{16A03582-58A2-447D-8115-2640342D5897}"/>
              </a:ext>
            </a:extLst>
          </p:cNvPr>
          <p:cNvSpPr/>
          <p:nvPr/>
        </p:nvSpPr>
        <p:spPr>
          <a:xfrm>
            <a:off x="1984369" y="2058457"/>
            <a:ext cx="2242796" cy="348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b="1" dirty="0">
                <a:solidFill>
                  <a:schemeClr val="tx1"/>
                </a:solidFill>
              </a:rPr>
              <a:t>Explicit Barrier</a:t>
            </a:r>
          </a:p>
        </p:txBody>
      </p:sp>
      <p:sp>
        <p:nvSpPr>
          <p:cNvPr id="5" name="Rectangle 4">
            <a:extLst>
              <a:ext uri="{FF2B5EF4-FFF2-40B4-BE49-F238E27FC236}">
                <a16:creationId xmlns:a16="http://schemas.microsoft.com/office/drawing/2014/main" id="{3C4CDD9B-1C39-447F-B6E1-24DB60C0789A}"/>
              </a:ext>
            </a:extLst>
          </p:cNvPr>
          <p:cNvSpPr/>
          <p:nvPr/>
        </p:nvSpPr>
        <p:spPr>
          <a:xfrm>
            <a:off x="1927003" y="3637388"/>
            <a:ext cx="2242796" cy="530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b="1" dirty="0">
                <a:solidFill>
                  <a:schemeClr val="tx1"/>
                </a:solidFill>
              </a:rPr>
              <a:t>Implicit Barrier at end of parallel region</a:t>
            </a:r>
          </a:p>
        </p:txBody>
      </p:sp>
      <p:sp>
        <p:nvSpPr>
          <p:cNvPr id="6" name="Rectangle 5">
            <a:extLst>
              <a:ext uri="{FF2B5EF4-FFF2-40B4-BE49-F238E27FC236}">
                <a16:creationId xmlns:a16="http://schemas.microsoft.com/office/drawing/2014/main" id="{8DFD1AED-5364-4179-A070-D7016E1124F4}"/>
              </a:ext>
            </a:extLst>
          </p:cNvPr>
          <p:cNvSpPr/>
          <p:nvPr/>
        </p:nvSpPr>
        <p:spPr>
          <a:xfrm>
            <a:off x="1871717" y="5130776"/>
            <a:ext cx="2298081" cy="696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b="1" dirty="0">
                <a:solidFill>
                  <a:schemeClr val="tx1"/>
                </a:solidFill>
              </a:rPr>
              <a:t>No Barrier</a:t>
            </a:r>
            <a:br>
              <a:rPr lang="en-US" sz="1633" b="1" dirty="0">
                <a:solidFill>
                  <a:schemeClr val="tx1"/>
                </a:solidFill>
              </a:rPr>
            </a:br>
            <a:r>
              <a:rPr lang="en-US" sz="1633" b="1" dirty="0" err="1">
                <a:solidFill>
                  <a:schemeClr val="tx1"/>
                </a:solidFill>
              </a:rPr>
              <a:t>nowait</a:t>
            </a:r>
            <a:r>
              <a:rPr lang="en-US" sz="1633" b="1" dirty="0">
                <a:solidFill>
                  <a:schemeClr val="tx1"/>
                </a:solidFill>
              </a:rPr>
              <a:t> cancels barrier creation</a:t>
            </a:r>
          </a:p>
        </p:txBody>
      </p:sp>
      <p:sp>
        <p:nvSpPr>
          <p:cNvPr id="7" name="Title 1">
            <a:extLst>
              <a:ext uri="{FF2B5EF4-FFF2-40B4-BE49-F238E27FC236}">
                <a16:creationId xmlns:a16="http://schemas.microsoft.com/office/drawing/2014/main" id="{FF459788-019D-4D5E-A565-3EC7C9656E4D}"/>
              </a:ext>
            </a:extLst>
          </p:cNvPr>
          <p:cNvSpPr txBox="1">
            <a:spLocks/>
          </p:cNvSpPr>
          <p:nvPr/>
        </p:nvSpPr>
        <p:spPr>
          <a:xfrm>
            <a:off x="2301843" y="201527"/>
            <a:ext cx="7589316" cy="744262"/>
          </a:xfrm>
          <a:prstGeom prst="rect">
            <a:avLst/>
          </a:prstGeom>
        </p:spPr>
        <p:txBody>
          <a:bodyPr>
            <a:normAutofit fontScale="97500"/>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US" sz="4800" dirty="0">
                <a:latin typeface="Comic Sans MS" panose="030F0702030302020204" pitchFamily="66" charset="0"/>
              </a:rPr>
              <a:t>Synchronization: Barrier</a:t>
            </a:r>
          </a:p>
        </p:txBody>
      </p:sp>
    </p:spTree>
    <p:extLst>
      <p:ext uri="{BB962C8B-B14F-4D97-AF65-F5344CB8AC3E}">
        <p14:creationId xmlns:p14="http://schemas.microsoft.com/office/powerpoint/2010/main" val="1145848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D9CE-C0A1-4334-9BCB-C03595E3D677}"/>
              </a:ext>
            </a:extLst>
          </p:cNvPr>
          <p:cNvSpPr>
            <a:spLocks noGrp="1"/>
          </p:cNvSpPr>
          <p:nvPr>
            <p:ph type="title" idx="4294967295"/>
          </p:nvPr>
        </p:nvSpPr>
        <p:spPr>
          <a:xfrm>
            <a:off x="1523521" y="28002"/>
            <a:ext cx="9086990" cy="982183"/>
          </a:xfrm>
        </p:spPr>
        <p:txBody>
          <a:bodyPr>
            <a:normAutofit/>
          </a:bodyPr>
          <a:lstStyle/>
          <a:p>
            <a:r>
              <a:rPr lang="en-US" sz="5000" dirty="0">
                <a:solidFill>
                  <a:srgbClr val="120A76"/>
                </a:solidFill>
              </a:rPr>
              <a:t>OPENMP Synchronization: review</a:t>
            </a:r>
          </a:p>
        </p:txBody>
      </p:sp>
      <p:graphicFrame>
        <p:nvGraphicFramePr>
          <p:cNvPr id="3" name="Table 2">
            <a:extLst>
              <a:ext uri="{FF2B5EF4-FFF2-40B4-BE49-F238E27FC236}">
                <a16:creationId xmlns:a16="http://schemas.microsoft.com/office/drawing/2014/main" id="{E0C99D6A-4EA5-4E91-8370-551586317B58}"/>
              </a:ext>
            </a:extLst>
          </p:cNvPr>
          <p:cNvGraphicFramePr>
            <a:graphicFrameLocks noGrp="1"/>
          </p:cNvGraphicFramePr>
          <p:nvPr>
            <p:extLst>
              <p:ext uri="{D42A27DB-BD31-4B8C-83A1-F6EECF244321}">
                <p14:modId xmlns:p14="http://schemas.microsoft.com/office/powerpoint/2010/main" val="4245740380"/>
              </p:ext>
            </p:extLst>
          </p:nvPr>
        </p:nvGraphicFramePr>
        <p:xfrm>
          <a:off x="952107" y="1054828"/>
          <a:ext cx="10831398" cy="5543935"/>
        </p:xfrm>
        <a:graphic>
          <a:graphicData uri="http://schemas.openxmlformats.org/drawingml/2006/table">
            <a:tbl>
              <a:tblPr firstRow="1" bandRow="1">
                <a:tableStyleId>{5C22544A-7EE6-4342-B048-85BDC9FD1C3A}</a:tableStyleId>
              </a:tblPr>
              <a:tblGrid>
                <a:gridCol w="3989123">
                  <a:extLst>
                    <a:ext uri="{9D8B030D-6E8A-4147-A177-3AD203B41FA5}">
                      <a16:colId xmlns:a16="http://schemas.microsoft.com/office/drawing/2014/main" val="475606112"/>
                    </a:ext>
                  </a:extLst>
                </a:gridCol>
                <a:gridCol w="6842275">
                  <a:extLst>
                    <a:ext uri="{9D8B030D-6E8A-4147-A177-3AD203B41FA5}">
                      <a16:colId xmlns:a16="http://schemas.microsoft.com/office/drawing/2014/main" val="1697467861"/>
                    </a:ext>
                  </a:extLst>
                </a:gridCol>
              </a:tblGrid>
              <a:tr h="1025211">
                <a:tc>
                  <a:txBody>
                    <a:bodyPr/>
                    <a:lstStyle/>
                    <a:p>
                      <a:r>
                        <a:rPr lang="en-US" sz="2200" dirty="0"/>
                        <a:t>PRAGMA</a:t>
                      </a:r>
                    </a:p>
                  </a:txBody>
                  <a:tcPr marL="82953" marR="82953" marT="41476" marB="41476"/>
                </a:tc>
                <a:tc>
                  <a:txBody>
                    <a:bodyPr/>
                    <a:lstStyle/>
                    <a:p>
                      <a:r>
                        <a:rPr lang="en-US" sz="2200" dirty="0"/>
                        <a:t>DESCRIPTION</a:t>
                      </a:r>
                    </a:p>
                  </a:txBody>
                  <a:tcPr marL="82953" marR="82953" marT="41476" marB="41476"/>
                </a:tc>
                <a:extLst>
                  <a:ext uri="{0D108BD9-81ED-4DB2-BD59-A6C34878D82A}">
                    <a16:rowId xmlns:a16="http://schemas.microsoft.com/office/drawing/2014/main" val="1294428956"/>
                  </a:ext>
                </a:extLst>
              </a:tr>
              <a:tr h="1025211">
                <a:tc>
                  <a:txBody>
                    <a:bodyPr/>
                    <a:lstStyle/>
                    <a:p>
                      <a:r>
                        <a:rPr lang="en-US" sz="2200" dirty="0"/>
                        <a:t>#pragma </a:t>
                      </a:r>
                      <a:r>
                        <a:rPr lang="en-US" sz="2200" dirty="0" err="1"/>
                        <a:t>omp</a:t>
                      </a:r>
                      <a:r>
                        <a:rPr lang="en-US" sz="2200" dirty="0"/>
                        <a:t> </a:t>
                      </a:r>
                      <a:r>
                        <a:rPr lang="en-US" sz="2200" dirty="0" err="1"/>
                        <a:t>taskwait</a:t>
                      </a:r>
                      <a:endParaRPr lang="en-US" sz="2200" dirty="0"/>
                    </a:p>
                    <a:p>
                      <a:r>
                        <a:rPr lang="en-US" sz="2200" dirty="0"/>
                        <a:t>!$OMP TASKWAIT</a:t>
                      </a:r>
                    </a:p>
                  </a:txBody>
                  <a:tcPr marL="82953" marR="82953" marT="41476" marB="41476"/>
                </a:tc>
                <a:tc>
                  <a:txBody>
                    <a:bodyPr/>
                    <a:lstStyle/>
                    <a:p>
                      <a:r>
                        <a:rPr lang="en-US" sz="2200" b="0" i="0" kern="1200" dirty="0">
                          <a:solidFill>
                            <a:schemeClr val="dk1"/>
                          </a:solidFill>
                          <a:effectLst/>
                          <a:latin typeface="+mn-lt"/>
                          <a:ea typeface="+mn-ea"/>
                          <a:cs typeface="+mn-cs"/>
                        </a:rPr>
                        <a:t>Specifies a wait on the completion of child tasks generated since the beginning of the current task</a:t>
                      </a:r>
                      <a:endParaRPr lang="en-US" sz="2200" dirty="0"/>
                    </a:p>
                  </a:txBody>
                  <a:tcPr marL="82953" marR="82953" marT="41476" marB="41476"/>
                </a:tc>
                <a:extLst>
                  <a:ext uri="{0D108BD9-81ED-4DB2-BD59-A6C34878D82A}">
                    <a16:rowId xmlns:a16="http://schemas.microsoft.com/office/drawing/2014/main" val="2753162409"/>
                  </a:ext>
                </a:extLst>
              </a:tr>
              <a:tr h="1129825">
                <a:tc>
                  <a:txBody>
                    <a:bodyPr/>
                    <a:lstStyle/>
                    <a:p>
                      <a:r>
                        <a:rPr lang="en-US" sz="2200" dirty="0"/>
                        <a:t>#pragma </a:t>
                      </a:r>
                      <a:r>
                        <a:rPr lang="en-US" sz="2200" dirty="0" err="1"/>
                        <a:t>omp</a:t>
                      </a:r>
                      <a:r>
                        <a:rPr lang="en-US" sz="2200" dirty="0"/>
                        <a:t> critical</a:t>
                      </a:r>
                    </a:p>
                    <a:p>
                      <a:r>
                        <a:rPr lang="en-US" sz="2200" dirty="0"/>
                        <a:t>!$OMP CRITICAL</a:t>
                      </a:r>
                    </a:p>
                    <a:p>
                      <a:r>
                        <a:rPr lang="en-US" sz="2200" dirty="0"/>
                        <a:t>!$OMP END CRITICAL</a:t>
                      </a:r>
                    </a:p>
                  </a:txBody>
                  <a:tcPr marL="82953" marR="82953" marT="41476" marB="41476"/>
                </a:tc>
                <a:tc>
                  <a:txBody>
                    <a:bodyPr/>
                    <a:lstStyle/>
                    <a:p>
                      <a:r>
                        <a:rPr lang="en-US" sz="2200" b="0" i="0" kern="1200" dirty="0">
                          <a:solidFill>
                            <a:schemeClr val="dk1"/>
                          </a:solidFill>
                          <a:effectLst/>
                          <a:latin typeface="+mn-lt"/>
                          <a:ea typeface="+mn-ea"/>
                          <a:cs typeface="+mn-cs"/>
                        </a:rPr>
                        <a:t>Code within the block or pragma is only executed on one thread at a time.</a:t>
                      </a:r>
                      <a:endParaRPr lang="en-US" sz="2200" dirty="0"/>
                    </a:p>
                  </a:txBody>
                  <a:tcPr marL="82953" marR="82953" marT="41476" marB="41476"/>
                </a:tc>
                <a:extLst>
                  <a:ext uri="{0D108BD9-81ED-4DB2-BD59-A6C34878D82A}">
                    <a16:rowId xmlns:a16="http://schemas.microsoft.com/office/drawing/2014/main" val="1208860531"/>
                  </a:ext>
                </a:extLst>
              </a:tr>
              <a:tr h="1233863">
                <a:tc>
                  <a:txBody>
                    <a:bodyPr/>
                    <a:lstStyle/>
                    <a:p>
                      <a:r>
                        <a:rPr lang="en-US" sz="2200" dirty="0"/>
                        <a:t>#pragma </a:t>
                      </a:r>
                      <a:r>
                        <a:rPr lang="en-US" sz="2200" dirty="0" err="1"/>
                        <a:t>omp</a:t>
                      </a:r>
                      <a:r>
                        <a:rPr lang="en-US" sz="2200" dirty="0"/>
                        <a:t> critical</a:t>
                      </a:r>
                    </a:p>
                    <a:p>
                      <a:r>
                        <a:rPr lang="en-US" sz="2200" dirty="0"/>
                        <a:t>!$OMP ATOMIC</a:t>
                      </a:r>
                    </a:p>
                    <a:p>
                      <a:r>
                        <a:rPr lang="en-US" sz="2200" dirty="0"/>
                        <a:t>!$OMP END ATOMIC</a:t>
                      </a:r>
                    </a:p>
                  </a:txBody>
                  <a:tcPr marL="82953" marR="82953" marT="41476" marB="41476"/>
                </a:tc>
                <a:tc>
                  <a:txBody>
                    <a:bodyPr/>
                    <a:lstStyle/>
                    <a:p>
                      <a:r>
                        <a:rPr lang="en-US" sz="2200" b="0" i="0" kern="1200" dirty="0">
                          <a:solidFill>
                            <a:schemeClr val="dk1"/>
                          </a:solidFill>
                          <a:effectLst/>
                          <a:latin typeface="+mn-lt"/>
                          <a:ea typeface="+mn-ea"/>
                          <a:cs typeface="+mn-cs"/>
                        </a:rPr>
                        <a:t>Provides a mini-CRITICAL section. specific memory location must be updated atomically (Atomic statements)</a:t>
                      </a:r>
                      <a:endParaRPr lang="en-US" sz="2200" dirty="0"/>
                    </a:p>
                  </a:txBody>
                  <a:tcPr marL="82953" marR="82953" marT="41476" marB="41476"/>
                </a:tc>
                <a:extLst>
                  <a:ext uri="{0D108BD9-81ED-4DB2-BD59-A6C34878D82A}">
                    <a16:rowId xmlns:a16="http://schemas.microsoft.com/office/drawing/2014/main" val="3801471553"/>
                  </a:ext>
                </a:extLst>
              </a:tr>
              <a:tr h="1129825">
                <a:tc>
                  <a:txBody>
                    <a:bodyPr/>
                    <a:lstStyle/>
                    <a:p>
                      <a:r>
                        <a:rPr lang="en-US" sz="2200" dirty="0"/>
                        <a:t>#pragma </a:t>
                      </a:r>
                      <a:r>
                        <a:rPr lang="en-US" sz="2200" dirty="0" err="1"/>
                        <a:t>omp</a:t>
                      </a:r>
                      <a:r>
                        <a:rPr lang="en-US" sz="2200" dirty="0"/>
                        <a:t> barrier</a:t>
                      </a:r>
                    </a:p>
                    <a:p>
                      <a:r>
                        <a:rPr lang="en-US" sz="2200" dirty="0"/>
                        <a:t>!$OMP BARRIER</a:t>
                      </a:r>
                    </a:p>
                    <a:p>
                      <a:pPr marL="0" marR="0" lvl="0" indent="0" algn="l" defTabSz="1007943" rtl="0" eaLnBrk="1" fontAlgn="auto" latinLnBrk="0" hangingPunct="1">
                        <a:lnSpc>
                          <a:spcPct val="100000"/>
                        </a:lnSpc>
                        <a:spcBef>
                          <a:spcPts val="0"/>
                        </a:spcBef>
                        <a:spcAft>
                          <a:spcPts val="0"/>
                        </a:spcAft>
                        <a:buClrTx/>
                        <a:buSzTx/>
                        <a:buFontTx/>
                        <a:buNone/>
                        <a:tabLst/>
                        <a:defRPr/>
                      </a:pPr>
                      <a:r>
                        <a:rPr lang="en-US" sz="2200" dirty="0"/>
                        <a:t>!$OMP END BARRIER</a:t>
                      </a:r>
                    </a:p>
                  </a:txBody>
                  <a:tcPr marL="82953" marR="82953" marT="41476" marB="41476"/>
                </a:tc>
                <a:tc>
                  <a:txBody>
                    <a:bodyPr/>
                    <a:lstStyle/>
                    <a:p>
                      <a:r>
                        <a:rPr lang="en-US" sz="2200" b="0" i="0" kern="1200" dirty="0">
                          <a:solidFill>
                            <a:schemeClr val="dk1"/>
                          </a:solidFill>
                          <a:effectLst/>
                          <a:latin typeface="+mn-lt"/>
                          <a:ea typeface="+mn-ea"/>
                          <a:cs typeface="+mn-cs"/>
                        </a:rPr>
                        <a:t>Synchronizes all threads in a team; all threads pause at the barrier, until all threads execute the barrier.</a:t>
                      </a:r>
                      <a:endParaRPr lang="en-US" sz="2200" dirty="0"/>
                    </a:p>
                  </a:txBody>
                  <a:tcPr marL="82953" marR="82953" marT="41476" marB="41476"/>
                </a:tc>
                <a:extLst>
                  <a:ext uri="{0D108BD9-81ED-4DB2-BD59-A6C34878D82A}">
                    <a16:rowId xmlns:a16="http://schemas.microsoft.com/office/drawing/2014/main" val="1741073139"/>
                  </a:ext>
                </a:extLst>
              </a:tr>
            </a:tbl>
          </a:graphicData>
        </a:graphic>
      </p:graphicFrame>
    </p:spTree>
    <p:extLst>
      <p:ext uri="{BB962C8B-B14F-4D97-AF65-F5344CB8AC3E}">
        <p14:creationId xmlns:p14="http://schemas.microsoft.com/office/powerpoint/2010/main" val="777225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D9CE-C0A1-4334-9BCB-C03595E3D677}"/>
              </a:ext>
            </a:extLst>
          </p:cNvPr>
          <p:cNvSpPr>
            <a:spLocks noGrp="1"/>
          </p:cNvSpPr>
          <p:nvPr>
            <p:ph type="title" idx="4294967295"/>
          </p:nvPr>
        </p:nvSpPr>
        <p:spPr>
          <a:xfrm>
            <a:off x="1523521" y="28002"/>
            <a:ext cx="9086990" cy="982183"/>
          </a:xfrm>
        </p:spPr>
        <p:txBody>
          <a:bodyPr>
            <a:normAutofit/>
          </a:bodyPr>
          <a:lstStyle/>
          <a:p>
            <a:r>
              <a:rPr lang="en-US" dirty="0">
                <a:solidFill>
                  <a:srgbClr val="120A76"/>
                </a:solidFill>
                <a:latin typeface="Comic Sans MS" panose="030F0702030302020204" pitchFamily="66" charset="0"/>
              </a:rPr>
              <a:t>OPENMP Synchronization: review</a:t>
            </a:r>
          </a:p>
        </p:txBody>
      </p:sp>
      <p:graphicFrame>
        <p:nvGraphicFramePr>
          <p:cNvPr id="3" name="Table 2">
            <a:extLst>
              <a:ext uri="{FF2B5EF4-FFF2-40B4-BE49-F238E27FC236}">
                <a16:creationId xmlns:a16="http://schemas.microsoft.com/office/drawing/2014/main" id="{E0C99D6A-4EA5-4E91-8370-551586317B58}"/>
              </a:ext>
            </a:extLst>
          </p:cNvPr>
          <p:cNvGraphicFramePr>
            <a:graphicFrameLocks noGrp="1"/>
          </p:cNvGraphicFramePr>
          <p:nvPr/>
        </p:nvGraphicFramePr>
        <p:xfrm>
          <a:off x="1738584" y="1054828"/>
          <a:ext cx="8397680" cy="5307745"/>
        </p:xfrm>
        <a:graphic>
          <a:graphicData uri="http://schemas.openxmlformats.org/drawingml/2006/table">
            <a:tbl>
              <a:tblPr firstRow="1" bandRow="1">
                <a:tableStyleId>{5C22544A-7EE6-4342-B048-85BDC9FD1C3A}</a:tableStyleId>
              </a:tblPr>
              <a:tblGrid>
                <a:gridCol w="3092803">
                  <a:extLst>
                    <a:ext uri="{9D8B030D-6E8A-4147-A177-3AD203B41FA5}">
                      <a16:colId xmlns:a16="http://schemas.microsoft.com/office/drawing/2014/main" val="475606112"/>
                    </a:ext>
                  </a:extLst>
                </a:gridCol>
                <a:gridCol w="5304877">
                  <a:extLst>
                    <a:ext uri="{9D8B030D-6E8A-4147-A177-3AD203B41FA5}">
                      <a16:colId xmlns:a16="http://schemas.microsoft.com/office/drawing/2014/main" val="1697467861"/>
                    </a:ext>
                  </a:extLst>
                </a:gridCol>
              </a:tblGrid>
              <a:tr h="752719">
                <a:tc>
                  <a:txBody>
                    <a:bodyPr/>
                    <a:lstStyle/>
                    <a:p>
                      <a:r>
                        <a:rPr lang="en-US" sz="1600" dirty="0"/>
                        <a:t>PRAGMA</a:t>
                      </a:r>
                    </a:p>
                  </a:txBody>
                  <a:tcPr marL="82953" marR="82953" marT="41476" marB="41476"/>
                </a:tc>
                <a:tc>
                  <a:txBody>
                    <a:bodyPr/>
                    <a:lstStyle/>
                    <a:p>
                      <a:r>
                        <a:rPr lang="en-US" sz="1600" dirty="0"/>
                        <a:t>DESCRIPTION</a:t>
                      </a:r>
                    </a:p>
                  </a:txBody>
                  <a:tcPr marL="82953" marR="82953" marT="41476" marB="41476"/>
                </a:tc>
                <a:extLst>
                  <a:ext uri="{0D108BD9-81ED-4DB2-BD59-A6C34878D82A}">
                    <a16:rowId xmlns:a16="http://schemas.microsoft.com/office/drawing/2014/main" val="1294428956"/>
                  </a:ext>
                </a:extLst>
              </a:tr>
              <a:tr h="1728873">
                <a:tc>
                  <a:txBody>
                    <a:bodyPr/>
                    <a:lstStyle/>
                    <a:p>
                      <a:r>
                        <a:rPr lang="en-US" sz="1600" dirty="0"/>
                        <a:t>#pragma </a:t>
                      </a:r>
                      <a:r>
                        <a:rPr lang="en-US" sz="1600" dirty="0" err="1"/>
                        <a:t>omp</a:t>
                      </a:r>
                      <a:r>
                        <a:rPr lang="en-US" sz="1600" dirty="0"/>
                        <a:t> for </a:t>
                      </a:r>
                      <a:r>
                        <a:rPr lang="en-US" sz="1600" b="1" dirty="0"/>
                        <a:t>ordered</a:t>
                      </a:r>
                      <a:r>
                        <a:rPr lang="en-US" sz="1600" dirty="0"/>
                        <a:t> </a:t>
                      </a:r>
                      <a:r>
                        <a:rPr lang="en-US" sz="1600" i="1" dirty="0"/>
                        <a:t>[clauses...]</a:t>
                      </a:r>
                      <a:r>
                        <a:rPr lang="en-US" sz="1600" dirty="0"/>
                        <a:t> </a:t>
                      </a:r>
                      <a:r>
                        <a:rPr lang="en-US" sz="1600" i="1" dirty="0"/>
                        <a:t>(loop region)</a:t>
                      </a:r>
                      <a:r>
                        <a:rPr lang="en-US" sz="1600" dirty="0"/>
                        <a:t> #pragma </a:t>
                      </a:r>
                      <a:r>
                        <a:rPr lang="en-US" sz="1600" dirty="0" err="1"/>
                        <a:t>omp</a:t>
                      </a:r>
                      <a:r>
                        <a:rPr lang="en-US" sz="1600" dirty="0"/>
                        <a:t> </a:t>
                      </a:r>
                      <a:r>
                        <a:rPr lang="en-US" sz="1600" b="1" dirty="0"/>
                        <a:t>ordered</a:t>
                      </a:r>
                      <a:r>
                        <a:rPr lang="en-US" sz="1600" dirty="0"/>
                        <a:t> </a:t>
                      </a:r>
                      <a:r>
                        <a:rPr lang="en-US" sz="1600" i="1" dirty="0" err="1"/>
                        <a:t>structured_block</a:t>
                      </a:r>
                      <a:endParaRPr lang="en-US" sz="1600" b="1" dirty="0"/>
                    </a:p>
                  </a:txBody>
                  <a:tcPr marL="82953" marR="82953" marT="41476" marB="41476"/>
                </a:tc>
                <a:tc>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Used within a DO / for loop</a:t>
                      </a:r>
                    </a:p>
                    <a:p>
                      <a:r>
                        <a:rPr lang="en-US" sz="1800" b="0" i="0" kern="1200" dirty="0">
                          <a:solidFill>
                            <a:schemeClr val="dk1"/>
                          </a:solidFill>
                          <a:effectLst/>
                          <a:latin typeface="+mn-lt"/>
                          <a:ea typeface="+mn-ea"/>
                          <a:cs typeface="+mn-cs"/>
                        </a:rPr>
                        <a:t>Iterations of the enclosed loop will be executed in the same order as if they were executed on a serial processor. Threads will need to wait before executing their chunk of iterations if previous iterations haven't completed yet.</a:t>
                      </a:r>
                    </a:p>
                  </a:txBody>
                  <a:tcPr marL="82953" marR="82953" marT="41476" marB="41476"/>
                </a:tc>
                <a:extLst>
                  <a:ext uri="{0D108BD9-81ED-4DB2-BD59-A6C34878D82A}">
                    <a16:rowId xmlns:a16="http://schemas.microsoft.com/office/drawing/2014/main" val="2753162409"/>
                  </a:ext>
                </a:extLst>
              </a:tr>
              <a:tr h="2826153">
                <a:tc>
                  <a:txBody>
                    <a:bodyPr/>
                    <a:lstStyle/>
                    <a:p>
                      <a:r>
                        <a:rPr lang="en-US" sz="1600" dirty="0"/>
                        <a:t> #pragma </a:t>
                      </a:r>
                      <a:r>
                        <a:rPr lang="en-US" sz="1600" dirty="0" err="1"/>
                        <a:t>omp</a:t>
                      </a:r>
                      <a:r>
                        <a:rPr lang="en-US" sz="1600" dirty="0"/>
                        <a:t> flush </a:t>
                      </a:r>
                      <a:r>
                        <a:rPr lang="en-US" sz="1600" i="1" dirty="0"/>
                        <a:t>(list) </a:t>
                      </a:r>
                      <a:endParaRPr lang="en-US" sz="1600" dirty="0"/>
                    </a:p>
                  </a:txBody>
                  <a:tcPr marL="82953" marR="82953" marT="41476" marB="41476"/>
                </a:tc>
                <a:tc>
                  <a:txBody>
                    <a:bodyPr/>
                    <a:lstStyle/>
                    <a:p>
                      <a:r>
                        <a:rPr lang="en-US" sz="1800" b="0" i="0" kern="1200" dirty="0">
                          <a:solidFill>
                            <a:schemeClr val="dk1"/>
                          </a:solidFill>
                          <a:effectLst/>
                          <a:latin typeface="+mn-lt"/>
                          <a:ea typeface="+mn-ea"/>
                          <a:cs typeface="+mn-cs"/>
                        </a:rPr>
                        <a:t>Synchronization point at which  all threads have the same view of memory for all shared objects.</a:t>
                      </a:r>
                    </a:p>
                    <a:p>
                      <a:r>
                        <a:rPr lang="en-US" sz="1800" b="0" i="0" kern="1200" dirty="0">
                          <a:solidFill>
                            <a:schemeClr val="dk1"/>
                          </a:solidFill>
                          <a:effectLst/>
                          <a:latin typeface="+mn-lt"/>
                          <a:ea typeface="+mn-ea"/>
                          <a:cs typeface="+mn-cs"/>
                        </a:rPr>
                        <a:t>FLUSH is implied for</a:t>
                      </a:r>
                    </a:p>
                    <a:p>
                      <a:pPr marL="0" marR="0" lvl="0" indent="0" algn="l" defTabSz="1007943"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barrier </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parallel - upon entry and exit </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critical - upon entry and exit </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ordered - upon entry and exit </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for - upon exit </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sections - upon exit </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single - upon </a:t>
                      </a:r>
                      <a:r>
                        <a:rPr lang="en-US" sz="1800" b="0" i="0" kern="1200" dirty="0" err="1">
                          <a:solidFill>
                            <a:schemeClr val="dk1"/>
                          </a:solidFill>
                          <a:effectLst/>
                          <a:latin typeface="+mn-lt"/>
                          <a:ea typeface="+mn-ea"/>
                          <a:cs typeface="+mn-cs"/>
                        </a:rPr>
                        <a:t>exi</a:t>
                      </a:r>
                      <a:endParaRPr lang="en-US" sz="1800" b="0" i="0" kern="1200" dirty="0">
                        <a:solidFill>
                          <a:schemeClr val="dk1"/>
                        </a:solidFill>
                        <a:effectLst/>
                        <a:latin typeface="+mn-lt"/>
                        <a:ea typeface="+mn-ea"/>
                        <a:cs typeface="+mn-cs"/>
                      </a:endParaRPr>
                    </a:p>
                  </a:txBody>
                  <a:tcPr marL="82953" marR="82953" marT="41476" marB="41476"/>
                </a:tc>
                <a:extLst>
                  <a:ext uri="{0D108BD9-81ED-4DB2-BD59-A6C34878D82A}">
                    <a16:rowId xmlns:a16="http://schemas.microsoft.com/office/drawing/2014/main" val="1208860531"/>
                  </a:ext>
                </a:extLst>
              </a:tr>
            </a:tbl>
          </a:graphicData>
        </a:graphic>
      </p:graphicFrame>
    </p:spTree>
    <p:extLst>
      <p:ext uri="{BB962C8B-B14F-4D97-AF65-F5344CB8AC3E}">
        <p14:creationId xmlns:p14="http://schemas.microsoft.com/office/powerpoint/2010/main" val="3987589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5041-046D-4ABA-A5C4-AF7003E72BB0}"/>
              </a:ext>
            </a:extLst>
          </p:cNvPr>
          <p:cNvSpPr>
            <a:spLocks noGrp="1"/>
          </p:cNvSpPr>
          <p:nvPr>
            <p:ph type="title"/>
          </p:nvPr>
        </p:nvSpPr>
        <p:spPr/>
        <p:txBody>
          <a:bodyPr>
            <a:normAutofit/>
          </a:bodyPr>
          <a:lstStyle/>
          <a:p>
            <a:r>
              <a:rPr lang="en-US" dirty="0">
                <a:solidFill>
                  <a:srgbClr val="120A76"/>
                </a:solidFill>
                <a:latin typeface="Comic Sans MS" panose="030F0702030302020204" pitchFamily="66" charset="0"/>
              </a:rPr>
              <a:t>OpenMP Parallel Programming</a:t>
            </a:r>
          </a:p>
        </p:txBody>
      </p:sp>
      <p:sp>
        <p:nvSpPr>
          <p:cNvPr id="4" name="Content Placeholder 3">
            <a:extLst>
              <a:ext uri="{FF2B5EF4-FFF2-40B4-BE49-F238E27FC236}">
                <a16:creationId xmlns:a16="http://schemas.microsoft.com/office/drawing/2014/main" id="{20DD3415-ED80-498F-BFF5-145696A9D219}"/>
              </a:ext>
            </a:extLst>
          </p:cNvPr>
          <p:cNvSpPr>
            <a:spLocks noGrp="1"/>
          </p:cNvSpPr>
          <p:nvPr>
            <p:ph idx="1"/>
          </p:nvPr>
        </p:nvSpPr>
        <p:spPr>
          <a:xfrm>
            <a:off x="838200" y="1690688"/>
            <a:ext cx="9622971" cy="4329112"/>
          </a:xfrm>
        </p:spPr>
        <p:txBody>
          <a:bodyPr>
            <a:normAutofit/>
          </a:bodyPr>
          <a:lstStyle/>
          <a:p>
            <a:pPr>
              <a:buFont typeface="Wingdings" panose="05000000000000000000" pitchFamily="2" charset="2"/>
              <a:buChar char="§"/>
            </a:pPr>
            <a:r>
              <a:rPr lang="en-US" sz="2500" dirty="0">
                <a:solidFill>
                  <a:srgbClr val="002060"/>
                </a:solidFill>
                <a:latin typeface="Comic Sans MS" panose="030F0702030302020204" pitchFamily="66" charset="0"/>
              </a:rPr>
              <a:t> Start with a parallelizable algorithm</a:t>
            </a:r>
          </a:p>
          <a:p>
            <a:pPr marL="457200" lvl="1" indent="0">
              <a:buNone/>
            </a:pPr>
            <a:r>
              <a:rPr lang="en-US" sz="2500" dirty="0">
                <a:solidFill>
                  <a:srgbClr val="002060"/>
                </a:solidFill>
                <a:latin typeface="Comic Sans MS" panose="030F0702030302020204" pitchFamily="66" charset="0"/>
              </a:rPr>
              <a:t> </a:t>
            </a:r>
            <a:r>
              <a:rPr lang="en-US" sz="2500" dirty="0">
                <a:latin typeface="Comic Sans MS" panose="030F0702030302020204" pitchFamily="66" charset="0"/>
              </a:rPr>
              <a:t>Loop level parallelism /tasks</a:t>
            </a:r>
          </a:p>
          <a:p>
            <a:pPr>
              <a:buFont typeface="Wingdings" panose="05000000000000000000" pitchFamily="2" charset="2"/>
              <a:buChar char="§"/>
            </a:pPr>
            <a:r>
              <a:rPr lang="en-US" sz="2500" dirty="0">
                <a:solidFill>
                  <a:srgbClr val="002060"/>
                </a:solidFill>
                <a:latin typeface="Comic Sans MS" panose="030F0702030302020204" pitchFamily="66" charset="0"/>
              </a:rPr>
              <a:t> Implement Serially : </a:t>
            </a:r>
            <a:r>
              <a:rPr lang="en-US" sz="2500" dirty="0">
                <a:latin typeface="Comic Sans MS" panose="030F0702030302020204" pitchFamily="66" charset="0"/>
              </a:rPr>
              <a:t>Optimized</a:t>
            </a:r>
            <a:r>
              <a:rPr lang="en-US" sz="2500" dirty="0">
                <a:solidFill>
                  <a:srgbClr val="002060"/>
                </a:solidFill>
                <a:latin typeface="Comic Sans MS" panose="030F0702030302020204" pitchFamily="66" charset="0"/>
              </a:rPr>
              <a:t> Serial Program</a:t>
            </a:r>
          </a:p>
          <a:p>
            <a:pPr>
              <a:buFont typeface="Wingdings" panose="05000000000000000000" pitchFamily="2" charset="2"/>
              <a:buChar char="§"/>
            </a:pPr>
            <a:r>
              <a:rPr lang="en-US" sz="2500" dirty="0">
                <a:solidFill>
                  <a:srgbClr val="002060"/>
                </a:solidFill>
                <a:latin typeface="Comic Sans MS" panose="030F0702030302020204" pitchFamily="66" charset="0"/>
              </a:rPr>
              <a:t> Test, Debug &amp; Time to solution</a:t>
            </a:r>
          </a:p>
          <a:p>
            <a:pPr>
              <a:buFont typeface="Wingdings" panose="05000000000000000000" pitchFamily="2" charset="2"/>
              <a:buChar char="§"/>
            </a:pPr>
            <a:r>
              <a:rPr lang="en-US" sz="2500" dirty="0">
                <a:solidFill>
                  <a:srgbClr val="002060"/>
                </a:solidFill>
                <a:latin typeface="Comic Sans MS" panose="030F0702030302020204" pitchFamily="66" charset="0"/>
              </a:rPr>
              <a:t> Annotate the code with parallelization and Synchronization directives</a:t>
            </a:r>
          </a:p>
          <a:p>
            <a:pPr>
              <a:buFont typeface="Wingdings" panose="05000000000000000000" pitchFamily="2" charset="2"/>
              <a:buChar char="§"/>
            </a:pPr>
            <a:r>
              <a:rPr lang="en-US" sz="2500" dirty="0">
                <a:solidFill>
                  <a:srgbClr val="002060"/>
                </a:solidFill>
                <a:latin typeface="Comic Sans MS" panose="030F0702030302020204" pitchFamily="66" charset="0"/>
              </a:rPr>
              <a:t> Remove Race Conditions, False Sharing</a:t>
            </a:r>
          </a:p>
          <a:p>
            <a:pPr>
              <a:buFont typeface="Wingdings" panose="05000000000000000000" pitchFamily="2" charset="2"/>
              <a:buChar char="§"/>
            </a:pPr>
            <a:r>
              <a:rPr lang="en-US" sz="2500" dirty="0">
                <a:solidFill>
                  <a:srgbClr val="002060"/>
                </a:solidFill>
                <a:latin typeface="Comic Sans MS" panose="030F0702030302020204" pitchFamily="66" charset="0"/>
              </a:rPr>
              <a:t> Test and Debug</a:t>
            </a:r>
          </a:p>
          <a:p>
            <a:pPr>
              <a:buFont typeface="Wingdings" panose="05000000000000000000" pitchFamily="2" charset="2"/>
              <a:buChar char="§"/>
            </a:pPr>
            <a:r>
              <a:rPr lang="en-US" sz="2500" dirty="0">
                <a:solidFill>
                  <a:srgbClr val="002060"/>
                </a:solidFill>
                <a:latin typeface="Comic Sans MS" panose="030F0702030302020204" pitchFamily="66" charset="0"/>
              </a:rPr>
              <a:t> Measure speed-up (T-serial/T-parallel)</a:t>
            </a:r>
          </a:p>
        </p:txBody>
      </p:sp>
    </p:spTree>
    <p:extLst>
      <p:ext uri="{BB962C8B-B14F-4D97-AF65-F5344CB8AC3E}">
        <p14:creationId xmlns:p14="http://schemas.microsoft.com/office/powerpoint/2010/main" val="494782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E37B-C1D5-44DF-B5DC-BA1932A5EE43}"/>
              </a:ext>
            </a:extLst>
          </p:cNvPr>
          <p:cNvSpPr>
            <a:spLocks noGrp="1"/>
          </p:cNvSpPr>
          <p:nvPr>
            <p:ph type="title" idx="4294967295"/>
          </p:nvPr>
        </p:nvSpPr>
        <p:spPr>
          <a:xfrm>
            <a:off x="1523521" y="224664"/>
            <a:ext cx="9144960" cy="1451672"/>
          </a:xfrm>
        </p:spPr>
        <p:txBody>
          <a:bodyPr>
            <a:noAutofit/>
          </a:bodyPr>
          <a:lstStyle/>
          <a:p>
            <a:r>
              <a:rPr lang="en-US" sz="4082" dirty="0">
                <a:solidFill>
                  <a:srgbClr val="120A76"/>
                </a:solidFill>
                <a:latin typeface="Comic Sans MS" panose="030F0702030302020204" pitchFamily="66" charset="0"/>
              </a:rPr>
              <a:t>Installing and running C/C++/Fortran Programs on multicore machines</a:t>
            </a:r>
          </a:p>
        </p:txBody>
      </p:sp>
      <p:sp>
        <p:nvSpPr>
          <p:cNvPr id="6" name="Rectangle 5">
            <a:extLst>
              <a:ext uri="{FF2B5EF4-FFF2-40B4-BE49-F238E27FC236}">
                <a16:creationId xmlns:a16="http://schemas.microsoft.com/office/drawing/2014/main" id="{60E081D4-C46A-4AF2-A497-D92CEB23EEE7}"/>
              </a:ext>
            </a:extLst>
          </p:cNvPr>
          <p:cNvSpPr/>
          <p:nvPr/>
        </p:nvSpPr>
        <p:spPr>
          <a:xfrm>
            <a:off x="1656654" y="1915084"/>
            <a:ext cx="9011826" cy="43831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4620"/>
            <a:r>
              <a:rPr lang="en-US" sz="2177" dirty="0">
                <a:latin typeface="Comic Sans MS" panose="030F0702030302020204" pitchFamily="66" charset="0"/>
              </a:rPr>
              <a:t>The GNU Project </a:t>
            </a:r>
            <a:r>
              <a:rPr lang="en-US" sz="2177" dirty="0">
                <a:latin typeface="Comic Sans MS" panose="030F0702030302020204" pitchFamily="66" charset="0"/>
                <a:hlinkClick r:id="rId2"/>
              </a:rPr>
              <a:t>https://gcc.gnu.org/install/binaries.html</a:t>
            </a:r>
            <a:endParaRPr lang="en-US" sz="2177" dirty="0">
              <a:latin typeface="Comic Sans MS" panose="030F0702030302020204" pitchFamily="66" charset="0"/>
            </a:endParaRPr>
          </a:p>
          <a:p>
            <a:r>
              <a:rPr lang="en-US" sz="2177" b="1" dirty="0">
                <a:latin typeface="Comic Sans MS" panose="030F0702030302020204" pitchFamily="66" charset="0"/>
              </a:rPr>
              <a:t>MacOS</a:t>
            </a:r>
            <a:r>
              <a:rPr lang="en-US" sz="2177" dirty="0">
                <a:latin typeface="Comic Sans MS" panose="030F0702030302020204" pitchFamily="66" charset="0"/>
              </a:rPr>
              <a:t>:</a:t>
            </a:r>
          </a:p>
          <a:p>
            <a:r>
              <a:rPr lang="en-US" sz="2177" dirty="0">
                <a:latin typeface="Comic Sans MS" panose="030F0702030302020204" pitchFamily="66" charset="0"/>
              </a:rPr>
              <a:t>The Homebrew package manager : </a:t>
            </a:r>
            <a:r>
              <a:rPr lang="en-US" sz="2177" dirty="0">
                <a:latin typeface="Comic Sans MS" panose="030F0702030302020204" pitchFamily="66" charset="0"/>
                <a:hlinkClick r:id="rId3"/>
              </a:rPr>
              <a:t>https://brew.sh/</a:t>
            </a:r>
            <a:r>
              <a:rPr lang="en-US" sz="2177" dirty="0">
                <a:latin typeface="Comic Sans MS" panose="030F0702030302020204" pitchFamily="66" charset="0"/>
              </a:rPr>
              <a:t> </a:t>
            </a:r>
          </a:p>
          <a:p>
            <a:r>
              <a:rPr lang="en-US" sz="2177" dirty="0" err="1">
                <a:latin typeface="Comic Sans MS" panose="030F0702030302020204" pitchFamily="66" charset="0"/>
              </a:rPr>
              <a:t>MacPorts</a:t>
            </a:r>
            <a:r>
              <a:rPr lang="en-US" sz="2177" dirty="0">
                <a:latin typeface="Comic Sans MS" panose="030F0702030302020204" pitchFamily="66" charset="0"/>
              </a:rPr>
              <a:t> </a:t>
            </a:r>
            <a:r>
              <a:rPr lang="en-US" sz="2177" dirty="0">
                <a:latin typeface="Comic Sans MS" panose="030F0702030302020204" pitchFamily="66" charset="0"/>
                <a:hlinkClick r:id="rId4"/>
              </a:rPr>
              <a:t>https://www.macports.org/</a:t>
            </a:r>
            <a:r>
              <a:rPr lang="en-US" sz="2177" dirty="0">
                <a:latin typeface="Comic Sans MS" panose="030F0702030302020204" pitchFamily="66" charset="0"/>
              </a:rPr>
              <a:t> </a:t>
            </a:r>
          </a:p>
          <a:p>
            <a:endParaRPr lang="en-US" sz="2177" b="1" dirty="0">
              <a:latin typeface="Comic Sans MS" panose="030F0702030302020204" pitchFamily="66" charset="0"/>
            </a:endParaRPr>
          </a:p>
          <a:p>
            <a:r>
              <a:rPr lang="en-US" sz="2177" b="1" dirty="0">
                <a:latin typeface="Comic Sans MS" panose="030F0702030302020204" pitchFamily="66" charset="0"/>
              </a:rPr>
              <a:t>MS Windows </a:t>
            </a:r>
          </a:p>
          <a:p>
            <a:r>
              <a:rPr lang="en-US" sz="2177" dirty="0">
                <a:latin typeface="Comic Sans MS" panose="030F0702030302020204" pitchFamily="66" charset="0"/>
              </a:rPr>
              <a:t>The Cygwin project  </a:t>
            </a:r>
            <a:r>
              <a:rPr lang="en-US" sz="2177" dirty="0">
                <a:latin typeface="Comic Sans MS" panose="030F0702030302020204" pitchFamily="66" charset="0"/>
                <a:hlinkClick r:id="rId5"/>
              </a:rPr>
              <a:t>https://sourceware.org/cygwin/</a:t>
            </a:r>
            <a:r>
              <a:rPr lang="en-US" sz="2177" dirty="0">
                <a:latin typeface="Comic Sans MS" panose="030F0702030302020204" pitchFamily="66" charset="0"/>
              </a:rPr>
              <a:t> </a:t>
            </a:r>
          </a:p>
          <a:p>
            <a:r>
              <a:rPr lang="en-US" sz="2177" dirty="0">
                <a:latin typeface="Comic Sans MS" panose="030F0702030302020204" pitchFamily="66" charset="0"/>
              </a:rPr>
              <a:t>MinGW and mingw-w64 projects </a:t>
            </a:r>
            <a:r>
              <a:rPr lang="en-US" sz="2177" dirty="0">
                <a:latin typeface="Comic Sans MS" panose="030F0702030302020204" pitchFamily="66" charset="0"/>
                <a:hlinkClick r:id="rId6"/>
              </a:rPr>
              <a:t>http://www.mingw.org/</a:t>
            </a:r>
            <a:r>
              <a:rPr lang="en-US" sz="2177" dirty="0">
                <a:latin typeface="Comic Sans MS" panose="030F0702030302020204" pitchFamily="66" charset="0"/>
              </a:rPr>
              <a:t> </a:t>
            </a:r>
            <a:r>
              <a:rPr lang="en-US" sz="2177" dirty="0">
                <a:latin typeface="Comic Sans MS" panose="030F0702030302020204" pitchFamily="66" charset="0"/>
                <a:hlinkClick r:id="rId7"/>
              </a:rPr>
              <a:t>http://mingw-w64.org/doku.php</a:t>
            </a:r>
            <a:r>
              <a:rPr lang="en-US" sz="2177" dirty="0">
                <a:latin typeface="Comic Sans MS" panose="030F0702030302020204" pitchFamily="66" charset="0"/>
              </a:rPr>
              <a:t> </a:t>
            </a:r>
          </a:p>
          <a:p>
            <a:endParaRPr lang="en-US" sz="2177" b="1" dirty="0">
              <a:latin typeface="Comic Sans MS" panose="030F0702030302020204" pitchFamily="66" charset="0"/>
            </a:endParaRPr>
          </a:p>
          <a:p>
            <a:r>
              <a:rPr lang="en-US" sz="2177" b="1" dirty="0">
                <a:latin typeface="Comic Sans MS" panose="030F0702030302020204" pitchFamily="66" charset="0"/>
              </a:rPr>
              <a:t>Linux</a:t>
            </a:r>
            <a:r>
              <a:rPr lang="en-US" sz="2177" dirty="0">
                <a:latin typeface="Comic Sans MS" panose="030F0702030302020204" pitchFamily="66" charset="0"/>
              </a:rPr>
              <a:t> machines come pre-installed with gnu binaries</a:t>
            </a:r>
          </a:p>
          <a:p>
            <a:r>
              <a:rPr lang="en-US" sz="2177" dirty="0">
                <a:latin typeface="Comic Sans MS" panose="030F0702030302020204" pitchFamily="66" charset="0"/>
              </a:rPr>
              <a:t>    </a:t>
            </a:r>
            <a:r>
              <a:rPr lang="en-US" sz="2177" dirty="0" err="1">
                <a:latin typeface="Comic Sans MS" panose="030F0702030302020204" pitchFamily="66" charset="0"/>
              </a:rPr>
              <a:t>gcc</a:t>
            </a:r>
            <a:r>
              <a:rPr lang="en-US" sz="2177" dirty="0">
                <a:latin typeface="Comic Sans MS" panose="030F0702030302020204" pitchFamily="66" charset="0"/>
              </a:rPr>
              <a:t> --version</a:t>
            </a:r>
          </a:p>
          <a:p>
            <a:r>
              <a:rPr lang="en-US" sz="2177" dirty="0">
                <a:latin typeface="Comic Sans MS" panose="030F0702030302020204" pitchFamily="66" charset="0"/>
              </a:rPr>
              <a:t>    </a:t>
            </a:r>
            <a:r>
              <a:rPr lang="en-US" sz="2177" dirty="0" err="1">
                <a:latin typeface="Comic Sans MS" panose="030F0702030302020204" pitchFamily="66" charset="0"/>
              </a:rPr>
              <a:t>gfortran</a:t>
            </a:r>
            <a:r>
              <a:rPr lang="en-US" sz="2177" dirty="0">
                <a:latin typeface="Comic Sans MS" panose="030F0702030302020204" pitchFamily="66" charset="0"/>
              </a:rPr>
              <a:t> --version</a:t>
            </a:r>
          </a:p>
        </p:txBody>
      </p:sp>
    </p:spTree>
    <p:extLst>
      <p:ext uri="{BB962C8B-B14F-4D97-AF65-F5344CB8AC3E}">
        <p14:creationId xmlns:p14="http://schemas.microsoft.com/office/powerpoint/2010/main" val="2163179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E37B-C1D5-44DF-B5DC-BA1932A5EE43}"/>
              </a:ext>
            </a:extLst>
          </p:cNvPr>
          <p:cNvSpPr>
            <a:spLocks noGrp="1"/>
          </p:cNvSpPr>
          <p:nvPr>
            <p:ph type="title" idx="4294967295"/>
          </p:nvPr>
        </p:nvSpPr>
        <p:spPr>
          <a:xfrm>
            <a:off x="1697619" y="286591"/>
            <a:ext cx="8970862" cy="829687"/>
          </a:xfrm>
        </p:spPr>
        <p:txBody>
          <a:bodyPr>
            <a:normAutofit/>
          </a:bodyPr>
          <a:lstStyle/>
          <a:p>
            <a:r>
              <a:rPr lang="en-US" sz="4355" dirty="0">
                <a:solidFill>
                  <a:srgbClr val="120A76"/>
                </a:solidFill>
                <a:latin typeface="Comic Sans MS" panose="030F0702030302020204" pitchFamily="66" charset="0"/>
              </a:rPr>
              <a:t>Environment Variables</a:t>
            </a:r>
          </a:p>
        </p:txBody>
      </p:sp>
      <p:sp>
        <p:nvSpPr>
          <p:cNvPr id="8" name="Rectangle 7">
            <a:extLst>
              <a:ext uri="{FF2B5EF4-FFF2-40B4-BE49-F238E27FC236}">
                <a16:creationId xmlns:a16="http://schemas.microsoft.com/office/drawing/2014/main" id="{DFD5648B-C87C-495A-81F0-75708D7ED789}"/>
              </a:ext>
            </a:extLst>
          </p:cNvPr>
          <p:cNvSpPr/>
          <p:nvPr/>
        </p:nvSpPr>
        <p:spPr>
          <a:xfrm>
            <a:off x="1554244" y="1228930"/>
            <a:ext cx="9073594" cy="5117748"/>
          </a:xfrm>
          <a:prstGeom prst="rect">
            <a:avLst/>
          </a:prstGeom>
        </p:spPr>
        <p:txBody>
          <a:bodyPr wrap="square">
            <a:spAutoFit/>
          </a:bodyPr>
          <a:lstStyle/>
          <a:p>
            <a:r>
              <a:rPr lang="en-US" sz="2177" b="1" dirty="0">
                <a:latin typeface="Comic Sans MS" panose="030F0702030302020204" pitchFamily="66" charset="0"/>
              </a:rPr>
              <a:t>LINUX /UNIX bash /Cygwin: </a:t>
            </a:r>
          </a:p>
          <a:p>
            <a:r>
              <a:rPr lang="en-US" sz="2177" dirty="0">
                <a:latin typeface="Comic Sans MS" panose="030F0702030302020204" pitchFamily="66" charset="0"/>
              </a:rPr>
              <a:t>List all environment variables</a:t>
            </a:r>
            <a:r>
              <a:rPr lang="en-US" sz="2177" b="1" dirty="0">
                <a:latin typeface="Comic Sans MS" panose="030F0702030302020204" pitchFamily="66" charset="0"/>
              </a:rPr>
              <a:t>: </a:t>
            </a:r>
            <a:r>
              <a:rPr lang="en-US" sz="2177" b="1" dirty="0" err="1">
                <a:latin typeface="Comic Sans MS" panose="030F0702030302020204" pitchFamily="66" charset="0"/>
              </a:rPr>
              <a:t>printenv</a:t>
            </a:r>
            <a:endParaRPr lang="en-US" sz="2177" b="1" dirty="0">
              <a:latin typeface="Comic Sans MS" panose="030F0702030302020204" pitchFamily="66" charset="0"/>
            </a:endParaRPr>
          </a:p>
          <a:p>
            <a:r>
              <a:rPr lang="en-US" sz="2177" dirty="0">
                <a:latin typeface="Comic Sans MS" panose="030F0702030302020204" pitchFamily="66" charset="0"/>
              </a:rPr>
              <a:t>Update environment variable : </a:t>
            </a:r>
            <a:r>
              <a:rPr lang="en-US" sz="2177" b="1" dirty="0">
                <a:latin typeface="Comic Sans MS" panose="030F0702030302020204" pitchFamily="66" charset="0"/>
              </a:rPr>
              <a:t>export OMP_NUM_THREADS=5</a:t>
            </a:r>
          </a:p>
          <a:p>
            <a:endParaRPr lang="en-US" sz="2177" b="1" dirty="0">
              <a:latin typeface="Comic Sans MS" panose="030F0702030302020204" pitchFamily="66" charset="0"/>
            </a:endParaRPr>
          </a:p>
          <a:p>
            <a:r>
              <a:rPr lang="en-US" sz="2177" b="1" dirty="0">
                <a:latin typeface="Comic Sans MS" panose="030F0702030302020204" pitchFamily="66" charset="0"/>
              </a:rPr>
              <a:t>LINUX/UNIX </a:t>
            </a:r>
            <a:r>
              <a:rPr lang="en-US" sz="2177" b="1" dirty="0" err="1">
                <a:latin typeface="Comic Sans MS" panose="030F0702030302020204" pitchFamily="66" charset="0"/>
              </a:rPr>
              <a:t>csh</a:t>
            </a:r>
            <a:endParaRPr lang="en-US" sz="2177" b="1" dirty="0">
              <a:latin typeface="Comic Sans MS" panose="030F0702030302020204" pitchFamily="66" charset="0"/>
            </a:endParaRPr>
          </a:p>
          <a:p>
            <a:r>
              <a:rPr lang="en-US" sz="2177" dirty="0">
                <a:latin typeface="Comic Sans MS" panose="030F0702030302020204" pitchFamily="66" charset="0"/>
              </a:rPr>
              <a:t>List all environment variables</a:t>
            </a:r>
            <a:r>
              <a:rPr lang="en-US" sz="2177" b="1" dirty="0">
                <a:latin typeface="Comic Sans MS" panose="030F0702030302020204" pitchFamily="66" charset="0"/>
              </a:rPr>
              <a:t>: </a:t>
            </a:r>
            <a:r>
              <a:rPr lang="en-US" sz="2177" b="1" dirty="0" err="1">
                <a:latin typeface="Comic Sans MS" panose="030F0702030302020204" pitchFamily="66" charset="0"/>
              </a:rPr>
              <a:t>printenv</a:t>
            </a:r>
            <a:endParaRPr lang="en-US" sz="2177" b="1" dirty="0">
              <a:latin typeface="Comic Sans MS" panose="030F0702030302020204" pitchFamily="66" charset="0"/>
            </a:endParaRPr>
          </a:p>
          <a:p>
            <a:r>
              <a:rPr lang="en-US" sz="2177" dirty="0">
                <a:latin typeface="Comic Sans MS" panose="030F0702030302020204" pitchFamily="66" charset="0"/>
              </a:rPr>
              <a:t>Update environment variable : </a:t>
            </a:r>
            <a:r>
              <a:rPr lang="en-US" sz="2177" b="1" dirty="0" err="1">
                <a:latin typeface="Comic Sans MS" panose="030F0702030302020204" pitchFamily="66" charset="0"/>
              </a:rPr>
              <a:t>setenv</a:t>
            </a:r>
            <a:r>
              <a:rPr lang="en-US" sz="2177" b="1" dirty="0">
                <a:latin typeface="Comic Sans MS" panose="030F0702030302020204" pitchFamily="66" charset="0"/>
              </a:rPr>
              <a:t> OMP_NUM_THREADS 5</a:t>
            </a:r>
          </a:p>
          <a:p>
            <a:endParaRPr lang="en-US" sz="2177" b="1" dirty="0">
              <a:latin typeface="Comic Sans MS" panose="030F0702030302020204" pitchFamily="66" charset="0"/>
            </a:endParaRPr>
          </a:p>
          <a:p>
            <a:r>
              <a:rPr lang="en-US" sz="2177" b="1" dirty="0">
                <a:latin typeface="Comic Sans MS" panose="030F0702030302020204" pitchFamily="66" charset="0"/>
              </a:rPr>
              <a:t>Windows/DOS</a:t>
            </a:r>
          </a:p>
          <a:p>
            <a:r>
              <a:rPr lang="en-US" sz="2177" dirty="0">
                <a:latin typeface="Comic Sans MS" panose="030F0702030302020204" pitchFamily="66" charset="0"/>
              </a:rPr>
              <a:t>List all environment variables</a:t>
            </a:r>
            <a:r>
              <a:rPr lang="en-US" sz="2177" b="1" dirty="0">
                <a:latin typeface="Comic Sans MS" panose="030F0702030302020204" pitchFamily="66" charset="0"/>
              </a:rPr>
              <a:t>: set</a:t>
            </a:r>
          </a:p>
          <a:p>
            <a:r>
              <a:rPr lang="en-US" sz="2177" dirty="0">
                <a:latin typeface="Comic Sans MS" panose="030F0702030302020204" pitchFamily="66" charset="0"/>
              </a:rPr>
              <a:t>Update environment variable : </a:t>
            </a:r>
            <a:r>
              <a:rPr lang="en-US" sz="2177" b="1" dirty="0">
                <a:latin typeface="Comic Sans MS" panose="030F0702030302020204" pitchFamily="66" charset="0"/>
              </a:rPr>
              <a:t>set</a:t>
            </a:r>
            <a:r>
              <a:rPr lang="en-US" sz="2177" dirty="0">
                <a:latin typeface="Comic Sans MS" panose="030F0702030302020204" pitchFamily="66" charset="0"/>
              </a:rPr>
              <a:t> (/A) </a:t>
            </a:r>
            <a:r>
              <a:rPr lang="en-US" sz="2177" b="1" dirty="0">
                <a:latin typeface="Comic Sans MS" panose="030F0702030302020204" pitchFamily="66" charset="0"/>
              </a:rPr>
              <a:t>OMP_NUM_THREADS= 5</a:t>
            </a:r>
          </a:p>
          <a:p>
            <a:endParaRPr lang="en-US" sz="2177" b="1" dirty="0">
              <a:latin typeface="Comic Sans MS" panose="030F0702030302020204" pitchFamily="66" charset="0"/>
            </a:endParaRPr>
          </a:p>
          <a:p>
            <a:r>
              <a:rPr lang="en-US" sz="2177" b="1" dirty="0">
                <a:latin typeface="Comic Sans MS" panose="030F0702030302020204" pitchFamily="66" charset="0"/>
              </a:rPr>
              <a:t>OSX</a:t>
            </a:r>
          </a:p>
          <a:p>
            <a:r>
              <a:rPr lang="en-US" sz="2177" dirty="0">
                <a:latin typeface="Comic Sans MS" panose="030F0702030302020204" pitchFamily="66" charset="0"/>
              </a:rPr>
              <a:t>List all environment variables</a:t>
            </a:r>
            <a:r>
              <a:rPr lang="en-US" sz="2177" b="1" dirty="0">
                <a:latin typeface="Comic Sans MS" panose="030F0702030302020204" pitchFamily="66" charset="0"/>
              </a:rPr>
              <a:t>: env</a:t>
            </a:r>
          </a:p>
          <a:p>
            <a:r>
              <a:rPr lang="en-US" sz="2177" dirty="0">
                <a:latin typeface="Comic Sans MS" panose="030F0702030302020204" pitchFamily="66" charset="0"/>
              </a:rPr>
              <a:t>Update environment variable : </a:t>
            </a:r>
            <a:r>
              <a:rPr lang="en-US" sz="2177" b="1" dirty="0">
                <a:latin typeface="Comic Sans MS" panose="030F0702030302020204" pitchFamily="66" charset="0"/>
              </a:rPr>
              <a:t>export OMP_NUM_THREADS= 5</a:t>
            </a:r>
          </a:p>
        </p:txBody>
      </p:sp>
    </p:spTree>
    <p:extLst>
      <p:ext uri="{BB962C8B-B14F-4D97-AF65-F5344CB8AC3E}">
        <p14:creationId xmlns:p14="http://schemas.microsoft.com/office/powerpoint/2010/main" val="467854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926662B-DE12-468F-8A38-960555A116A3}"/>
              </a:ext>
            </a:extLst>
          </p:cNvPr>
          <p:cNvSpPr>
            <a:spLocks noGrp="1"/>
          </p:cNvSpPr>
          <p:nvPr>
            <p:ph type="title" idx="4294967295"/>
          </p:nvPr>
        </p:nvSpPr>
        <p:spPr>
          <a:xfrm>
            <a:off x="1523520" y="358599"/>
            <a:ext cx="9926358" cy="1411348"/>
          </a:xfrm>
        </p:spPr>
        <p:txBody>
          <a:bodyPr>
            <a:noAutofit/>
          </a:bodyPr>
          <a:lstStyle/>
          <a:p>
            <a:r>
              <a:rPr lang="en-US" sz="4355" dirty="0">
                <a:solidFill>
                  <a:srgbClr val="120A76"/>
                </a:solidFill>
                <a:latin typeface="Comic Sans MS" panose="030F0702030302020204" pitchFamily="66" charset="0"/>
              </a:rPr>
              <a:t>Compiling and running OPENMP Code</a:t>
            </a:r>
          </a:p>
        </p:txBody>
      </p:sp>
      <p:sp>
        <p:nvSpPr>
          <p:cNvPr id="10" name="Content Placeholder 9">
            <a:extLst>
              <a:ext uri="{FF2B5EF4-FFF2-40B4-BE49-F238E27FC236}">
                <a16:creationId xmlns:a16="http://schemas.microsoft.com/office/drawing/2014/main" id="{50466E49-658E-4233-B5FC-C4867C6218D6}"/>
              </a:ext>
            </a:extLst>
          </p:cNvPr>
          <p:cNvSpPr>
            <a:spLocks noGrp="1"/>
          </p:cNvSpPr>
          <p:nvPr>
            <p:ph idx="4294967295"/>
          </p:nvPr>
        </p:nvSpPr>
        <p:spPr>
          <a:xfrm>
            <a:off x="1615691" y="1890920"/>
            <a:ext cx="8919975" cy="3197135"/>
          </a:xfrm>
          <a:noFill/>
          <a:ln>
            <a:noFill/>
          </a:ln>
        </p:spPr>
        <p:style>
          <a:lnRef idx="0">
            <a:scrgbClr r="0" g="0" b="0"/>
          </a:lnRef>
          <a:fillRef idx="0">
            <a:scrgbClr r="0" g="0" b="0"/>
          </a:fillRef>
          <a:effectRef idx="0">
            <a:scrgbClr r="0" g="0" b="0"/>
          </a:effectRef>
          <a:fontRef idx="minor">
            <a:schemeClr val="dk1"/>
          </a:fontRef>
        </p:style>
        <p:txBody>
          <a:bodyPr>
            <a:normAutofit fontScale="55000" lnSpcReduction="20000"/>
          </a:bodyPr>
          <a:lstStyle/>
          <a:p>
            <a:pPr marL="0" indent="0">
              <a:buNone/>
            </a:pPr>
            <a:r>
              <a:rPr lang="en-US" sz="6169" b="1" dirty="0">
                <a:latin typeface="Comic Sans MS" panose="030F0702030302020204" pitchFamily="66" charset="0"/>
              </a:rPr>
              <a:t>Locally </a:t>
            </a:r>
          </a:p>
          <a:p>
            <a:pPr marL="0" indent="0">
              <a:buNone/>
            </a:pPr>
            <a:endParaRPr lang="en-US" sz="6169" dirty="0">
              <a:latin typeface="Comic Sans MS" panose="030F0702030302020204" pitchFamily="66" charset="0"/>
            </a:endParaRPr>
          </a:p>
          <a:p>
            <a:pPr marL="0" indent="0">
              <a:buNone/>
            </a:pPr>
            <a:r>
              <a:rPr lang="en-US" sz="6169" dirty="0">
                <a:latin typeface="Comic Sans MS" panose="030F0702030302020204" pitchFamily="66" charset="0"/>
              </a:rPr>
              <a:t>$g++ -</a:t>
            </a:r>
            <a:r>
              <a:rPr lang="en-US" sz="6169" dirty="0" err="1">
                <a:latin typeface="Comic Sans MS" panose="030F0702030302020204" pitchFamily="66" charset="0"/>
              </a:rPr>
              <a:t>fopenmp</a:t>
            </a:r>
            <a:r>
              <a:rPr lang="en-US" sz="6169" dirty="0">
                <a:latin typeface="Comic Sans MS" panose="030F0702030302020204" pitchFamily="66" charset="0"/>
              </a:rPr>
              <a:t> Program.cpp –o &lt;</a:t>
            </a:r>
            <a:r>
              <a:rPr lang="en-US" sz="6169" dirty="0" err="1">
                <a:latin typeface="Comic Sans MS" panose="030F0702030302020204" pitchFamily="66" charset="0"/>
              </a:rPr>
              <a:t>output_name</a:t>
            </a:r>
            <a:r>
              <a:rPr lang="en-US" sz="6169" dirty="0">
                <a:latin typeface="Comic Sans MS" panose="030F0702030302020204" pitchFamily="66" charset="0"/>
              </a:rPr>
              <a:t>&gt;</a:t>
            </a:r>
          </a:p>
          <a:p>
            <a:pPr marL="0" indent="0">
              <a:buNone/>
            </a:pPr>
            <a:r>
              <a:rPr lang="en-US" sz="6169" dirty="0">
                <a:latin typeface="Comic Sans MS" panose="030F0702030302020204" pitchFamily="66" charset="0"/>
              </a:rPr>
              <a:t>$</a:t>
            </a:r>
            <a:r>
              <a:rPr lang="en-US" sz="6169" dirty="0" err="1">
                <a:latin typeface="Comic Sans MS" panose="030F0702030302020204" pitchFamily="66" charset="0"/>
              </a:rPr>
              <a:t>gfortran</a:t>
            </a:r>
            <a:r>
              <a:rPr lang="en-US" sz="6169" dirty="0">
                <a:latin typeface="Comic Sans MS" panose="030F0702030302020204" pitchFamily="66" charset="0"/>
              </a:rPr>
              <a:t> –</a:t>
            </a:r>
            <a:r>
              <a:rPr lang="en-US" sz="6169" dirty="0" err="1">
                <a:latin typeface="Comic Sans MS" panose="030F0702030302020204" pitchFamily="66" charset="0"/>
              </a:rPr>
              <a:t>fopenmp</a:t>
            </a:r>
            <a:r>
              <a:rPr lang="en-US" sz="6169" dirty="0">
                <a:latin typeface="Comic Sans MS" panose="030F0702030302020204" pitchFamily="66" charset="0"/>
              </a:rPr>
              <a:t> Program.f95 –o &lt;</a:t>
            </a:r>
            <a:r>
              <a:rPr lang="en-US" sz="6169" dirty="0" err="1">
                <a:latin typeface="Comic Sans MS" panose="030F0702030302020204" pitchFamily="66" charset="0"/>
              </a:rPr>
              <a:t>output_name</a:t>
            </a:r>
            <a:r>
              <a:rPr lang="en-US" sz="6169" dirty="0">
                <a:latin typeface="Comic Sans MS" panose="030F0702030302020204" pitchFamily="66" charset="0"/>
              </a:rPr>
              <a:t>&gt;</a:t>
            </a:r>
          </a:p>
          <a:p>
            <a:pPr marL="0" indent="0">
              <a:buNone/>
            </a:pPr>
            <a:r>
              <a:rPr lang="en-US" sz="6169" dirty="0">
                <a:latin typeface="Comic Sans MS" panose="030F0702030302020204" pitchFamily="66" charset="0"/>
              </a:rPr>
              <a:t>$./&lt;</a:t>
            </a:r>
            <a:r>
              <a:rPr lang="en-US" sz="6169" dirty="0" err="1">
                <a:latin typeface="Comic Sans MS" panose="030F0702030302020204" pitchFamily="66" charset="0"/>
              </a:rPr>
              <a:t>output_name</a:t>
            </a:r>
            <a:r>
              <a:rPr lang="en-US" sz="6169" dirty="0">
                <a:latin typeface="Comic Sans MS" panose="030F0702030302020204" pitchFamily="66" charset="0"/>
              </a:rPr>
              <a:t>&gt;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3944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74B898-4E3B-46BF-B1BA-2A8FF43D6DE5}"/>
              </a:ext>
            </a:extLst>
          </p:cNvPr>
          <p:cNvSpPr>
            <a:spLocks noGrp="1"/>
          </p:cNvSpPr>
          <p:nvPr>
            <p:ph type="title" idx="4294967295"/>
          </p:nvPr>
        </p:nvSpPr>
        <p:spPr>
          <a:xfrm>
            <a:off x="838200" y="365125"/>
            <a:ext cx="10515600" cy="1325563"/>
          </a:xfrm>
        </p:spPr>
        <p:txBody>
          <a:bodyPr vert="horz" lIns="91440" tIns="45720" rIns="91440" bIns="45720" rtlCol="0" anchor="ctr">
            <a:normAutofit/>
          </a:bodyPr>
          <a:lstStyle/>
          <a:p>
            <a:r>
              <a:rPr lang="en-US" dirty="0"/>
              <a:t>Work Sharing: sections</a:t>
            </a:r>
          </a:p>
        </p:txBody>
      </p:sp>
      <p:sp>
        <p:nvSpPr>
          <p:cNvPr id="4" name="TextBox 3">
            <a:extLst>
              <a:ext uri="{FF2B5EF4-FFF2-40B4-BE49-F238E27FC236}">
                <a16:creationId xmlns:a16="http://schemas.microsoft.com/office/drawing/2014/main" id="{47A5B200-849A-4F3C-9090-830EC39C9F95}"/>
              </a:ext>
            </a:extLst>
          </p:cNvPr>
          <p:cNvSpPr txBox="1"/>
          <p:nvPr/>
        </p:nvSpPr>
        <p:spPr>
          <a:xfrm>
            <a:off x="838200" y="2015406"/>
            <a:ext cx="5097779" cy="4065986"/>
          </a:xfrm>
          <a:prstGeom prst="rect">
            <a:avLst/>
          </a:prstGeom>
        </p:spPr>
        <p:txBody>
          <a:bodyPr vert="horz" lIns="91440" tIns="45720" rIns="91440" bIns="45720" rtlCol="0" anchor="t">
            <a:normAutofit/>
          </a:bodyPr>
          <a:lstStyle/>
          <a:p>
            <a:pPr>
              <a:lnSpc>
                <a:spcPct val="90000"/>
              </a:lnSpc>
              <a:spcAft>
                <a:spcPts val="600"/>
              </a:spcAft>
            </a:pPr>
            <a:r>
              <a:rPr lang="en-US" sz="2500" dirty="0">
                <a:solidFill>
                  <a:srgbClr val="FFFFFF"/>
                </a:solidFill>
              </a:rPr>
              <a:t>SECTIONS directive is a non-iterative work-sharing construct. </a:t>
            </a:r>
          </a:p>
          <a:p>
            <a:pPr indent="-228600">
              <a:lnSpc>
                <a:spcPct val="90000"/>
              </a:lnSpc>
              <a:spcAft>
                <a:spcPts val="600"/>
              </a:spcAft>
              <a:buFont typeface="Arial" panose="020B0604020202020204" pitchFamily="34" charset="0"/>
              <a:buChar char="•"/>
            </a:pPr>
            <a:endParaRPr lang="en-US" sz="2500" dirty="0">
              <a:solidFill>
                <a:srgbClr val="FFFFFF"/>
              </a:solidFill>
            </a:endParaRPr>
          </a:p>
          <a:p>
            <a:pPr>
              <a:lnSpc>
                <a:spcPct val="90000"/>
              </a:lnSpc>
              <a:spcAft>
                <a:spcPts val="600"/>
              </a:spcAft>
            </a:pPr>
            <a:r>
              <a:rPr lang="en-US" sz="2500" dirty="0">
                <a:solidFill>
                  <a:srgbClr val="FFFFFF"/>
                </a:solidFill>
              </a:rPr>
              <a:t>It specifies that the enclosed section(s) of code are to be divided among the threads in the team. </a:t>
            </a:r>
          </a:p>
          <a:p>
            <a:pPr>
              <a:lnSpc>
                <a:spcPct val="90000"/>
              </a:lnSpc>
              <a:spcAft>
                <a:spcPts val="600"/>
              </a:spcAft>
            </a:pPr>
            <a:endParaRPr lang="en-US" sz="2500" dirty="0">
              <a:solidFill>
                <a:srgbClr val="FFFFFF"/>
              </a:solidFill>
            </a:endParaRPr>
          </a:p>
          <a:p>
            <a:pPr>
              <a:lnSpc>
                <a:spcPct val="90000"/>
              </a:lnSpc>
              <a:spcAft>
                <a:spcPts val="600"/>
              </a:spcAft>
            </a:pPr>
            <a:r>
              <a:rPr lang="en-US" sz="2500" dirty="0">
                <a:solidFill>
                  <a:srgbClr val="FFFFFF"/>
                </a:solidFill>
              </a:rPr>
              <a:t>Each SECTION is executed ONCE by a thread in the team.</a:t>
            </a:r>
          </a:p>
        </p:txBody>
      </p:sp>
      <p:pic>
        <p:nvPicPr>
          <p:cNvPr id="5" name="Picture 4">
            <a:extLst>
              <a:ext uri="{FF2B5EF4-FFF2-40B4-BE49-F238E27FC236}">
                <a16:creationId xmlns:a16="http://schemas.microsoft.com/office/drawing/2014/main" id="{F42A44A1-75C5-4126-A3CC-9AD3A987FB8C}"/>
              </a:ext>
            </a:extLst>
          </p:cNvPr>
          <p:cNvPicPr>
            <a:picLocks noChangeAspect="1"/>
          </p:cNvPicPr>
          <p:nvPr/>
        </p:nvPicPr>
        <p:blipFill>
          <a:blip r:embed="rId3"/>
          <a:stretch>
            <a:fillRect/>
          </a:stretch>
        </p:blipFill>
        <p:spPr>
          <a:xfrm>
            <a:off x="6180935" y="4840357"/>
            <a:ext cx="5715069" cy="194312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9" name="Picture 8">
            <a:extLst>
              <a:ext uri="{FF2B5EF4-FFF2-40B4-BE49-F238E27FC236}">
                <a16:creationId xmlns:a16="http://schemas.microsoft.com/office/drawing/2014/main" id="{826F1304-03FB-42C7-A9AF-E74BABD15A10}"/>
              </a:ext>
            </a:extLst>
          </p:cNvPr>
          <p:cNvPicPr>
            <a:picLocks noChangeAspect="1"/>
          </p:cNvPicPr>
          <p:nvPr/>
        </p:nvPicPr>
        <p:blipFill>
          <a:blip r:embed="rId4"/>
          <a:stretch>
            <a:fillRect/>
          </a:stretch>
        </p:blipFill>
        <p:spPr>
          <a:xfrm>
            <a:off x="7810499" y="1721800"/>
            <a:ext cx="3977309" cy="3044037"/>
          </a:xfrm>
          <a:prstGeom prst="rect">
            <a:avLst/>
          </a:prstGeom>
        </p:spPr>
      </p:pic>
    </p:spTree>
    <p:extLst>
      <p:ext uri="{BB962C8B-B14F-4D97-AF65-F5344CB8AC3E}">
        <p14:creationId xmlns:p14="http://schemas.microsoft.com/office/powerpoint/2010/main" val="2539079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FD63-9AF9-4006-81AF-DECD3665D1D1}"/>
              </a:ext>
            </a:extLst>
          </p:cNvPr>
          <p:cNvSpPr>
            <a:spLocks noGrp="1"/>
          </p:cNvSpPr>
          <p:nvPr>
            <p:ph type="title"/>
          </p:nvPr>
        </p:nvSpPr>
        <p:spPr>
          <a:xfrm>
            <a:off x="2182709" y="348052"/>
            <a:ext cx="8295450" cy="949415"/>
          </a:xfrm>
        </p:spPr>
        <p:txBody>
          <a:bodyPr/>
          <a:lstStyle/>
          <a:p>
            <a:r>
              <a:rPr lang="en-US" dirty="0"/>
              <a:t>OpenMP environment variables</a:t>
            </a:r>
          </a:p>
        </p:txBody>
      </p:sp>
      <p:sp>
        <p:nvSpPr>
          <p:cNvPr id="3" name="Content Placeholder 2">
            <a:extLst>
              <a:ext uri="{FF2B5EF4-FFF2-40B4-BE49-F238E27FC236}">
                <a16:creationId xmlns:a16="http://schemas.microsoft.com/office/drawing/2014/main" id="{A77B0BF5-456F-4993-A1CF-C82900C0A4C2}"/>
              </a:ext>
            </a:extLst>
          </p:cNvPr>
          <p:cNvSpPr>
            <a:spLocks noGrp="1"/>
          </p:cNvSpPr>
          <p:nvPr>
            <p:ph idx="1"/>
          </p:nvPr>
        </p:nvSpPr>
        <p:spPr>
          <a:xfrm>
            <a:off x="1523520" y="1839849"/>
            <a:ext cx="9050353" cy="4509224"/>
          </a:xfrm>
        </p:spPr>
        <p:txBody>
          <a:bodyPr>
            <a:noAutofit/>
          </a:bodyPr>
          <a:lstStyle/>
          <a:p>
            <a:pPr marL="0" indent="0">
              <a:buNone/>
            </a:pPr>
            <a:r>
              <a:rPr lang="en-US" sz="1633" dirty="0">
                <a:highlight>
                  <a:srgbClr val="FFFF00"/>
                </a:highlight>
              </a:rPr>
              <a:t>OMP_DYNAMIC </a:t>
            </a:r>
            <a:r>
              <a:rPr lang="en-US" sz="1633" dirty="0"/>
              <a:t>: When set to TRUE, the number of threads available for executing parallel regions can be adjusted at run time to make the best use of system resources.</a:t>
            </a:r>
          </a:p>
          <a:p>
            <a:pPr marL="0" indent="0">
              <a:buNone/>
            </a:pPr>
            <a:r>
              <a:rPr lang="en-US" sz="1633" dirty="0">
                <a:highlight>
                  <a:srgbClr val="FFFF00"/>
                </a:highlight>
              </a:rPr>
              <a:t>OMP_NESTED</a:t>
            </a:r>
            <a:r>
              <a:rPr lang="en-US" sz="1633" dirty="0"/>
              <a:t>: When set to </a:t>
            </a:r>
            <a:r>
              <a:rPr lang="en-US" sz="1633" b="1" dirty="0"/>
              <a:t>TRUE</a:t>
            </a:r>
            <a:r>
              <a:rPr lang="en-US" sz="1633" dirty="0"/>
              <a:t>, nested parallelism is enabled. This means that the runtime environment might deploy extra threads to form the team of threads for the nested parallel region. </a:t>
            </a:r>
          </a:p>
          <a:p>
            <a:pPr marL="0" indent="0">
              <a:buNone/>
            </a:pPr>
            <a:r>
              <a:rPr lang="en-US" sz="1633" dirty="0">
                <a:highlight>
                  <a:srgbClr val="FFFF00"/>
                </a:highlight>
              </a:rPr>
              <a:t>OMP_PROC_BIND </a:t>
            </a:r>
            <a:r>
              <a:rPr lang="en-US" sz="1633" dirty="0"/>
              <a:t>: When TRUE, binds threads to processors.</a:t>
            </a:r>
          </a:p>
          <a:p>
            <a:pPr marL="0" indent="0">
              <a:buNone/>
            </a:pPr>
            <a:r>
              <a:rPr lang="en-US" sz="1633" dirty="0">
                <a:highlight>
                  <a:srgbClr val="FFFF00"/>
                </a:highlight>
              </a:rPr>
              <a:t>OMP_MAX_ACTIVE_LEVELS</a:t>
            </a:r>
            <a:r>
              <a:rPr lang="en-US" sz="1633" dirty="0"/>
              <a:t>: The maximum number of active nested parallel regions.</a:t>
            </a:r>
          </a:p>
          <a:p>
            <a:pPr marL="0" indent="0" fontAlgn="base">
              <a:buNone/>
            </a:pPr>
            <a:r>
              <a:rPr lang="en-US" sz="1633" dirty="0">
                <a:highlight>
                  <a:srgbClr val="FFFF00"/>
                </a:highlight>
              </a:rPr>
              <a:t>OMP_STACK_SIZE</a:t>
            </a:r>
            <a:r>
              <a:rPr lang="en-US" sz="1633" dirty="0"/>
              <a:t>: Specifies the size of the stack for threads that are created by the OpenMP run time. (default in KB). If the compiler cannot deliver the stack size specified by the environment variable, or if </a:t>
            </a:r>
            <a:r>
              <a:rPr lang="en-US" sz="1633" b="1" dirty="0"/>
              <a:t>OMP_STACKSIZE</a:t>
            </a:r>
            <a:r>
              <a:rPr lang="en-US" sz="1633" dirty="0"/>
              <a:t> does not conform to the valid format, the compiler sets the environment variable to the default value.</a:t>
            </a:r>
          </a:p>
          <a:p>
            <a:pPr marL="0" indent="0" fontAlgn="base">
              <a:buNone/>
            </a:pPr>
            <a:r>
              <a:rPr lang="en-US" sz="1633" dirty="0">
                <a:highlight>
                  <a:srgbClr val="FFFF00"/>
                </a:highlight>
              </a:rPr>
              <a:t>OMP_WAIT_POLICY</a:t>
            </a:r>
            <a:r>
              <a:rPr lang="en-US" sz="1633" dirty="0"/>
              <a:t>: Use </a:t>
            </a:r>
            <a:r>
              <a:rPr lang="en-US" sz="1633" b="1" dirty="0"/>
              <a:t>ACTIVE</a:t>
            </a:r>
            <a:r>
              <a:rPr lang="en-US" sz="1633" dirty="0"/>
              <a:t> if you want waiting threads to mostly be active. That is, the threads consume processor cycles while waiting. For example, waiting threads can spin while waiting. The </a:t>
            </a:r>
            <a:r>
              <a:rPr lang="en-US" sz="1633" b="1" dirty="0"/>
              <a:t>ACTIVE</a:t>
            </a:r>
            <a:r>
              <a:rPr lang="en-US" sz="1633" dirty="0"/>
              <a:t> wait policy is recommended for maximum performance on the dedicated machine. Use </a:t>
            </a:r>
            <a:r>
              <a:rPr lang="en-US" sz="1633" b="1" dirty="0"/>
              <a:t>PASSIVE</a:t>
            </a:r>
            <a:r>
              <a:rPr lang="en-US" sz="1633" dirty="0"/>
              <a:t> if you want waiting threads to mostly be passive. That is, the threads do not consume processor cycles while waiting. For example, waiting threads can sleep or yield the processor to other threads.</a:t>
            </a:r>
          </a:p>
        </p:txBody>
      </p:sp>
    </p:spTree>
    <p:extLst>
      <p:ext uri="{BB962C8B-B14F-4D97-AF65-F5344CB8AC3E}">
        <p14:creationId xmlns:p14="http://schemas.microsoft.com/office/powerpoint/2010/main" val="3795553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FD63-9AF9-4006-81AF-DECD3665D1D1}"/>
              </a:ext>
            </a:extLst>
          </p:cNvPr>
          <p:cNvSpPr>
            <a:spLocks noGrp="1"/>
          </p:cNvSpPr>
          <p:nvPr>
            <p:ph type="title"/>
          </p:nvPr>
        </p:nvSpPr>
        <p:spPr/>
        <p:txBody>
          <a:bodyPr/>
          <a:lstStyle/>
          <a:p>
            <a:r>
              <a:rPr lang="en-US" dirty="0"/>
              <a:t>OpenMP environment variables</a:t>
            </a:r>
          </a:p>
        </p:txBody>
      </p:sp>
      <p:sp>
        <p:nvSpPr>
          <p:cNvPr id="3" name="Content Placeholder 2">
            <a:extLst>
              <a:ext uri="{FF2B5EF4-FFF2-40B4-BE49-F238E27FC236}">
                <a16:creationId xmlns:a16="http://schemas.microsoft.com/office/drawing/2014/main" id="{A77B0BF5-456F-4993-A1CF-C82900C0A4C2}"/>
              </a:ext>
            </a:extLst>
          </p:cNvPr>
          <p:cNvSpPr>
            <a:spLocks noGrp="1"/>
          </p:cNvSpPr>
          <p:nvPr>
            <p:ph idx="1"/>
          </p:nvPr>
        </p:nvSpPr>
        <p:spPr>
          <a:xfrm>
            <a:off x="2031574" y="1975685"/>
            <a:ext cx="6244124" cy="932253"/>
          </a:xfrm>
        </p:spPr>
        <p:txBody>
          <a:bodyPr>
            <a:normAutofit fontScale="62500" lnSpcReduction="20000"/>
          </a:bodyPr>
          <a:lstStyle/>
          <a:p>
            <a:pPr marL="0" indent="0">
              <a:buNone/>
            </a:pPr>
            <a:r>
              <a:rPr lang="en-US" dirty="0"/>
              <a:t>Display OPENMP environment upon execution of the program</a:t>
            </a:r>
          </a:p>
          <a:p>
            <a:pPr marL="0" indent="0">
              <a:buNone/>
            </a:pPr>
            <a:r>
              <a:rPr lang="en-US" dirty="0"/>
              <a:t>$export OMP_DISPLAY_ENV=TRUE (bash)</a:t>
            </a:r>
          </a:p>
          <a:p>
            <a:pPr marL="0" indent="0">
              <a:buNone/>
            </a:pPr>
            <a:r>
              <a:rPr lang="en-US" dirty="0"/>
              <a:t>$</a:t>
            </a:r>
            <a:r>
              <a:rPr lang="en-US" dirty="0" err="1"/>
              <a:t>setenv</a:t>
            </a:r>
            <a:r>
              <a:rPr lang="en-US" dirty="0"/>
              <a:t> OMP_DISPLAY_ENV TRUE (</a:t>
            </a:r>
            <a:r>
              <a:rPr lang="en-US" dirty="0" err="1"/>
              <a:t>csh</a:t>
            </a:r>
            <a:r>
              <a:rPr lang="en-US" dirty="0"/>
              <a:t>)</a:t>
            </a:r>
          </a:p>
          <a:p>
            <a:pPr marL="0" indent="0">
              <a:buNone/>
            </a:pPr>
            <a:endParaRPr lang="en-US" dirty="0"/>
          </a:p>
        </p:txBody>
      </p:sp>
      <p:sp>
        <p:nvSpPr>
          <p:cNvPr id="4" name="Rectangle 3">
            <a:extLst>
              <a:ext uri="{FF2B5EF4-FFF2-40B4-BE49-F238E27FC236}">
                <a16:creationId xmlns:a16="http://schemas.microsoft.com/office/drawing/2014/main" id="{FE50AE5D-3FD7-4514-9FCD-4B0C6D47C3B7}"/>
              </a:ext>
            </a:extLst>
          </p:cNvPr>
          <p:cNvSpPr/>
          <p:nvPr/>
        </p:nvSpPr>
        <p:spPr>
          <a:xfrm>
            <a:off x="2031574" y="2907937"/>
            <a:ext cx="6523799" cy="3056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25" dirty="0">
                <a:latin typeface="Consolas" panose="020B0609020204030204" pitchFamily="49" charset="0"/>
              </a:rPr>
              <a:t>OPENMP DISPLAY ENVIRONMENT BEGIN</a:t>
            </a:r>
          </a:p>
          <a:p>
            <a:r>
              <a:rPr lang="en-US" sz="1125" dirty="0">
                <a:latin typeface="Consolas" panose="020B0609020204030204" pitchFamily="49" charset="0"/>
              </a:rPr>
              <a:t>  _OPENMP = '201307'</a:t>
            </a:r>
          </a:p>
          <a:p>
            <a:r>
              <a:rPr lang="en-US" sz="1125" dirty="0">
                <a:latin typeface="Consolas" panose="020B0609020204030204" pitchFamily="49" charset="0"/>
              </a:rPr>
              <a:t>  OMP_DYNAMIC = 'FALSE'</a:t>
            </a:r>
          </a:p>
          <a:p>
            <a:r>
              <a:rPr lang="en-US" sz="1125" dirty="0">
                <a:latin typeface="Consolas" panose="020B0609020204030204" pitchFamily="49" charset="0"/>
              </a:rPr>
              <a:t>  OMP_NESTED = 'FALSE'</a:t>
            </a:r>
          </a:p>
          <a:p>
            <a:r>
              <a:rPr lang="en-US" sz="1125" dirty="0">
                <a:latin typeface="Consolas" panose="020B0609020204030204" pitchFamily="49" charset="0"/>
              </a:rPr>
              <a:t>  OMP_NUM_THREADS = '32'</a:t>
            </a:r>
          </a:p>
          <a:p>
            <a:r>
              <a:rPr lang="en-US" sz="1125" dirty="0">
                <a:latin typeface="Consolas" panose="020B0609020204030204" pitchFamily="49" charset="0"/>
              </a:rPr>
              <a:t>  OMP_SCHEDULE = 'DYNAMIC'</a:t>
            </a:r>
          </a:p>
          <a:p>
            <a:r>
              <a:rPr lang="en-US" sz="1125" dirty="0">
                <a:latin typeface="Consolas" panose="020B0609020204030204" pitchFamily="49" charset="0"/>
              </a:rPr>
              <a:t>  OMP_PROC_BIND = 'FALSE'</a:t>
            </a:r>
          </a:p>
          <a:p>
            <a:r>
              <a:rPr lang="en-US" sz="1125" dirty="0">
                <a:latin typeface="Consolas" panose="020B0609020204030204" pitchFamily="49" charset="0"/>
              </a:rPr>
              <a:t>  OMP_PLACES = ''</a:t>
            </a:r>
          </a:p>
          <a:p>
            <a:r>
              <a:rPr lang="en-US" sz="1125" dirty="0">
                <a:latin typeface="Consolas" panose="020B0609020204030204" pitchFamily="49" charset="0"/>
              </a:rPr>
              <a:t>  OMP_STACKSIZE = '140729178218216'</a:t>
            </a:r>
          </a:p>
          <a:p>
            <a:r>
              <a:rPr lang="en-US" sz="1125" dirty="0">
                <a:latin typeface="Consolas" panose="020B0609020204030204" pitchFamily="49" charset="0"/>
              </a:rPr>
              <a:t>  OMP_WAIT_POLICY = 'PASSIVE'</a:t>
            </a:r>
          </a:p>
          <a:p>
            <a:r>
              <a:rPr lang="en-US" sz="1125" dirty="0">
                <a:latin typeface="Consolas" panose="020B0609020204030204" pitchFamily="49" charset="0"/>
              </a:rPr>
              <a:t>  OMP_THREAD_LIMIT = '4294967295'</a:t>
            </a:r>
          </a:p>
          <a:p>
            <a:r>
              <a:rPr lang="en-US" sz="1125" dirty="0">
                <a:latin typeface="Consolas" panose="020B0609020204030204" pitchFamily="49" charset="0"/>
              </a:rPr>
              <a:t>  OMP_MAX_ACTIVE_LEVELS = '2147483647'</a:t>
            </a:r>
          </a:p>
          <a:p>
            <a:r>
              <a:rPr lang="en-US" sz="1125" dirty="0">
                <a:latin typeface="Consolas" panose="020B0609020204030204" pitchFamily="49" charset="0"/>
              </a:rPr>
              <a:t>  OMP_CANCELLATION = 'FALSE'</a:t>
            </a:r>
          </a:p>
          <a:p>
            <a:r>
              <a:rPr lang="en-US" sz="1125" dirty="0">
                <a:latin typeface="Consolas" panose="020B0609020204030204" pitchFamily="49" charset="0"/>
              </a:rPr>
              <a:t>  OMP_DEFAULT_DEVICE = '0'</a:t>
            </a:r>
          </a:p>
          <a:p>
            <a:r>
              <a:rPr lang="en-US" sz="1125" dirty="0">
                <a:latin typeface="Consolas" panose="020B0609020204030204" pitchFamily="49" charset="0"/>
              </a:rPr>
              <a:t>OPENMP DISPLAY ENVIRONMENT END</a:t>
            </a:r>
          </a:p>
        </p:txBody>
      </p:sp>
    </p:spTree>
    <p:extLst>
      <p:ext uri="{BB962C8B-B14F-4D97-AF65-F5344CB8AC3E}">
        <p14:creationId xmlns:p14="http://schemas.microsoft.com/office/powerpoint/2010/main" val="894461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9D67-4045-40F7-802B-D43E613F1F32}"/>
              </a:ext>
            </a:extLst>
          </p:cNvPr>
          <p:cNvSpPr>
            <a:spLocks noGrp="1"/>
          </p:cNvSpPr>
          <p:nvPr>
            <p:ph type="title" idx="4294967295"/>
          </p:nvPr>
        </p:nvSpPr>
        <p:spPr>
          <a:xfrm>
            <a:off x="1933159" y="286592"/>
            <a:ext cx="7567834" cy="1137719"/>
          </a:xfrm>
        </p:spPr>
        <p:txBody>
          <a:bodyPr/>
          <a:lstStyle/>
          <a:p>
            <a:r>
              <a:rPr lang="en-US" dirty="0">
                <a:solidFill>
                  <a:srgbClr val="120A76"/>
                </a:solidFill>
                <a:latin typeface="Comic Sans MS" panose="030F0702030302020204" pitchFamily="66" charset="0"/>
              </a:rPr>
              <a:t>Running OpenMP code</a:t>
            </a:r>
          </a:p>
        </p:txBody>
      </p:sp>
      <p:sp>
        <p:nvSpPr>
          <p:cNvPr id="3" name="Content Placeholder 2">
            <a:extLst>
              <a:ext uri="{FF2B5EF4-FFF2-40B4-BE49-F238E27FC236}">
                <a16:creationId xmlns:a16="http://schemas.microsoft.com/office/drawing/2014/main" id="{73CA0C11-B71A-4B56-BDF7-2D72178C25BA}"/>
              </a:ext>
            </a:extLst>
          </p:cNvPr>
          <p:cNvSpPr>
            <a:spLocks noGrp="1"/>
          </p:cNvSpPr>
          <p:nvPr>
            <p:ph idx="4294967295"/>
          </p:nvPr>
        </p:nvSpPr>
        <p:spPr>
          <a:xfrm>
            <a:off x="1817561" y="1739703"/>
            <a:ext cx="8850920" cy="4419824"/>
          </a:xfrm>
        </p:spPr>
        <p:txBody>
          <a:bodyPr>
            <a:normAutofit/>
          </a:bodyPr>
          <a:lstStyle/>
          <a:p>
            <a:pPr marL="0" indent="0">
              <a:spcAft>
                <a:spcPts val="544"/>
              </a:spcAft>
              <a:buNone/>
            </a:pPr>
            <a:r>
              <a:rPr lang="en-US" sz="2540" dirty="0">
                <a:latin typeface="Comic Sans MS" panose="030F0702030302020204" pitchFamily="66" charset="0"/>
              </a:rPr>
              <a:t>Controlling the number of threads at runtime</a:t>
            </a:r>
          </a:p>
          <a:p>
            <a:pPr marL="603689" lvl="1" indent="-311079">
              <a:buFont typeface="Wingdings" panose="05000000000000000000" pitchFamily="2" charset="2"/>
              <a:buChar char="§"/>
            </a:pPr>
            <a:r>
              <a:rPr lang="en-US" sz="2177" dirty="0">
                <a:latin typeface="Comic Sans MS" panose="030F0702030302020204" pitchFamily="66" charset="0"/>
              </a:rPr>
              <a:t>The default number of threads  = number of </a:t>
            </a:r>
            <a:r>
              <a:rPr lang="en-US" sz="2177" b="1" dirty="0">
                <a:latin typeface="Comic Sans MS" panose="030F0702030302020204" pitchFamily="66" charset="0"/>
              </a:rPr>
              <a:t>online</a:t>
            </a:r>
            <a:r>
              <a:rPr lang="en-US" sz="2177" dirty="0">
                <a:latin typeface="Comic Sans MS" panose="030F0702030302020204" pitchFamily="66" charset="0"/>
              </a:rPr>
              <a:t> processors on the machine.</a:t>
            </a:r>
          </a:p>
          <a:p>
            <a:pPr marL="707382" lvl="1" indent="-414772">
              <a:buFont typeface="Wingdings" panose="05000000000000000000" pitchFamily="2" charset="2"/>
              <a:buChar char="§"/>
            </a:pPr>
            <a:r>
              <a:rPr lang="en-US" sz="2177" dirty="0">
                <a:latin typeface="Comic Sans MS" panose="030F0702030302020204" pitchFamily="66" charset="0"/>
              </a:rPr>
              <a:t>C shell : </a:t>
            </a:r>
            <a:r>
              <a:rPr lang="en-US" sz="2177" b="1" dirty="0" err="1">
                <a:solidFill>
                  <a:srgbClr val="002060"/>
                </a:solidFill>
                <a:latin typeface="Comic Sans MS" panose="030F0702030302020204" pitchFamily="66" charset="0"/>
              </a:rPr>
              <a:t>setenv</a:t>
            </a:r>
            <a:r>
              <a:rPr lang="en-US" sz="2177" b="1" dirty="0">
                <a:solidFill>
                  <a:srgbClr val="002060"/>
                </a:solidFill>
                <a:latin typeface="Comic Sans MS" panose="030F0702030302020204" pitchFamily="66" charset="0"/>
              </a:rPr>
              <a:t> OMP_NUM_THREADS number </a:t>
            </a:r>
          </a:p>
          <a:p>
            <a:pPr marL="707382" lvl="1" indent="-414772">
              <a:buFont typeface="Wingdings" panose="05000000000000000000" pitchFamily="2" charset="2"/>
              <a:buChar char="§"/>
            </a:pPr>
            <a:r>
              <a:rPr lang="en-US" sz="2177" dirty="0">
                <a:latin typeface="Comic Sans MS" panose="030F0702030302020204" pitchFamily="66" charset="0"/>
              </a:rPr>
              <a:t>Bash shell: </a:t>
            </a:r>
            <a:r>
              <a:rPr lang="en-US" sz="2177" b="1" dirty="0">
                <a:solidFill>
                  <a:srgbClr val="002060"/>
                </a:solidFill>
                <a:latin typeface="Comic Sans MS" panose="030F0702030302020204" pitchFamily="66" charset="0"/>
              </a:rPr>
              <a:t>export OMP_NUM_THREADS = number</a:t>
            </a:r>
          </a:p>
          <a:p>
            <a:pPr marL="603689" lvl="1" indent="-311079">
              <a:buFont typeface="Wingdings" panose="05000000000000000000" pitchFamily="2" charset="2"/>
              <a:buChar char="§"/>
            </a:pPr>
            <a:r>
              <a:rPr lang="en-US" sz="2177" dirty="0">
                <a:latin typeface="Comic Sans MS" panose="030F0702030302020204" pitchFamily="66" charset="0"/>
              </a:rPr>
              <a:t> Runtime OpenMP function </a:t>
            </a:r>
            <a:r>
              <a:rPr lang="en-US" sz="2177" dirty="0" err="1">
                <a:latin typeface="Comic Sans MS" panose="030F0702030302020204" pitchFamily="66" charset="0"/>
              </a:rPr>
              <a:t>omp_set_num_threads</a:t>
            </a:r>
            <a:r>
              <a:rPr lang="en-US" sz="2177" dirty="0">
                <a:latin typeface="Comic Sans MS" panose="030F0702030302020204" pitchFamily="66" charset="0"/>
              </a:rPr>
              <a:t>(4) </a:t>
            </a:r>
          </a:p>
          <a:p>
            <a:pPr marL="603689" lvl="1" indent="-311079">
              <a:buFont typeface="Wingdings" panose="05000000000000000000" pitchFamily="2" charset="2"/>
              <a:buChar char="§"/>
            </a:pPr>
            <a:r>
              <a:rPr lang="en-US" sz="2177" dirty="0">
                <a:latin typeface="Comic Sans MS" panose="030F0702030302020204" pitchFamily="66" charset="0"/>
              </a:rPr>
              <a:t> Clause in #pragma for parallel region </a:t>
            </a:r>
          </a:p>
          <a:p>
            <a:pPr marL="0" indent="0">
              <a:buNone/>
            </a:pPr>
            <a:r>
              <a:rPr lang="en-US" sz="2540" dirty="0">
                <a:latin typeface="Comic Sans MS" panose="030F0702030302020204" pitchFamily="66" charset="0"/>
              </a:rPr>
              <a:t>Execution Timing </a:t>
            </a:r>
          </a:p>
          <a:p>
            <a:pPr marL="0" indent="0">
              <a:buNone/>
            </a:pPr>
            <a:endParaRPr lang="en-US" sz="2903" dirty="0"/>
          </a:p>
        </p:txBody>
      </p:sp>
      <p:sp>
        <p:nvSpPr>
          <p:cNvPr id="5" name="Rectangle 4">
            <a:extLst>
              <a:ext uri="{FF2B5EF4-FFF2-40B4-BE49-F238E27FC236}">
                <a16:creationId xmlns:a16="http://schemas.microsoft.com/office/drawing/2014/main" id="{FBA5C3BA-BB72-4115-9EBE-AB500F0E03D9}"/>
              </a:ext>
            </a:extLst>
          </p:cNvPr>
          <p:cNvSpPr/>
          <p:nvPr/>
        </p:nvSpPr>
        <p:spPr>
          <a:xfrm>
            <a:off x="5172247" y="4438033"/>
            <a:ext cx="4618448" cy="174873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77" b="1" dirty="0">
                <a:solidFill>
                  <a:srgbClr val="120A76"/>
                </a:solidFill>
              </a:rPr>
              <a:t>#include </a:t>
            </a:r>
            <a:r>
              <a:rPr lang="en-US" sz="2177" b="1" dirty="0" err="1">
                <a:solidFill>
                  <a:srgbClr val="120A76"/>
                </a:solidFill>
              </a:rPr>
              <a:t>omp.h</a:t>
            </a:r>
            <a:endParaRPr lang="en-US" sz="2177" b="1" dirty="0">
              <a:solidFill>
                <a:srgbClr val="120A76"/>
              </a:solidFill>
            </a:endParaRPr>
          </a:p>
          <a:p>
            <a:r>
              <a:rPr lang="en-US" sz="2177" b="1" dirty="0" err="1">
                <a:solidFill>
                  <a:srgbClr val="120A76"/>
                </a:solidFill>
              </a:rPr>
              <a:t>stime</a:t>
            </a:r>
            <a:r>
              <a:rPr lang="en-US" sz="2177" b="1" dirty="0">
                <a:solidFill>
                  <a:srgbClr val="120A76"/>
                </a:solidFill>
              </a:rPr>
              <a:t> = </a:t>
            </a:r>
            <a:r>
              <a:rPr lang="en-US" sz="2177" b="1" dirty="0" err="1">
                <a:solidFill>
                  <a:srgbClr val="120A76"/>
                </a:solidFill>
                <a:highlight>
                  <a:srgbClr val="FFFF00"/>
                </a:highlight>
              </a:rPr>
              <a:t>omp_get_wtime</a:t>
            </a:r>
            <a:r>
              <a:rPr lang="en-US" sz="2177" b="1" dirty="0">
                <a:solidFill>
                  <a:srgbClr val="120A76"/>
                </a:solidFill>
              </a:rPr>
              <a:t>();</a:t>
            </a:r>
          </a:p>
          <a:p>
            <a:r>
              <a:rPr lang="en-US" sz="2177" b="1" dirty="0" err="1">
                <a:solidFill>
                  <a:srgbClr val="120A76"/>
                </a:solidFill>
              </a:rPr>
              <a:t>longfunction</a:t>
            </a:r>
            <a:r>
              <a:rPr lang="en-US" sz="2177" b="1" dirty="0">
                <a:solidFill>
                  <a:srgbClr val="120A76"/>
                </a:solidFill>
              </a:rPr>
              <a:t>();</a:t>
            </a:r>
          </a:p>
          <a:p>
            <a:r>
              <a:rPr lang="en-US" sz="2177" b="1" dirty="0" err="1">
                <a:solidFill>
                  <a:srgbClr val="120A76"/>
                </a:solidFill>
              </a:rPr>
              <a:t>etime</a:t>
            </a:r>
            <a:r>
              <a:rPr lang="en-US" sz="2177" b="1" dirty="0">
                <a:solidFill>
                  <a:srgbClr val="120A76"/>
                </a:solidFill>
              </a:rPr>
              <a:t> = </a:t>
            </a:r>
            <a:r>
              <a:rPr lang="en-US" sz="2177" b="1" dirty="0" err="1">
                <a:solidFill>
                  <a:srgbClr val="120A76"/>
                </a:solidFill>
              </a:rPr>
              <a:t>omp_get_wtime</a:t>
            </a:r>
            <a:r>
              <a:rPr lang="en-US" sz="2177" b="1" dirty="0">
                <a:solidFill>
                  <a:srgbClr val="120A76"/>
                </a:solidFill>
              </a:rPr>
              <a:t>();</a:t>
            </a:r>
          </a:p>
          <a:p>
            <a:r>
              <a:rPr lang="en-US" sz="2177" b="1" dirty="0">
                <a:solidFill>
                  <a:srgbClr val="120A76"/>
                </a:solidFill>
              </a:rPr>
              <a:t>total = </a:t>
            </a:r>
            <a:r>
              <a:rPr lang="en-US" sz="2177" b="1" dirty="0" err="1">
                <a:solidFill>
                  <a:srgbClr val="120A76"/>
                </a:solidFill>
              </a:rPr>
              <a:t>etime-stime</a:t>
            </a:r>
            <a:r>
              <a:rPr lang="en-US" sz="2177" b="1" dirty="0">
                <a:solidFill>
                  <a:srgbClr val="120A76"/>
                </a:solidFill>
              </a:rPr>
              <a:t>;</a:t>
            </a:r>
          </a:p>
        </p:txBody>
      </p:sp>
    </p:spTree>
    <p:extLst>
      <p:ext uri="{BB962C8B-B14F-4D97-AF65-F5344CB8AC3E}">
        <p14:creationId xmlns:p14="http://schemas.microsoft.com/office/powerpoint/2010/main" val="1601893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926662B-DE12-468F-8A38-960555A116A3}"/>
              </a:ext>
            </a:extLst>
          </p:cNvPr>
          <p:cNvSpPr>
            <a:spLocks noGrp="1"/>
          </p:cNvSpPr>
          <p:nvPr>
            <p:ph type="title" idx="4294967295"/>
          </p:nvPr>
        </p:nvSpPr>
        <p:spPr>
          <a:xfrm>
            <a:off x="1523520" y="112810"/>
            <a:ext cx="9144961" cy="1411348"/>
          </a:xfrm>
        </p:spPr>
        <p:txBody>
          <a:bodyPr>
            <a:noAutofit/>
          </a:bodyPr>
          <a:lstStyle/>
          <a:p>
            <a:r>
              <a:rPr lang="en-US" sz="4355" dirty="0">
                <a:solidFill>
                  <a:srgbClr val="120A76"/>
                </a:solidFill>
                <a:latin typeface="Comic Sans MS" panose="030F0702030302020204" pitchFamily="66" charset="0"/>
              </a:rPr>
              <a:t>Compiling and running OPENMP Code</a:t>
            </a:r>
          </a:p>
        </p:txBody>
      </p:sp>
      <p:sp>
        <p:nvSpPr>
          <p:cNvPr id="4" name="TextBox 3">
            <a:extLst>
              <a:ext uri="{FF2B5EF4-FFF2-40B4-BE49-F238E27FC236}">
                <a16:creationId xmlns:a16="http://schemas.microsoft.com/office/drawing/2014/main" id="{50E67B04-5F34-4B9E-9C4D-D31DC0A106B6}"/>
              </a:ext>
            </a:extLst>
          </p:cNvPr>
          <p:cNvSpPr txBox="1"/>
          <p:nvPr/>
        </p:nvSpPr>
        <p:spPr>
          <a:xfrm>
            <a:off x="1646414" y="1566883"/>
            <a:ext cx="8776601" cy="47827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177" b="1" dirty="0">
                <a:latin typeface="Comic Sans MS" panose="030F0702030302020204" pitchFamily="66" charset="0"/>
              </a:rPr>
              <a:t>On </a:t>
            </a:r>
            <a:r>
              <a:rPr lang="en-US" sz="2177" b="1" dirty="0" err="1">
                <a:latin typeface="Comic Sans MS" panose="030F0702030302020204" pitchFamily="66" charset="0"/>
              </a:rPr>
              <a:t>SahasraT</a:t>
            </a:r>
            <a:endParaRPr lang="en-US" sz="2177" b="1" dirty="0">
              <a:latin typeface="Comic Sans MS" panose="030F0702030302020204" pitchFamily="66" charset="0"/>
            </a:endParaRPr>
          </a:p>
          <a:p>
            <a:endParaRPr lang="en-US" sz="2177" dirty="0">
              <a:latin typeface="Comic Sans MS" panose="030F0702030302020204" pitchFamily="66" charset="0"/>
            </a:endParaRPr>
          </a:p>
          <a:p>
            <a:r>
              <a:rPr lang="en-US" sz="2177" dirty="0">
                <a:latin typeface="Comic Sans MS" panose="030F0702030302020204" pitchFamily="66" charset="0"/>
              </a:rPr>
              <a:t>$</a:t>
            </a:r>
            <a:r>
              <a:rPr lang="en-US" sz="2177" dirty="0" err="1">
                <a:latin typeface="Comic Sans MS" panose="030F0702030302020204" pitchFamily="66" charset="0"/>
              </a:rPr>
              <a:t>ssh</a:t>
            </a:r>
            <a:r>
              <a:rPr lang="en-US" sz="2177" dirty="0">
                <a:latin typeface="Comic Sans MS" panose="030F0702030302020204" pitchFamily="66" charset="0"/>
              </a:rPr>
              <a:t> &lt;username&gt;@sahasrat.serc.iisc.ernet.in</a:t>
            </a:r>
          </a:p>
          <a:p>
            <a:r>
              <a:rPr lang="en-US" sz="2177" dirty="0">
                <a:latin typeface="Comic Sans MS" panose="030F0702030302020204" pitchFamily="66" charset="0"/>
              </a:rPr>
              <a:t>$password:</a:t>
            </a:r>
          </a:p>
          <a:p>
            <a:endParaRPr lang="en-US" sz="2177" dirty="0">
              <a:latin typeface="Comic Sans MS" panose="030F0702030302020204" pitchFamily="66" charset="0"/>
            </a:endParaRPr>
          </a:p>
          <a:p>
            <a:r>
              <a:rPr lang="en-US" sz="2177" dirty="0">
                <a:latin typeface="Comic Sans MS" panose="030F0702030302020204" pitchFamily="66" charset="0"/>
              </a:rPr>
              <a:t>Copy the code onto the home area</a:t>
            </a:r>
          </a:p>
          <a:p>
            <a:r>
              <a:rPr lang="en-US" sz="2177" dirty="0">
                <a:latin typeface="Comic Sans MS" panose="030F0702030302020204" pitchFamily="66" charset="0"/>
              </a:rPr>
              <a:t>Create make files for compiling code (clearing binaries, compiling, linking and creating executable)</a:t>
            </a:r>
          </a:p>
          <a:p>
            <a:endParaRPr lang="en-US" sz="2177" dirty="0">
              <a:latin typeface="Comic Sans MS" panose="030F0702030302020204" pitchFamily="66" charset="0"/>
            </a:endParaRPr>
          </a:p>
          <a:p>
            <a:r>
              <a:rPr lang="en-US" sz="2177" dirty="0">
                <a:latin typeface="Comic Sans MS" panose="030F0702030302020204" pitchFamily="66" charset="0"/>
              </a:rPr>
              <a:t>Run </a:t>
            </a:r>
            <a:r>
              <a:rPr lang="en-US" sz="2177" b="1" dirty="0">
                <a:latin typeface="Comic Sans MS" panose="030F0702030302020204" pitchFamily="66" charset="0"/>
              </a:rPr>
              <a:t>make</a:t>
            </a:r>
            <a:r>
              <a:rPr lang="en-US" sz="2177" dirty="0">
                <a:latin typeface="Comic Sans MS" panose="030F0702030302020204" pitchFamily="66" charset="0"/>
              </a:rPr>
              <a:t> </a:t>
            </a:r>
          </a:p>
          <a:p>
            <a:r>
              <a:rPr lang="en-US" sz="2177" dirty="0">
                <a:latin typeface="Comic Sans MS" panose="030F0702030302020204" pitchFamily="66" charset="0"/>
              </a:rPr>
              <a:t>Create a job script to submit the job in batch mode</a:t>
            </a:r>
          </a:p>
          <a:p>
            <a:r>
              <a:rPr lang="en-US" sz="2177" b="1" dirty="0" err="1">
                <a:latin typeface="Comic Sans MS" panose="030F0702030302020204" pitchFamily="66" charset="0"/>
              </a:rPr>
              <a:t>qsub</a:t>
            </a:r>
            <a:r>
              <a:rPr lang="en-US" sz="2177" b="1" dirty="0">
                <a:latin typeface="Comic Sans MS" panose="030F0702030302020204" pitchFamily="66" charset="0"/>
              </a:rPr>
              <a:t> </a:t>
            </a:r>
            <a:r>
              <a:rPr lang="en-US" sz="2177" b="1" dirty="0" err="1">
                <a:latin typeface="Comic Sans MS" panose="030F0702030302020204" pitchFamily="66" charset="0"/>
              </a:rPr>
              <a:t>jobscript</a:t>
            </a:r>
            <a:endParaRPr lang="en-US" sz="2177" b="1" dirty="0">
              <a:latin typeface="Comic Sans MS" panose="030F0702030302020204" pitchFamily="66" charset="0"/>
            </a:endParaRPr>
          </a:p>
          <a:p>
            <a:r>
              <a:rPr lang="en-US" sz="2177" b="1" dirty="0" err="1">
                <a:latin typeface="Comic Sans MS" panose="030F0702030302020204" pitchFamily="66" charset="0"/>
              </a:rPr>
              <a:t>qstat</a:t>
            </a:r>
            <a:endParaRPr lang="en-US" sz="2177" b="1" dirty="0">
              <a:latin typeface="Comic Sans MS" panose="030F0702030302020204" pitchFamily="66" charset="0"/>
            </a:endParaRPr>
          </a:p>
          <a:p>
            <a:r>
              <a:rPr lang="en-US" sz="2177" dirty="0">
                <a:latin typeface="Comic Sans MS" panose="030F0702030302020204" pitchFamily="66" charset="0"/>
              </a:rPr>
              <a:t>Check output</a:t>
            </a:r>
          </a:p>
        </p:txBody>
      </p:sp>
    </p:spTree>
    <p:extLst>
      <p:ext uri="{BB962C8B-B14F-4D97-AF65-F5344CB8AC3E}">
        <p14:creationId xmlns:p14="http://schemas.microsoft.com/office/powerpoint/2010/main" val="1826316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5D2BFA-7017-496E-8BAA-60F5B4EFBA59}"/>
              </a:ext>
            </a:extLst>
          </p:cNvPr>
          <p:cNvSpPr/>
          <p:nvPr/>
        </p:nvSpPr>
        <p:spPr>
          <a:xfrm>
            <a:off x="3319668" y="735496"/>
            <a:ext cx="3419061" cy="904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Exercise1 - HelloWorld</a:t>
            </a:r>
          </a:p>
        </p:txBody>
      </p:sp>
      <p:sp>
        <p:nvSpPr>
          <p:cNvPr id="3" name="Rectangle 2">
            <a:extLst>
              <a:ext uri="{FF2B5EF4-FFF2-40B4-BE49-F238E27FC236}">
                <a16:creationId xmlns:a16="http://schemas.microsoft.com/office/drawing/2014/main" id="{CD3EDF49-0B96-4B4D-B989-814AB11E70CD}"/>
              </a:ext>
            </a:extLst>
          </p:cNvPr>
          <p:cNvSpPr/>
          <p:nvPr/>
        </p:nvSpPr>
        <p:spPr>
          <a:xfrm>
            <a:off x="3319668" y="1938130"/>
            <a:ext cx="3419061" cy="904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Exercise2 – Schedule Clause</a:t>
            </a:r>
          </a:p>
        </p:txBody>
      </p:sp>
      <p:sp>
        <p:nvSpPr>
          <p:cNvPr id="4" name="Rectangle 3">
            <a:extLst>
              <a:ext uri="{FF2B5EF4-FFF2-40B4-BE49-F238E27FC236}">
                <a16:creationId xmlns:a16="http://schemas.microsoft.com/office/drawing/2014/main" id="{F0752AC2-77A0-4252-8952-7AC13BEB0047}"/>
              </a:ext>
            </a:extLst>
          </p:cNvPr>
          <p:cNvSpPr/>
          <p:nvPr/>
        </p:nvSpPr>
        <p:spPr>
          <a:xfrm>
            <a:off x="3319668" y="3110947"/>
            <a:ext cx="3419061" cy="904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Exercise 3- Data Scoping</a:t>
            </a:r>
          </a:p>
        </p:txBody>
      </p:sp>
      <p:sp>
        <p:nvSpPr>
          <p:cNvPr id="5" name="Rectangle 4">
            <a:extLst>
              <a:ext uri="{FF2B5EF4-FFF2-40B4-BE49-F238E27FC236}">
                <a16:creationId xmlns:a16="http://schemas.microsoft.com/office/drawing/2014/main" id="{2B2AC3D8-305F-4825-AEB5-10FC8E630D31}"/>
              </a:ext>
            </a:extLst>
          </p:cNvPr>
          <p:cNvSpPr/>
          <p:nvPr/>
        </p:nvSpPr>
        <p:spPr>
          <a:xfrm>
            <a:off x="3319668" y="4293703"/>
            <a:ext cx="3419061" cy="904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Exercise 4 – Compute PI</a:t>
            </a:r>
          </a:p>
        </p:txBody>
      </p:sp>
      <p:sp>
        <p:nvSpPr>
          <p:cNvPr id="6" name="Rectangle 5">
            <a:extLst>
              <a:ext uri="{FF2B5EF4-FFF2-40B4-BE49-F238E27FC236}">
                <a16:creationId xmlns:a16="http://schemas.microsoft.com/office/drawing/2014/main" id="{B5A64A3F-7439-40E5-AF65-C2E3FBCD970A}"/>
              </a:ext>
            </a:extLst>
          </p:cNvPr>
          <p:cNvSpPr/>
          <p:nvPr/>
        </p:nvSpPr>
        <p:spPr>
          <a:xfrm>
            <a:off x="3319668" y="5469832"/>
            <a:ext cx="3419061" cy="904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Exercise 5 – Matrix Multiplication</a:t>
            </a:r>
          </a:p>
        </p:txBody>
      </p:sp>
      <p:sp>
        <p:nvSpPr>
          <p:cNvPr id="7" name="Rectangle 6">
            <a:extLst>
              <a:ext uri="{FF2B5EF4-FFF2-40B4-BE49-F238E27FC236}">
                <a16:creationId xmlns:a16="http://schemas.microsoft.com/office/drawing/2014/main" id="{7DBC6696-E2E3-4600-B528-C1BA4332DBEC}"/>
              </a:ext>
            </a:extLst>
          </p:cNvPr>
          <p:cNvSpPr/>
          <p:nvPr/>
        </p:nvSpPr>
        <p:spPr>
          <a:xfrm>
            <a:off x="178904" y="2484783"/>
            <a:ext cx="2514600" cy="185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2019SepOPENMP</a:t>
            </a:r>
          </a:p>
        </p:txBody>
      </p:sp>
      <p:sp>
        <p:nvSpPr>
          <p:cNvPr id="8" name="Rectangle 7">
            <a:extLst>
              <a:ext uri="{FF2B5EF4-FFF2-40B4-BE49-F238E27FC236}">
                <a16:creationId xmlns:a16="http://schemas.microsoft.com/office/drawing/2014/main" id="{EB2C8A5D-2FAE-446C-8859-B3364755464C}"/>
              </a:ext>
            </a:extLst>
          </p:cNvPr>
          <p:cNvSpPr/>
          <p:nvPr/>
        </p:nvSpPr>
        <p:spPr>
          <a:xfrm>
            <a:off x="7543800" y="1187726"/>
            <a:ext cx="4353339" cy="474593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 &lt;code&gt;.</a:t>
            </a:r>
            <a:r>
              <a:rPr lang="en-US" dirty="0" err="1"/>
              <a:t>cpp</a:t>
            </a:r>
            <a:endParaRPr lang="en-US" dirty="0"/>
          </a:p>
          <a:p>
            <a:r>
              <a:rPr lang="en-US" dirty="0"/>
              <a:t>$make</a:t>
            </a:r>
          </a:p>
          <a:p>
            <a:r>
              <a:rPr lang="en-US" dirty="0"/>
              <a:t>$</a:t>
            </a:r>
            <a:r>
              <a:rPr lang="en-US" dirty="0" err="1"/>
              <a:t>qsub</a:t>
            </a:r>
            <a:r>
              <a:rPr lang="en-US" dirty="0"/>
              <a:t> </a:t>
            </a:r>
            <a:r>
              <a:rPr lang="en-US" dirty="0" err="1"/>
              <a:t>jobscript</a:t>
            </a:r>
            <a:endParaRPr lang="en-US" dirty="0"/>
          </a:p>
          <a:p>
            <a:r>
              <a:rPr lang="en-US" dirty="0"/>
              <a:t>$</a:t>
            </a:r>
            <a:r>
              <a:rPr lang="en-US" dirty="0" err="1"/>
              <a:t>qstat</a:t>
            </a:r>
            <a:endParaRPr lang="en-US" dirty="0"/>
          </a:p>
          <a:p>
            <a:r>
              <a:rPr lang="en-US" dirty="0"/>
              <a:t>$vi </a:t>
            </a:r>
            <a:r>
              <a:rPr lang="en-US" dirty="0" err="1"/>
              <a:t>jobscript</a:t>
            </a:r>
            <a:endParaRPr lang="en-US" dirty="0"/>
          </a:p>
          <a:p>
            <a:endParaRPr lang="en-US" dirty="0"/>
          </a:p>
        </p:txBody>
      </p:sp>
    </p:spTree>
    <p:extLst>
      <p:ext uri="{BB962C8B-B14F-4D97-AF65-F5344CB8AC3E}">
        <p14:creationId xmlns:p14="http://schemas.microsoft.com/office/powerpoint/2010/main" val="350595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7E8975-CD1C-4BEA-8B88-6D3823894FF0}"/>
              </a:ext>
            </a:extLst>
          </p:cNvPr>
          <p:cNvPicPr>
            <a:picLocks noChangeAspect="1"/>
          </p:cNvPicPr>
          <p:nvPr/>
        </p:nvPicPr>
        <p:blipFill>
          <a:blip r:embed="rId3"/>
          <a:stretch>
            <a:fillRect/>
          </a:stretch>
        </p:blipFill>
        <p:spPr>
          <a:xfrm>
            <a:off x="631595" y="1549477"/>
            <a:ext cx="11123443" cy="4841384"/>
          </a:xfrm>
          <a:prstGeom prst="rect">
            <a:avLst/>
          </a:prstGeom>
        </p:spPr>
      </p:pic>
      <p:sp>
        <p:nvSpPr>
          <p:cNvPr id="5" name="Title 1">
            <a:extLst>
              <a:ext uri="{FF2B5EF4-FFF2-40B4-BE49-F238E27FC236}">
                <a16:creationId xmlns:a16="http://schemas.microsoft.com/office/drawing/2014/main" id="{26F1F4A5-2BB8-4919-B3B5-592FA267A3C4}"/>
              </a:ext>
            </a:extLst>
          </p:cNvPr>
          <p:cNvSpPr txBox="1">
            <a:spLocks/>
          </p:cNvSpPr>
          <p:nvPr/>
        </p:nvSpPr>
        <p:spPr>
          <a:xfrm>
            <a:off x="1312414" y="632631"/>
            <a:ext cx="8204744" cy="741354"/>
          </a:xfrm>
          <a:prstGeom prst="rect">
            <a:avLst/>
          </a:prstGeom>
        </p:spPr>
        <p:txBody>
          <a:bodyPr vert="horz" lIns="82953" tIns="41476" rIns="82953" bIns="41476"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US" sz="4899" dirty="0">
                <a:solidFill>
                  <a:srgbClr val="120A76"/>
                </a:solidFill>
              </a:rPr>
              <a:t>Work Sharing:</a:t>
            </a:r>
            <a:r>
              <a:rPr lang="en-US" sz="4899" dirty="0"/>
              <a:t> </a:t>
            </a:r>
            <a:r>
              <a:rPr lang="en-US" sz="4899" dirty="0">
                <a:solidFill>
                  <a:srgbClr val="C00000"/>
                </a:solidFill>
              </a:rPr>
              <a:t>sections</a:t>
            </a:r>
          </a:p>
        </p:txBody>
      </p:sp>
    </p:spTree>
    <p:extLst>
      <p:ext uri="{BB962C8B-B14F-4D97-AF65-F5344CB8AC3E}">
        <p14:creationId xmlns:p14="http://schemas.microsoft.com/office/powerpoint/2010/main" val="370593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0A2B-015E-458D-9DD2-ACD52027EB02}"/>
              </a:ext>
            </a:extLst>
          </p:cNvPr>
          <p:cNvSpPr>
            <a:spLocks noGrp="1"/>
          </p:cNvSpPr>
          <p:nvPr>
            <p:ph type="title" idx="4294967295"/>
          </p:nvPr>
        </p:nvSpPr>
        <p:spPr>
          <a:xfrm>
            <a:off x="1687378" y="286591"/>
            <a:ext cx="8981103" cy="963461"/>
          </a:xfrm>
        </p:spPr>
        <p:txBody>
          <a:bodyPr/>
          <a:lstStyle/>
          <a:p>
            <a:r>
              <a:rPr lang="en-US" dirty="0">
                <a:solidFill>
                  <a:srgbClr val="120A76"/>
                </a:solidFill>
              </a:rPr>
              <a:t>OpenMP: </a:t>
            </a:r>
            <a:r>
              <a:rPr lang="en-US" dirty="0" err="1">
                <a:solidFill>
                  <a:srgbClr val="C00000"/>
                </a:solidFill>
              </a:rPr>
              <a:t>lastprivate</a:t>
            </a:r>
            <a:r>
              <a:rPr lang="en-US" dirty="0">
                <a:solidFill>
                  <a:srgbClr val="120A76"/>
                </a:solidFill>
              </a:rPr>
              <a:t> Clause - review</a:t>
            </a:r>
          </a:p>
        </p:txBody>
      </p:sp>
      <p:sp>
        <p:nvSpPr>
          <p:cNvPr id="6" name="Rectangle 5">
            <a:extLst>
              <a:ext uri="{FF2B5EF4-FFF2-40B4-BE49-F238E27FC236}">
                <a16:creationId xmlns:a16="http://schemas.microsoft.com/office/drawing/2014/main" id="{C6F7EBF3-F341-4FE6-998D-58B0C3808FF5}"/>
              </a:ext>
            </a:extLst>
          </p:cNvPr>
          <p:cNvSpPr/>
          <p:nvPr/>
        </p:nvSpPr>
        <p:spPr>
          <a:xfrm>
            <a:off x="1523521" y="4147636"/>
            <a:ext cx="9063352" cy="2171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14772" indent="-414772">
              <a:buFont typeface="Arial" panose="020B0604020202020204" pitchFamily="34" charset="0"/>
              <a:buChar char="•"/>
            </a:pPr>
            <a:r>
              <a:rPr lang="en-US" sz="2700" dirty="0">
                <a:solidFill>
                  <a:schemeClr val="tx1"/>
                </a:solidFill>
              </a:rPr>
              <a:t>Creates </a:t>
            </a:r>
            <a:r>
              <a:rPr lang="en-US" sz="2700" dirty="0">
                <a:solidFill>
                  <a:srgbClr val="120A76"/>
                </a:solidFill>
              </a:rPr>
              <a:t>private</a:t>
            </a:r>
            <a:r>
              <a:rPr lang="en-US" sz="2700" dirty="0">
                <a:solidFill>
                  <a:schemeClr val="tx1"/>
                </a:solidFill>
              </a:rPr>
              <a:t> memory location for each thread. </a:t>
            </a:r>
          </a:p>
          <a:p>
            <a:pPr marL="414772" indent="-414772">
              <a:buFont typeface="Arial" panose="020B0604020202020204" pitchFamily="34" charset="0"/>
              <a:buChar char="•"/>
            </a:pPr>
            <a:r>
              <a:rPr lang="en-US" sz="2700" dirty="0">
                <a:solidFill>
                  <a:schemeClr val="tx1"/>
                </a:solidFill>
              </a:rPr>
              <a:t>Does not initialize the private variable.</a:t>
            </a:r>
          </a:p>
          <a:p>
            <a:pPr marL="414772" indent="-414772">
              <a:buFont typeface="Arial" panose="020B0604020202020204" pitchFamily="34" charset="0"/>
              <a:buChar char="•"/>
            </a:pPr>
            <a:r>
              <a:rPr lang="en-US" altLang="en-US" sz="2700" dirty="0">
                <a:solidFill>
                  <a:schemeClr val="tx1"/>
                </a:solidFill>
              </a:rPr>
              <a:t>The </a:t>
            </a:r>
            <a:r>
              <a:rPr lang="en-US" altLang="en-US" sz="2700" dirty="0">
                <a:solidFill>
                  <a:srgbClr val="120A76"/>
                </a:solidFill>
              </a:rPr>
              <a:t>sequentially last iteration </a:t>
            </a:r>
            <a:r>
              <a:rPr lang="en-US" altLang="en-US" sz="2700" dirty="0">
                <a:solidFill>
                  <a:schemeClr val="tx1"/>
                </a:solidFill>
              </a:rPr>
              <a:t>of the associated loops, or the </a:t>
            </a:r>
            <a:r>
              <a:rPr lang="en-US" altLang="en-US" sz="2700" dirty="0">
                <a:solidFill>
                  <a:srgbClr val="120A76"/>
                </a:solidFill>
              </a:rPr>
              <a:t>lexically last section</a:t>
            </a:r>
            <a:r>
              <a:rPr lang="en-US" altLang="en-US" sz="2700" dirty="0">
                <a:solidFill>
                  <a:schemeClr val="tx1"/>
                </a:solidFill>
              </a:rPr>
              <a:t> construct [...] to the original list item.</a:t>
            </a:r>
          </a:p>
        </p:txBody>
      </p:sp>
      <p:sp>
        <p:nvSpPr>
          <p:cNvPr id="7" name="Rectangle 6">
            <a:extLst>
              <a:ext uri="{FF2B5EF4-FFF2-40B4-BE49-F238E27FC236}">
                <a16:creationId xmlns:a16="http://schemas.microsoft.com/office/drawing/2014/main" id="{1727AA72-F72B-430C-8DA7-6787D2B9B66C}"/>
              </a:ext>
            </a:extLst>
          </p:cNvPr>
          <p:cNvSpPr/>
          <p:nvPr/>
        </p:nvSpPr>
        <p:spPr>
          <a:xfrm>
            <a:off x="1687378" y="1474716"/>
            <a:ext cx="3994020" cy="25705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29544" eaLnBrk="0" fontAlgn="base" hangingPunct="0">
              <a:spcBef>
                <a:spcPct val="0"/>
              </a:spcBef>
              <a:spcAft>
                <a:spcPct val="0"/>
              </a:spcAft>
            </a:pPr>
            <a:r>
              <a:rPr lang="en-US" altLang="en-US" sz="2087" dirty="0">
                <a:solidFill>
                  <a:schemeClr val="tx1"/>
                </a:solidFill>
                <a:latin typeface="Courier New" panose="02070309020205020404" pitchFamily="49" charset="0"/>
                <a:cs typeface="Courier New" panose="02070309020205020404" pitchFamily="49" charset="0"/>
              </a:rPr>
              <a:t>!$OMP DO PRIVATE(I) </a:t>
            </a:r>
            <a:r>
              <a:rPr lang="en-US" altLang="en-US" sz="2087" b="1" dirty="0">
                <a:solidFill>
                  <a:schemeClr val="tx1"/>
                </a:solidFill>
                <a:latin typeface="Courier New" panose="02070309020205020404" pitchFamily="49" charset="0"/>
                <a:cs typeface="Courier New" panose="02070309020205020404" pitchFamily="49" charset="0"/>
              </a:rPr>
              <a:t>LASTPRIVATE</a:t>
            </a:r>
            <a:r>
              <a:rPr lang="en-US" altLang="en-US" sz="2087" dirty="0">
                <a:solidFill>
                  <a:schemeClr val="tx1"/>
                </a:solidFill>
                <a:latin typeface="Courier New" panose="02070309020205020404" pitchFamily="49" charset="0"/>
                <a:cs typeface="Courier New" panose="02070309020205020404" pitchFamily="49" charset="0"/>
              </a:rPr>
              <a:t>(</a:t>
            </a:r>
            <a:r>
              <a:rPr lang="en-US" altLang="en-US" sz="2087" b="1" dirty="0">
                <a:solidFill>
                  <a:schemeClr val="tx1"/>
                </a:solidFill>
                <a:latin typeface="Courier New" panose="02070309020205020404" pitchFamily="49" charset="0"/>
                <a:cs typeface="Courier New" panose="02070309020205020404" pitchFamily="49" charset="0"/>
              </a:rPr>
              <a:t>B</a:t>
            </a:r>
            <a:r>
              <a:rPr lang="en-US" altLang="en-US" sz="2087" dirty="0">
                <a:solidFill>
                  <a:schemeClr val="tx1"/>
                </a:solidFill>
                <a:latin typeface="Courier New" panose="02070309020205020404" pitchFamily="49" charset="0"/>
                <a:cs typeface="Courier New" panose="02070309020205020404" pitchFamily="49" charset="0"/>
              </a:rPr>
              <a:t>) </a:t>
            </a:r>
          </a:p>
          <a:p>
            <a:pPr defTabSz="829544" eaLnBrk="0" fontAlgn="base" hangingPunct="0">
              <a:spcBef>
                <a:spcPct val="0"/>
              </a:spcBef>
              <a:spcAft>
                <a:spcPct val="0"/>
              </a:spcAft>
            </a:pPr>
            <a:r>
              <a:rPr lang="en-US" altLang="en-US" sz="2087" dirty="0">
                <a:solidFill>
                  <a:schemeClr val="tx1"/>
                </a:solidFill>
                <a:latin typeface="Courier New" panose="02070309020205020404" pitchFamily="49" charset="0"/>
                <a:cs typeface="Courier New" panose="02070309020205020404" pitchFamily="49" charset="0"/>
              </a:rPr>
              <a:t>DO i = 1, 1000 </a:t>
            </a:r>
          </a:p>
          <a:p>
            <a:pPr defTabSz="829544" eaLnBrk="0" fontAlgn="base" hangingPunct="0">
              <a:spcBef>
                <a:spcPct val="0"/>
              </a:spcBef>
              <a:spcAft>
                <a:spcPct val="0"/>
              </a:spcAft>
            </a:pPr>
            <a:r>
              <a:rPr lang="en-US" altLang="en-US" sz="2087" dirty="0">
                <a:solidFill>
                  <a:schemeClr val="tx1"/>
                </a:solidFill>
                <a:latin typeface="Courier New" panose="02070309020205020404" pitchFamily="49" charset="0"/>
                <a:cs typeface="Courier New" panose="02070309020205020404" pitchFamily="49" charset="0"/>
              </a:rPr>
              <a:t>B = </a:t>
            </a:r>
            <a:r>
              <a:rPr lang="en-US" altLang="en-US" sz="2087" dirty="0" err="1">
                <a:solidFill>
                  <a:schemeClr val="tx1"/>
                </a:solidFill>
                <a:latin typeface="Courier New" panose="02070309020205020404" pitchFamily="49" charset="0"/>
                <a:cs typeface="Courier New" panose="02070309020205020404" pitchFamily="49" charset="0"/>
              </a:rPr>
              <a:t>i</a:t>
            </a:r>
            <a:endParaRPr lang="en-US" altLang="en-US" sz="2087" dirty="0">
              <a:solidFill>
                <a:schemeClr val="tx1"/>
              </a:solidFill>
              <a:latin typeface="Courier New" panose="02070309020205020404" pitchFamily="49" charset="0"/>
              <a:cs typeface="Courier New" panose="02070309020205020404" pitchFamily="49" charset="0"/>
            </a:endParaRPr>
          </a:p>
          <a:p>
            <a:pPr defTabSz="829544" eaLnBrk="0" fontAlgn="base" hangingPunct="0">
              <a:spcBef>
                <a:spcPct val="0"/>
              </a:spcBef>
              <a:spcAft>
                <a:spcPct val="0"/>
              </a:spcAft>
            </a:pPr>
            <a:r>
              <a:rPr lang="en-US" altLang="en-US" sz="2087" dirty="0">
                <a:solidFill>
                  <a:schemeClr val="tx1"/>
                </a:solidFill>
                <a:latin typeface="Courier New" panose="02070309020205020404" pitchFamily="49" charset="0"/>
                <a:cs typeface="Courier New" panose="02070309020205020404" pitchFamily="49" charset="0"/>
              </a:rPr>
              <a:t>ENDDO</a:t>
            </a:r>
          </a:p>
          <a:p>
            <a:pPr defTabSz="829544" eaLnBrk="0" fontAlgn="base" hangingPunct="0">
              <a:spcBef>
                <a:spcPct val="0"/>
              </a:spcBef>
              <a:spcAft>
                <a:spcPct val="0"/>
              </a:spcAft>
            </a:pPr>
            <a:r>
              <a:rPr lang="en-US" altLang="en-US" sz="2087" dirty="0">
                <a:solidFill>
                  <a:schemeClr val="tx1"/>
                </a:solidFill>
                <a:latin typeface="Courier New" panose="02070309020205020404" pitchFamily="49" charset="0"/>
                <a:cs typeface="Courier New" panose="02070309020205020404" pitchFamily="49" charset="0"/>
              </a:rPr>
              <a:t>!$OMP END DO </a:t>
            </a:r>
          </a:p>
          <a:p>
            <a:pPr defTabSz="829544" eaLnBrk="0" fontAlgn="base" hangingPunct="0">
              <a:spcBef>
                <a:spcPct val="0"/>
              </a:spcBef>
              <a:spcAft>
                <a:spcPct val="0"/>
              </a:spcAft>
            </a:pPr>
            <a:r>
              <a:rPr lang="en-US" altLang="en-US" sz="2087" dirty="0">
                <a:solidFill>
                  <a:schemeClr val="tx1"/>
                </a:solidFill>
                <a:latin typeface="Courier New" panose="02070309020205020404" pitchFamily="49" charset="0"/>
                <a:cs typeface="Courier New" panose="02070309020205020404" pitchFamily="49" charset="0"/>
              </a:rPr>
              <a:t>!—value of </a:t>
            </a:r>
            <a:r>
              <a:rPr lang="en-US" altLang="en-US" sz="2087" b="1" dirty="0">
                <a:solidFill>
                  <a:schemeClr val="tx1"/>
                </a:solidFill>
                <a:latin typeface="Courier New" panose="02070309020205020404" pitchFamily="49" charset="0"/>
                <a:cs typeface="Courier New" panose="02070309020205020404" pitchFamily="49" charset="0"/>
              </a:rPr>
              <a:t>B </a:t>
            </a:r>
            <a:r>
              <a:rPr lang="en-US" altLang="en-US" sz="2087" dirty="0">
                <a:solidFill>
                  <a:schemeClr val="tx1"/>
                </a:solidFill>
                <a:latin typeface="Courier New" panose="02070309020205020404" pitchFamily="49" charset="0"/>
                <a:cs typeface="Courier New" panose="02070309020205020404" pitchFamily="49" charset="0"/>
              </a:rPr>
              <a:t>here is </a:t>
            </a:r>
            <a:r>
              <a:rPr lang="en-US" altLang="en-US" sz="2087" b="1" dirty="0">
                <a:solidFill>
                  <a:schemeClr val="tx1"/>
                </a:solidFill>
                <a:latin typeface="Courier New" panose="02070309020205020404" pitchFamily="49" charset="0"/>
                <a:cs typeface="Courier New" panose="02070309020205020404" pitchFamily="49" charset="0"/>
              </a:rPr>
              <a:t>1000</a:t>
            </a:r>
            <a:endParaRPr lang="en-US" altLang="en-US" sz="2087" b="1" dirty="0">
              <a:solidFill>
                <a:schemeClr val="tx1"/>
              </a:solidFill>
              <a:latin typeface="Arial" panose="020B0604020202020204" pitchFamily="34" charset="0"/>
            </a:endParaRPr>
          </a:p>
        </p:txBody>
      </p:sp>
      <p:sp>
        <p:nvSpPr>
          <p:cNvPr id="9" name="Rectangle 8">
            <a:extLst>
              <a:ext uri="{FF2B5EF4-FFF2-40B4-BE49-F238E27FC236}">
                <a16:creationId xmlns:a16="http://schemas.microsoft.com/office/drawing/2014/main" id="{52465E05-5DB0-4E78-B051-152480DB207C}"/>
              </a:ext>
            </a:extLst>
          </p:cNvPr>
          <p:cNvSpPr/>
          <p:nvPr/>
        </p:nvSpPr>
        <p:spPr>
          <a:xfrm>
            <a:off x="6085922" y="1459352"/>
            <a:ext cx="3994020" cy="25705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29544" eaLnBrk="0" fontAlgn="base" hangingPunct="0">
              <a:spcBef>
                <a:spcPct val="0"/>
              </a:spcBef>
              <a:spcAft>
                <a:spcPct val="0"/>
              </a:spcAft>
            </a:pPr>
            <a:r>
              <a:rPr lang="en-US" altLang="en-US" sz="1814" dirty="0">
                <a:solidFill>
                  <a:srgbClr val="333333"/>
                </a:solidFill>
                <a:latin typeface="Courier New" panose="02070309020205020404" pitchFamily="49" charset="0"/>
                <a:cs typeface="Courier New" panose="02070309020205020404" pitchFamily="49" charset="0"/>
              </a:rPr>
              <a:t>!$OMP SECTIONS </a:t>
            </a:r>
            <a:r>
              <a:rPr lang="en-US" altLang="en-US" sz="1814" b="1" dirty="0">
                <a:solidFill>
                  <a:srgbClr val="333333"/>
                </a:solidFill>
                <a:latin typeface="Courier New" panose="02070309020205020404" pitchFamily="49" charset="0"/>
                <a:cs typeface="Courier New" panose="02070309020205020404" pitchFamily="49" charset="0"/>
              </a:rPr>
              <a:t>LASTPRIVATE(B)</a:t>
            </a:r>
          </a:p>
          <a:p>
            <a:pPr defTabSz="829544" eaLnBrk="0" fontAlgn="base" hangingPunct="0">
              <a:spcBef>
                <a:spcPct val="0"/>
              </a:spcBef>
              <a:spcAft>
                <a:spcPct val="0"/>
              </a:spcAft>
            </a:pPr>
            <a:r>
              <a:rPr lang="en-US" altLang="en-US" sz="1814" dirty="0">
                <a:solidFill>
                  <a:srgbClr val="333333"/>
                </a:solidFill>
                <a:latin typeface="Courier New" panose="02070309020205020404" pitchFamily="49" charset="0"/>
                <a:cs typeface="Courier New" panose="02070309020205020404" pitchFamily="49" charset="0"/>
              </a:rPr>
              <a:t>!$OMP SECTION </a:t>
            </a:r>
          </a:p>
          <a:p>
            <a:pPr defTabSz="829544" eaLnBrk="0" fontAlgn="base" hangingPunct="0">
              <a:spcBef>
                <a:spcPct val="0"/>
              </a:spcBef>
              <a:spcAft>
                <a:spcPct val="0"/>
              </a:spcAft>
            </a:pPr>
            <a:r>
              <a:rPr lang="en-US" altLang="en-US" sz="1814" dirty="0">
                <a:solidFill>
                  <a:srgbClr val="333333"/>
                </a:solidFill>
                <a:latin typeface="Courier New" panose="02070309020205020404" pitchFamily="49" charset="0"/>
                <a:cs typeface="Courier New" panose="02070309020205020404" pitchFamily="49" charset="0"/>
              </a:rPr>
              <a:t>	B = 2</a:t>
            </a:r>
          </a:p>
          <a:p>
            <a:pPr defTabSz="829544" eaLnBrk="0" fontAlgn="base" hangingPunct="0">
              <a:spcBef>
                <a:spcPct val="0"/>
              </a:spcBef>
              <a:spcAft>
                <a:spcPct val="0"/>
              </a:spcAft>
            </a:pPr>
            <a:r>
              <a:rPr lang="en-US" altLang="en-US" sz="1814" dirty="0">
                <a:solidFill>
                  <a:srgbClr val="333333"/>
                </a:solidFill>
                <a:latin typeface="Courier New" panose="02070309020205020404" pitchFamily="49" charset="0"/>
                <a:cs typeface="Courier New" panose="02070309020205020404" pitchFamily="49" charset="0"/>
              </a:rPr>
              <a:t>!$OMP SECTION </a:t>
            </a:r>
          </a:p>
          <a:p>
            <a:pPr defTabSz="829544" eaLnBrk="0" fontAlgn="base" hangingPunct="0">
              <a:spcBef>
                <a:spcPct val="0"/>
              </a:spcBef>
              <a:spcAft>
                <a:spcPct val="0"/>
              </a:spcAft>
            </a:pPr>
            <a:r>
              <a:rPr lang="en-US" altLang="en-US" sz="1814" dirty="0">
                <a:solidFill>
                  <a:srgbClr val="333333"/>
                </a:solidFill>
                <a:latin typeface="Courier New" panose="02070309020205020404" pitchFamily="49" charset="0"/>
                <a:cs typeface="Courier New" panose="02070309020205020404" pitchFamily="49" charset="0"/>
              </a:rPr>
              <a:t>	</a:t>
            </a:r>
            <a:r>
              <a:rPr lang="en-US" altLang="en-US" sz="1814" b="1" dirty="0">
                <a:solidFill>
                  <a:srgbClr val="333333"/>
                </a:solidFill>
                <a:latin typeface="Courier New" panose="02070309020205020404" pitchFamily="49" charset="0"/>
                <a:cs typeface="Courier New" panose="02070309020205020404" pitchFamily="49" charset="0"/>
              </a:rPr>
              <a:t>B = 4</a:t>
            </a:r>
          </a:p>
          <a:p>
            <a:pPr defTabSz="829544" eaLnBrk="0" fontAlgn="base" hangingPunct="0">
              <a:spcBef>
                <a:spcPct val="0"/>
              </a:spcBef>
              <a:spcAft>
                <a:spcPct val="0"/>
              </a:spcAft>
            </a:pPr>
            <a:r>
              <a:rPr lang="en-US" altLang="en-US" sz="1814" dirty="0">
                <a:solidFill>
                  <a:srgbClr val="333333"/>
                </a:solidFill>
                <a:latin typeface="Courier New" panose="02070309020205020404" pitchFamily="49" charset="0"/>
                <a:cs typeface="Courier New" panose="02070309020205020404" pitchFamily="49" charset="0"/>
              </a:rPr>
              <a:t>!$OMP SECTION </a:t>
            </a:r>
          </a:p>
          <a:p>
            <a:pPr defTabSz="829544" eaLnBrk="0" fontAlgn="base" hangingPunct="0">
              <a:spcBef>
                <a:spcPct val="0"/>
              </a:spcBef>
              <a:spcAft>
                <a:spcPct val="0"/>
              </a:spcAft>
            </a:pPr>
            <a:r>
              <a:rPr lang="en-US" altLang="en-US" sz="1814" dirty="0">
                <a:solidFill>
                  <a:srgbClr val="333333"/>
                </a:solidFill>
                <a:latin typeface="Courier New" panose="02070309020205020404" pitchFamily="49" charset="0"/>
                <a:cs typeface="Courier New" panose="02070309020205020404" pitchFamily="49" charset="0"/>
              </a:rPr>
              <a:t>	D = 6</a:t>
            </a:r>
          </a:p>
          <a:p>
            <a:pPr defTabSz="829544" eaLnBrk="0" fontAlgn="base" hangingPunct="0">
              <a:spcBef>
                <a:spcPct val="0"/>
              </a:spcBef>
              <a:spcAft>
                <a:spcPct val="0"/>
              </a:spcAft>
            </a:pPr>
            <a:r>
              <a:rPr lang="en-US" altLang="en-US" sz="1814" dirty="0">
                <a:solidFill>
                  <a:srgbClr val="333333"/>
                </a:solidFill>
                <a:latin typeface="Courier New" panose="02070309020205020404" pitchFamily="49" charset="0"/>
                <a:cs typeface="Courier New" panose="02070309020205020404" pitchFamily="49" charset="0"/>
              </a:rPr>
              <a:t>!$OMP END SECTIONS</a:t>
            </a:r>
            <a:r>
              <a:rPr lang="en-US" altLang="en-US" sz="1814" dirty="0">
                <a:solidFill>
                  <a:schemeClr val="tx1"/>
                </a:solidFill>
                <a:latin typeface="Courier New" panose="02070309020205020404" pitchFamily="49" charset="0"/>
                <a:cs typeface="Courier New" panose="02070309020205020404" pitchFamily="49" charset="0"/>
              </a:rPr>
              <a:t> </a:t>
            </a:r>
          </a:p>
        </p:txBody>
      </p:sp>
      <p:sp>
        <p:nvSpPr>
          <p:cNvPr id="11" name="Rectangle 4">
            <a:extLst>
              <a:ext uri="{FF2B5EF4-FFF2-40B4-BE49-F238E27FC236}">
                <a16:creationId xmlns:a16="http://schemas.microsoft.com/office/drawing/2014/main" id="{73D4193A-838B-40DB-8357-78AD3DABCDF6}"/>
              </a:ext>
            </a:extLst>
          </p:cNvPr>
          <p:cNvSpPr>
            <a:spLocks noChangeArrowheads="1"/>
          </p:cNvSpPr>
          <p:nvPr/>
        </p:nvSpPr>
        <p:spPr bwMode="auto">
          <a:xfrm>
            <a:off x="1661775" y="219993"/>
            <a:ext cx="83828" cy="2512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82953" bIns="0" numCol="1" anchor="ctr" anchorCtr="0" compatLnSpc="1">
            <a:prstTxWarp prst="textNoShape">
              <a:avLst/>
            </a:prstTxWarp>
            <a:spAutoFit/>
          </a:bodyPr>
          <a:lstStyle/>
          <a:p>
            <a:pPr defTabSz="829544" eaLnBrk="0" fontAlgn="base" hangingPunct="0">
              <a:spcBef>
                <a:spcPct val="0"/>
              </a:spcBef>
              <a:spcAft>
                <a:spcPct val="0"/>
              </a:spcAft>
            </a:pPr>
            <a:endParaRPr lang="en-US" altLang="en-US" sz="1633" dirty="0">
              <a:latin typeface="Arial" panose="020B0604020202020204" pitchFamily="34" charset="0"/>
            </a:endParaRPr>
          </a:p>
        </p:txBody>
      </p:sp>
    </p:spTree>
    <p:extLst>
      <p:ext uri="{BB962C8B-B14F-4D97-AF65-F5344CB8AC3E}">
        <p14:creationId xmlns:p14="http://schemas.microsoft.com/office/powerpoint/2010/main" val="392564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6F1F4A5-2BB8-4919-B3B5-592FA267A3C4}"/>
              </a:ext>
            </a:extLst>
          </p:cNvPr>
          <p:cNvSpPr txBox="1">
            <a:spLocks/>
          </p:cNvSpPr>
          <p:nvPr/>
        </p:nvSpPr>
        <p:spPr>
          <a:xfrm>
            <a:off x="527538" y="4756638"/>
            <a:ext cx="11139854" cy="930447"/>
          </a:xfrm>
          <a:prstGeom prst="rect">
            <a:avLst/>
          </a:prstGeom>
        </p:spPr>
        <p:txBody>
          <a:bodyPr vert="horz" lIns="91440" tIns="45720" rIns="91440" bIns="45720"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pPr algn="ctr" defTabSz="914400">
              <a:lnSpc>
                <a:spcPct val="90000"/>
              </a:lnSpc>
              <a:spcAft>
                <a:spcPts val="600"/>
              </a:spcAft>
            </a:pPr>
            <a:r>
              <a:rPr lang="en-US" sz="5400">
                <a:solidFill>
                  <a:srgbClr val="FFFFFF"/>
                </a:solidFill>
              </a:rPr>
              <a:t>Work Sharing: tasks</a:t>
            </a:r>
          </a:p>
        </p:txBody>
      </p:sp>
      <p:pic>
        <p:nvPicPr>
          <p:cNvPr id="3" name="Picture 2">
            <a:extLst>
              <a:ext uri="{FF2B5EF4-FFF2-40B4-BE49-F238E27FC236}">
                <a16:creationId xmlns:a16="http://schemas.microsoft.com/office/drawing/2014/main" id="{4FD15689-A039-4CAD-B4EB-C002154EDD5F}"/>
              </a:ext>
            </a:extLst>
          </p:cNvPr>
          <p:cNvPicPr>
            <a:picLocks noChangeAspect="1"/>
          </p:cNvPicPr>
          <p:nvPr/>
        </p:nvPicPr>
        <p:blipFill>
          <a:blip r:embed="rId3"/>
          <a:stretch>
            <a:fillRect/>
          </a:stretch>
        </p:blipFill>
        <p:spPr>
          <a:xfrm>
            <a:off x="320040" y="444718"/>
            <a:ext cx="5455917" cy="3723663"/>
          </a:xfrm>
          <a:prstGeom prst="rect">
            <a:avLst/>
          </a:prstGeom>
        </p:spPr>
      </p:pic>
      <p:pic>
        <p:nvPicPr>
          <p:cNvPr id="4" name="Picture 3">
            <a:extLst>
              <a:ext uri="{FF2B5EF4-FFF2-40B4-BE49-F238E27FC236}">
                <a16:creationId xmlns:a16="http://schemas.microsoft.com/office/drawing/2014/main" id="{F44FC08C-F34F-4F82-A012-6AED164F08E8}"/>
              </a:ext>
            </a:extLst>
          </p:cNvPr>
          <p:cNvPicPr>
            <a:picLocks noChangeAspect="1"/>
          </p:cNvPicPr>
          <p:nvPr/>
        </p:nvPicPr>
        <p:blipFill>
          <a:blip r:embed="rId4"/>
          <a:stretch>
            <a:fillRect/>
          </a:stretch>
        </p:blipFill>
        <p:spPr>
          <a:xfrm>
            <a:off x="6416044" y="647831"/>
            <a:ext cx="4815174" cy="1576969"/>
          </a:xfrm>
          <a:prstGeom prst="rect">
            <a:avLst/>
          </a:prstGeom>
        </p:spPr>
      </p:pic>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0C554B0-32B7-452E-9176-2F6E2DB54A24}"/>
              </a:ext>
            </a:extLst>
          </p:cNvPr>
          <p:cNvSpPr txBox="1"/>
          <p:nvPr/>
        </p:nvSpPr>
        <p:spPr>
          <a:xfrm>
            <a:off x="6659217" y="2653748"/>
            <a:ext cx="5157640" cy="1477328"/>
          </a:xfrm>
          <a:prstGeom prst="rect">
            <a:avLst/>
          </a:prstGeom>
          <a:noFill/>
        </p:spPr>
        <p:txBody>
          <a:bodyPr wrap="square" rtlCol="0">
            <a:spAutoFit/>
          </a:bodyPr>
          <a:lstStyle/>
          <a:p>
            <a:r>
              <a:rPr lang="en-US" dirty="0"/>
              <a:t>On encountering a </a:t>
            </a:r>
            <a:r>
              <a:rPr lang="en-US" b="1" dirty="0"/>
              <a:t>task</a:t>
            </a:r>
            <a:r>
              <a:rPr lang="en-US" dirty="0"/>
              <a:t> construct, a new task is generated.</a:t>
            </a:r>
          </a:p>
          <a:p>
            <a:r>
              <a:rPr lang="en-US" dirty="0"/>
              <a:t>Unlike sections, the moment of execution of any task is </a:t>
            </a:r>
            <a:r>
              <a:rPr lang="en-US" dirty="0" err="1"/>
              <a:t>upto</a:t>
            </a:r>
            <a:r>
              <a:rPr lang="en-US" dirty="0"/>
              <a:t> the runtime system and is non-deterministic.</a:t>
            </a:r>
          </a:p>
          <a:p>
            <a:endParaRPr lang="en-US" dirty="0"/>
          </a:p>
        </p:txBody>
      </p:sp>
    </p:spTree>
    <p:extLst>
      <p:ext uri="{BB962C8B-B14F-4D97-AF65-F5344CB8AC3E}">
        <p14:creationId xmlns:p14="http://schemas.microsoft.com/office/powerpoint/2010/main" val="50667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6F1F4A5-2BB8-4919-B3B5-592FA267A3C4}"/>
              </a:ext>
            </a:extLst>
          </p:cNvPr>
          <p:cNvSpPr txBox="1">
            <a:spLocks/>
          </p:cNvSpPr>
          <p:nvPr/>
        </p:nvSpPr>
        <p:spPr>
          <a:xfrm>
            <a:off x="1963887" y="368680"/>
            <a:ext cx="7977477" cy="741354"/>
          </a:xfrm>
          <a:prstGeom prst="rect">
            <a:avLst/>
          </a:prstGeom>
        </p:spPr>
        <p:txBody>
          <a:bodyPr vert="horz" lIns="82953" tIns="41476" rIns="82953" bIns="41476"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US" sz="4899" dirty="0">
                <a:solidFill>
                  <a:srgbClr val="120A76"/>
                </a:solidFill>
              </a:rPr>
              <a:t>Work Sharing: </a:t>
            </a:r>
            <a:r>
              <a:rPr lang="en-US" sz="4899" dirty="0">
                <a:solidFill>
                  <a:srgbClr val="C00000"/>
                </a:solidFill>
              </a:rPr>
              <a:t>tasks</a:t>
            </a:r>
          </a:p>
        </p:txBody>
      </p:sp>
      <p:sp>
        <p:nvSpPr>
          <p:cNvPr id="2" name="TextBox 1">
            <a:extLst>
              <a:ext uri="{FF2B5EF4-FFF2-40B4-BE49-F238E27FC236}">
                <a16:creationId xmlns:a16="http://schemas.microsoft.com/office/drawing/2014/main" id="{D356340F-AE4C-424A-BAAC-1E771D946509}"/>
              </a:ext>
            </a:extLst>
          </p:cNvPr>
          <p:cNvSpPr txBox="1"/>
          <p:nvPr/>
        </p:nvSpPr>
        <p:spPr>
          <a:xfrm>
            <a:off x="1563603" y="1540565"/>
            <a:ext cx="10224205" cy="5099216"/>
          </a:xfrm>
          <a:prstGeom prst="rect">
            <a:avLst/>
          </a:prstGeom>
          <a:noFill/>
        </p:spPr>
        <p:txBody>
          <a:bodyPr wrap="square" rtlCol="0">
            <a:spAutoFit/>
          </a:bodyPr>
          <a:lstStyle/>
          <a:p>
            <a:r>
              <a:rPr lang="en-US" sz="2268" b="1" dirty="0">
                <a:latin typeface="Comic Sans MS" panose="030F0702030302020204" pitchFamily="66" charset="0"/>
              </a:rPr>
              <a:t>#pragma </a:t>
            </a:r>
            <a:r>
              <a:rPr lang="en-US" sz="2268" b="1" dirty="0" err="1">
                <a:latin typeface="Comic Sans MS" panose="030F0702030302020204" pitchFamily="66" charset="0"/>
              </a:rPr>
              <a:t>omp</a:t>
            </a:r>
            <a:r>
              <a:rPr lang="en-US" sz="2268" b="1" dirty="0">
                <a:latin typeface="Comic Sans MS" panose="030F0702030302020204" pitchFamily="66" charset="0"/>
              </a:rPr>
              <a:t> task [clauses]……</a:t>
            </a:r>
          </a:p>
          <a:p>
            <a:endParaRPr lang="en-US" sz="2268" b="1" dirty="0">
              <a:latin typeface="Comic Sans MS" panose="030F0702030302020204" pitchFamily="66" charset="0"/>
            </a:endParaRPr>
          </a:p>
          <a:p>
            <a:pPr marL="311079" indent="-311079">
              <a:buFont typeface="Arial" panose="020B0604020202020204" pitchFamily="34" charset="0"/>
              <a:buChar char="•"/>
            </a:pPr>
            <a:r>
              <a:rPr lang="en-US" sz="2800" dirty="0"/>
              <a:t>Tasks allow to parallelize irregular problems (Unbounded loops &amp; Recursive algorithms )</a:t>
            </a:r>
          </a:p>
          <a:p>
            <a:pPr marL="311079" indent="-311079">
              <a:buFont typeface="Arial" panose="020B0604020202020204" pitchFamily="34" charset="0"/>
              <a:buChar char="•"/>
            </a:pPr>
            <a:r>
              <a:rPr lang="en-US" sz="2800" dirty="0"/>
              <a:t>A task has  - Code to execute – Data environment (It owns its data) – Internal control variables – An assigned thread that executes the code and the data </a:t>
            </a:r>
          </a:p>
          <a:p>
            <a:pPr marL="311079" indent="-311079">
              <a:buFont typeface="Arial" panose="020B0604020202020204" pitchFamily="34" charset="0"/>
              <a:buChar char="•"/>
            </a:pPr>
            <a:r>
              <a:rPr lang="en-US" sz="2800" dirty="0"/>
              <a:t>Each encountering thread packages a new instance of a task (code and data) </a:t>
            </a:r>
          </a:p>
          <a:p>
            <a:pPr marL="311079" indent="-311079">
              <a:buFont typeface="Arial" panose="020B0604020202020204" pitchFamily="34" charset="0"/>
              <a:buChar char="•"/>
            </a:pPr>
            <a:r>
              <a:rPr lang="en-US" sz="2800" dirty="0"/>
              <a:t>Some thread in the team executes the task at some later time</a:t>
            </a:r>
          </a:p>
          <a:p>
            <a:pPr marL="311079" indent="-311079">
              <a:buFont typeface="Arial" panose="020B0604020202020204" pitchFamily="34" charset="0"/>
              <a:buChar char="•"/>
            </a:pPr>
            <a:r>
              <a:rPr lang="en-US" sz="2800" dirty="0"/>
              <a:t>All tasks within a team have to be independent and there is no implicit barrier.</a:t>
            </a:r>
          </a:p>
        </p:txBody>
      </p:sp>
    </p:spTree>
    <p:extLst>
      <p:ext uri="{BB962C8B-B14F-4D97-AF65-F5344CB8AC3E}">
        <p14:creationId xmlns:p14="http://schemas.microsoft.com/office/powerpoint/2010/main" val="3276717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6F1F4A5-2BB8-4919-B3B5-592FA267A3C4}"/>
              </a:ext>
            </a:extLst>
          </p:cNvPr>
          <p:cNvSpPr txBox="1">
            <a:spLocks/>
          </p:cNvSpPr>
          <p:nvPr/>
        </p:nvSpPr>
        <p:spPr>
          <a:xfrm>
            <a:off x="1830593" y="368680"/>
            <a:ext cx="8110771" cy="741354"/>
          </a:xfrm>
          <a:prstGeom prst="rect">
            <a:avLst/>
          </a:prstGeom>
        </p:spPr>
        <p:txBody>
          <a:bodyPr vert="horz" lIns="82953" tIns="41476" rIns="82953" bIns="41476" rtlCol="0" anchor="b">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r>
              <a:rPr lang="en-US" sz="5000" dirty="0">
                <a:solidFill>
                  <a:srgbClr val="120A76"/>
                </a:solidFill>
              </a:rPr>
              <a:t>Work Sharing: </a:t>
            </a:r>
            <a:r>
              <a:rPr lang="en-US" sz="5000" dirty="0">
                <a:solidFill>
                  <a:srgbClr val="C00000"/>
                </a:solidFill>
              </a:rPr>
              <a:t>tasks</a:t>
            </a:r>
          </a:p>
        </p:txBody>
      </p:sp>
      <p:pic>
        <p:nvPicPr>
          <p:cNvPr id="3" name="Picture 2">
            <a:extLst>
              <a:ext uri="{FF2B5EF4-FFF2-40B4-BE49-F238E27FC236}">
                <a16:creationId xmlns:a16="http://schemas.microsoft.com/office/drawing/2014/main" id="{891AA01F-8A70-4FDA-88A1-919541D77CBB}"/>
              </a:ext>
            </a:extLst>
          </p:cNvPr>
          <p:cNvPicPr>
            <a:picLocks noChangeAspect="1"/>
          </p:cNvPicPr>
          <p:nvPr/>
        </p:nvPicPr>
        <p:blipFill>
          <a:blip r:embed="rId3"/>
          <a:stretch>
            <a:fillRect/>
          </a:stretch>
        </p:blipFill>
        <p:spPr>
          <a:xfrm>
            <a:off x="5879977" y="1710261"/>
            <a:ext cx="4604164" cy="4239805"/>
          </a:xfrm>
          <a:prstGeom prst="rect">
            <a:avLst/>
          </a:prstGeom>
        </p:spPr>
        <p:style>
          <a:lnRef idx="2">
            <a:schemeClr val="dk1"/>
          </a:lnRef>
          <a:fillRef idx="1">
            <a:schemeClr val="lt1"/>
          </a:fillRef>
          <a:effectRef idx="0">
            <a:schemeClr val="dk1"/>
          </a:effectRef>
          <a:fontRef idx="minor">
            <a:schemeClr val="dk1"/>
          </a:fontRef>
        </p:style>
      </p:pic>
      <p:pic>
        <p:nvPicPr>
          <p:cNvPr id="4" name="Picture 3">
            <a:extLst>
              <a:ext uri="{FF2B5EF4-FFF2-40B4-BE49-F238E27FC236}">
                <a16:creationId xmlns:a16="http://schemas.microsoft.com/office/drawing/2014/main" id="{F2882FEE-BF29-47C1-B689-28CDB09286D1}"/>
              </a:ext>
            </a:extLst>
          </p:cNvPr>
          <p:cNvPicPr>
            <a:picLocks noChangeAspect="1"/>
          </p:cNvPicPr>
          <p:nvPr/>
        </p:nvPicPr>
        <p:blipFill>
          <a:blip r:embed="rId4"/>
          <a:stretch>
            <a:fillRect/>
          </a:stretch>
        </p:blipFill>
        <p:spPr>
          <a:xfrm>
            <a:off x="1830593" y="1371315"/>
            <a:ext cx="3738153" cy="4758357"/>
          </a:xfrm>
          <a:prstGeom prst="rect">
            <a:avLst/>
          </a:prstGeom>
        </p:spPr>
      </p:pic>
      <p:sp>
        <p:nvSpPr>
          <p:cNvPr id="6" name="Arrow: Left 5">
            <a:extLst>
              <a:ext uri="{FF2B5EF4-FFF2-40B4-BE49-F238E27FC236}">
                <a16:creationId xmlns:a16="http://schemas.microsoft.com/office/drawing/2014/main" id="{C99D7D5C-E4AB-4CB8-ABBF-A8DB26D7816E}"/>
              </a:ext>
            </a:extLst>
          </p:cNvPr>
          <p:cNvSpPr/>
          <p:nvPr/>
        </p:nvSpPr>
        <p:spPr>
          <a:xfrm>
            <a:off x="6900086" y="5071560"/>
            <a:ext cx="970678" cy="2640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sp>
        <p:nvSpPr>
          <p:cNvPr id="7" name="Rectangle 6">
            <a:extLst>
              <a:ext uri="{FF2B5EF4-FFF2-40B4-BE49-F238E27FC236}">
                <a16:creationId xmlns:a16="http://schemas.microsoft.com/office/drawing/2014/main" id="{DEE4F849-2166-4A8E-B3BA-E68DAC539318}"/>
              </a:ext>
            </a:extLst>
          </p:cNvPr>
          <p:cNvSpPr/>
          <p:nvPr/>
        </p:nvSpPr>
        <p:spPr>
          <a:xfrm>
            <a:off x="7688646" y="4901938"/>
            <a:ext cx="3106725" cy="65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14" dirty="0"/>
              <a:t>No implicit barrier </a:t>
            </a:r>
          </a:p>
          <a:p>
            <a:r>
              <a:rPr lang="en-US" sz="1814" dirty="0"/>
              <a:t>USE #pragma </a:t>
            </a:r>
            <a:r>
              <a:rPr lang="en-US" sz="1814" dirty="0" err="1"/>
              <a:t>omp</a:t>
            </a:r>
            <a:r>
              <a:rPr lang="en-US" sz="1814" dirty="0"/>
              <a:t> </a:t>
            </a:r>
            <a:r>
              <a:rPr lang="en-US" sz="1814" dirty="0" err="1"/>
              <a:t>taskwait</a:t>
            </a:r>
            <a:endParaRPr lang="en-US" sz="1814" dirty="0">
              <a:latin typeface="Comic Sans MS" panose="030F0702030302020204" pitchFamily="66" charset="0"/>
            </a:endParaRPr>
          </a:p>
        </p:txBody>
      </p:sp>
      <p:sp>
        <p:nvSpPr>
          <p:cNvPr id="2" name="Arrow: Right 1">
            <a:extLst>
              <a:ext uri="{FF2B5EF4-FFF2-40B4-BE49-F238E27FC236}">
                <a16:creationId xmlns:a16="http://schemas.microsoft.com/office/drawing/2014/main" id="{6FC22112-9A09-48BD-B639-3E15551B806E}"/>
              </a:ext>
            </a:extLst>
          </p:cNvPr>
          <p:cNvSpPr/>
          <p:nvPr/>
        </p:nvSpPr>
        <p:spPr>
          <a:xfrm>
            <a:off x="1442299" y="3883841"/>
            <a:ext cx="622169" cy="254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F0FFF2B7-A64E-454C-AF64-5CD11AF1E48E}"/>
              </a:ext>
            </a:extLst>
          </p:cNvPr>
          <p:cNvSpPr/>
          <p:nvPr/>
        </p:nvSpPr>
        <p:spPr>
          <a:xfrm>
            <a:off x="1453297" y="4215352"/>
            <a:ext cx="622169" cy="254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929E4B-FEC9-46B9-9AC7-B6433240CD4F}"/>
              </a:ext>
            </a:extLst>
          </p:cNvPr>
          <p:cNvSpPr/>
          <p:nvPr/>
        </p:nvSpPr>
        <p:spPr>
          <a:xfrm>
            <a:off x="395926" y="3761294"/>
            <a:ext cx="1046373" cy="377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Task1</a:t>
            </a:r>
          </a:p>
        </p:txBody>
      </p:sp>
      <p:sp>
        <p:nvSpPr>
          <p:cNvPr id="10" name="Rectangle 9">
            <a:extLst>
              <a:ext uri="{FF2B5EF4-FFF2-40B4-BE49-F238E27FC236}">
                <a16:creationId xmlns:a16="http://schemas.microsoft.com/office/drawing/2014/main" id="{37809EA2-026E-4E18-87CB-FA4880B38B8F}"/>
              </a:ext>
            </a:extLst>
          </p:cNvPr>
          <p:cNvSpPr/>
          <p:nvPr/>
        </p:nvSpPr>
        <p:spPr>
          <a:xfrm>
            <a:off x="397496" y="4168220"/>
            <a:ext cx="1046373" cy="377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Task2</a:t>
            </a:r>
          </a:p>
        </p:txBody>
      </p:sp>
    </p:spTree>
    <p:extLst>
      <p:ext uri="{BB962C8B-B14F-4D97-AF65-F5344CB8AC3E}">
        <p14:creationId xmlns:p14="http://schemas.microsoft.com/office/powerpoint/2010/main" val="55229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4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6F1F4A5-2BB8-4919-B3B5-592FA267A3C4}"/>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a:lstStyle>
          <a:p>
            <a:pPr algn="ctr" defTabSz="914400">
              <a:lnSpc>
                <a:spcPct val="90000"/>
              </a:lnSpc>
              <a:spcAft>
                <a:spcPts val="600"/>
              </a:spcAft>
            </a:pPr>
            <a:r>
              <a:rPr lang="en-US" sz="2600" kern="1200">
                <a:solidFill>
                  <a:srgbClr val="FFFFFF"/>
                </a:solidFill>
                <a:latin typeface="+mj-lt"/>
                <a:ea typeface="+mj-ea"/>
                <a:cs typeface="+mj-cs"/>
              </a:rPr>
              <a:t>Work Sharing: tasks</a:t>
            </a:r>
          </a:p>
        </p:txBody>
      </p:sp>
      <p:pic>
        <p:nvPicPr>
          <p:cNvPr id="2" name="Picture 1">
            <a:extLst>
              <a:ext uri="{FF2B5EF4-FFF2-40B4-BE49-F238E27FC236}">
                <a16:creationId xmlns:a16="http://schemas.microsoft.com/office/drawing/2014/main" id="{FDB39E11-4AD4-4046-B2D2-2915B171E025}"/>
              </a:ext>
            </a:extLst>
          </p:cNvPr>
          <p:cNvPicPr>
            <a:picLocks noChangeAspect="1"/>
          </p:cNvPicPr>
          <p:nvPr/>
        </p:nvPicPr>
        <p:blipFill>
          <a:blip r:embed="rId3"/>
          <a:stretch>
            <a:fillRect/>
          </a:stretch>
        </p:blipFill>
        <p:spPr>
          <a:xfrm>
            <a:off x="4038600" y="1055200"/>
            <a:ext cx="7188199" cy="4744211"/>
          </a:xfrm>
          <a:prstGeom prst="rect">
            <a:avLst/>
          </a:prstGeom>
        </p:spPr>
      </p:pic>
    </p:spTree>
    <p:extLst>
      <p:ext uri="{BB962C8B-B14F-4D97-AF65-F5344CB8AC3E}">
        <p14:creationId xmlns:p14="http://schemas.microsoft.com/office/powerpoint/2010/main" val="1737513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2B26B27636364284CA2FF4EC8E4C71" ma:contentTypeVersion="5" ma:contentTypeDescription="Create a new document." ma:contentTypeScope="" ma:versionID="9d1fba3a7fc99f8189b1f76b58454d30">
  <xsd:schema xmlns:xsd="http://www.w3.org/2001/XMLSchema" xmlns:xs="http://www.w3.org/2001/XMLSchema" xmlns:p="http://schemas.microsoft.com/office/2006/metadata/properties" xmlns:ns2="37f3cd46-72a4-42b9-93aa-042ed5fe33f3" targetNamespace="http://schemas.microsoft.com/office/2006/metadata/properties" ma:root="true" ma:fieldsID="dc37f3f9e2a5103b0e493e7778933764" ns2:_="">
    <xsd:import namespace="37f3cd46-72a4-42b9-93aa-042ed5fe33f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f3cd46-72a4-42b9-93aa-042ed5fe33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53D37D-7B55-435E-BA5E-6BEA70945B38}"/>
</file>

<file path=customXml/itemProps2.xml><?xml version="1.0" encoding="utf-8"?>
<ds:datastoreItem xmlns:ds="http://schemas.openxmlformats.org/officeDocument/2006/customXml" ds:itemID="{F304EB06-8A2D-499C-875D-44B92E1B55B2}"/>
</file>

<file path=customXml/itemProps3.xml><?xml version="1.0" encoding="utf-8"?>
<ds:datastoreItem xmlns:ds="http://schemas.openxmlformats.org/officeDocument/2006/customXml" ds:itemID="{C8A1AF9C-435D-4E22-9EB6-B5D1C739F3B2}"/>
</file>

<file path=docProps/app.xml><?xml version="1.0" encoding="utf-8"?>
<Properties xmlns="http://schemas.openxmlformats.org/officeDocument/2006/extended-properties" xmlns:vt="http://schemas.openxmlformats.org/officeDocument/2006/docPropsVTypes">
  <TotalTime>4</TotalTime>
  <Words>1946</Words>
  <Application>Microsoft Office PowerPoint</Application>
  <PresentationFormat>Widescreen</PresentationFormat>
  <Paragraphs>361</Paragraphs>
  <Slides>34</Slides>
  <Notes>20</Notes>
  <HiddenSlides>1</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OpenMP Part 2</vt:lpstr>
      <vt:lpstr>PowerPoint Presentation</vt:lpstr>
      <vt:lpstr>Work Sharing: sections</vt:lpstr>
      <vt:lpstr>PowerPoint Presentation</vt:lpstr>
      <vt:lpstr>OpenMP: lastprivate Clause -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OpenMP: Synchronization</vt:lpstr>
      <vt:lpstr>Data Dependencies</vt:lpstr>
      <vt:lpstr>Synchronization Constructs</vt:lpstr>
      <vt:lpstr>Synchronization Constructs</vt:lpstr>
      <vt:lpstr>PowerPoint Presentation</vt:lpstr>
      <vt:lpstr>OPENMP Synchronization: review</vt:lpstr>
      <vt:lpstr>OPENMP Synchronization: review</vt:lpstr>
      <vt:lpstr>OpenMP Parallel Programming</vt:lpstr>
      <vt:lpstr>Installing and running C/C++/Fortran Programs on multicore machines</vt:lpstr>
      <vt:lpstr>Environment Variables</vt:lpstr>
      <vt:lpstr>Compiling and running OPENMP Code</vt:lpstr>
      <vt:lpstr>OpenMP environment variables</vt:lpstr>
      <vt:lpstr>OpenMP environment variables</vt:lpstr>
      <vt:lpstr>Running OpenMP code</vt:lpstr>
      <vt:lpstr>Compiling and running OPENMP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 Part 2</dc:title>
  <dc:creator>Akhila Prabhakaran</dc:creator>
  <cp:lastModifiedBy>Pushparaj shetty</cp:lastModifiedBy>
  <cp:revision>4</cp:revision>
  <dcterms:created xsi:type="dcterms:W3CDTF">2019-09-12T13:18:55Z</dcterms:created>
  <dcterms:modified xsi:type="dcterms:W3CDTF">2019-10-21T11:38:47Z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0x010100BE2B26B27636364284CA2FF4EC8E4C71</vt:lpwstr>
  </property>
</Properties>
</file>