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8"/>
  </p:notesMasterIdLst>
  <p:sldIdLst>
    <p:sldId id="256" r:id="rId2"/>
    <p:sldId id="271" r:id="rId3"/>
    <p:sldId id="272" r:id="rId4"/>
    <p:sldId id="273" r:id="rId5"/>
    <p:sldId id="274" r:id="rId6"/>
    <p:sldId id="257" r:id="rId7"/>
    <p:sldId id="276" r:id="rId8"/>
    <p:sldId id="258" r:id="rId9"/>
    <p:sldId id="261" r:id="rId10"/>
    <p:sldId id="262" r:id="rId11"/>
    <p:sldId id="277" r:id="rId12"/>
    <p:sldId id="259" r:id="rId13"/>
    <p:sldId id="264" r:id="rId14"/>
    <p:sldId id="263" r:id="rId15"/>
    <p:sldId id="278" r:id="rId16"/>
    <p:sldId id="260" r:id="rId17"/>
    <p:sldId id="265" r:id="rId18"/>
    <p:sldId id="266" r:id="rId19"/>
    <p:sldId id="267" r:id="rId20"/>
    <p:sldId id="279" r:id="rId21"/>
    <p:sldId id="268" r:id="rId22"/>
    <p:sldId id="269" r:id="rId23"/>
    <p:sldId id="275" r:id="rId24"/>
    <p:sldId id="281" r:id="rId25"/>
    <p:sldId id="280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6122" autoAdjust="0"/>
  </p:normalViewPr>
  <p:slideViewPr>
    <p:cSldViewPr snapToGrid="0">
      <p:cViewPr varScale="1">
        <p:scale>
          <a:sx n="56" d="100"/>
          <a:sy n="56" d="100"/>
        </p:scale>
        <p:origin x="12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211FA-C966-4004-B4BC-F15C15C07DF5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99876-1A9D-4A13-A2C3-B956C7442E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0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Gartner estimates that almost 80% of data generated in any enterprise today is unstructured data. Roughly around 10% of data is in the structured and semi-structured category.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91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your data is highly structured, one can look at leveraging any of the available RDBMSs [Oracle Corp.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Symbol" panose="05050102010706020507" pitchFamily="18" charset="2"/>
              </a:rPr>
              <a:t>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Oracle, IBM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Symbol" panose="05050102010706020507" pitchFamily="18" charset="2"/>
              </a:rPr>
              <a:t>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DB2, Microsoft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Symbol" panose="05050102010706020507" pitchFamily="18" charset="2"/>
              </a:rPr>
              <a:t>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Microsoft SQL Server, EMC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Symbol" panose="05050102010706020507" pitchFamily="18" charset="2"/>
              </a:rPr>
              <a:t>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Greenplum, Teradata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Symbol" panose="05050102010706020507" pitchFamily="18" charset="2"/>
              </a:rPr>
              <a:t>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Teradata, MySQL (open source), PostgreSQL (advanced open source), etc.] to house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48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 JSON document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_id:9,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BookTitle: “Fundamentals of Business Analytics”,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AuthorName: “Seema Acharya”,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Publisher: “Wiley India”,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YearofPublication: “2011”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84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86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unstructured data is known NOT to conform to a pre-defined data model or be organized in a pre-defined manner, there are incidents wherein the structure of the data (placed in the unstructured category) can still be implied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0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			           </a:t>
            </a:r>
            <a:r>
              <a:rPr lang="en-US" sz="1050" b="1" dirty="0" smtClean="0"/>
              <a:t>Big Data and Analytics     </a:t>
            </a:r>
          </a:p>
          <a:p>
            <a:r>
              <a:rPr lang="en-US" sz="1050" b="1" dirty="0" smtClean="0"/>
              <a:t>			          Seema Acharya &amp; Subhashini Chellappan </a:t>
            </a:r>
          </a:p>
          <a:p>
            <a:r>
              <a:rPr lang="en-US" sz="1050" b="1" dirty="0" smtClean="0"/>
              <a:t>			          © 2015 Wiley India Pvt. Ltd.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0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			           </a:t>
            </a:r>
            <a:r>
              <a:rPr lang="en-US" sz="1050" b="1" dirty="0" smtClean="0"/>
              <a:t>Big Data and Analytics     </a:t>
            </a:r>
          </a:p>
          <a:p>
            <a:r>
              <a:rPr lang="en-US" sz="1050" b="1" dirty="0" smtClean="0"/>
              <a:t>			          Seema Acharya &amp; Subhashini Chellappan </a:t>
            </a:r>
          </a:p>
          <a:p>
            <a:r>
              <a:rPr lang="en-US" sz="1050" b="1" dirty="0" smtClean="0"/>
              <a:t>			          © 2015 Wiley India Pvt. Ltd.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81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			           </a:t>
            </a:r>
            <a:r>
              <a:rPr lang="en-US" sz="1050" b="1" dirty="0" smtClean="0"/>
              <a:t>Big Data and Analytics     </a:t>
            </a:r>
          </a:p>
          <a:p>
            <a:r>
              <a:rPr lang="en-US" sz="1050" b="1" dirty="0" smtClean="0"/>
              <a:t>			          Seema Acharya &amp; Subhashini Chellappan </a:t>
            </a:r>
          </a:p>
          <a:p>
            <a:r>
              <a:rPr lang="en-US" sz="1050" b="1" dirty="0" smtClean="0"/>
              <a:t>			          © 2015 Wiley India Pvt. Ltd.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4471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			           </a:t>
            </a:r>
            <a:r>
              <a:rPr lang="en-US" sz="1050" b="1" dirty="0" smtClean="0"/>
              <a:t>Big Data and Analytics     </a:t>
            </a:r>
          </a:p>
          <a:p>
            <a:r>
              <a:rPr lang="en-US" sz="1050" b="1" dirty="0" smtClean="0"/>
              <a:t>			          Seema Acharya &amp; Subhashini Chellappan </a:t>
            </a:r>
          </a:p>
          <a:p>
            <a:r>
              <a:rPr lang="en-US" sz="1050" b="1" dirty="0" smtClean="0"/>
              <a:t>			          © 2015 Wiley India Pvt. Ltd.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6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			           </a:t>
            </a:r>
            <a:r>
              <a:rPr lang="en-US" sz="1050" b="1" dirty="0" smtClean="0"/>
              <a:t>Big Data and Analytics     </a:t>
            </a:r>
          </a:p>
          <a:p>
            <a:r>
              <a:rPr lang="en-US" sz="1050" b="1" dirty="0" smtClean="0"/>
              <a:t>			          Seema Acharya &amp; Subhashini Chellappan </a:t>
            </a:r>
          </a:p>
          <a:p>
            <a:r>
              <a:rPr lang="en-US" sz="1050" b="1" dirty="0" smtClean="0"/>
              <a:t>			          © 2015 Wiley India Pvt. Ltd.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7682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			           </a:t>
            </a:r>
            <a:r>
              <a:rPr lang="en-US" sz="1050" b="1" dirty="0" smtClean="0"/>
              <a:t>Big Data and Analytics     </a:t>
            </a:r>
          </a:p>
          <a:p>
            <a:r>
              <a:rPr lang="en-US" sz="1050" b="1" dirty="0" smtClean="0"/>
              <a:t>			          Seema Acharya &amp; Subhashini Chellappan </a:t>
            </a:r>
          </a:p>
          <a:p>
            <a:r>
              <a:rPr lang="en-US" sz="1050" b="1" dirty="0" smtClean="0"/>
              <a:t>			          © 2015 Wiley India Pvt. Ltd.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9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			           </a:t>
            </a:r>
            <a:r>
              <a:rPr lang="en-US" sz="1050" b="1" dirty="0" smtClean="0"/>
              <a:t>Big Data and Analytics     </a:t>
            </a:r>
          </a:p>
          <a:p>
            <a:r>
              <a:rPr lang="en-US" sz="1050" b="1" dirty="0" smtClean="0"/>
              <a:t>			          Seema Acharya &amp; Subhashini Chellappan </a:t>
            </a:r>
          </a:p>
          <a:p>
            <a:r>
              <a:rPr lang="en-US" sz="1050" b="1" dirty="0" smtClean="0"/>
              <a:t>			          © 2015 Wiley India Pvt. Ltd.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49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			           </a:t>
            </a:r>
            <a:r>
              <a:rPr lang="en-US" sz="1050" b="1" dirty="0" smtClean="0"/>
              <a:t>Big Data and Analytics     </a:t>
            </a:r>
          </a:p>
          <a:p>
            <a:r>
              <a:rPr lang="en-US" sz="1050" b="1" dirty="0" smtClean="0"/>
              <a:t>			          Seema Acharya &amp; Subhashini Chellappan </a:t>
            </a:r>
          </a:p>
          <a:p>
            <a:r>
              <a:rPr lang="en-US" sz="1050" b="1" dirty="0" smtClean="0"/>
              <a:t>			          © 2015 Wiley India Pvt. Ltd.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5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			           </a:t>
            </a:r>
            <a:r>
              <a:rPr lang="en-US" sz="1050" b="1" dirty="0" smtClean="0"/>
              <a:t>Big Data and Analytics     </a:t>
            </a:r>
          </a:p>
          <a:p>
            <a:r>
              <a:rPr lang="en-US" sz="1050" b="1" dirty="0" smtClean="0"/>
              <a:t>			          Seema Acharya &amp; Subhashini Chellappan </a:t>
            </a:r>
          </a:p>
          <a:p>
            <a:r>
              <a:rPr lang="en-US" sz="1050" b="1" dirty="0" smtClean="0"/>
              <a:t>			          © 2015 Wiley India Pvt. Ltd.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4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			           </a:t>
            </a:r>
            <a:r>
              <a:rPr lang="en-US" sz="1050" b="1" dirty="0" smtClean="0"/>
              <a:t>Big Data and Analytics     </a:t>
            </a:r>
          </a:p>
          <a:p>
            <a:r>
              <a:rPr lang="en-US" sz="1050" b="1" dirty="0" smtClean="0"/>
              <a:t>			          Seema Acharya &amp; Subhashini Chellappan </a:t>
            </a:r>
          </a:p>
          <a:p>
            <a:r>
              <a:rPr lang="en-US" sz="1050" b="1" dirty="0" smtClean="0"/>
              <a:t>			          © 2015 Wiley India Pvt. Ltd.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5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			           </a:t>
            </a:r>
            <a:r>
              <a:rPr lang="en-US" sz="1050" b="1" dirty="0" smtClean="0"/>
              <a:t>Big Data and Analytics     </a:t>
            </a:r>
          </a:p>
          <a:p>
            <a:r>
              <a:rPr lang="en-US" sz="1050" b="1" dirty="0" smtClean="0"/>
              <a:t>			          Seema Acharya &amp; Subhashini Chellappan </a:t>
            </a:r>
          </a:p>
          <a:p>
            <a:r>
              <a:rPr lang="en-US" sz="1050" b="1" dirty="0" smtClean="0"/>
              <a:t>			          © 2015 Wiley India Pvt. Ltd.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0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			           </a:t>
            </a:r>
            <a:r>
              <a:rPr lang="en-US" sz="1050" b="1" dirty="0" smtClean="0"/>
              <a:t>Big Data and Analytics     </a:t>
            </a:r>
          </a:p>
          <a:p>
            <a:r>
              <a:rPr lang="en-US" sz="1050" b="1" dirty="0" smtClean="0"/>
              <a:t>			          Seema Acharya &amp; Subhashini Chellappan </a:t>
            </a:r>
          </a:p>
          <a:p>
            <a:r>
              <a:rPr lang="en-US" sz="1050" b="1" dirty="0" smtClean="0"/>
              <a:t>			          © 2015 Wiley India Pvt. Ltd.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2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			           </a:t>
            </a:r>
            <a:r>
              <a:rPr lang="en-US" sz="1050" b="1" dirty="0" smtClean="0"/>
              <a:t>Big Data and Analytics     </a:t>
            </a:r>
          </a:p>
          <a:p>
            <a:r>
              <a:rPr lang="en-US" sz="1050" b="1" dirty="0" smtClean="0"/>
              <a:t>			          Seema Acharya &amp; Subhashini Chellappan </a:t>
            </a:r>
          </a:p>
          <a:p>
            <a:r>
              <a:rPr lang="en-US" sz="1050" b="1" dirty="0" smtClean="0"/>
              <a:t>			          © 2015 Wiley India Pvt. Ltd.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6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			           </a:t>
            </a:r>
            <a:r>
              <a:rPr lang="en-US" sz="1050" b="1" dirty="0" smtClean="0"/>
              <a:t>Big Data and Analytics     </a:t>
            </a:r>
          </a:p>
          <a:p>
            <a:r>
              <a:rPr lang="en-US" sz="1050" b="1" dirty="0" smtClean="0"/>
              <a:t>			          Seema Acharya &amp; Subhashini Chellappan </a:t>
            </a:r>
          </a:p>
          <a:p>
            <a:r>
              <a:rPr lang="en-US" sz="1050" b="1" dirty="0" smtClean="0"/>
              <a:t>			          © 2015 Wiley India Pvt. Ltd.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9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			           </a:t>
            </a:r>
            <a:r>
              <a:rPr lang="en-US" sz="1050" b="1" dirty="0" smtClean="0"/>
              <a:t>Big Data and Analytics     </a:t>
            </a:r>
          </a:p>
          <a:p>
            <a:r>
              <a:rPr lang="en-US" sz="1050" b="1" dirty="0" smtClean="0"/>
              <a:t>			          Seema Acharya &amp; Subhashini Chellappan </a:t>
            </a:r>
          </a:p>
          <a:p>
            <a:r>
              <a:rPr lang="en-US" sz="1050" b="1" dirty="0" smtClean="0"/>
              <a:t>			          © 2015 Wiley India Pvt. Ltd.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6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			           </a:t>
            </a:r>
            <a:r>
              <a:rPr lang="en-US" sz="1050" b="1" dirty="0" smtClean="0"/>
              <a:t>Big Data and Analytics     </a:t>
            </a:r>
          </a:p>
          <a:p>
            <a:r>
              <a:rPr lang="en-US" sz="1050" b="1" dirty="0" smtClean="0"/>
              <a:t>			          Seema Acharya &amp; Subhashini Chellappan </a:t>
            </a:r>
          </a:p>
          <a:p>
            <a:r>
              <a:rPr lang="en-US" sz="1050" b="1" dirty="0" smtClean="0"/>
              <a:t>			          © 2015 Wiley India Pvt. Ltd.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			           </a:t>
            </a:r>
            <a:r>
              <a:rPr lang="en-US" sz="1050" b="1" dirty="0" smtClean="0"/>
              <a:t>Big Data and Analytics     </a:t>
            </a:r>
          </a:p>
          <a:p>
            <a:r>
              <a:rPr lang="en-US" sz="1050" b="1" dirty="0" smtClean="0"/>
              <a:t>			          Seema Acharya &amp; Subhashini Chellappan </a:t>
            </a:r>
          </a:p>
          <a:p>
            <a:r>
              <a:rPr lang="en-US" sz="1050" b="1" dirty="0" smtClean="0"/>
              <a:t>			          © 2015 Wiley India Pvt. Ltd.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3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2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3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4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oleObject" Target="../embeddings/Microsoft_Visio_2003-2010_Drawing5.vsd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6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opedia.com/TERM/S/structured_data.html" TargetMode="External"/><Relationship Id="rId2" Type="http://schemas.openxmlformats.org/officeDocument/2006/relationships/hyperlink" Target="http://data-magnum.com/the-big-deal-about-big-data-whats-inside-structured-unstructured-and-semi-structured-dat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UIMA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9245" y="3156339"/>
            <a:ext cx="3868148" cy="150032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b="1" dirty="0" smtClean="0">
                <a:latin typeface="Trebuchet MS" panose="020B0603020202020204" pitchFamily="34" charset="0"/>
              </a:rPr>
              <a:t>Chapter 1</a:t>
            </a:r>
          </a:p>
          <a:p>
            <a:pPr algn="l"/>
            <a:endParaRPr lang="en-US" sz="2800" b="1" dirty="0" smtClean="0">
              <a:latin typeface="Trebuchet MS" panose="020B0603020202020204" pitchFamily="34" charset="0"/>
            </a:endParaRPr>
          </a:p>
          <a:p>
            <a:pPr algn="l"/>
            <a:r>
              <a:rPr lang="en-US" sz="2800" b="1" dirty="0" smtClean="0">
                <a:latin typeface="Trebuchet MS" panose="020B0603020202020204" pitchFamily="34" charset="0"/>
              </a:rPr>
              <a:t>Types </a:t>
            </a:r>
            <a:r>
              <a:rPr lang="en-US" sz="2800" b="1" dirty="0" smtClean="0">
                <a:latin typeface="Trebuchet MS" panose="020B0603020202020204" pitchFamily="34" charset="0"/>
              </a:rPr>
              <a:t>of Digital Data</a:t>
            </a:r>
            <a:endParaRPr lang="en-US" sz="2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2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7675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Ease with Structured Data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07159"/>
              </p:ext>
            </p:extLst>
          </p:nvPr>
        </p:nvGraphicFramePr>
        <p:xfrm>
          <a:off x="838200" y="1354668"/>
          <a:ext cx="5977704" cy="4649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Visio" r:id="rId3" imgW="4012301" imgH="3128523" progId="Visio.Drawing.11">
                  <p:embed/>
                </p:oleObj>
              </mc:Choice>
              <mc:Fallback>
                <p:oleObj name="Visio" r:id="rId3" imgW="4012301" imgH="312852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354668"/>
                        <a:ext cx="5977704" cy="46493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51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275" y="3125897"/>
            <a:ext cx="3733801" cy="481542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latin typeface="Trebuchet MS" panose="020B0603020202020204" pitchFamily="34" charset="0"/>
              </a:rPr>
              <a:t>Semi-structured Data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00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Semi-structured Data</a:t>
            </a:r>
            <a:endParaRPr lang="en-US" sz="2400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729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>
                <a:latin typeface="Trebuchet MS" panose="020B0603020202020204" pitchFamily="34" charset="0"/>
              </a:rPr>
              <a:t>This </a:t>
            </a:r>
            <a:r>
              <a:rPr lang="en-US" sz="1800" dirty="0">
                <a:latin typeface="Trebuchet MS" panose="020B0603020202020204" pitchFamily="34" charset="0"/>
              </a:rPr>
              <a:t>is the data which does not conform to a data model but has some structure. However, it is not in a form which can be used easily by a computer </a:t>
            </a:r>
            <a:r>
              <a:rPr lang="en-US" sz="1800" dirty="0" smtClean="0">
                <a:latin typeface="Trebuchet MS" panose="020B0603020202020204" pitchFamily="34" charset="0"/>
              </a:rPr>
              <a:t>program.</a:t>
            </a:r>
          </a:p>
          <a:p>
            <a:pPr algn="just"/>
            <a:endParaRPr lang="en-US" sz="1800" dirty="0" smtClean="0">
              <a:latin typeface="Trebuchet MS" panose="020B0603020202020204" pitchFamily="34" charset="0"/>
            </a:endParaRPr>
          </a:p>
          <a:p>
            <a:pPr algn="just"/>
            <a:r>
              <a:rPr lang="en-US" sz="1800" dirty="0" smtClean="0">
                <a:latin typeface="Trebuchet MS" panose="020B0603020202020204" pitchFamily="34" charset="0"/>
              </a:rPr>
              <a:t>Example</a:t>
            </a:r>
            <a:r>
              <a:rPr lang="en-US" sz="1800" dirty="0">
                <a:latin typeface="Trebuchet MS" panose="020B0603020202020204" pitchFamily="34" charset="0"/>
              </a:rPr>
              <a:t>, emails, XML, markup languages like HTML, etc. Metadata for this data is available but is not sufficient.</a:t>
            </a:r>
          </a:p>
        </p:txBody>
      </p:sp>
    </p:spTree>
    <p:extLst>
      <p:ext uri="{BB962C8B-B14F-4D97-AF65-F5344CB8AC3E}">
        <p14:creationId xmlns:p14="http://schemas.microsoft.com/office/powerpoint/2010/main" val="420479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82060"/>
            <a:ext cx="10515600" cy="43074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Sources of Semi-structured Data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1354667"/>
            <a:ext cx="6764867" cy="344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638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3008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>
                <a:latin typeface="Trebuchet MS" panose="020B0603020202020204" pitchFamily="34" charset="0"/>
              </a:rPr>
              <a:t>Characteristics</a:t>
            </a:r>
            <a:r>
              <a:rPr lang="en-US" sz="2400" b="1" dirty="0" smtClean="0">
                <a:latin typeface="Trebuchet MS" panose="020B0603020202020204" pitchFamily="34" charset="0"/>
              </a:rPr>
              <a:t> of Semi-structured Data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065279"/>
              </p:ext>
            </p:extLst>
          </p:nvPr>
        </p:nvGraphicFramePr>
        <p:xfrm>
          <a:off x="838200" y="1642533"/>
          <a:ext cx="6741748" cy="3641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Visio" r:id="rId3" imgW="4195181" imgH="2229255" progId="Visio.Drawing.11">
                  <p:embed/>
                </p:oleObj>
              </mc:Choice>
              <mc:Fallback>
                <p:oleObj name="Visio" r:id="rId3" imgW="4195181" imgH="222925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42533"/>
                        <a:ext cx="6741748" cy="36412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174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6010" y="3074139"/>
            <a:ext cx="3733801" cy="481542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latin typeface="Trebuchet MS" panose="020B0603020202020204" pitchFamily="34" charset="0"/>
              </a:rPr>
              <a:t>Unstructured Data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75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460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Unstructured Data</a:t>
            </a:r>
            <a:endParaRPr lang="en-US" sz="2400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0589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>
                <a:latin typeface="Trebuchet MS" panose="020B0603020202020204" pitchFamily="34" charset="0"/>
              </a:rPr>
              <a:t>This </a:t>
            </a:r>
            <a:r>
              <a:rPr lang="en-US" sz="1800" dirty="0">
                <a:latin typeface="Trebuchet MS" panose="020B0603020202020204" pitchFamily="34" charset="0"/>
              </a:rPr>
              <a:t>is the data which does not conform to a data model or is not in a form which can be used easily by a computer program. </a:t>
            </a:r>
            <a:endParaRPr lang="en-US" sz="1800" dirty="0" smtClean="0">
              <a:latin typeface="Trebuchet MS" panose="020B0603020202020204" pitchFamily="34" charset="0"/>
            </a:endParaRPr>
          </a:p>
          <a:p>
            <a:pPr algn="just"/>
            <a:endParaRPr lang="en-US" sz="1800" dirty="0" smtClean="0">
              <a:latin typeface="Trebuchet MS" panose="020B0603020202020204" pitchFamily="34" charset="0"/>
            </a:endParaRPr>
          </a:p>
          <a:p>
            <a:pPr algn="just"/>
            <a:r>
              <a:rPr lang="en-US" sz="1800" dirty="0" smtClean="0">
                <a:latin typeface="Trebuchet MS" panose="020B0603020202020204" pitchFamily="34" charset="0"/>
              </a:rPr>
              <a:t>About </a:t>
            </a:r>
            <a:r>
              <a:rPr lang="en-US" sz="1800" dirty="0">
                <a:latin typeface="Trebuchet MS" panose="020B0603020202020204" pitchFamily="34" charset="0"/>
              </a:rPr>
              <a:t>80–90% data of an organization is in this </a:t>
            </a:r>
            <a:r>
              <a:rPr lang="en-US" sz="1800" dirty="0" smtClean="0">
                <a:latin typeface="Trebuchet MS" panose="020B0603020202020204" pitchFamily="34" charset="0"/>
              </a:rPr>
              <a:t>format.</a:t>
            </a:r>
          </a:p>
          <a:p>
            <a:pPr algn="just"/>
            <a:endParaRPr lang="en-US" sz="1800" dirty="0" smtClean="0">
              <a:latin typeface="Trebuchet MS" panose="020B0603020202020204" pitchFamily="34" charset="0"/>
            </a:endParaRPr>
          </a:p>
          <a:p>
            <a:pPr algn="just"/>
            <a:r>
              <a:rPr lang="en-US" sz="1800" dirty="0" smtClean="0">
                <a:latin typeface="Trebuchet MS" panose="020B0603020202020204" pitchFamily="34" charset="0"/>
              </a:rPr>
              <a:t>Example: </a:t>
            </a:r>
            <a:r>
              <a:rPr lang="en-US" sz="1800" dirty="0">
                <a:latin typeface="Trebuchet MS" panose="020B0603020202020204" pitchFamily="34" charset="0"/>
              </a:rPr>
              <a:t>memos, chat rooms, PowerPoint presentations, images, videos, letters, researches, white papers, body of an email, etc.</a:t>
            </a:r>
          </a:p>
          <a:p>
            <a:pPr algn="just"/>
            <a:endParaRPr lang="en-US" sz="1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39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8474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Sources of Unstructured Data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21994" y="2588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42136"/>
              </p:ext>
            </p:extLst>
          </p:nvPr>
        </p:nvGraphicFramePr>
        <p:xfrm>
          <a:off x="838200" y="1024642"/>
          <a:ext cx="5065111" cy="5708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Visio" r:id="rId3" imgW="3669468" imgH="4149387" progId="Visio.Drawing.11">
                  <p:embed/>
                </p:oleObj>
              </mc:Choice>
              <mc:Fallback>
                <p:oleObj name="Visio" r:id="rId3" imgW="3669468" imgH="414938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024642"/>
                        <a:ext cx="5065111" cy="57085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49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875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>
                <a:latin typeface="Trebuchet MS" panose="020B0603020202020204" pitchFamily="34" charset="0"/>
              </a:rPr>
              <a:t>Issues</a:t>
            </a:r>
            <a:r>
              <a:rPr lang="en-US" sz="2400" b="1" dirty="0" smtClean="0">
                <a:latin typeface="Trebuchet MS" panose="020B0603020202020204" pitchFamily="34" charset="0"/>
              </a:rPr>
              <a:t> with terminology – Unstructured Data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50017" y="30522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317383"/>
              </p:ext>
            </p:extLst>
          </p:nvPr>
        </p:nvGraphicFramePr>
        <p:xfrm>
          <a:off x="838200" y="2203571"/>
          <a:ext cx="8808172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Visio" r:id="rId4" imgW="6252716" imgH="2046321" progId="Visio.Drawing.11">
                  <p:embed/>
                </p:oleObj>
              </mc:Choice>
              <mc:Fallback>
                <p:oleObj name="Visio" r:id="rId4" imgW="6252716" imgH="204632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03571"/>
                        <a:ext cx="8808172" cy="2895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307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225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Dealing with Unstructured Data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41983" y="33395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203030"/>
              </p:ext>
            </p:extLst>
          </p:nvPr>
        </p:nvGraphicFramePr>
        <p:xfrm>
          <a:off x="838200" y="2275674"/>
          <a:ext cx="8702450" cy="2431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Visio" r:id="rId3" imgW="5521196" imgH="1543455" progId="Visio.Drawing.11">
                  <p:embed/>
                </p:oleObj>
              </mc:Choice>
              <mc:Fallback>
                <p:oleObj name="Visio" r:id="rId3" imgW="5521196" imgH="15434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75674"/>
                        <a:ext cx="8702450" cy="24317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701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067" y="398992"/>
            <a:ext cx="10515600" cy="46460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Learning Objectives and Learning Outcomes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040376"/>
              </p:ext>
            </p:extLst>
          </p:nvPr>
        </p:nvGraphicFramePr>
        <p:xfrm>
          <a:off x="372533" y="1254365"/>
          <a:ext cx="8466666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2405"/>
                <a:gridCol w="4124261"/>
              </a:tblGrid>
              <a:tr h="3647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Learning Objectives</a:t>
                      </a:r>
                      <a:endParaRPr lang="en-US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Learning Outcomes</a:t>
                      </a:r>
                      <a:endParaRPr lang="en-US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</a:tr>
              <a:tr h="36471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rebuchet MS" panose="020B0603020202020204" pitchFamily="34" charset="0"/>
                        </a:rPr>
                        <a:t>Introduction to</a:t>
                      </a:r>
                      <a:r>
                        <a:rPr lang="en-US" b="1" baseline="0" dirty="0" smtClean="0">
                          <a:latin typeface="Trebuchet MS" panose="020B0603020202020204" pitchFamily="34" charset="0"/>
                        </a:rPr>
                        <a:t> digital data </a:t>
                      </a:r>
                      <a:endParaRPr lang="en-US" b="1" baseline="0" dirty="0" smtClean="0">
                        <a:latin typeface="Trebuchet MS" panose="020B0603020202020204" pitchFamily="34" charset="0"/>
                      </a:endParaRPr>
                    </a:p>
                    <a:p>
                      <a:pPr algn="ctr"/>
                      <a:r>
                        <a:rPr lang="en-US" b="1" baseline="0" dirty="0" smtClean="0">
                          <a:latin typeface="Trebuchet MS" panose="020B0603020202020204" pitchFamily="34" charset="0"/>
                        </a:rPr>
                        <a:t>and </a:t>
                      </a:r>
                      <a:r>
                        <a:rPr lang="en-US" b="1" baseline="0" dirty="0" smtClean="0">
                          <a:latin typeface="Trebuchet MS" panose="020B0603020202020204" pitchFamily="34" charset="0"/>
                        </a:rPr>
                        <a:t>its types</a:t>
                      </a:r>
                    </a:p>
                    <a:p>
                      <a:pPr algn="just"/>
                      <a:endParaRPr lang="en-US" baseline="0" dirty="0" smtClean="0">
                        <a:latin typeface="Trebuchet MS" panose="020B0603020202020204" pitchFamily="34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</a:pPr>
                      <a:r>
                        <a:rPr lang="en-US" sz="1800" dirty="0" smtClean="0">
                          <a:latin typeface="Trebuchet MS" panose="020B0603020202020204" pitchFamily="34" charset="0"/>
                        </a:rPr>
                        <a:t>Structured</a:t>
                      </a:r>
                      <a:r>
                        <a:rPr lang="en-US" sz="1800" baseline="0" dirty="0" smtClean="0">
                          <a:latin typeface="Trebuchet MS" panose="020B0603020202020204" pitchFamily="34" charset="0"/>
                        </a:rPr>
                        <a:t> data: </a:t>
                      </a:r>
                      <a:r>
                        <a:rPr lang="en-US" sz="1800" dirty="0" smtClean="0">
                          <a:latin typeface="Trebuchet MS" panose="020B0603020202020204" pitchFamily="34" charset="0"/>
                        </a:rPr>
                        <a:t>Sources of structured data, ease with structured data, etc.</a:t>
                      </a:r>
                    </a:p>
                    <a:p>
                      <a:pPr marL="342900" lvl="0" indent="-342900" algn="just">
                        <a:buFont typeface="+mj-lt"/>
                        <a:buAutoNum type="arabicPeriod"/>
                      </a:pPr>
                      <a:endParaRPr lang="en-US" sz="1800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Semi-Structured</a:t>
                      </a:r>
                      <a:r>
                        <a:rPr lang="en-US" baseline="0" dirty="0" smtClean="0">
                          <a:latin typeface="Trebuchet MS" panose="020B0603020202020204" pitchFamily="34" charset="0"/>
                        </a:rPr>
                        <a:t> data: Sources of semi-structured data, characteristics of semi-structured data.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endParaRPr lang="en-US" baseline="0" dirty="0" smtClean="0">
                        <a:latin typeface="Trebuchet MS" panose="020B0603020202020204" pitchFamily="34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</a:pPr>
                      <a:r>
                        <a:rPr lang="en-US" baseline="0" dirty="0" smtClean="0">
                          <a:latin typeface="Trebuchet MS" panose="020B0603020202020204" pitchFamily="34" charset="0"/>
                        </a:rPr>
                        <a:t>Unstructured data: </a:t>
                      </a:r>
                      <a:r>
                        <a:rPr lang="en-US" sz="1800" dirty="0" smtClean="0">
                          <a:latin typeface="Trebuchet MS" panose="020B0603020202020204" pitchFamily="34" charset="0"/>
                        </a:rPr>
                        <a:t> Sources of unstructured data, issues with terminology, dealing with unstructured data.</a:t>
                      </a:r>
                      <a:endParaRPr lang="en-US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Tx/>
                        <a:buAutoNum type="alphaLcParenR"/>
                      </a:pPr>
                      <a:endParaRPr lang="en-US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 algn="just">
                        <a:buFontTx/>
                        <a:buAutoNum type="alphaLcParenR"/>
                      </a:pPr>
                      <a:endParaRPr lang="en-US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 algn="just">
                        <a:buFontTx/>
                        <a:buAutoNum type="alphaLcParenR"/>
                      </a:pPr>
                      <a:endParaRPr lang="en-US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 algn="just">
                        <a:buFontTx/>
                        <a:buAutoNum type="alphaLcParenR"/>
                      </a:pPr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To </a:t>
                      </a:r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differentiate between structured,  semi-structured and unstructured data.</a:t>
                      </a:r>
                    </a:p>
                    <a:p>
                      <a:pPr marL="342900" indent="-342900" algn="just">
                        <a:buFontTx/>
                        <a:buAutoNum type="alphaLcParenR"/>
                      </a:pPr>
                      <a:endParaRPr lang="en-US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 algn="just">
                        <a:buFontTx/>
                        <a:buAutoNum type="alphaLcParenR"/>
                      </a:pPr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To understand the need to integrate structured, semi-structured and unstructured data.</a:t>
                      </a:r>
                    </a:p>
                    <a:p>
                      <a:pPr marL="342900" indent="-342900" algn="just">
                        <a:buFontTx/>
                        <a:buAutoNum type="alphaLcParenR"/>
                      </a:pPr>
                      <a:endParaRPr lang="en-US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 algn="just">
                        <a:buFontTx/>
                        <a:buAutoNum type="alphaLcParenR"/>
                      </a:pPr>
                      <a:endParaRPr lang="en-US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65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608" y="3178615"/>
            <a:ext cx="5071535" cy="481542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latin typeface="Trebuchet MS" panose="020B0603020202020204" pitchFamily="34" charset="0"/>
              </a:rPr>
              <a:t>Answer a few quick questions …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55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3008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Match the following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764966"/>
              </p:ext>
            </p:extLst>
          </p:nvPr>
        </p:nvGraphicFramePr>
        <p:xfrm>
          <a:off x="838200" y="1569920"/>
          <a:ext cx="8146126" cy="4090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1193"/>
                <a:gridCol w="5384933"/>
              </a:tblGrid>
              <a:tr h="4084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Column A</a:t>
                      </a:r>
                      <a:endParaRPr lang="en-US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Column B</a:t>
                      </a:r>
                      <a:endParaRPr lang="en-US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84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NLP</a:t>
                      </a:r>
                      <a:endParaRPr lang="en-US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Content analytics</a:t>
                      </a:r>
                      <a:endParaRPr lang="en-US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84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Text analytics</a:t>
                      </a:r>
                      <a:endParaRPr lang="en-US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Text messages</a:t>
                      </a:r>
                      <a:endParaRPr lang="en-US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84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UIMA</a:t>
                      </a:r>
                      <a:endParaRPr lang="en-US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Chats</a:t>
                      </a:r>
                      <a:endParaRPr lang="en-US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84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Noisy unstructured data</a:t>
                      </a:r>
                      <a:endParaRPr lang="en-US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Text mining</a:t>
                      </a:r>
                      <a:endParaRPr lang="en-US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84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Data mining</a:t>
                      </a:r>
                      <a:endParaRPr lang="en-US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Comprehend human or natural language input</a:t>
                      </a:r>
                      <a:endParaRPr lang="en-US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201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Noisy unstructured data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Uses methods at the intersection of statistics, </a:t>
                      </a: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Artificial Intelligence, </a:t>
                      </a: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machine learning &amp; </a:t>
                      </a: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DBs</a:t>
                      </a:r>
                      <a:endParaRPr lang="en-US" sz="1600" dirty="0"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8201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IBM</a:t>
                      </a:r>
                      <a:endParaRPr lang="en-US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UIMA</a:t>
                      </a:r>
                      <a:endParaRPr lang="en-US" sz="160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21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074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Answer Me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0589"/>
            <a:ext cx="8596668" cy="3880773"/>
          </a:xfrm>
        </p:spPr>
        <p:txBody>
          <a:bodyPr>
            <a:normAutofit/>
          </a:bodyPr>
          <a:lstStyle/>
          <a:p>
            <a:pPr lvl="0"/>
            <a:r>
              <a:rPr lang="en-US" sz="1800" dirty="0">
                <a:latin typeface="Trebuchet MS" panose="020B0603020202020204" pitchFamily="34" charset="0"/>
              </a:rPr>
              <a:t>Which category (structured, semi-structured, or unstructured) will you place a </a:t>
            </a:r>
            <a:r>
              <a:rPr lang="en-US" sz="1800" dirty="0" smtClean="0">
                <a:latin typeface="Trebuchet MS" panose="020B0603020202020204" pitchFamily="34" charset="0"/>
              </a:rPr>
              <a:t>Web Page </a:t>
            </a:r>
            <a:r>
              <a:rPr lang="en-US" sz="1800" dirty="0">
                <a:latin typeface="Trebuchet MS" panose="020B0603020202020204" pitchFamily="34" charset="0"/>
              </a:rPr>
              <a:t>in?</a:t>
            </a:r>
          </a:p>
          <a:p>
            <a:endParaRPr lang="en-US" sz="1800" dirty="0" smtClean="0">
              <a:latin typeface="Trebuchet MS" panose="020B0603020202020204" pitchFamily="34" charset="0"/>
            </a:endParaRPr>
          </a:p>
          <a:p>
            <a:pPr lvl="0"/>
            <a:r>
              <a:rPr lang="en-US" sz="1800" dirty="0">
                <a:latin typeface="Trebuchet MS" panose="020B0603020202020204" pitchFamily="34" charset="0"/>
              </a:rPr>
              <a:t>Which category (structured, semi-structured, or unstructured) will you place Word Document in?</a:t>
            </a:r>
          </a:p>
          <a:p>
            <a:endParaRPr lang="en-US" sz="1800" dirty="0" smtClean="0">
              <a:latin typeface="Trebuchet MS" panose="020B0603020202020204" pitchFamily="34" charset="0"/>
            </a:endParaRPr>
          </a:p>
          <a:p>
            <a:r>
              <a:rPr lang="en-US" sz="1800" dirty="0">
                <a:latin typeface="Trebuchet MS" panose="020B0603020202020204" pitchFamily="34" charset="0"/>
              </a:rPr>
              <a:t> State a few examples of human generated and machine-generated data.</a:t>
            </a:r>
          </a:p>
          <a:p>
            <a:pPr lvl="0"/>
            <a:endParaRPr lang="en-US" sz="1800" dirty="0">
              <a:latin typeface="Trebuchet MS" panose="020B0603020202020204" pitchFamily="34" charset="0"/>
            </a:endParaRPr>
          </a:p>
          <a:p>
            <a:endParaRPr lang="en-US" sz="1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52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Summary please…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790825"/>
            <a:ext cx="8026399" cy="3418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latin typeface="Trebuchet MS" panose="020B0603020202020204" pitchFamily="34" charset="0"/>
              </a:rPr>
              <a:t>Ask a few participants of the learning program to summarize the lecture.</a:t>
            </a:r>
            <a:endParaRPr lang="en-US" sz="1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4113" y="3075098"/>
            <a:ext cx="5071535" cy="481542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latin typeface="Trebuchet MS" panose="020B0603020202020204" pitchFamily="34" charset="0"/>
              </a:rPr>
              <a:t>References …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85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rebuchet MS" panose="020B0603020202020204" pitchFamily="34" charset="0"/>
              </a:rPr>
              <a:t>Further Readings</a:t>
            </a:r>
            <a:endParaRPr lang="en-US" sz="2400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800" u="sng" dirty="0">
                <a:latin typeface="Trebuchet MS" panose="020B0603020202020204" pitchFamily="34" charset="0"/>
                <a:hlinkClick r:id="rId2"/>
              </a:rPr>
              <a:t>http://data-magnum.com/the-big-deal-about-big-data-whats-inside-structured-unstructured-and-semi-structured-data</a:t>
            </a:r>
            <a:r>
              <a:rPr lang="en-US" sz="1800" u="sng" dirty="0" smtClean="0">
                <a:latin typeface="Trebuchet MS" panose="020B0603020202020204" pitchFamily="34" charset="0"/>
                <a:hlinkClick r:id="rId2"/>
              </a:rPr>
              <a:t>/</a:t>
            </a:r>
            <a:endParaRPr lang="en-US" sz="1800" u="sng" dirty="0" smtClean="0">
              <a:latin typeface="Trebuchet MS" panose="020B0603020202020204" pitchFamily="34" charset="0"/>
            </a:endParaRPr>
          </a:p>
          <a:p>
            <a:pPr lvl="0"/>
            <a:endParaRPr lang="en-US" sz="1800" dirty="0">
              <a:latin typeface="Trebuchet MS" panose="020B0603020202020204" pitchFamily="34" charset="0"/>
            </a:endParaRPr>
          </a:p>
          <a:p>
            <a:pPr lvl="0"/>
            <a:r>
              <a:rPr lang="en-US" sz="1800" u="sng" dirty="0">
                <a:latin typeface="Trebuchet MS" panose="020B0603020202020204" pitchFamily="34" charset="0"/>
                <a:hlinkClick r:id="rId3"/>
              </a:rPr>
              <a:t>http://</a:t>
            </a:r>
            <a:r>
              <a:rPr lang="en-US" sz="1800" u="sng" dirty="0" smtClean="0">
                <a:latin typeface="Trebuchet MS" panose="020B0603020202020204" pitchFamily="34" charset="0"/>
                <a:hlinkClick r:id="rId3"/>
              </a:rPr>
              <a:t>www.webopedia.com/TERM/S/structured_data.html</a:t>
            </a:r>
            <a:endParaRPr lang="en-US" sz="1800" u="sng" dirty="0" smtClean="0">
              <a:latin typeface="Trebuchet MS" panose="020B0603020202020204" pitchFamily="34" charset="0"/>
            </a:endParaRPr>
          </a:p>
          <a:p>
            <a:pPr lvl="0"/>
            <a:endParaRPr lang="en-US" sz="1800" dirty="0">
              <a:latin typeface="Trebuchet MS" panose="020B0603020202020204" pitchFamily="34" charset="0"/>
            </a:endParaRPr>
          </a:p>
          <a:p>
            <a:pPr lvl="0"/>
            <a:r>
              <a:rPr lang="en-US" sz="1800" u="sng" dirty="0">
                <a:latin typeface="Trebuchet MS" panose="020B0603020202020204" pitchFamily="34" charset="0"/>
                <a:hlinkClick r:id="rId4"/>
              </a:rPr>
              <a:t>http://en.wikipedia.org/wiki/UIMA</a:t>
            </a:r>
            <a:endParaRPr lang="en-US" sz="1800" dirty="0">
              <a:latin typeface="Trebuchet MS" panose="020B0603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9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6457" y="3050576"/>
            <a:ext cx="2000210" cy="62427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latin typeface="Trebuchet MS" panose="020B0603020202020204" pitchFamily="34" charset="0"/>
              </a:rPr>
              <a:t>Thank you</a:t>
            </a:r>
            <a:endParaRPr lang="en-US" sz="2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074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Session </a:t>
            </a:r>
            <a:r>
              <a:rPr lang="en-US" sz="2400" b="1" dirty="0" smtClean="0">
                <a:latin typeface="Trebuchet MS" panose="020B0603020202020204" pitchFamily="34" charset="0"/>
              </a:rPr>
              <a:t>Plan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0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rebuchet MS" panose="020B0603020202020204" pitchFamily="34" charset="0"/>
              </a:rPr>
              <a:t>Lecture time		45 to 60 minutes</a:t>
            </a:r>
          </a:p>
          <a:p>
            <a:pPr marL="0" indent="0">
              <a:buNone/>
            </a:pPr>
            <a:endParaRPr lang="en-US" sz="18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rebuchet MS" panose="020B0603020202020204" pitchFamily="34" charset="0"/>
              </a:rPr>
              <a:t>Q/A				15 minutes</a:t>
            </a:r>
            <a:endParaRPr lang="en-US" sz="1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29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3008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Agenda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733"/>
            <a:ext cx="10515600" cy="4839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rebuchet MS" panose="020B0603020202020204" pitchFamily="34" charset="0"/>
              </a:rPr>
              <a:t>Types of Digital Data</a:t>
            </a:r>
          </a:p>
          <a:p>
            <a:r>
              <a:rPr lang="en-US" sz="1800" b="1" dirty="0" smtClean="0">
                <a:latin typeface="Trebuchet MS" panose="020B0603020202020204" pitchFamily="34" charset="0"/>
              </a:rPr>
              <a:t>Structured</a:t>
            </a:r>
            <a:endParaRPr lang="en-US" sz="1800" b="1" dirty="0">
              <a:latin typeface="Trebuchet MS" panose="020B0603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latin typeface="Trebuchet MS" panose="020B0603020202020204" pitchFamily="34" charset="0"/>
              </a:rPr>
              <a:t>   </a:t>
            </a:r>
            <a:r>
              <a:rPr lang="en-US" sz="1800" dirty="0" smtClean="0">
                <a:latin typeface="Trebuchet MS" panose="020B0603020202020204" pitchFamily="34" charset="0"/>
              </a:rPr>
              <a:t>Sources </a:t>
            </a:r>
            <a:r>
              <a:rPr lang="en-US" sz="1800" dirty="0">
                <a:latin typeface="Trebuchet MS" panose="020B0603020202020204" pitchFamily="34" charset="0"/>
              </a:rPr>
              <a:t>of structured data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latin typeface="Trebuchet MS" panose="020B0603020202020204" pitchFamily="34" charset="0"/>
              </a:rPr>
              <a:t>   </a:t>
            </a:r>
            <a:r>
              <a:rPr lang="en-US" sz="1800" dirty="0" smtClean="0">
                <a:latin typeface="Trebuchet MS" panose="020B0603020202020204" pitchFamily="34" charset="0"/>
              </a:rPr>
              <a:t>Ease </a:t>
            </a:r>
            <a:r>
              <a:rPr lang="en-US" sz="1800" dirty="0">
                <a:latin typeface="Trebuchet MS" panose="020B0603020202020204" pitchFamily="34" charset="0"/>
              </a:rPr>
              <a:t>with </a:t>
            </a:r>
            <a:r>
              <a:rPr lang="en-US" sz="1800" dirty="0" smtClean="0">
                <a:latin typeface="Trebuchet MS" panose="020B0603020202020204" pitchFamily="34" charset="0"/>
              </a:rPr>
              <a:t>structured </a:t>
            </a:r>
            <a:r>
              <a:rPr lang="en-US" sz="1800" dirty="0" smtClean="0">
                <a:latin typeface="Trebuchet MS" panose="020B0603020202020204" pitchFamily="34" charset="0"/>
              </a:rPr>
              <a:t>data</a:t>
            </a:r>
          </a:p>
          <a:p>
            <a:pPr marL="457200" lvl="1" indent="0">
              <a:buNone/>
            </a:pPr>
            <a:endParaRPr lang="en-US" sz="1800" dirty="0">
              <a:latin typeface="Trebuchet MS" panose="020B0603020202020204" pitchFamily="34" charset="0"/>
            </a:endParaRPr>
          </a:p>
          <a:p>
            <a:r>
              <a:rPr lang="en-US" sz="1800" b="1" dirty="0" smtClean="0">
                <a:latin typeface="Trebuchet MS" panose="020B0603020202020204" pitchFamily="34" charset="0"/>
              </a:rPr>
              <a:t>Semi-Structured</a:t>
            </a:r>
            <a:endParaRPr lang="en-US" sz="1800" b="1" dirty="0">
              <a:latin typeface="Trebuchet MS" panose="020B0603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latin typeface="Trebuchet MS" panose="020B0603020202020204" pitchFamily="34" charset="0"/>
              </a:rPr>
              <a:t>   </a:t>
            </a:r>
            <a:r>
              <a:rPr lang="en-US" sz="1800" dirty="0" smtClean="0">
                <a:latin typeface="Trebuchet MS" panose="020B0603020202020204" pitchFamily="34" charset="0"/>
              </a:rPr>
              <a:t>Sources </a:t>
            </a:r>
            <a:r>
              <a:rPr lang="en-US" sz="1800" dirty="0">
                <a:latin typeface="Trebuchet MS" panose="020B0603020202020204" pitchFamily="34" charset="0"/>
              </a:rPr>
              <a:t>of semi-structured </a:t>
            </a:r>
            <a:r>
              <a:rPr lang="en-US" sz="1800" dirty="0" smtClean="0">
                <a:latin typeface="Trebuchet MS" panose="020B0603020202020204" pitchFamily="34" charset="0"/>
              </a:rPr>
              <a:t>data</a:t>
            </a:r>
          </a:p>
          <a:p>
            <a:pPr marL="457200" lvl="1" indent="0">
              <a:buNone/>
            </a:pPr>
            <a:endParaRPr lang="en-US" sz="1800" dirty="0">
              <a:latin typeface="Trebuchet MS" panose="020B0603020202020204" pitchFamily="34" charset="0"/>
            </a:endParaRPr>
          </a:p>
          <a:p>
            <a:r>
              <a:rPr lang="en-US" sz="1800" b="1" dirty="0" smtClean="0">
                <a:latin typeface="Trebuchet MS" panose="020B0603020202020204" pitchFamily="34" charset="0"/>
              </a:rPr>
              <a:t>Unstructured</a:t>
            </a:r>
            <a:endParaRPr lang="en-US" sz="1800" b="1" dirty="0">
              <a:latin typeface="Trebuchet MS" panose="020B0603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Trebuchet MS" panose="020B0603020202020204" pitchFamily="34" charset="0"/>
              </a:rPr>
              <a:t>   Sources </a:t>
            </a:r>
            <a:r>
              <a:rPr lang="en-US" sz="1800" dirty="0">
                <a:latin typeface="Trebuchet MS" panose="020B0603020202020204" pitchFamily="34" charset="0"/>
              </a:rPr>
              <a:t>of unstructured data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latin typeface="Trebuchet MS" panose="020B0603020202020204" pitchFamily="34" charset="0"/>
              </a:rPr>
              <a:t>   </a:t>
            </a:r>
            <a:r>
              <a:rPr lang="en-US" sz="1800" dirty="0" smtClean="0">
                <a:latin typeface="Trebuchet MS" panose="020B0603020202020204" pitchFamily="34" charset="0"/>
              </a:rPr>
              <a:t>Issues </a:t>
            </a:r>
            <a:r>
              <a:rPr lang="en-US" sz="1800" dirty="0">
                <a:latin typeface="Trebuchet MS" panose="020B0603020202020204" pitchFamily="34" charset="0"/>
              </a:rPr>
              <a:t>with terminology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latin typeface="Trebuchet MS" panose="020B0603020202020204" pitchFamily="34" charset="0"/>
              </a:rPr>
              <a:t>   </a:t>
            </a:r>
            <a:r>
              <a:rPr lang="en-US" sz="1800" dirty="0" smtClean="0">
                <a:latin typeface="Trebuchet MS" panose="020B0603020202020204" pitchFamily="34" charset="0"/>
              </a:rPr>
              <a:t>Dealing </a:t>
            </a:r>
            <a:r>
              <a:rPr lang="en-US" sz="1800" dirty="0">
                <a:latin typeface="Trebuchet MS" panose="020B0603020202020204" pitchFamily="34" charset="0"/>
              </a:rPr>
              <a:t>with 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224291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0468" y="365125"/>
            <a:ext cx="10515600" cy="49847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Classification of Digital Data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468" y="2143656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rebuchet MS" panose="020B0603020202020204" pitchFamily="34" charset="0"/>
              </a:rPr>
              <a:t>Digital data is classified into the following categories:</a:t>
            </a:r>
          </a:p>
          <a:p>
            <a:pPr marL="0" indent="0">
              <a:buNone/>
            </a:pPr>
            <a:endParaRPr lang="en-US" sz="1800" dirty="0" smtClean="0">
              <a:latin typeface="Trebuchet MS" panose="020B0603020202020204" pitchFamily="34" charset="0"/>
            </a:endParaRPr>
          </a:p>
          <a:p>
            <a:r>
              <a:rPr lang="en-US" sz="1800" dirty="0" smtClean="0">
                <a:latin typeface="Trebuchet MS" panose="020B0603020202020204" pitchFamily="34" charset="0"/>
              </a:rPr>
              <a:t>Structured data</a:t>
            </a:r>
          </a:p>
          <a:p>
            <a:endParaRPr lang="en-US" sz="1800" dirty="0" smtClean="0">
              <a:latin typeface="Trebuchet MS" panose="020B0603020202020204" pitchFamily="34" charset="0"/>
            </a:endParaRPr>
          </a:p>
          <a:p>
            <a:r>
              <a:rPr lang="en-US" sz="1800" dirty="0" smtClean="0">
                <a:latin typeface="Trebuchet MS" panose="020B0603020202020204" pitchFamily="34" charset="0"/>
              </a:rPr>
              <a:t>Semi-structured data</a:t>
            </a:r>
          </a:p>
          <a:p>
            <a:endParaRPr lang="en-US" sz="1800" dirty="0" smtClean="0">
              <a:latin typeface="Trebuchet MS" panose="020B0603020202020204" pitchFamily="34" charset="0"/>
            </a:endParaRPr>
          </a:p>
          <a:p>
            <a:r>
              <a:rPr lang="en-US" sz="1800" dirty="0" smtClean="0">
                <a:latin typeface="Trebuchet MS" panose="020B0603020202020204" pitchFamily="34" charset="0"/>
              </a:rPr>
              <a:t>Unstructured data</a:t>
            </a:r>
            <a:endParaRPr lang="en-US" sz="1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07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Approximate Percentage Distribution of Digital Data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rebuchet MS" panose="020B0603020202020204" pitchFamily="34" charset="0"/>
              </a:rPr>
              <a:t>Approximate percentage distribution of digital data</a:t>
            </a:r>
            <a:endParaRPr lang="en-US" sz="1800" dirty="0">
              <a:latin typeface="Trebuchet MS" panose="020B0603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591415" y="2441275"/>
            <a:ext cx="5326970" cy="338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7551" y="3022380"/>
            <a:ext cx="2870200" cy="48154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rebuchet MS" panose="020B0603020202020204" pitchFamily="34" charset="0"/>
              </a:rPr>
              <a:t>Structured Data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54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540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Structured Data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158"/>
            <a:ext cx="8525933" cy="3965575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endParaRPr lang="en-US" sz="1800" b="1" dirty="0" smtClean="0">
              <a:latin typeface="Trebuchet MS" panose="020B0603020202020204" pitchFamily="34" charset="0"/>
            </a:endParaRPr>
          </a:p>
          <a:p>
            <a:pPr algn="just"/>
            <a:r>
              <a:rPr lang="en-US" sz="1800" dirty="0" smtClean="0">
                <a:latin typeface="Trebuchet MS" panose="020B0603020202020204" pitchFamily="34" charset="0"/>
              </a:rPr>
              <a:t>This </a:t>
            </a:r>
            <a:r>
              <a:rPr lang="en-US" sz="1800" dirty="0">
                <a:latin typeface="Trebuchet MS" panose="020B0603020202020204" pitchFamily="34" charset="0"/>
              </a:rPr>
              <a:t>is the data which is in an organized form (e.g., in rows and columns) and can be easily used by a computer program</a:t>
            </a:r>
            <a:r>
              <a:rPr lang="en-US" sz="1800" dirty="0" smtClean="0">
                <a:latin typeface="Trebuchet MS" panose="020B0603020202020204" pitchFamily="34" charset="0"/>
              </a:rPr>
              <a:t>.</a:t>
            </a:r>
          </a:p>
          <a:p>
            <a:pPr algn="just"/>
            <a:endParaRPr lang="en-US" sz="1800" dirty="0" smtClean="0">
              <a:latin typeface="Trebuchet MS" panose="020B0603020202020204" pitchFamily="34" charset="0"/>
            </a:endParaRPr>
          </a:p>
          <a:p>
            <a:pPr algn="just"/>
            <a:r>
              <a:rPr lang="en-US" sz="1800" dirty="0" smtClean="0">
                <a:latin typeface="Trebuchet MS" panose="020B0603020202020204" pitchFamily="34" charset="0"/>
              </a:rPr>
              <a:t>Relationships </a:t>
            </a:r>
            <a:r>
              <a:rPr lang="en-US" sz="1800" dirty="0">
                <a:latin typeface="Trebuchet MS" panose="020B0603020202020204" pitchFamily="34" charset="0"/>
              </a:rPr>
              <a:t>exist between entities of data, such as classes and their objects. </a:t>
            </a:r>
            <a:endParaRPr lang="en-US" sz="1800" dirty="0" smtClean="0">
              <a:latin typeface="Trebuchet MS" panose="020B0603020202020204" pitchFamily="34" charset="0"/>
            </a:endParaRPr>
          </a:p>
          <a:p>
            <a:pPr algn="just"/>
            <a:endParaRPr lang="en-US" sz="1800" dirty="0" smtClean="0">
              <a:latin typeface="Trebuchet MS" panose="020B0603020202020204" pitchFamily="34" charset="0"/>
            </a:endParaRPr>
          </a:p>
          <a:p>
            <a:pPr algn="just"/>
            <a:r>
              <a:rPr lang="en-US" sz="1800" dirty="0" smtClean="0">
                <a:latin typeface="Trebuchet MS" panose="020B0603020202020204" pitchFamily="34" charset="0"/>
              </a:rPr>
              <a:t>Data </a:t>
            </a:r>
            <a:r>
              <a:rPr lang="en-US" sz="1800" dirty="0">
                <a:latin typeface="Trebuchet MS" panose="020B0603020202020204" pitchFamily="34" charset="0"/>
              </a:rPr>
              <a:t>stored in databases is an example of structured data.</a:t>
            </a:r>
          </a:p>
        </p:txBody>
      </p:sp>
    </p:spTree>
    <p:extLst>
      <p:ext uri="{BB962C8B-B14F-4D97-AF65-F5344CB8AC3E}">
        <p14:creationId xmlns:p14="http://schemas.microsoft.com/office/powerpoint/2010/main" val="157506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460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Sources of Structured Data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876541" y="26401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865377"/>
              </p:ext>
            </p:extLst>
          </p:nvPr>
        </p:nvGraphicFramePr>
        <p:xfrm>
          <a:off x="838200" y="1535176"/>
          <a:ext cx="6189133" cy="4009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Visio" r:id="rId3" imgW="3509516" imgH="2305455" progId="Visio.Drawing.11">
                  <p:embed/>
                </p:oleObj>
              </mc:Choice>
              <mc:Fallback>
                <p:oleObj name="Visio" r:id="rId3" imgW="3509516" imgH="2305455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35176"/>
                        <a:ext cx="6189133" cy="40098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5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</TotalTime>
  <Words>677</Words>
  <Application>Microsoft Office PowerPoint</Application>
  <PresentationFormat>Widescreen</PresentationFormat>
  <Paragraphs>124</Paragraphs>
  <Slides>26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Symbol</vt:lpstr>
      <vt:lpstr>Times New Roman</vt:lpstr>
      <vt:lpstr>Trebuchet MS</vt:lpstr>
      <vt:lpstr>Wingdings</vt:lpstr>
      <vt:lpstr>Wingdings 3</vt:lpstr>
      <vt:lpstr>Facet</vt:lpstr>
      <vt:lpstr>Visio</vt:lpstr>
      <vt:lpstr>PowerPoint Presentation</vt:lpstr>
      <vt:lpstr>Learning Objectives and Learning Outcomes</vt:lpstr>
      <vt:lpstr>Session Plan</vt:lpstr>
      <vt:lpstr>Agenda</vt:lpstr>
      <vt:lpstr>Classification of Digital Data</vt:lpstr>
      <vt:lpstr>Approximate Percentage Distribution of Digital Data</vt:lpstr>
      <vt:lpstr>Structured Data</vt:lpstr>
      <vt:lpstr>Structured Data</vt:lpstr>
      <vt:lpstr>Sources of Structured Data</vt:lpstr>
      <vt:lpstr>Ease with Structured Data</vt:lpstr>
      <vt:lpstr>Semi-structured Data</vt:lpstr>
      <vt:lpstr>Semi-structured Data</vt:lpstr>
      <vt:lpstr>Sources of Semi-structured Data</vt:lpstr>
      <vt:lpstr>Characteristics of Semi-structured Data</vt:lpstr>
      <vt:lpstr>Unstructured Data</vt:lpstr>
      <vt:lpstr>Unstructured Data</vt:lpstr>
      <vt:lpstr>Sources of Unstructured Data</vt:lpstr>
      <vt:lpstr>Issues with terminology – Unstructured Data</vt:lpstr>
      <vt:lpstr>Dealing with Unstructured Data</vt:lpstr>
      <vt:lpstr>Answer a few quick questions …</vt:lpstr>
      <vt:lpstr>Match the following</vt:lpstr>
      <vt:lpstr>Answer Me</vt:lpstr>
      <vt:lpstr>Summary please…</vt:lpstr>
      <vt:lpstr>References …</vt:lpstr>
      <vt:lpstr>Further Readings</vt:lpstr>
      <vt:lpstr>PowerPoint Presentation</vt:lpstr>
    </vt:vector>
  </TitlesOfParts>
  <Company>Infosys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Seema Acharya</dc:creator>
  <cp:lastModifiedBy>Seema Acharya</cp:lastModifiedBy>
  <cp:revision>32</cp:revision>
  <dcterms:created xsi:type="dcterms:W3CDTF">2015-04-07T15:48:33Z</dcterms:created>
  <dcterms:modified xsi:type="dcterms:W3CDTF">2015-04-13T04:04:46Z</dcterms:modified>
</cp:coreProperties>
</file>