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1" r:id="rId3"/>
    <p:sldId id="272" r:id="rId4"/>
    <p:sldId id="273" r:id="rId5"/>
    <p:sldId id="297" r:id="rId6"/>
    <p:sldId id="283" r:id="rId7"/>
    <p:sldId id="274" r:id="rId8"/>
    <p:sldId id="288" r:id="rId9"/>
    <p:sldId id="261" r:id="rId10"/>
    <p:sldId id="289" r:id="rId11"/>
    <p:sldId id="285" r:id="rId12"/>
    <p:sldId id="290" r:id="rId13"/>
    <p:sldId id="286" r:id="rId14"/>
    <p:sldId id="291" r:id="rId15"/>
    <p:sldId id="287" r:id="rId16"/>
    <p:sldId id="314" r:id="rId17"/>
    <p:sldId id="298" r:id="rId18"/>
    <p:sldId id="315" r:id="rId19"/>
    <p:sldId id="316" r:id="rId20"/>
    <p:sldId id="317" r:id="rId21"/>
    <p:sldId id="284" r:id="rId22"/>
    <p:sldId id="257" r:id="rId23"/>
    <p:sldId id="296" r:id="rId24"/>
    <p:sldId id="295" r:id="rId25"/>
    <p:sldId id="276" r:id="rId26"/>
    <p:sldId id="258" r:id="rId27"/>
    <p:sldId id="292" r:id="rId28"/>
    <p:sldId id="299" r:id="rId29"/>
    <p:sldId id="300" r:id="rId30"/>
    <p:sldId id="301" r:id="rId31"/>
    <p:sldId id="302" r:id="rId32"/>
    <p:sldId id="293" r:id="rId33"/>
    <p:sldId id="294" r:id="rId34"/>
    <p:sldId id="305" r:id="rId35"/>
    <p:sldId id="311" r:id="rId36"/>
    <p:sldId id="306" r:id="rId37"/>
    <p:sldId id="312" r:id="rId38"/>
    <p:sldId id="307" r:id="rId39"/>
    <p:sldId id="313" r:id="rId40"/>
    <p:sldId id="308" r:id="rId41"/>
    <p:sldId id="318" r:id="rId42"/>
    <p:sldId id="310" r:id="rId43"/>
    <p:sldId id="309" r:id="rId44"/>
    <p:sldId id="279" r:id="rId45"/>
    <p:sldId id="269" r:id="rId46"/>
    <p:sldId id="275" r:id="rId47"/>
    <p:sldId id="281" r:id="rId48"/>
    <p:sldId id="280" r:id="rId49"/>
    <p:sldId id="2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817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46F51-AB36-463D-B5CA-C4D34FB0DAAD}" type="doc">
      <dgm:prSet loTypeId="urn:microsoft.com/office/officeart/2005/8/layout/radial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8BC85B1-944C-4497-91D3-5F25EEA25C2B}">
      <dgm:prSet phldrT="[Text]" custT="1"/>
      <dgm:spPr/>
      <dgm:t>
        <a:bodyPr/>
        <a:lstStyle/>
        <a:p>
          <a:r>
            <a:rPr lang="en-US" sz="1600" b="1">
              <a:latin typeface="+mn-lt"/>
              <a:cs typeface="Times New Roman" panose="02020603050405020304" pitchFamily="18" charset="0"/>
            </a:rPr>
            <a:t>Pig Philosophy</a:t>
          </a:r>
        </a:p>
      </dgm:t>
    </dgm:pt>
    <dgm:pt modelId="{650AE526-F385-495C-8D13-88AC5F4B9669}" type="parTrans" cxnId="{3ACEB17D-ABAA-4F56-9DCE-CBE13AD66CBC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0750095-05F4-4CC7-94C3-E5AC974316F0}" type="sibTrans" cxnId="{3ACEB17D-ABAA-4F56-9DCE-CBE13AD66CBC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542207D-DAE2-4250-9388-ACDE5C93EC77}">
      <dgm:prSet phldrT="[Text]" custT="1"/>
      <dgm:spPr/>
      <dgm:t>
        <a:bodyPr/>
        <a:lstStyle/>
        <a:p>
          <a:r>
            <a:rPr lang="en-US" sz="1600" b="1">
              <a:latin typeface="+mn-lt"/>
              <a:cs typeface="Times New Roman" panose="02020603050405020304" pitchFamily="18" charset="0"/>
            </a:rPr>
            <a:t>Pigs Fly</a:t>
          </a:r>
        </a:p>
      </dgm:t>
    </dgm:pt>
    <dgm:pt modelId="{E2A02A95-1FAA-497F-BDD3-E072301BB5C1}" type="parTrans" cxnId="{C533BB10-5CDD-4739-81C2-38EBD9D9273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1D5BF03F-B886-4275-BE75-E8DBFF04E4E0}" type="sibTrans" cxnId="{C533BB10-5CDD-4739-81C2-38EBD9D9273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C6CBAA3-9EE5-4E5A-976B-8E312B949A24}">
      <dgm:prSet phldrT="[Text]" custT="1"/>
      <dgm:spPr/>
      <dgm:t>
        <a:bodyPr/>
        <a:lstStyle/>
        <a:p>
          <a:r>
            <a:rPr lang="en-US" sz="1600" b="1" dirty="0">
              <a:latin typeface="+mn-lt"/>
              <a:cs typeface="Times New Roman" panose="02020603050405020304" pitchFamily="18" charset="0"/>
            </a:rPr>
            <a:t>Pigs Eat Anything</a:t>
          </a:r>
        </a:p>
      </dgm:t>
    </dgm:pt>
    <dgm:pt modelId="{6B4EE480-A374-4689-BB4F-D01AC50FBA67}" type="parTrans" cxnId="{BB274E88-377D-4753-A6F1-7A8881DB53D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4317767B-4D6F-4DBE-9337-19C91390C008}" type="sibTrans" cxnId="{BB274E88-377D-4753-A6F1-7A8881DB53DA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0A4D0C25-CFEB-4481-8F81-7CC4A4563E19}">
      <dgm:prSet phldrT="[Text]" custT="1"/>
      <dgm:spPr/>
      <dgm:t>
        <a:bodyPr/>
        <a:lstStyle/>
        <a:p>
          <a:r>
            <a:rPr lang="en-US" sz="1600" b="1">
              <a:latin typeface="+mn-lt"/>
              <a:cs typeface="Times New Roman" panose="02020603050405020304" pitchFamily="18" charset="0"/>
            </a:rPr>
            <a:t>Pigs Live Anywhere</a:t>
          </a:r>
        </a:p>
      </dgm:t>
    </dgm:pt>
    <dgm:pt modelId="{6E4C108B-0F4F-468F-98DC-7E33E7649507}" type="parTrans" cxnId="{A9F91B61-0EBE-44DC-B6A1-2F8079A9339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E0FCF871-AE60-48FA-BF60-85CFE14A2B29}" type="sibTrans" cxnId="{A9F91B61-0EBE-44DC-B6A1-2F8079A93395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7E04A844-EC3F-438F-A32F-A3DE12523441}">
      <dgm:prSet phldrT="[Text]" custT="1"/>
      <dgm:spPr/>
      <dgm:t>
        <a:bodyPr/>
        <a:lstStyle/>
        <a:p>
          <a:r>
            <a:rPr lang="en-US" sz="1600" b="1">
              <a:latin typeface="+mn-lt"/>
              <a:cs typeface="Times New Roman" panose="02020603050405020304" pitchFamily="18" charset="0"/>
            </a:rPr>
            <a:t>Pigs are Domestic Animals</a:t>
          </a:r>
        </a:p>
      </dgm:t>
    </dgm:pt>
    <dgm:pt modelId="{DB8B3F5E-8A1D-4658-882B-B33B8E434382}" type="parTrans" cxnId="{62348407-EEA8-4809-9D4B-005DDC6FD6F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04AB281-FA1F-4564-8B3D-FF565DE7EB64}" type="sibTrans" cxnId="{62348407-EEA8-4809-9D4B-005DDC6FD6F6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5E40CA4C-5E1D-44FD-90FF-CF86B4896C24}" type="pres">
      <dgm:prSet presAssocID="{F5C46F51-AB36-463D-B5CA-C4D34FB0DAA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9D948-B80F-4965-8CAA-02E930120F95}" type="pres">
      <dgm:prSet presAssocID="{F5C46F51-AB36-463D-B5CA-C4D34FB0DAAD}" presName="radial" presStyleCnt="0">
        <dgm:presLayoutVars>
          <dgm:animLvl val="ctr"/>
        </dgm:presLayoutVars>
      </dgm:prSet>
      <dgm:spPr/>
    </dgm:pt>
    <dgm:pt modelId="{42FD7844-0144-4171-B2D4-690EC58B0DD6}" type="pres">
      <dgm:prSet presAssocID="{98BC85B1-944C-4497-91D3-5F25EEA25C2B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9659819E-D24C-4F96-8733-5BED7EBB676F}" type="pres">
      <dgm:prSet presAssocID="{2542207D-DAE2-4250-9388-ACDE5C93EC77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CFC30-5850-4072-927E-5EA34FD0E144}" type="pres">
      <dgm:prSet presAssocID="{8C6CBAA3-9EE5-4E5A-976B-8E312B949A24}" presName="node" presStyleLbl="vennNode1" presStyleIdx="2" presStyleCnt="5" custScaleX="121778" custScaleY="107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A5D8-28AF-43A2-87AA-7301C80232E8}" type="pres">
      <dgm:prSet presAssocID="{0A4D0C25-CFEB-4481-8F81-7CC4A4563E19}" presName="node" presStyleLbl="vennNode1" presStyleIdx="3" presStyleCnt="5" custScaleX="135804" custScaleY="118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535C2-CF66-4833-84D8-FB4FB2A6576C}" type="pres">
      <dgm:prSet presAssocID="{7E04A844-EC3F-438F-A32F-A3DE12523441}" presName="node" presStyleLbl="vennNode1" presStyleIdx="4" presStyleCnt="5" custScaleX="115712" custScaleY="109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CEB17D-ABAA-4F56-9DCE-CBE13AD66CBC}" srcId="{F5C46F51-AB36-463D-B5CA-C4D34FB0DAAD}" destId="{98BC85B1-944C-4497-91D3-5F25EEA25C2B}" srcOrd="0" destOrd="0" parTransId="{650AE526-F385-495C-8D13-88AC5F4B9669}" sibTransId="{20750095-05F4-4CC7-94C3-E5AC974316F0}"/>
    <dgm:cxn modelId="{0277DEA1-919D-4A21-BFB9-3C5F4B997CFA}" type="presOf" srcId="{7E04A844-EC3F-438F-A32F-A3DE12523441}" destId="{637535C2-CF66-4833-84D8-FB4FB2A6576C}" srcOrd="0" destOrd="0" presId="urn:microsoft.com/office/officeart/2005/8/layout/radial3"/>
    <dgm:cxn modelId="{283DB105-B5C4-4758-B2DF-C608470998CE}" type="presOf" srcId="{2542207D-DAE2-4250-9388-ACDE5C93EC77}" destId="{9659819E-D24C-4F96-8733-5BED7EBB676F}" srcOrd="0" destOrd="0" presId="urn:microsoft.com/office/officeart/2005/8/layout/radial3"/>
    <dgm:cxn modelId="{DFFD96B3-01E8-4042-B712-E8006BA0E0D7}" type="presOf" srcId="{F5C46F51-AB36-463D-B5CA-C4D34FB0DAAD}" destId="{5E40CA4C-5E1D-44FD-90FF-CF86B4896C24}" srcOrd="0" destOrd="0" presId="urn:microsoft.com/office/officeart/2005/8/layout/radial3"/>
    <dgm:cxn modelId="{BB274E88-377D-4753-A6F1-7A8881DB53DA}" srcId="{98BC85B1-944C-4497-91D3-5F25EEA25C2B}" destId="{8C6CBAA3-9EE5-4E5A-976B-8E312B949A24}" srcOrd="1" destOrd="0" parTransId="{6B4EE480-A374-4689-BB4F-D01AC50FBA67}" sibTransId="{4317767B-4D6F-4DBE-9337-19C91390C008}"/>
    <dgm:cxn modelId="{431E19BD-09E0-4D5C-8463-59EFC4802A1E}" type="presOf" srcId="{98BC85B1-944C-4497-91D3-5F25EEA25C2B}" destId="{42FD7844-0144-4171-B2D4-690EC58B0DD6}" srcOrd="0" destOrd="0" presId="urn:microsoft.com/office/officeart/2005/8/layout/radial3"/>
    <dgm:cxn modelId="{CF986AD3-7573-4C43-A37D-F13876615685}" type="presOf" srcId="{0A4D0C25-CFEB-4481-8F81-7CC4A4563E19}" destId="{A0EAA5D8-28AF-43A2-87AA-7301C80232E8}" srcOrd="0" destOrd="0" presId="urn:microsoft.com/office/officeart/2005/8/layout/radial3"/>
    <dgm:cxn modelId="{62348407-EEA8-4809-9D4B-005DDC6FD6F6}" srcId="{98BC85B1-944C-4497-91D3-5F25EEA25C2B}" destId="{7E04A844-EC3F-438F-A32F-A3DE12523441}" srcOrd="3" destOrd="0" parTransId="{DB8B3F5E-8A1D-4658-882B-B33B8E434382}" sibTransId="{F04AB281-FA1F-4564-8B3D-FF565DE7EB64}"/>
    <dgm:cxn modelId="{216E0DB4-E8D7-41BD-9665-32F3DC011AFB}" type="presOf" srcId="{8C6CBAA3-9EE5-4E5A-976B-8E312B949A24}" destId="{246CFC30-5850-4072-927E-5EA34FD0E144}" srcOrd="0" destOrd="0" presId="urn:microsoft.com/office/officeart/2005/8/layout/radial3"/>
    <dgm:cxn modelId="{A9F91B61-0EBE-44DC-B6A1-2F8079A93395}" srcId="{98BC85B1-944C-4497-91D3-5F25EEA25C2B}" destId="{0A4D0C25-CFEB-4481-8F81-7CC4A4563E19}" srcOrd="2" destOrd="0" parTransId="{6E4C108B-0F4F-468F-98DC-7E33E7649507}" sibTransId="{E0FCF871-AE60-48FA-BF60-85CFE14A2B29}"/>
    <dgm:cxn modelId="{C533BB10-5CDD-4739-81C2-38EBD9D9273A}" srcId="{98BC85B1-944C-4497-91D3-5F25EEA25C2B}" destId="{2542207D-DAE2-4250-9388-ACDE5C93EC77}" srcOrd="0" destOrd="0" parTransId="{E2A02A95-1FAA-497F-BDD3-E072301BB5C1}" sibTransId="{1D5BF03F-B886-4275-BE75-E8DBFF04E4E0}"/>
    <dgm:cxn modelId="{D8DA34CC-5F0A-4E54-B66F-AE06143EECEC}" type="presParOf" srcId="{5E40CA4C-5E1D-44FD-90FF-CF86B4896C24}" destId="{8EF9D948-B80F-4965-8CAA-02E930120F95}" srcOrd="0" destOrd="0" presId="urn:microsoft.com/office/officeart/2005/8/layout/radial3"/>
    <dgm:cxn modelId="{7EDAE1F0-5C2D-47DC-87D6-55B461B4567C}" type="presParOf" srcId="{8EF9D948-B80F-4965-8CAA-02E930120F95}" destId="{42FD7844-0144-4171-B2D4-690EC58B0DD6}" srcOrd="0" destOrd="0" presId="urn:microsoft.com/office/officeart/2005/8/layout/radial3"/>
    <dgm:cxn modelId="{414CC485-2513-4C0C-8665-C0977A1AD74E}" type="presParOf" srcId="{8EF9D948-B80F-4965-8CAA-02E930120F95}" destId="{9659819E-D24C-4F96-8733-5BED7EBB676F}" srcOrd="1" destOrd="0" presId="urn:microsoft.com/office/officeart/2005/8/layout/radial3"/>
    <dgm:cxn modelId="{0788BE00-9033-4C8C-8278-5611A0170885}" type="presParOf" srcId="{8EF9D948-B80F-4965-8CAA-02E930120F95}" destId="{246CFC30-5850-4072-927E-5EA34FD0E144}" srcOrd="2" destOrd="0" presId="urn:microsoft.com/office/officeart/2005/8/layout/radial3"/>
    <dgm:cxn modelId="{F009F168-16DC-404C-BBF1-8C8C672C7D09}" type="presParOf" srcId="{8EF9D948-B80F-4965-8CAA-02E930120F95}" destId="{A0EAA5D8-28AF-43A2-87AA-7301C80232E8}" srcOrd="3" destOrd="0" presId="urn:microsoft.com/office/officeart/2005/8/layout/radial3"/>
    <dgm:cxn modelId="{5E6FD3AB-C853-401A-AF5F-C4637BDF7FD0}" type="presParOf" srcId="{8EF9D948-B80F-4965-8CAA-02E930120F95}" destId="{637535C2-CF66-4833-84D8-FB4FB2A6576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7844-0144-4171-B2D4-690EC58B0DD6}">
      <dsp:nvSpPr>
        <dsp:cNvPr id="0" name=""/>
        <dsp:cNvSpPr/>
      </dsp:nvSpPr>
      <dsp:spPr>
        <a:xfrm>
          <a:off x="2473538" y="870004"/>
          <a:ext cx="2303215" cy="230321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>
              <a:latin typeface="+mn-lt"/>
              <a:cs typeface="Times New Roman" panose="02020603050405020304" pitchFamily="18" charset="0"/>
            </a:rPr>
            <a:t>Pig Philosophy</a:t>
          </a:r>
        </a:p>
      </dsp:txBody>
      <dsp:txXfrm>
        <a:off x="2810836" y="1207302"/>
        <a:ext cx="1628619" cy="1628619"/>
      </dsp:txXfrm>
    </dsp:sp>
    <dsp:sp modelId="{9659819E-D24C-4F96-8733-5BED7EBB676F}">
      <dsp:nvSpPr>
        <dsp:cNvPr id="0" name=""/>
        <dsp:cNvSpPr/>
      </dsp:nvSpPr>
      <dsp:spPr>
        <a:xfrm>
          <a:off x="3049342" y="-54114"/>
          <a:ext cx="1151607" cy="1151607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>
              <a:latin typeface="+mn-lt"/>
              <a:cs typeface="Times New Roman" panose="02020603050405020304" pitchFamily="18" charset="0"/>
            </a:rPr>
            <a:t>Pigs Fly</a:t>
          </a:r>
        </a:p>
      </dsp:txBody>
      <dsp:txXfrm>
        <a:off x="3217991" y="114535"/>
        <a:ext cx="814309" cy="814309"/>
      </dsp:txXfrm>
    </dsp:sp>
    <dsp:sp modelId="{246CFC30-5850-4072-927E-5EA34FD0E144}">
      <dsp:nvSpPr>
        <dsp:cNvPr id="0" name=""/>
        <dsp:cNvSpPr/>
      </dsp:nvSpPr>
      <dsp:spPr>
        <a:xfrm>
          <a:off x="4423866" y="1403630"/>
          <a:ext cx="1402404" cy="123596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+mn-lt"/>
              <a:cs typeface="Times New Roman" panose="02020603050405020304" pitchFamily="18" charset="0"/>
            </a:rPr>
            <a:t>Pigs Eat Anything</a:t>
          </a:r>
        </a:p>
      </dsp:txBody>
      <dsp:txXfrm>
        <a:off x="4629243" y="1584632"/>
        <a:ext cx="991650" cy="873958"/>
      </dsp:txXfrm>
    </dsp:sp>
    <dsp:sp modelId="{A0EAA5D8-28AF-43A2-87AA-7301C80232E8}">
      <dsp:nvSpPr>
        <dsp:cNvPr id="0" name=""/>
        <dsp:cNvSpPr/>
      </dsp:nvSpPr>
      <dsp:spPr>
        <a:xfrm>
          <a:off x="2843181" y="2836679"/>
          <a:ext cx="1563929" cy="136971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>
              <a:latin typeface="+mn-lt"/>
              <a:cs typeface="Times New Roman" panose="02020603050405020304" pitchFamily="18" charset="0"/>
            </a:rPr>
            <a:t>Pigs Live Anywhere</a:t>
          </a:r>
        </a:p>
      </dsp:txBody>
      <dsp:txXfrm>
        <a:off x="3072213" y="3037268"/>
        <a:ext cx="1105865" cy="968532"/>
      </dsp:txXfrm>
    </dsp:sp>
    <dsp:sp modelId="{637535C2-CF66-4833-84D8-FB4FB2A6576C}">
      <dsp:nvSpPr>
        <dsp:cNvPr id="0" name=""/>
        <dsp:cNvSpPr/>
      </dsp:nvSpPr>
      <dsp:spPr>
        <a:xfrm>
          <a:off x="1458949" y="1389741"/>
          <a:ext cx="1332548" cy="126373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>
              <a:latin typeface="+mn-lt"/>
              <a:cs typeface="Times New Roman" panose="02020603050405020304" pitchFamily="18" charset="0"/>
            </a:rPr>
            <a:t>Pigs are Domestic Animals</a:t>
          </a:r>
        </a:p>
      </dsp:txBody>
      <dsp:txXfrm>
        <a:off x="1654096" y="1574811"/>
        <a:ext cx="942254" cy="893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11FA-C966-4004-B4BC-F15C15C07DF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9876-1A9D-4A13-A2C3-B956C7442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3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3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0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1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5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5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5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3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3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6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2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7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6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31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A532-DA17-4F2B-B442-30061388BFA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blog/introduction-to-pig/" TargetMode="External"/><Relationship Id="rId2" Type="http://schemas.openxmlformats.org/officeDocument/2006/relationships/hyperlink" Target="http://pig.apache.org/docs/r0.12.0/index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824" y="3242604"/>
            <a:ext cx="4003484" cy="15242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Chapter 10</a:t>
            </a:r>
          </a:p>
          <a:p>
            <a:pPr algn="l"/>
            <a:endParaRPr lang="en-US" sz="2800" b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800" b="1" dirty="0" smtClean="0">
                <a:latin typeface="Trebuchet MS" panose="020B0603020202020204" pitchFamily="34" charset="0"/>
              </a:rPr>
              <a:t>Introduction </a:t>
            </a:r>
            <a:r>
              <a:rPr lang="en-US" sz="2800" b="1" dirty="0" smtClean="0">
                <a:latin typeface="Trebuchet MS" panose="020B0603020202020204" pitchFamily="34" charset="0"/>
              </a:rPr>
              <a:t>to Pig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268" y="3115833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The Anatomy of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64836" cy="4476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The Anatomy of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591732" y="2403097"/>
            <a:ext cx="223354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199" y="1718441"/>
            <a:ext cx="7964837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main components of Pig are as follows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flow language (</a:t>
            </a:r>
            <a:r>
              <a:rPr lang="en-US" b="1" dirty="0"/>
              <a:t>Pig Latin</a:t>
            </a:r>
            <a:r>
              <a:rPr lang="en-US" dirty="0" smtClean="0"/>
              <a:t>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Interactive shell where you can type Pig Latin statements (</a:t>
            </a:r>
            <a:r>
              <a:rPr lang="en-US" b="1" dirty="0"/>
              <a:t>Grunt</a:t>
            </a:r>
            <a:r>
              <a:rPr lang="en-US" dirty="0" smtClean="0"/>
              <a:t>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Pig interpreter and execution engine.</a:t>
            </a:r>
          </a:p>
        </p:txBody>
      </p:sp>
    </p:spTree>
    <p:extLst>
      <p:ext uri="{BB962C8B-B14F-4D97-AF65-F5344CB8AC3E}">
        <p14:creationId xmlns:p14="http://schemas.microsoft.com/office/powerpoint/2010/main" val="2606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807" y="3288362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Pig on Hadoop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Pig on Hadoop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879147"/>
            <a:ext cx="829081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runs on Hadoop.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Pig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uses both Hadoop Distributed File System and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default, Pig reads input files from HDFS. Pig stores the intermediate data (data produced by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jobs) and the output in HDFS.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Pig can also read input from and place output to other sources.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36604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Pig Philosophy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60" y="432861"/>
            <a:ext cx="8078725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Pig Philosophy</a:t>
            </a:r>
            <a:endParaRPr lang="en-US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54366817"/>
              </p:ext>
            </p:extLst>
          </p:nvPr>
        </p:nvGraphicFramePr>
        <p:xfrm>
          <a:off x="839449" y="1424066"/>
          <a:ext cx="7285220" cy="415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36604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Pig Latin Overview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8" y="432861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Pig Latin Statements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5668" y="1267550"/>
            <a:ext cx="6096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Pig Latin Statements are generally ordered as follows: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statement that reads data from the file system.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Series of statements to perform transformations.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 display/store result.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668" y="3564324"/>
            <a:ext cx="6430780" cy="2578308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'student'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filter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A INTO ‘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myreport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676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8" y="432861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Pig Latin Identifiers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6054"/>
              </p:ext>
            </p:extLst>
          </p:nvPr>
        </p:nvGraphicFramePr>
        <p:xfrm>
          <a:off x="585589" y="1553472"/>
          <a:ext cx="6851650" cy="521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621"/>
                <a:gridCol w="598039"/>
                <a:gridCol w="1370330"/>
                <a:gridCol w="1370330"/>
                <a:gridCol w="13703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Valid Identifier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A1_2014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Invalid Identifier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Sales$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_Sales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5668" y="3936305"/>
            <a:ext cx="6096000" cy="1084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Pig Latin two types of comments are supported: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line comments that begin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“—”.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Multiline comments that begin with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“/*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end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*/”.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668" y="3013668"/>
            <a:ext cx="7524089" cy="430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/>
              <a:t>Pig Latin Comments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0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8" y="432861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Operators in Pig Latin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14610"/>
              </p:ext>
            </p:extLst>
          </p:nvPr>
        </p:nvGraphicFramePr>
        <p:xfrm>
          <a:off x="605813" y="2124333"/>
          <a:ext cx="6851650" cy="205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595"/>
                <a:gridCol w="1712595"/>
                <a:gridCol w="1713230"/>
                <a:gridCol w="1713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Arithmetic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Comparison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Boolean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 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! 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500593"/>
            <a:ext cx="7255933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Learning Objectives and Learning Outcomes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455120"/>
              </p:ext>
            </p:extLst>
          </p:nvPr>
        </p:nvGraphicFramePr>
        <p:xfrm>
          <a:off x="320615" y="1726261"/>
          <a:ext cx="92431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228"/>
                <a:gridCol w="4751882"/>
              </a:tblGrid>
              <a:tr h="340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Objectives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Outcomes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5869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rebuchet MS" panose="020B0603020202020204" pitchFamily="34" charset="0"/>
                        </a:rPr>
                        <a:t>Introduction to Pig</a:t>
                      </a:r>
                    </a:p>
                    <a:p>
                      <a:pPr algn="just"/>
                      <a:endParaRPr lang="en-US" b="1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baseline="0" dirty="0" smtClean="0">
                          <a:latin typeface="Trebuchet MS" panose="020B0603020202020204" pitchFamily="34" charset="0"/>
                        </a:rPr>
                        <a:t>To study the key features and anatomy of Pig.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="0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baseline="0" dirty="0" smtClean="0">
                          <a:latin typeface="Trebuchet MS" panose="020B0603020202020204" pitchFamily="34" charset="0"/>
                        </a:rPr>
                        <a:t>To study the execution modes of Pig.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="0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baseline="0" dirty="0" smtClean="0">
                          <a:latin typeface="Trebuchet MS" panose="020B0603020202020204" pitchFamily="34" charset="0"/>
                        </a:rPr>
                        <a:t>To study the various relational operators in pig.</a:t>
                      </a:r>
                    </a:p>
                    <a:p>
                      <a:pPr algn="just"/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have an easy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comprehension on 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when to use and when NOT to use Pig.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be able to differentiate between Pig and Hive.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8" y="432861"/>
            <a:ext cx="3656627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Data Types in Pig Latin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77527"/>
              </p:ext>
            </p:extLst>
          </p:nvPr>
        </p:nvGraphicFramePr>
        <p:xfrm>
          <a:off x="615567" y="1660580"/>
          <a:ext cx="5671824" cy="2348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990"/>
                <a:gridCol w="3547834"/>
              </a:tblGrid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Large 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Very precise 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 strings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Raw bytes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 or 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0426"/>
              </p:ext>
            </p:extLst>
          </p:nvPr>
        </p:nvGraphicFramePr>
        <p:xfrm>
          <a:off x="585587" y="4975905"/>
          <a:ext cx="5656834" cy="1565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376"/>
                <a:gridCol w="353845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ordered set of fields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Example</a:t>
                      </a:r>
                      <a:r>
                        <a:rPr lang="en-US" sz="1600" dirty="0">
                          <a:effectLst/>
                        </a:rPr>
                        <a:t>: (2,3)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collection of tuples.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Example</a:t>
                      </a:r>
                      <a:r>
                        <a:rPr lang="en-US" sz="1600" dirty="0">
                          <a:effectLst/>
                        </a:rPr>
                        <a:t>: {(2,3),(7,5)}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key, value pair (open # Apache)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85587" y="1229838"/>
            <a:ext cx="3656627" cy="430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Simple Data Types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5587" y="4545163"/>
            <a:ext cx="3656627" cy="430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Complex Data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31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36604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Running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23" y="511338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Running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 flipV="1">
            <a:off x="-6764450" y="2675464"/>
            <a:ext cx="29213874" cy="5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 flipV="1">
            <a:off x="838200" y="2640294"/>
            <a:ext cx="135483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323" y="1521150"/>
            <a:ext cx="6096000" cy="13593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can run in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two ways: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Interactive Mode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Batch Mode.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02738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Execution Modes of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5867" y="297392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Execution Modes of Pig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95867" y="1642810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You can execute pig in two modes: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Local Mode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Map Reduce Mode.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471" y="3022379"/>
            <a:ext cx="393700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Relational Operators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Filter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047999" y="3064932"/>
            <a:ext cx="208442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199" y="1526012"/>
            <a:ext cx="62934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tuples of those student where the GPA is greater than 4.0.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38199" y="2409193"/>
            <a:ext cx="7685869" cy="18993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filter A by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4933"/>
          </a:xfrm>
        </p:spPr>
        <p:txBody>
          <a:bodyPr>
            <a:normAutofit/>
          </a:bodyPr>
          <a:lstStyle/>
          <a:p>
            <a:r>
              <a:rPr lang="en-US" sz="2400" b="1" dirty="0"/>
              <a:t>FOREACH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1613109"/>
            <a:ext cx="448712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name of all students in uppercase.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4" y="2465762"/>
            <a:ext cx="7691213" cy="1611562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49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Group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77334" y="1645695"/>
            <a:ext cx="483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Group tuples of students based on their GPA.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4" y="2545553"/>
            <a:ext cx="7732148" cy="175662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49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Distinct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77334" y="1690665"/>
            <a:ext cx="38683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duplicate tuples of students.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4" y="2635493"/>
            <a:ext cx="8121892" cy="1606723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DISTINCT A;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9126"/>
            <a:ext cx="8596668" cy="4307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Session Plan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5599"/>
            <a:ext cx="8596668" cy="1631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Lecture time		90 to 120 minutes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Q/A				15 minutes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49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Join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96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join two relations namely, “student” and “department” based on the values contained in the “</a:t>
            </a:r>
            <a:r>
              <a:rPr lang="en-US" dirty="0" err="1"/>
              <a:t>rollno</a:t>
            </a:r>
            <a:r>
              <a:rPr lang="en-US" dirty="0"/>
              <a:t>” column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06160"/>
            <a:ext cx="7957000" cy="265045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department.tsv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deptno:int,deptname:chararray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JOIN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49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Split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77334" y="1659519"/>
            <a:ext cx="7552266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partition a relation based on the GPAs acquired by the students.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GPA = 4.0, place it into relation X.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GPA is &lt; 4.0, place it into relation Y.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3" y="3268520"/>
            <a:ext cx="8301775" cy="164825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A INTO X IF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==4.0, Y IF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X;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471" y="3022379"/>
            <a:ext cx="393700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Trebuchet MS" panose="020B0603020202020204" pitchFamily="34" charset="0"/>
              </a:rPr>
              <a:t>Eval</a:t>
            </a:r>
            <a:r>
              <a:rPr lang="en-US" sz="2400" b="1" dirty="0" smtClean="0">
                <a:latin typeface="Trebuchet MS" panose="020B0603020202020204" pitchFamily="34" charset="0"/>
              </a:rPr>
              <a:t> Function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rebuchet MS" panose="020B0603020202020204" pitchFamily="34" charset="0"/>
              </a:rPr>
              <a:t>Avg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547179"/>
            <a:ext cx="468904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average marks for each student.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429908"/>
            <a:ext cx="8088824" cy="2638037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studname:chararray,marks:int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A.marks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09" y="373108"/>
            <a:ext cx="2059983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Max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0709" y="1162475"/>
            <a:ext cx="557809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maximum marks for each student.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709" y="1825130"/>
            <a:ext cx="8739754" cy="275668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A.marks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Map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93" y="351525"/>
            <a:ext cx="7267414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Map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18019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6393" y="1302287"/>
            <a:ext cx="79971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represents a key/value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depict the complex data type “map”.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976393" y="2703662"/>
            <a:ext cx="6354305" cy="11656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	[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city#Bangalore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Jack	[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city#Pune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James	[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city#Chennai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6393" y="4224603"/>
            <a:ext cx="6633275" cy="2204541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'/root/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studentcity.tsv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studname:chararray,m:map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m#'city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Piggy Bank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220919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Piggy Bank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158483"/>
            <a:ext cx="3655681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use Piggy Bank upper function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199" y="2101242"/>
            <a:ext cx="8352295" cy="2966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 '/root/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/piggybank-0.12.0.jar';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 =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generate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org.apache.pig.piggybank.evaluation.string.UPPER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upper</a:t>
            </a:r>
            <a:r>
              <a:rPr lang="en-US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When to use Pig?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Agenda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245"/>
            <a:ext cx="7976016" cy="468997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What is Pig?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Key Features of Pig</a:t>
            </a:r>
          </a:p>
          <a:p>
            <a:pPr lvl="0"/>
            <a:r>
              <a:rPr lang="en-US" dirty="0"/>
              <a:t>The Anatomy of Pig</a:t>
            </a:r>
          </a:p>
          <a:p>
            <a:pPr lvl="0"/>
            <a:r>
              <a:rPr lang="en-US" dirty="0"/>
              <a:t>Pig on Hadoop</a:t>
            </a:r>
          </a:p>
          <a:p>
            <a:pPr lvl="0"/>
            <a:r>
              <a:rPr lang="en-US" dirty="0"/>
              <a:t>Pig Philosophy</a:t>
            </a:r>
          </a:p>
          <a:p>
            <a:pPr lvl="0"/>
            <a:r>
              <a:rPr lang="en-US" dirty="0" smtClean="0"/>
              <a:t>Pig </a:t>
            </a:r>
            <a:r>
              <a:rPr lang="en-US" dirty="0"/>
              <a:t>Latin Overview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Pig Latin Statements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Pig </a:t>
            </a:r>
            <a:r>
              <a:rPr lang="en-US" dirty="0"/>
              <a:t>Latin: Identifiers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Pig Latin: Comments</a:t>
            </a:r>
          </a:p>
          <a:p>
            <a:pPr lvl="0"/>
            <a:r>
              <a:rPr lang="en-US" dirty="0" smtClean="0"/>
              <a:t>Data </a:t>
            </a:r>
            <a:r>
              <a:rPr lang="en-US" dirty="0"/>
              <a:t>Types in Pig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Simple Data 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Complex Data Types</a:t>
            </a:r>
          </a:p>
          <a:p>
            <a:pPr lvl="1"/>
            <a:endParaRPr lang="en-US" dirty="0"/>
          </a:p>
          <a:p>
            <a:pPr lvl="0"/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When to use Pig?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199" y="1553412"/>
            <a:ext cx="7360403" cy="2326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can be used in the following situations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data loads are time sensitive</a:t>
            </a:r>
            <a:r>
              <a:rPr lang="en-US" dirty="0" smtClean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processing various data sources</a:t>
            </a:r>
            <a:r>
              <a:rPr lang="en-US" dirty="0" smtClean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analytical insights are required through sampling.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26831" cy="51540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When NOT to use Pig?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712854"/>
            <a:ext cx="8677759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should not be used in the following situations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When data is completely unstructured such as video, text, and audio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When there is a time constraint because Pig is slower than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jobs.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Pig Vs. Hive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10953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Pig Vs. Hive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0578"/>
              </p:ext>
            </p:extLst>
          </p:nvPr>
        </p:nvGraphicFramePr>
        <p:xfrm>
          <a:off x="838200" y="1692124"/>
          <a:ext cx="6851650" cy="3652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/>
                <a:gridCol w="2284095"/>
                <a:gridCol w="2284095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Features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Pig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Hive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Used By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Programmers and Researchers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Analyst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Used For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Programming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Reporting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Language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Procedural data flow language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SQL Like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Suitable For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Semi - Structured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Structured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Schema / Types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Explicit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Implicit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UDF Support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Join / Order / Sort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DFS Direct Access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 (Implicit)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 (Explicit)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Web Interface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Partitions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Shell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158" y="3057845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Answer a few quick questions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00" y="365126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Fill in the blanks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300" y="1545923"/>
            <a:ext cx="7886074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is a ___________ language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 Pig, ___________ is used to specify data flow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provides an ___________ to execute data flow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___________, ___________ are execution modes of Pig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/>
              <a:t>Pig is used in ___________ process.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5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Summary please…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96569"/>
            <a:ext cx="8361735" cy="366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Ask a few participants of the learning program to summarize the lecture.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411" y="2988834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References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92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Further Readings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5599"/>
            <a:ext cx="8596668" cy="1107267"/>
          </a:xfrm>
        </p:spPr>
        <p:txBody>
          <a:bodyPr/>
          <a:lstStyle/>
          <a:p>
            <a:pPr lvl="0"/>
            <a:r>
              <a:rPr lang="en-US" b="1" u="sng" dirty="0">
                <a:hlinkClick r:id="rId2"/>
              </a:rPr>
              <a:t>http://pig.apache.org/docs/r0.12.0/index.html</a:t>
            </a:r>
            <a:endParaRPr lang="en-US" dirty="0"/>
          </a:p>
          <a:p>
            <a:pPr lvl="0"/>
            <a:r>
              <a:rPr lang="en-US" b="1" u="sng" dirty="0">
                <a:hlinkClick r:id="rId3"/>
              </a:rPr>
              <a:t>http://www.edureka.co/blog/introduction-to-pig/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079" y="3033324"/>
            <a:ext cx="2974676" cy="4549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Trebuchet MS" panose="020B0603020202020204" pitchFamily="34" charset="0"/>
              </a:rPr>
              <a:t>Thank you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Agenda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117"/>
            <a:ext cx="8005997" cy="42102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Running Pig</a:t>
            </a:r>
          </a:p>
          <a:p>
            <a:pPr lvl="0"/>
            <a:r>
              <a:rPr lang="en-US" dirty="0" smtClean="0"/>
              <a:t>Execution </a:t>
            </a:r>
            <a:r>
              <a:rPr lang="en-US" dirty="0"/>
              <a:t>Modes of Pig</a:t>
            </a:r>
          </a:p>
          <a:p>
            <a:pPr lvl="0"/>
            <a:r>
              <a:rPr lang="en-US" dirty="0" smtClean="0"/>
              <a:t>Relational </a:t>
            </a:r>
            <a:r>
              <a:rPr lang="en-US" dirty="0"/>
              <a:t>Operators</a:t>
            </a:r>
          </a:p>
          <a:p>
            <a:pPr lvl="0"/>
            <a:r>
              <a:rPr lang="en-US" dirty="0" err="1"/>
              <a:t>Eval</a:t>
            </a:r>
            <a:r>
              <a:rPr lang="en-US" dirty="0"/>
              <a:t> Function</a:t>
            </a:r>
          </a:p>
          <a:p>
            <a:pPr lvl="0"/>
            <a:r>
              <a:rPr lang="en-US" dirty="0" smtClean="0"/>
              <a:t>Piggy </a:t>
            </a:r>
            <a:r>
              <a:rPr lang="en-US" dirty="0"/>
              <a:t>Bank</a:t>
            </a:r>
          </a:p>
          <a:p>
            <a:pPr lvl="0"/>
            <a:r>
              <a:rPr lang="en-US" dirty="0" smtClean="0"/>
              <a:t>When </a:t>
            </a:r>
            <a:r>
              <a:rPr lang="en-US" dirty="0"/>
              <a:t>to use Pig?</a:t>
            </a:r>
          </a:p>
          <a:p>
            <a:pPr lvl="0"/>
            <a:r>
              <a:rPr lang="en-US" dirty="0"/>
              <a:t>When NOT to use Pig?</a:t>
            </a:r>
          </a:p>
          <a:p>
            <a:pPr lvl="0"/>
            <a:r>
              <a:rPr lang="en-US" dirty="0" smtClean="0"/>
              <a:t>Pig </a:t>
            </a:r>
            <a:r>
              <a:rPr lang="en-US" dirty="0"/>
              <a:t>versus Hive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What is Pig?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What is Pig?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2286000" y="25569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963629"/>
            <a:ext cx="814090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Apache Pig is a platform for data analysis. </a:t>
            </a:r>
            <a:endParaRPr lang="en-US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It </a:t>
            </a:r>
            <a:r>
              <a:rPr lang="en-US" dirty="0"/>
              <a:t>is an alternative to Map Reduce Programming.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38" y="3064075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Features of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365126"/>
            <a:ext cx="8891159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Features of Pig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76541" y="2640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 flipV="1">
            <a:off x="3522133" y="2689533"/>
            <a:ext cx="18833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9"/>
          <p:cNvSpPr>
            <a:spLocks noChangeArrowheads="1"/>
          </p:cNvSpPr>
          <p:nvPr/>
        </p:nvSpPr>
        <p:spPr bwMode="auto">
          <a:xfrm>
            <a:off x="-381027" y="2137448"/>
            <a:ext cx="17404449" cy="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831" y="1486446"/>
            <a:ext cx="8891159" cy="296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It provides an </a:t>
            </a:r>
            <a:r>
              <a:rPr lang="en-US" b="1" dirty="0"/>
              <a:t>engine</a:t>
            </a:r>
            <a:r>
              <a:rPr lang="en-US" dirty="0"/>
              <a:t> for executing </a:t>
            </a:r>
            <a:r>
              <a:rPr lang="en-US" b="1" dirty="0"/>
              <a:t>data flows</a:t>
            </a:r>
            <a:r>
              <a:rPr lang="en-US" dirty="0"/>
              <a:t> (how your data should flow). Pig processes data in parallel on the Hadoop cluster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It provides a language called “</a:t>
            </a:r>
            <a:r>
              <a:rPr lang="en-US" b="1" dirty="0"/>
              <a:t>Pig Latin”</a:t>
            </a:r>
            <a:r>
              <a:rPr lang="en-US" dirty="0"/>
              <a:t> to express data flows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Pig Latin contains operators for many of the traditional data operations such as join, filter, sort, etc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It allows users to develop their own functions (User Defined Functions) for reading, processing, and writing data.</a:t>
            </a:r>
          </a:p>
        </p:txBody>
      </p:sp>
    </p:spTree>
    <p:extLst>
      <p:ext uri="{BB962C8B-B14F-4D97-AF65-F5344CB8AC3E}">
        <p14:creationId xmlns:p14="http://schemas.microsoft.com/office/powerpoint/2010/main" val="6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1185</Words>
  <Application>Microsoft Office PowerPoint</Application>
  <PresentationFormat>Widescreen</PresentationFormat>
  <Paragraphs>373</Paragraphs>
  <Slides>49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Learning Objectives and Learning Outcomes</vt:lpstr>
      <vt:lpstr>Session Plan</vt:lpstr>
      <vt:lpstr>Agenda</vt:lpstr>
      <vt:lpstr>Agenda</vt:lpstr>
      <vt:lpstr>What is Pig?</vt:lpstr>
      <vt:lpstr>What is Pig?</vt:lpstr>
      <vt:lpstr>Features of Pig</vt:lpstr>
      <vt:lpstr>Features of Pig</vt:lpstr>
      <vt:lpstr>The Anatomy of Pig</vt:lpstr>
      <vt:lpstr>The Anatomy of Pig</vt:lpstr>
      <vt:lpstr>Pig on Hadoop</vt:lpstr>
      <vt:lpstr>Pig on Hadoop</vt:lpstr>
      <vt:lpstr>Pig Philosophy</vt:lpstr>
      <vt:lpstr>Pig Philosophy</vt:lpstr>
      <vt:lpstr>Pig Latin Overview</vt:lpstr>
      <vt:lpstr>Pig Latin Statements</vt:lpstr>
      <vt:lpstr>Pig Latin Identifiers</vt:lpstr>
      <vt:lpstr>Operators in Pig Latin</vt:lpstr>
      <vt:lpstr>Data Types in Pig Latin</vt:lpstr>
      <vt:lpstr>Running Pig</vt:lpstr>
      <vt:lpstr>Running Pig</vt:lpstr>
      <vt:lpstr>Execution Modes of Pig</vt:lpstr>
      <vt:lpstr>Execution Modes of Pig</vt:lpstr>
      <vt:lpstr>Relational Operators</vt:lpstr>
      <vt:lpstr>Filter</vt:lpstr>
      <vt:lpstr>FOREACH</vt:lpstr>
      <vt:lpstr>Group</vt:lpstr>
      <vt:lpstr>Distinct</vt:lpstr>
      <vt:lpstr>Join</vt:lpstr>
      <vt:lpstr>Split</vt:lpstr>
      <vt:lpstr>Eval Function</vt:lpstr>
      <vt:lpstr>Avg</vt:lpstr>
      <vt:lpstr>Max</vt:lpstr>
      <vt:lpstr>Map</vt:lpstr>
      <vt:lpstr>Map</vt:lpstr>
      <vt:lpstr>Piggy Bank</vt:lpstr>
      <vt:lpstr>Piggy Bank</vt:lpstr>
      <vt:lpstr>When to use Pig?</vt:lpstr>
      <vt:lpstr>When to use Pig?</vt:lpstr>
      <vt:lpstr>When NOT to use Pig?</vt:lpstr>
      <vt:lpstr>Pig Vs. Hive</vt:lpstr>
      <vt:lpstr>Pig Vs. Hive</vt:lpstr>
      <vt:lpstr>Answer a few quick questions …</vt:lpstr>
      <vt:lpstr>Fill in the blanks</vt:lpstr>
      <vt:lpstr>Summary please…</vt:lpstr>
      <vt:lpstr>References …</vt:lpstr>
      <vt:lpstr>Further Readings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Seema Acharya</cp:lastModifiedBy>
  <cp:revision>141</cp:revision>
  <dcterms:created xsi:type="dcterms:W3CDTF">2015-04-07T15:48:33Z</dcterms:created>
  <dcterms:modified xsi:type="dcterms:W3CDTF">2015-04-13T10:27:37Z</dcterms:modified>
</cp:coreProperties>
</file>