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1" r:id="rId3"/>
    <p:sldId id="272" r:id="rId4"/>
    <p:sldId id="273" r:id="rId5"/>
    <p:sldId id="283" r:id="rId6"/>
    <p:sldId id="297" r:id="rId7"/>
    <p:sldId id="371" r:id="rId8"/>
    <p:sldId id="298" r:id="rId9"/>
    <p:sldId id="372" r:id="rId10"/>
    <p:sldId id="373" r:id="rId11"/>
    <p:sldId id="343" r:id="rId12"/>
    <p:sldId id="344" r:id="rId13"/>
    <p:sldId id="385" r:id="rId14"/>
    <p:sldId id="374" r:id="rId15"/>
    <p:sldId id="340" r:id="rId16"/>
    <p:sldId id="316" r:id="rId17"/>
    <p:sldId id="375" r:id="rId18"/>
    <p:sldId id="376" r:id="rId19"/>
    <p:sldId id="377" r:id="rId20"/>
    <p:sldId id="378" r:id="rId21"/>
    <p:sldId id="379" r:id="rId22"/>
    <p:sldId id="380" r:id="rId23"/>
    <p:sldId id="386" r:id="rId24"/>
    <p:sldId id="381" r:id="rId25"/>
    <p:sldId id="382" r:id="rId26"/>
    <p:sldId id="383" r:id="rId27"/>
    <p:sldId id="384" r:id="rId28"/>
    <p:sldId id="3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122" autoAdjust="0"/>
  </p:normalViewPr>
  <p:slideViewPr>
    <p:cSldViewPr snapToGrid="0">
      <p:cViewPr varScale="1">
        <p:scale>
          <a:sx n="56" d="100"/>
          <a:sy n="56" d="100"/>
        </p:scale>
        <p:origin x="762"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4/13/2015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5</a:t>
            </a:fld>
            <a:endParaRPr lang="en-US"/>
          </a:p>
        </p:txBody>
      </p:sp>
    </p:spTree>
    <p:extLst>
      <p:ext uri="{BB962C8B-B14F-4D97-AF65-F5344CB8AC3E}">
        <p14:creationId xmlns:p14="http://schemas.microsoft.com/office/powerpoint/2010/main" val="286318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22</a:t>
            </a:fld>
            <a:endParaRPr lang="en-US"/>
          </a:p>
        </p:txBody>
      </p:sp>
    </p:spTree>
    <p:extLst>
      <p:ext uri="{BB962C8B-B14F-4D97-AF65-F5344CB8AC3E}">
        <p14:creationId xmlns:p14="http://schemas.microsoft.com/office/powerpoint/2010/main" val="268115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23</a:t>
            </a:fld>
            <a:endParaRPr lang="en-US"/>
          </a:p>
        </p:txBody>
      </p:sp>
    </p:spTree>
    <p:extLst>
      <p:ext uri="{BB962C8B-B14F-4D97-AF65-F5344CB8AC3E}">
        <p14:creationId xmlns:p14="http://schemas.microsoft.com/office/powerpoint/2010/main" val="190162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24</a:t>
            </a:fld>
            <a:endParaRPr lang="en-US"/>
          </a:p>
        </p:txBody>
      </p:sp>
    </p:spTree>
    <p:extLst>
      <p:ext uri="{BB962C8B-B14F-4D97-AF65-F5344CB8AC3E}">
        <p14:creationId xmlns:p14="http://schemas.microsoft.com/office/powerpoint/2010/main" val="314526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25</a:t>
            </a:fld>
            <a:endParaRPr lang="en-US"/>
          </a:p>
        </p:txBody>
      </p:sp>
    </p:spTree>
    <p:extLst>
      <p:ext uri="{BB962C8B-B14F-4D97-AF65-F5344CB8AC3E}">
        <p14:creationId xmlns:p14="http://schemas.microsoft.com/office/powerpoint/2010/main" val="210497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26</a:t>
            </a:fld>
            <a:endParaRPr lang="en-US"/>
          </a:p>
        </p:txBody>
      </p:sp>
    </p:spTree>
    <p:extLst>
      <p:ext uri="{BB962C8B-B14F-4D97-AF65-F5344CB8AC3E}">
        <p14:creationId xmlns:p14="http://schemas.microsoft.com/office/powerpoint/2010/main" val="3619089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27</a:t>
            </a:fld>
            <a:endParaRPr lang="en-US"/>
          </a:p>
        </p:txBody>
      </p:sp>
    </p:spTree>
    <p:extLst>
      <p:ext uri="{BB962C8B-B14F-4D97-AF65-F5344CB8AC3E}">
        <p14:creationId xmlns:p14="http://schemas.microsoft.com/office/powerpoint/2010/main" val="42280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28</a:t>
            </a:fld>
            <a:endParaRPr lang="en-US"/>
          </a:p>
        </p:txBody>
      </p:sp>
    </p:spTree>
    <p:extLst>
      <p:ext uri="{BB962C8B-B14F-4D97-AF65-F5344CB8AC3E}">
        <p14:creationId xmlns:p14="http://schemas.microsoft.com/office/powerpoint/2010/main" val="262668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9</a:t>
            </a:fld>
            <a:endParaRPr lang="en-US"/>
          </a:p>
        </p:txBody>
      </p:sp>
    </p:spTree>
    <p:extLst>
      <p:ext uri="{BB962C8B-B14F-4D97-AF65-F5344CB8AC3E}">
        <p14:creationId xmlns:p14="http://schemas.microsoft.com/office/powerpoint/2010/main" val="232970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10</a:t>
            </a:fld>
            <a:endParaRPr lang="en-US"/>
          </a:p>
        </p:txBody>
      </p:sp>
    </p:spTree>
    <p:extLst>
      <p:ext uri="{BB962C8B-B14F-4D97-AF65-F5344CB8AC3E}">
        <p14:creationId xmlns:p14="http://schemas.microsoft.com/office/powerpoint/2010/main" val="268925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16</a:t>
            </a:fld>
            <a:endParaRPr lang="en-US"/>
          </a:p>
        </p:txBody>
      </p:sp>
    </p:spTree>
    <p:extLst>
      <p:ext uri="{BB962C8B-B14F-4D97-AF65-F5344CB8AC3E}">
        <p14:creationId xmlns:p14="http://schemas.microsoft.com/office/powerpoint/2010/main" val="111566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17</a:t>
            </a:fld>
            <a:endParaRPr lang="en-US"/>
          </a:p>
        </p:txBody>
      </p:sp>
    </p:spTree>
    <p:extLst>
      <p:ext uri="{BB962C8B-B14F-4D97-AF65-F5344CB8AC3E}">
        <p14:creationId xmlns:p14="http://schemas.microsoft.com/office/powerpoint/2010/main" val="382981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18</a:t>
            </a:fld>
            <a:endParaRPr lang="en-US"/>
          </a:p>
        </p:txBody>
      </p:sp>
    </p:spTree>
    <p:extLst>
      <p:ext uri="{BB962C8B-B14F-4D97-AF65-F5344CB8AC3E}">
        <p14:creationId xmlns:p14="http://schemas.microsoft.com/office/powerpoint/2010/main" val="184722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19</a:t>
            </a:fld>
            <a:endParaRPr lang="en-US"/>
          </a:p>
        </p:txBody>
      </p:sp>
    </p:spTree>
    <p:extLst>
      <p:ext uri="{BB962C8B-B14F-4D97-AF65-F5344CB8AC3E}">
        <p14:creationId xmlns:p14="http://schemas.microsoft.com/office/powerpoint/2010/main" val="283593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20</a:t>
            </a:fld>
            <a:endParaRPr lang="en-US"/>
          </a:p>
        </p:txBody>
      </p:sp>
    </p:spTree>
    <p:extLst>
      <p:ext uri="{BB962C8B-B14F-4D97-AF65-F5344CB8AC3E}">
        <p14:creationId xmlns:p14="http://schemas.microsoft.com/office/powerpoint/2010/main" val="184684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21</a:t>
            </a:fld>
            <a:endParaRPr lang="en-US"/>
          </a:p>
        </p:txBody>
      </p:sp>
    </p:spTree>
    <p:extLst>
      <p:ext uri="{BB962C8B-B14F-4D97-AF65-F5344CB8AC3E}">
        <p14:creationId xmlns:p14="http://schemas.microsoft.com/office/powerpoint/2010/main" val="128655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4/13/2015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7761" y="2828535"/>
            <a:ext cx="6231466" cy="1574132"/>
          </a:xfrm>
        </p:spPr>
        <p:txBody>
          <a:bodyPr>
            <a:normAutofit fontScale="25000" lnSpcReduction="20000"/>
          </a:bodyPr>
          <a:lstStyle/>
          <a:p>
            <a:pPr algn="l"/>
            <a:endParaRPr lang="en-US" sz="2800" dirty="0"/>
          </a:p>
          <a:p>
            <a:pPr algn="l"/>
            <a:r>
              <a:rPr lang="en-US" sz="11200" dirty="0" smtClean="0"/>
              <a:t>Chapter 12</a:t>
            </a:r>
          </a:p>
          <a:p>
            <a:pPr algn="l"/>
            <a:r>
              <a:rPr lang="en-US" sz="11200" dirty="0" smtClean="0"/>
              <a:t> </a:t>
            </a:r>
          </a:p>
          <a:p>
            <a:pPr algn="l"/>
            <a:r>
              <a:rPr lang="en-US" sz="11200" dirty="0"/>
              <a:t>Introduction </a:t>
            </a:r>
            <a:r>
              <a:rPr lang="en-US" sz="11200" dirty="0"/>
              <a:t>to </a:t>
            </a:r>
            <a:r>
              <a:rPr lang="en-US" sz="11200" dirty="0"/>
              <a:t>Machine Learning</a:t>
            </a:r>
            <a:endParaRPr lang="en-US" sz="11200" dirty="0"/>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Methodology</a:t>
            </a:r>
            <a:endParaRPr lang="en-US" sz="24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19667" y="1083593"/>
            <a:ext cx="7662333" cy="369332"/>
          </a:xfrm>
          <a:prstGeom prst="rect">
            <a:avLst/>
          </a:prstGeom>
          <a:noFill/>
        </p:spPr>
        <p:txBody>
          <a:bodyPr wrap="square" rtlCol="0">
            <a:spAutoFit/>
          </a:bodyPr>
          <a:lstStyle/>
          <a:p>
            <a:endParaRPr lang="en-US" dirty="0" smtClean="0"/>
          </a:p>
        </p:txBody>
      </p:sp>
      <p:sp>
        <p:nvSpPr>
          <p:cNvPr id="3" name="Rectangle 2"/>
          <p:cNvSpPr/>
          <p:nvPr/>
        </p:nvSpPr>
        <p:spPr>
          <a:xfrm>
            <a:off x="838200" y="1452925"/>
            <a:ext cx="8644467" cy="3970318"/>
          </a:xfrm>
          <a:prstGeom prst="rect">
            <a:avLst/>
          </a:prstGeom>
        </p:spPr>
        <p:txBody>
          <a:bodyPr wrap="square">
            <a:spAutoFit/>
          </a:bodyPr>
          <a:lstStyle/>
          <a:p>
            <a:pPr algn="just"/>
            <a:r>
              <a:rPr lang="en-US" dirty="0" smtClean="0"/>
              <a:t>The </a:t>
            </a:r>
            <a:r>
              <a:rPr lang="en-US" dirty="0"/>
              <a:t>general equation for Regression Model is as follows</a:t>
            </a:r>
            <a:r>
              <a:rPr lang="en-US" dirty="0" smtClean="0"/>
              <a:t>:</a:t>
            </a:r>
          </a:p>
          <a:p>
            <a:pPr algn="just"/>
            <a:endParaRPr lang="en-US" dirty="0"/>
          </a:p>
          <a:p>
            <a:pPr algn="just"/>
            <a:r>
              <a:rPr lang="es-ES" i="1" dirty="0"/>
              <a:t>Y </a:t>
            </a:r>
            <a:r>
              <a:rPr lang="es-ES" dirty="0"/>
              <a:t>= </a:t>
            </a:r>
            <a:r>
              <a:rPr lang="es-ES" i="1" dirty="0"/>
              <a:t>a </a:t>
            </a:r>
            <a:r>
              <a:rPr lang="es-ES" dirty="0"/>
              <a:t>+ </a:t>
            </a:r>
            <a:r>
              <a:rPr lang="es-ES" i="1" dirty="0"/>
              <a:t>b</a:t>
            </a:r>
            <a:r>
              <a:rPr lang="es-ES" dirty="0"/>
              <a:t>1</a:t>
            </a:r>
            <a:r>
              <a:rPr lang="es-ES" i="1" dirty="0"/>
              <a:t>x</a:t>
            </a:r>
            <a:r>
              <a:rPr lang="es-ES" dirty="0"/>
              <a:t>1 + </a:t>
            </a:r>
            <a:r>
              <a:rPr lang="es-ES" i="1" dirty="0"/>
              <a:t>b</a:t>
            </a:r>
            <a:r>
              <a:rPr lang="es-ES" dirty="0"/>
              <a:t>2</a:t>
            </a:r>
            <a:r>
              <a:rPr lang="es-ES" i="1" dirty="0"/>
              <a:t>x</a:t>
            </a:r>
            <a:r>
              <a:rPr lang="es-ES" dirty="0"/>
              <a:t>2 + … + </a:t>
            </a:r>
            <a:r>
              <a:rPr lang="es-ES" i="1" dirty="0" err="1" smtClean="0"/>
              <a:t>bnxn</a:t>
            </a:r>
            <a:endParaRPr lang="es-ES" i="1" dirty="0" smtClean="0"/>
          </a:p>
          <a:p>
            <a:pPr algn="just"/>
            <a:endParaRPr lang="es-ES" dirty="0"/>
          </a:p>
          <a:p>
            <a:pPr algn="just"/>
            <a:r>
              <a:rPr lang="en-US" dirty="0"/>
              <a:t>Here, </a:t>
            </a:r>
            <a:r>
              <a:rPr lang="en-US" i="1" dirty="0"/>
              <a:t>Y </a:t>
            </a:r>
            <a:r>
              <a:rPr lang="en-US" dirty="0"/>
              <a:t>is the dependent variable; </a:t>
            </a:r>
            <a:r>
              <a:rPr lang="en-US" i="1" dirty="0"/>
              <a:t>x</a:t>
            </a:r>
            <a:r>
              <a:rPr lang="en-US" dirty="0"/>
              <a:t>1, </a:t>
            </a:r>
            <a:r>
              <a:rPr lang="en-US" i="1" dirty="0"/>
              <a:t>x</a:t>
            </a:r>
            <a:r>
              <a:rPr lang="en-US" dirty="0"/>
              <a:t>2, </a:t>
            </a:r>
            <a:r>
              <a:rPr lang="en-US" i="1" dirty="0"/>
              <a:t>x</a:t>
            </a:r>
            <a:r>
              <a:rPr lang="en-US" dirty="0"/>
              <a:t>3 are the independent variables (these variables are used to predict the value of </a:t>
            </a:r>
            <a:r>
              <a:rPr lang="en-US" i="1" dirty="0"/>
              <a:t>Y </a:t>
            </a:r>
            <a:r>
              <a:rPr lang="en-US" dirty="0"/>
              <a:t>); </a:t>
            </a:r>
            <a:r>
              <a:rPr lang="en-US" i="1" dirty="0"/>
              <a:t>b</a:t>
            </a:r>
            <a:r>
              <a:rPr lang="en-US" dirty="0"/>
              <a:t>1, </a:t>
            </a:r>
            <a:r>
              <a:rPr lang="en-US" i="1" dirty="0"/>
              <a:t>b</a:t>
            </a:r>
            <a:r>
              <a:rPr lang="en-US" dirty="0"/>
              <a:t>2, …, </a:t>
            </a:r>
            <a:r>
              <a:rPr lang="en-US" i="1" dirty="0" err="1"/>
              <a:t>bn</a:t>
            </a:r>
            <a:r>
              <a:rPr lang="en-US" i="1" dirty="0"/>
              <a:t> </a:t>
            </a:r>
            <a:r>
              <a:rPr lang="en-US" dirty="0"/>
              <a:t>are the co-efficient of the respective independent variables (these values are determined from the input data); </a:t>
            </a:r>
            <a:r>
              <a:rPr lang="en-US" i="1" dirty="0"/>
              <a:t>a </a:t>
            </a:r>
            <a:r>
              <a:rPr lang="en-US" dirty="0"/>
              <a:t>is the intercept. Slope and intercept can be calculated using the below expression</a:t>
            </a:r>
            <a:r>
              <a:rPr lang="en-US" dirty="0" smtClean="0"/>
              <a:t>.</a:t>
            </a:r>
          </a:p>
          <a:p>
            <a:pPr algn="just"/>
            <a:endParaRPr lang="en-US" dirty="0"/>
          </a:p>
          <a:p>
            <a:pPr algn="just"/>
            <a:r>
              <a:rPr lang="en-US" dirty="0" smtClean="0"/>
              <a:t> </a:t>
            </a:r>
            <a:endParaRPr lang="en-US" dirty="0"/>
          </a:p>
          <a:p>
            <a:pPr algn="just"/>
            <a:r>
              <a:rPr lang="pt-BR" dirty="0"/>
              <a:t>Slope (</a:t>
            </a:r>
            <a:r>
              <a:rPr lang="pt-BR" i="1" dirty="0"/>
              <a:t>b</a:t>
            </a:r>
            <a:r>
              <a:rPr lang="pt-BR" dirty="0"/>
              <a:t>) = [</a:t>
            </a:r>
            <a:r>
              <a:rPr lang="pt-BR" i="1" dirty="0"/>
              <a:t>N </a:t>
            </a:r>
            <a:r>
              <a:rPr lang="pt-BR" dirty="0"/>
              <a:t>Σ </a:t>
            </a:r>
            <a:r>
              <a:rPr lang="pt-BR" i="1" dirty="0"/>
              <a:t>X Y </a:t>
            </a:r>
            <a:r>
              <a:rPr lang="pt-BR" dirty="0"/>
              <a:t>− (Σ</a:t>
            </a:r>
            <a:r>
              <a:rPr lang="pt-BR" i="1" dirty="0"/>
              <a:t>X</a:t>
            </a:r>
            <a:r>
              <a:rPr lang="pt-BR" dirty="0"/>
              <a:t>) (Σ</a:t>
            </a:r>
            <a:r>
              <a:rPr lang="pt-BR" i="1" dirty="0"/>
              <a:t>Y </a:t>
            </a:r>
            <a:r>
              <a:rPr lang="pt-BR" dirty="0"/>
              <a:t>)]/[</a:t>
            </a:r>
            <a:r>
              <a:rPr lang="pt-BR" i="1" dirty="0"/>
              <a:t>N </a:t>
            </a:r>
            <a:r>
              <a:rPr lang="pt-BR" dirty="0"/>
              <a:t>Σ</a:t>
            </a:r>
            <a:r>
              <a:rPr lang="pt-BR" i="1" dirty="0"/>
              <a:t>X </a:t>
            </a:r>
            <a:r>
              <a:rPr lang="pt-BR" dirty="0"/>
              <a:t>2 − (Σ </a:t>
            </a:r>
            <a:r>
              <a:rPr lang="pt-BR" i="1" dirty="0"/>
              <a:t>X </a:t>
            </a:r>
            <a:r>
              <a:rPr lang="pt-BR" dirty="0"/>
              <a:t>)2] </a:t>
            </a:r>
            <a:endParaRPr lang="pt-BR" dirty="0" smtClean="0"/>
          </a:p>
          <a:p>
            <a:pPr algn="just"/>
            <a:endParaRPr lang="pt-BR" dirty="0"/>
          </a:p>
          <a:p>
            <a:pPr algn="just"/>
            <a:r>
              <a:rPr lang="pt-BR" dirty="0"/>
              <a:t>Intercept (</a:t>
            </a:r>
            <a:r>
              <a:rPr lang="pt-BR" i="1" dirty="0"/>
              <a:t>a</a:t>
            </a:r>
            <a:r>
              <a:rPr lang="pt-BR" dirty="0"/>
              <a:t>) = [Σ</a:t>
            </a:r>
            <a:r>
              <a:rPr lang="pt-BR" i="1" dirty="0"/>
              <a:t>Y </a:t>
            </a:r>
            <a:r>
              <a:rPr lang="pt-BR" dirty="0"/>
              <a:t>− </a:t>
            </a:r>
            <a:r>
              <a:rPr lang="pt-BR" i="1" dirty="0"/>
              <a:t>b</a:t>
            </a:r>
            <a:r>
              <a:rPr lang="pt-BR" dirty="0"/>
              <a:t>(Σ</a:t>
            </a:r>
            <a:r>
              <a:rPr lang="pt-BR" i="1" dirty="0"/>
              <a:t>X </a:t>
            </a:r>
            <a:r>
              <a:rPr lang="pt-BR" dirty="0"/>
              <a:t>)]/</a:t>
            </a:r>
            <a:r>
              <a:rPr lang="pt-BR" i="1" dirty="0"/>
              <a:t>N</a:t>
            </a:r>
            <a:endParaRPr lang="en-US" dirty="0">
              <a:solidFill>
                <a:srgbClr val="000000"/>
              </a:solidFill>
              <a:latin typeface="Adobe Garamond"/>
            </a:endParaRPr>
          </a:p>
        </p:txBody>
      </p:sp>
    </p:spTree>
    <p:extLst>
      <p:ext uri="{BB962C8B-B14F-4D97-AF65-F5344CB8AC3E}">
        <p14:creationId xmlns:p14="http://schemas.microsoft.com/office/powerpoint/2010/main" val="2558358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632" y="3095387"/>
            <a:ext cx="1722567" cy="869570"/>
          </a:xfrm>
        </p:spPr>
        <p:txBody>
          <a:bodyPr>
            <a:normAutofit fontScale="90000"/>
          </a:bodyPr>
          <a:lstStyle/>
          <a:p>
            <a:r>
              <a:rPr lang="en-US" sz="2400" dirty="0"/>
              <a:t/>
            </a:r>
            <a:br>
              <a:rPr lang="en-US" sz="2400" dirty="0"/>
            </a:br>
            <a:r>
              <a:rPr lang="en-US" sz="2800" dirty="0" smtClean="0"/>
              <a:t>Clustering</a:t>
            </a:r>
            <a:endParaRPr lang="en-US" sz="2800" b="1" dirty="0">
              <a:latin typeface="Trebuchet MS" panose="020B0603020202020204" pitchFamily="34" charset="0"/>
            </a:endParaRPr>
          </a:p>
        </p:txBody>
      </p:sp>
    </p:spTree>
    <p:extLst>
      <p:ext uri="{BB962C8B-B14F-4D97-AF65-F5344CB8AC3E}">
        <p14:creationId xmlns:p14="http://schemas.microsoft.com/office/powerpoint/2010/main" val="519230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2309" y="438769"/>
            <a:ext cx="5581650" cy="481542"/>
          </a:xfrm>
        </p:spPr>
        <p:txBody>
          <a:bodyPr>
            <a:normAutofit/>
          </a:bodyPr>
          <a:lstStyle/>
          <a:p>
            <a:r>
              <a:rPr lang="en-US" sz="2400" b="1" dirty="0" smtClean="0">
                <a:latin typeface="Trebuchet MS" panose="020B0603020202020204" pitchFamily="34" charset="0"/>
              </a:rPr>
              <a:t>Clustering</a:t>
            </a:r>
            <a:endParaRPr lang="en-US" sz="2400" b="1" dirty="0">
              <a:latin typeface="Trebuchet MS" panose="020B0603020202020204" pitchFamily="34" charset="0"/>
            </a:endParaRPr>
          </a:p>
        </p:txBody>
      </p:sp>
      <p:sp>
        <p:nvSpPr>
          <p:cNvPr id="5" name="Rectangle 4"/>
          <p:cNvSpPr/>
          <p:nvPr/>
        </p:nvSpPr>
        <p:spPr>
          <a:xfrm>
            <a:off x="362310" y="1253066"/>
            <a:ext cx="8849424" cy="4247317"/>
          </a:xfrm>
          <a:prstGeom prst="rect">
            <a:avLst/>
          </a:prstGeom>
        </p:spPr>
        <p:txBody>
          <a:bodyPr wrap="square">
            <a:spAutoFit/>
          </a:bodyPr>
          <a:lstStyle/>
          <a:p>
            <a:pPr algn="just"/>
            <a:r>
              <a:rPr lang="en-US" dirty="0" smtClean="0"/>
              <a:t>Clustering </a:t>
            </a:r>
            <a:r>
              <a:rPr lang="en-US" dirty="0"/>
              <a:t>is the process of grouping similar objects together. Clustering is an example of unsupervised learning. One can use clustering algorithms to segment data as in classification algorithms. However, classification models are used to segment data based on previously defined classes that are mentioned in the target, whereas clustering models do not use any target</a:t>
            </a:r>
            <a:r>
              <a:rPr lang="en-US" dirty="0" smtClean="0"/>
              <a:t>.</a:t>
            </a:r>
          </a:p>
          <a:p>
            <a:pPr algn="just"/>
            <a:endParaRPr lang="en-US" dirty="0"/>
          </a:p>
          <a:p>
            <a:pPr algn="just"/>
            <a:r>
              <a:rPr lang="en-US" dirty="0"/>
              <a:t>Clustering can be used to group items in a supermarket. For example, butter, cheese and milk can be placed in the “dairy products” group</a:t>
            </a:r>
            <a:r>
              <a:rPr lang="en-US" dirty="0" smtClean="0"/>
              <a:t>.</a:t>
            </a:r>
          </a:p>
          <a:p>
            <a:pPr algn="just"/>
            <a:endParaRPr lang="en-US" dirty="0"/>
          </a:p>
          <a:p>
            <a:pPr algn="just"/>
            <a:endParaRPr lang="en-US" dirty="0"/>
          </a:p>
          <a:p>
            <a:endParaRPr lang="en-US" dirty="0" smtClean="0"/>
          </a:p>
          <a:p>
            <a:endParaRPr lang="en-US" dirty="0" smtClean="0"/>
          </a:p>
          <a:p>
            <a:endParaRPr lang="en-US" dirty="0"/>
          </a:p>
          <a:p>
            <a:endParaRPr lang="en-US" dirty="0" smtClean="0"/>
          </a:p>
          <a:p>
            <a:endParaRPr lang="en-US" dirty="0" smtClean="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794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0400" y="506502"/>
            <a:ext cx="5581650" cy="481542"/>
          </a:xfrm>
        </p:spPr>
        <p:txBody>
          <a:bodyPr>
            <a:normAutofit/>
          </a:bodyPr>
          <a:lstStyle/>
          <a:p>
            <a:r>
              <a:rPr lang="en-US" sz="2400" b="1" dirty="0" smtClean="0">
                <a:latin typeface="Trebuchet MS" panose="020B0603020202020204" pitchFamily="34" charset="0"/>
              </a:rPr>
              <a:t>Clustering</a:t>
            </a:r>
            <a:endParaRPr lang="en-US" sz="2400" b="1" dirty="0">
              <a:latin typeface="Trebuchet MS" panose="020B0603020202020204" pitchFamily="34" charset="0"/>
            </a:endParaRPr>
          </a:p>
        </p:txBody>
      </p:sp>
      <p:sp>
        <p:nvSpPr>
          <p:cNvPr id="2" name="Rectangle 1"/>
          <p:cNvSpPr/>
          <p:nvPr/>
        </p:nvSpPr>
        <p:spPr>
          <a:xfrm>
            <a:off x="660400" y="1356142"/>
            <a:ext cx="8331200" cy="3693319"/>
          </a:xfrm>
          <a:prstGeom prst="rect">
            <a:avLst/>
          </a:prstGeom>
        </p:spPr>
        <p:txBody>
          <a:bodyPr wrap="square">
            <a:spAutoFit/>
          </a:bodyPr>
          <a:lstStyle/>
          <a:p>
            <a:pPr algn="just"/>
            <a:r>
              <a:rPr lang="en-US" dirty="0"/>
              <a:t>You can use clustering when you want to explore data. Clustering algorithms are mainly used for natural groupings. There are different categories of clustering. </a:t>
            </a:r>
          </a:p>
          <a:p>
            <a:pPr algn="just"/>
            <a:endParaRPr lang="en-US" dirty="0"/>
          </a:p>
          <a:p>
            <a:pPr algn="just"/>
            <a:r>
              <a:rPr lang="en-US" b="1" dirty="0"/>
              <a:t>Hierarchical: </a:t>
            </a:r>
            <a:r>
              <a:rPr lang="en-US" dirty="0"/>
              <a:t>Hierarchical cluster identifies the cluster within the cluster. A news article group can further have other groups such as business, politics, and sports in which each group can still have subgroups. For example, inside sports news there could be news on baseball sport, news on basketball sport, and so on. </a:t>
            </a:r>
          </a:p>
          <a:p>
            <a:pPr algn="just"/>
            <a:endParaRPr lang="en-US" dirty="0"/>
          </a:p>
          <a:p>
            <a:pPr algn="just"/>
            <a:r>
              <a:rPr lang="en-US" b="1" dirty="0" err="1"/>
              <a:t>Partitional</a:t>
            </a:r>
            <a:r>
              <a:rPr lang="en-US" b="1" dirty="0"/>
              <a:t>: </a:t>
            </a:r>
            <a:r>
              <a:rPr lang="en-US" dirty="0" err="1"/>
              <a:t>Partitional</a:t>
            </a:r>
            <a:r>
              <a:rPr lang="en-US" dirty="0"/>
              <a:t> creates a fixed number of clusters. The K-means clustering algorithm belongs to this category. Let us study the K-mean clustering algorithm in detail.</a:t>
            </a:r>
            <a:endParaRPr lang="en-US" dirty="0"/>
          </a:p>
        </p:txBody>
      </p:sp>
    </p:spTree>
    <p:extLst>
      <p:ext uri="{BB962C8B-B14F-4D97-AF65-F5344CB8AC3E}">
        <p14:creationId xmlns:p14="http://schemas.microsoft.com/office/powerpoint/2010/main" val="231519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4843" y="438769"/>
            <a:ext cx="5581650" cy="481542"/>
          </a:xfrm>
        </p:spPr>
        <p:txBody>
          <a:bodyPr>
            <a:normAutofit/>
          </a:bodyPr>
          <a:lstStyle/>
          <a:p>
            <a:r>
              <a:rPr lang="en-US" sz="2400" b="1" dirty="0" smtClean="0">
                <a:latin typeface="Trebuchet MS" panose="020B0603020202020204" pitchFamily="34" charset="0"/>
              </a:rPr>
              <a:t>K-Means</a:t>
            </a:r>
            <a:endParaRPr lang="en-US" sz="2400" b="1" dirty="0">
              <a:latin typeface="Trebuchet MS" panose="020B0603020202020204" pitchFamily="34" charset="0"/>
            </a:endParaRPr>
          </a:p>
        </p:txBody>
      </p:sp>
      <p:sp>
        <p:nvSpPr>
          <p:cNvPr id="5" name="Rectangle 4"/>
          <p:cNvSpPr/>
          <p:nvPr/>
        </p:nvSpPr>
        <p:spPr>
          <a:xfrm>
            <a:off x="734843" y="1144600"/>
            <a:ext cx="7765692" cy="4247317"/>
          </a:xfrm>
          <a:prstGeom prst="rect">
            <a:avLst/>
          </a:prstGeom>
        </p:spPr>
        <p:txBody>
          <a:bodyPr wrap="square">
            <a:spAutoFit/>
          </a:bodyPr>
          <a:lstStyle/>
          <a:p>
            <a:pPr algn="just"/>
            <a:endParaRPr lang="en-US" dirty="0"/>
          </a:p>
          <a:p>
            <a:pPr algn="just"/>
            <a:r>
              <a:rPr lang="en-US" dirty="0"/>
              <a:t>The steps involved in K-means algorithm are as follows</a:t>
            </a:r>
            <a:r>
              <a:rPr lang="en-US" dirty="0" smtClean="0"/>
              <a:t>:</a:t>
            </a:r>
          </a:p>
          <a:p>
            <a:pPr algn="just"/>
            <a:endParaRPr lang="en-US" dirty="0"/>
          </a:p>
          <a:p>
            <a:pPr marL="342900" indent="-342900" algn="just">
              <a:buAutoNum type="arabicPeriod"/>
            </a:pPr>
            <a:r>
              <a:rPr lang="en-US" dirty="0" smtClean="0"/>
              <a:t>Choose </a:t>
            </a:r>
            <a:r>
              <a:rPr lang="en-US" dirty="0"/>
              <a:t>the final required number of clusters</a:t>
            </a:r>
            <a:r>
              <a:rPr lang="en-US" dirty="0" smtClean="0"/>
              <a:t>.</a:t>
            </a:r>
          </a:p>
          <a:p>
            <a:pPr marL="342900" indent="-342900" algn="just">
              <a:buAutoNum type="arabicPeriod"/>
            </a:pPr>
            <a:endParaRPr lang="en-US" dirty="0"/>
          </a:p>
          <a:p>
            <a:pPr algn="just"/>
            <a:r>
              <a:rPr lang="en-US" dirty="0" smtClean="0"/>
              <a:t>2. Examine </a:t>
            </a:r>
            <a:r>
              <a:rPr lang="en-US" dirty="0"/>
              <a:t>each element in the population and assign it to one of the clusters depending on the minimum distance. </a:t>
            </a:r>
            <a:endParaRPr lang="en-US" dirty="0" smtClean="0"/>
          </a:p>
          <a:p>
            <a:pPr algn="just"/>
            <a:endParaRPr lang="en-US" dirty="0"/>
          </a:p>
          <a:p>
            <a:pPr algn="just"/>
            <a:r>
              <a:rPr lang="en-US" dirty="0" smtClean="0"/>
              <a:t>3. Each </a:t>
            </a:r>
            <a:r>
              <a:rPr lang="en-US" dirty="0"/>
              <a:t>time a new element is added to the cluster, the centroid’s position is recalculated. This process is performed until all the elements are grouped into the required number of clusters.</a:t>
            </a:r>
          </a:p>
          <a:p>
            <a:pPr algn="just"/>
            <a:endParaRPr lang="en-US" dirty="0"/>
          </a:p>
          <a:p>
            <a:pPr algn="just"/>
            <a:r>
              <a:rPr lang="en-US" b="1" i="1" dirty="0"/>
              <a:t>Centroid: </a:t>
            </a:r>
            <a:r>
              <a:rPr lang="en-US" dirty="0"/>
              <a:t>It is a point whose parameter values are the mean of the parameter values of all the points in the </a:t>
            </a:r>
            <a:r>
              <a:rPr lang="en-US" dirty="0" smtClean="0"/>
              <a:t>cluster</a:t>
            </a:r>
            <a:r>
              <a:rPr lang="en-US" dirty="0"/>
              <a:t>.</a:t>
            </a:r>
            <a:endParaRPr lang="en-US" dirty="0" smtClean="0"/>
          </a:p>
          <a:p>
            <a:pPr algn="just"/>
            <a:endParaRPr lang="en-US" dirty="0" smtClean="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2330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Autofit/>
          </a:bodyPr>
          <a:lstStyle/>
          <a:p>
            <a:pPr algn="ctr"/>
            <a:r>
              <a:rPr lang="en-US" sz="2800" b="1" dirty="0" smtClean="0">
                <a:latin typeface="Trebuchet MS" panose="020B0603020202020204" pitchFamily="34" charset="0"/>
              </a:rPr>
              <a:t>Collaborative Filtering</a:t>
            </a:r>
            <a:endParaRPr lang="en-US" sz="2800" b="1" dirty="0">
              <a:latin typeface="Trebuchet MS" panose="020B0603020202020204" pitchFamily="34" charset="0"/>
            </a:endParaRPr>
          </a:p>
        </p:txBody>
      </p:sp>
    </p:spTree>
    <p:extLst>
      <p:ext uri="{BB962C8B-B14F-4D97-AF65-F5344CB8AC3E}">
        <p14:creationId xmlns:p14="http://schemas.microsoft.com/office/powerpoint/2010/main" val="320842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3849" y="343022"/>
            <a:ext cx="8305800" cy="498475"/>
          </a:xfrm>
        </p:spPr>
        <p:txBody>
          <a:bodyPr>
            <a:normAutofit/>
          </a:bodyPr>
          <a:lstStyle/>
          <a:p>
            <a:r>
              <a:rPr lang="en-US" sz="2400" b="1" dirty="0" smtClean="0">
                <a:latin typeface="Trebuchet MS" panose="020B0603020202020204" pitchFamily="34" charset="0"/>
              </a:rPr>
              <a:t>Collaborative Filtering</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03849" y="1505397"/>
            <a:ext cx="8540151" cy="3016210"/>
          </a:xfrm>
          <a:prstGeom prst="rect">
            <a:avLst/>
          </a:prstGeom>
        </p:spPr>
        <p:txBody>
          <a:bodyPr wrap="square">
            <a:spAutoFit/>
          </a:bodyPr>
          <a:lstStyle/>
          <a:p>
            <a:endParaRPr lang="en-US" sz="2800" dirty="0">
              <a:solidFill>
                <a:srgbClr val="000000"/>
              </a:solidFill>
              <a:latin typeface="Adobe Garamond"/>
            </a:endParaRPr>
          </a:p>
          <a:p>
            <a:pPr algn="just"/>
            <a:r>
              <a:rPr lang="en-US" dirty="0"/>
              <a:t>Collaborative filtering is a category of information filtering. It is nothing but predicting user preferences based on the preferences of a group of users. You can use collaborative filtering when information needs are more complex than keywords or topics. Collaborative filtering is concerned with quality and taste</a:t>
            </a:r>
            <a:r>
              <a:rPr lang="en-US" dirty="0" smtClean="0"/>
              <a:t>.</a:t>
            </a:r>
          </a:p>
          <a:p>
            <a:pPr algn="just"/>
            <a:endParaRPr lang="en-US" dirty="0"/>
          </a:p>
          <a:p>
            <a:pPr algn="just"/>
            <a:r>
              <a:rPr lang="en-US" dirty="0"/>
              <a:t>Collaborative filtering can be defined as </a:t>
            </a:r>
            <a:r>
              <a:rPr lang="en-US" b="1" dirty="0"/>
              <a:t>Social Navigation</a:t>
            </a:r>
            <a:r>
              <a:rPr lang="en-US" dirty="0"/>
              <a:t>. We say that human beings are social animals owing to their tendency to follow other people’s advice or judgment when looking for information or buying products. This is in a way similar to an ant looking for food trudging behind other ants. </a:t>
            </a:r>
          </a:p>
        </p:txBody>
      </p:sp>
    </p:spTree>
    <p:extLst>
      <p:ext uri="{BB962C8B-B14F-4D97-AF65-F5344CB8AC3E}">
        <p14:creationId xmlns:p14="http://schemas.microsoft.com/office/powerpoint/2010/main" val="2646323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4797" y="3091072"/>
            <a:ext cx="7805467" cy="498475"/>
          </a:xfrm>
        </p:spPr>
        <p:txBody>
          <a:bodyPr>
            <a:noAutofit/>
          </a:bodyPr>
          <a:lstStyle/>
          <a:p>
            <a:r>
              <a:rPr lang="en-US" sz="2800" b="1" dirty="0" smtClean="0">
                <a:latin typeface="Trebuchet MS" panose="020B0603020202020204" pitchFamily="34" charset="0"/>
              </a:rPr>
              <a:t>Algorithms of Collaborative Filtering</a:t>
            </a:r>
            <a:endParaRPr lang="en-US" sz="28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304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8638" y="296114"/>
            <a:ext cx="10515600" cy="498475"/>
          </a:xfrm>
        </p:spPr>
        <p:txBody>
          <a:bodyPr>
            <a:normAutofit/>
          </a:bodyPr>
          <a:lstStyle/>
          <a:p>
            <a:r>
              <a:rPr lang="en-US" sz="2400" b="1" dirty="0" smtClean="0">
                <a:latin typeface="Trebuchet MS" panose="020B0603020202020204" pitchFamily="34" charset="0"/>
              </a:rPr>
              <a:t>Euclidean Distance</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03849" y="1505397"/>
            <a:ext cx="8540151" cy="523220"/>
          </a:xfrm>
          <a:prstGeom prst="rect">
            <a:avLst/>
          </a:prstGeom>
        </p:spPr>
        <p:txBody>
          <a:bodyPr wrap="square">
            <a:spAutoFit/>
          </a:bodyPr>
          <a:lstStyle/>
          <a:p>
            <a:endParaRPr lang="en-US" sz="2800" dirty="0">
              <a:solidFill>
                <a:srgbClr val="000000"/>
              </a:solidFill>
              <a:latin typeface="Adobe Garamond"/>
            </a:endParaRPr>
          </a:p>
        </p:txBody>
      </p:sp>
      <p:pic>
        <p:nvPicPr>
          <p:cNvPr id="3" name="Picture 2"/>
          <p:cNvPicPr>
            <a:picLocks noChangeAspect="1"/>
          </p:cNvPicPr>
          <p:nvPr/>
        </p:nvPicPr>
        <p:blipFill>
          <a:blip r:embed="rId3"/>
          <a:stretch>
            <a:fillRect/>
          </a:stretch>
        </p:blipFill>
        <p:spPr>
          <a:xfrm>
            <a:off x="458638" y="1355874"/>
            <a:ext cx="8909648" cy="4130526"/>
          </a:xfrm>
          <a:prstGeom prst="rect">
            <a:avLst/>
          </a:prstGeom>
        </p:spPr>
      </p:pic>
    </p:spTree>
    <p:extLst>
      <p:ext uri="{BB962C8B-B14F-4D97-AF65-F5344CB8AC3E}">
        <p14:creationId xmlns:p14="http://schemas.microsoft.com/office/powerpoint/2010/main" val="1256958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3849" y="296114"/>
            <a:ext cx="8058829" cy="498475"/>
          </a:xfrm>
        </p:spPr>
        <p:txBody>
          <a:bodyPr>
            <a:normAutofit/>
          </a:bodyPr>
          <a:lstStyle/>
          <a:p>
            <a:r>
              <a:rPr lang="en-US" sz="2400" b="1" dirty="0" smtClean="0">
                <a:latin typeface="Trebuchet MS" panose="020B0603020202020204" pitchFamily="34" charset="0"/>
              </a:rPr>
              <a:t>Manhattan Distance</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03849" y="1505397"/>
            <a:ext cx="8540151" cy="523220"/>
          </a:xfrm>
          <a:prstGeom prst="rect">
            <a:avLst/>
          </a:prstGeom>
        </p:spPr>
        <p:txBody>
          <a:bodyPr wrap="square">
            <a:spAutoFit/>
          </a:bodyPr>
          <a:lstStyle/>
          <a:p>
            <a:endParaRPr lang="en-US" sz="2800" dirty="0">
              <a:solidFill>
                <a:srgbClr val="000000"/>
              </a:solidFill>
              <a:latin typeface="Adobe Garamond"/>
            </a:endParaRPr>
          </a:p>
        </p:txBody>
      </p:sp>
      <p:pic>
        <p:nvPicPr>
          <p:cNvPr id="3" name="Picture 2"/>
          <p:cNvPicPr>
            <a:picLocks noChangeAspect="1"/>
          </p:cNvPicPr>
          <p:nvPr/>
        </p:nvPicPr>
        <p:blipFill>
          <a:blip r:embed="rId3"/>
          <a:stretch>
            <a:fillRect/>
          </a:stretch>
        </p:blipFill>
        <p:spPr>
          <a:xfrm>
            <a:off x="603849" y="1777740"/>
            <a:ext cx="8525775" cy="3053425"/>
          </a:xfrm>
          <a:prstGeom prst="rect">
            <a:avLst/>
          </a:prstGeom>
        </p:spPr>
      </p:pic>
    </p:spTree>
    <p:extLst>
      <p:ext uri="{BB962C8B-B14F-4D97-AF65-F5344CB8AC3E}">
        <p14:creationId xmlns:p14="http://schemas.microsoft.com/office/powerpoint/2010/main" val="26510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500593"/>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0520771"/>
              </p:ext>
            </p:extLst>
          </p:nvPr>
        </p:nvGraphicFramePr>
        <p:xfrm>
          <a:off x="347133" y="1252127"/>
          <a:ext cx="8864600" cy="4302005"/>
        </p:xfrm>
        <a:graphic>
          <a:graphicData uri="http://schemas.openxmlformats.org/drawingml/2006/table">
            <a:tbl>
              <a:tblPr firstRow="1" bandRow="1">
                <a:tableStyleId>{5C22544A-7EE6-4342-B048-85BDC9FD1C3A}</a:tableStyleId>
              </a:tblPr>
              <a:tblGrid>
                <a:gridCol w="4546498"/>
                <a:gridCol w="4318102"/>
              </a:tblGrid>
              <a:tr h="366128">
                <a:tc>
                  <a:txBody>
                    <a:bodyPr/>
                    <a:lstStyle/>
                    <a:p>
                      <a:pPr algn="ct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tr>
              <a:tr h="3935877">
                <a:tc>
                  <a:txBody>
                    <a:bodyPr/>
                    <a:lstStyle/>
                    <a:p>
                      <a:pPr algn="ctr"/>
                      <a:r>
                        <a:rPr lang="en-US" b="1" dirty="0" smtClean="0">
                          <a:latin typeface="Trebuchet MS" panose="020B0603020202020204" pitchFamily="34" charset="0"/>
                        </a:rPr>
                        <a:t>Introduction</a:t>
                      </a:r>
                      <a:r>
                        <a:rPr lang="en-US" b="1" baseline="0" dirty="0" smtClean="0">
                          <a:latin typeface="Trebuchet MS" panose="020B0603020202020204" pitchFamily="34" charset="0"/>
                        </a:rPr>
                        <a:t> to </a:t>
                      </a:r>
                      <a:r>
                        <a:rPr lang="en-US" b="1" baseline="0" dirty="0" smtClean="0">
                          <a:latin typeface="Trebuchet MS" panose="020B0603020202020204" pitchFamily="34" charset="0"/>
                        </a:rPr>
                        <a:t>Machine Learning</a:t>
                      </a:r>
                      <a:endParaRPr lang="en-US" b="1" baseline="0" dirty="0" smtClean="0">
                        <a:latin typeface="Trebuchet MS" panose="020B0603020202020204" pitchFamily="34" charset="0"/>
                      </a:endParaRPr>
                    </a:p>
                    <a:p>
                      <a:pPr algn="just"/>
                      <a:endParaRPr lang="en-US" b="1"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the importance of Machine Learning.</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learn supervised learning and unsupervised learning.</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Regression Model, K-Means, Decision tree, Association rule mining and Collaborative Filtering.</a:t>
                      </a:r>
                    </a:p>
                    <a:p>
                      <a:pPr marL="342900" indent="-342900" algn="just">
                        <a:buFont typeface="+mj-lt"/>
                        <a:buAutoNum type="arabicPeriod"/>
                      </a:pPr>
                      <a:endParaRPr lang="en-US" b="0" baseline="0" dirty="0" smtClean="0">
                        <a:latin typeface="Trebuchet MS" panose="020B0603020202020204" pitchFamily="34" charset="0"/>
                      </a:endParaRPr>
                    </a:p>
                    <a:p>
                      <a:pPr algn="just"/>
                      <a:endParaRPr lang="en-US" baseline="0" dirty="0" smtClean="0">
                        <a:latin typeface="Trebuchet MS" panose="020B0603020202020204" pitchFamily="34" charset="0"/>
                      </a:endParaRPr>
                    </a:p>
                    <a:p>
                      <a:pPr marL="342900" lvl="0" indent="-342900" algn="just">
                        <a:buFont typeface="+mj-lt"/>
                        <a:buAutoNum type="arabicPeriod"/>
                      </a:pPr>
                      <a:endParaRPr lang="en-US" dirty="0">
                        <a:latin typeface="Trebuchet MS" panose="020B0603020202020204" pitchFamily="34" charset="0"/>
                      </a:endParaRPr>
                    </a:p>
                  </a:txBody>
                  <a:tcPr/>
                </a:tc>
                <a:tc>
                  <a:txBody>
                    <a:bodyPr/>
                    <a:lstStyle/>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a:t>
                      </a:r>
                      <a:r>
                        <a:rPr lang="en-US" dirty="0" smtClean="0">
                          <a:latin typeface="Trebuchet MS" panose="020B0603020202020204" pitchFamily="34" charset="0"/>
                        </a:rPr>
                        <a:t>comprehend</a:t>
                      </a:r>
                      <a:r>
                        <a:rPr lang="en-US" baseline="0" dirty="0" smtClean="0">
                          <a:latin typeface="Trebuchet MS" panose="020B0603020202020204" pitchFamily="34" charset="0"/>
                        </a:rPr>
                        <a:t> the reasons behind the popularity of Machine </a:t>
                      </a:r>
                      <a:r>
                        <a:rPr lang="en-US" baseline="0" dirty="0" smtClean="0">
                          <a:latin typeface="Trebuchet MS" panose="020B0603020202020204" pitchFamily="34" charset="0"/>
                        </a:rPr>
                        <a:t>Learning.</a:t>
                      </a:r>
                      <a:endParaRPr lang="en-US" baseline="0" dirty="0" smtClean="0">
                        <a:latin typeface="Trebuchet MS" panose="020B0603020202020204" pitchFamily="34" charset="0"/>
                      </a:endParaRP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work with various supervised and unsupervised learning.</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understand </a:t>
                      </a:r>
                      <a:r>
                        <a:rPr lang="en-US" baseline="0" dirty="0" smtClean="0">
                          <a:latin typeface="Trebuchet MS" panose="020B0603020202020204" pitchFamily="34" charset="0"/>
                        </a:rPr>
                        <a:t>the classification </a:t>
                      </a:r>
                      <a:r>
                        <a:rPr lang="en-US" baseline="0" dirty="0" smtClean="0">
                          <a:latin typeface="Trebuchet MS" panose="020B0603020202020204" pitchFamily="34" charset="0"/>
                        </a:rPr>
                        <a:t>and clustering problems.</a:t>
                      </a:r>
                    </a:p>
                    <a:p>
                      <a:pPr marL="342900" indent="-342900" algn="just">
                        <a:buFontTx/>
                        <a:buAutoNum type="alphaLcParenR"/>
                      </a:pPr>
                      <a:endParaRPr lang="en-US" baseline="0" dirty="0" smtClean="0">
                        <a:latin typeface="Trebuchet MS" panose="020B0603020202020204" pitchFamily="34" charset="0"/>
                      </a:endParaRPr>
                    </a:p>
                    <a:p>
                      <a:pPr marL="0" indent="0" algn="just">
                        <a:buFontTx/>
                        <a:buNone/>
                      </a:pPr>
                      <a:endParaRPr lang="en-US" baseline="0" dirty="0" smtClean="0">
                        <a:latin typeface="Trebuchet MS" panose="020B0603020202020204" pitchFamily="34" charset="0"/>
                      </a:endParaRPr>
                    </a:p>
                  </a:txBody>
                  <a:tcPr/>
                </a:tc>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6475" y="334833"/>
            <a:ext cx="8137525" cy="498475"/>
          </a:xfrm>
        </p:spPr>
        <p:txBody>
          <a:bodyPr>
            <a:normAutofit/>
          </a:bodyPr>
          <a:lstStyle/>
          <a:p>
            <a:r>
              <a:rPr lang="en-US" sz="2400" b="1" dirty="0" smtClean="0">
                <a:latin typeface="Trebuchet MS" panose="020B0603020202020204" pitchFamily="34" charset="0"/>
              </a:rPr>
              <a:t>Pearson – Corelation - Coefficient</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03849" y="1505397"/>
            <a:ext cx="8540151" cy="523220"/>
          </a:xfrm>
          <a:prstGeom prst="rect">
            <a:avLst/>
          </a:prstGeom>
        </p:spPr>
        <p:txBody>
          <a:bodyPr wrap="square">
            <a:spAutoFit/>
          </a:bodyPr>
          <a:lstStyle/>
          <a:p>
            <a:endParaRPr lang="en-US" sz="2800" dirty="0">
              <a:solidFill>
                <a:srgbClr val="000000"/>
              </a:solidFill>
              <a:latin typeface="Adobe Garamond"/>
            </a:endParaRPr>
          </a:p>
        </p:txBody>
      </p:sp>
      <p:pic>
        <p:nvPicPr>
          <p:cNvPr id="3" name="Picture 2"/>
          <p:cNvPicPr>
            <a:picLocks noChangeAspect="1"/>
          </p:cNvPicPr>
          <p:nvPr/>
        </p:nvPicPr>
        <p:blipFill>
          <a:blip r:embed="rId3"/>
          <a:stretch>
            <a:fillRect/>
          </a:stretch>
        </p:blipFill>
        <p:spPr>
          <a:xfrm>
            <a:off x="1006475" y="1767007"/>
            <a:ext cx="8276506" cy="3012027"/>
          </a:xfrm>
          <a:prstGeom prst="rect">
            <a:avLst/>
          </a:prstGeom>
        </p:spPr>
      </p:pic>
    </p:spTree>
    <p:extLst>
      <p:ext uri="{BB962C8B-B14F-4D97-AF65-F5344CB8AC3E}">
        <p14:creationId xmlns:p14="http://schemas.microsoft.com/office/powerpoint/2010/main" val="2881099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65063" y="3158805"/>
            <a:ext cx="5839603" cy="498475"/>
          </a:xfrm>
        </p:spPr>
        <p:txBody>
          <a:bodyPr>
            <a:noAutofit/>
          </a:bodyPr>
          <a:lstStyle/>
          <a:p>
            <a:pPr algn="ctr"/>
            <a:r>
              <a:rPr lang="en-US" sz="2800" b="1" dirty="0" smtClean="0">
                <a:latin typeface="Trebuchet MS" panose="020B0603020202020204" pitchFamily="34" charset="0"/>
              </a:rPr>
              <a:t>Association Rule Mining</a:t>
            </a:r>
            <a:endParaRPr lang="en-US" sz="28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63314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Association Rule Mining</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838200" y="1574801"/>
            <a:ext cx="8034867" cy="4247317"/>
          </a:xfrm>
          <a:prstGeom prst="rect">
            <a:avLst/>
          </a:prstGeom>
        </p:spPr>
        <p:txBody>
          <a:bodyPr wrap="square">
            <a:spAutoFit/>
          </a:bodyPr>
          <a:lstStyle/>
          <a:p>
            <a:pPr algn="just"/>
            <a:r>
              <a:rPr lang="en-US" dirty="0" smtClean="0"/>
              <a:t>Association </a:t>
            </a:r>
            <a:r>
              <a:rPr lang="en-US" dirty="0"/>
              <a:t>rule mining is also referred to as market basket analysis. Few also prefer to call it as affinity analysis. It is a data analysis and data mining technique. It is used to determine co-occurrence relationship among activities performed by individuals and groups. </a:t>
            </a:r>
            <a:endParaRPr lang="en-US" dirty="0" smtClean="0"/>
          </a:p>
          <a:p>
            <a:pPr algn="just"/>
            <a:endParaRPr lang="en-US" dirty="0"/>
          </a:p>
          <a:p>
            <a:pPr algn="just"/>
            <a:r>
              <a:rPr lang="en-US" b="1" dirty="0"/>
              <a:t>Examples: </a:t>
            </a:r>
            <a:endParaRPr lang="en-US" dirty="0"/>
          </a:p>
          <a:p>
            <a:pPr algn="just"/>
            <a:r>
              <a:rPr lang="en-US" dirty="0"/>
              <a:t>It is widely used in retail wherein the retailer seeks to understand the buying behavior of customer. This insight is then used to cross-sell or up-sell to the customers. </a:t>
            </a:r>
            <a:endParaRPr lang="en-US" dirty="0" smtClean="0"/>
          </a:p>
          <a:p>
            <a:pPr algn="just"/>
            <a:endParaRPr lang="en-US" dirty="0"/>
          </a:p>
          <a:p>
            <a:pPr algn="just"/>
            <a:r>
              <a:rPr lang="en-US" dirty="0"/>
              <a:t>If you have ever bought a book from Amazon, this should sound familiar to you. The moment you are done selecting and placing the desired book in the shopping cart, pop comes the recommendation stating that customers who bought book “A” also bought book “B”. </a:t>
            </a:r>
            <a:endParaRPr lang="en-US" dirty="0" smtClean="0"/>
          </a:p>
          <a:p>
            <a:pPr algn="just"/>
            <a:endParaRPr lang="en-US" dirty="0"/>
          </a:p>
        </p:txBody>
      </p:sp>
    </p:spTree>
    <p:extLst>
      <p:ext uri="{BB962C8B-B14F-4D97-AF65-F5344CB8AC3E}">
        <p14:creationId xmlns:p14="http://schemas.microsoft.com/office/powerpoint/2010/main" val="2964463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8034867" cy="498475"/>
          </a:xfrm>
        </p:spPr>
        <p:txBody>
          <a:bodyPr>
            <a:normAutofit/>
          </a:bodyPr>
          <a:lstStyle/>
          <a:p>
            <a:r>
              <a:rPr lang="en-US" sz="2400" b="1" dirty="0" smtClean="0">
                <a:latin typeface="Trebuchet MS" panose="020B0603020202020204" pitchFamily="34" charset="0"/>
              </a:rPr>
              <a:t>Association Rule Mining</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838200" y="1574801"/>
            <a:ext cx="8034867" cy="3139321"/>
          </a:xfrm>
          <a:prstGeom prst="rect">
            <a:avLst/>
          </a:prstGeom>
        </p:spPr>
        <p:txBody>
          <a:bodyPr wrap="square">
            <a:spAutoFit/>
          </a:bodyPr>
          <a:lstStyle/>
          <a:p>
            <a:pPr algn="just"/>
            <a:r>
              <a:rPr lang="en-US" dirty="0"/>
              <a:t>Who can forget the urban legend, the very famous beer and diapers example. The legend goes… there was a retail firm wherein it was observed that when diapers were purchased beer was purchased as well by the customer. The retailer cashed in on this opportunity by stocking beer coolers close to the shelves that housed the diaper. This just to make it convenient for the customers to easily pick both the products. </a:t>
            </a:r>
          </a:p>
          <a:p>
            <a:pPr algn="just"/>
            <a:endParaRPr lang="en-US" dirty="0"/>
          </a:p>
          <a:p>
            <a:pPr algn="just"/>
            <a:r>
              <a:rPr lang="en-US" dirty="0"/>
              <a:t>An association rule has two parts (a) an antecedent (if ) and (b) a consequent (then). An antecedent is an item found in the data. A consequent is an item that is found in combination with the antecedent. </a:t>
            </a:r>
            <a:endParaRPr lang="en-US" dirty="0">
              <a:solidFill>
                <a:srgbClr val="000000"/>
              </a:solidFill>
              <a:latin typeface="Adobe Garamond"/>
            </a:endParaRPr>
          </a:p>
          <a:p>
            <a:pPr algn="just"/>
            <a:endParaRPr lang="en-US" dirty="0"/>
          </a:p>
        </p:txBody>
      </p:sp>
    </p:spTree>
    <p:extLst>
      <p:ext uri="{BB962C8B-B14F-4D97-AF65-F5344CB8AC3E}">
        <p14:creationId xmlns:p14="http://schemas.microsoft.com/office/powerpoint/2010/main" val="276843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3345072"/>
            <a:ext cx="4857470" cy="498475"/>
          </a:xfrm>
        </p:spPr>
        <p:txBody>
          <a:bodyPr>
            <a:noAutofit/>
          </a:bodyPr>
          <a:lstStyle/>
          <a:p>
            <a:pPr algn="ctr"/>
            <a:r>
              <a:rPr lang="en-US" sz="2800" b="1" dirty="0" smtClean="0">
                <a:latin typeface="Trebuchet MS" panose="020B0603020202020204" pitchFamily="34" charset="0"/>
              </a:rPr>
              <a:t>Decision Tree</a:t>
            </a:r>
            <a:endParaRPr lang="en-US" sz="28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62837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Decision Tree</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07366" y="863600"/>
            <a:ext cx="9834113" cy="369332"/>
          </a:xfrm>
          <a:prstGeom prst="rect">
            <a:avLst/>
          </a:prstGeom>
        </p:spPr>
        <p:txBody>
          <a:bodyPr wrap="square">
            <a:spAutoFit/>
          </a:bodyPr>
          <a:lstStyle/>
          <a:p>
            <a:pPr algn="just"/>
            <a:endParaRPr lang="en-US" dirty="0">
              <a:solidFill>
                <a:srgbClr val="000000"/>
              </a:solidFill>
              <a:latin typeface="Adobe Garamond"/>
            </a:endParaRPr>
          </a:p>
        </p:txBody>
      </p:sp>
      <p:sp>
        <p:nvSpPr>
          <p:cNvPr id="3" name="Rectangle 2"/>
          <p:cNvSpPr/>
          <p:nvPr/>
        </p:nvSpPr>
        <p:spPr>
          <a:xfrm>
            <a:off x="838200" y="1731407"/>
            <a:ext cx="7691568" cy="2585323"/>
          </a:xfrm>
          <a:prstGeom prst="rect">
            <a:avLst/>
          </a:prstGeom>
        </p:spPr>
        <p:txBody>
          <a:bodyPr wrap="square">
            <a:spAutoFit/>
          </a:bodyPr>
          <a:lstStyle/>
          <a:p>
            <a:pPr algn="just"/>
            <a:r>
              <a:rPr lang="en-US" dirty="0" smtClean="0"/>
              <a:t>A </a:t>
            </a:r>
            <a:r>
              <a:rPr lang="en-US" dirty="0"/>
              <a:t>decision tree is a decision support tool. It uses a tree-like graph to depict decision and their consequences. The following are the three constituents of a decision tree: </a:t>
            </a:r>
            <a:endParaRPr lang="en-US" dirty="0" smtClean="0"/>
          </a:p>
          <a:p>
            <a:pPr algn="just"/>
            <a:endParaRPr lang="en-US" dirty="0"/>
          </a:p>
          <a:p>
            <a:r>
              <a:rPr lang="en-US" b="1" dirty="0"/>
              <a:t>Decision nodes: </a:t>
            </a:r>
            <a:r>
              <a:rPr lang="en-US" dirty="0"/>
              <a:t>Commonly represented by squares </a:t>
            </a:r>
            <a:endParaRPr lang="en-US" dirty="0" smtClean="0"/>
          </a:p>
          <a:p>
            <a:endParaRPr lang="en-US" dirty="0"/>
          </a:p>
          <a:p>
            <a:r>
              <a:rPr lang="en-US" b="1" dirty="0"/>
              <a:t>Chance nodes: </a:t>
            </a:r>
            <a:r>
              <a:rPr lang="en-US" dirty="0"/>
              <a:t>Represented by circles </a:t>
            </a:r>
            <a:endParaRPr lang="en-US" dirty="0" smtClean="0"/>
          </a:p>
          <a:p>
            <a:endParaRPr lang="en-US" dirty="0"/>
          </a:p>
          <a:p>
            <a:r>
              <a:rPr lang="en-US" b="1" dirty="0"/>
              <a:t>End nodes: </a:t>
            </a:r>
            <a:r>
              <a:rPr lang="en-US" dirty="0"/>
              <a:t>Represented by triangles </a:t>
            </a:r>
          </a:p>
        </p:txBody>
      </p:sp>
    </p:spTree>
    <p:extLst>
      <p:ext uri="{BB962C8B-B14F-4D97-AF65-F5344CB8AC3E}">
        <p14:creationId xmlns:p14="http://schemas.microsoft.com/office/powerpoint/2010/main" val="2646785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9464" y="3395872"/>
            <a:ext cx="5602536" cy="498475"/>
          </a:xfrm>
        </p:spPr>
        <p:txBody>
          <a:bodyPr>
            <a:noAutofit/>
          </a:bodyPr>
          <a:lstStyle/>
          <a:p>
            <a:r>
              <a:rPr lang="en-US" sz="2800" b="1" dirty="0" smtClean="0">
                <a:latin typeface="Trebuchet MS" panose="020B0603020202020204" pitchFamily="34" charset="0"/>
              </a:rPr>
              <a:t>Answer a few quick questions…</a:t>
            </a:r>
            <a:endParaRPr lang="en-US" sz="28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3898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7365" y="365125"/>
            <a:ext cx="10515600" cy="498475"/>
          </a:xfrm>
        </p:spPr>
        <p:txBody>
          <a:bodyPr>
            <a:normAutofit/>
          </a:bodyPr>
          <a:lstStyle/>
          <a:p>
            <a:r>
              <a:rPr lang="en-US" sz="2400" b="1" dirty="0" smtClean="0">
                <a:latin typeface="Trebuchet MS" panose="020B0603020202020204" pitchFamily="34" charset="0"/>
              </a:rPr>
              <a:t>Fill in the blanks</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07366" y="863600"/>
            <a:ext cx="9834113" cy="369332"/>
          </a:xfrm>
          <a:prstGeom prst="rect">
            <a:avLst/>
          </a:prstGeom>
        </p:spPr>
        <p:txBody>
          <a:bodyPr wrap="square">
            <a:spAutoFit/>
          </a:bodyPr>
          <a:lstStyle/>
          <a:p>
            <a:pPr algn="just"/>
            <a:endParaRPr lang="en-US" dirty="0">
              <a:solidFill>
                <a:srgbClr val="000000"/>
              </a:solidFill>
              <a:latin typeface="Adobe Garamond"/>
            </a:endParaRPr>
          </a:p>
        </p:txBody>
      </p:sp>
      <p:sp>
        <p:nvSpPr>
          <p:cNvPr id="3" name="Rectangle 2"/>
          <p:cNvSpPr/>
          <p:nvPr/>
        </p:nvSpPr>
        <p:spPr>
          <a:xfrm>
            <a:off x="707365" y="1362075"/>
            <a:ext cx="8798943" cy="3416320"/>
          </a:xfrm>
          <a:prstGeom prst="rect">
            <a:avLst/>
          </a:prstGeom>
        </p:spPr>
        <p:txBody>
          <a:bodyPr wrap="square">
            <a:spAutoFit/>
          </a:bodyPr>
          <a:lstStyle/>
          <a:p>
            <a:endParaRPr lang="en-US" dirty="0"/>
          </a:p>
          <a:p>
            <a:endParaRPr lang="en-US" b="1" dirty="0"/>
          </a:p>
          <a:p>
            <a:r>
              <a:rPr lang="en-US" dirty="0" smtClean="0"/>
              <a:t>1.	Decision </a:t>
            </a:r>
            <a:r>
              <a:rPr lang="en-US" dirty="0"/>
              <a:t>tree is a </a:t>
            </a:r>
            <a:r>
              <a:rPr lang="en-US" dirty="0" smtClean="0"/>
              <a:t>---------------------------- method</a:t>
            </a:r>
            <a:r>
              <a:rPr lang="en-US" dirty="0"/>
              <a:t>. </a:t>
            </a:r>
            <a:endParaRPr lang="en-US" dirty="0" smtClean="0"/>
          </a:p>
          <a:p>
            <a:pPr marL="342900" indent="-342900">
              <a:buAutoNum type="arabicPeriod"/>
            </a:pPr>
            <a:endParaRPr lang="en-US" dirty="0"/>
          </a:p>
          <a:p>
            <a:r>
              <a:rPr lang="en-US" dirty="0" smtClean="0"/>
              <a:t>2</a:t>
            </a:r>
            <a:r>
              <a:rPr lang="en-US" dirty="0" smtClean="0"/>
              <a:t>.	 </a:t>
            </a:r>
            <a:r>
              <a:rPr lang="en-US" dirty="0" smtClean="0"/>
              <a:t>R </a:t>
            </a:r>
            <a:r>
              <a:rPr lang="en-US" dirty="0"/>
              <a:t>is </a:t>
            </a:r>
            <a:r>
              <a:rPr lang="en-US" dirty="0" smtClean="0"/>
              <a:t>----------------------------------- tool</a:t>
            </a:r>
            <a:r>
              <a:rPr lang="en-US" dirty="0"/>
              <a:t>. </a:t>
            </a:r>
            <a:endParaRPr lang="en-US" dirty="0" smtClean="0"/>
          </a:p>
          <a:p>
            <a:endParaRPr lang="en-US" dirty="0"/>
          </a:p>
          <a:p>
            <a:r>
              <a:rPr lang="en-US" dirty="0" smtClean="0"/>
              <a:t>3. </a:t>
            </a:r>
            <a:r>
              <a:rPr lang="en-US" dirty="0" smtClean="0"/>
              <a:t>	---------------------------------</a:t>
            </a:r>
            <a:r>
              <a:rPr lang="en-US" dirty="0" smtClean="0"/>
              <a:t>is </a:t>
            </a:r>
            <a:r>
              <a:rPr lang="en-US" dirty="0"/>
              <a:t>a user-based recommendation algorithm</a:t>
            </a:r>
            <a:r>
              <a:rPr lang="en-US" dirty="0" smtClean="0"/>
              <a:t>.</a:t>
            </a:r>
          </a:p>
          <a:p>
            <a:r>
              <a:rPr lang="en-US" dirty="0" smtClean="0"/>
              <a:t> </a:t>
            </a:r>
            <a:endParaRPr lang="en-US" dirty="0"/>
          </a:p>
          <a:p>
            <a:r>
              <a:rPr lang="en-US" dirty="0" smtClean="0"/>
              <a:t>4. </a:t>
            </a:r>
            <a:r>
              <a:rPr lang="en-US" dirty="0" smtClean="0"/>
              <a:t>	K-mean </a:t>
            </a:r>
            <a:r>
              <a:rPr lang="en-US" dirty="0"/>
              <a:t>splits dataset in to </a:t>
            </a:r>
            <a:r>
              <a:rPr lang="en-US" dirty="0" smtClean="0"/>
              <a:t>-----------------------------------------of </a:t>
            </a:r>
            <a:r>
              <a:rPr lang="en-US" dirty="0"/>
              <a:t>Clusters</a:t>
            </a:r>
            <a:r>
              <a:rPr lang="en-US" dirty="0" smtClean="0"/>
              <a:t>.</a:t>
            </a:r>
          </a:p>
          <a:p>
            <a:r>
              <a:rPr lang="en-US" dirty="0" smtClean="0"/>
              <a:t> </a:t>
            </a:r>
            <a:endParaRPr lang="en-US" dirty="0"/>
          </a:p>
          <a:p>
            <a:r>
              <a:rPr lang="en-US" dirty="0" smtClean="0"/>
              <a:t>5. </a:t>
            </a:r>
            <a:r>
              <a:rPr lang="en-US" dirty="0" smtClean="0"/>
              <a:t>	Regression </a:t>
            </a:r>
            <a:r>
              <a:rPr lang="en-US" dirty="0"/>
              <a:t>Model deals with </a:t>
            </a:r>
            <a:r>
              <a:rPr lang="en-US" dirty="0" smtClean="0"/>
              <a:t>-------------------------------------. </a:t>
            </a:r>
            <a:endParaRPr lang="en-US" dirty="0"/>
          </a:p>
          <a:p>
            <a:pPr algn="just"/>
            <a:endParaRPr lang="en-US" dirty="0"/>
          </a:p>
        </p:txBody>
      </p:sp>
    </p:spTree>
    <p:extLst>
      <p:ext uri="{BB962C8B-B14F-4D97-AF65-F5344CB8AC3E}">
        <p14:creationId xmlns:p14="http://schemas.microsoft.com/office/powerpoint/2010/main" val="183016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16698" y="3079985"/>
            <a:ext cx="3576768" cy="498475"/>
          </a:xfrm>
        </p:spPr>
        <p:txBody>
          <a:bodyPr>
            <a:normAutofit/>
          </a:bodyPr>
          <a:lstStyle/>
          <a:p>
            <a:pPr algn="ctr"/>
            <a:r>
              <a:rPr lang="en-US" sz="2400" b="1" dirty="0" smtClean="0">
                <a:latin typeface="Trebuchet MS" panose="020B0603020202020204" pitchFamily="34" charset="0"/>
              </a:rPr>
              <a:t>Thank You</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07366" y="863600"/>
            <a:ext cx="9834113" cy="369332"/>
          </a:xfrm>
          <a:prstGeom prst="rect">
            <a:avLst/>
          </a:prstGeom>
        </p:spPr>
        <p:txBody>
          <a:bodyPr wrap="square">
            <a:spAutoFit/>
          </a:bodyPr>
          <a:lstStyle/>
          <a:p>
            <a:pPr algn="just"/>
            <a:endParaRPr lang="en-US" dirty="0">
              <a:solidFill>
                <a:srgbClr val="000000"/>
              </a:solidFill>
              <a:latin typeface="Adobe Garamond"/>
            </a:endParaRPr>
          </a:p>
        </p:txBody>
      </p:sp>
    </p:spTree>
    <p:extLst>
      <p:ext uri="{BB962C8B-B14F-4D97-AF65-F5344CB8AC3E}">
        <p14:creationId xmlns:p14="http://schemas.microsoft.com/office/powerpoint/2010/main" val="412760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1737256"/>
            <a:ext cx="8596668" cy="1598611"/>
          </a:xfrm>
        </p:spPr>
        <p:txBody>
          <a:bodyPr>
            <a:normAutofit/>
          </a:bodyPr>
          <a:lstStyle/>
          <a:p>
            <a:pPr marL="0" indent="0">
              <a:buNone/>
            </a:pPr>
            <a:r>
              <a:rPr lang="en-US" sz="1800" dirty="0" smtClean="0">
                <a:latin typeface="Trebuchet MS" panose="020B0603020202020204" pitchFamily="34" charset="0"/>
              </a:rPr>
              <a:t>Lecture time		120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10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4" name="Rectangle 1"/>
          <p:cNvSpPr>
            <a:spLocks noGrp="1" noChangeArrowheads="1"/>
          </p:cNvSpPr>
          <p:nvPr>
            <p:ph idx="1"/>
          </p:nvPr>
        </p:nvSpPr>
        <p:spPr bwMode="auto">
          <a:xfrm>
            <a:off x="838200" y="1030750"/>
            <a:ext cx="822124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smtClean="0">
                <a:latin typeface="+mn-lt"/>
              </a:rPr>
              <a:t>Introduction </a:t>
            </a:r>
            <a:r>
              <a:rPr lang="en-US" dirty="0">
                <a:latin typeface="+mn-lt"/>
              </a:rPr>
              <a:t>to Machine </a:t>
            </a:r>
            <a:r>
              <a:rPr lang="en-US" dirty="0" smtClean="0">
                <a:latin typeface="+mn-lt"/>
              </a:rPr>
              <a:t>Learning</a:t>
            </a:r>
          </a:p>
          <a:p>
            <a:pPr lvl="1">
              <a:buFont typeface="Wingdings" panose="05000000000000000000" pitchFamily="2" charset="2"/>
              <a:buChar char="v"/>
            </a:pPr>
            <a:r>
              <a:rPr lang="en-US" sz="1800" dirty="0" smtClean="0">
                <a:latin typeface="+mn-lt"/>
              </a:rPr>
              <a:t>Machine </a:t>
            </a:r>
            <a:r>
              <a:rPr lang="en-US" sz="1800" dirty="0">
                <a:latin typeface="+mn-lt"/>
              </a:rPr>
              <a:t>Learning Definition </a:t>
            </a:r>
          </a:p>
          <a:p>
            <a:endParaRPr lang="en-US" dirty="0">
              <a:latin typeface="+mn-lt"/>
            </a:endParaRPr>
          </a:p>
          <a:p>
            <a:r>
              <a:rPr lang="en-US" dirty="0">
                <a:latin typeface="+mn-lt"/>
              </a:rPr>
              <a:t>Machine Learning Algorithms </a:t>
            </a:r>
          </a:p>
          <a:p>
            <a:pPr lvl="1">
              <a:buFont typeface="Wingdings" panose="05000000000000000000" pitchFamily="2" charset="2"/>
              <a:buChar char="v"/>
            </a:pPr>
            <a:r>
              <a:rPr lang="en-US" sz="1800" dirty="0">
                <a:latin typeface="+mn-lt"/>
              </a:rPr>
              <a:t>Regression Model − Linear Regression </a:t>
            </a:r>
          </a:p>
          <a:p>
            <a:pPr lvl="2">
              <a:buFont typeface="Wingdings" panose="05000000000000000000" pitchFamily="2" charset="2"/>
              <a:buChar char="q"/>
            </a:pPr>
            <a:r>
              <a:rPr lang="en-US" sz="1800" dirty="0" smtClean="0">
                <a:latin typeface="+mn-lt"/>
              </a:rPr>
              <a:t> </a:t>
            </a:r>
            <a:r>
              <a:rPr lang="en-US" sz="1800" dirty="0">
                <a:latin typeface="+mn-lt"/>
              </a:rPr>
              <a:t>Methodology </a:t>
            </a:r>
            <a:endParaRPr lang="en-US" sz="1800" dirty="0" smtClean="0">
              <a:latin typeface="+mn-lt"/>
            </a:endParaRPr>
          </a:p>
          <a:p>
            <a:pPr lvl="2"/>
            <a:endParaRPr lang="en-US" sz="1800" dirty="0">
              <a:latin typeface="+mn-lt"/>
            </a:endParaRPr>
          </a:p>
          <a:p>
            <a:r>
              <a:rPr lang="en-US" dirty="0" smtClean="0">
                <a:latin typeface="+mn-lt"/>
              </a:rPr>
              <a:t>Clustering </a:t>
            </a:r>
            <a:endParaRPr lang="en-US" dirty="0">
              <a:latin typeface="+mn-lt"/>
            </a:endParaRPr>
          </a:p>
          <a:p>
            <a:pPr lvl="1">
              <a:buFont typeface="Wingdings" panose="05000000000000000000" pitchFamily="2" charset="2"/>
              <a:buChar char="v"/>
            </a:pPr>
            <a:r>
              <a:rPr lang="en-US" sz="1800" dirty="0" smtClean="0">
                <a:latin typeface="+mn-lt"/>
              </a:rPr>
              <a:t> </a:t>
            </a:r>
            <a:r>
              <a:rPr lang="en-US" sz="1800" dirty="0">
                <a:latin typeface="+mn-lt"/>
              </a:rPr>
              <a:t>K-Means </a:t>
            </a:r>
            <a:endParaRPr lang="en-US" sz="1800" dirty="0" smtClean="0">
              <a:latin typeface="+mn-lt"/>
            </a:endParaRPr>
          </a:p>
          <a:p>
            <a:pPr lvl="1">
              <a:buFont typeface="Wingdings" panose="05000000000000000000" pitchFamily="2" charset="2"/>
              <a:buChar char="v"/>
            </a:pPr>
            <a:endParaRPr lang="en-US" sz="1800" dirty="0">
              <a:latin typeface="+mn-lt"/>
            </a:endParaRPr>
          </a:p>
          <a:p>
            <a:r>
              <a:rPr lang="en-US" dirty="0" smtClean="0">
                <a:latin typeface="+mn-lt"/>
              </a:rPr>
              <a:t>Collaborative </a:t>
            </a:r>
            <a:r>
              <a:rPr lang="en-US" dirty="0">
                <a:latin typeface="+mn-lt"/>
              </a:rPr>
              <a:t>Filtering </a:t>
            </a:r>
          </a:p>
          <a:p>
            <a:pPr lvl="1">
              <a:buFont typeface="Wingdings" panose="05000000000000000000" pitchFamily="2" charset="2"/>
              <a:buChar char="v"/>
            </a:pPr>
            <a:r>
              <a:rPr lang="en-US" sz="1800" dirty="0">
                <a:latin typeface="+mn-lt"/>
              </a:rPr>
              <a:t>Collaborative </a:t>
            </a:r>
            <a:r>
              <a:rPr lang="en-US" sz="1800" dirty="0">
                <a:latin typeface="+mn-lt"/>
              </a:rPr>
              <a:t>Filtering Algorithms </a:t>
            </a:r>
          </a:p>
          <a:p>
            <a:pPr lvl="2">
              <a:buFont typeface="Wingdings" panose="05000000000000000000" pitchFamily="2" charset="2"/>
              <a:buChar char="q"/>
            </a:pPr>
            <a:r>
              <a:rPr lang="en-US" sz="1800" dirty="0" smtClean="0">
                <a:latin typeface="+mn-lt"/>
              </a:rPr>
              <a:t>Euclidean Distance</a:t>
            </a:r>
          </a:p>
          <a:p>
            <a:pPr lvl="2">
              <a:buFont typeface="Wingdings" panose="05000000000000000000" pitchFamily="2" charset="2"/>
              <a:buChar char="q"/>
            </a:pPr>
            <a:r>
              <a:rPr lang="en-US" sz="1800" dirty="0">
                <a:latin typeface="+mn-lt"/>
              </a:rPr>
              <a:t>Manhattan Distance</a:t>
            </a:r>
            <a:endParaRPr lang="en-US" sz="1800" dirty="0" smtClean="0">
              <a:latin typeface="+mn-lt"/>
            </a:endParaRPr>
          </a:p>
          <a:p>
            <a:pPr lvl="2">
              <a:buFont typeface="Wingdings" panose="05000000000000000000" pitchFamily="2" charset="2"/>
              <a:buChar char="q"/>
            </a:pPr>
            <a:r>
              <a:rPr lang="en-US" sz="1800" dirty="0" smtClean="0">
                <a:latin typeface="+mn-lt"/>
              </a:rPr>
              <a:t>Pearson</a:t>
            </a:r>
            <a:r>
              <a:rPr lang="en-US" sz="1800" dirty="0">
                <a:latin typeface="+mn-lt"/>
              </a:rPr>
              <a:t>−Correlation </a:t>
            </a:r>
            <a:r>
              <a:rPr lang="en-US" sz="1800" dirty="0" smtClean="0">
                <a:latin typeface="+mn-lt"/>
              </a:rPr>
              <a:t>Co-efficient</a:t>
            </a:r>
          </a:p>
          <a:p>
            <a:pPr marL="914400" lvl="2" indent="0">
              <a:buNone/>
            </a:pPr>
            <a:endParaRPr lang="en-US" sz="1800" dirty="0">
              <a:latin typeface="+mn-lt"/>
            </a:endParaRPr>
          </a:p>
          <a:p>
            <a:r>
              <a:rPr lang="en-US" dirty="0">
                <a:latin typeface="+mn-lt"/>
              </a:rPr>
              <a:t>Association Rule Mining </a:t>
            </a:r>
            <a:endParaRPr lang="en-US" dirty="0" smtClean="0">
              <a:latin typeface="+mn-lt"/>
            </a:endParaRPr>
          </a:p>
          <a:p>
            <a:endParaRPr lang="en-US" dirty="0">
              <a:latin typeface="+mn-lt"/>
            </a:endParaRPr>
          </a:p>
          <a:p>
            <a:r>
              <a:rPr lang="en-US" dirty="0">
                <a:latin typeface="+mn-lt"/>
              </a:rPr>
              <a:t>Decision Tree</a:t>
            </a:r>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6750170" cy="481542"/>
          </a:xfrm>
        </p:spPr>
        <p:txBody>
          <a:bodyPr>
            <a:noAutofit/>
          </a:bodyPr>
          <a:lstStyle/>
          <a:p>
            <a:pPr algn="ctr"/>
            <a:r>
              <a:rPr lang="en-US" sz="2800" b="1" dirty="0" smtClean="0"/>
              <a:t>Introduction to Machine Learning </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80367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63056"/>
            <a:ext cx="5581650" cy="481542"/>
          </a:xfrm>
        </p:spPr>
        <p:txBody>
          <a:bodyPr>
            <a:normAutofit/>
          </a:bodyPr>
          <a:lstStyle/>
          <a:p>
            <a:r>
              <a:rPr lang="en-US" sz="2400" b="1" dirty="0" smtClean="0">
                <a:latin typeface="Trebuchet MS" panose="020B0603020202020204" pitchFamily="34" charset="0"/>
              </a:rPr>
              <a:t>Machine Learning Definition</a:t>
            </a:r>
            <a:endParaRPr lang="en-US" sz="2400" b="1" dirty="0">
              <a:latin typeface="Trebuchet MS" panose="020B0603020202020204" pitchFamily="34" charset="0"/>
            </a:endParaRPr>
          </a:p>
        </p:txBody>
      </p:sp>
      <p:sp>
        <p:nvSpPr>
          <p:cNvPr id="3" name="Rectangle 2"/>
          <p:cNvSpPr/>
          <p:nvPr/>
        </p:nvSpPr>
        <p:spPr>
          <a:xfrm>
            <a:off x="677334" y="1507356"/>
            <a:ext cx="8811723" cy="4801314"/>
          </a:xfrm>
          <a:prstGeom prst="rect">
            <a:avLst/>
          </a:prstGeom>
        </p:spPr>
        <p:txBody>
          <a:bodyPr wrap="square">
            <a:spAutoFit/>
          </a:bodyPr>
          <a:lstStyle/>
          <a:p>
            <a:pPr algn="just"/>
            <a:r>
              <a:rPr lang="en-US" b="1" dirty="0" smtClean="0"/>
              <a:t>Arthur </a:t>
            </a:r>
            <a:r>
              <a:rPr lang="en-US" b="1" dirty="0"/>
              <a:t>Samuel (1959), Machine Learning: </a:t>
            </a:r>
            <a:r>
              <a:rPr lang="en-US" dirty="0"/>
              <a:t>It is a field of study that gives computers the ability to learn without being explicitly programmed. </a:t>
            </a:r>
            <a:endParaRPr lang="en-US" dirty="0" smtClean="0"/>
          </a:p>
          <a:p>
            <a:pPr algn="just"/>
            <a:endParaRPr lang="en-US" dirty="0"/>
          </a:p>
          <a:p>
            <a:pPr algn="just"/>
            <a:r>
              <a:rPr lang="en-US" b="1" dirty="0"/>
              <a:t>Tom Mitchell (1998), Well-posed Learning Problem: </a:t>
            </a:r>
            <a:r>
              <a:rPr lang="en-US" dirty="0"/>
              <a:t>A computer program is said to </a:t>
            </a:r>
            <a:r>
              <a:rPr lang="en-US" i="1" dirty="0"/>
              <a:t>learn </a:t>
            </a:r>
            <a:r>
              <a:rPr lang="en-US" dirty="0"/>
              <a:t>from experience E with respect to some task T and some performance measure P, if its performance on T, as measured by P, improves with experience E. </a:t>
            </a:r>
            <a:endParaRPr lang="en-US" dirty="0" smtClean="0"/>
          </a:p>
          <a:p>
            <a:pPr algn="just"/>
            <a:endParaRPr lang="en-US" dirty="0"/>
          </a:p>
          <a:p>
            <a:pPr algn="just"/>
            <a:r>
              <a:rPr lang="en-US" b="1" dirty="0"/>
              <a:t>Example </a:t>
            </a:r>
            <a:endParaRPr lang="en-US" dirty="0"/>
          </a:p>
          <a:p>
            <a:pPr algn="just"/>
            <a:r>
              <a:rPr lang="en-US" dirty="0"/>
              <a:t>Tom’s definition is the latest Machine Learning Definition. According to Tom’s definition, we will try to identify E, P, T in Email Spam Classification Problem. In this problem, </a:t>
            </a:r>
            <a:endParaRPr lang="en-US" dirty="0" smtClean="0"/>
          </a:p>
          <a:p>
            <a:pPr algn="just"/>
            <a:endParaRPr lang="en-US" dirty="0"/>
          </a:p>
          <a:p>
            <a:pPr algn="just"/>
            <a:r>
              <a:rPr lang="en-US" b="1" dirty="0"/>
              <a:t>Task </a:t>
            </a:r>
            <a:r>
              <a:rPr lang="en-US" dirty="0"/>
              <a:t>− Classifying email as spam or not. </a:t>
            </a:r>
            <a:endParaRPr lang="en-US" dirty="0" smtClean="0"/>
          </a:p>
          <a:p>
            <a:pPr algn="just"/>
            <a:endParaRPr lang="en-US" dirty="0"/>
          </a:p>
          <a:p>
            <a:pPr algn="just"/>
            <a:r>
              <a:rPr lang="en-US" b="1" dirty="0"/>
              <a:t>Experience </a:t>
            </a:r>
            <a:r>
              <a:rPr lang="en-US" dirty="0"/>
              <a:t>− Labeling the email as spam or not. </a:t>
            </a:r>
            <a:endParaRPr lang="en-US" dirty="0" smtClean="0"/>
          </a:p>
          <a:p>
            <a:pPr algn="just"/>
            <a:endParaRPr lang="en-US" dirty="0"/>
          </a:p>
          <a:p>
            <a:pPr algn="just"/>
            <a:r>
              <a:rPr lang="en-US" b="1" dirty="0"/>
              <a:t>Performance </a:t>
            </a:r>
            <a:r>
              <a:rPr lang="en-US" dirty="0"/>
              <a:t>− Number of emails correctly classified as spam or not. </a:t>
            </a:r>
          </a:p>
        </p:txBody>
      </p:sp>
    </p:spTree>
    <p:extLst>
      <p:ext uri="{BB962C8B-B14F-4D97-AF65-F5344CB8AC3E}">
        <p14:creationId xmlns:p14="http://schemas.microsoft.com/office/powerpoint/2010/main" val="253750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63056"/>
            <a:ext cx="5581650" cy="481542"/>
          </a:xfrm>
        </p:spPr>
        <p:txBody>
          <a:bodyPr>
            <a:normAutofit/>
          </a:bodyPr>
          <a:lstStyle/>
          <a:p>
            <a:r>
              <a:rPr lang="en-US" sz="2400" b="1" dirty="0" smtClean="0">
                <a:latin typeface="Trebuchet MS" panose="020B0603020202020204" pitchFamily="34" charset="0"/>
              </a:rPr>
              <a:t>Machine Learning Algorithms</a:t>
            </a:r>
            <a:endParaRPr lang="en-US" sz="2400" b="1" dirty="0">
              <a:latin typeface="Trebuchet MS" panose="020B0603020202020204" pitchFamily="34" charset="0"/>
            </a:endParaRPr>
          </a:p>
        </p:txBody>
      </p:sp>
      <p:sp>
        <p:nvSpPr>
          <p:cNvPr id="2" name="Rectangle 1"/>
          <p:cNvSpPr/>
          <p:nvPr/>
        </p:nvSpPr>
        <p:spPr>
          <a:xfrm>
            <a:off x="677334" y="1444752"/>
            <a:ext cx="8873067" cy="3415115"/>
          </a:xfrm>
          <a:prstGeom prst="rect">
            <a:avLst/>
          </a:prstGeom>
        </p:spPr>
        <p:txBody>
          <a:bodyPr wrap="square">
            <a:spAutoFit/>
          </a:bodyPr>
          <a:lstStyle/>
          <a:p>
            <a:pPr algn="just"/>
            <a:endParaRPr lang="en-US" b="1" dirty="0" smtClean="0"/>
          </a:p>
          <a:p>
            <a:pPr algn="just"/>
            <a:r>
              <a:rPr lang="en-US" b="1" dirty="0" smtClean="0"/>
              <a:t>Supervised </a:t>
            </a:r>
            <a:r>
              <a:rPr lang="en-US" b="1" dirty="0"/>
              <a:t>Learning: </a:t>
            </a:r>
            <a:r>
              <a:rPr lang="en-US" dirty="0"/>
              <a:t>In supervised learning, the classifier undergoes a process of training based on known classifications and through supervision it attempts to learn the information contained in the training dataset. Example: Predicting the selling price of the house based on pricing of other houses for sale in the neighborhood. </a:t>
            </a:r>
            <a:endParaRPr lang="en-US" dirty="0" smtClean="0"/>
          </a:p>
          <a:p>
            <a:pPr algn="just"/>
            <a:endParaRPr lang="en-US" dirty="0"/>
          </a:p>
          <a:p>
            <a:pPr algn="just"/>
            <a:endParaRPr lang="en-US" dirty="0"/>
          </a:p>
          <a:p>
            <a:pPr algn="just"/>
            <a:r>
              <a:rPr lang="en-US" b="1" dirty="0"/>
              <a:t>Unsupervised Learning: </a:t>
            </a:r>
            <a:r>
              <a:rPr lang="en-US" dirty="0"/>
              <a:t>In unsupervised learning, the classifier tries to find some structure from the given data set without any known classification. That structure is known as Cluster. Example: Google News collects tens of thousands of news stories and automatically clusters them together. So that news stories that have the same content are displayed together.</a:t>
            </a:r>
          </a:p>
        </p:txBody>
      </p:sp>
    </p:spTree>
    <p:extLst>
      <p:ext uri="{BB962C8B-B14F-4D97-AF65-F5344CB8AC3E}">
        <p14:creationId xmlns:p14="http://schemas.microsoft.com/office/powerpoint/2010/main" val="1768219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566" y="2926053"/>
            <a:ext cx="6957204" cy="869570"/>
          </a:xfrm>
        </p:spPr>
        <p:txBody>
          <a:bodyPr>
            <a:normAutofit fontScale="90000"/>
          </a:bodyPr>
          <a:lstStyle/>
          <a:p>
            <a:r>
              <a:rPr lang="en-US" sz="2400" dirty="0"/>
              <a:t/>
            </a:r>
            <a:br>
              <a:rPr lang="en-US" sz="2400" dirty="0"/>
            </a:br>
            <a:r>
              <a:rPr lang="en-US" sz="3100" dirty="0" smtClean="0"/>
              <a:t>Regression Model – Linear Regression</a:t>
            </a:r>
            <a:endParaRPr lang="en-US" sz="3100" b="1" dirty="0">
              <a:latin typeface="Trebuchet MS" panose="020B0603020202020204" pitchFamily="34" charset="0"/>
            </a:endParaRPr>
          </a:p>
        </p:txBody>
      </p:sp>
    </p:spTree>
    <p:extLst>
      <p:ext uri="{BB962C8B-B14F-4D97-AF65-F5344CB8AC3E}">
        <p14:creationId xmlns:p14="http://schemas.microsoft.com/office/powerpoint/2010/main" val="242561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Regression Model</a:t>
            </a:r>
            <a:endParaRPr lang="en-US" sz="2400" b="1" dirty="0">
              <a:latin typeface="Trebuchet MS" panose="020B0603020202020204" pitchFamily="34" charset="0"/>
            </a:endParaRPr>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19667" y="1083593"/>
            <a:ext cx="7662333" cy="369332"/>
          </a:xfrm>
          <a:prstGeom prst="rect">
            <a:avLst/>
          </a:prstGeom>
          <a:noFill/>
        </p:spPr>
        <p:txBody>
          <a:bodyPr wrap="square" rtlCol="0">
            <a:spAutoFit/>
          </a:bodyPr>
          <a:lstStyle/>
          <a:p>
            <a:endParaRPr lang="en-US" dirty="0" smtClean="0"/>
          </a:p>
        </p:txBody>
      </p:sp>
      <p:sp>
        <p:nvSpPr>
          <p:cNvPr id="3" name="Rectangle 2"/>
          <p:cNvSpPr/>
          <p:nvPr/>
        </p:nvSpPr>
        <p:spPr>
          <a:xfrm>
            <a:off x="838200" y="1452925"/>
            <a:ext cx="8547340" cy="3016210"/>
          </a:xfrm>
          <a:prstGeom prst="rect">
            <a:avLst/>
          </a:prstGeom>
        </p:spPr>
        <p:txBody>
          <a:bodyPr wrap="square">
            <a:spAutoFit/>
          </a:bodyPr>
          <a:lstStyle/>
          <a:p>
            <a:endParaRPr lang="en-US" sz="2800" dirty="0">
              <a:solidFill>
                <a:srgbClr val="000000"/>
              </a:solidFill>
              <a:latin typeface="Adobe Garamond"/>
            </a:endParaRPr>
          </a:p>
          <a:p>
            <a:pPr algn="just"/>
            <a:r>
              <a:rPr lang="en-US" dirty="0"/>
              <a:t>Regression Model is used to predict numbers. With the help of regression you can predict profit, sales, house values, etc. Regression Model serves as a good example for classification (supervised learning). Here, we will discuss </a:t>
            </a:r>
            <a:r>
              <a:rPr lang="en-US" i="1" dirty="0"/>
              <a:t>Linear Regression</a:t>
            </a:r>
            <a:r>
              <a:rPr lang="en-US" dirty="0" smtClean="0"/>
              <a:t>.</a:t>
            </a:r>
          </a:p>
          <a:p>
            <a:pPr algn="just"/>
            <a:endParaRPr lang="en-US" dirty="0"/>
          </a:p>
          <a:p>
            <a:pPr algn="just"/>
            <a:r>
              <a:rPr lang="en-US" dirty="0"/>
              <a:t>Linear Regression is used to predict the relationship between two variables. The variable that needs to be predicted is known as the dependent variable and the variables that are used to predict the value of the dependent variable are known as independent variables.</a:t>
            </a:r>
          </a:p>
        </p:txBody>
      </p:sp>
    </p:spTree>
    <p:extLst>
      <p:ext uri="{BB962C8B-B14F-4D97-AF65-F5344CB8AC3E}">
        <p14:creationId xmlns:p14="http://schemas.microsoft.com/office/powerpoint/2010/main" val="1055335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1391</TotalTime>
  <Words>1399</Words>
  <Application>Microsoft Office PowerPoint</Application>
  <PresentationFormat>Widescreen</PresentationFormat>
  <Paragraphs>171</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Adobe Garamond</vt:lpstr>
      <vt:lpstr>Arial</vt:lpstr>
      <vt:lpstr>Calibri</vt:lpstr>
      <vt:lpstr>Times New Roman</vt:lpstr>
      <vt:lpstr>Trebuchet MS</vt:lpstr>
      <vt:lpstr>Wingdings</vt:lpstr>
      <vt:lpstr>Wingdings 3</vt:lpstr>
      <vt:lpstr>Facet</vt:lpstr>
      <vt:lpstr>PowerPoint Presentation</vt:lpstr>
      <vt:lpstr>Learning Objectives and Learning Outcomes</vt:lpstr>
      <vt:lpstr>Session Plan</vt:lpstr>
      <vt:lpstr>Agenda</vt:lpstr>
      <vt:lpstr>Introduction to Machine Learning </vt:lpstr>
      <vt:lpstr>Machine Learning Definition</vt:lpstr>
      <vt:lpstr>Machine Learning Algorithms</vt:lpstr>
      <vt:lpstr> Regression Model – Linear Regression</vt:lpstr>
      <vt:lpstr>Regression Model</vt:lpstr>
      <vt:lpstr>Methodology</vt:lpstr>
      <vt:lpstr> Clustering</vt:lpstr>
      <vt:lpstr>Clustering</vt:lpstr>
      <vt:lpstr>Clustering</vt:lpstr>
      <vt:lpstr>K-Means</vt:lpstr>
      <vt:lpstr>Collaborative Filtering</vt:lpstr>
      <vt:lpstr>Collaborative Filtering</vt:lpstr>
      <vt:lpstr>Algorithms of Collaborative Filtering</vt:lpstr>
      <vt:lpstr>Euclidean Distance</vt:lpstr>
      <vt:lpstr>Manhattan Distance</vt:lpstr>
      <vt:lpstr>Pearson – Corelation - Coefficient</vt:lpstr>
      <vt:lpstr>Association Rule Mining</vt:lpstr>
      <vt:lpstr>Association Rule Mining</vt:lpstr>
      <vt:lpstr>Association Rule Mining</vt:lpstr>
      <vt:lpstr>Decision Tree</vt:lpstr>
      <vt:lpstr>Decision Tree</vt:lpstr>
      <vt:lpstr>Answer a few quick questions…</vt:lpstr>
      <vt:lpstr>Fill in the blanks</vt:lpstr>
      <vt:lpstr>Thank You</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192</cp:revision>
  <dcterms:created xsi:type="dcterms:W3CDTF">2015-04-07T15:48:33Z</dcterms:created>
  <dcterms:modified xsi:type="dcterms:W3CDTF">2015-04-13T10:08:48Z</dcterms:modified>
</cp:coreProperties>
</file>