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71" r:id="rId3"/>
    <p:sldId id="272" r:id="rId4"/>
    <p:sldId id="273" r:id="rId5"/>
    <p:sldId id="303" r:id="rId6"/>
    <p:sldId id="302" r:id="rId7"/>
    <p:sldId id="301" r:id="rId8"/>
    <p:sldId id="304" r:id="rId9"/>
    <p:sldId id="305" r:id="rId10"/>
    <p:sldId id="275"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122" autoAdjust="0"/>
  </p:normalViewPr>
  <p:slideViewPr>
    <p:cSldViewPr snapToGrid="0">
      <p:cViewPr>
        <p:scale>
          <a:sx n="57" d="100"/>
          <a:sy n="57" d="100"/>
        </p:scale>
        <p:origin x="1260" y="-114"/>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211FA-C966-4004-B4BC-F15C15C07DF5}"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99876-1A9D-4A13-A2C3-B956C7442E0C}" type="slidenum">
              <a:rPr lang="en-US" smtClean="0"/>
              <a:t>‹#›</a:t>
            </a:fld>
            <a:endParaRPr lang="en-US"/>
          </a:p>
        </p:txBody>
      </p:sp>
    </p:spTree>
    <p:extLst>
      <p:ext uri="{BB962C8B-B14F-4D97-AF65-F5344CB8AC3E}">
        <p14:creationId xmlns:p14="http://schemas.microsoft.com/office/powerpoint/2010/main" val="66560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a:t>
            </a:fld>
            <a:endParaRPr lang="en-US"/>
          </a:p>
        </p:txBody>
      </p:sp>
    </p:spTree>
    <p:extLst>
      <p:ext uri="{BB962C8B-B14F-4D97-AF65-F5344CB8AC3E}">
        <p14:creationId xmlns:p14="http://schemas.microsoft.com/office/powerpoint/2010/main" val="360165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7</a:t>
            </a:fld>
            <a:endParaRPr lang="en-US"/>
          </a:p>
        </p:txBody>
      </p:sp>
    </p:spTree>
    <p:extLst>
      <p:ext uri="{BB962C8B-B14F-4D97-AF65-F5344CB8AC3E}">
        <p14:creationId xmlns:p14="http://schemas.microsoft.com/office/powerpoint/2010/main" val="48620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89939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08512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8659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4090090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6317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92309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879199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04959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0014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31834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6DA532-DA17-4F2B-B442-30061388BFAF}"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63181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6DA532-DA17-4F2B-B442-30061388BFAF}"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91499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6DA532-DA17-4F2B-B442-30061388BFAF}"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528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DA532-DA17-4F2B-B442-30061388BFAF}"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23751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9887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40231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6DA532-DA17-4F2B-B442-30061388BFAF}" type="datetimeFigureOut">
              <a:rPr lang="en-US" smtClean="0"/>
              <a:t>5/16/2019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388CE8-86EF-4D8C-A9AD-919BEB60AF2B}" type="slidenum">
              <a:rPr lang="en-US" smtClean="0"/>
              <a:t>‹#›</a:t>
            </a:fld>
            <a:endParaRPr lang="en-US"/>
          </a:p>
        </p:txBody>
      </p:sp>
    </p:spTree>
    <p:extLst>
      <p:ext uri="{BB962C8B-B14F-4D97-AF65-F5344CB8AC3E}">
        <p14:creationId xmlns:p14="http://schemas.microsoft.com/office/powerpoint/2010/main" val="659598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72267" y="3242604"/>
            <a:ext cx="6231466" cy="1617264"/>
          </a:xfrm>
        </p:spPr>
        <p:txBody>
          <a:bodyPr>
            <a:noAutofit/>
          </a:bodyPr>
          <a:lstStyle/>
          <a:p>
            <a:pPr algn="l"/>
            <a:r>
              <a:rPr lang="en-US" sz="2800" b="1" dirty="0" smtClean="0">
                <a:latin typeface="Trebuchet MS" panose="020B0603020202020204" pitchFamily="34" charset="0"/>
              </a:rPr>
              <a:t>Chapter 13</a:t>
            </a:r>
          </a:p>
          <a:p>
            <a:pPr algn="l"/>
            <a:endParaRPr lang="en-US" sz="2800" b="1" dirty="0" smtClean="0">
              <a:latin typeface="Trebuchet MS" panose="020B0603020202020204" pitchFamily="34" charset="0"/>
            </a:endParaRPr>
          </a:p>
          <a:p>
            <a:pPr algn="l"/>
            <a:r>
              <a:rPr lang="en-US" sz="2800" b="1" dirty="0" smtClean="0">
                <a:latin typeface="Trebuchet MS" panose="020B0603020202020204" pitchFamily="34" charset="0"/>
              </a:rPr>
              <a:t>Few Interesting Differences</a:t>
            </a:r>
            <a:endParaRPr lang="en-US" sz="2800" b="1" dirty="0">
              <a:latin typeface="Trebuchet MS" panose="020B0603020202020204" pitchFamily="34" charset="0"/>
            </a:endParaRPr>
          </a:p>
        </p:txBody>
      </p:sp>
    </p:spTree>
    <p:extLst>
      <p:ext uri="{BB962C8B-B14F-4D97-AF65-F5344CB8AC3E}">
        <p14:creationId xmlns:p14="http://schemas.microsoft.com/office/powerpoint/2010/main" val="830725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rebuchet MS" panose="020B0603020202020204" pitchFamily="34" charset="0"/>
              </a:rPr>
              <a:t>Summary please…</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77334" y="2496569"/>
            <a:ext cx="8596668" cy="399031"/>
          </a:xfrm>
        </p:spPr>
        <p:txBody>
          <a:bodyPr>
            <a:normAutofit/>
          </a:bodyPr>
          <a:lstStyle/>
          <a:p>
            <a:pPr marL="0" indent="0">
              <a:buNone/>
            </a:pPr>
            <a:r>
              <a:rPr lang="en-US" sz="1800" dirty="0" smtClean="0">
                <a:latin typeface="Trebuchet MS" panose="020B0603020202020204" pitchFamily="34" charset="0"/>
              </a:rPr>
              <a:t>Ask a few participants of the learning program to summarize the lecture.</a:t>
            </a:r>
            <a:endParaRPr lang="en-US" sz="1800" dirty="0">
              <a:latin typeface="Trebuchet MS" panose="020B0603020202020204" pitchFamily="34" charset="0"/>
            </a:endParaRPr>
          </a:p>
        </p:txBody>
      </p:sp>
    </p:spTree>
    <p:extLst>
      <p:ext uri="{BB962C8B-B14F-4D97-AF65-F5344CB8AC3E}">
        <p14:creationId xmlns:p14="http://schemas.microsoft.com/office/powerpoint/2010/main" val="211801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0079" y="3033324"/>
            <a:ext cx="2974676" cy="454944"/>
          </a:xfrm>
        </p:spPr>
        <p:txBody>
          <a:bodyPr>
            <a:noAutofit/>
          </a:bodyPr>
          <a:lstStyle/>
          <a:p>
            <a:pPr marL="0" indent="0" algn="ctr">
              <a:buNone/>
            </a:pPr>
            <a:r>
              <a:rPr lang="en-US" sz="2800" b="1" dirty="0" smtClean="0">
                <a:latin typeface="Trebuchet MS" panose="020B0603020202020204" pitchFamily="34" charset="0"/>
              </a:rPr>
              <a:t>Thank you</a:t>
            </a:r>
            <a:endParaRPr lang="en-US" sz="2800" b="1" dirty="0">
              <a:latin typeface="Trebuchet MS" panose="020B0603020202020204" pitchFamily="34" charset="0"/>
            </a:endParaRPr>
          </a:p>
        </p:txBody>
      </p:sp>
    </p:spTree>
    <p:extLst>
      <p:ext uri="{BB962C8B-B14F-4D97-AF65-F5344CB8AC3E}">
        <p14:creationId xmlns:p14="http://schemas.microsoft.com/office/powerpoint/2010/main" val="1642455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33" y="500593"/>
            <a:ext cx="7255933" cy="464608"/>
          </a:xfrm>
        </p:spPr>
        <p:txBody>
          <a:bodyPr>
            <a:normAutofit/>
          </a:bodyPr>
          <a:lstStyle/>
          <a:p>
            <a:r>
              <a:rPr lang="en-US" sz="2400" b="1" dirty="0" smtClean="0">
                <a:latin typeface="Trebuchet MS" panose="020B0603020202020204" pitchFamily="34" charset="0"/>
              </a:rPr>
              <a:t>Learning Objectives and Learning Outcomes</a:t>
            </a:r>
            <a:endParaRPr lang="en-US" sz="2400" b="1" dirty="0">
              <a:latin typeface="Trebuchet MS" panose="020B0603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9458083"/>
              </p:ext>
            </p:extLst>
          </p:nvPr>
        </p:nvGraphicFramePr>
        <p:xfrm>
          <a:off x="347133" y="1386474"/>
          <a:ext cx="9111252" cy="4205937"/>
        </p:xfrm>
        <a:graphic>
          <a:graphicData uri="http://schemas.openxmlformats.org/drawingml/2006/table">
            <a:tbl>
              <a:tblPr firstRow="1" bandRow="1">
                <a:tableStyleId>{5C22544A-7EE6-4342-B048-85BDC9FD1C3A}</a:tableStyleId>
              </a:tblPr>
              <a:tblGrid>
                <a:gridCol w="4673001">
                  <a:extLst>
                    <a:ext uri="{9D8B030D-6E8A-4147-A177-3AD203B41FA5}">
                      <a16:colId xmlns:a16="http://schemas.microsoft.com/office/drawing/2014/main" val="20000"/>
                    </a:ext>
                  </a:extLst>
                </a:gridCol>
                <a:gridCol w="4438251">
                  <a:extLst>
                    <a:ext uri="{9D8B030D-6E8A-4147-A177-3AD203B41FA5}">
                      <a16:colId xmlns:a16="http://schemas.microsoft.com/office/drawing/2014/main" val="20001"/>
                    </a:ext>
                  </a:extLst>
                </a:gridCol>
              </a:tblGrid>
              <a:tr h="295398">
                <a:tc>
                  <a:txBody>
                    <a:bodyPr/>
                    <a:lstStyle/>
                    <a:p>
                      <a:pPr marL="285750" indent="-285750" algn="ctr">
                        <a:buFont typeface="Arial" panose="020B0604020202020204" pitchFamily="34" charset="0"/>
                        <a:buChar char="•"/>
                      </a:pPr>
                      <a:r>
                        <a:rPr lang="en-US" dirty="0" smtClean="0">
                          <a:latin typeface="Trebuchet MS" panose="020B0603020202020204" pitchFamily="34" charset="0"/>
                        </a:rPr>
                        <a:t>Learning Objectives</a:t>
                      </a:r>
                      <a:endParaRPr lang="en-US" dirty="0">
                        <a:latin typeface="Trebuchet MS" panose="020B0603020202020204" pitchFamily="34" charset="0"/>
                      </a:endParaRPr>
                    </a:p>
                  </a:txBody>
                  <a:tcPr/>
                </a:tc>
                <a:tc>
                  <a:txBody>
                    <a:bodyPr/>
                    <a:lstStyle/>
                    <a:p>
                      <a:pPr algn="ctr"/>
                      <a:r>
                        <a:rPr lang="en-US" dirty="0" smtClean="0">
                          <a:latin typeface="Trebuchet MS" panose="020B0603020202020204" pitchFamily="34" charset="0"/>
                        </a:rPr>
                        <a:t>Learning Outcomes</a:t>
                      </a:r>
                      <a:endParaRPr lang="en-US" dirty="0">
                        <a:latin typeface="Trebuchet MS" panose="020B0603020202020204" pitchFamily="34" charset="0"/>
                      </a:endParaRPr>
                    </a:p>
                  </a:txBody>
                  <a:tcPr/>
                </a:tc>
                <a:extLst>
                  <a:ext uri="{0D108BD9-81ED-4DB2-BD59-A6C34878D82A}">
                    <a16:rowId xmlns:a16="http://schemas.microsoft.com/office/drawing/2014/main" val="10000"/>
                  </a:ext>
                </a:extLst>
              </a:tr>
              <a:tr h="3840177">
                <a:tc>
                  <a:txBody>
                    <a:bodyPr/>
                    <a:lstStyle/>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Difference between Data warehouse and  Data Lakes</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Difference between RDBMS and HDFS</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Difference between HDFS and </a:t>
                      </a:r>
                      <a:r>
                        <a:rPr lang="en-US" sz="1800" kern="1200" dirty="0" err="1" smtClean="0">
                          <a:solidFill>
                            <a:schemeClr val="dk1"/>
                          </a:solidFill>
                          <a:effectLst/>
                          <a:latin typeface="+mn-lt"/>
                          <a:ea typeface="+mn-ea"/>
                          <a:cs typeface="+mn-cs"/>
                        </a:rPr>
                        <a:t>HBase</a:t>
                      </a:r>
                      <a:endParaRPr lang="en-US" sz="1800" kern="1200" dirty="0" smtClean="0">
                        <a:solidFill>
                          <a:schemeClr val="dk1"/>
                        </a:solidFill>
                        <a:effectLst/>
                        <a:latin typeface="+mn-lt"/>
                        <a:ea typeface="+mn-ea"/>
                        <a:cs typeface="+mn-cs"/>
                      </a:endParaRP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Difference between </a:t>
                      </a:r>
                      <a:r>
                        <a:rPr lang="en-US" sz="1800" kern="1200" dirty="0" err="1" smtClean="0">
                          <a:solidFill>
                            <a:schemeClr val="dk1"/>
                          </a:solidFill>
                          <a:effectLst/>
                          <a:latin typeface="+mn-lt"/>
                          <a:ea typeface="+mn-ea"/>
                          <a:cs typeface="+mn-cs"/>
                        </a:rPr>
                        <a:t>MapReduce</a:t>
                      </a:r>
                      <a:r>
                        <a:rPr lang="en-US" sz="1800" kern="1200" dirty="0" smtClean="0">
                          <a:solidFill>
                            <a:schemeClr val="dk1"/>
                          </a:solidFill>
                          <a:effectLst/>
                          <a:latin typeface="+mn-lt"/>
                          <a:ea typeface="+mn-ea"/>
                          <a:cs typeface="+mn-cs"/>
                        </a:rPr>
                        <a:t> and Pig</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Difference between </a:t>
                      </a:r>
                      <a:r>
                        <a:rPr lang="en-US" sz="1800" kern="1200" dirty="0" err="1" smtClean="0">
                          <a:solidFill>
                            <a:schemeClr val="dk1"/>
                          </a:solidFill>
                          <a:effectLst/>
                          <a:latin typeface="+mn-lt"/>
                          <a:ea typeface="+mn-ea"/>
                          <a:cs typeface="+mn-cs"/>
                        </a:rPr>
                        <a:t>MapReduce</a:t>
                      </a:r>
                      <a:r>
                        <a:rPr lang="en-US" sz="1800" kern="1200" dirty="0" smtClean="0">
                          <a:solidFill>
                            <a:schemeClr val="dk1"/>
                          </a:solidFill>
                          <a:effectLst/>
                          <a:latin typeface="+mn-lt"/>
                          <a:ea typeface="+mn-ea"/>
                          <a:cs typeface="+mn-cs"/>
                        </a:rPr>
                        <a:t> and Spark</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Difference between Pig and Hive</a:t>
                      </a:r>
                    </a:p>
                    <a:p>
                      <a:pPr marL="285750" indent="-285750" algn="just">
                        <a:buFont typeface="Arial" panose="020B0604020202020204" pitchFamily="34" charset="0"/>
                        <a:buChar char="•"/>
                      </a:pPr>
                      <a:endParaRPr lang="en-US" b="1" dirty="0" smtClean="0">
                        <a:latin typeface="Trebuchet MS" panose="020B0603020202020204" pitchFamily="34" charset="0"/>
                      </a:endParaRPr>
                    </a:p>
                  </a:txBody>
                  <a:tcPr/>
                </a:tc>
                <a:tc>
                  <a:txBody>
                    <a:bodyPr/>
                    <a:lstStyle/>
                    <a:p>
                      <a:pPr marL="342900" indent="-342900" algn="just">
                        <a:buFont typeface="+mj-lt"/>
                        <a:buAutoNum type="alphaLcPeriod"/>
                      </a:pPr>
                      <a:r>
                        <a:rPr lang="en-US" dirty="0" smtClean="0">
                          <a:latin typeface="Trebuchet MS" panose="020B0603020202020204" pitchFamily="34" charset="0"/>
                        </a:rPr>
                        <a:t>To be able to</a:t>
                      </a:r>
                      <a:r>
                        <a:rPr lang="en-US" baseline="0" dirty="0" smtClean="0">
                          <a:latin typeface="Trebuchet MS" panose="020B0603020202020204" pitchFamily="34" charset="0"/>
                        </a:rPr>
                        <a:t> state the difference between data warehouse and data lakes</a:t>
                      </a:r>
                    </a:p>
                    <a:p>
                      <a:pPr marL="342900" lvl="0" indent="-342900">
                        <a:buFont typeface="+mj-lt"/>
                        <a:buAutoNum type="alphaLcPeriod"/>
                      </a:pPr>
                      <a:r>
                        <a:rPr lang="en-US" dirty="0" smtClean="0">
                          <a:latin typeface="Trebuchet MS" panose="020B0603020202020204" pitchFamily="34" charset="0"/>
                        </a:rPr>
                        <a:t>To be able to</a:t>
                      </a:r>
                      <a:r>
                        <a:rPr lang="en-US" baseline="0" dirty="0" smtClean="0">
                          <a:latin typeface="Trebuchet MS" panose="020B0603020202020204" pitchFamily="34" charset="0"/>
                        </a:rPr>
                        <a:t> state the d</a:t>
                      </a:r>
                      <a:r>
                        <a:rPr lang="en-US" sz="1800" kern="1200" dirty="0" smtClean="0">
                          <a:solidFill>
                            <a:schemeClr val="dk1"/>
                          </a:solidFill>
                          <a:effectLst/>
                          <a:latin typeface="+mn-lt"/>
                          <a:ea typeface="+mn-ea"/>
                          <a:cs typeface="+mn-cs"/>
                        </a:rPr>
                        <a:t>ifference between RDBMS and HDFS</a:t>
                      </a:r>
                    </a:p>
                    <a:p>
                      <a:pPr marL="342900" lvl="0" indent="-342900">
                        <a:buFont typeface="+mj-lt"/>
                        <a:buAutoNum type="alphaLcPeriod"/>
                      </a:pPr>
                      <a:r>
                        <a:rPr lang="en-US" dirty="0" smtClean="0">
                          <a:latin typeface="Trebuchet MS" panose="020B0603020202020204" pitchFamily="34" charset="0"/>
                        </a:rPr>
                        <a:t>To be able to</a:t>
                      </a:r>
                      <a:r>
                        <a:rPr lang="en-US" baseline="0" dirty="0" smtClean="0">
                          <a:latin typeface="Trebuchet MS" panose="020B0603020202020204" pitchFamily="34" charset="0"/>
                        </a:rPr>
                        <a:t> state the d</a:t>
                      </a:r>
                      <a:r>
                        <a:rPr lang="en-US" sz="1800" kern="1200" dirty="0" smtClean="0">
                          <a:solidFill>
                            <a:schemeClr val="dk1"/>
                          </a:solidFill>
                          <a:effectLst/>
                          <a:latin typeface="+mn-lt"/>
                          <a:ea typeface="+mn-ea"/>
                          <a:cs typeface="+mn-cs"/>
                        </a:rPr>
                        <a:t>ifference between HDFS and </a:t>
                      </a:r>
                      <a:r>
                        <a:rPr lang="en-US" sz="1800" kern="1200" dirty="0" err="1" smtClean="0">
                          <a:solidFill>
                            <a:schemeClr val="dk1"/>
                          </a:solidFill>
                          <a:effectLst/>
                          <a:latin typeface="+mn-lt"/>
                          <a:ea typeface="+mn-ea"/>
                          <a:cs typeface="+mn-cs"/>
                        </a:rPr>
                        <a:t>HBase</a:t>
                      </a:r>
                      <a:endParaRPr lang="en-US" sz="1800" kern="1200" dirty="0" smtClean="0">
                        <a:solidFill>
                          <a:schemeClr val="dk1"/>
                        </a:solidFill>
                        <a:effectLst/>
                        <a:latin typeface="+mn-lt"/>
                        <a:ea typeface="+mn-ea"/>
                        <a:cs typeface="+mn-cs"/>
                      </a:endParaRPr>
                    </a:p>
                    <a:p>
                      <a:pPr marL="342900" lvl="0" indent="-342900">
                        <a:buFont typeface="+mj-lt"/>
                        <a:buAutoNum type="alphaLcPeriod"/>
                      </a:pPr>
                      <a:r>
                        <a:rPr lang="en-US" dirty="0" smtClean="0">
                          <a:latin typeface="Trebuchet MS" panose="020B0603020202020204" pitchFamily="34" charset="0"/>
                        </a:rPr>
                        <a:t>To be able to</a:t>
                      </a:r>
                      <a:r>
                        <a:rPr lang="en-US" baseline="0" dirty="0" smtClean="0">
                          <a:latin typeface="Trebuchet MS" panose="020B0603020202020204" pitchFamily="34" charset="0"/>
                        </a:rPr>
                        <a:t> state the d</a:t>
                      </a:r>
                      <a:r>
                        <a:rPr lang="en-US" sz="1800" kern="1200" dirty="0" smtClean="0">
                          <a:solidFill>
                            <a:schemeClr val="dk1"/>
                          </a:solidFill>
                          <a:effectLst/>
                          <a:latin typeface="+mn-lt"/>
                          <a:ea typeface="+mn-ea"/>
                          <a:cs typeface="+mn-cs"/>
                        </a:rPr>
                        <a:t>ifference between </a:t>
                      </a:r>
                      <a:r>
                        <a:rPr lang="en-US" sz="1800" kern="1200" dirty="0" err="1" smtClean="0">
                          <a:solidFill>
                            <a:schemeClr val="dk1"/>
                          </a:solidFill>
                          <a:effectLst/>
                          <a:latin typeface="+mn-lt"/>
                          <a:ea typeface="+mn-ea"/>
                          <a:cs typeface="+mn-cs"/>
                        </a:rPr>
                        <a:t>MapReduce</a:t>
                      </a:r>
                      <a:r>
                        <a:rPr lang="en-US" sz="1800" kern="1200" dirty="0" smtClean="0">
                          <a:solidFill>
                            <a:schemeClr val="dk1"/>
                          </a:solidFill>
                          <a:effectLst/>
                          <a:latin typeface="+mn-lt"/>
                          <a:ea typeface="+mn-ea"/>
                          <a:cs typeface="+mn-cs"/>
                        </a:rPr>
                        <a:t> and Pig</a:t>
                      </a:r>
                    </a:p>
                    <a:p>
                      <a:pPr marL="342900" lvl="0" indent="-342900">
                        <a:buFont typeface="+mj-lt"/>
                        <a:buAutoNum type="alphaLcPeriod"/>
                      </a:pPr>
                      <a:r>
                        <a:rPr lang="en-US" dirty="0" smtClean="0">
                          <a:latin typeface="Trebuchet MS" panose="020B0603020202020204" pitchFamily="34" charset="0"/>
                        </a:rPr>
                        <a:t>To be able to</a:t>
                      </a:r>
                      <a:r>
                        <a:rPr lang="en-US" baseline="0" dirty="0" smtClean="0">
                          <a:latin typeface="Trebuchet MS" panose="020B0603020202020204" pitchFamily="34" charset="0"/>
                        </a:rPr>
                        <a:t> state the d</a:t>
                      </a:r>
                      <a:r>
                        <a:rPr lang="en-US" sz="1800" kern="1200" dirty="0" smtClean="0">
                          <a:solidFill>
                            <a:schemeClr val="dk1"/>
                          </a:solidFill>
                          <a:effectLst/>
                          <a:latin typeface="+mn-lt"/>
                          <a:ea typeface="+mn-ea"/>
                          <a:cs typeface="+mn-cs"/>
                        </a:rPr>
                        <a:t>ifference between </a:t>
                      </a:r>
                      <a:r>
                        <a:rPr lang="en-US" sz="1800" kern="1200" dirty="0" err="1" smtClean="0">
                          <a:solidFill>
                            <a:schemeClr val="dk1"/>
                          </a:solidFill>
                          <a:effectLst/>
                          <a:latin typeface="+mn-lt"/>
                          <a:ea typeface="+mn-ea"/>
                          <a:cs typeface="+mn-cs"/>
                        </a:rPr>
                        <a:t>MapReduce</a:t>
                      </a:r>
                      <a:r>
                        <a:rPr lang="en-US" sz="1800" kern="1200" dirty="0" smtClean="0">
                          <a:solidFill>
                            <a:schemeClr val="dk1"/>
                          </a:solidFill>
                          <a:effectLst/>
                          <a:latin typeface="+mn-lt"/>
                          <a:ea typeface="+mn-ea"/>
                          <a:cs typeface="+mn-cs"/>
                        </a:rPr>
                        <a:t> and Spark</a:t>
                      </a:r>
                    </a:p>
                    <a:p>
                      <a:pPr marL="342900" lvl="0" indent="-342900">
                        <a:buFont typeface="+mj-lt"/>
                        <a:buAutoNum type="alphaLcPeriod"/>
                      </a:pPr>
                      <a:r>
                        <a:rPr lang="en-US" dirty="0" smtClean="0">
                          <a:latin typeface="Trebuchet MS" panose="020B0603020202020204" pitchFamily="34" charset="0"/>
                        </a:rPr>
                        <a:t>To be able to</a:t>
                      </a:r>
                      <a:r>
                        <a:rPr lang="en-US" baseline="0" dirty="0" smtClean="0">
                          <a:latin typeface="Trebuchet MS" panose="020B0603020202020204" pitchFamily="34" charset="0"/>
                        </a:rPr>
                        <a:t> state the d</a:t>
                      </a:r>
                      <a:r>
                        <a:rPr lang="en-US" sz="1800" kern="1200" dirty="0" smtClean="0">
                          <a:solidFill>
                            <a:schemeClr val="dk1"/>
                          </a:solidFill>
                          <a:effectLst/>
                          <a:latin typeface="+mn-lt"/>
                          <a:ea typeface="+mn-ea"/>
                          <a:cs typeface="+mn-cs"/>
                        </a:rPr>
                        <a:t>ifference between Pig and </a:t>
                      </a:r>
                      <a:r>
                        <a:rPr lang="en-US" sz="1800" kern="1200" dirty="0" smtClean="0">
                          <a:solidFill>
                            <a:schemeClr val="dk1"/>
                          </a:solidFill>
                          <a:effectLst/>
                          <a:latin typeface="+mn-lt"/>
                          <a:ea typeface="+mn-ea"/>
                          <a:cs typeface="+mn-cs"/>
                        </a:rPr>
                        <a:t>Hive</a:t>
                      </a:r>
                      <a:endParaRPr lang="en-US" sz="180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21657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9126"/>
            <a:ext cx="10515600" cy="430742"/>
          </a:xfrm>
        </p:spPr>
        <p:txBody>
          <a:bodyPr>
            <a:noAutofit/>
          </a:bodyPr>
          <a:lstStyle/>
          <a:p>
            <a:r>
              <a:rPr lang="en-US" sz="2400" b="1" dirty="0" smtClean="0">
                <a:latin typeface="Trebuchet MS" panose="020B0603020202020204" pitchFamily="34" charset="0"/>
              </a:rPr>
              <a:t>Session Plan</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77334" y="2160590"/>
            <a:ext cx="8596668" cy="1361544"/>
          </a:xfrm>
        </p:spPr>
        <p:txBody>
          <a:bodyPr>
            <a:normAutofit/>
          </a:bodyPr>
          <a:lstStyle/>
          <a:p>
            <a:pPr marL="0" indent="0">
              <a:buNone/>
            </a:pPr>
            <a:r>
              <a:rPr lang="en-US" sz="1800" dirty="0" smtClean="0">
                <a:latin typeface="Trebuchet MS" panose="020B0603020202020204" pitchFamily="34" charset="0"/>
              </a:rPr>
              <a:t>Lecture time		45 to 60 minutes</a:t>
            </a:r>
          </a:p>
          <a:p>
            <a:pPr marL="0" indent="0">
              <a:buNone/>
            </a:pPr>
            <a:endParaRPr lang="en-US" sz="1800" dirty="0">
              <a:latin typeface="Trebuchet MS" panose="020B0603020202020204" pitchFamily="34" charset="0"/>
            </a:endParaRPr>
          </a:p>
          <a:p>
            <a:pPr marL="0" indent="0">
              <a:buNone/>
            </a:pPr>
            <a:r>
              <a:rPr lang="en-US" sz="1800" dirty="0" smtClean="0">
                <a:latin typeface="Trebuchet MS" panose="020B0603020202020204" pitchFamily="34" charset="0"/>
              </a:rPr>
              <a:t>Q/A				15 minutes</a:t>
            </a:r>
            <a:endParaRPr lang="en-US" sz="1800" dirty="0">
              <a:latin typeface="Trebuchet MS" panose="020B0603020202020204" pitchFamily="34" charset="0"/>
            </a:endParaRPr>
          </a:p>
        </p:txBody>
      </p:sp>
    </p:spTree>
    <p:extLst>
      <p:ext uri="{BB962C8B-B14F-4D97-AF65-F5344CB8AC3E}">
        <p14:creationId xmlns:p14="http://schemas.microsoft.com/office/powerpoint/2010/main" val="3218294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vert="horz" lIns="91440" tIns="45720" rIns="91440" bIns="45720" rtlCol="0" anchor="t">
            <a:noAutofit/>
          </a:bodyPr>
          <a:lstStyle/>
          <a:p>
            <a:r>
              <a:rPr lang="en-US" sz="2400" b="1" dirty="0" smtClean="0">
                <a:latin typeface="Trebuchet MS" panose="020B0603020202020204" pitchFamily="34" charset="0"/>
              </a:rPr>
              <a:t>Difference </a:t>
            </a:r>
            <a:r>
              <a:rPr lang="en-US" sz="2400" b="1" dirty="0">
                <a:latin typeface="Trebuchet MS" panose="020B0603020202020204" pitchFamily="34" charset="0"/>
              </a:rPr>
              <a:t>between Data warehouse and  Data Lakes</a:t>
            </a:r>
            <a:br>
              <a:rPr lang="en-US" sz="2400" b="1" dirty="0">
                <a:latin typeface="Trebuchet MS" panose="020B0603020202020204" pitchFamily="34" charset="0"/>
              </a:rPr>
            </a:br>
            <a:endParaRPr lang="en-US" sz="2400" b="1" dirty="0">
              <a:latin typeface="Trebuchet MS" panose="020B0603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23628443"/>
              </p:ext>
            </p:extLst>
          </p:nvPr>
        </p:nvGraphicFramePr>
        <p:xfrm>
          <a:off x="962527" y="1411705"/>
          <a:ext cx="8037095" cy="3534938"/>
        </p:xfrm>
        <a:graphic>
          <a:graphicData uri="http://schemas.openxmlformats.org/drawingml/2006/table">
            <a:tbl>
              <a:tblPr firstRow="1" firstCol="1" bandRow="1">
                <a:tableStyleId>{5C22544A-7EE6-4342-B048-85BDC9FD1C3A}</a:tableStyleId>
              </a:tblPr>
              <a:tblGrid>
                <a:gridCol w="1542950">
                  <a:extLst>
                    <a:ext uri="{9D8B030D-6E8A-4147-A177-3AD203B41FA5}">
                      <a16:colId xmlns:a16="http://schemas.microsoft.com/office/drawing/2014/main" val="2289909194"/>
                    </a:ext>
                  </a:extLst>
                </a:gridCol>
                <a:gridCol w="3171859">
                  <a:extLst>
                    <a:ext uri="{9D8B030D-6E8A-4147-A177-3AD203B41FA5}">
                      <a16:colId xmlns:a16="http://schemas.microsoft.com/office/drawing/2014/main" val="3186353343"/>
                    </a:ext>
                  </a:extLst>
                </a:gridCol>
                <a:gridCol w="3322286">
                  <a:extLst>
                    <a:ext uri="{9D8B030D-6E8A-4147-A177-3AD203B41FA5}">
                      <a16:colId xmlns:a16="http://schemas.microsoft.com/office/drawing/2014/main" val="3364145624"/>
                    </a:ext>
                  </a:extLst>
                </a:gridCol>
              </a:tblGrid>
              <a:tr h="352927">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Data Warehouse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Data Lake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8987198"/>
                  </a:ext>
                </a:extLst>
              </a:tr>
              <a:tr h="729563">
                <a:tc>
                  <a:txBody>
                    <a:bodyPr/>
                    <a:lstStyle/>
                    <a:p>
                      <a:pPr marL="0" marR="0" algn="ctr">
                        <a:lnSpc>
                          <a:spcPct val="107000"/>
                        </a:lnSpc>
                        <a:spcBef>
                          <a:spcPts val="0"/>
                        </a:spcBef>
                        <a:spcAft>
                          <a:spcPts val="0"/>
                        </a:spcAft>
                      </a:pPr>
                      <a:r>
                        <a:rPr lang="en-US" sz="1600" dirty="0">
                          <a:effectLst/>
                        </a:rPr>
                        <a:t>Data types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It is structured data from transactional systems.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This includes data from web logs, sensor data, social media data, text and images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8613377"/>
                  </a:ext>
                </a:extLst>
              </a:tr>
              <a:tr h="1475583">
                <a:tc>
                  <a:txBody>
                    <a:bodyPr/>
                    <a:lstStyle/>
                    <a:p>
                      <a:pPr marL="0" marR="0" algn="ctr">
                        <a:lnSpc>
                          <a:spcPct val="107000"/>
                        </a:lnSpc>
                        <a:spcBef>
                          <a:spcPts val="0"/>
                        </a:spcBef>
                        <a:spcAft>
                          <a:spcPts val="0"/>
                        </a:spcAft>
                      </a:pPr>
                      <a:r>
                        <a:rPr lang="en-US" sz="1600">
                          <a:effectLst/>
                        </a:rPr>
                        <a:t>Schema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Schema on write. Before data is written into the data warehouse, schema has to be compulsorily defined. In fact, data is not loaded into the warehouse until the use for it has been defined.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Schema on read. It stores raw data (the data that has not yet been processed for a purpose) in its original format. It is only at the time of reading that shape and structure need to be defined for the data.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8139452"/>
                  </a:ext>
                </a:extLst>
              </a:tr>
              <a:tr h="976865">
                <a:tc>
                  <a:txBody>
                    <a:bodyPr/>
                    <a:lstStyle/>
                    <a:p>
                      <a:pPr marL="0" marR="0" algn="ctr">
                        <a:lnSpc>
                          <a:spcPct val="107000"/>
                        </a:lnSpc>
                        <a:spcBef>
                          <a:spcPts val="0"/>
                        </a:spcBef>
                        <a:spcAft>
                          <a:spcPts val="0"/>
                        </a:spcAft>
                      </a:pPr>
                      <a:r>
                        <a:rPr lang="en-US" sz="1600" dirty="0">
                          <a:effectLst/>
                        </a:rPr>
                        <a:t>Agility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Data warehouses are less agile and have somewhat a fixed configuration.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Since data lakes lack a structure, it is easy to configure, reconfigure data models, queries and applications.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4536203"/>
                  </a:ext>
                </a:extLst>
              </a:tr>
            </a:tbl>
          </a:graphicData>
        </a:graphic>
      </p:graphicFrame>
    </p:spTree>
    <p:extLst>
      <p:ext uri="{BB962C8B-B14F-4D97-AF65-F5344CB8AC3E}">
        <p14:creationId xmlns:p14="http://schemas.microsoft.com/office/powerpoint/2010/main" val="2242916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vert="horz" lIns="91440" tIns="45720" rIns="91440" bIns="45720" rtlCol="0" anchor="t">
            <a:noAutofit/>
          </a:bodyPr>
          <a:lstStyle/>
          <a:p>
            <a:pPr lvl="0"/>
            <a:r>
              <a:rPr lang="en-US" sz="2400" b="1" dirty="0">
                <a:latin typeface="Trebuchet MS" panose="020B0603020202020204" pitchFamily="34" charset="0"/>
              </a:rPr>
              <a:t>Difference between RDBMS and HDFS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3201975"/>
              </p:ext>
            </p:extLst>
          </p:nvPr>
        </p:nvGraphicFramePr>
        <p:xfrm>
          <a:off x="838200" y="1459832"/>
          <a:ext cx="8257673" cy="3361547"/>
        </p:xfrm>
        <a:graphic>
          <a:graphicData uri="http://schemas.openxmlformats.org/drawingml/2006/table">
            <a:tbl>
              <a:tblPr firstRow="1" firstCol="1" bandRow="1">
                <a:tableStyleId>{5C22544A-7EE6-4342-B048-85BDC9FD1C3A}</a:tableStyleId>
              </a:tblPr>
              <a:tblGrid>
                <a:gridCol w="1359568">
                  <a:extLst>
                    <a:ext uri="{9D8B030D-6E8A-4147-A177-3AD203B41FA5}">
                      <a16:colId xmlns:a16="http://schemas.microsoft.com/office/drawing/2014/main" val="3126533634"/>
                    </a:ext>
                  </a:extLst>
                </a:gridCol>
                <a:gridCol w="3817340">
                  <a:extLst>
                    <a:ext uri="{9D8B030D-6E8A-4147-A177-3AD203B41FA5}">
                      <a16:colId xmlns:a16="http://schemas.microsoft.com/office/drawing/2014/main" val="2689112149"/>
                    </a:ext>
                  </a:extLst>
                </a:gridCol>
                <a:gridCol w="3080765">
                  <a:extLst>
                    <a:ext uri="{9D8B030D-6E8A-4147-A177-3AD203B41FA5}">
                      <a16:colId xmlns:a16="http://schemas.microsoft.com/office/drawing/2014/main" val="218592760"/>
                    </a:ext>
                  </a:extLst>
                </a:gridCol>
              </a:tblGrid>
              <a:tr h="270562">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RDBMS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HDFS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7934539"/>
                  </a:ext>
                </a:extLst>
              </a:tr>
              <a:tr h="974785">
                <a:tc>
                  <a:txBody>
                    <a:bodyPr/>
                    <a:lstStyle/>
                    <a:p>
                      <a:pPr marL="0" marR="0" algn="ctr">
                        <a:lnSpc>
                          <a:spcPct val="107000"/>
                        </a:lnSpc>
                        <a:spcBef>
                          <a:spcPts val="0"/>
                        </a:spcBef>
                        <a:spcAft>
                          <a:spcPts val="0"/>
                        </a:spcAft>
                      </a:pPr>
                      <a:r>
                        <a:rPr lang="en-US" sz="1600" dirty="0">
                          <a:effectLst/>
                        </a:rPr>
                        <a:t>Data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It is a relational database. Data are stored in tables comprising rows and columns.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It is not a database. It is a distributed clustered file system with support for parallelism and </a:t>
                      </a:r>
                      <a:r>
                        <a:rPr lang="en-US" sz="1400" dirty="0" smtClean="0">
                          <a:effectLst/>
                        </a:rPr>
                        <a:t>redundancy</a:t>
                      </a:r>
                    </a:p>
                    <a:p>
                      <a:pPr marL="0" marR="0" algn="just">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5346311"/>
                  </a:ext>
                </a:extLst>
              </a:tr>
              <a:tr h="728001">
                <a:tc>
                  <a:txBody>
                    <a:bodyPr/>
                    <a:lstStyle/>
                    <a:p>
                      <a:pPr marL="0" marR="0" algn="ctr">
                        <a:lnSpc>
                          <a:spcPct val="107000"/>
                        </a:lnSpc>
                        <a:spcBef>
                          <a:spcPts val="0"/>
                        </a:spcBef>
                        <a:spcAft>
                          <a:spcPts val="0"/>
                        </a:spcAft>
                      </a:pPr>
                      <a:r>
                        <a:rPr lang="en-US" sz="1600" dirty="0">
                          <a:effectLst/>
                        </a:rPr>
                        <a:t>Usage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OLTP (Online Transaction Processing).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Data discovery and data analytics.</a:t>
                      </a:r>
                    </a:p>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9953976"/>
                  </a:ext>
                </a:extLst>
              </a:tr>
              <a:tr h="1221571">
                <a:tc>
                  <a:txBody>
                    <a:bodyPr/>
                    <a:lstStyle/>
                    <a:p>
                      <a:pPr marL="0" marR="0" algn="ctr">
                        <a:lnSpc>
                          <a:spcPct val="107000"/>
                        </a:lnSpc>
                        <a:spcBef>
                          <a:spcPts val="0"/>
                        </a:spcBef>
                        <a:spcAft>
                          <a:spcPts val="0"/>
                        </a:spcAft>
                      </a:pPr>
                      <a:r>
                        <a:rPr lang="en-US" sz="1600" dirty="0">
                          <a:effectLst/>
                        </a:rPr>
                        <a:t>Schema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“Schema on Write”. Mandates that the schema be pre-defined before placing data in it.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“Schema on Read”. Stores data in its native format. It is only to be formatted at the time of reading data from 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973367"/>
                  </a:ext>
                </a:extLst>
              </a:tr>
            </a:tbl>
          </a:graphicData>
        </a:graphic>
      </p:graphicFrame>
    </p:spTree>
    <p:extLst>
      <p:ext uri="{BB962C8B-B14F-4D97-AF65-F5344CB8AC3E}">
        <p14:creationId xmlns:p14="http://schemas.microsoft.com/office/powerpoint/2010/main" val="1620777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5755"/>
            <a:ext cx="10515600" cy="363008"/>
          </a:xfrm>
        </p:spPr>
        <p:txBody>
          <a:bodyPr vert="horz" lIns="91440" tIns="45720" rIns="91440" bIns="45720" rtlCol="0" anchor="t">
            <a:noAutofit/>
          </a:bodyPr>
          <a:lstStyle/>
          <a:p>
            <a:r>
              <a:rPr lang="en-US" sz="2400" b="1" dirty="0">
                <a:latin typeface="Trebuchet MS" panose="020B0603020202020204" pitchFamily="34" charset="0"/>
              </a:rPr>
              <a:t>Difference between HDFS and </a:t>
            </a:r>
            <a:r>
              <a:rPr lang="en-US" sz="2400" b="1" dirty="0" err="1">
                <a:latin typeface="Trebuchet MS" panose="020B0603020202020204" pitchFamily="34" charset="0"/>
              </a:rPr>
              <a:t>HBase</a:t>
            </a:r>
            <a:endParaRPr lang="en-US" sz="2400" b="1" dirty="0">
              <a:latin typeface="Trebuchet MS" panose="020B0603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1869209"/>
              </p:ext>
            </p:extLst>
          </p:nvPr>
        </p:nvGraphicFramePr>
        <p:xfrm>
          <a:off x="838200" y="1572128"/>
          <a:ext cx="7748335" cy="3545304"/>
        </p:xfrm>
        <a:graphic>
          <a:graphicData uri="http://schemas.openxmlformats.org/drawingml/2006/table">
            <a:tbl>
              <a:tblPr firstRow="1" firstCol="1" bandRow="1">
                <a:tableStyleId>{5C22544A-7EE6-4342-B048-85BDC9FD1C3A}</a:tableStyleId>
              </a:tblPr>
              <a:tblGrid>
                <a:gridCol w="2009595">
                  <a:extLst>
                    <a:ext uri="{9D8B030D-6E8A-4147-A177-3AD203B41FA5}">
                      <a16:colId xmlns:a16="http://schemas.microsoft.com/office/drawing/2014/main" val="1421444051"/>
                    </a:ext>
                  </a:extLst>
                </a:gridCol>
                <a:gridCol w="2535819">
                  <a:extLst>
                    <a:ext uri="{9D8B030D-6E8A-4147-A177-3AD203B41FA5}">
                      <a16:colId xmlns:a16="http://schemas.microsoft.com/office/drawing/2014/main" val="2365715489"/>
                    </a:ext>
                  </a:extLst>
                </a:gridCol>
                <a:gridCol w="3202921">
                  <a:extLst>
                    <a:ext uri="{9D8B030D-6E8A-4147-A177-3AD203B41FA5}">
                      <a16:colId xmlns:a16="http://schemas.microsoft.com/office/drawing/2014/main" val="2189019098"/>
                    </a:ext>
                  </a:extLst>
                </a:gridCol>
              </a:tblGrid>
              <a:tr h="350558">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HDFS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err="1">
                          <a:effectLst/>
                        </a:rPr>
                        <a:t>HBase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0616114"/>
                  </a:ext>
                </a:extLst>
              </a:tr>
              <a:tr h="1309120">
                <a:tc>
                  <a:txBody>
                    <a:bodyPr/>
                    <a:lstStyle/>
                    <a:p>
                      <a:pPr marL="0" marR="0" algn="ctr">
                        <a:lnSpc>
                          <a:spcPct val="107000"/>
                        </a:lnSpc>
                        <a:spcBef>
                          <a:spcPts val="0"/>
                        </a:spcBef>
                        <a:spcAft>
                          <a:spcPts val="0"/>
                        </a:spcAft>
                      </a:pPr>
                      <a:r>
                        <a:rPr lang="en-US" sz="1600" dirty="0">
                          <a:effectLst/>
                        </a:rPr>
                        <a:t>Storage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Datasets are divided into smaller subsets called chunks/blocks and stored across clusters.</a:t>
                      </a:r>
                    </a:p>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Data is stored in key−value pairs in column-oriented database that uses column families to group similar or frequently accessed data together.</a:t>
                      </a:r>
                    </a:p>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394392"/>
                  </a:ext>
                </a:extLst>
              </a:tr>
              <a:tr h="840970">
                <a:tc>
                  <a:txBody>
                    <a:bodyPr/>
                    <a:lstStyle/>
                    <a:p>
                      <a:pPr marL="0" marR="0" algn="ctr">
                        <a:lnSpc>
                          <a:spcPct val="107000"/>
                        </a:lnSpc>
                        <a:spcBef>
                          <a:spcPts val="0"/>
                        </a:spcBef>
                        <a:spcAft>
                          <a:spcPts val="0"/>
                        </a:spcAft>
                      </a:pPr>
                      <a:r>
                        <a:rPr lang="en-US" sz="1600" dirty="0">
                          <a:effectLst/>
                        </a:rPr>
                        <a:t>Flexibility to read-write</a:t>
                      </a:r>
                    </a:p>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Write once, Read many times.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Multiple read−write of data stored in HDFS.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821162"/>
                  </a:ext>
                </a:extLst>
              </a:tr>
              <a:tr h="1044656">
                <a:tc>
                  <a:txBody>
                    <a:bodyPr/>
                    <a:lstStyle/>
                    <a:p>
                      <a:pPr marL="0" marR="0" algn="ctr">
                        <a:lnSpc>
                          <a:spcPct val="107000"/>
                        </a:lnSpc>
                        <a:spcBef>
                          <a:spcPts val="0"/>
                        </a:spcBef>
                        <a:spcAft>
                          <a:spcPts val="0"/>
                        </a:spcAft>
                      </a:pPr>
                      <a:r>
                        <a:rPr lang="en-US" sz="1600" dirty="0">
                          <a:effectLst/>
                        </a:rPr>
                        <a:t>Scalability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Multiple nodes can be added to the cluster and therefore hugely and infinitely scalable.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Can store huge amounts of data</a:t>
                      </a:r>
                    </a:p>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5526177"/>
                  </a:ext>
                </a:extLst>
              </a:tr>
            </a:tbl>
          </a:graphicData>
        </a:graphic>
      </p:graphicFrame>
    </p:spTree>
    <p:extLst>
      <p:ext uri="{BB962C8B-B14F-4D97-AF65-F5344CB8AC3E}">
        <p14:creationId xmlns:p14="http://schemas.microsoft.com/office/powerpoint/2010/main" val="4219434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vert="horz" lIns="91440" tIns="45720" rIns="91440" bIns="45720" rtlCol="0" anchor="t">
            <a:noAutofit/>
          </a:bodyPr>
          <a:lstStyle/>
          <a:p>
            <a:r>
              <a:rPr lang="en-US" sz="2400" b="1" dirty="0" smtClean="0">
                <a:latin typeface="Trebuchet MS" panose="020B0603020202020204" pitchFamily="34" charset="0"/>
              </a:rPr>
              <a:t>Difference </a:t>
            </a:r>
            <a:r>
              <a:rPr lang="en-US" sz="2400" b="1" dirty="0">
                <a:latin typeface="Trebuchet MS" panose="020B0603020202020204" pitchFamily="34" charset="0"/>
              </a:rPr>
              <a:t>between </a:t>
            </a:r>
            <a:r>
              <a:rPr lang="en-US" sz="2400" b="1" dirty="0" err="1">
                <a:latin typeface="Trebuchet MS" panose="020B0603020202020204" pitchFamily="34" charset="0"/>
              </a:rPr>
              <a:t>MapReduce</a:t>
            </a:r>
            <a:r>
              <a:rPr lang="en-US" sz="2400" b="1" dirty="0">
                <a:latin typeface="Trebuchet MS" panose="020B0603020202020204" pitchFamily="34" charset="0"/>
              </a:rPr>
              <a:t> and Pig</a:t>
            </a:r>
            <a:br>
              <a:rPr lang="en-US" sz="2400" b="1" dirty="0">
                <a:latin typeface="Trebuchet MS" panose="020B0603020202020204" pitchFamily="34" charset="0"/>
              </a:rPr>
            </a:br>
            <a:endParaRPr lang="en-US" sz="2400" b="1" dirty="0">
              <a:latin typeface="Trebuchet MS" panose="020B0603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2644170"/>
              </p:ext>
            </p:extLst>
          </p:nvPr>
        </p:nvGraphicFramePr>
        <p:xfrm>
          <a:off x="1051926" y="1304589"/>
          <a:ext cx="7418305" cy="3799847"/>
        </p:xfrm>
        <a:graphic>
          <a:graphicData uri="http://schemas.openxmlformats.org/drawingml/2006/table">
            <a:tbl>
              <a:tblPr firstRow="1" firstCol="1" bandRow="1">
                <a:tableStyleId>{5C22544A-7EE6-4342-B048-85BDC9FD1C3A}</a:tableStyleId>
              </a:tblPr>
              <a:tblGrid>
                <a:gridCol w="1923999">
                  <a:extLst>
                    <a:ext uri="{9D8B030D-6E8A-4147-A177-3AD203B41FA5}">
                      <a16:colId xmlns:a16="http://schemas.microsoft.com/office/drawing/2014/main" val="3422951583"/>
                    </a:ext>
                  </a:extLst>
                </a:gridCol>
                <a:gridCol w="2427809">
                  <a:extLst>
                    <a:ext uri="{9D8B030D-6E8A-4147-A177-3AD203B41FA5}">
                      <a16:colId xmlns:a16="http://schemas.microsoft.com/office/drawing/2014/main" val="3166908451"/>
                    </a:ext>
                  </a:extLst>
                </a:gridCol>
                <a:gridCol w="3066497">
                  <a:extLst>
                    <a:ext uri="{9D8B030D-6E8A-4147-A177-3AD203B41FA5}">
                      <a16:colId xmlns:a16="http://schemas.microsoft.com/office/drawing/2014/main" val="2110536123"/>
                    </a:ext>
                  </a:extLst>
                </a:gridCol>
              </a:tblGrid>
              <a:tr h="458634">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err="1">
                          <a:effectLst/>
                        </a:rPr>
                        <a:t>MapReduce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Pig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0391467"/>
                  </a:ext>
                </a:extLst>
              </a:tr>
              <a:tr h="1685830">
                <a:tc>
                  <a:txBody>
                    <a:bodyPr/>
                    <a:lstStyle/>
                    <a:p>
                      <a:pPr marL="0" marR="0" algn="ctr">
                        <a:lnSpc>
                          <a:spcPct val="107000"/>
                        </a:lnSpc>
                        <a:spcBef>
                          <a:spcPts val="0"/>
                        </a:spcBef>
                        <a:spcAft>
                          <a:spcPts val="0"/>
                        </a:spcAft>
                      </a:pPr>
                      <a:r>
                        <a:rPr lang="en-US" sz="1600" dirty="0">
                          <a:effectLst/>
                        </a:rPr>
                        <a:t>What is 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Symbol" panose="05050102010706020507" pitchFamily="18" charset="2"/>
                        <a:buChar char=""/>
                        <a:tabLst>
                          <a:tab pos="933450" algn="l"/>
                        </a:tabLst>
                      </a:pPr>
                      <a:r>
                        <a:rPr lang="en-US" sz="1400" dirty="0">
                          <a:effectLst/>
                        </a:rPr>
                        <a:t>It is a low-level language.</a:t>
                      </a:r>
                    </a:p>
                    <a:p>
                      <a:pPr marL="342900" marR="0" lvl="0" indent="-342900" algn="just">
                        <a:lnSpc>
                          <a:spcPct val="107000"/>
                        </a:lnSpc>
                        <a:spcBef>
                          <a:spcPts val="0"/>
                        </a:spcBef>
                        <a:spcAft>
                          <a:spcPts val="0"/>
                        </a:spcAft>
                        <a:buFont typeface="Symbol" panose="05050102010706020507" pitchFamily="18" charset="2"/>
                        <a:buChar char=""/>
                        <a:tabLst>
                          <a:tab pos="933450" algn="l"/>
                        </a:tabLst>
                      </a:pPr>
                      <a:r>
                        <a:rPr lang="en-US" sz="1400" dirty="0">
                          <a:effectLst/>
                        </a:rPr>
                        <a:t>It leads to a huge amount of custom user code that is difficult to maintain and reuse.</a:t>
                      </a:r>
                    </a:p>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400" dirty="0">
                          <a:effectLst/>
                        </a:rPr>
                        <a:t>It is a high-level scripting language.</a:t>
                      </a:r>
                    </a:p>
                    <a:p>
                      <a:pPr marL="342900" marR="0" lvl="0" indent="-342900" algn="just">
                        <a:lnSpc>
                          <a:spcPct val="107000"/>
                        </a:lnSpc>
                        <a:spcBef>
                          <a:spcPts val="0"/>
                        </a:spcBef>
                        <a:spcAft>
                          <a:spcPts val="0"/>
                        </a:spcAft>
                        <a:buFont typeface="Symbol" panose="05050102010706020507" pitchFamily="18" charset="2"/>
                        <a:buChar char=""/>
                        <a:tabLst>
                          <a:tab pos="933450" algn="l"/>
                        </a:tabLst>
                      </a:pPr>
                      <a:r>
                        <a:rPr lang="en-US" sz="1400" dirty="0">
                          <a:effectLst/>
                        </a:rPr>
                        <a:t>It is a data flow language.</a:t>
                      </a:r>
                    </a:p>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737564"/>
                  </a:ext>
                </a:extLst>
              </a:tr>
              <a:tr h="933694">
                <a:tc>
                  <a:txBody>
                    <a:bodyPr/>
                    <a:lstStyle/>
                    <a:p>
                      <a:pPr marL="0" marR="0" algn="ctr">
                        <a:lnSpc>
                          <a:spcPct val="107000"/>
                        </a:lnSpc>
                        <a:spcBef>
                          <a:spcPts val="0"/>
                        </a:spcBef>
                        <a:spcAft>
                          <a:spcPts val="0"/>
                        </a:spcAft>
                      </a:pPr>
                      <a:r>
                        <a:rPr lang="en-US" sz="1600" dirty="0">
                          <a:effectLst/>
                        </a:rPr>
                        <a:t>Extensibility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Not easy to extend. Functions need to be written from scratch</a:t>
                      </a:r>
                      <a:r>
                        <a:rPr lang="en-US" sz="1400" dirty="0" smtClean="0">
                          <a:effectLst/>
                        </a:rPr>
                        <a:t>.</a:t>
                      </a:r>
                    </a:p>
                    <a:p>
                      <a:pPr marL="0" marR="0" algn="just">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Easily extendable using UDFs. The UDFs are fairly reusable.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53608"/>
                  </a:ext>
                </a:extLst>
              </a:tr>
              <a:tr h="721689">
                <a:tc>
                  <a:txBody>
                    <a:bodyPr/>
                    <a:lstStyle/>
                    <a:p>
                      <a:pPr marL="0" marR="0" algn="ctr">
                        <a:lnSpc>
                          <a:spcPct val="107000"/>
                        </a:lnSpc>
                        <a:spcBef>
                          <a:spcPts val="0"/>
                        </a:spcBef>
                        <a:spcAft>
                          <a:spcPts val="0"/>
                        </a:spcAft>
                      </a:pPr>
                      <a:r>
                        <a:rPr lang="en-US" sz="1600" dirty="0">
                          <a:effectLst/>
                        </a:rPr>
                        <a:t>Code Portability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933450" algn="l"/>
                        </a:tabLst>
                      </a:pPr>
                      <a:r>
                        <a:rPr lang="en-US" sz="1400">
                          <a:effectLst/>
                        </a:rPr>
                        <a:t>May not be supported with all versions of Hadoop.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Works with any version of Hadoop.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8804529"/>
                  </a:ext>
                </a:extLst>
              </a:tr>
            </a:tbl>
          </a:graphicData>
        </a:graphic>
      </p:graphicFrame>
    </p:spTree>
    <p:extLst>
      <p:ext uri="{BB962C8B-B14F-4D97-AF65-F5344CB8AC3E}">
        <p14:creationId xmlns:p14="http://schemas.microsoft.com/office/powerpoint/2010/main" val="86101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vert="horz" lIns="91440" tIns="45720" rIns="91440" bIns="45720" rtlCol="0" anchor="t">
            <a:noAutofit/>
          </a:bodyPr>
          <a:lstStyle/>
          <a:p>
            <a:pPr lvl="0"/>
            <a:r>
              <a:rPr lang="en-US" sz="2400" b="1" dirty="0" smtClean="0">
                <a:latin typeface="Trebuchet MS" panose="020B0603020202020204" pitchFamily="34" charset="0"/>
              </a:rPr>
              <a:t>Difference </a:t>
            </a:r>
            <a:r>
              <a:rPr lang="en-US" sz="2400" b="1" dirty="0">
                <a:latin typeface="Trebuchet MS" panose="020B0603020202020204" pitchFamily="34" charset="0"/>
              </a:rPr>
              <a:t>between </a:t>
            </a:r>
            <a:r>
              <a:rPr lang="en-US" sz="2400" b="1" dirty="0" err="1">
                <a:latin typeface="Trebuchet MS" panose="020B0603020202020204" pitchFamily="34" charset="0"/>
              </a:rPr>
              <a:t>MapReduce</a:t>
            </a:r>
            <a:r>
              <a:rPr lang="en-US" sz="2400" b="1" dirty="0">
                <a:latin typeface="Trebuchet MS" panose="020B0603020202020204" pitchFamily="34" charset="0"/>
              </a:rPr>
              <a:t> and Spark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2573321"/>
              </p:ext>
            </p:extLst>
          </p:nvPr>
        </p:nvGraphicFramePr>
        <p:xfrm>
          <a:off x="838199" y="1596273"/>
          <a:ext cx="7760369" cy="2946631"/>
        </p:xfrm>
        <a:graphic>
          <a:graphicData uri="http://schemas.openxmlformats.org/drawingml/2006/table">
            <a:tbl>
              <a:tblPr firstRow="1" firstCol="1" bandRow="1">
                <a:tableStyleId>{5C22544A-7EE6-4342-B048-85BDC9FD1C3A}</a:tableStyleId>
              </a:tblPr>
              <a:tblGrid>
                <a:gridCol w="2012716">
                  <a:extLst>
                    <a:ext uri="{9D8B030D-6E8A-4147-A177-3AD203B41FA5}">
                      <a16:colId xmlns:a16="http://schemas.microsoft.com/office/drawing/2014/main" val="2606523904"/>
                    </a:ext>
                  </a:extLst>
                </a:gridCol>
                <a:gridCol w="3170885">
                  <a:extLst>
                    <a:ext uri="{9D8B030D-6E8A-4147-A177-3AD203B41FA5}">
                      <a16:colId xmlns:a16="http://schemas.microsoft.com/office/drawing/2014/main" val="48934200"/>
                    </a:ext>
                  </a:extLst>
                </a:gridCol>
                <a:gridCol w="2576768">
                  <a:extLst>
                    <a:ext uri="{9D8B030D-6E8A-4147-A177-3AD203B41FA5}">
                      <a16:colId xmlns:a16="http://schemas.microsoft.com/office/drawing/2014/main" val="2990213047"/>
                    </a:ext>
                  </a:extLst>
                </a:gridCol>
              </a:tblGrid>
              <a:tr h="492783">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err="1">
                          <a:effectLst/>
                        </a:rPr>
                        <a:t>MapReduce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Spark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3441347"/>
                  </a:ext>
                </a:extLst>
              </a:tr>
              <a:tr h="1069910">
                <a:tc>
                  <a:txBody>
                    <a:bodyPr/>
                    <a:lstStyle/>
                    <a:p>
                      <a:pPr marL="0" marR="0" algn="ctr">
                        <a:lnSpc>
                          <a:spcPct val="107000"/>
                        </a:lnSpc>
                        <a:spcBef>
                          <a:spcPts val="0"/>
                        </a:spcBef>
                        <a:spcAft>
                          <a:spcPts val="0"/>
                        </a:spcAft>
                      </a:pPr>
                      <a:r>
                        <a:rPr lang="en-US" sz="1600" dirty="0">
                          <a:effectLst/>
                        </a:rPr>
                        <a:t>Data storage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933450" algn="l"/>
                        </a:tabLst>
                      </a:pPr>
                      <a:r>
                        <a:rPr lang="en-US" sz="1400" dirty="0">
                          <a:effectLst/>
                        </a:rPr>
                        <a:t>Stores data in local disk. This implies that data is written to and read from hard disk.</a:t>
                      </a:r>
                    </a:p>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933450" algn="l"/>
                        </a:tabLst>
                      </a:pPr>
                      <a:r>
                        <a:rPr lang="en-US" sz="1400" dirty="0">
                          <a:effectLst/>
                        </a:rPr>
                        <a:t>Stores data in memory.</a:t>
                      </a:r>
                    </a:p>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0112237"/>
                  </a:ext>
                </a:extLst>
              </a:tr>
              <a:tr h="421492">
                <a:tc>
                  <a:txBody>
                    <a:bodyPr/>
                    <a:lstStyle/>
                    <a:p>
                      <a:pPr marL="0" marR="0" algn="ctr">
                        <a:lnSpc>
                          <a:spcPct val="107000"/>
                        </a:lnSpc>
                        <a:spcBef>
                          <a:spcPts val="0"/>
                        </a:spcBef>
                        <a:spcAft>
                          <a:spcPts val="0"/>
                        </a:spcAft>
                      </a:pPr>
                      <a:r>
                        <a:rPr lang="en-US" sz="1600" dirty="0">
                          <a:effectLst/>
                        </a:rPr>
                        <a:t>Latency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dirty="0">
                          <a:effectLst/>
                        </a:rPr>
                        <a:t>High latency.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933450" algn="l"/>
                        </a:tabLst>
                      </a:pPr>
                      <a:r>
                        <a:rPr lang="en-US" sz="1400" dirty="0">
                          <a:effectLst/>
                        </a:rPr>
                        <a:t>Low latency.</a:t>
                      </a:r>
                    </a:p>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3478343"/>
                  </a:ext>
                </a:extLst>
              </a:tr>
              <a:tr h="927373">
                <a:tc>
                  <a:txBody>
                    <a:bodyPr/>
                    <a:lstStyle/>
                    <a:p>
                      <a:pPr marL="0" marR="0">
                        <a:lnSpc>
                          <a:spcPct val="107000"/>
                        </a:lnSpc>
                        <a:spcBef>
                          <a:spcPts val="0"/>
                        </a:spcBef>
                        <a:spcAft>
                          <a:spcPts val="0"/>
                        </a:spcAft>
                        <a:tabLst>
                          <a:tab pos="933450" algn="l"/>
                        </a:tabLst>
                      </a:pPr>
                      <a:r>
                        <a:rPr lang="en-US" sz="1600" dirty="0">
                          <a:effectLst/>
                        </a:rPr>
                        <a:t>Platform developed on</a:t>
                      </a:r>
                    </a:p>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933450" algn="l"/>
                        </a:tabLst>
                      </a:pPr>
                      <a:r>
                        <a:rPr lang="en-US" sz="1400" dirty="0">
                          <a:effectLst/>
                        </a:rPr>
                        <a:t>Developed using Java.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933450" algn="l"/>
                        </a:tabLst>
                      </a:pPr>
                      <a:r>
                        <a:rPr lang="en-US" sz="1400" dirty="0">
                          <a:effectLst/>
                        </a:rPr>
                        <a:t>Has APIs for Python, Java Scala and Spark SQL.</a:t>
                      </a:r>
                    </a:p>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1347791"/>
                  </a:ext>
                </a:extLst>
              </a:tr>
            </a:tbl>
          </a:graphicData>
        </a:graphic>
      </p:graphicFrame>
    </p:spTree>
    <p:extLst>
      <p:ext uri="{BB962C8B-B14F-4D97-AF65-F5344CB8AC3E}">
        <p14:creationId xmlns:p14="http://schemas.microsoft.com/office/powerpoint/2010/main" val="2327576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vert="horz" lIns="91440" tIns="45720" rIns="91440" bIns="45720" rtlCol="0" anchor="t">
            <a:noAutofit/>
          </a:bodyPr>
          <a:lstStyle/>
          <a:p>
            <a:pPr lvl="0"/>
            <a:r>
              <a:rPr lang="en-US" sz="2400" b="1" dirty="0" smtClean="0">
                <a:latin typeface="Trebuchet MS" panose="020B0603020202020204" pitchFamily="34" charset="0"/>
              </a:rPr>
              <a:t>Difference </a:t>
            </a:r>
            <a:r>
              <a:rPr lang="en-US" sz="2400" b="1" dirty="0">
                <a:latin typeface="Trebuchet MS" panose="020B0603020202020204" pitchFamily="34" charset="0"/>
              </a:rPr>
              <a:t>between </a:t>
            </a:r>
            <a:r>
              <a:rPr lang="en-US" sz="2400" b="1" dirty="0" smtClean="0">
                <a:latin typeface="Trebuchet MS" panose="020B0603020202020204" pitchFamily="34" charset="0"/>
              </a:rPr>
              <a:t>Pig and Hive</a:t>
            </a:r>
            <a:endParaRPr lang="en-US" sz="2400" b="1" dirty="0">
              <a:latin typeface="Trebuchet MS" panose="020B0603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0335199"/>
              </p:ext>
            </p:extLst>
          </p:nvPr>
        </p:nvGraphicFramePr>
        <p:xfrm>
          <a:off x="1067968" y="1612315"/>
          <a:ext cx="7289968" cy="3376781"/>
        </p:xfrm>
        <a:graphic>
          <a:graphicData uri="http://schemas.openxmlformats.org/drawingml/2006/table">
            <a:tbl>
              <a:tblPr firstRow="1" firstCol="1" bandRow="1">
                <a:tableStyleId>{5C22544A-7EE6-4342-B048-85BDC9FD1C3A}</a:tableStyleId>
              </a:tblPr>
              <a:tblGrid>
                <a:gridCol w="1890714">
                  <a:extLst>
                    <a:ext uri="{9D8B030D-6E8A-4147-A177-3AD203B41FA5}">
                      <a16:colId xmlns:a16="http://schemas.microsoft.com/office/drawing/2014/main" val="2062558712"/>
                    </a:ext>
                  </a:extLst>
                </a:gridCol>
                <a:gridCol w="3179845">
                  <a:extLst>
                    <a:ext uri="{9D8B030D-6E8A-4147-A177-3AD203B41FA5}">
                      <a16:colId xmlns:a16="http://schemas.microsoft.com/office/drawing/2014/main" val="258868638"/>
                    </a:ext>
                  </a:extLst>
                </a:gridCol>
                <a:gridCol w="2219409">
                  <a:extLst>
                    <a:ext uri="{9D8B030D-6E8A-4147-A177-3AD203B41FA5}">
                      <a16:colId xmlns:a16="http://schemas.microsoft.com/office/drawing/2014/main" val="1226262144"/>
                    </a:ext>
                  </a:extLst>
                </a:gridCol>
              </a:tblGrid>
              <a:tr h="511655">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Pig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Hive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9857466"/>
                  </a:ext>
                </a:extLst>
              </a:tr>
              <a:tr h="716282">
                <a:tc>
                  <a:txBody>
                    <a:bodyPr/>
                    <a:lstStyle/>
                    <a:p>
                      <a:pPr marL="0" marR="0" algn="ctr">
                        <a:lnSpc>
                          <a:spcPct val="107000"/>
                        </a:lnSpc>
                        <a:spcBef>
                          <a:spcPts val="0"/>
                        </a:spcBef>
                        <a:spcAft>
                          <a:spcPts val="0"/>
                        </a:spcAft>
                      </a:pPr>
                      <a:r>
                        <a:rPr lang="en-US" sz="1600" dirty="0">
                          <a:effectLst/>
                        </a:rPr>
                        <a:t>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933450" algn="l"/>
                        </a:tabLst>
                      </a:pPr>
                      <a:r>
                        <a:rPr lang="en-US" sz="1400">
                          <a:effectLst/>
                        </a:rPr>
                        <a:t>Works with both structured and semi-structured data.</a:t>
                      </a:r>
                    </a:p>
                    <a:p>
                      <a:pPr marL="0" marR="0" algn="just">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933450" algn="l"/>
                        </a:tabLst>
                      </a:pPr>
                      <a:r>
                        <a:rPr lang="en-US" sz="1400">
                          <a:effectLst/>
                        </a:rPr>
                        <a:t>Essentially works with structured data.</a:t>
                      </a:r>
                    </a:p>
                    <a:p>
                      <a:pPr marL="0" marR="0" algn="just">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0350204"/>
                  </a:ext>
                </a:extLst>
              </a:tr>
              <a:tr h="477521">
                <a:tc>
                  <a:txBody>
                    <a:bodyPr/>
                    <a:lstStyle/>
                    <a:p>
                      <a:pPr marL="0" marR="0" algn="ctr">
                        <a:lnSpc>
                          <a:spcPct val="107000"/>
                        </a:lnSpc>
                        <a:spcBef>
                          <a:spcPts val="0"/>
                        </a:spcBef>
                        <a:spcAft>
                          <a:spcPts val="0"/>
                        </a:spcAft>
                      </a:pPr>
                      <a:r>
                        <a:rPr lang="en-US" sz="1600">
                          <a:effectLst/>
                        </a:rPr>
                        <a:t>Who uses?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a:effectLst/>
                        </a:rPr>
                        <a:t>Researchers and Programmers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933450" algn="l"/>
                        </a:tabLst>
                      </a:pPr>
                      <a:r>
                        <a:rPr lang="en-US" sz="1400">
                          <a:effectLst/>
                        </a:rPr>
                        <a:t>Data Analysts</a:t>
                      </a:r>
                    </a:p>
                    <a:p>
                      <a:pPr marL="0" marR="0" algn="just">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6315766"/>
                  </a:ext>
                </a:extLst>
              </a:tr>
              <a:tr h="1671323">
                <a:tc>
                  <a:txBody>
                    <a:bodyPr/>
                    <a:lstStyle/>
                    <a:p>
                      <a:pPr marL="0" marR="0" algn="ctr">
                        <a:lnSpc>
                          <a:spcPct val="107000"/>
                        </a:lnSpc>
                        <a:spcBef>
                          <a:spcPts val="0"/>
                        </a:spcBef>
                        <a:spcAft>
                          <a:spcPts val="0"/>
                        </a:spcAft>
                      </a:pPr>
                      <a:r>
                        <a:rPr lang="en-US" sz="1600" dirty="0">
                          <a:effectLst/>
                        </a:rPr>
                        <a:t>Usage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933450" algn="l"/>
                        </a:tabLst>
                      </a:pPr>
                      <a:r>
                        <a:rPr lang="en-US" sz="1400">
                          <a:effectLst/>
                        </a:rPr>
                        <a:t>It can be suitably used for prototyping and rapidly developing MapReduce jobs.</a:t>
                      </a:r>
                    </a:p>
                    <a:p>
                      <a:pPr marL="0" marR="0" algn="just">
                        <a:lnSpc>
                          <a:spcPct val="107000"/>
                        </a:lnSpc>
                        <a:spcBef>
                          <a:spcPts val="0"/>
                        </a:spcBef>
                        <a:spcAft>
                          <a:spcPts val="0"/>
                        </a:spcAft>
                        <a:tabLst>
                          <a:tab pos="933450" algn="l"/>
                        </a:tabLs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933450" algn="l"/>
                        </a:tabLst>
                      </a:pPr>
                      <a:r>
                        <a:rPr lang="en-US" sz="1400" dirty="0">
                          <a:effectLst/>
                        </a:rPr>
                        <a:t>It can be used to perform ad hoc queries or generate report data spread across multiple nodes in the cluster.</a:t>
                      </a:r>
                    </a:p>
                    <a:p>
                      <a:pPr marL="0" marR="0" algn="just">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118130"/>
                  </a:ext>
                </a:extLst>
              </a:tr>
            </a:tbl>
          </a:graphicData>
        </a:graphic>
      </p:graphicFrame>
    </p:spTree>
    <p:extLst>
      <p:ext uri="{BB962C8B-B14F-4D97-AF65-F5344CB8AC3E}">
        <p14:creationId xmlns:p14="http://schemas.microsoft.com/office/powerpoint/2010/main" val="396060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393</TotalTime>
  <Words>665</Words>
  <Application>Microsoft Office PowerPoint</Application>
  <PresentationFormat>Widescreen</PresentationFormat>
  <Paragraphs>124</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Symbol</vt:lpstr>
      <vt:lpstr>Times New Roman</vt:lpstr>
      <vt:lpstr>Trebuchet MS</vt:lpstr>
      <vt:lpstr>Wingdings 3</vt:lpstr>
      <vt:lpstr>Facet</vt:lpstr>
      <vt:lpstr>PowerPoint Presentation</vt:lpstr>
      <vt:lpstr>Learning Objectives and Learning Outcomes</vt:lpstr>
      <vt:lpstr>Session Plan</vt:lpstr>
      <vt:lpstr>Difference between Data warehouse and  Data Lakes </vt:lpstr>
      <vt:lpstr>Difference between RDBMS and HDFS</vt:lpstr>
      <vt:lpstr>Difference between HDFS and HBase</vt:lpstr>
      <vt:lpstr>Difference between MapReduce and Pig </vt:lpstr>
      <vt:lpstr>Difference between MapReduce and Spark</vt:lpstr>
      <vt:lpstr>Difference between Pig and Hive</vt:lpstr>
      <vt:lpstr>Summary please…</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 Acharya</dc:creator>
  <cp:lastModifiedBy>Seema Acharya</cp:lastModifiedBy>
  <cp:revision>101</cp:revision>
  <dcterms:created xsi:type="dcterms:W3CDTF">2015-04-07T15:48:33Z</dcterms:created>
  <dcterms:modified xsi:type="dcterms:W3CDTF">2019-05-16T05:42:59Z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Seema_Acharya@ad.infosys.com</vt:lpwstr>
  </property>
  <property fmtid="{D5CDD505-2E9C-101B-9397-08002B2CF9AE}" pid="5" name="MSIP_Label_be4b3411-284d-4d31-bd4f-bc13ef7f1fd6_SetDate">
    <vt:lpwstr>2019-05-15T19:40:30.1764260Z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Seema_Acharya@ad.infosys.com</vt:lpwstr>
  </property>
  <property fmtid="{D5CDD505-2E9C-101B-9397-08002B2CF9AE}" pid="12" name="MSIP_Label_a0819fa7-4367-4500-ba88-dd630d977609_SetDate">
    <vt:lpwstr>2019-05-15T19:40:30.1764260Z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