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71" r:id="rId3"/>
    <p:sldId id="272" r:id="rId4"/>
    <p:sldId id="273" r:id="rId5"/>
    <p:sldId id="303" r:id="rId6"/>
    <p:sldId id="302" r:id="rId7"/>
    <p:sldId id="301" r:id="rId8"/>
    <p:sldId id="304" r:id="rId9"/>
    <p:sldId id="275"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76122" autoAdjust="0"/>
  </p:normalViewPr>
  <p:slideViewPr>
    <p:cSldViewPr snapToGrid="0">
      <p:cViewPr>
        <p:scale>
          <a:sx n="57" d="100"/>
          <a:sy n="57" d="100"/>
        </p:scale>
        <p:origin x="1296" y="-30"/>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211FA-C966-4004-B4BC-F15C15C07DF5}"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99876-1A9D-4A13-A2C3-B956C7442E0C}" type="slidenum">
              <a:rPr lang="en-US" smtClean="0"/>
              <a:t>‹#›</a:t>
            </a:fld>
            <a:endParaRPr lang="en-US"/>
          </a:p>
        </p:txBody>
      </p:sp>
    </p:spTree>
    <p:extLst>
      <p:ext uri="{BB962C8B-B14F-4D97-AF65-F5344CB8AC3E}">
        <p14:creationId xmlns:p14="http://schemas.microsoft.com/office/powerpoint/2010/main" val="66560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89939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08512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8659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4090090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6317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92309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2879199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049596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50014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31834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6DA532-DA17-4F2B-B442-30061388BFAF}"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63181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6DA532-DA17-4F2B-B442-30061388BFAF}"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291499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6DA532-DA17-4F2B-B442-30061388BFAF}" type="datetimeFigureOut">
              <a:rPr lang="en-US" smtClean="0"/>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5528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DA532-DA17-4F2B-B442-30061388BFAF}" type="datetimeFigureOut">
              <a:rPr lang="en-US" smtClean="0"/>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23751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DA532-DA17-4F2B-B442-30061388BFAF}"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98871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DA532-DA17-4F2B-B442-30061388BFAF}"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40231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6DA532-DA17-4F2B-B442-30061388BFAF}" type="datetimeFigureOut">
              <a:rPr lang="en-US" smtClean="0"/>
              <a:t>5/16/2019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388CE8-86EF-4D8C-A9AD-919BEB60AF2B}" type="slidenum">
              <a:rPr lang="en-US" smtClean="0"/>
              <a:t>‹#›</a:t>
            </a:fld>
            <a:endParaRPr lang="en-US"/>
          </a:p>
        </p:txBody>
      </p:sp>
    </p:spTree>
    <p:extLst>
      <p:ext uri="{BB962C8B-B14F-4D97-AF65-F5344CB8AC3E}">
        <p14:creationId xmlns:p14="http://schemas.microsoft.com/office/powerpoint/2010/main" val="659598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72267" y="3242604"/>
            <a:ext cx="6231466" cy="1617264"/>
          </a:xfrm>
        </p:spPr>
        <p:txBody>
          <a:bodyPr>
            <a:noAutofit/>
          </a:bodyPr>
          <a:lstStyle/>
          <a:p>
            <a:pPr algn="l"/>
            <a:r>
              <a:rPr lang="en-US" sz="2800" b="1" dirty="0" smtClean="0">
                <a:solidFill>
                  <a:schemeClr val="tx1"/>
                </a:solidFill>
                <a:latin typeface="Trebuchet MS" panose="020B0603020202020204" pitchFamily="34" charset="0"/>
              </a:rPr>
              <a:t>Chapter </a:t>
            </a:r>
            <a:r>
              <a:rPr lang="en-US" sz="2800" b="1" dirty="0" smtClean="0">
                <a:solidFill>
                  <a:schemeClr val="tx1"/>
                </a:solidFill>
                <a:latin typeface="Trebuchet MS" panose="020B0603020202020204" pitchFamily="34" charset="0"/>
              </a:rPr>
              <a:t>14</a:t>
            </a:r>
            <a:endParaRPr lang="en-US" sz="2800" b="1" dirty="0" smtClean="0">
              <a:solidFill>
                <a:schemeClr val="tx1"/>
              </a:solidFill>
              <a:latin typeface="Trebuchet MS" panose="020B0603020202020204" pitchFamily="34" charset="0"/>
            </a:endParaRPr>
          </a:p>
          <a:p>
            <a:pPr algn="l"/>
            <a:endParaRPr lang="en-US" sz="2800" b="1" dirty="0" smtClean="0">
              <a:solidFill>
                <a:schemeClr val="tx1"/>
              </a:solidFill>
              <a:latin typeface="Trebuchet MS" panose="020B0603020202020204" pitchFamily="34" charset="0"/>
            </a:endParaRPr>
          </a:p>
          <a:p>
            <a:pPr algn="l"/>
            <a:r>
              <a:rPr lang="en-US" sz="2800" b="1" dirty="0">
                <a:solidFill>
                  <a:schemeClr val="tx1"/>
                </a:solidFill>
                <a:latin typeface="Trebuchet MS" panose="020B0603020202020204" pitchFamily="34" charset="0"/>
              </a:rPr>
              <a:t>Big Data Trends in 2019 and Beyond</a:t>
            </a:r>
          </a:p>
        </p:txBody>
      </p:sp>
    </p:spTree>
    <p:extLst>
      <p:ext uri="{BB962C8B-B14F-4D97-AF65-F5344CB8AC3E}">
        <p14:creationId xmlns:p14="http://schemas.microsoft.com/office/powerpoint/2010/main" val="830725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0079" y="3033324"/>
            <a:ext cx="2974676" cy="454944"/>
          </a:xfrm>
        </p:spPr>
        <p:txBody>
          <a:bodyPr>
            <a:noAutofit/>
          </a:bodyPr>
          <a:lstStyle/>
          <a:p>
            <a:pPr marL="0" indent="0" algn="ctr">
              <a:buNone/>
            </a:pPr>
            <a:r>
              <a:rPr lang="en-US" sz="2800" b="1" dirty="0" smtClean="0">
                <a:latin typeface="Trebuchet MS" panose="020B0603020202020204" pitchFamily="34" charset="0"/>
              </a:rPr>
              <a:t>Thank you</a:t>
            </a:r>
            <a:endParaRPr lang="en-US" sz="2800" b="1" dirty="0">
              <a:latin typeface="Trebuchet MS" panose="020B0603020202020204" pitchFamily="34" charset="0"/>
            </a:endParaRPr>
          </a:p>
        </p:txBody>
      </p:sp>
    </p:spTree>
    <p:extLst>
      <p:ext uri="{BB962C8B-B14F-4D97-AF65-F5344CB8AC3E}">
        <p14:creationId xmlns:p14="http://schemas.microsoft.com/office/powerpoint/2010/main" val="1642455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33" y="500593"/>
            <a:ext cx="7255933" cy="464608"/>
          </a:xfrm>
        </p:spPr>
        <p:txBody>
          <a:bodyPr>
            <a:normAutofit/>
          </a:bodyPr>
          <a:lstStyle/>
          <a:p>
            <a:r>
              <a:rPr lang="en-US" sz="2400" b="1" dirty="0" smtClean="0">
                <a:latin typeface="Trebuchet MS" panose="020B0603020202020204" pitchFamily="34" charset="0"/>
              </a:rPr>
              <a:t>Learning Objectives and Learning Outcomes</a:t>
            </a:r>
            <a:endParaRPr lang="en-US" sz="2400" b="1" dirty="0">
              <a:latin typeface="Trebuchet MS" panose="020B0603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4172590"/>
              </p:ext>
            </p:extLst>
          </p:nvPr>
        </p:nvGraphicFramePr>
        <p:xfrm>
          <a:off x="473015" y="1777061"/>
          <a:ext cx="9111252" cy="3749040"/>
        </p:xfrm>
        <a:graphic>
          <a:graphicData uri="http://schemas.openxmlformats.org/drawingml/2006/table">
            <a:tbl>
              <a:tblPr firstRow="1" bandRow="1">
                <a:tableStyleId>{5C22544A-7EE6-4342-B048-85BDC9FD1C3A}</a:tableStyleId>
              </a:tblPr>
              <a:tblGrid>
                <a:gridCol w="4673001">
                  <a:extLst>
                    <a:ext uri="{9D8B030D-6E8A-4147-A177-3AD203B41FA5}">
                      <a16:colId xmlns:a16="http://schemas.microsoft.com/office/drawing/2014/main" val="20000"/>
                    </a:ext>
                  </a:extLst>
                </a:gridCol>
                <a:gridCol w="4438251">
                  <a:extLst>
                    <a:ext uri="{9D8B030D-6E8A-4147-A177-3AD203B41FA5}">
                      <a16:colId xmlns:a16="http://schemas.microsoft.com/office/drawing/2014/main" val="20001"/>
                    </a:ext>
                  </a:extLst>
                </a:gridCol>
              </a:tblGrid>
              <a:tr h="363870">
                <a:tc>
                  <a:txBody>
                    <a:bodyPr/>
                    <a:lstStyle/>
                    <a:p>
                      <a:pPr marL="285750" indent="-285750" algn="ctr">
                        <a:buFont typeface="Arial" panose="020B0604020202020204" pitchFamily="34" charset="0"/>
                        <a:buChar char="•"/>
                      </a:pPr>
                      <a:r>
                        <a:rPr lang="en-US" dirty="0" smtClean="0">
                          <a:latin typeface="Trebuchet MS" panose="020B0603020202020204" pitchFamily="34" charset="0"/>
                        </a:rPr>
                        <a:t>Learning Objectives</a:t>
                      </a:r>
                      <a:endParaRPr lang="en-US" dirty="0">
                        <a:latin typeface="Trebuchet MS" panose="020B0603020202020204" pitchFamily="34" charset="0"/>
                      </a:endParaRPr>
                    </a:p>
                  </a:txBody>
                  <a:tcPr/>
                </a:tc>
                <a:tc>
                  <a:txBody>
                    <a:bodyPr/>
                    <a:lstStyle/>
                    <a:p>
                      <a:pPr algn="ctr"/>
                      <a:r>
                        <a:rPr lang="en-US" dirty="0" smtClean="0">
                          <a:latin typeface="Trebuchet MS" panose="020B0603020202020204" pitchFamily="34" charset="0"/>
                        </a:rPr>
                        <a:t>Learning Outcomes</a:t>
                      </a:r>
                      <a:endParaRPr lang="en-US" dirty="0">
                        <a:latin typeface="Trebuchet MS" panose="020B0603020202020204" pitchFamily="34" charset="0"/>
                      </a:endParaRPr>
                    </a:p>
                  </a:txBody>
                  <a:tcPr/>
                </a:tc>
                <a:extLst>
                  <a:ext uri="{0D108BD9-81ED-4DB2-BD59-A6C34878D82A}">
                    <a16:rowId xmlns:a16="http://schemas.microsoft.com/office/drawing/2014/main" val="10000"/>
                  </a:ext>
                </a:extLst>
              </a:tr>
              <a:tr h="1973869">
                <a:tc>
                  <a:txBody>
                    <a:bodyPr/>
                    <a:lstStyle/>
                    <a:p>
                      <a:pPr marL="285750" indent="-285750" algn="just">
                        <a:buFont typeface="Arial" panose="020B0604020202020204" pitchFamily="34" charset="0"/>
                        <a:buChar char="•"/>
                      </a:pPr>
                      <a:r>
                        <a:rPr lang="en-US" b="1" dirty="0" smtClean="0">
                          <a:latin typeface="Trebuchet MS" panose="020B0603020202020204" pitchFamily="34" charset="0"/>
                        </a:rPr>
                        <a:t>Rise of the New Age “Data Curators”</a:t>
                      </a:r>
                    </a:p>
                    <a:p>
                      <a:pPr marL="285750" indent="-285750" algn="just">
                        <a:buFont typeface="Arial" panose="020B0604020202020204" pitchFamily="34" charset="0"/>
                        <a:buChar char="•"/>
                      </a:pPr>
                      <a:endParaRPr lang="en-US" b="1" dirty="0" smtClean="0">
                        <a:latin typeface="Trebuchet MS" panose="020B0603020202020204" pitchFamily="34" charset="0"/>
                      </a:endParaRPr>
                    </a:p>
                    <a:p>
                      <a:pPr marL="285750" indent="-285750" algn="just">
                        <a:buFont typeface="Arial" panose="020B0604020202020204" pitchFamily="34" charset="0"/>
                        <a:buChar char="•"/>
                      </a:pPr>
                      <a:r>
                        <a:rPr lang="en-US" b="1" dirty="0" smtClean="0">
                          <a:latin typeface="Trebuchet MS" panose="020B0603020202020204" pitchFamily="34" charset="0"/>
                        </a:rPr>
                        <a:t>Dark Data in the Cloud </a:t>
                      </a:r>
                    </a:p>
                    <a:p>
                      <a:pPr marL="285750" indent="-285750" algn="just">
                        <a:buFont typeface="Arial" panose="020B0604020202020204" pitchFamily="34" charset="0"/>
                        <a:buChar char="•"/>
                      </a:pPr>
                      <a:endParaRPr lang="en-US" b="1" dirty="0" smtClean="0">
                        <a:latin typeface="Trebuchet MS" panose="020B0603020202020204" pitchFamily="34" charset="0"/>
                      </a:endParaRPr>
                    </a:p>
                    <a:p>
                      <a:pPr marL="285750" indent="-285750" algn="just">
                        <a:buFont typeface="Arial" panose="020B0604020202020204" pitchFamily="34" charset="0"/>
                        <a:buChar char="•"/>
                      </a:pPr>
                      <a:r>
                        <a:rPr lang="en-US" b="1" dirty="0" smtClean="0">
                          <a:latin typeface="Trebuchet MS" panose="020B0603020202020204" pitchFamily="34" charset="0"/>
                        </a:rPr>
                        <a:t>Streaming the IOT for Machine Learning 	</a:t>
                      </a:r>
                    </a:p>
                    <a:p>
                      <a:pPr marL="285750" indent="-285750" algn="just">
                        <a:buFont typeface="Arial" panose="020B0604020202020204" pitchFamily="34" charset="0"/>
                        <a:buChar char="•"/>
                      </a:pPr>
                      <a:endParaRPr lang="en-US" b="1" dirty="0" smtClean="0">
                        <a:latin typeface="Trebuchet MS" panose="020B0603020202020204" pitchFamily="34" charset="0"/>
                      </a:endParaRPr>
                    </a:p>
                    <a:p>
                      <a:pPr marL="285750" indent="-285750" algn="just">
                        <a:buFont typeface="Arial" panose="020B0604020202020204" pitchFamily="34" charset="0"/>
                        <a:buChar char="•"/>
                      </a:pPr>
                      <a:r>
                        <a:rPr lang="en-US" b="1" dirty="0" smtClean="0">
                          <a:latin typeface="Trebuchet MS" panose="020B0603020202020204" pitchFamily="34" charset="0"/>
                        </a:rPr>
                        <a:t>Hadoop is Fundamental </a:t>
                      </a:r>
                    </a:p>
                    <a:p>
                      <a:pPr marL="285750" indent="-285750" algn="just">
                        <a:buFont typeface="Arial" panose="020B0604020202020204" pitchFamily="34" charset="0"/>
                        <a:buChar char="•"/>
                      </a:pPr>
                      <a:endParaRPr lang="en-US" b="1" dirty="0" smtClean="0">
                        <a:latin typeface="Trebuchet MS" panose="020B0603020202020204" pitchFamily="34" charset="0"/>
                      </a:endParaRPr>
                    </a:p>
                    <a:p>
                      <a:pPr marL="285750" indent="-285750" algn="just">
                        <a:buFont typeface="Arial" panose="020B0604020202020204" pitchFamily="34" charset="0"/>
                        <a:buChar char="•"/>
                      </a:pPr>
                      <a:r>
                        <a:rPr lang="en-US" b="1" dirty="0" smtClean="0">
                          <a:latin typeface="Trebuchet MS" panose="020B0603020202020204" pitchFamily="34" charset="0"/>
                        </a:rPr>
                        <a:t>Visualization Commoditization</a:t>
                      </a:r>
                    </a:p>
                    <a:p>
                      <a:pPr marL="285750" indent="-285750" algn="just">
                        <a:buFont typeface="Arial" panose="020B0604020202020204" pitchFamily="34" charset="0"/>
                        <a:buChar char="•"/>
                      </a:pPr>
                      <a:endParaRPr lang="en-US" b="1" dirty="0" smtClean="0">
                        <a:latin typeface="Trebuchet MS" panose="020B0603020202020204" pitchFamily="34" charset="0"/>
                      </a:endParaRPr>
                    </a:p>
                  </a:txBody>
                  <a:tcPr/>
                </a:tc>
                <a:tc>
                  <a:txBody>
                    <a:bodyPr/>
                    <a:lstStyle/>
                    <a:p>
                      <a:pPr marL="342900" indent="-342900" algn="just">
                        <a:buFontTx/>
                        <a:buAutoNum type="alphaLcParenR"/>
                      </a:pPr>
                      <a:r>
                        <a:rPr lang="en-US" dirty="0" smtClean="0">
                          <a:latin typeface="Trebuchet MS" panose="020B0603020202020204" pitchFamily="34" charset="0"/>
                        </a:rPr>
                        <a:t>To be aware</a:t>
                      </a:r>
                      <a:r>
                        <a:rPr lang="en-US" baseline="0" dirty="0" smtClean="0">
                          <a:latin typeface="Trebuchet MS" panose="020B0603020202020204" pitchFamily="34" charset="0"/>
                        </a:rPr>
                        <a:t> of the new age role, “data curators”</a:t>
                      </a:r>
                    </a:p>
                    <a:p>
                      <a:pPr marL="342900" indent="-342900" algn="just">
                        <a:buFontTx/>
                        <a:buAutoNum type="alphaLcParenR"/>
                      </a:pPr>
                      <a:endParaRPr lang="en-US" baseline="0" dirty="0" smtClean="0">
                        <a:latin typeface="Trebuchet MS" panose="020B0603020202020204" pitchFamily="34" charset="0"/>
                      </a:endParaRPr>
                    </a:p>
                    <a:p>
                      <a:pPr marL="342900" indent="-342900" algn="just">
                        <a:buFontTx/>
                        <a:buAutoNum type="alphaLcParenR"/>
                      </a:pPr>
                      <a:r>
                        <a:rPr lang="en-US" baseline="0" dirty="0" smtClean="0">
                          <a:latin typeface="Trebuchet MS" panose="020B0603020202020204" pitchFamily="34" charset="0"/>
                        </a:rPr>
                        <a:t>To learn about “dark data” in the cloud</a:t>
                      </a:r>
                    </a:p>
                    <a:p>
                      <a:pPr marL="342900" indent="-342900" algn="just">
                        <a:buFontTx/>
                        <a:buAutoNum type="alphaLcParenR"/>
                      </a:pPr>
                      <a:endParaRPr lang="en-US" baseline="0" dirty="0" smtClean="0">
                        <a:latin typeface="Trebuchet MS" panose="020B0603020202020204" pitchFamily="34" charset="0"/>
                      </a:endParaRPr>
                    </a:p>
                    <a:p>
                      <a:pPr marL="342900" indent="-342900" algn="just">
                        <a:buFontTx/>
                        <a:buAutoNum type="alphaLcParenR"/>
                      </a:pPr>
                      <a:r>
                        <a:rPr lang="en-US" baseline="0" dirty="0" smtClean="0">
                          <a:latin typeface="Trebuchet MS" panose="020B0603020202020204" pitchFamily="34" charset="0"/>
                        </a:rPr>
                        <a:t>To be aware of the </a:t>
                      </a:r>
                      <a:r>
                        <a:rPr lang="en-US" baseline="0" dirty="0" err="1" smtClean="0">
                          <a:latin typeface="Trebuchet MS" panose="020B0603020202020204" pitchFamily="34" charset="0"/>
                        </a:rPr>
                        <a:t>IoT</a:t>
                      </a:r>
                      <a:r>
                        <a:rPr lang="en-US" baseline="0" dirty="0" smtClean="0">
                          <a:latin typeface="Trebuchet MS" panose="020B0603020202020204" pitchFamily="34" charset="0"/>
                        </a:rPr>
                        <a:t> streaming</a:t>
                      </a:r>
                    </a:p>
                    <a:p>
                      <a:pPr marL="342900" indent="-342900" algn="just">
                        <a:buFontTx/>
                        <a:buAutoNum type="alphaLcParenR"/>
                      </a:pPr>
                      <a:endParaRPr lang="en-US" baseline="0" dirty="0" smtClean="0">
                        <a:latin typeface="Trebuchet MS" panose="020B0603020202020204" pitchFamily="34" charset="0"/>
                      </a:endParaRPr>
                    </a:p>
                    <a:p>
                      <a:pPr marL="342900" indent="-342900" algn="just">
                        <a:buFontTx/>
                        <a:buAutoNum type="alphaLcParenR"/>
                      </a:pPr>
                      <a:r>
                        <a:rPr lang="en-US" baseline="0" dirty="0" smtClean="0">
                          <a:latin typeface="Trebuchet MS" panose="020B0603020202020204" pitchFamily="34" charset="0"/>
                        </a:rPr>
                        <a:t>To be aware of the future of Hadoop</a:t>
                      </a:r>
                    </a:p>
                    <a:p>
                      <a:pPr marL="342900" indent="-342900" algn="just">
                        <a:buFontTx/>
                        <a:buAutoNum type="alphaLcParenR"/>
                      </a:pPr>
                      <a:endParaRPr lang="en-US" baseline="0" dirty="0" smtClean="0">
                        <a:latin typeface="Trebuchet MS" panose="020B0603020202020204" pitchFamily="34" charset="0"/>
                      </a:endParaRPr>
                    </a:p>
                    <a:p>
                      <a:pPr marL="342900" indent="-342900" algn="just">
                        <a:buFontTx/>
                        <a:buAutoNum type="alphaLcParenR"/>
                      </a:pPr>
                      <a:r>
                        <a:rPr lang="en-US" baseline="0" dirty="0" smtClean="0">
                          <a:latin typeface="Trebuchet MS" panose="020B0603020202020204" pitchFamily="34" charset="0"/>
                        </a:rPr>
                        <a:t>To understand the commoditization of Visualization</a:t>
                      </a:r>
                      <a:endParaRPr lang="en-US" dirty="0">
                        <a:latin typeface="Trebuchet MS" panose="020B0603020202020204"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21657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9126"/>
            <a:ext cx="10515600" cy="430742"/>
          </a:xfrm>
        </p:spPr>
        <p:txBody>
          <a:bodyPr>
            <a:noAutofit/>
          </a:bodyPr>
          <a:lstStyle/>
          <a:p>
            <a:r>
              <a:rPr lang="en-US" sz="2400" b="1" dirty="0" smtClean="0">
                <a:latin typeface="Trebuchet MS" panose="020B0603020202020204" pitchFamily="34" charset="0"/>
              </a:rPr>
              <a:t>Session Plan</a:t>
            </a:r>
            <a:endParaRPr lang="en-US" sz="2400" b="1" dirty="0">
              <a:latin typeface="Trebuchet MS" panose="020B0603020202020204" pitchFamily="34" charset="0"/>
            </a:endParaRPr>
          </a:p>
        </p:txBody>
      </p:sp>
      <p:sp>
        <p:nvSpPr>
          <p:cNvPr id="3" name="Content Placeholder 2"/>
          <p:cNvSpPr>
            <a:spLocks noGrp="1"/>
          </p:cNvSpPr>
          <p:nvPr>
            <p:ph idx="1"/>
          </p:nvPr>
        </p:nvSpPr>
        <p:spPr>
          <a:xfrm>
            <a:off x="677334" y="2160590"/>
            <a:ext cx="8596668" cy="1361544"/>
          </a:xfrm>
        </p:spPr>
        <p:txBody>
          <a:bodyPr>
            <a:normAutofit/>
          </a:bodyPr>
          <a:lstStyle/>
          <a:p>
            <a:pPr marL="0" indent="0">
              <a:buNone/>
            </a:pPr>
            <a:r>
              <a:rPr lang="en-US" sz="1800" dirty="0" smtClean="0">
                <a:solidFill>
                  <a:schemeClr val="tx1"/>
                </a:solidFill>
                <a:latin typeface="Trebuchet MS" panose="020B0603020202020204" pitchFamily="34" charset="0"/>
              </a:rPr>
              <a:t>Lecture time		45 to 60 minutes</a:t>
            </a:r>
          </a:p>
          <a:p>
            <a:pPr marL="0" indent="0">
              <a:buNone/>
            </a:pPr>
            <a:endParaRPr lang="en-US" sz="1800" dirty="0">
              <a:solidFill>
                <a:schemeClr val="tx1"/>
              </a:solidFill>
              <a:latin typeface="Trebuchet MS" panose="020B0603020202020204" pitchFamily="34" charset="0"/>
            </a:endParaRPr>
          </a:p>
          <a:p>
            <a:pPr marL="0" indent="0">
              <a:buNone/>
            </a:pPr>
            <a:r>
              <a:rPr lang="en-US" sz="1800" dirty="0" smtClean="0">
                <a:solidFill>
                  <a:schemeClr val="tx1"/>
                </a:solidFill>
                <a:latin typeface="Trebuchet MS" panose="020B0603020202020204" pitchFamily="34" charset="0"/>
              </a:rPr>
              <a:t>Q/A				15 minutes</a:t>
            </a:r>
            <a:endParaRPr lang="en-US" sz="18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218294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3008"/>
          </a:xfrm>
        </p:spPr>
        <p:txBody>
          <a:bodyPr vert="horz" lIns="91440" tIns="45720" rIns="91440" bIns="45720" rtlCol="0" anchor="t">
            <a:noAutofit/>
          </a:bodyPr>
          <a:lstStyle/>
          <a:p>
            <a:pPr algn="just"/>
            <a:r>
              <a:rPr lang="en-US" sz="2400" b="1" dirty="0">
                <a:latin typeface="Trebuchet MS" panose="020B0603020202020204" pitchFamily="34" charset="0"/>
              </a:rPr>
              <a:t>Rise of the New Age “Data Curators”</a:t>
            </a:r>
          </a:p>
        </p:txBody>
      </p:sp>
      <p:sp>
        <p:nvSpPr>
          <p:cNvPr id="6" name="Rectangle 4"/>
          <p:cNvSpPr>
            <a:spLocks noChangeArrowheads="1"/>
          </p:cNvSpPr>
          <p:nvPr/>
        </p:nvSpPr>
        <p:spPr bwMode="auto">
          <a:xfrm>
            <a:off x="838200" y="1623526"/>
            <a:ext cx="106448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160318265"/>
              </p:ext>
            </p:extLst>
          </p:nvPr>
        </p:nvGraphicFramePr>
        <p:xfrm>
          <a:off x="838200" y="1642191"/>
          <a:ext cx="8479081" cy="1399592"/>
        </p:xfrm>
        <a:graphic>
          <a:graphicData uri="http://schemas.openxmlformats.org/presentationml/2006/ole">
            <mc:AlternateContent xmlns:mc="http://schemas.openxmlformats.org/markup-compatibility/2006">
              <mc:Choice xmlns:v="urn:schemas-microsoft-com:vml" Requires="v">
                <p:oleObj spid="_x0000_s1038" name="Visio" r:id="rId3" imgW="7334293" imgH="1209572" progId="Visio.Drawing.15">
                  <p:embed/>
                </p:oleObj>
              </mc:Choice>
              <mc:Fallback>
                <p:oleObj name="Visio" r:id="rId3" imgW="7334293" imgH="1209572"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42191"/>
                        <a:ext cx="8479081" cy="1399592"/>
                      </a:xfrm>
                      <a:prstGeom prst="rect">
                        <a:avLst/>
                      </a:prstGeom>
                      <a:noFill/>
                    </p:spPr>
                  </p:pic>
                </p:oleObj>
              </mc:Fallback>
            </mc:AlternateContent>
          </a:graphicData>
        </a:graphic>
      </p:graphicFrame>
      <p:sp>
        <p:nvSpPr>
          <p:cNvPr id="8" name="Rectangle 7"/>
          <p:cNvSpPr/>
          <p:nvPr/>
        </p:nvSpPr>
        <p:spPr>
          <a:xfrm>
            <a:off x="838200" y="3281265"/>
            <a:ext cx="8660363" cy="2585323"/>
          </a:xfrm>
          <a:prstGeom prst="rect">
            <a:avLst/>
          </a:prstGeom>
        </p:spPr>
        <p:txBody>
          <a:bodyPr wrap="square">
            <a:spAutoFit/>
          </a:bodyPr>
          <a:lstStyle/>
          <a:p>
            <a:pPr marL="285750" indent="-285750" algn="jus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rPr>
              <a:t>Data </a:t>
            </a:r>
            <a:r>
              <a:rPr lang="en-US" dirty="0">
                <a:latin typeface="Times New Roman" panose="02020603050405020304" pitchFamily="18" charset="0"/>
                <a:ea typeface="Calibri" panose="020F0502020204030204" pitchFamily="34" charset="0"/>
              </a:rPr>
              <a:t>curator </a:t>
            </a:r>
            <a:r>
              <a:rPr lang="en-US" dirty="0" smtClean="0">
                <a:latin typeface="Times New Roman" panose="02020603050405020304" pitchFamily="18" charset="0"/>
                <a:ea typeface="Calibri" panose="020F0502020204030204" pitchFamily="34" charset="0"/>
              </a:rPr>
              <a:t>bridge the </a:t>
            </a:r>
            <a:r>
              <a:rPr lang="en-US" dirty="0">
                <a:latin typeface="Times New Roman" panose="02020603050405020304" pitchFamily="18" charset="0"/>
                <a:ea typeface="Calibri" panose="020F0502020204030204" pitchFamily="34" charset="0"/>
              </a:rPr>
              <a:t>gap between (IT – data engineers and data consumers (data analysts, scientists etc</a:t>
            </a:r>
            <a:r>
              <a:rPr lang="en-US" dirty="0" smtClean="0">
                <a:latin typeface="Times New Roman" panose="02020603050405020304" pitchFamily="18" charset="0"/>
                <a:ea typeface="Calibri" panose="020F0502020204030204" pitchFamily="34" charset="0"/>
              </a:rPr>
              <a:t>.).</a:t>
            </a:r>
          </a:p>
          <a:p>
            <a:pPr marL="285750" indent="-285750" algn="just">
              <a:buFont typeface="Wingdings" panose="05000000000000000000" pitchFamily="2" charset="2"/>
              <a:buChar char="Ø"/>
            </a:pPr>
            <a:endParaRPr lang="en-US" dirty="0" smtClean="0">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rPr>
              <a:t>They </a:t>
            </a:r>
            <a:r>
              <a:rPr lang="en-US" dirty="0">
                <a:latin typeface="Times New Roman" panose="02020603050405020304" pitchFamily="18" charset="0"/>
                <a:ea typeface="Calibri" panose="020F0502020204030204" pitchFamily="34" charset="0"/>
              </a:rPr>
              <a:t>work closely with both the data engineers as well as data consumers</a:t>
            </a:r>
            <a:r>
              <a:rPr lang="en-US" dirty="0" smtClean="0">
                <a:latin typeface="Times New Roman" panose="02020603050405020304" pitchFamily="18" charset="0"/>
                <a:ea typeface="Calibri" panose="020F0502020204030204" pitchFamily="34" charset="0"/>
              </a:rPr>
              <a:t>.</a:t>
            </a:r>
          </a:p>
          <a:p>
            <a:pPr marL="285750" indent="-285750" algn="just">
              <a:buFont typeface="Wingdings" panose="05000000000000000000" pitchFamily="2" charset="2"/>
              <a:buChar char="Ø"/>
            </a:pPr>
            <a:endParaRPr lang="en-US" dirty="0">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rPr>
              <a:t>On </a:t>
            </a:r>
            <a:r>
              <a:rPr lang="en-US" dirty="0">
                <a:latin typeface="Times New Roman" panose="02020603050405020304" pitchFamily="18" charset="0"/>
                <a:ea typeface="Calibri" panose="020F0502020204030204" pitchFamily="34" charset="0"/>
              </a:rPr>
              <a:t>one hand they have up-to-date knowledge about data sets, their provenance (origin), and what data curation is needed and on the other hand they also understand the different types of analysis to be performed on specific data sets as well as the expectations of latency and availability set by diverse business users.</a:t>
            </a:r>
            <a:endParaRPr lang="en-US" dirty="0"/>
          </a:p>
        </p:txBody>
      </p:sp>
    </p:spTree>
    <p:extLst>
      <p:ext uri="{BB962C8B-B14F-4D97-AF65-F5344CB8AC3E}">
        <p14:creationId xmlns:p14="http://schemas.microsoft.com/office/powerpoint/2010/main" val="2242916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3008"/>
          </a:xfrm>
        </p:spPr>
        <p:txBody>
          <a:bodyPr vert="horz" lIns="91440" tIns="45720" rIns="91440" bIns="45720" rtlCol="0" anchor="t">
            <a:noAutofit/>
          </a:bodyPr>
          <a:lstStyle/>
          <a:p>
            <a:r>
              <a:rPr lang="en-US" sz="2400" b="1" dirty="0">
                <a:latin typeface="Trebuchet MS" panose="020B0603020202020204" pitchFamily="34" charset="0"/>
              </a:rPr>
              <a:t>Dark Data in the Cloud </a:t>
            </a:r>
            <a:br>
              <a:rPr lang="en-US" sz="2400" b="1" dirty="0">
                <a:latin typeface="Trebuchet MS" panose="020B0603020202020204" pitchFamily="34" charset="0"/>
              </a:rPr>
            </a:br>
            <a:endParaRPr lang="en-US" sz="2400" b="1" dirty="0">
              <a:latin typeface="Trebuchet MS" panose="020B0603020202020204" pitchFamily="34" charset="0"/>
            </a:endParaRPr>
          </a:p>
        </p:txBody>
      </p:sp>
      <p:sp>
        <p:nvSpPr>
          <p:cNvPr id="3" name="Content Placeholder 2"/>
          <p:cNvSpPr>
            <a:spLocks noGrp="1"/>
          </p:cNvSpPr>
          <p:nvPr>
            <p:ph idx="1"/>
          </p:nvPr>
        </p:nvSpPr>
        <p:spPr>
          <a:xfrm>
            <a:off x="838200" y="1371597"/>
            <a:ext cx="8001000" cy="4741335"/>
          </a:xfrm>
        </p:spPr>
        <p:txBody>
          <a:bodyPr>
            <a:noAutofit/>
          </a:bodyPr>
          <a:lstStyle/>
          <a:p>
            <a:pPr algn="just"/>
            <a:r>
              <a:rPr lang="en-US" dirty="0"/>
              <a:t>According to </a:t>
            </a:r>
            <a:r>
              <a:rPr lang="en-US" dirty="0">
                <a:solidFill>
                  <a:schemeClr val="tx1"/>
                </a:solidFill>
              </a:rPr>
              <a:t>Gartner</a:t>
            </a:r>
            <a:r>
              <a:rPr lang="en-US" dirty="0"/>
              <a:t>, </a:t>
            </a:r>
            <a:r>
              <a:rPr lang="en-US" b="1" dirty="0"/>
              <a:t>dark data </a:t>
            </a:r>
            <a:r>
              <a:rPr lang="en-US" dirty="0"/>
              <a:t>is </a:t>
            </a:r>
            <a:r>
              <a:rPr lang="en-US" i="1" dirty="0"/>
              <a:t>“the information assets organizations collect, process and store during regular business activities, but generally fail to use for other purposes”</a:t>
            </a:r>
            <a:r>
              <a:rPr lang="en-US" dirty="0"/>
              <a:t>.</a:t>
            </a:r>
          </a:p>
          <a:p>
            <a:pPr algn="just"/>
            <a:r>
              <a:rPr lang="en-US" dirty="0"/>
              <a:t>As per IDC (International Data corporation), 90% of unstructured data is “dark data</a:t>
            </a:r>
            <a:r>
              <a:rPr lang="en-US" dirty="0" smtClean="0"/>
              <a:t>”.</a:t>
            </a:r>
          </a:p>
          <a:p>
            <a:pPr algn="just"/>
            <a:endParaRPr lang="en-US" dirty="0"/>
          </a:p>
          <a:p>
            <a:pPr marL="0" indent="0" algn="just">
              <a:buNone/>
            </a:pPr>
            <a:r>
              <a:rPr lang="en-US" b="1" dirty="0"/>
              <a:t>Why is it important </a:t>
            </a:r>
            <a:r>
              <a:rPr lang="en-US" b="1" dirty="0" smtClean="0"/>
              <a:t>to </a:t>
            </a:r>
            <a:r>
              <a:rPr lang="en-US" b="1" dirty="0"/>
              <a:t>consider dark data? </a:t>
            </a:r>
            <a:endParaRPr lang="en-US" b="1" dirty="0" smtClean="0"/>
          </a:p>
          <a:p>
            <a:pPr algn="just">
              <a:buFont typeface="Wingdings" panose="05000000000000000000" pitchFamily="2" charset="2"/>
              <a:buChar char="q"/>
            </a:pPr>
            <a:r>
              <a:rPr lang="en-US" dirty="0" smtClean="0"/>
              <a:t>Primarily </a:t>
            </a:r>
            <a:r>
              <a:rPr lang="en-US" dirty="0"/>
              <a:t>because this dark data could mean opportunity or opportunities lost for an organization</a:t>
            </a:r>
            <a:r>
              <a:rPr lang="en-US" dirty="0" smtClean="0"/>
              <a:t>.</a:t>
            </a:r>
          </a:p>
          <a:p>
            <a:pPr algn="just">
              <a:buFont typeface="Wingdings" panose="05000000000000000000" pitchFamily="2" charset="2"/>
              <a:buChar char="q"/>
            </a:pPr>
            <a:r>
              <a:rPr lang="en-US" dirty="0" smtClean="0"/>
              <a:t>It </a:t>
            </a:r>
            <a:r>
              <a:rPr lang="en-US" dirty="0"/>
              <a:t>may have untapped, undiscovered useful insights which could spell success for the organization. </a:t>
            </a:r>
            <a:endParaRPr lang="en-US" dirty="0" smtClean="0"/>
          </a:p>
          <a:p>
            <a:pPr algn="just">
              <a:buFont typeface="Wingdings" panose="05000000000000000000" pitchFamily="2" charset="2"/>
              <a:buChar char="q"/>
            </a:pPr>
            <a:r>
              <a:rPr lang="en-US" dirty="0" smtClean="0"/>
              <a:t>Another </a:t>
            </a:r>
            <a:r>
              <a:rPr lang="en-US" dirty="0"/>
              <a:t>reason why it becomes important is if the dark unanalyzed data is not handled well, it can result in a lot of problems such as legal and security problems.</a:t>
            </a:r>
          </a:p>
          <a:p>
            <a:pPr lvl="0" algn="just"/>
            <a:endParaRPr lang="en-US" dirty="0">
              <a:latin typeface="Trebuchet MS" panose="020B0603020202020204" pitchFamily="34" charset="0"/>
            </a:endParaRPr>
          </a:p>
        </p:txBody>
      </p:sp>
    </p:spTree>
    <p:extLst>
      <p:ext uri="{BB962C8B-B14F-4D97-AF65-F5344CB8AC3E}">
        <p14:creationId xmlns:p14="http://schemas.microsoft.com/office/powerpoint/2010/main" val="1620777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5755"/>
            <a:ext cx="10515600" cy="363008"/>
          </a:xfrm>
        </p:spPr>
        <p:txBody>
          <a:bodyPr vert="horz" lIns="91440" tIns="45720" rIns="91440" bIns="45720" rtlCol="0" anchor="t">
            <a:noAutofit/>
          </a:bodyPr>
          <a:lstStyle/>
          <a:p>
            <a:r>
              <a:rPr lang="en-US" sz="2400" b="1" dirty="0">
                <a:latin typeface="Trebuchet MS" panose="020B0603020202020204" pitchFamily="34" charset="0"/>
              </a:rPr>
              <a:t>Streaming the </a:t>
            </a:r>
            <a:r>
              <a:rPr lang="en-US" sz="2400" b="1" dirty="0" err="1" smtClean="0">
                <a:latin typeface="Trebuchet MS" panose="020B0603020202020204" pitchFamily="34" charset="0"/>
              </a:rPr>
              <a:t>IoT</a:t>
            </a:r>
            <a:r>
              <a:rPr lang="en-US" sz="2400" b="1" dirty="0" smtClean="0">
                <a:latin typeface="Trebuchet MS" panose="020B0603020202020204" pitchFamily="34" charset="0"/>
              </a:rPr>
              <a:t> </a:t>
            </a:r>
            <a:r>
              <a:rPr lang="en-US" sz="2400" b="1" dirty="0">
                <a:latin typeface="Trebuchet MS" panose="020B0603020202020204" pitchFamily="34" charset="0"/>
              </a:rPr>
              <a:t>for Machine Learning </a:t>
            </a:r>
            <a:endParaRPr lang="en-US" sz="2400" b="1" dirty="0">
              <a:latin typeface="Trebuchet MS" panose="020B0603020202020204" pitchFamily="34" charset="0"/>
            </a:endParaRPr>
          </a:p>
        </p:txBody>
      </p:sp>
      <p:sp>
        <p:nvSpPr>
          <p:cNvPr id="3" name="Content Placeholder 2"/>
          <p:cNvSpPr>
            <a:spLocks noGrp="1"/>
          </p:cNvSpPr>
          <p:nvPr>
            <p:ph idx="1"/>
          </p:nvPr>
        </p:nvSpPr>
        <p:spPr>
          <a:xfrm>
            <a:off x="838200" y="1371598"/>
            <a:ext cx="8001000" cy="1838133"/>
          </a:xfrm>
        </p:spPr>
        <p:txBody>
          <a:bodyPr>
            <a:noAutofit/>
          </a:bodyPr>
          <a:lstStyle/>
          <a:p>
            <a:pPr marL="0" indent="0" algn="just">
              <a:buNone/>
            </a:pPr>
            <a:r>
              <a:rPr lang="en-US" dirty="0"/>
              <a:t>With the rise of </a:t>
            </a:r>
            <a:r>
              <a:rPr lang="en-US" dirty="0" err="1"/>
              <a:t>IoT</a:t>
            </a:r>
            <a:r>
              <a:rPr lang="en-US" dirty="0"/>
              <a:t> (Internet of Things), the need of the hour is to use “streaming data in real time” in a “much less controlled environment</a:t>
            </a:r>
            <a:r>
              <a:rPr lang="en-US" dirty="0" smtClean="0"/>
              <a:t>”.</a:t>
            </a:r>
          </a:p>
          <a:p>
            <a:pPr marL="0" indent="0" algn="just">
              <a:buNone/>
            </a:pPr>
            <a:r>
              <a:rPr lang="en-US" dirty="0" smtClean="0"/>
              <a:t>This </a:t>
            </a:r>
            <a:r>
              <a:rPr lang="en-US" dirty="0"/>
              <a:t>will help to provide more flexible, more appropriate responses to a variety of situations including communicating with humans.</a:t>
            </a:r>
          </a:p>
          <a:p>
            <a:pPr lvl="0"/>
            <a:endParaRPr lang="en-US" dirty="0">
              <a:latin typeface="Trebuchet MS" panose="020B0603020202020204" pitchFamily="34" charset="0"/>
            </a:endParaRPr>
          </a:p>
        </p:txBody>
      </p:sp>
    </p:spTree>
    <p:extLst>
      <p:ext uri="{BB962C8B-B14F-4D97-AF65-F5344CB8AC3E}">
        <p14:creationId xmlns:p14="http://schemas.microsoft.com/office/powerpoint/2010/main" val="4219434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3008"/>
          </a:xfrm>
        </p:spPr>
        <p:txBody>
          <a:bodyPr vert="horz" lIns="91440" tIns="45720" rIns="91440" bIns="45720" rtlCol="0" anchor="t">
            <a:noAutofit/>
          </a:bodyPr>
          <a:lstStyle/>
          <a:p>
            <a:pPr algn="just"/>
            <a:r>
              <a:rPr lang="en-US" sz="2400" b="1" dirty="0">
                <a:latin typeface="Trebuchet MS" panose="020B0603020202020204" pitchFamily="34" charset="0"/>
              </a:rPr>
              <a:t>Hadoop is Fundamental </a:t>
            </a:r>
          </a:p>
        </p:txBody>
      </p:sp>
      <p:sp>
        <p:nvSpPr>
          <p:cNvPr id="3" name="Content Placeholder 2"/>
          <p:cNvSpPr>
            <a:spLocks noGrp="1"/>
          </p:cNvSpPr>
          <p:nvPr>
            <p:ph idx="1"/>
          </p:nvPr>
        </p:nvSpPr>
        <p:spPr>
          <a:xfrm>
            <a:off x="838200" y="1371598"/>
            <a:ext cx="8001000" cy="4521202"/>
          </a:xfrm>
        </p:spPr>
        <p:txBody>
          <a:bodyPr>
            <a:noAutofit/>
          </a:bodyPr>
          <a:lstStyle/>
          <a:p>
            <a:pPr algn="just"/>
            <a:r>
              <a:rPr lang="en-US" dirty="0"/>
              <a:t>The last decade witnessed the failure of quite a few big data projects. While there were reasons galore, two prominent ones were: </a:t>
            </a:r>
            <a:endParaRPr lang="en-US" dirty="0" smtClean="0"/>
          </a:p>
          <a:p>
            <a:pPr marL="400050" indent="-400050" algn="just">
              <a:buAutoNum type="romanLcParenR"/>
            </a:pPr>
            <a:r>
              <a:rPr lang="en-US" dirty="0" smtClean="0"/>
              <a:t>Spark </a:t>
            </a:r>
            <a:r>
              <a:rPr lang="en-US" dirty="0"/>
              <a:t>displacing Hadoop as a stand-alone installation </a:t>
            </a:r>
            <a:endParaRPr lang="en-US" dirty="0" smtClean="0"/>
          </a:p>
          <a:p>
            <a:pPr marL="400050" indent="-400050" algn="just">
              <a:buAutoNum type="romanLcParenR"/>
            </a:pPr>
            <a:r>
              <a:rPr lang="en-US" dirty="0" smtClean="0"/>
              <a:t>Data </a:t>
            </a:r>
            <a:r>
              <a:rPr lang="en-US" dirty="0"/>
              <a:t>lakes becoming popular in cloud storage layers.</a:t>
            </a:r>
          </a:p>
          <a:p>
            <a:pPr algn="just"/>
            <a:endParaRPr lang="en-US" dirty="0"/>
          </a:p>
          <a:p>
            <a:pPr algn="just"/>
            <a:r>
              <a:rPr lang="en-US" dirty="0"/>
              <a:t>However Hadoop is fundamental and is likely to remain so with various Hadoop ecosystem components being used to analyze data. It is yet again touted that Hadoop together with Spark, Business Intelligence tools for integration and visualization will rule the data analytics markets.</a:t>
            </a:r>
          </a:p>
          <a:p>
            <a:pPr lvl="0" algn="just"/>
            <a:endParaRPr lang="en-US" dirty="0">
              <a:latin typeface="Trebuchet MS" panose="020B0603020202020204" pitchFamily="34" charset="0"/>
            </a:endParaRPr>
          </a:p>
        </p:txBody>
      </p:sp>
    </p:spTree>
    <p:extLst>
      <p:ext uri="{BB962C8B-B14F-4D97-AF65-F5344CB8AC3E}">
        <p14:creationId xmlns:p14="http://schemas.microsoft.com/office/powerpoint/2010/main" val="86101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3008"/>
          </a:xfrm>
        </p:spPr>
        <p:txBody>
          <a:bodyPr vert="horz" lIns="91440" tIns="45720" rIns="91440" bIns="45720" rtlCol="0" anchor="t">
            <a:noAutofit/>
          </a:bodyPr>
          <a:lstStyle/>
          <a:p>
            <a:r>
              <a:rPr lang="en-US" sz="2400" b="1" dirty="0">
                <a:latin typeface="Trebuchet MS" panose="020B0603020202020204" pitchFamily="34" charset="0"/>
              </a:rPr>
              <a:t>Visualization Commoditization</a:t>
            </a:r>
            <a:br>
              <a:rPr lang="en-US" sz="2400" b="1" dirty="0">
                <a:latin typeface="Trebuchet MS" panose="020B0603020202020204" pitchFamily="34" charset="0"/>
              </a:rPr>
            </a:br>
            <a:endParaRPr lang="en-US" sz="2400" b="1" dirty="0">
              <a:latin typeface="Trebuchet MS" panose="020B0603020202020204" pitchFamily="34" charset="0"/>
            </a:endParaRPr>
          </a:p>
        </p:txBody>
      </p:sp>
      <p:sp>
        <p:nvSpPr>
          <p:cNvPr id="3" name="Content Placeholder 2"/>
          <p:cNvSpPr>
            <a:spLocks noGrp="1"/>
          </p:cNvSpPr>
          <p:nvPr>
            <p:ph idx="1"/>
          </p:nvPr>
        </p:nvSpPr>
        <p:spPr>
          <a:xfrm>
            <a:off x="838200" y="1371598"/>
            <a:ext cx="8001000" cy="4521202"/>
          </a:xfrm>
        </p:spPr>
        <p:txBody>
          <a:bodyPr>
            <a:noAutofit/>
          </a:bodyPr>
          <a:lstStyle/>
          <a:p>
            <a:pPr algn="just"/>
            <a:r>
              <a:rPr lang="en-US" dirty="0"/>
              <a:t>Visualization is now commoditized. Now visualization ceases to provide competitive advantage. Good analytics and visualization is available for free for most part. The constraint no longer seems to be the monetary investment but rather the constraint and limitation is more in terms of the available time to perform analysis and reporting. </a:t>
            </a:r>
          </a:p>
          <a:p>
            <a:pPr algn="just"/>
            <a:endParaRPr lang="en-US" dirty="0"/>
          </a:p>
          <a:p>
            <a:pPr algn="just"/>
            <a:r>
              <a:rPr lang="en-US" dirty="0"/>
              <a:t>Just as an example, one of the market leaders, </a:t>
            </a:r>
            <a:r>
              <a:rPr lang="en-US" dirty="0" err="1"/>
              <a:t>Microstrategy</a:t>
            </a:r>
            <a:r>
              <a:rPr lang="en-US" dirty="0"/>
              <a:t>, now provides connectors to Tableau, </a:t>
            </a:r>
            <a:r>
              <a:rPr lang="en-US" dirty="0" err="1"/>
              <a:t>QlikView</a:t>
            </a:r>
            <a:r>
              <a:rPr lang="en-US" dirty="0"/>
              <a:t> and </a:t>
            </a:r>
            <a:r>
              <a:rPr lang="en-US" dirty="0" err="1"/>
              <a:t>PowerBI</a:t>
            </a:r>
            <a:r>
              <a:rPr lang="en-US" dirty="0"/>
              <a:t> – the self-service BI tools and the three market leading visualization tools (Tableau, </a:t>
            </a:r>
            <a:r>
              <a:rPr lang="en-US" dirty="0" err="1"/>
              <a:t>QlikView</a:t>
            </a:r>
            <a:r>
              <a:rPr lang="en-US" dirty="0"/>
              <a:t> and </a:t>
            </a:r>
            <a:r>
              <a:rPr lang="en-US" dirty="0" err="1"/>
              <a:t>PowerBI</a:t>
            </a:r>
            <a:r>
              <a:rPr lang="en-US" dirty="0"/>
              <a:t>) between them together with Plot.ly, D3 ecosystem and few open source geospatial tools provides entry level analytics for free.</a:t>
            </a:r>
          </a:p>
          <a:p>
            <a:pPr lvl="0" algn="just"/>
            <a:endParaRPr lang="en-US" dirty="0">
              <a:latin typeface="Trebuchet MS" panose="020B0603020202020204" pitchFamily="34" charset="0"/>
            </a:endParaRPr>
          </a:p>
        </p:txBody>
      </p:sp>
    </p:spTree>
    <p:extLst>
      <p:ext uri="{BB962C8B-B14F-4D97-AF65-F5344CB8AC3E}">
        <p14:creationId xmlns:p14="http://schemas.microsoft.com/office/powerpoint/2010/main" val="2327576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rebuchet MS" panose="020B0603020202020204" pitchFamily="34" charset="0"/>
              </a:rPr>
              <a:t>Summary please…</a:t>
            </a:r>
            <a:endParaRPr lang="en-US" sz="2400" b="1" dirty="0">
              <a:latin typeface="Trebuchet MS" panose="020B0603020202020204" pitchFamily="34" charset="0"/>
            </a:endParaRPr>
          </a:p>
        </p:txBody>
      </p:sp>
      <p:sp>
        <p:nvSpPr>
          <p:cNvPr id="3" name="Content Placeholder 2"/>
          <p:cNvSpPr>
            <a:spLocks noGrp="1"/>
          </p:cNvSpPr>
          <p:nvPr>
            <p:ph idx="1"/>
          </p:nvPr>
        </p:nvSpPr>
        <p:spPr>
          <a:xfrm>
            <a:off x="677334" y="2496569"/>
            <a:ext cx="8596668" cy="399031"/>
          </a:xfrm>
        </p:spPr>
        <p:txBody>
          <a:bodyPr>
            <a:normAutofit/>
          </a:bodyPr>
          <a:lstStyle/>
          <a:p>
            <a:pPr marL="0" indent="0">
              <a:buNone/>
            </a:pPr>
            <a:r>
              <a:rPr lang="en-US" sz="1800" dirty="0" smtClean="0">
                <a:latin typeface="Trebuchet MS" panose="020B0603020202020204" pitchFamily="34" charset="0"/>
              </a:rPr>
              <a:t>Ask a few participants of the learning program to summarize the lecture.</a:t>
            </a:r>
            <a:endParaRPr lang="en-US" sz="1800" dirty="0">
              <a:latin typeface="Trebuchet MS" panose="020B0603020202020204" pitchFamily="34" charset="0"/>
            </a:endParaRPr>
          </a:p>
        </p:txBody>
      </p:sp>
    </p:spTree>
    <p:extLst>
      <p:ext uri="{BB962C8B-B14F-4D97-AF65-F5344CB8AC3E}">
        <p14:creationId xmlns:p14="http://schemas.microsoft.com/office/powerpoint/2010/main" val="211801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398</TotalTime>
  <Words>600</Words>
  <Application>Microsoft Office PowerPoint</Application>
  <PresentationFormat>Widescreen</PresentationFormat>
  <Paragraphs>58</Paragraphs>
  <Slides>10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Arial</vt:lpstr>
      <vt:lpstr>Calibri</vt:lpstr>
      <vt:lpstr>Times New Roman</vt:lpstr>
      <vt:lpstr>Trebuchet MS</vt:lpstr>
      <vt:lpstr>Wingdings</vt:lpstr>
      <vt:lpstr>Wingdings 3</vt:lpstr>
      <vt:lpstr>Facet</vt:lpstr>
      <vt:lpstr>Microsoft Visio Drawing</vt:lpstr>
      <vt:lpstr>PowerPoint Presentation</vt:lpstr>
      <vt:lpstr>Learning Objectives and Learning Outcomes</vt:lpstr>
      <vt:lpstr>Session Plan</vt:lpstr>
      <vt:lpstr>Rise of the New Age “Data Curators”</vt:lpstr>
      <vt:lpstr>Dark Data in the Cloud  </vt:lpstr>
      <vt:lpstr>Streaming the IoT for Machine Learning </vt:lpstr>
      <vt:lpstr>Hadoop is Fundamental </vt:lpstr>
      <vt:lpstr>Visualization Commoditization </vt:lpstr>
      <vt:lpstr>Summary please…</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Seema Acharya</dc:creator>
  <cp:lastModifiedBy>Seema Acharya</cp:lastModifiedBy>
  <cp:revision>103</cp:revision>
  <dcterms:created xsi:type="dcterms:W3CDTF">2015-04-07T15:48:33Z</dcterms:created>
  <dcterms:modified xsi:type="dcterms:W3CDTF">2019-05-16T06:31:47Z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Seema_Acharya@ad.infosys.com</vt:lpwstr>
  </property>
  <property fmtid="{D5CDD505-2E9C-101B-9397-08002B2CF9AE}" pid="5" name="MSIP_Label_be4b3411-284d-4d31-bd4f-bc13ef7f1fd6_SetDate">
    <vt:lpwstr>2019-05-15T19:40:30.1764260Z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Seema_Acharya@ad.infosys.com</vt:lpwstr>
  </property>
  <property fmtid="{D5CDD505-2E9C-101B-9397-08002B2CF9AE}" pid="12" name="MSIP_Label_a0819fa7-4367-4500-ba88-dd630d977609_SetDate">
    <vt:lpwstr>2019-05-15T19:40:30.1764260Z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