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72" r:id="rId4"/>
    <p:sldId id="273" r:id="rId5"/>
    <p:sldId id="283" r:id="rId6"/>
    <p:sldId id="274" r:id="rId7"/>
    <p:sldId id="261" r:id="rId8"/>
    <p:sldId id="285" r:id="rId9"/>
    <p:sldId id="286" r:id="rId10"/>
    <p:sldId id="287" r:id="rId11"/>
    <p:sldId id="284" r:id="rId12"/>
    <p:sldId id="257" r:id="rId13"/>
    <p:sldId id="276" r:id="rId14"/>
    <p:sldId id="258" r:id="rId15"/>
    <p:sldId id="288" r:id="rId16"/>
    <p:sldId id="263" r:id="rId17"/>
    <p:sldId id="289" r:id="rId18"/>
    <p:sldId id="260" r:id="rId19"/>
    <p:sldId id="282" r:id="rId20"/>
    <p:sldId id="265" r:id="rId21"/>
    <p:sldId id="279" r:id="rId22"/>
    <p:sldId id="268" r:id="rId23"/>
    <p:sldId id="269" r:id="rId24"/>
    <p:sldId id="275" r:id="rId25"/>
    <p:sldId id="281" r:id="rId26"/>
    <p:sldId id="280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122" autoAdjust="0"/>
  </p:normalViewPr>
  <p:slideViewPr>
    <p:cSldViewPr snapToGrid="0">
      <p:cViewPr>
        <p:scale>
          <a:sx n="50" d="100"/>
          <a:sy n="50" d="100"/>
        </p:scale>
        <p:origin x="15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FC1E9-AC88-492B-BB72-7208D25FA16E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5A1FE-FA84-4F4B-ABBF-48C3BDB5BB02}">
      <dgm:prSet phldrT="[Text]" custT="1"/>
      <dgm:spPr/>
      <dgm:t>
        <a:bodyPr/>
        <a:lstStyle/>
        <a:p>
          <a:r>
            <a:rPr lang="en-US" sz="1200" dirty="0">
              <a:latin typeface="Trebuchet MS" panose="020B0603020202020204" pitchFamily="34" charset="0"/>
            </a:rPr>
            <a:t>High-volume</a:t>
          </a:r>
        </a:p>
        <a:p>
          <a:r>
            <a:rPr lang="en-US" sz="1200" dirty="0">
              <a:latin typeface="Trebuchet MS" panose="020B0603020202020204" pitchFamily="34" charset="0"/>
            </a:rPr>
            <a:t>High-velocity</a:t>
          </a:r>
        </a:p>
        <a:p>
          <a:r>
            <a:rPr lang="en-US" sz="1200" dirty="0">
              <a:latin typeface="Trebuchet MS" panose="020B0603020202020204" pitchFamily="34" charset="0"/>
            </a:rPr>
            <a:t>High-variety</a:t>
          </a:r>
        </a:p>
      </dgm:t>
    </dgm:pt>
    <dgm:pt modelId="{DAF17C36-2665-491E-91B6-2C4A60858DCE}" type="parTrans" cxnId="{9DA41381-09B4-46BD-B956-DD02CEFB3E00}">
      <dgm:prSet/>
      <dgm:spPr/>
      <dgm:t>
        <a:bodyPr/>
        <a:lstStyle/>
        <a:p>
          <a:endParaRPr lang="en-US"/>
        </a:p>
      </dgm:t>
    </dgm:pt>
    <dgm:pt modelId="{6BD19D77-6479-4479-8058-FD2907709C66}" type="sibTrans" cxnId="{9DA41381-09B4-46BD-B956-DD02CEFB3E00}">
      <dgm:prSet/>
      <dgm:spPr/>
      <dgm:t>
        <a:bodyPr/>
        <a:lstStyle/>
        <a:p>
          <a:endParaRPr lang="en-US"/>
        </a:p>
      </dgm:t>
    </dgm:pt>
    <dgm:pt modelId="{B8137900-36D5-4074-B0AB-480212799F17}">
      <dgm:prSet phldrT="[Text]" custT="1"/>
      <dgm:spPr/>
      <dgm:t>
        <a:bodyPr/>
        <a:lstStyle/>
        <a:p>
          <a:pPr algn="ctr"/>
          <a:r>
            <a:rPr lang="en-US" sz="1200" dirty="0">
              <a:latin typeface="Trebuchet MS" panose="020B0603020202020204" pitchFamily="34" charset="0"/>
            </a:rPr>
            <a:t>Cost-effective, </a:t>
          </a:r>
          <a:r>
            <a:rPr lang="en-US" sz="1200" b="1" dirty="0">
              <a:latin typeface="Trebuchet MS" panose="020B0603020202020204" pitchFamily="34" charset="0"/>
            </a:rPr>
            <a:t>innovative</a:t>
          </a:r>
          <a:r>
            <a:rPr lang="en-US" sz="1200" dirty="0">
              <a:latin typeface="Trebuchet MS" panose="020B0603020202020204" pitchFamily="34" charset="0"/>
            </a:rPr>
            <a:t> forms of information processing</a:t>
          </a:r>
        </a:p>
      </dgm:t>
    </dgm:pt>
    <dgm:pt modelId="{9AA92CA4-B50D-4319-9E9E-7D566CBF9162}" type="parTrans" cxnId="{1359D27C-CFAA-431E-A2E9-C45BA777EF59}">
      <dgm:prSet/>
      <dgm:spPr/>
      <dgm:t>
        <a:bodyPr/>
        <a:lstStyle/>
        <a:p>
          <a:endParaRPr lang="en-US"/>
        </a:p>
      </dgm:t>
    </dgm:pt>
    <dgm:pt modelId="{9696D0B0-FC80-4838-8854-937EABE6335E}" type="sibTrans" cxnId="{1359D27C-CFAA-431E-A2E9-C45BA777EF59}">
      <dgm:prSet/>
      <dgm:spPr/>
      <dgm:t>
        <a:bodyPr/>
        <a:lstStyle/>
        <a:p>
          <a:endParaRPr lang="en-US"/>
        </a:p>
      </dgm:t>
    </dgm:pt>
    <dgm:pt modelId="{FE5DBD1A-B3B5-4D20-9981-10B82BF33CAE}">
      <dgm:prSet phldrT="[Text]" custT="1"/>
      <dgm:spPr/>
      <dgm:t>
        <a:bodyPr/>
        <a:lstStyle/>
        <a:p>
          <a:r>
            <a:rPr lang="en-US" sz="1200" dirty="0">
              <a:latin typeface="Trebuchet MS" panose="020B0603020202020204" pitchFamily="34" charset="0"/>
            </a:rPr>
            <a:t>Enhanced insight &amp; decision making</a:t>
          </a:r>
        </a:p>
      </dgm:t>
    </dgm:pt>
    <dgm:pt modelId="{F32263C5-0A30-4514-A64D-47D4BD5AEF06}" type="parTrans" cxnId="{6E0A188A-3086-4D26-B934-C96139719B35}">
      <dgm:prSet/>
      <dgm:spPr/>
      <dgm:t>
        <a:bodyPr/>
        <a:lstStyle/>
        <a:p>
          <a:endParaRPr lang="en-US"/>
        </a:p>
      </dgm:t>
    </dgm:pt>
    <dgm:pt modelId="{D8F9EBD1-4B51-497D-99B6-A4B9507E184B}" type="sibTrans" cxnId="{6E0A188A-3086-4D26-B934-C96139719B35}">
      <dgm:prSet/>
      <dgm:spPr/>
      <dgm:t>
        <a:bodyPr/>
        <a:lstStyle/>
        <a:p>
          <a:endParaRPr lang="en-US"/>
        </a:p>
      </dgm:t>
    </dgm:pt>
    <dgm:pt modelId="{CC7DE859-2069-4456-9BF9-1F0DAD6815AA}" type="pres">
      <dgm:prSet presAssocID="{BB7FC1E9-AC88-492B-BB72-7208D25FA16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761178-07BA-4557-B0FC-74AFCE36B0A2}" type="pres">
      <dgm:prSet presAssocID="{2F15A1FE-FA84-4F4B-ABBF-48C3BDB5BB02}" presName="Accent1" presStyleCnt="0"/>
      <dgm:spPr/>
    </dgm:pt>
    <dgm:pt modelId="{86F12AA9-3B2B-4F2B-BD98-8412408DD77D}" type="pres">
      <dgm:prSet presAssocID="{2F15A1FE-FA84-4F4B-ABBF-48C3BDB5BB02}" presName="Accent" presStyleLbl="node1" presStyleIdx="0" presStyleCnt="3" custScaleX="110432"/>
      <dgm:spPr/>
    </dgm:pt>
    <dgm:pt modelId="{D44281FE-8BE3-451E-88D3-DCFA9E6E3E77}" type="pres">
      <dgm:prSet presAssocID="{2F15A1FE-FA84-4F4B-ABBF-48C3BDB5BB02}" presName="Parent1" presStyleLbl="revTx" presStyleIdx="0" presStyleCnt="3" custLinFactNeighborX="-144" custLinFactNeighborY="-155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BDE17-43E9-4489-B189-84F51D98B592}" type="pres">
      <dgm:prSet presAssocID="{B8137900-36D5-4074-B0AB-480212799F17}" presName="Accent2" presStyleCnt="0"/>
      <dgm:spPr/>
    </dgm:pt>
    <dgm:pt modelId="{39E86FB2-E16B-43CC-807C-474783009E8B}" type="pres">
      <dgm:prSet presAssocID="{B8137900-36D5-4074-B0AB-480212799F17}" presName="Accent" presStyleLbl="node1" presStyleIdx="1" presStyleCnt="3" custScaleX="126808"/>
      <dgm:spPr/>
    </dgm:pt>
    <dgm:pt modelId="{85FF40D2-629C-4469-9E17-E0C8FD14DA49}" type="pres">
      <dgm:prSet presAssocID="{B8137900-36D5-4074-B0AB-480212799F17}" presName="Parent2" presStyleLbl="revTx" presStyleIdx="1" presStyleCnt="3" custScaleX="187948" custScaleY="126142" custLinFactNeighborX="22211" custLinFactNeighborY="138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C777F-CC48-43D4-B0F3-D37CAB784341}" type="pres">
      <dgm:prSet presAssocID="{FE5DBD1A-B3B5-4D20-9981-10B82BF33CAE}" presName="Accent3" presStyleCnt="0"/>
      <dgm:spPr/>
    </dgm:pt>
    <dgm:pt modelId="{3B7CAB0C-29A4-40B6-82C7-CD3A809BE876}" type="pres">
      <dgm:prSet presAssocID="{FE5DBD1A-B3B5-4D20-9981-10B82BF33CAE}" presName="Accent" presStyleLbl="node1" presStyleIdx="2" presStyleCnt="3" custScaleX="113181" custScaleY="68471"/>
      <dgm:spPr/>
    </dgm:pt>
    <dgm:pt modelId="{8FFB9C99-63BB-46EA-B800-511DBDB67BF0}" type="pres">
      <dgm:prSet presAssocID="{FE5DBD1A-B3B5-4D20-9981-10B82BF33CAE}" presName="Parent3" presStyleLbl="revTx" presStyleIdx="2" presStyleCnt="3" custScaleX="138089" custLinFactNeighborX="979" custLinFactNeighborY="-97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0B0F5B-74B8-42EA-8BE9-D8DB4E7D0BB7}" type="presOf" srcId="{FE5DBD1A-B3B5-4D20-9981-10B82BF33CAE}" destId="{8FFB9C99-63BB-46EA-B800-511DBDB67BF0}" srcOrd="0" destOrd="0" presId="urn:microsoft.com/office/officeart/2009/layout/CircleArrowProcess"/>
    <dgm:cxn modelId="{9FF2B66F-715B-494E-912E-6B0579C4724D}" type="presOf" srcId="{B8137900-36D5-4074-B0AB-480212799F17}" destId="{85FF40D2-629C-4469-9E17-E0C8FD14DA49}" srcOrd="0" destOrd="0" presId="urn:microsoft.com/office/officeart/2009/layout/CircleArrowProcess"/>
    <dgm:cxn modelId="{21D0F057-AD57-410D-82A0-7A260B2014A9}" type="presOf" srcId="{2F15A1FE-FA84-4F4B-ABBF-48C3BDB5BB02}" destId="{D44281FE-8BE3-451E-88D3-DCFA9E6E3E77}" srcOrd="0" destOrd="0" presId="urn:microsoft.com/office/officeart/2009/layout/CircleArrowProcess"/>
    <dgm:cxn modelId="{9DA41381-09B4-46BD-B956-DD02CEFB3E00}" srcId="{BB7FC1E9-AC88-492B-BB72-7208D25FA16E}" destId="{2F15A1FE-FA84-4F4B-ABBF-48C3BDB5BB02}" srcOrd="0" destOrd="0" parTransId="{DAF17C36-2665-491E-91B6-2C4A60858DCE}" sibTransId="{6BD19D77-6479-4479-8058-FD2907709C66}"/>
    <dgm:cxn modelId="{29DD9C6F-10B1-4E6B-8A6C-6A0381F15909}" type="presOf" srcId="{BB7FC1E9-AC88-492B-BB72-7208D25FA16E}" destId="{CC7DE859-2069-4456-9BF9-1F0DAD6815AA}" srcOrd="0" destOrd="0" presId="urn:microsoft.com/office/officeart/2009/layout/CircleArrowProcess"/>
    <dgm:cxn modelId="{6E0A188A-3086-4D26-B934-C96139719B35}" srcId="{BB7FC1E9-AC88-492B-BB72-7208D25FA16E}" destId="{FE5DBD1A-B3B5-4D20-9981-10B82BF33CAE}" srcOrd="2" destOrd="0" parTransId="{F32263C5-0A30-4514-A64D-47D4BD5AEF06}" sibTransId="{D8F9EBD1-4B51-497D-99B6-A4B9507E184B}"/>
    <dgm:cxn modelId="{1359D27C-CFAA-431E-A2E9-C45BA777EF59}" srcId="{BB7FC1E9-AC88-492B-BB72-7208D25FA16E}" destId="{B8137900-36D5-4074-B0AB-480212799F17}" srcOrd="1" destOrd="0" parTransId="{9AA92CA4-B50D-4319-9E9E-7D566CBF9162}" sibTransId="{9696D0B0-FC80-4838-8854-937EABE6335E}"/>
    <dgm:cxn modelId="{E78766FB-6AB7-4EA6-9602-9DBADD39E8B7}" type="presParOf" srcId="{CC7DE859-2069-4456-9BF9-1F0DAD6815AA}" destId="{7D761178-07BA-4557-B0FC-74AFCE36B0A2}" srcOrd="0" destOrd="0" presId="urn:microsoft.com/office/officeart/2009/layout/CircleArrowProcess"/>
    <dgm:cxn modelId="{D88C92F2-FCCE-4CCA-8E39-F213417507C1}" type="presParOf" srcId="{7D761178-07BA-4557-B0FC-74AFCE36B0A2}" destId="{86F12AA9-3B2B-4F2B-BD98-8412408DD77D}" srcOrd="0" destOrd="0" presId="urn:microsoft.com/office/officeart/2009/layout/CircleArrowProcess"/>
    <dgm:cxn modelId="{49514D0E-1C9A-40A7-AE7B-F0700B159ECF}" type="presParOf" srcId="{CC7DE859-2069-4456-9BF9-1F0DAD6815AA}" destId="{D44281FE-8BE3-451E-88D3-DCFA9E6E3E77}" srcOrd="1" destOrd="0" presId="urn:microsoft.com/office/officeart/2009/layout/CircleArrowProcess"/>
    <dgm:cxn modelId="{18984D9F-5D37-451F-9D0B-0C18BF4E9C50}" type="presParOf" srcId="{CC7DE859-2069-4456-9BF9-1F0DAD6815AA}" destId="{507BDE17-43E9-4489-B189-84F51D98B592}" srcOrd="2" destOrd="0" presId="urn:microsoft.com/office/officeart/2009/layout/CircleArrowProcess"/>
    <dgm:cxn modelId="{DDCDFEFD-BA3E-40D2-937B-2102DA7E6958}" type="presParOf" srcId="{507BDE17-43E9-4489-B189-84F51D98B592}" destId="{39E86FB2-E16B-43CC-807C-474783009E8B}" srcOrd="0" destOrd="0" presId="urn:microsoft.com/office/officeart/2009/layout/CircleArrowProcess"/>
    <dgm:cxn modelId="{1A675287-9826-4FE6-AD59-E8543CFFED40}" type="presParOf" srcId="{CC7DE859-2069-4456-9BF9-1F0DAD6815AA}" destId="{85FF40D2-629C-4469-9E17-E0C8FD14DA49}" srcOrd="3" destOrd="0" presId="urn:microsoft.com/office/officeart/2009/layout/CircleArrowProcess"/>
    <dgm:cxn modelId="{4078FD57-703A-4443-AB30-D03E41E4F5AF}" type="presParOf" srcId="{CC7DE859-2069-4456-9BF9-1F0DAD6815AA}" destId="{9DEC777F-CC48-43D4-B0F3-D37CAB784341}" srcOrd="4" destOrd="0" presId="urn:microsoft.com/office/officeart/2009/layout/CircleArrowProcess"/>
    <dgm:cxn modelId="{57364A5C-149A-44E3-B3E7-89C40AD70124}" type="presParOf" srcId="{9DEC777F-CC48-43D4-B0F3-D37CAB784341}" destId="{3B7CAB0C-29A4-40B6-82C7-CD3A809BE876}" srcOrd="0" destOrd="0" presId="urn:microsoft.com/office/officeart/2009/layout/CircleArrowProcess"/>
    <dgm:cxn modelId="{A4BEBBC3-EA6B-4426-93FD-A7FC7BBAB0AF}" type="presParOf" srcId="{CC7DE859-2069-4456-9BF9-1F0DAD6815AA}" destId="{8FFB9C99-63BB-46EA-B800-511DBDB67BF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12AA9-3B2B-4F2B-BD98-8412408DD77D}">
      <dsp:nvSpPr>
        <dsp:cNvPr id="0" name=""/>
        <dsp:cNvSpPr/>
      </dsp:nvSpPr>
      <dsp:spPr>
        <a:xfrm>
          <a:off x="1556955" y="167309"/>
          <a:ext cx="2727219" cy="246996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281FE-8BE3-451E-88D3-DCFA9E6E3E77}">
      <dsp:nvSpPr>
        <dsp:cNvPr id="0" name=""/>
        <dsp:cNvSpPr/>
      </dsp:nvSpPr>
      <dsp:spPr>
        <a:xfrm>
          <a:off x="2229654" y="952151"/>
          <a:ext cx="1372304" cy="68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Trebuchet MS" panose="020B0603020202020204" pitchFamily="34" charset="0"/>
            </a:rPr>
            <a:t>High-volume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Trebuchet MS" panose="020B0603020202020204" pitchFamily="34" charset="0"/>
            </a:rPr>
            <a:t>High-velocity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Trebuchet MS" panose="020B0603020202020204" pitchFamily="34" charset="0"/>
            </a:rPr>
            <a:t>High-variety</a:t>
          </a:r>
        </a:p>
      </dsp:txBody>
      <dsp:txXfrm>
        <a:off x="2229654" y="952151"/>
        <a:ext cx="1372304" cy="685987"/>
      </dsp:txXfrm>
    </dsp:sp>
    <dsp:sp modelId="{39E86FB2-E16B-43CC-807C-474783009E8B}">
      <dsp:nvSpPr>
        <dsp:cNvPr id="0" name=""/>
        <dsp:cNvSpPr/>
      </dsp:nvSpPr>
      <dsp:spPr>
        <a:xfrm>
          <a:off x="668825" y="1586488"/>
          <a:ext cx="3131639" cy="246996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F40D2-629C-4469-9E17-E0C8FD14DA49}">
      <dsp:nvSpPr>
        <dsp:cNvPr id="0" name=""/>
        <dsp:cNvSpPr/>
      </dsp:nvSpPr>
      <dsp:spPr>
        <a:xfrm>
          <a:off x="1249838" y="2492015"/>
          <a:ext cx="2579218" cy="86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Trebuchet MS" panose="020B0603020202020204" pitchFamily="34" charset="0"/>
            </a:rPr>
            <a:t>Cost-effective, </a:t>
          </a:r>
          <a:r>
            <a:rPr lang="en-US" sz="1200" b="1" kern="1200" dirty="0">
              <a:latin typeface="Trebuchet MS" panose="020B0603020202020204" pitchFamily="34" charset="0"/>
            </a:rPr>
            <a:t>innovative</a:t>
          </a:r>
          <a:r>
            <a:rPr lang="en-US" sz="1200" kern="1200" dirty="0">
              <a:latin typeface="Trebuchet MS" panose="020B0603020202020204" pitchFamily="34" charset="0"/>
            </a:rPr>
            <a:t> forms of information processing</a:t>
          </a:r>
        </a:p>
      </dsp:txBody>
      <dsp:txXfrm>
        <a:off x="1249838" y="2492015"/>
        <a:ext cx="2579218" cy="865318"/>
      </dsp:txXfrm>
    </dsp:sp>
    <dsp:sp modelId="{3B7CAB0C-29A4-40B6-82C7-CD3A809BE876}">
      <dsp:nvSpPr>
        <dsp:cNvPr id="0" name=""/>
        <dsp:cNvSpPr/>
      </dsp:nvSpPr>
      <dsp:spPr>
        <a:xfrm>
          <a:off x="1721704" y="3510116"/>
          <a:ext cx="2401430" cy="145337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B9C99-63BB-46EA-B800-511DBDB67BF0}">
      <dsp:nvSpPr>
        <dsp:cNvPr id="0" name=""/>
        <dsp:cNvSpPr/>
      </dsp:nvSpPr>
      <dsp:spPr>
        <a:xfrm>
          <a:off x="1986963" y="3848706"/>
          <a:ext cx="1895001" cy="68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Trebuchet MS" panose="020B0603020202020204" pitchFamily="34" charset="0"/>
            </a:rPr>
            <a:t>Enhanced insight &amp; decision making</a:t>
          </a:r>
        </a:p>
      </dsp:txBody>
      <dsp:txXfrm>
        <a:off x="1986963" y="3848706"/>
        <a:ext cx="1895001" cy="685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11FA-C966-4004-B4BC-F15C15C07DF5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9876-1A9D-4A13-A2C3-B956C7442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refers to biases, noise, and abnormality in data.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Volatility of data deals with, how long is the data valid?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flows can be highly inconsistent with periodic peaks.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8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9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multitude of sources for big data.  An XLS, a DOC, a PDF … is unstructured data, a video on YouTube, a chat conversation on Internet Messenger, a customer feedback form on an online retail website … is unstructured data, a CCTV coverage, a weather forecast report is unstructured data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traditional BI environment, data resides in a central</a:t>
            </a:r>
            <a:r>
              <a:rPr lang="en-US" baseline="0" dirty="0" smtClean="0"/>
              <a:t> server whereas in big data environment, data resides in a distributed file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 BI </a:t>
            </a:r>
            <a:r>
              <a:rPr lang="en-US" baseline="0" dirty="0" smtClean="0">
                <a:sym typeface="Wingdings" panose="05000000000000000000" pitchFamily="2" charset="2"/>
              </a:rPr>
              <a:t> Move data to code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Big Data Environment  Move code to data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In traditional BI environment, data is analyzed in offline mode whereas in big data environment data is analyzed in both real time as well as offline mode.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0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typical DW environment, data is collected from multiple disparate sources,</a:t>
            </a:r>
            <a:r>
              <a:rPr lang="en-US" baseline="0" dirty="0" smtClean="0"/>
              <a:t> integrated, cleansed and transformed before loading it to a data warehouse. A host of market leading BI tools can then be used on top of the data warehouse for reporting/dashboarding, ad hoc querying and modeling.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 takes care of storage and processing using the following:</a:t>
            </a:r>
          </a:p>
          <a:p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smtClean="0"/>
              <a:t>HDFS (Hadoop Distributed File</a:t>
            </a:r>
            <a:r>
              <a:rPr lang="en-US" baseline="0" dirty="0" smtClean="0"/>
              <a:t> System) (distributed storage)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MapReduce (distributed processing)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9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6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21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8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14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2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6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A532-DA17-4F2B-B442-30061388BFA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388CE8-86EF-4D8C-A9AD-919BEB60A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Drawing2.vsd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Visio_2003-2010_Drawing4.vsd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Drawing5.vsd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en_us/insights/big-data/what-is-big-data.html" TargetMode="External"/><Relationship Id="rId2" Type="http://schemas.openxmlformats.org/officeDocument/2006/relationships/hyperlink" Target="http://en.wikipedia.org/wiki/Big_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gdatauniversity.com/" TargetMode="External"/><Relationship Id="rId4" Type="http://schemas.openxmlformats.org/officeDocument/2006/relationships/hyperlink" Target="https://www.oracle.com/bigdata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463" y="3174551"/>
            <a:ext cx="4333975" cy="1668383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rebuchet MS" panose="020B0603020202020204" pitchFamily="34" charset="0"/>
              </a:rPr>
              <a:t>Chapter 2</a:t>
            </a:r>
          </a:p>
          <a:p>
            <a:pPr algn="l"/>
            <a:endParaRPr lang="en-US" sz="2800" b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800" b="1" dirty="0" smtClean="0">
                <a:latin typeface="Trebuchet MS" panose="020B0603020202020204" pitchFamily="34" charset="0"/>
              </a:rPr>
              <a:t>Introduction </a:t>
            </a:r>
            <a:r>
              <a:rPr lang="en-US" sz="2800" b="1" dirty="0" smtClean="0">
                <a:latin typeface="Trebuchet MS" panose="020B0603020202020204" pitchFamily="34" charset="0"/>
              </a:rPr>
              <a:t>to Big Data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6"/>
            <a:ext cx="8542867" cy="803274"/>
          </a:xfrm>
        </p:spPr>
        <p:txBody>
          <a:bodyPr>
            <a:noAutofit/>
          </a:bodyPr>
          <a:lstStyle/>
          <a:p>
            <a:r>
              <a:rPr lang="en-US" sz="2300" b="1" dirty="0">
                <a:latin typeface="Trebuchet MS" panose="020B0603020202020204" pitchFamily="34" charset="0"/>
              </a:rPr>
              <a:t>Other </a:t>
            </a:r>
            <a:r>
              <a:rPr lang="en-US" sz="2300" b="1" dirty="0" smtClean="0">
                <a:latin typeface="Trebuchet MS" panose="020B0603020202020204" pitchFamily="34" charset="0"/>
              </a:rPr>
              <a:t>Characteristics </a:t>
            </a:r>
            <a:r>
              <a:rPr lang="en-US" sz="2300" b="1" dirty="0">
                <a:latin typeface="Trebuchet MS" panose="020B0603020202020204" pitchFamily="34" charset="0"/>
              </a:rPr>
              <a:t>of Data </a:t>
            </a:r>
            <a:r>
              <a:rPr lang="en-US" sz="2300" b="1" dirty="0" smtClean="0">
                <a:latin typeface="Trebuchet MS" panose="020B0603020202020204" pitchFamily="34" charset="0"/>
              </a:rPr>
              <a:t>– </a:t>
            </a:r>
            <a:br>
              <a:rPr lang="en-US" sz="2300" b="1" dirty="0" smtClean="0">
                <a:latin typeface="Trebuchet MS" panose="020B0603020202020204" pitchFamily="34" charset="0"/>
              </a:rPr>
            </a:br>
            <a:r>
              <a:rPr lang="en-US" sz="2300" b="1" dirty="0" smtClean="0">
                <a:latin typeface="Trebuchet MS" panose="020B0603020202020204" pitchFamily="34" charset="0"/>
              </a:rPr>
              <a:t>Which </a:t>
            </a:r>
            <a:r>
              <a:rPr lang="en-US" sz="2300" b="1" dirty="0">
                <a:latin typeface="Trebuchet MS" panose="020B0603020202020204" pitchFamily="34" charset="0"/>
              </a:rPr>
              <a:t>are not Definitional Traits of Big 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51026"/>
            <a:ext cx="8542867" cy="1535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rebuchet MS" panose="020B0603020202020204" pitchFamily="34" charset="0"/>
              </a:rPr>
              <a:t>Veracity and 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rebuchet MS" panose="020B0603020202020204" pitchFamily="34" charset="0"/>
              </a:rPr>
              <a:t>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rebuchet MS" panose="020B0603020202020204" pitchFamily="34" charset="0"/>
              </a:rPr>
              <a:t>Variability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264" y="3253856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Challenges with Big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Challenges with Big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27612"/>
              </p:ext>
            </p:extLst>
          </p:nvPr>
        </p:nvGraphicFramePr>
        <p:xfrm>
          <a:off x="838200" y="1020620"/>
          <a:ext cx="4953000" cy="58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Visio" r:id="rId4" imgW="3875276" imgH="5201055" progId="Visio.Drawing.11">
                  <p:embed/>
                </p:oleObj>
              </mc:Choice>
              <mc:Fallback>
                <p:oleObj name="Visio" r:id="rId4" imgW="3875276" imgH="52010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20620"/>
                        <a:ext cx="4953000" cy="5803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08" y="3056886"/>
            <a:ext cx="2870200" cy="4815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Sources of Big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Sources of Big Data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256143"/>
            <a:ext cx="8245737" cy="45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75" y="3125898"/>
            <a:ext cx="3733801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Why Big Data?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rebuchet MS" panose="020B0603020202020204" pitchFamily="34" charset="0"/>
              </a:rPr>
              <a:t>Why Big Data?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1695449" y="1600199"/>
            <a:ext cx="146043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98368"/>
              </p:ext>
            </p:extLst>
          </p:nvPr>
        </p:nvGraphicFramePr>
        <p:xfrm>
          <a:off x="838199" y="1354667"/>
          <a:ext cx="8731095" cy="391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Visio" r:id="rId3" imgW="7241562" imgH="2441102" progId="Visio.Drawing.11">
                  <p:embed/>
                </p:oleObj>
              </mc:Choice>
              <mc:Fallback>
                <p:oleObj name="Visio" r:id="rId3" imgW="7241562" imgH="2441102" progId="Visio.Drawing.11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354667"/>
                        <a:ext cx="8731095" cy="3911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7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3160403"/>
            <a:ext cx="7924800" cy="481542"/>
          </a:xfrm>
        </p:spPr>
        <p:txBody>
          <a:bodyPr>
            <a:noAutofit/>
          </a:bodyPr>
          <a:lstStyle/>
          <a:p>
            <a:pPr lvl="0"/>
            <a:r>
              <a:rPr lang="en-US" sz="2400" b="1" dirty="0">
                <a:latin typeface="Trebuchet MS" panose="020B0603020202020204" pitchFamily="34" charset="0"/>
              </a:rPr>
              <a:t>Traditional Business Intelligence (BI) versus Big Data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 Typical Data Warehouse Environment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16930"/>
              </p:ext>
            </p:extLst>
          </p:nvPr>
        </p:nvGraphicFramePr>
        <p:xfrm>
          <a:off x="838200" y="1642535"/>
          <a:ext cx="8373533" cy="39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Visio" r:id="rId4" imgW="7247766" imgH="3247147" progId="Visio.Drawing.11">
                  <p:embed/>
                </p:oleObj>
              </mc:Choice>
              <mc:Fallback>
                <p:oleObj name="Visio" r:id="rId4" imgW="7247766" imgH="32471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42535"/>
                        <a:ext cx="8373533" cy="3945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 Typical Hadoop Environment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05150" y="2266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69392"/>
              </p:ext>
            </p:extLst>
          </p:nvPr>
        </p:nvGraphicFramePr>
        <p:xfrm>
          <a:off x="838200" y="1896532"/>
          <a:ext cx="8439539" cy="364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Visio" r:id="rId4" imgW="7572381" imgH="3228945" progId="Visio.Drawing.11">
                  <p:embed/>
                </p:oleObj>
              </mc:Choice>
              <mc:Fallback>
                <p:oleObj name="Visio" r:id="rId4" imgW="7572381" imgH="32289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96532"/>
                        <a:ext cx="8439539" cy="3641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4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65127"/>
            <a:ext cx="8102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Learning Objectives and Learning Outcomes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571175"/>
              </p:ext>
            </p:extLst>
          </p:nvPr>
        </p:nvGraphicFramePr>
        <p:xfrm>
          <a:off x="465666" y="1266825"/>
          <a:ext cx="8102600" cy="472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267"/>
                <a:gridCol w="4233333"/>
              </a:tblGrid>
              <a:tr h="3170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Objectives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Outcomes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43597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rebuchet MS" panose="020B0603020202020204" pitchFamily="34" charset="0"/>
                        </a:rPr>
                        <a:t>Introduction to</a:t>
                      </a:r>
                      <a:r>
                        <a:rPr lang="en-US" b="1" baseline="0" dirty="0" smtClean="0">
                          <a:latin typeface="Trebuchet MS" panose="020B0603020202020204" pitchFamily="34" charset="0"/>
                        </a:rPr>
                        <a:t> big data</a:t>
                      </a:r>
                    </a:p>
                    <a:p>
                      <a:pPr algn="just"/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Definition of big</a:t>
                      </a:r>
                      <a:r>
                        <a:rPr lang="en-US" sz="1800" baseline="0" dirty="0" smtClean="0">
                          <a:latin typeface="Trebuchet MS" panose="020B0603020202020204" pitchFamily="34" charset="0"/>
                        </a:rPr>
                        <a:t> data.</a:t>
                      </a:r>
                      <a:endParaRPr lang="en-US" sz="180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endParaRPr lang="en-US" sz="180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Challenges of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big data.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Why big data?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Traditional Business Intelligence versus big data.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</a:t>
                      </a: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understand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the significance of big data.</a:t>
                      </a: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understand the other characteristics of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data that are not definitional characteristics of big data.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To understand the challenges of big data and how to deal with the same.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To understand what is new today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.</a:t>
                      </a:r>
                      <a:endParaRPr lang="en-US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847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Co-existence of Big Data and Data Warehouse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21994" y="2588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1009649" y="1581149"/>
            <a:ext cx="155059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25871"/>
              </p:ext>
            </p:extLst>
          </p:nvPr>
        </p:nvGraphicFramePr>
        <p:xfrm>
          <a:off x="838200" y="1953695"/>
          <a:ext cx="8860454" cy="315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Visio" r:id="rId3" imgW="9143977" imgH="3238393" progId="Visio.Drawing.11">
                  <p:embed/>
                </p:oleObj>
              </mc:Choice>
              <mc:Fallback>
                <p:oleObj name="Visio" r:id="rId3" imgW="9143977" imgH="3238393" progId="Visio.Drawing.11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53695"/>
                        <a:ext cx="8860454" cy="315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389" y="2988834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Answer a few quick questions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Fill in the blanks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765540"/>
            <a:ext cx="857250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is high-volume, high-velocity, and high-variety information assets that demand ---------------------, ------------------------- forms of information processing for </a:t>
            </a:r>
            <a:r>
              <a:rPr lang="en-US" sz="20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   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 and </a:t>
            </a:r>
            <a:r>
              <a:rPr lang="en-US" sz="20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     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-------------------.</a:t>
            </a:r>
            <a:endParaRPr lang="en-US" sz="20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Answer Me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14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latin typeface="Trebuchet MS" panose="020B0603020202020204" pitchFamily="34" charset="0"/>
              </a:rPr>
              <a:t>Share your understanding of Big Data</a:t>
            </a:r>
            <a:r>
              <a:rPr lang="en-US" sz="1800" dirty="0" smtClean="0">
                <a:latin typeface="Trebuchet MS" panose="020B0603020202020204" pitchFamily="34" charset="0"/>
              </a:rPr>
              <a:t>.</a:t>
            </a: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pPr lvl="0"/>
            <a:r>
              <a:rPr lang="en-US" sz="1800" dirty="0">
                <a:latin typeface="Trebuchet MS" panose="020B0603020202020204" pitchFamily="34" charset="0"/>
              </a:rPr>
              <a:t>How is traditional BI environment different from the Big Data environment</a:t>
            </a:r>
            <a:r>
              <a:rPr lang="en-US" sz="1800" dirty="0" smtClean="0">
                <a:latin typeface="Trebuchet MS" panose="020B0603020202020204" pitchFamily="34" charset="0"/>
              </a:rPr>
              <a:t>?</a:t>
            </a: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Share your experience as a customer on an e-commerce site. Comment on the big data that gets created on a typical e-commerce site.</a:t>
            </a: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Summary please…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27325"/>
            <a:ext cx="9095316" cy="49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Ask a few participants of the learning program to summarize the lecture.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07" y="3023339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References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92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Further Readings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9"/>
            <a:ext cx="8596668" cy="3880773"/>
          </a:xfrm>
        </p:spPr>
        <p:txBody>
          <a:bodyPr/>
          <a:lstStyle/>
          <a:p>
            <a:r>
              <a:rPr lang="en-US" sz="1800" dirty="0">
                <a:latin typeface="Trebuchet MS" panose="020B0603020202020204" pitchFamily="34" charset="0"/>
              </a:rPr>
              <a:t>Big data for dummies - Judith Hurwitz, Alan Nugent</a:t>
            </a:r>
            <a:r>
              <a:rPr lang="en-US" sz="1800" dirty="0" smtClean="0">
                <a:latin typeface="Trebuchet MS" panose="020B0603020202020204" pitchFamily="34" charset="0"/>
              </a:rPr>
              <a:t>, Fern </a:t>
            </a:r>
            <a:r>
              <a:rPr lang="en-US" sz="1800" dirty="0">
                <a:latin typeface="Trebuchet MS" panose="020B0603020202020204" pitchFamily="34" charset="0"/>
              </a:rPr>
              <a:t>Halper, Marcia Kaufman </a:t>
            </a:r>
          </a:p>
          <a:p>
            <a:pPr lvl="0"/>
            <a:r>
              <a:rPr lang="en-US" sz="1800" u="sng" dirty="0">
                <a:latin typeface="Trebuchet MS" panose="020B0603020202020204" pitchFamily="34" charset="0"/>
                <a:hlinkClick r:id="rId2"/>
              </a:rPr>
              <a:t>http://en.wikipedia.org/wiki/Big_data</a:t>
            </a:r>
            <a:endParaRPr lang="en-US" sz="1800" dirty="0">
              <a:latin typeface="Trebuchet MS" panose="020B0603020202020204" pitchFamily="34" charset="0"/>
            </a:endParaRPr>
          </a:p>
          <a:p>
            <a:pPr lvl="0"/>
            <a:r>
              <a:rPr lang="en-US" sz="1800" u="sng" dirty="0">
                <a:latin typeface="Trebuchet MS" panose="020B0603020202020204" pitchFamily="34" charset="0"/>
                <a:hlinkClick r:id="rId3"/>
              </a:rPr>
              <a:t>http://www.sas.com/en_us/insights/big-data/what-is-big-data.html</a:t>
            </a:r>
            <a:endParaRPr lang="en-US" sz="1800" dirty="0">
              <a:latin typeface="Trebuchet MS" panose="020B0603020202020204" pitchFamily="34" charset="0"/>
            </a:endParaRPr>
          </a:p>
          <a:p>
            <a:pPr lvl="0"/>
            <a:r>
              <a:rPr lang="en-US" sz="1800" u="sng" dirty="0">
                <a:latin typeface="Trebuchet MS" panose="020B0603020202020204" pitchFamily="34" charset="0"/>
                <a:hlinkClick r:id="rId4"/>
              </a:rPr>
              <a:t>https://www.oracle.com/bigdata/</a:t>
            </a:r>
            <a:endParaRPr lang="en-US" sz="1800" dirty="0">
              <a:latin typeface="Trebuchet MS" panose="020B0603020202020204" pitchFamily="34" charset="0"/>
            </a:endParaRPr>
          </a:p>
          <a:p>
            <a:pPr lvl="0"/>
            <a:r>
              <a:rPr lang="en-US" sz="1800" u="sng" dirty="0">
                <a:latin typeface="Trebuchet MS" panose="020B0603020202020204" pitchFamily="34" charset="0"/>
                <a:hlinkClick r:id="rId5"/>
              </a:rPr>
              <a:t>http://bigdatauniversity.com/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125" y="3033323"/>
            <a:ext cx="2802147" cy="6242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Trebuchet MS" panose="020B0603020202020204" pitchFamily="34" charset="0"/>
              </a:rPr>
              <a:t>Thank you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Session Plan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8989"/>
            <a:ext cx="6595533" cy="215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Lecture time		45 to 60 minutes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Q/A				15 minutes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Agenda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8085667" cy="4707467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>
                <a:latin typeface="Trebuchet MS" panose="020B0603020202020204" pitchFamily="34" charset="0"/>
              </a:rPr>
              <a:t>Definition </a:t>
            </a:r>
            <a:r>
              <a:rPr lang="en-US" sz="1800" dirty="0">
                <a:latin typeface="Trebuchet MS" panose="020B0603020202020204" pitchFamily="34" charset="0"/>
              </a:rPr>
              <a:t>of Big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Volume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Velocity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rebuchet MS" panose="020B0603020202020204" pitchFamily="34" charset="0"/>
              </a:rPr>
              <a:t>Variety</a:t>
            </a:r>
          </a:p>
          <a:p>
            <a:pPr lvl="0"/>
            <a:r>
              <a:rPr lang="en-US" sz="1800" dirty="0" smtClean="0">
                <a:latin typeface="Trebuchet MS" panose="020B0603020202020204" pitchFamily="34" charset="0"/>
              </a:rPr>
              <a:t>Challenges </a:t>
            </a:r>
            <a:r>
              <a:rPr lang="en-US" sz="1800" dirty="0">
                <a:latin typeface="Trebuchet MS" panose="020B0603020202020204" pitchFamily="34" charset="0"/>
              </a:rPr>
              <a:t>of Big </a:t>
            </a:r>
            <a:r>
              <a:rPr lang="en-US" sz="1800" dirty="0" smtClean="0">
                <a:latin typeface="Trebuchet MS" panose="020B0603020202020204" pitchFamily="34" charset="0"/>
              </a:rPr>
              <a:t>Data</a:t>
            </a:r>
          </a:p>
          <a:p>
            <a:pPr lvl="0"/>
            <a:r>
              <a:rPr lang="en-US" sz="1800" dirty="0" smtClean="0">
                <a:latin typeface="Trebuchet MS" panose="020B0603020202020204" pitchFamily="34" charset="0"/>
              </a:rPr>
              <a:t>Other </a:t>
            </a:r>
            <a:r>
              <a:rPr lang="en-US" sz="1800" dirty="0">
                <a:latin typeface="Trebuchet MS" panose="020B0603020202020204" pitchFamily="34" charset="0"/>
              </a:rPr>
              <a:t>Characteristics of Data Which are Not Definitional Traits of Big </a:t>
            </a:r>
            <a:r>
              <a:rPr lang="en-US" sz="1800" dirty="0" smtClean="0">
                <a:latin typeface="Trebuchet MS" panose="020B0603020202020204" pitchFamily="34" charset="0"/>
              </a:rPr>
              <a:t>Data</a:t>
            </a:r>
          </a:p>
          <a:p>
            <a:pPr lvl="0"/>
            <a:r>
              <a:rPr lang="en-US" sz="1800" dirty="0" smtClean="0">
                <a:latin typeface="Trebuchet MS" panose="020B0603020202020204" pitchFamily="34" charset="0"/>
              </a:rPr>
              <a:t>Why </a:t>
            </a:r>
            <a:r>
              <a:rPr lang="en-US" sz="1800" dirty="0">
                <a:latin typeface="Trebuchet MS" panose="020B0603020202020204" pitchFamily="34" charset="0"/>
              </a:rPr>
              <a:t>Big Data</a:t>
            </a:r>
            <a:r>
              <a:rPr lang="en-US" sz="1800" dirty="0" smtClean="0">
                <a:latin typeface="Trebuchet MS" panose="020B0603020202020204" pitchFamily="34" charset="0"/>
              </a:rPr>
              <a:t>?</a:t>
            </a:r>
          </a:p>
          <a:p>
            <a:pPr lvl="0"/>
            <a:r>
              <a:rPr lang="en-US" sz="1800" dirty="0" smtClean="0">
                <a:latin typeface="Trebuchet MS" panose="020B0603020202020204" pitchFamily="34" charset="0"/>
              </a:rPr>
              <a:t>Traditional </a:t>
            </a:r>
            <a:r>
              <a:rPr lang="en-US" sz="1800" dirty="0">
                <a:latin typeface="Trebuchet MS" panose="020B0603020202020204" pitchFamily="34" charset="0"/>
              </a:rPr>
              <a:t>Business Intelligence (BI) versus Big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A Typical Data Warehouse Environment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rebuchet MS" panose="020B0603020202020204" pitchFamily="34" charset="0"/>
              </a:rPr>
              <a:t>A Typical Hadoop Environment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rebuchet MS" panose="020B0603020202020204" pitchFamily="34" charset="0"/>
              </a:rPr>
              <a:t>Coexistence </a:t>
            </a:r>
            <a:r>
              <a:rPr lang="en-US" sz="1800" dirty="0">
                <a:latin typeface="Trebuchet MS" panose="020B0603020202020204" pitchFamily="34" charset="0"/>
              </a:rPr>
              <a:t>of Big Data and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2242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291" y="3236603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Definition of Big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1934" y="382059"/>
            <a:ext cx="8492067" cy="4984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Definition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101" y="1655233"/>
            <a:ext cx="3517900" cy="36279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i="1" dirty="0" smtClean="0">
                <a:latin typeface="Trebuchet MS" panose="020B0603020202020204" pitchFamily="34" charset="0"/>
              </a:rPr>
              <a:t>					</a:t>
            </a:r>
          </a:p>
          <a:p>
            <a:pPr marL="0" indent="0" algn="just">
              <a:buNone/>
            </a:pPr>
            <a:r>
              <a:rPr lang="en-US" sz="1800" i="1" dirty="0" smtClean="0">
                <a:latin typeface="Trebuchet MS" panose="020B0603020202020204" pitchFamily="34" charset="0"/>
              </a:rPr>
              <a:t>Big </a:t>
            </a:r>
            <a:r>
              <a:rPr lang="en-US" sz="1800" i="1" dirty="0">
                <a:latin typeface="Trebuchet MS" panose="020B0603020202020204" pitchFamily="34" charset="0"/>
              </a:rPr>
              <a:t>Data is high-volume, high-velocity, and high-variety </a:t>
            </a:r>
            <a:r>
              <a:rPr lang="en-US" sz="1800" i="1" dirty="0" smtClean="0">
                <a:latin typeface="Trebuchet MS" panose="020B0603020202020204" pitchFamily="34" charset="0"/>
              </a:rPr>
              <a:t>information </a:t>
            </a:r>
            <a:r>
              <a:rPr lang="en-US" sz="1800" i="1" dirty="0">
                <a:latin typeface="Trebuchet MS" panose="020B0603020202020204" pitchFamily="34" charset="0"/>
              </a:rPr>
              <a:t>assets that demand cost effective, </a:t>
            </a:r>
            <a:r>
              <a:rPr lang="en-US" sz="1800" i="1" dirty="0" smtClean="0">
                <a:latin typeface="Trebuchet MS" panose="020B0603020202020204" pitchFamily="34" charset="0"/>
              </a:rPr>
              <a:t>innovative </a:t>
            </a:r>
            <a:r>
              <a:rPr lang="en-US" sz="1800" i="1" dirty="0">
                <a:latin typeface="Trebuchet MS" panose="020B0603020202020204" pitchFamily="34" charset="0"/>
              </a:rPr>
              <a:t>forms of information processing for </a:t>
            </a:r>
            <a:r>
              <a:rPr lang="en-US" sz="1800" i="1" dirty="0" smtClean="0">
                <a:latin typeface="Trebuchet MS" panose="020B0603020202020204" pitchFamily="34" charset="0"/>
              </a:rPr>
              <a:t>enhanced </a:t>
            </a:r>
            <a:r>
              <a:rPr lang="en-US" sz="1800" i="1" dirty="0">
                <a:latin typeface="Trebuchet MS" panose="020B0603020202020204" pitchFamily="34" charset="0"/>
              </a:rPr>
              <a:t>insight and decision making</a:t>
            </a:r>
            <a:r>
              <a:rPr lang="en-US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							Source: Gartner IT Glossary</a:t>
            </a:r>
          </a:p>
          <a:p>
            <a:pPr marL="0" indent="0" algn="just">
              <a:buNone/>
            </a:pPr>
            <a:endParaRPr lang="en-US" sz="1800" dirty="0">
              <a:latin typeface="Trebuchet MS" panose="020B0603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662536"/>
              </p:ext>
            </p:extLst>
          </p:nvPr>
        </p:nvGraphicFramePr>
        <p:xfrm>
          <a:off x="171411" y="1083733"/>
          <a:ext cx="495300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Volume  - A Mountain of Data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76541" y="2640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 flipV="1">
            <a:off x="3522133" y="2674035"/>
            <a:ext cx="188330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96836"/>
              </p:ext>
            </p:extLst>
          </p:nvPr>
        </p:nvGraphicFramePr>
        <p:xfrm>
          <a:off x="838200" y="1532336"/>
          <a:ext cx="6692039" cy="407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isio" r:id="rId3" imgW="4410024" imgH="2676391" progId="Visio.Drawing.11">
                  <p:embed/>
                </p:oleObj>
              </mc:Choice>
              <mc:Fallback>
                <p:oleObj name="Visio" r:id="rId3" imgW="4410024" imgH="2676391" progId="Visio.Drawing.11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32336"/>
                        <a:ext cx="6692039" cy="4077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Velocity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964997"/>
            <a:ext cx="676486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Periodic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Near real time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 processing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Variety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656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rebuchet MS" panose="020B0603020202020204" pitchFamily="34" charset="0"/>
              </a:rPr>
              <a:t>Structured </a:t>
            </a:r>
            <a:r>
              <a:rPr lang="en-US" sz="1800" b="1" dirty="0">
                <a:latin typeface="Trebuchet MS" panose="020B0603020202020204" pitchFamily="34" charset="0"/>
              </a:rPr>
              <a:t>data: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example: </a:t>
            </a:r>
            <a:r>
              <a:rPr lang="en-US" sz="1800" dirty="0" smtClean="0">
                <a:latin typeface="Trebuchet MS" panose="020B0603020202020204" pitchFamily="34" charset="0"/>
              </a:rPr>
              <a:t>traditional </a:t>
            </a:r>
            <a:r>
              <a:rPr lang="en-US" sz="1800" dirty="0">
                <a:latin typeface="Trebuchet MS" panose="020B0603020202020204" pitchFamily="34" charset="0"/>
              </a:rPr>
              <a:t>transaction processing systems and RDBMS, etc</a:t>
            </a:r>
            <a:r>
              <a:rPr lang="en-US" sz="18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b="1" dirty="0" smtClean="0">
                <a:latin typeface="Trebuchet MS" panose="020B0603020202020204" pitchFamily="34" charset="0"/>
              </a:rPr>
              <a:t>Semi-structured </a:t>
            </a:r>
            <a:r>
              <a:rPr lang="en-US" sz="1800" b="1" dirty="0">
                <a:latin typeface="Trebuchet MS" panose="020B0603020202020204" pitchFamily="34" charset="0"/>
              </a:rPr>
              <a:t>data: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smtClean="0">
                <a:latin typeface="Trebuchet MS" panose="020B0603020202020204" pitchFamily="34" charset="0"/>
              </a:rPr>
              <a:t>example: Hyper </a:t>
            </a:r>
            <a:r>
              <a:rPr lang="en-US" sz="1800" dirty="0">
                <a:latin typeface="Trebuchet MS" panose="020B0603020202020204" pitchFamily="34" charset="0"/>
              </a:rPr>
              <a:t>Text Markup Language (HTML), eXtensible Markup Language (XML</a:t>
            </a:r>
            <a:r>
              <a:rPr lang="en-US" sz="1800" dirty="0" smtClean="0">
                <a:latin typeface="Trebuchet MS" panose="020B0603020202020204" pitchFamily="34" charset="0"/>
              </a:rPr>
              <a:t>).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b="1" dirty="0" smtClean="0">
                <a:latin typeface="Trebuchet MS" panose="020B0603020202020204" pitchFamily="34" charset="0"/>
              </a:rPr>
              <a:t>Unstructured </a:t>
            </a:r>
            <a:r>
              <a:rPr lang="en-US" sz="1800" b="1" dirty="0">
                <a:latin typeface="Trebuchet MS" panose="020B0603020202020204" pitchFamily="34" charset="0"/>
              </a:rPr>
              <a:t>data: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smtClean="0">
                <a:latin typeface="Trebuchet MS" panose="020B0603020202020204" pitchFamily="34" charset="0"/>
              </a:rPr>
              <a:t>example: </a:t>
            </a:r>
            <a:r>
              <a:rPr lang="en-US" sz="1800" dirty="0">
                <a:latin typeface="Trebuchet MS" panose="020B0603020202020204" pitchFamily="34" charset="0"/>
              </a:rPr>
              <a:t>unstructured text documents, audio, video, email, photos, PDFs, social media, etc.</a:t>
            </a:r>
          </a:p>
        </p:txBody>
      </p:sp>
    </p:spTree>
    <p:extLst>
      <p:ext uri="{BB962C8B-B14F-4D97-AF65-F5344CB8AC3E}">
        <p14:creationId xmlns:p14="http://schemas.microsoft.com/office/powerpoint/2010/main" val="1642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685</Words>
  <Application>Microsoft Office PowerPoint</Application>
  <PresentationFormat>Widescreen</PresentationFormat>
  <Paragraphs>120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Visio</vt:lpstr>
      <vt:lpstr>Microsoft Visio 2003-2010 Drawing</vt:lpstr>
      <vt:lpstr>PowerPoint Presentation</vt:lpstr>
      <vt:lpstr>Learning Objectives and Learning Outcomes</vt:lpstr>
      <vt:lpstr>Session Plan</vt:lpstr>
      <vt:lpstr>Agenda</vt:lpstr>
      <vt:lpstr>Definition of Big Data</vt:lpstr>
      <vt:lpstr>Definition of Big Data</vt:lpstr>
      <vt:lpstr>Volume  - A Mountain of Data</vt:lpstr>
      <vt:lpstr>Velocity</vt:lpstr>
      <vt:lpstr>Variety</vt:lpstr>
      <vt:lpstr>Other Characteristics of Data –  Which are not Definitional Traits of Big Data</vt:lpstr>
      <vt:lpstr>Challenges with Big Data</vt:lpstr>
      <vt:lpstr>Challenges with Big Data</vt:lpstr>
      <vt:lpstr>Sources of Big Data</vt:lpstr>
      <vt:lpstr>Sources of Big Data</vt:lpstr>
      <vt:lpstr>Why Big Data?</vt:lpstr>
      <vt:lpstr>Why Big Data?</vt:lpstr>
      <vt:lpstr>Traditional Business Intelligence (BI) versus Big Data</vt:lpstr>
      <vt:lpstr>A Typical Data Warehouse Environment</vt:lpstr>
      <vt:lpstr>A Typical Hadoop Environment</vt:lpstr>
      <vt:lpstr>Co-existence of Big Data and Data Warehouse</vt:lpstr>
      <vt:lpstr>Answer a few quick questions …</vt:lpstr>
      <vt:lpstr>Fill in the blanks</vt:lpstr>
      <vt:lpstr>Answer Me</vt:lpstr>
      <vt:lpstr>Summary please…</vt:lpstr>
      <vt:lpstr>References …</vt:lpstr>
      <vt:lpstr>Further Readings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Seema Acharya</cp:lastModifiedBy>
  <cp:revision>49</cp:revision>
  <dcterms:created xsi:type="dcterms:W3CDTF">2015-04-07T15:48:33Z</dcterms:created>
  <dcterms:modified xsi:type="dcterms:W3CDTF">2015-04-13T04:25:24Z</dcterms:modified>
</cp:coreProperties>
</file>