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1" r:id="rId3"/>
    <p:sldId id="272" r:id="rId4"/>
    <p:sldId id="273" r:id="rId5"/>
    <p:sldId id="283" r:id="rId6"/>
    <p:sldId id="274" r:id="rId7"/>
    <p:sldId id="288" r:id="rId8"/>
    <p:sldId id="261" r:id="rId9"/>
    <p:sldId id="289" r:id="rId10"/>
    <p:sldId id="285" r:id="rId11"/>
    <p:sldId id="290" r:id="rId12"/>
    <p:sldId id="286" r:id="rId13"/>
    <p:sldId id="291" r:id="rId14"/>
    <p:sldId id="287" r:id="rId15"/>
    <p:sldId id="284" r:id="rId16"/>
    <p:sldId id="257" r:id="rId17"/>
    <p:sldId id="296" r:id="rId18"/>
    <p:sldId id="295" r:id="rId19"/>
    <p:sldId id="258" r:id="rId20"/>
    <p:sldId id="276" r:id="rId21"/>
    <p:sldId id="292" r:id="rId22"/>
    <p:sldId id="293" r:id="rId23"/>
    <p:sldId id="294" r:id="rId24"/>
    <p:sldId id="297" r:id="rId25"/>
    <p:sldId id="298" r:id="rId26"/>
    <p:sldId id="299" r:id="rId27"/>
    <p:sldId id="300" r:id="rId28"/>
    <p:sldId id="301" r:id="rId29"/>
    <p:sldId id="302" r:id="rId30"/>
    <p:sldId id="279" r:id="rId31"/>
    <p:sldId id="268" r:id="rId32"/>
    <p:sldId id="269" r:id="rId33"/>
    <p:sldId id="275" r:id="rId34"/>
    <p:sldId id="281" r:id="rId35"/>
    <p:sldId id="280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122" autoAdjust="0"/>
  </p:normalViewPr>
  <p:slideViewPr>
    <p:cSldViewPr snapToGrid="0">
      <p:cViewPr varScale="1">
        <p:scale>
          <a:sx n="50" d="100"/>
          <a:sy n="50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1CB45-62F4-44C7-8A4D-1913E2E266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CD9DC7-BD72-4DCA-83DB-5588F9D5114B}">
      <dgm:prSet phldrT="[Text]" custT="1"/>
      <dgm:spPr/>
      <dgm:t>
        <a:bodyPr/>
        <a:lstStyle/>
        <a:p>
          <a:r>
            <a:rPr lang="en-US" sz="1800" dirty="0">
              <a:latin typeface="+mn-lt"/>
              <a:cs typeface="Times New Roman" panose="02020603050405020304" pitchFamily="18" charset="0"/>
            </a:rPr>
            <a:t>Key value data store</a:t>
          </a:r>
        </a:p>
      </dgm:t>
    </dgm:pt>
    <dgm:pt modelId="{903C68EA-84F8-4372-9A9F-5B19D9D1682D}" type="parTrans" cxnId="{B8B291C6-6550-424D-AD4F-812C3DB0D1C2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C0C34BCD-2716-47DF-963A-880052CC3491}" type="sibTrans" cxnId="{B8B291C6-6550-424D-AD4F-812C3DB0D1C2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2093A4E7-F45C-49DA-8E06-4D22E425AB27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Riak</a:t>
          </a:r>
        </a:p>
      </dgm:t>
    </dgm:pt>
    <dgm:pt modelId="{E1B057C3-C637-4F7E-B758-0291F001E7DD}" type="parTrans" cxnId="{296E436A-C2BB-44C8-9B70-9F603CD97FD8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DAFFC954-FCCA-4F48-BA1C-526A85F5EC11}" type="sibTrans" cxnId="{296E436A-C2BB-44C8-9B70-9F603CD97FD8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5991D449-7062-403D-9B3C-38A66CE0E1A7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Column-oriented data store</a:t>
          </a:r>
        </a:p>
      </dgm:t>
    </dgm:pt>
    <dgm:pt modelId="{9F99ADCD-D70E-439E-AA91-59EAE046CBFB}" type="parTrans" cxnId="{2E024260-44AC-42CC-AB99-3A5125E09EB1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99B70830-8B48-4DAA-91A7-DFE380FD5C01}" type="sibTrans" cxnId="{2E024260-44AC-42CC-AB99-3A5125E09EB1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B8AD26C8-872C-4253-AB9E-64DA0B9593BD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Cassandra</a:t>
          </a:r>
        </a:p>
      </dgm:t>
    </dgm:pt>
    <dgm:pt modelId="{4F1C2125-D56D-4A8E-839F-ECC31CB6984F}" type="parTrans" cxnId="{A625658D-F946-43D0-8D33-1EEA48878E7E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638E6B5D-DB80-48FB-91D1-36C2816C930F}" type="sibTrans" cxnId="{A625658D-F946-43D0-8D33-1EEA48878E7E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458FF8DA-4555-4829-AFE5-E2C88270B18A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Document data store</a:t>
          </a:r>
        </a:p>
      </dgm:t>
    </dgm:pt>
    <dgm:pt modelId="{31739DA2-443D-422D-9F37-53497110B231}" type="parTrans" cxnId="{CA1D74B6-C579-4288-A1F8-7029ACFD6DA9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5F5AE281-BCDB-4132-812D-22CB6CB76EE9}" type="sibTrans" cxnId="{CA1D74B6-C579-4288-A1F8-7029ACFD6DA9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9EADE68B-EDF3-425F-B3A9-39279D4592D2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MongoDB</a:t>
          </a:r>
        </a:p>
      </dgm:t>
    </dgm:pt>
    <dgm:pt modelId="{9D302D2A-8CA4-4DFC-8EB1-3F57D6A613BB}" type="parTrans" cxnId="{56B5F426-C8C7-4962-BF2B-DB5D8F975B81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EC96C682-74E3-4C8B-B162-3C84974A510F}" type="sibTrans" cxnId="{56B5F426-C8C7-4962-BF2B-DB5D8F975B81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5A3246CC-8FD6-4D69-818A-7D098E9F7F3F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CouchDB</a:t>
          </a:r>
        </a:p>
      </dgm:t>
    </dgm:pt>
    <dgm:pt modelId="{445C1450-0AA4-4CBC-A15F-B7029B63E0FB}" type="parTrans" cxnId="{954B340F-03BA-427E-AE14-D93EFDF362A8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C98AC054-A721-4A95-B95F-C2E58D020AA1}" type="sibTrans" cxnId="{954B340F-03BA-427E-AE14-D93EFDF362A8}">
      <dgm:prSet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FDF72E4B-0465-40A9-A151-C89821182EF8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Redis</a:t>
          </a:r>
        </a:p>
      </dgm:t>
    </dgm:pt>
    <dgm:pt modelId="{1AB4162B-20E2-410D-BEAC-AA0AFF7D4FF9}" type="parTrans" cxnId="{6ECFB4D0-585B-4C13-8E85-3B260BDDFAA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49A42C9-71CB-43C7-92A0-3978416EC351}" type="sibTrans" cxnId="{6ECFB4D0-585B-4C13-8E85-3B260BDDFAA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F5DFBDB-8985-401E-A1C0-4C9E27197A3D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Membase</a:t>
          </a:r>
        </a:p>
      </dgm:t>
    </dgm:pt>
    <dgm:pt modelId="{94997904-EAF5-423D-AC80-51CF5A99A4EA}" type="parTrans" cxnId="{997B7792-D0C1-47CB-8609-AE5C9C09703B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3DAA296-B49F-4C61-95D4-87EE3820EAB8}" type="sibTrans" cxnId="{997B7792-D0C1-47CB-8609-AE5C9C09703B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B54E2BD-A853-4A62-912B-9DDD8F248A10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HBase</a:t>
          </a:r>
        </a:p>
      </dgm:t>
    </dgm:pt>
    <dgm:pt modelId="{0E2E45C7-4106-465F-83C6-A2726ED1C9CF}" type="parTrans" cxnId="{F4059200-2CF9-4428-97C9-E60233D840CE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6AC272B1-E54C-4E11-BE76-AE885DED2EDD}" type="sibTrans" cxnId="{F4059200-2CF9-4428-97C9-E60233D840CE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21D17455-6A27-4416-97C8-64C66CBCEA19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HyperTable</a:t>
          </a:r>
        </a:p>
      </dgm:t>
    </dgm:pt>
    <dgm:pt modelId="{C4048E7E-6022-4C6A-B046-BE78CC8DE61D}" type="parTrans" cxnId="{7285AA11-5A1E-489A-8219-A229622D7FB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ED853148-C1C7-4E31-A7CA-F45C907A3B58}" type="sibTrans" cxnId="{7285AA11-5A1E-489A-8219-A229622D7FB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2F9933F8-3F25-4C99-A3EE-01DC0C7E7B0D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RavenDB</a:t>
          </a:r>
        </a:p>
      </dgm:t>
    </dgm:pt>
    <dgm:pt modelId="{2AAA7BED-6B53-4671-927D-342E7A61B8C5}" type="parTrans" cxnId="{6DD62BE2-B032-4C78-8A73-378EBB4DC115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499D0E07-1EF7-4291-94DB-7F513CD38598}" type="sibTrans" cxnId="{6DD62BE2-B032-4C78-8A73-378EBB4DC115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B94DEE2E-A6B3-48C6-8A9B-4D0E6D6E5A8F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Graph data store</a:t>
          </a:r>
        </a:p>
      </dgm:t>
    </dgm:pt>
    <dgm:pt modelId="{5BB94606-D5FD-4F5B-A5F3-E95030AD6189}" type="parTrans" cxnId="{19628C37-DB9F-48E0-B5E4-6A186DCFF928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684AF158-3526-4EC3-BCB3-BB04915FDA1D}" type="sibTrans" cxnId="{19628C37-DB9F-48E0-B5E4-6A186DCFF928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DAB38105-48DB-49CC-9748-ED52243E98B3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InfiniteGraph</a:t>
          </a:r>
        </a:p>
      </dgm:t>
    </dgm:pt>
    <dgm:pt modelId="{059C8EAB-8F83-4D45-97F0-2AA2C17F0E86}" type="parTrans" cxnId="{08DF8F7C-4D5F-4C50-98ED-8E93D66E8AC3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B872B5E0-27D4-4227-BE25-99614AB0417A}" type="sibTrans" cxnId="{08DF8F7C-4D5F-4C50-98ED-8E93D66E8AC3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CF777A8-BABF-4F28-B2E9-4B122CC79830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Neo4</a:t>
          </a:r>
        </a:p>
      </dgm:t>
    </dgm:pt>
    <dgm:pt modelId="{B9184CF3-0CB4-464D-86B1-68A4032E2F01}" type="parTrans" cxnId="{EF03142B-C308-484C-B580-4F4888A65470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67348686-B2E0-4DB8-BFC1-A0E7451F72A8}" type="sibTrans" cxnId="{EF03142B-C308-484C-B580-4F4888A65470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A98BC27-7C32-46CC-811C-F26255200AA7}">
      <dgm:prSet phldrT="[Text]" custT="1"/>
      <dgm:spPr/>
      <dgm:t>
        <a:bodyPr/>
        <a:lstStyle/>
        <a:p>
          <a:r>
            <a:rPr lang="en-US" sz="1800">
              <a:latin typeface="+mn-lt"/>
              <a:cs typeface="Times New Roman" panose="02020603050405020304" pitchFamily="18" charset="0"/>
            </a:rPr>
            <a:t> Allegro Graph</a:t>
          </a:r>
        </a:p>
      </dgm:t>
    </dgm:pt>
    <dgm:pt modelId="{BF0BF0E4-6E8F-4C77-A5BF-F89849AF7D08}" type="parTrans" cxnId="{07B75C4C-3888-493D-B582-8ADF15F598E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5391969-40A4-48FB-869F-746B96BB92AB}" type="sibTrans" cxnId="{07B75C4C-3888-493D-B582-8ADF15F598E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EF70C89-7DE4-4E81-9DD0-6726A69FE78B}">
      <dgm:prSet phldrT="[Text]" custT="1"/>
      <dgm:spPr/>
      <dgm:t>
        <a:bodyPr/>
        <a:lstStyle/>
        <a:p>
          <a:endParaRPr lang="en-US" sz="1800">
            <a:latin typeface="+mn-lt"/>
            <a:cs typeface="Times New Roman" panose="02020603050405020304" pitchFamily="18" charset="0"/>
          </a:endParaRPr>
        </a:p>
      </dgm:t>
    </dgm:pt>
    <dgm:pt modelId="{23C58035-CA47-46CE-B294-B8497132C65B}" type="parTrans" cxnId="{5B189134-2E57-4829-B52A-7C735CA51B1B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C469531-8D54-464D-9716-2D6B518C8D8B}" type="sibTrans" cxnId="{5B189134-2E57-4829-B52A-7C735CA51B1B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98EFA44-6BE4-4225-A21B-D6A0F6E1B18E}" type="pres">
      <dgm:prSet presAssocID="{E951CB45-62F4-44C7-8A4D-1913E2E26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02A30E-026A-4D8A-90B7-FBA977E04E57}" type="pres">
      <dgm:prSet presAssocID="{FDCD9DC7-BD72-4DCA-83DB-5588F9D5114B}" presName="composite" presStyleCnt="0"/>
      <dgm:spPr/>
    </dgm:pt>
    <dgm:pt modelId="{3B708F5F-3AE0-402E-B95A-DCFDC31314BA}" type="pres">
      <dgm:prSet presAssocID="{FDCD9DC7-BD72-4DCA-83DB-5588F9D5114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817F5-3A47-4373-AA49-7E0B8142AD36}" type="pres">
      <dgm:prSet presAssocID="{FDCD9DC7-BD72-4DCA-83DB-5588F9D5114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CDDFD-09A3-4085-9F8B-857737D18D45}" type="pres">
      <dgm:prSet presAssocID="{C0C34BCD-2716-47DF-963A-880052CC3491}" presName="space" presStyleCnt="0"/>
      <dgm:spPr/>
    </dgm:pt>
    <dgm:pt modelId="{E510CAAB-40B0-4808-AD46-285084A39282}" type="pres">
      <dgm:prSet presAssocID="{5991D449-7062-403D-9B3C-38A66CE0E1A7}" presName="composite" presStyleCnt="0"/>
      <dgm:spPr/>
    </dgm:pt>
    <dgm:pt modelId="{878483F4-3A4D-49AC-8208-A61B4E95C2D0}" type="pres">
      <dgm:prSet presAssocID="{5991D449-7062-403D-9B3C-38A66CE0E1A7}" presName="parTx" presStyleLbl="alignNode1" presStyleIdx="1" presStyleCnt="4" custScaleX="1185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8B3AE-175B-42AC-8700-BC6276D4DD19}" type="pres">
      <dgm:prSet presAssocID="{5991D449-7062-403D-9B3C-38A66CE0E1A7}" presName="desTx" presStyleLbl="alignAccFollowNode1" presStyleIdx="1" presStyleCnt="4" custScaleX="118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21AA7-0BAA-40BC-9554-8813E4286A2C}" type="pres">
      <dgm:prSet presAssocID="{99B70830-8B48-4DAA-91A7-DFE380FD5C01}" presName="space" presStyleCnt="0"/>
      <dgm:spPr/>
    </dgm:pt>
    <dgm:pt modelId="{36A520B6-4EB1-44C5-8422-8CB0B63350C2}" type="pres">
      <dgm:prSet presAssocID="{458FF8DA-4555-4829-AFE5-E2C88270B18A}" presName="composite" presStyleCnt="0"/>
      <dgm:spPr/>
    </dgm:pt>
    <dgm:pt modelId="{6CE6E3DD-9228-45F4-8E40-382BDCE73FEE}" type="pres">
      <dgm:prSet presAssocID="{458FF8DA-4555-4829-AFE5-E2C88270B18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C991C-D048-4A7A-ACC1-DD47B40A13DD}" type="pres">
      <dgm:prSet presAssocID="{458FF8DA-4555-4829-AFE5-E2C88270B18A}" presName="desTx" presStyleLbl="alignAccFollowNode1" presStyleIdx="2" presStyleCnt="4" custScaleX="98087" custLinFactNeighborX="706" custLinFactNeighborY="1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9FA0B-E149-4800-B538-277059A99172}" type="pres">
      <dgm:prSet presAssocID="{5F5AE281-BCDB-4132-812D-22CB6CB76EE9}" presName="space" presStyleCnt="0"/>
      <dgm:spPr/>
    </dgm:pt>
    <dgm:pt modelId="{9DB2D27C-2A60-4772-990C-49C3B47BC001}" type="pres">
      <dgm:prSet presAssocID="{B94DEE2E-A6B3-48C6-8A9B-4D0E6D6E5A8F}" presName="composite" presStyleCnt="0"/>
      <dgm:spPr/>
    </dgm:pt>
    <dgm:pt modelId="{673E17E8-BCB5-4BF8-9990-19962955C522}" type="pres">
      <dgm:prSet presAssocID="{B94DEE2E-A6B3-48C6-8A9B-4D0E6D6E5A8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D61DB-8D67-4D50-ADEE-6AB48E9995CF}" type="pres">
      <dgm:prSet presAssocID="{B94DEE2E-A6B3-48C6-8A9B-4D0E6D6E5A8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FD87D7-D5B9-4EC8-BE74-3212C9537161}" type="presOf" srcId="{B8AD26C8-872C-4253-AB9E-64DA0B9593BD}" destId="{E4B8B3AE-175B-42AC-8700-BC6276D4DD19}" srcOrd="0" destOrd="0" presId="urn:microsoft.com/office/officeart/2005/8/layout/hList1"/>
    <dgm:cxn modelId="{CA1D74B6-C579-4288-A1F8-7029ACFD6DA9}" srcId="{E951CB45-62F4-44C7-8A4D-1913E2E266DE}" destId="{458FF8DA-4555-4829-AFE5-E2C88270B18A}" srcOrd="2" destOrd="0" parTransId="{31739DA2-443D-422D-9F37-53497110B231}" sibTransId="{5F5AE281-BCDB-4132-812D-22CB6CB76EE9}"/>
    <dgm:cxn modelId="{EF03142B-C308-484C-B580-4F4888A65470}" srcId="{B94DEE2E-A6B3-48C6-8A9B-4D0E6D6E5A8F}" destId="{7CF777A8-BABF-4F28-B2E9-4B122CC79830}" srcOrd="1" destOrd="0" parTransId="{B9184CF3-0CB4-464D-86B1-68A4032E2F01}" sibTransId="{67348686-B2E0-4DB8-BFC1-A0E7451F72A8}"/>
    <dgm:cxn modelId="{19628C37-DB9F-48E0-B5E4-6A186DCFF928}" srcId="{E951CB45-62F4-44C7-8A4D-1913E2E266DE}" destId="{B94DEE2E-A6B3-48C6-8A9B-4D0E6D6E5A8F}" srcOrd="3" destOrd="0" parTransId="{5BB94606-D5FD-4F5B-A5F3-E95030AD6189}" sibTransId="{684AF158-3526-4EC3-BCB3-BB04915FDA1D}"/>
    <dgm:cxn modelId="{5EA68A35-0CF3-4383-9F95-E6E2C22B8DA8}" type="presOf" srcId="{5991D449-7062-403D-9B3C-38A66CE0E1A7}" destId="{878483F4-3A4D-49AC-8208-A61B4E95C2D0}" srcOrd="0" destOrd="0" presId="urn:microsoft.com/office/officeart/2005/8/layout/hList1"/>
    <dgm:cxn modelId="{296E436A-C2BB-44C8-9B70-9F603CD97FD8}" srcId="{FDCD9DC7-BD72-4DCA-83DB-5588F9D5114B}" destId="{2093A4E7-F45C-49DA-8E06-4D22E425AB27}" srcOrd="0" destOrd="0" parTransId="{E1B057C3-C637-4F7E-B758-0291F001E7DD}" sibTransId="{DAFFC954-FCCA-4F48-BA1C-526A85F5EC11}"/>
    <dgm:cxn modelId="{56B5F426-C8C7-4962-BF2B-DB5D8F975B81}" srcId="{458FF8DA-4555-4829-AFE5-E2C88270B18A}" destId="{9EADE68B-EDF3-425F-B3A9-39279D4592D2}" srcOrd="0" destOrd="0" parTransId="{9D302D2A-8CA4-4DFC-8EB1-3F57D6A613BB}" sibTransId="{EC96C682-74E3-4C8B-B162-3C84974A510F}"/>
    <dgm:cxn modelId="{2AB77633-0DC8-4F41-A717-974216A7A3B0}" type="presOf" srcId="{21D17455-6A27-4416-97C8-64C66CBCEA19}" destId="{E4B8B3AE-175B-42AC-8700-BC6276D4DD19}" srcOrd="0" destOrd="2" presId="urn:microsoft.com/office/officeart/2005/8/layout/hList1"/>
    <dgm:cxn modelId="{07B75C4C-3888-493D-B582-8ADF15F598EF}" srcId="{B94DEE2E-A6B3-48C6-8A9B-4D0E6D6E5A8F}" destId="{0A98BC27-7C32-46CC-811C-F26255200AA7}" srcOrd="2" destOrd="0" parTransId="{BF0BF0E4-6E8F-4C77-A5BF-F89849AF7D08}" sibTransId="{C5391969-40A4-48FB-869F-746B96BB92AB}"/>
    <dgm:cxn modelId="{08DF8F7C-4D5F-4C50-98ED-8E93D66E8AC3}" srcId="{B94DEE2E-A6B3-48C6-8A9B-4D0E6D6E5A8F}" destId="{DAB38105-48DB-49CC-9748-ED52243E98B3}" srcOrd="0" destOrd="0" parTransId="{059C8EAB-8F83-4D45-97F0-2AA2C17F0E86}" sibTransId="{B872B5E0-27D4-4227-BE25-99614AB0417A}"/>
    <dgm:cxn modelId="{6DD62BE2-B032-4C78-8A73-378EBB4DC115}" srcId="{458FF8DA-4555-4829-AFE5-E2C88270B18A}" destId="{2F9933F8-3F25-4C99-A3EE-01DC0C7E7B0D}" srcOrd="2" destOrd="0" parTransId="{2AAA7BED-6B53-4671-927D-342E7A61B8C5}" sibTransId="{499D0E07-1EF7-4291-94DB-7F513CD38598}"/>
    <dgm:cxn modelId="{997B7792-D0C1-47CB-8609-AE5C9C09703B}" srcId="{FDCD9DC7-BD72-4DCA-83DB-5588F9D5114B}" destId="{AF5DFBDB-8985-401E-A1C0-4C9E27197A3D}" srcOrd="2" destOrd="0" parTransId="{94997904-EAF5-423D-AC80-51CF5A99A4EA}" sibTransId="{13DAA296-B49F-4C61-95D4-87EE3820EAB8}"/>
    <dgm:cxn modelId="{A625658D-F946-43D0-8D33-1EEA48878E7E}" srcId="{5991D449-7062-403D-9B3C-38A66CE0E1A7}" destId="{B8AD26C8-872C-4253-AB9E-64DA0B9593BD}" srcOrd="0" destOrd="0" parTransId="{4F1C2125-D56D-4A8E-839F-ECC31CB6984F}" sibTransId="{638E6B5D-DB80-48FB-91D1-36C2816C930F}"/>
    <dgm:cxn modelId="{1E49DD88-0E96-41F3-ADFC-5E5E7AA79868}" type="presOf" srcId="{FDF72E4B-0465-40A9-A151-C89821182EF8}" destId="{FF7817F5-3A47-4373-AA49-7E0B8142AD36}" srcOrd="0" destOrd="1" presId="urn:microsoft.com/office/officeart/2005/8/layout/hList1"/>
    <dgm:cxn modelId="{CD83BFC0-676D-414D-AEC0-54B04D2B162C}" type="presOf" srcId="{CB54E2BD-A853-4A62-912B-9DDD8F248A10}" destId="{E4B8B3AE-175B-42AC-8700-BC6276D4DD19}" srcOrd="0" destOrd="1" presId="urn:microsoft.com/office/officeart/2005/8/layout/hList1"/>
    <dgm:cxn modelId="{DA16ACE4-42BB-4F28-81DD-CA46876EBF40}" type="presOf" srcId="{E951CB45-62F4-44C7-8A4D-1913E2E266DE}" destId="{F98EFA44-6BE4-4225-A21B-D6A0F6E1B18E}" srcOrd="0" destOrd="0" presId="urn:microsoft.com/office/officeart/2005/8/layout/hList1"/>
    <dgm:cxn modelId="{0309CFE3-1544-4307-9FF7-30A13BCFEA1A}" type="presOf" srcId="{CEF70C89-7DE4-4E81-9DD0-6726A69FE78B}" destId="{A5AD61DB-8D67-4D50-ADEE-6AB48E9995CF}" srcOrd="0" destOrd="3" presId="urn:microsoft.com/office/officeart/2005/8/layout/hList1"/>
    <dgm:cxn modelId="{908EFD27-F802-4334-B454-58FE28537C9D}" type="presOf" srcId="{9EADE68B-EDF3-425F-B3A9-39279D4592D2}" destId="{13CC991C-D048-4A7A-ACC1-DD47B40A13DD}" srcOrd="0" destOrd="0" presId="urn:microsoft.com/office/officeart/2005/8/layout/hList1"/>
    <dgm:cxn modelId="{B8B291C6-6550-424D-AD4F-812C3DB0D1C2}" srcId="{E951CB45-62F4-44C7-8A4D-1913E2E266DE}" destId="{FDCD9DC7-BD72-4DCA-83DB-5588F9D5114B}" srcOrd="0" destOrd="0" parTransId="{903C68EA-84F8-4372-9A9F-5B19D9D1682D}" sibTransId="{C0C34BCD-2716-47DF-963A-880052CC3491}"/>
    <dgm:cxn modelId="{C18A303F-761A-4C2F-95EE-84FAE627E605}" type="presOf" srcId="{2093A4E7-F45C-49DA-8E06-4D22E425AB27}" destId="{FF7817F5-3A47-4373-AA49-7E0B8142AD36}" srcOrd="0" destOrd="0" presId="urn:microsoft.com/office/officeart/2005/8/layout/hList1"/>
    <dgm:cxn modelId="{73DBD368-AC92-48C4-978F-74A32A21A10D}" type="presOf" srcId="{FDCD9DC7-BD72-4DCA-83DB-5588F9D5114B}" destId="{3B708F5F-3AE0-402E-B95A-DCFDC31314BA}" srcOrd="0" destOrd="0" presId="urn:microsoft.com/office/officeart/2005/8/layout/hList1"/>
    <dgm:cxn modelId="{8DA66CCF-10FD-4FF5-87A1-A72B2E7D9B00}" type="presOf" srcId="{B94DEE2E-A6B3-48C6-8A9B-4D0E6D6E5A8F}" destId="{673E17E8-BCB5-4BF8-9990-19962955C522}" srcOrd="0" destOrd="0" presId="urn:microsoft.com/office/officeart/2005/8/layout/hList1"/>
    <dgm:cxn modelId="{6ECFB4D0-585B-4C13-8E85-3B260BDDFAA1}" srcId="{FDCD9DC7-BD72-4DCA-83DB-5588F9D5114B}" destId="{FDF72E4B-0465-40A9-A151-C89821182EF8}" srcOrd="1" destOrd="0" parTransId="{1AB4162B-20E2-410D-BEAC-AA0AFF7D4FF9}" sibTransId="{F49A42C9-71CB-43C7-92A0-3978416EC351}"/>
    <dgm:cxn modelId="{954B340F-03BA-427E-AE14-D93EFDF362A8}" srcId="{458FF8DA-4555-4829-AFE5-E2C88270B18A}" destId="{5A3246CC-8FD6-4D69-818A-7D098E9F7F3F}" srcOrd="1" destOrd="0" parTransId="{445C1450-0AA4-4CBC-A15F-B7029B63E0FB}" sibTransId="{C98AC054-A721-4A95-B95F-C2E58D020AA1}"/>
    <dgm:cxn modelId="{FA635E62-138D-4D6B-919D-BFC8451AAF0D}" type="presOf" srcId="{AF5DFBDB-8985-401E-A1C0-4C9E27197A3D}" destId="{FF7817F5-3A47-4373-AA49-7E0B8142AD36}" srcOrd="0" destOrd="2" presId="urn:microsoft.com/office/officeart/2005/8/layout/hList1"/>
    <dgm:cxn modelId="{0907F694-65B7-41A1-B690-2B01EEF7EBDB}" type="presOf" srcId="{458FF8DA-4555-4829-AFE5-E2C88270B18A}" destId="{6CE6E3DD-9228-45F4-8E40-382BDCE73FEE}" srcOrd="0" destOrd="0" presId="urn:microsoft.com/office/officeart/2005/8/layout/hList1"/>
    <dgm:cxn modelId="{570B49D6-DE6E-4388-96BE-68DE10FDD428}" type="presOf" srcId="{5A3246CC-8FD6-4D69-818A-7D098E9F7F3F}" destId="{13CC991C-D048-4A7A-ACC1-DD47B40A13DD}" srcOrd="0" destOrd="1" presId="urn:microsoft.com/office/officeart/2005/8/layout/hList1"/>
    <dgm:cxn modelId="{6E277E90-D7B6-41B0-AC5C-F6C8A5F2503B}" type="presOf" srcId="{2F9933F8-3F25-4C99-A3EE-01DC0C7E7B0D}" destId="{13CC991C-D048-4A7A-ACC1-DD47B40A13DD}" srcOrd="0" destOrd="2" presId="urn:microsoft.com/office/officeart/2005/8/layout/hList1"/>
    <dgm:cxn modelId="{792B71C6-E37B-43AD-BA65-45824A07EE1C}" type="presOf" srcId="{7CF777A8-BABF-4F28-B2E9-4B122CC79830}" destId="{A5AD61DB-8D67-4D50-ADEE-6AB48E9995CF}" srcOrd="0" destOrd="1" presId="urn:microsoft.com/office/officeart/2005/8/layout/hList1"/>
    <dgm:cxn modelId="{57503E87-EF90-4002-90A7-AFB02C65C431}" type="presOf" srcId="{DAB38105-48DB-49CC-9748-ED52243E98B3}" destId="{A5AD61DB-8D67-4D50-ADEE-6AB48E9995CF}" srcOrd="0" destOrd="0" presId="urn:microsoft.com/office/officeart/2005/8/layout/hList1"/>
    <dgm:cxn modelId="{5B189134-2E57-4829-B52A-7C735CA51B1B}" srcId="{B94DEE2E-A6B3-48C6-8A9B-4D0E6D6E5A8F}" destId="{CEF70C89-7DE4-4E81-9DD0-6726A69FE78B}" srcOrd="3" destOrd="0" parTransId="{23C58035-CA47-46CE-B294-B8497132C65B}" sibTransId="{5C469531-8D54-464D-9716-2D6B518C8D8B}"/>
    <dgm:cxn modelId="{88B3541C-5697-49A3-97F6-AAF84FFB2126}" type="presOf" srcId="{0A98BC27-7C32-46CC-811C-F26255200AA7}" destId="{A5AD61DB-8D67-4D50-ADEE-6AB48E9995CF}" srcOrd="0" destOrd="2" presId="urn:microsoft.com/office/officeart/2005/8/layout/hList1"/>
    <dgm:cxn modelId="{7285AA11-5A1E-489A-8219-A229622D7FBF}" srcId="{5991D449-7062-403D-9B3C-38A66CE0E1A7}" destId="{21D17455-6A27-4416-97C8-64C66CBCEA19}" srcOrd="2" destOrd="0" parTransId="{C4048E7E-6022-4C6A-B046-BE78CC8DE61D}" sibTransId="{ED853148-C1C7-4E31-A7CA-F45C907A3B58}"/>
    <dgm:cxn modelId="{F4059200-2CF9-4428-97C9-E60233D840CE}" srcId="{5991D449-7062-403D-9B3C-38A66CE0E1A7}" destId="{CB54E2BD-A853-4A62-912B-9DDD8F248A10}" srcOrd="1" destOrd="0" parTransId="{0E2E45C7-4106-465F-83C6-A2726ED1C9CF}" sibTransId="{6AC272B1-E54C-4E11-BE76-AE885DED2EDD}"/>
    <dgm:cxn modelId="{2E024260-44AC-42CC-AB99-3A5125E09EB1}" srcId="{E951CB45-62F4-44C7-8A4D-1913E2E266DE}" destId="{5991D449-7062-403D-9B3C-38A66CE0E1A7}" srcOrd="1" destOrd="0" parTransId="{9F99ADCD-D70E-439E-AA91-59EAE046CBFB}" sibTransId="{99B70830-8B48-4DAA-91A7-DFE380FD5C01}"/>
    <dgm:cxn modelId="{C4ABEDA6-8743-4C4F-A0F1-8BF0376F1FD7}" type="presParOf" srcId="{F98EFA44-6BE4-4225-A21B-D6A0F6E1B18E}" destId="{9702A30E-026A-4D8A-90B7-FBA977E04E57}" srcOrd="0" destOrd="0" presId="urn:microsoft.com/office/officeart/2005/8/layout/hList1"/>
    <dgm:cxn modelId="{08404A8A-281B-4E1F-937A-0D3100F4023A}" type="presParOf" srcId="{9702A30E-026A-4D8A-90B7-FBA977E04E57}" destId="{3B708F5F-3AE0-402E-B95A-DCFDC31314BA}" srcOrd="0" destOrd="0" presId="urn:microsoft.com/office/officeart/2005/8/layout/hList1"/>
    <dgm:cxn modelId="{B0CA6F1B-8475-48DC-970F-DA91E019C81C}" type="presParOf" srcId="{9702A30E-026A-4D8A-90B7-FBA977E04E57}" destId="{FF7817F5-3A47-4373-AA49-7E0B8142AD36}" srcOrd="1" destOrd="0" presId="urn:microsoft.com/office/officeart/2005/8/layout/hList1"/>
    <dgm:cxn modelId="{59B14471-501F-4183-94AD-B4CAA51BB91A}" type="presParOf" srcId="{F98EFA44-6BE4-4225-A21B-D6A0F6E1B18E}" destId="{742CDDFD-09A3-4085-9F8B-857737D18D45}" srcOrd="1" destOrd="0" presId="urn:microsoft.com/office/officeart/2005/8/layout/hList1"/>
    <dgm:cxn modelId="{08B3E587-820C-437A-9997-442A046E9355}" type="presParOf" srcId="{F98EFA44-6BE4-4225-A21B-D6A0F6E1B18E}" destId="{E510CAAB-40B0-4808-AD46-285084A39282}" srcOrd="2" destOrd="0" presId="urn:microsoft.com/office/officeart/2005/8/layout/hList1"/>
    <dgm:cxn modelId="{529A3AF1-D668-4319-A244-1EDCC5370FAC}" type="presParOf" srcId="{E510CAAB-40B0-4808-AD46-285084A39282}" destId="{878483F4-3A4D-49AC-8208-A61B4E95C2D0}" srcOrd="0" destOrd="0" presId="urn:microsoft.com/office/officeart/2005/8/layout/hList1"/>
    <dgm:cxn modelId="{533EE130-E9B4-4428-B573-B9842736D39B}" type="presParOf" srcId="{E510CAAB-40B0-4808-AD46-285084A39282}" destId="{E4B8B3AE-175B-42AC-8700-BC6276D4DD19}" srcOrd="1" destOrd="0" presId="urn:microsoft.com/office/officeart/2005/8/layout/hList1"/>
    <dgm:cxn modelId="{198E49F3-5FC0-4D21-9421-998B3D18DD4C}" type="presParOf" srcId="{F98EFA44-6BE4-4225-A21B-D6A0F6E1B18E}" destId="{C8521AA7-0BAA-40BC-9554-8813E4286A2C}" srcOrd="3" destOrd="0" presId="urn:microsoft.com/office/officeart/2005/8/layout/hList1"/>
    <dgm:cxn modelId="{B7D7BF3C-E158-44CC-8487-99400ECCD232}" type="presParOf" srcId="{F98EFA44-6BE4-4225-A21B-D6A0F6E1B18E}" destId="{36A520B6-4EB1-44C5-8422-8CB0B63350C2}" srcOrd="4" destOrd="0" presId="urn:microsoft.com/office/officeart/2005/8/layout/hList1"/>
    <dgm:cxn modelId="{A099D17E-37CF-48C5-922F-E84CFD343A2B}" type="presParOf" srcId="{36A520B6-4EB1-44C5-8422-8CB0B63350C2}" destId="{6CE6E3DD-9228-45F4-8E40-382BDCE73FEE}" srcOrd="0" destOrd="0" presId="urn:microsoft.com/office/officeart/2005/8/layout/hList1"/>
    <dgm:cxn modelId="{DF20A94F-BB25-49B6-9483-39DC274D510C}" type="presParOf" srcId="{36A520B6-4EB1-44C5-8422-8CB0B63350C2}" destId="{13CC991C-D048-4A7A-ACC1-DD47B40A13DD}" srcOrd="1" destOrd="0" presId="urn:microsoft.com/office/officeart/2005/8/layout/hList1"/>
    <dgm:cxn modelId="{F978E50F-6099-486D-AE3F-B1FF1134B03B}" type="presParOf" srcId="{F98EFA44-6BE4-4225-A21B-D6A0F6E1B18E}" destId="{FC49FA0B-E149-4800-B538-277059A99172}" srcOrd="5" destOrd="0" presId="urn:microsoft.com/office/officeart/2005/8/layout/hList1"/>
    <dgm:cxn modelId="{9FFF414B-3594-4A21-A843-A78F277531AA}" type="presParOf" srcId="{F98EFA44-6BE4-4225-A21B-D6A0F6E1B18E}" destId="{9DB2D27C-2A60-4772-990C-49C3B47BC001}" srcOrd="6" destOrd="0" presId="urn:microsoft.com/office/officeart/2005/8/layout/hList1"/>
    <dgm:cxn modelId="{11504A18-5274-4B89-88B1-7C3A6B06B7C3}" type="presParOf" srcId="{9DB2D27C-2A60-4772-990C-49C3B47BC001}" destId="{673E17E8-BCB5-4BF8-9990-19962955C522}" srcOrd="0" destOrd="0" presId="urn:microsoft.com/office/officeart/2005/8/layout/hList1"/>
    <dgm:cxn modelId="{A58D762B-0432-4381-81BA-2D675B6BF50B}" type="presParOf" srcId="{9DB2D27C-2A60-4772-990C-49C3B47BC001}" destId="{A5AD61DB-8D67-4D50-ADEE-6AB48E9995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08F5F-3AE0-402E-B95A-DCFDC31314BA}">
      <dsp:nvSpPr>
        <dsp:cNvPr id="0" name=""/>
        <dsp:cNvSpPr/>
      </dsp:nvSpPr>
      <dsp:spPr>
        <a:xfrm>
          <a:off x="1140" y="20504"/>
          <a:ext cx="1976989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+mn-lt"/>
              <a:cs typeface="Times New Roman" panose="02020603050405020304" pitchFamily="18" charset="0"/>
            </a:rPr>
            <a:t>Key value data store</a:t>
          </a:r>
        </a:p>
      </dsp:txBody>
      <dsp:txXfrm>
        <a:off x="1140" y="20504"/>
        <a:ext cx="1976989" cy="748800"/>
      </dsp:txXfrm>
    </dsp:sp>
    <dsp:sp modelId="{FF7817F5-3A47-4373-AA49-7E0B8142AD36}">
      <dsp:nvSpPr>
        <dsp:cNvPr id="0" name=""/>
        <dsp:cNvSpPr/>
      </dsp:nvSpPr>
      <dsp:spPr>
        <a:xfrm>
          <a:off x="1140" y="769304"/>
          <a:ext cx="1976989" cy="1320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Riak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Redis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Membase</a:t>
          </a:r>
        </a:p>
      </dsp:txBody>
      <dsp:txXfrm>
        <a:off x="1140" y="769304"/>
        <a:ext cx="1976989" cy="1320345"/>
      </dsp:txXfrm>
    </dsp:sp>
    <dsp:sp modelId="{878483F4-3A4D-49AC-8208-A61B4E95C2D0}">
      <dsp:nvSpPr>
        <dsp:cNvPr id="0" name=""/>
        <dsp:cNvSpPr/>
      </dsp:nvSpPr>
      <dsp:spPr>
        <a:xfrm>
          <a:off x="2255413" y="20504"/>
          <a:ext cx="2344235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Column-oriented data store</a:t>
          </a:r>
        </a:p>
      </dsp:txBody>
      <dsp:txXfrm>
        <a:off x="2255413" y="20504"/>
        <a:ext cx="2344235" cy="748800"/>
      </dsp:txXfrm>
    </dsp:sp>
    <dsp:sp modelId="{E4B8B3AE-175B-42AC-8700-BC6276D4DD19}">
      <dsp:nvSpPr>
        <dsp:cNvPr id="0" name=""/>
        <dsp:cNvSpPr/>
      </dsp:nvSpPr>
      <dsp:spPr>
        <a:xfrm>
          <a:off x="2254909" y="769304"/>
          <a:ext cx="2345243" cy="1320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Cassandra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HBase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HyperTable</a:t>
          </a:r>
        </a:p>
      </dsp:txBody>
      <dsp:txXfrm>
        <a:off x="2254909" y="769304"/>
        <a:ext cx="2345243" cy="1320345"/>
      </dsp:txXfrm>
    </dsp:sp>
    <dsp:sp modelId="{6CE6E3DD-9228-45F4-8E40-382BDCE73FEE}">
      <dsp:nvSpPr>
        <dsp:cNvPr id="0" name=""/>
        <dsp:cNvSpPr/>
      </dsp:nvSpPr>
      <dsp:spPr>
        <a:xfrm>
          <a:off x="4876931" y="20504"/>
          <a:ext cx="1976989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Document data store</a:t>
          </a:r>
        </a:p>
      </dsp:txBody>
      <dsp:txXfrm>
        <a:off x="4876931" y="20504"/>
        <a:ext cx="1976989" cy="748800"/>
      </dsp:txXfrm>
    </dsp:sp>
    <dsp:sp modelId="{13CC991C-D048-4A7A-ACC1-DD47B40A13DD}">
      <dsp:nvSpPr>
        <dsp:cNvPr id="0" name=""/>
        <dsp:cNvSpPr/>
      </dsp:nvSpPr>
      <dsp:spPr>
        <a:xfrm>
          <a:off x="4909798" y="789809"/>
          <a:ext cx="1939169" cy="1320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MongoDB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CouchDB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RavenDB</a:t>
          </a:r>
        </a:p>
      </dsp:txBody>
      <dsp:txXfrm>
        <a:off x="4909798" y="789809"/>
        <a:ext cx="1939169" cy="1320345"/>
      </dsp:txXfrm>
    </dsp:sp>
    <dsp:sp modelId="{673E17E8-BCB5-4BF8-9990-19962955C522}">
      <dsp:nvSpPr>
        <dsp:cNvPr id="0" name=""/>
        <dsp:cNvSpPr/>
      </dsp:nvSpPr>
      <dsp:spPr>
        <a:xfrm>
          <a:off x="7130699" y="20504"/>
          <a:ext cx="1976989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Graph data store</a:t>
          </a:r>
        </a:p>
      </dsp:txBody>
      <dsp:txXfrm>
        <a:off x="7130699" y="20504"/>
        <a:ext cx="1976989" cy="748800"/>
      </dsp:txXfrm>
    </dsp:sp>
    <dsp:sp modelId="{A5AD61DB-8D67-4D50-ADEE-6AB48E9995CF}">
      <dsp:nvSpPr>
        <dsp:cNvPr id="0" name=""/>
        <dsp:cNvSpPr/>
      </dsp:nvSpPr>
      <dsp:spPr>
        <a:xfrm>
          <a:off x="7130699" y="769304"/>
          <a:ext cx="1976989" cy="1320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InfiniteGraph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Neo4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+mn-lt"/>
              <a:cs typeface="Times New Roman" panose="02020603050405020304" pitchFamily="18" charset="0"/>
            </a:rPr>
            <a:t> Allegro Graph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>
            <a:latin typeface="+mn-lt"/>
            <a:cs typeface="Times New Roman" panose="02020603050405020304" pitchFamily="18" charset="0"/>
          </a:endParaRPr>
        </a:p>
      </dsp:txBody>
      <dsp:txXfrm>
        <a:off x="7130699" y="769304"/>
        <a:ext cx="1976989" cy="132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11FA-C966-4004-B4BC-F15C15C07DF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9876-1A9D-4A13-A2C3-B956C7442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r>
              <a:rPr lang="en-US" baseline="0" dirty="0" smtClean="0"/>
              <a:t> stands for Not Only 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3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good when work cannot be parallelized or when there are dependencies within the data.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good for processing small files. It works best with huge data files and data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Hadoop 2.0, HDFS continues to be the data storage framework. However, a new and separate resource management framework called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esource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egotiator (YARN) has been added. It works by having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ApplicationMaster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place of the erstwhile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running applications on resources governed by a new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 place of the erstwhile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ApplicationMaster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able to run any application and not just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NoSQL databases are open</a:t>
            </a:r>
            <a:r>
              <a:rPr lang="en-US" baseline="0" dirty="0" smtClean="0"/>
              <a:t> source, non-relational and distributed databases. They relax one or more ACID (Atomicity, Consistency, Isolation and Durability) properties of transactions. However they adhere to Brewer’s CAP theorem.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NoSQL are non-relational</a:t>
            </a:r>
            <a:r>
              <a:rPr lang="en-US" baseline="0" dirty="0" smtClean="0"/>
              <a:t>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NoSQL has</a:t>
            </a:r>
            <a:r>
              <a:rPr lang="en-US" baseline="0" dirty="0" smtClean="0"/>
              <a:t> flexibility with respect to schema. One of the key advantages with NoSQL is its ability to scale up and down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NewSQL</a:t>
            </a:r>
            <a:r>
              <a:rPr lang="en-US" dirty="0" smtClean="0"/>
              <a:t> has the scalability of NoSQL and</a:t>
            </a:r>
            <a:r>
              <a:rPr lang="en-US" baseline="0" dirty="0" smtClean="0"/>
              <a:t> the much missed ACID properties of transactions of a conventional RDBMS.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 has support for:</a:t>
            </a:r>
          </a:p>
          <a:p>
            <a:endParaRPr lang="en-US" dirty="0" smtClean="0"/>
          </a:p>
          <a:p>
            <a:pPr marL="228600" indent="-228600">
              <a:buAutoNum type="alphaLcParenR"/>
            </a:pPr>
            <a:r>
              <a:rPr lang="en-US" baseline="0" dirty="0" smtClean="0"/>
              <a:t>Distributed storage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Distributed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99876-1A9D-4A13-A2C3-B956C7442E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6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31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A532-DA17-4F2B-B442-30061388BFA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388CE8-86EF-4D8C-A9AD-919BEB60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osql-database.org/" TargetMode="External"/><Relationship Id="rId2" Type="http://schemas.openxmlformats.org/officeDocument/2006/relationships/hyperlink" Target="http://www.mongodb.com/nosql-explain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" TargetMode="External"/><Relationship Id="rId4" Type="http://schemas.openxmlformats.org/officeDocument/2006/relationships/hyperlink" Target="http://hadoop.apache.org/docs/current/hadoop-mapreduce-client/hadoop-mapreduce-client-core/MapReduce_Compatibility_Hadoop1_Hadoop2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7" y="3242604"/>
            <a:ext cx="6231466" cy="5578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The Big Data Technology Landscape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Advantages of NoSQL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591732" y="2387599"/>
            <a:ext cx="223354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64883"/>
              </p:ext>
            </p:extLst>
          </p:nvPr>
        </p:nvGraphicFramePr>
        <p:xfrm>
          <a:off x="1310379" y="1396006"/>
          <a:ext cx="6549945" cy="465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Visio" r:id="rId4" imgW="4492428" imgH="3177972" progId="Visio.Drawing.11">
                  <p:embed/>
                </p:oleObj>
              </mc:Choice>
              <mc:Fallback>
                <p:oleObj name="Visio" r:id="rId4" imgW="4492428" imgH="31779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379" y="1396006"/>
                        <a:ext cx="6549945" cy="4652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807" y="3288362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NoSQL Vendors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NoSQL Vendors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27390"/>
              </p:ext>
            </p:extLst>
          </p:nvPr>
        </p:nvGraphicFramePr>
        <p:xfrm>
          <a:off x="982133" y="2218266"/>
          <a:ext cx="7586135" cy="2709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8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Company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Product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Most widely used by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Amazon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DynamoDB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LinkedIn, Mozilla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Facebook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Cassandra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Netflix, Twitter, eBay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Google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BigTable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Adobe Photoshop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36604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SQL Vs. NoSQL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8" y="432861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SQL Vs. NoSQL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8632"/>
              </p:ext>
            </p:extLst>
          </p:nvPr>
        </p:nvGraphicFramePr>
        <p:xfrm>
          <a:off x="482602" y="1216004"/>
          <a:ext cx="8271931" cy="502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SQL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NoSQL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Relational database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Non-relational, distributed database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Relational model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Model-less approach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Pre-defined schema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Dynamic schema for unstructured data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 based databases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Document-based or graph-based or wide column store or key-value pairs databases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1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Vertically scalable (by increasing system resources)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Horizontally scalable (by creating a cluster of commodity machines)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Uses SQL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Uses UnQL (Unstructured Query Language)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preferred for large datasets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Largely preferred for large datasets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7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a best fit for hierarchical data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 fit for hierarchical storage as it follows the key-value pair of storing data similar to JSON (Java Script Object Notation)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Emphasis on ACID properties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Follows Brewer’s CAP theorem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Excellent support from vendors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Relies heavily on community 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51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Supports complex querying and data keeping needs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have good support for complex querying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67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 be configured for strong consistency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Few support strong consistency (e.g., MongoDB), few others can be configured for eventual consistency (e.g., Cassandra)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1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Examples: Oracle, DB2, MySQL, MS SQL, </a:t>
                      </a:r>
                      <a:r>
                        <a:rPr lang="en-US" sz="1400" dirty="0" err="1">
                          <a:effectLst/>
                        </a:rPr>
                        <a:t>PostgreSQL</a:t>
                      </a:r>
                      <a:r>
                        <a:rPr lang="en-US" sz="1400" dirty="0">
                          <a:effectLst/>
                        </a:rPr>
                        <a:t>, etc.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MongoDB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HBase</a:t>
                      </a:r>
                      <a:r>
                        <a:rPr lang="en-US" sz="1400" dirty="0">
                          <a:effectLst/>
                        </a:rPr>
                        <a:t>, Cassandra, </a:t>
                      </a:r>
                      <a:r>
                        <a:rPr lang="en-US" sz="1400" dirty="0" err="1">
                          <a:effectLst/>
                        </a:rPr>
                        <a:t>Redis</a:t>
                      </a:r>
                      <a:r>
                        <a:rPr lang="en-US" sz="1400" dirty="0">
                          <a:effectLst/>
                        </a:rPr>
                        <a:t>, Neo4j, </a:t>
                      </a:r>
                      <a:r>
                        <a:rPr lang="en-US" sz="1400" dirty="0" err="1">
                          <a:effectLst/>
                        </a:rPr>
                        <a:t>CouchDB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Couchbase</a:t>
                      </a:r>
                      <a:r>
                        <a:rPr lang="en-US" sz="1400" dirty="0">
                          <a:effectLst/>
                        </a:rPr>
                        <a:t>,  </a:t>
                      </a:r>
                      <a:r>
                        <a:rPr lang="en-US" sz="1400" dirty="0" err="1">
                          <a:effectLst/>
                        </a:rPr>
                        <a:t>Riak</a:t>
                      </a:r>
                      <a:r>
                        <a:rPr lang="en-US" sz="1400" dirty="0">
                          <a:effectLst/>
                        </a:rPr>
                        <a:t>, etc.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36604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Trebuchet MS" panose="020B0603020202020204" pitchFamily="34" charset="0"/>
              </a:rPr>
              <a:t>NewSQL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23" y="511338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rebuchet MS" panose="020B0603020202020204" pitchFamily="34" charset="0"/>
              </a:rPr>
              <a:t>NewSQL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 flipV="1">
            <a:off x="-6764450" y="2675464"/>
            <a:ext cx="29213874" cy="5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 flipV="1">
            <a:off x="838200" y="2640294"/>
            <a:ext cx="135483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92947"/>
              </p:ext>
            </p:extLst>
          </p:nvPr>
        </p:nvGraphicFramePr>
        <p:xfrm>
          <a:off x="558323" y="1565030"/>
          <a:ext cx="8445000" cy="371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4" imgW="6619760" imgH="2905025" progId="Visio.Drawing.15">
                  <p:embed/>
                </p:oleObj>
              </mc:Choice>
              <mc:Fallback>
                <p:oleObj name="Visio" r:id="rId4" imgW="6619760" imgH="2905025" progId="Visio.Drawing.15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" y="1565030"/>
                        <a:ext cx="8445000" cy="3714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38" y="3202738"/>
            <a:ext cx="6343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SQL Vs. NoSQL Vs. </a:t>
            </a:r>
            <a:r>
              <a:rPr lang="en-US" sz="2400" b="1" dirty="0" err="1" smtClean="0">
                <a:latin typeface="Trebuchet MS" panose="020B0603020202020204" pitchFamily="34" charset="0"/>
              </a:rPr>
              <a:t>NewSQL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14414"/>
              </p:ext>
            </p:extLst>
          </p:nvPr>
        </p:nvGraphicFramePr>
        <p:xfrm>
          <a:off x="795867" y="1185334"/>
          <a:ext cx="8161866" cy="4145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NewSQL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Adherence to ACID properties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OLTP/OLAP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Schema rigidity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Adherence to data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Adherence to relational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Maybe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Format Flexibility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Maybe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Scale up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Vertical Scaling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Scale out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Horizontal Scaling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Scale out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Distributed Computing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Community Support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Huge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Growing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Slowly growing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5867" y="297392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SQL Vs. NoSQL Vs. </a:t>
            </a:r>
            <a:r>
              <a:rPr lang="en-US" sz="2400" b="1" dirty="0" err="1" smtClean="0"/>
              <a:t>NewSQL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2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Hadoop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047999" y="3064932"/>
            <a:ext cx="208442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42966"/>
              </p:ext>
            </p:extLst>
          </p:nvPr>
        </p:nvGraphicFramePr>
        <p:xfrm>
          <a:off x="1975339" y="2294540"/>
          <a:ext cx="5350303" cy="340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Visio" r:id="rId4" imgW="3524348" imgH="2228842" progId="Visio.Drawing.11">
                  <p:embed/>
                </p:oleObj>
              </mc:Choice>
              <mc:Fallback>
                <p:oleObj name="Visio" r:id="rId4" imgW="3524348" imgH="22288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339" y="2294540"/>
                        <a:ext cx="5350303" cy="3402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500593"/>
            <a:ext cx="7255933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Learning Objectives and Learning Outcomes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56943"/>
              </p:ext>
            </p:extLst>
          </p:nvPr>
        </p:nvGraphicFramePr>
        <p:xfrm>
          <a:off x="320615" y="1726261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Objectives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Learning Outcomes</a:t>
                      </a: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rebuchet MS" panose="020B0603020202020204" pitchFamily="34" charset="0"/>
                        </a:rPr>
                        <a:t>The big data technology landscape</a:t>
                      </a:r>
                      <a:endParaRPr lang="en-US" b="1" baseline="0" dirty="0" smtClean="0">
                        <a:latin typeface="Trebuchet MS" panose="020B0603020202020204" pitchFamily="34" charset="0"/>
                      </a:endParaRPr>
                    </a:p>
                    <a:p>
                      <a:pPr algn="just"/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latin typeface="Trebuchet MS" panose="020B0603020202020204" pitchFamily="34" charset="0"/>
                        </a:rPr>
                        <a:t>What is NoSQL databases</a:t>
                      </a:r>
                      <a:r>
                        <a:rPr lang="en-US" sz="1800" baseline="0" dirty="0" smtClean="0">
                          <a:latin typeface="Trebuchet MS" panose="020B0603020202020204" pitchFamily="34" charset="0"/>
                        </a:rPr>
                        <a:t>?</a:t>
                      </a:r>
                      <a:endParaRPr lang="en-US" sz="180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endParaRPr lang="en-US" sz="180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Why NoSQL?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Key advantages of NoSQL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What is </a:t>
                      </a:r>
                      <a:r>
                        <a:rPr lang="en-US" baseline="0" dirty="0" err="1" smtClean="0">
                          <a:latin typeface="Trebuchet MS" panose="020B0603020202020204" pitchFamily="34" charset="0"/>
                        </a:rPr>
                        <a:t>NewSQL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?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SQL Vs. NoSQL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Getting familiar with Hadoop.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understand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the significance of NoSQL databases</a:t>
                      </a: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dirty="0" smtClean="0">
                          <a:latin typeface="Trebuchet MS" panose="020B0603020202020204" pitchFamily="34" charset="0"/>
                        </a:rPr>
                        <a:t>To understand the need for</a:t>
                      </a: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rebuchet MS" panose="020B0603020202020204" pitchFamily="34" charset="0"/>
                        </a:rPr>
                        <a:t>NewSQL</a:t>
                      </a: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r>
                        <a:rPr lang="en-US" baseline="0" dirty="0" smtClean="0">
                          <a:latin typeface="Trebuchet MS" panose="020B0603020202020204" pitchFamily="34" charset="0"/>
                        </a:rPr>
                        <a:t>To understand the Hadoop platform and be able to appreciate the difference between Hadoop 1.0 and Hadoop 2.0</a:t>
                      </a: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 algn="just">
                        <a:buFontTx/>
                        <a:buAutoNum type="alphaLcParenR"/>
                      </a:pPr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471" y="3022379"/>
            <a:ext cx="393700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Hadoop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493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Key Advantages of Hadoop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Stores data in its native </a:t>
            </a:r>
            <a:r>
              <a:rPr lang="en-US" b="1" dirty="0" smtClean="0"/>
              <a:t>format</a:t>
            </a:r>
          </a:p>
          <a:p>
            <a:r>
              <a:rPr lang="en-US" b="1" dirty="0" smtClean="0"/>
              <a:t>Scalable</a:t>
            </a:r>
          </a:p>
          <a:p>
            <a:r>
              <a:rPr lang="en-US" b="1" dirty="0" smtClean="0"/>
              <a:t>Cost-effective</a:t>
            </a:r>
          </a:p>
          <a:p>
            <a:r>
              <a:rPr lang="en-US" b="1" dirty="0"/>
              <a:t>Resilient to </a:t>
            </a:r>
            <a:r>
              <a:rPr lang="en-US" b="1" dirty="0" smtClean="0"/>
              <a:t>failure</a:t>
            </a:r>
          </a:p>
          <a:p>
            <a:r>
              <a:rPr lang="en-US" b="1" dirty="0" smtClean="0"/>
              <a:t>Flexibility</a:t>
            </a:r>
          </a:p>
          <a:p>
            <a:r>
              <a:rPr lang="en-US" b="1" dirty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471" y="3022379"/>
            <a:ext cx="393700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Versions of Hadoop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Versions of Hadoop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5157" y="5649021"/>
            <a:ext cx="30514290" cy="8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-813299" y="2602521"/>
            <a:ext cx="17848123" cy="5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57658"/>
              </p:ext>
            </p:extLst>
          </p:nvPr>
        </p:nvGraphicFramePr>
        <p:xfrm>
          <a:off x="982515" y="2004646"/>
          <a:ext cx="7666083" cy="309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Visio" r:id="rId4" imgW="4867304" imgH="1942982" progId="Visio.Drawing.11">
                  <p:embed/>
                </p:oleObj>
              </mc:Choice>
              <mc:Fallback>
                <p:oleObj name="Visio" r:id="rId4" imgW="4867304" imgH="19429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515" y="2004646"/>
                        <a:ext cx="7666083" cy="3094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rebuchet MS" panose="020B0603020202020204" pitchFamily="34" charset="0"/>
              </a:rPr>
              <a:t>Hadoop</a:t>
            </a:r>
            <a:r>
              <a:rPr lang="en-US" dirty="0" smtClean="0"/>
              <a:t> </a:t>
            </a:r>
            <a:r>
              <a:rPr lang="en-US" sz="2400" b="1" dirty="0">
                <a:latin typeface="Trebuchet MS" panose="020B0603020202020204" pitchFamily="34" charset="0"/>
              </a:rPr>
              <a:t>Ecosystem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4318" y="25752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777669"/>
              </p:ext>
            </p:extLst>
          </p:nvPr>
        </p:nvGraphicFramePr>
        <p:xfrm>
          <a:off x="841392" y="2061902"/>
          <a:ext cx="8622723" cy="255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3" imgW="6618476" imgH="1959583" progId="Visio.Drawing.11">
                  <p:embed/>
                </p:oleObj>
              </mc:Choice>
              <mc:Fallback>
                <p:oleObj name="Visio" r:id="rId3" imgW="6618476" imgH="19595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92" y="2061902"/>
                        <a:ext cx="8622723" cy="255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142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Hadoop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464"/>
            <a:ext cx="8596668" cy="4232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Components that help with Data Ingestion </a:t>
            </a:r>
            <a:r>
              <a:rPr lang="en-US" b="1" dirty="0" smtClean="0"/>
              <a:t>are: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dirty="0" err="1" smtClean="0"/>
              <a:t>Sqoop</a:t>
            </a:r>
            <a:r>
              <a:rPr lang="en-US" sz="1800" dirty="0" smtClean="0"/>
              <a:t> </a:t>
            </a:r>
            <a:endParaRPr lang="en-US" sz="1800" dirty="0"/>
          </a:p>
          <a:p>
            <a:pPr lvl="1" indent="-342900">
              <a:buFont typeface="+mj-lt"/>
              <a:buAutoNum type="arabicPeriod"/>
            </a:pPr>
            <a:r>
              <a:rPr lang="en-US" sz="1800" dirty="0" smtClean="0"/>
              <a:t>Flume </a:t>
            </a:r>
            <a:endParaRPr lang="en-US" sz="1800" dirty="0"/>
          </a:p>
          <a:p>
            <a:pPr marL="0" indent="0">
              <a:buNone/>
            </a:pPr>
            <a:r>
              <a:rPr lang="en-US" b="1" dirty="0" smtClean="0"/>
              <a:t>Components </a:t>
            </a:r>
            <a:r>
              <a:rPr lang="en-US" b="1" dirty="0"/>
              <a:t>that help with Data Processing are: 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MapReduce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Spark </a:t>
            </a:r>
          </a:p>
          <a:p>
            <a:pPr marL="0" indent="0">
              <a:buNone/>
            </a:pPr>
            <a:r>
              <a:rPr lang="en-US" b="1" dirty="0" smtClean="0"/>
              <a:t>Components </a:t>
            </a:r>
            <a:r>
              <a:rPr lang="en-US" b="1" dirty="0"/>
              <a:t>that help with Data Analysis are</a:t>
            </a:r>
            <a:r>
              <a:rPr lang="en-US" b="1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 Pig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 Hive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 Impala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Three Difference </a:t>
            </a:r>
            <a:r>
              <a:rPr lang="en-US" sz="2400" b="1" dirty="0"/>
              <a:t>between </a:t>
            </a:r>
            <a:r>
              <a:rPr lang="en-US" sz="2400" b="1" dirty="0" err="1"/>
              <a:t>HBase</a:t>
            </a:r>
            <a:r>
              <a:rPr lang="en-US" sz="2400" b="1" dirty="0"/>
              <a:t> and Hadoop/ HDFS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031"/>
            <a:ext cx="8596668" cy="3880773"/>
          </a:xfrm>
        </p:spPr>
        <p:txBody>
          <a:bodyPr/>
          <a:lstStyle/>
          <a:p>
            <a:pPr lvl="0"/>
            <a:r>
              <a:rPr lang="en-US" dirty="0" smtClean="0"/>
              <a:t>HDFS </a:t>
            </a:r>
            <a:r>
              <a:rPr lang="en-US" dirty="0"/>
              <a:t>is the file system where as </a:t>
            </a:r>
            <a:r>
              <a:rPr lang="en-US" dirty="0" err="1"/>
              <a:t>HBase</a:t>
            </a:r>
            <a:r>
              <a:rPr lang="en-US" dirty="0"/>
              <a:t> is a Hadoop database. It is like NTFS and MySQL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HDFS is WORM (Write once and read multiple times or many times). Latest versions supports appending of data but this feature is rarely used. However </a:t>
            </a:r>
            <a:r>
              <a:rPr lang="en-US" dirty="0" err="1"/>
              <a:t>HBase</a:t>
            </a:r>
            <a:r>
              <a:rPr lang="en-US" dirty="0"/>
              <a:t> supports real time random read and write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HDFS is based on Google File System (GFS) whereas </a:t>
            </a:r>
            <a:r>
              <a:rPr lang="en-US" dirty="0" err="1"/>
              <a:t>Hbase</a:t>
            </a:r>
            <a:r>
              <a:rPr lang="en-US" dirty="0"/>
              <a:t> is based on Google Big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/>
              <a:t>Sqoop</a:t>
            </a:r>
            <a:r>
              <a:rPr lang="en-US" b="1" u="sng" dirty="0"/>
              <a:t>:</a:t>
            </a:r>
            <a:endParaRPr lang="en-US" dirty="0"/>
          </a:p>
          <a:p>
            <a:r>
              <a:rPr lang="en-US" dirty="0" err="1"/>
              <a:t>Sqoop</a:t>
            </a:r>
            <a:r>
              <a:rPr lang="en-US" dirty="0"/>
              <a:t> stands for SQL to </a:t>
            </a:r>
            <a:r>
              <a:rPr lang="en-US" dirty="0" smtClean="0"/>
              <a:t>Hadoop. </a:t>
            </a:r>
            <a:r>
              <a:rPr lang="en-US" dirty="0"/>
              <a:t>It can provision the data from external system on to HDFS and populate tables in Hive and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u="sng" dirty="0"/>
              <a:t>Flume:</a:t>
            </a:r>
            <a:endParaRPr lang="en-US" dirty="0"/>
          </a:p>
          <a:p>
            <a:r>
              <a:rPr lang="en-US" dirty="0"/>
              <a:t>Flume is an important log aggregator (aggregates logs from different machines and places them in HDFS) component in the Hadoop Ecosystem.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b="1" dirty="0"/>
              <a:t>Hadoop Ecosystem Components for Data </a:t>
            </a:r>
            <a:r>
              <a:rPr lang="en-US" sz="2400" b="1" dirty="0" smtClean="0"/>
              <a:t>Ingestion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966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Hadoop Ecosystem Components for Data Processing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0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 </a:t>
            </a:r>
            <a:r>
              <a:rPr lang="en-US" b="1" u="sng" dirty="0" err="1"/>
              <a:t>MapReduce</a:t>
            </a:r>
            <a:r>
              <a:rPr lang="en-US" b="1" u="sng" dirty="0"/>
              <a:t>: </a:t>
            </a:r>
            <a:endParaRPr lang="en-US" b="1" u="sng" dirty="0" smtClean="0"/>
          </a:p>
          <a:p>
            <a:r>
              <a:rPr lang="en-US" dirty="0" smtClean="0"/>
              <a:t>It </a:t>
            </a:r>
            <a:r>
              <a:rPr lang="en-US" dirty="0"/>
              <a:t>is a programing paradigm that allows distributed and parallel </a:t>
            </a:r>
            <a:r>
              <a:rPr lang="en-US" dirty="0" smtClean="0"/>
              <a:t>processing </a:t>
            </a:r>
            <a:r>
              <a:rPr lang="en-US" dirty="0"/>
              <a:t>of huge datasets.	It	is	based	on	Google	</a:t>
            </a:r>
            <a:r>
              <a:rPr lang="en-US" dirty="0" err="1"/>
              <a:t>MapReduce</a:t>
            </a:r>
            <a:r>
              <a:rPr lang="en-US" dirty="0"/>
              <a:t>.	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Spark:</a:t>
            </a:r>
            <a:endParaRPr lang="en-US" dirty="0"/>
          </a:p>
          <a:p>
            <a:r>
              <a:rPr lang="en-US" dirty="0"/>
              <a:t>It is both a programming model as well as a computing model. It is an open source big </a:t>
            </a:r>
            <a:r>
              <a:rPr lang="en-US" dirty="0" smtClean="0"/>
              <a:t>data </a:t>
            </a:r>
            <a:r>
              <a:rPr lang="en-US" dirty="0"/>
              <a:t>processing framework</a:t>
            </a:r>
            <a:r>
              <a:rPr lang="en-US" dirty="0" smtClean="0"/>
              <a:t>.</a:t>
            </a:r>
          </a:p>
          <a:p>
            <a:r>
              <a:rPr lang="en-US" dirty="0"/>
              <a:t>It is written in Scala. It provides in-memory computing for Hadoop. 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/>
              <a:t>can be used with Hadoop coexisting smoothly with </a:t>
            </a:r>
            <a:r>
              <a:rPr lang="en-US" dirty="0" err="1"/>
              <a:t>MapReduce</a:t>
            </a:r>
            <a:r>
              <a:rPr lang="en-US" dirty="0"/>
              <a:t>  (sitting on top of Hadoop YARN) or used independently of Hadoop (standalone).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5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Hadoop ecosystem components for Data Analysis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6674"/>
            <a:ext cx="8596668" cy="4376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Pig</a:t>
            </a:r>
            <a:endParaRPr lang="en-US" dirty="0"/>
          </a:p>
          <a:p>
            <a:r>
              <a:rPr lang="en-US" dirty="0"/>
              <a:t>It is a high level scripting language used with Hadoop. It serves as an alternative to </a:t>
            </a:r>
            <a:r>
              <a:rPr lang="en-US" dirty="0" err="1"/>
              <a:t>MapReduce</a:t>
            </a:r>
            <a:r>
              <a:rPr lang="en-US" dirty="0"/>
              <a:t>. It has two parts:</a:t>
            </a:r>
          </a:p>
          <a:p>
            <a:r>
              <a:rPr lang="en-US" dirty="0"/>
              <a:t>Pig Latin: It is a SQL like scripting language.</a:t>
            </a:r>
          </a:p>
          <a:p>
            <a:r>
              <a:rPr lang="en-US" dirty="0"/>
              <a:t>Pig runtime: is the runtime environment.</a:t>
            </a:r>
          </a:p>
          <a:p>
            <a:pPr marL="0" indent="0">
              <a:buNone/>
            </a:pPr>
            <a:r>
              <a:rPr lang="en-US" b="1" u="sng" dirty="0" smtClean="0"/>
              <a:t>Hive</a:t>
            </a:r>
            <a:r>
              <a:rPr lang="en-US" b="1" dirty="0"/>
              <a:t>: </a:t>
            </a:r>
            <a:endParaRPr lang="en-US" b="1" dirty="0" smtClean="0"/>
          </a:p>
          <a:p>
            <a:r>
              <a:rPr lang="en-US" dirty="0" smtClean="0"/>
              <a:t>Hive </a:t>
            </a:r>
            <a:r>
              <a:rPr lang="en-US" dirty="0"/>
              <a:t>is a data warehouse software project built on top of Hadoop. Three main tasks performed by Hive are summarization, querying and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b="1" u="sng" dirty="0" smtClean="0"/>
              <a:t>Impala:</a:t>
            </a:r>
          </a:p>
          <a:p>
            <a:r>
              <a:rPr lang="en-US" dirty="0" smtClean="0"/>
              <a:t> </a:t>
            </a:r>
            <a:r>
              <a:rPr lang="en-US" dirty="0"/>
              <a:t>It is a high performance SQL engine that runs on Hadoop cluster. It is ideal for interactive analysis. It has very low latency measured in milliseconds. It supports a dialect of SQL called Impala </a:t>
            </a:r>
            <a:r>
              <a:rPr lang="en-US" dirty="0" smtClean="0"/>
              <a:t>SQL.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8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9126"/>
            <a:ext cx="10515600" cy="4307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Session Plan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Lecture time		45 to 60 minutes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Q/A				15 minutes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158" y="3057845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Answer a few quick questions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398993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Fill in the blanks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33" y="2302932"/>
            <a:ext cx="9414934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Fill in the blanks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1. The expansion for CAP is _____________, ____________ and ___________________.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2. The expansion of BASE is ___________________.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is ___________________ and ___________________.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4. Cassandra is ___________________ and ___________________.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5. ___________________ has no support for ACID properties of transactions.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6. ___________________ is a robust database that supports ACID properties of transactions and has the scalability of NoSQL.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Answer Me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70" y="1280695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rebuchet MS" panose="020B0603020202020204" pitchFamily="34" charset="0"/>
              </a:rPr>
              <a:t>Cite the difference between Hadoop 1.0 and Hadoop 2.0.</a:t>
            </a:r>
            <a:endParaRPr lang="en-US" sz="1800" dirty="0">
              <a:latin typeface="Trebuchet MS" panose="020B0603020202020204" pitchFamily="34" charset="0"/>
            </a:endParaRP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 smtClean="0">
                <a:latin typeface="Trebuchet MS" panose="020B0603020202020204" pitchFamily="34" charset="0"/>
              </a:rPr>
              <a:t>Compare and contrast SQL, NoSQL and </a:t>
            </a:r>
            <a:r>
              <a:rPr lang="en-US" sz="1800" dirty="0" err="1" smtClean="0">
                <a:latin typeface="Trebuchet MS" panose="020B0603020202020204" pitchFamily="34" charset="0"/>
              </a:rPr>
              <a:t>NewSQL</a:t>
            </a:r>
            <a:r>
              <a:rPr lang="en-US" sz="1800" dirty="0" smtClean="0">
                <a:latin typeface="Trebuchet MS" panose="020B0603020202020204" pitchFamily="34" charset="0"/>
              </a:rPr>
              <a:t>.</a:t>
            </a:r>
            <a:endParaRPr lang="en-US" sz="1800" dirty="0">
              <a:latin typeface="Trebuchet MS" panose="020B0603020202020204" pitchFamily="34" charset="0"/>
            </a:endParaRP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pPr marL="0" lvl="0" indent="0"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lvl="0"/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Summary please…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96569"/>
            <a:ext cx="10515600" cy="358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Ask a few participants of the learning program to summarize the lecture.</a:t>
            </a:r>
            <a:endParaRPr lang="en-U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411" y="2988834"/>
            <a:ext cx="5071535" cy="4815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References …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92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Further Readings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http://www.mongodb.com/nosql-explained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 http://nosql-database.org/</a:t>
            </a:r>
            <a:endParaRPr lang="en-US" dirty="0"/>
          </a:p>
          <a:p>
            <a:pPr lvl="0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://hadoop.apache.org/docs/current/hadoop-mapreduce-client/hadoop-mapreduce-client-core/MapReduce_Compatibility_Hadoop1_Hadoop2.html</a:t>
            </a:r>
            <a:endParaRPr lang="en-US" dirty="0"/>
          </a:p>
          <a:p>
            <a:pPr lvl="0"/>
            <a:r>
              <a:rPr lang="en-US" dirty="0">
                <a:hlinkClick r:id="rId5"/>
              </a:rPr>
              <a:t>http://hadoop.apache.org/</a:t>
            </a:r>
            <a:endParaRPr lang="en-US" dirty="0"/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079" y="3033324"/>
            <a:ext cx="2974676" cy="4549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Trebuchet MS" panose="020B0603020202020204" pitchFamily="34" charset="0"/>
              </a:rPr>
              <a:t>Thank you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30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Agenda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1334"/>
            <a:ext cx="10515600" cy="5283200"/>
          </a:xfrm>
        </p:spPr>
        <p:txBody>
          <a:bodyPr>
            <a:noAutofit/>
          </a:bodyPr>
          <a:lstStyle/>
          <a:p>
            <a:r>
              <a:rPr lang="en-US" dirty="0" smtClean="0"/>
              <a:t>NoSQL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What </a:t>
            </a:r>
            <a:r>
              <a:rPr lang="en-US" sz="1800" dirty="0"/>
              <a:t>is it?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Types of NoSQL Databases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Why NoSQL?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Advantages of NoSQL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NoSQL </a:t>
            </a:r>
            <a:r>
              <a:rPr lang="en-US" sz="1800" dirty="0"/>
              <a:t>Vendors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SQL versus NoSQL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NewSQL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Comparison of SQL, NoSQL and </a:t>
            </a:r>
            <a:r>
              <a:rPr lang="en-US" dirty="0" err="1"/>
              <a:t>NewSQL</a:t>
            </a:r>
            <a:endParaRPr lang="en-US" dirty="0"/>
          </a:p>
          <a:p>
            <a:r>
              <a:rPr lang="en-US" dirty="0" smtClean="0"/>
              <a:t>Hadoop</a:t>
            </a:r>
            <a:endParaRPr lang="en-US" dirty="0"/>
          </a:p>
          <a:p>
            <a:pPr lvl="1"/>
            <a:r>
              <a:rPr lang="en-US" sz="1800" dirty="0"/>
              <a:t>Features of Hadoop</a:t>
            </a:r>
          </a:p>
          <a:p>
            <a:pPr lvl="1"/>
            <a:r>
              <a:rPr lang="en-US" sz="1800" dirty="0"/>
              <a:t>Key Advantages of Hadoop</a:t>
            </a:r>
          </a:p>
          <a:p>
            <a:pPr lvl="1"/>
            <a:r>
              <a:rPr lang="en-US" sz="1800" dirty="0"/>
              <a:t>Versions of Hadoop</a:t>
            </a:r>
          </a:p>
          <a:p>
            <a:pPr lvl="0"/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279" y="3253856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What is NoSQL?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What is NoSQL?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2590799" y="2133599"/>
            <a:ext cx="144265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2286000" y="25569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5556"/>
              </p:ext>
            </p:extLst>
          </p:nvPr>
        </p:nvGraphicFramePr>
        <p:xfrm>
          <a:off x="1110740" y="1142624"/>
          <a:ext cx="7051127" cy="495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Visio" r:id="rId4" imgW="4606796" imgH="3234987" progId="Visio.Drawing.11">
                  <p:embed/>
                </p:oleObj>
              </mc:Choice>
              <mc:Fallback>
                <p:oleObj name="Visio" r:id="rId4" imgW="4606796" imgH="3234987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740" y="1142624"/>
                        <a:ext cx="7051127" cy="4951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038" y="3064075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Types of NoSQL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365126"/>
            <a:ext cx="10515600" cy="4646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rebuchet MS" panose="020B0603020202020204" pitchFamily="34" charset="0"/>
              </a:rPr>
              <a:t>Types of NoSQL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76541" y="2640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 flipV="1">
            <a:off x="3522133" y="2674035"/>
            <a:ext cx="18833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89"/>
          <p:cNvSpPr>
            <a:spLocks noChangeArrowheads="1"/>
          </p:cNvSpPr>
          <p:nvPr/>
        </p:nvSpPr>
        <p:spPr bwMode="auto">
          <a:xfrm>
            <a:off x="-381027" y="2137448"/>
            <a:ext cx="17404449" cy="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65036746"/>
              </p:ext>
            </p:extLst>
          </p:nvPr>
        </p:nvGraphicFramePr>
        <p:xfrm>
          <a:off x="439616" y="2674035"/>
          <a:ext cx="9108830" cy="211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268" y="3115833"/>
            <a:ext cx="5581650" cy="48154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Advantages of NoSQL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1191</Words>
  <Application>Microsoft Office PowerPoint</Application>
  <PresentationFormat>Widescreen</PresentationFormat>
  <Paragraphs>244</Paragraphs>
  <Slides>36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Visio</vt:lpstr>
      <vt:lpstr>PowerPoint Presentation</vt:lpstr>
      <vt:lpstr>Learning Objectives and Learning Outcomes</vt:lpstr>
      <vt:lpstr>Session Plan</vt:lpstr>
      <vt:lpstr>Agenda</vt:lpstr>
      <vt:lpstr>What is NoSQL?</vt:lpstr>
      <vt:lpstr>What is NoSQL?</vt:lpstr>
      <vt:lpstr>Types of NoSQL</vt:lpstr>
      <vt:lpstr>Types of NoSQL</vt:lpstr>
      <vt:lpstr>Advantages of NoSQL</vt:lpstr>
      <vt:lpstr>Advantages of NoSQL</vt:lpstr>
      <vt:lpstr>NoSQL Vendors</vt:lpstr>
      <vt:lpstr>NoSQL Vendors</vt:lpstr>
      <vt:lpstr>SQL Vs. NoSQL</vt:lpstr>
      <vt:lpstr>SQL Vs. NoSQL</vt:lpstr>
      <vt:lpstr>NewSQL</vt:lpstr>
      <vt:lpstr>NewSQL</vt:lpstr>
      <vt:lpstr>SQL Vs. NoSQL Vs. NewSQL</vt:lpstr>
      <vt:lpstr>SQL Vs. NoSQL Vs. NewSQL</vt:lpstr>
      <vt:lpstr>Hadoop</vt:lpstr>
      <vt:lpstr>Hadoop</vt:lpstr>
      <vt:lpstr>Key Advantages of Hadoop</vt:lpstr>
      <vt:lpstr>Versions of Hadoop</vt:lpstr>
      <vt:lpstr>Versions of Hadoop</vt:lpstr>
      <vt:lpstr>Hadoop Ecosystem</vt:lpstr>
      <vt:lpstr>Hadoop Ecosystem</vt:lpstr>
      <vt:lpstr>Three Difference between HBase and Hadoop/ HDFS </vt:lpstr>
      <vt:lpstr>Hadoop Ecosystem Components for Data Ingestion</vt:lpstr>
      <vt:lpstr>Hadoop Ecosystem Components for Data Processing </vt:lpstr>
      <vt:lpstr>Hadoop ecosystem components for Data Analysis </vt:lpstr>
      <vt:lpstr>Answer a few quick questions …</vt:lpstr>
      <vt:lpstr>Fill in the blanks</vt:lpstr>
      <vt:lpstr>Answer Me</vt:lpstr>
      <vt:lpstr>Summary please…</vt:lpstr>
      <vt:lpstr>References …</vt:lpstr>
      <vt:lpstr>Further Readings</vt:lpstr>
      <vt:lpstr>PowerPoint Presentation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Seema Acharya</cp:lastModifiedBy>
  <cp:revision>82</cp:revision>
  <dcterms:created xsi:type="dcterms:W3CDTF">2015-04-07T15:48:33Z</dcterms:created>
  <dcterms:modified xsi:type="dcterms:W3CDTF">2019-05-16T04:59:45Z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Seema_Acharya@ad.infosys.com</vt:lpwstr>
  </property>
  <property fmtid="{D5CDD505-2E9C-101B-9397-08002B2CF9AE}" pid="5" name="MSIP_Label_be4b3411-284d-4d31-bd4f-bc13ef7f1fd6_SetDate">
    <vt:lpwstr>2019-05-15T19:08:56.2981696Z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Seema_Acharya@ad.infosys.com</vt:lpwstr>
  </property>
  <property fmtid="{D5CDD505-2E9C-101B-9397-08002B2CF9AE}" pid="12" name="MSIP_Label_a0819fa7-4367-4500-ba88-dd630d977609_SetDate">
    <vt:lpwstr>2019-05-15T19:08:56.2981696Z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