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71" r:id="rId3"/>
    <p:sldId id="272" r:id="rId4"/>
    <p:sldId id="273" r:id="rId5"/>
    <p:sldId id="342" r:id="rId6"/>
    <p:sldId id="283" r:id="rId7"/>
    <p:sldId id="297" r:id="rId8"/>
    <p:sldId id="298" r:id="rId9"/>
    <p:sldId id="274" r:id="rId10"/>
    <p:sldId id="343" r:id="rId11"/>
    <p:sldId id="344" r:id="rId12"/>
    <p:sldId id="340" r:id="rId13"/>
    <p:sldId id="316" r:id="rId14"/>
    <p:sldId id="345" r:id="rId15"/>
    <p:sldId id="318" r:id="rId16"/>
    <p:sldId id="319" r:id="rId17"/>
    <p:sldId id="371" r:id="rId18"/>
    <p:sldId id="320" r:id="rId19"/>
    <p:sldId id="323" r:id="rId20"/>
    <p:sldId id="346" r:id="rId21"/>
    <p:sldId id="347" r:id="rId22"/>
    <p:sldId id="348" r:id="rId23"/>
    <p:sldId id="349" r:id="rId24"/>
    <p:sldId id="350" r:id="rId25"/>
    <p:sldId id="351" r:id="rId26"/>
    <p:sldId id="352" r:id="rId27"/>
    <p:sldId id="353" r:id="rId28"/>
    <p:sldId id="354" r:id="rId29"/>
    <p:sldId id="355" r:id="rId30"/>
    <p:sldId id="356" r:id="rId31"/>
    <p:sldId id="358" r:id="rId32"/>
    <p:sldId id="357" r:id="rId33"/>
    <p:sldId id="359" r:id="rId34"/>
    <p:sldId id="360" r:id="rId35"/>
    <p:sldId id="361" r:id="rId36"/>
    <p:sldId id="362" r:id="rId37"/>
    <p:sldId id="363" r:id="rId38"/>
    <p:sldId id="364" r:id="rId39"/>
    <p:sldId id="365" r:id="rId40"/>
    <p:sldId id="366" r:id="rId41"/>
    <p:sldId id="368" r:id="rId42"/>
    <p:sldId id="369" r:id="rId43"/>
    <p:sldId id="370" r:id="rId44"/>
    <p:sldId id="36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122" autoAdjust="0"/>
  </p:normalViewPr>
  <p:slideViewPr>
    <p:cSldViewPr snapToGrid="0">
      <p:cViewPr varScale="1">
        <p:scale>
          <a:sx n="56" d="100"/>
          <a:sy n="56" d="100"/>
        </p:scale>
        <p:origin x="1260" y="60"/>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211FA-C966-4004-B4BC-F15C15C07DF5}" type="datetimeFigureOut">
              <a:rPr lang="en-US" smtClean="0"/>
              <a:t>4/13/2015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99876-1A9D-4A13-A2C3-B956C7442E0C}" type="slidenum">
              <a:rPr lang="en-US" smtClean="0"/>
              <a:t>‹#›</a:t>
            </a:fld>
            <a:endParaRPr lang="en-US"/>
          </a:p>
        </p:txBody>
      </p:sp>
    </p:spTree>
    <p:extLst>
      <p:ext uri="{BB962C8B-B14F-4D97-AF65-F5344CB8AC3E}">
        <p14:creationId xmlns:p14="http://schemas.microsoft.com/office/powerpoint/2010/main" val="665605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6</a:t>
            </a:fld>
            <a:endParaRPr lang="en-US"/>
          </a:p>
        </p:txBody>
      </p:sp>
    </p:spTree>
    <p:extLst>
      <p:ext uri="{BB962C8B-B14F-4D97-AF65-F5344CB8AC3E}">
        <p14:creationId xmlns:p14="http://schemas.microsoft.com/office/powerpoint/2010/main" val="2863183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24</a:t>
            </a:fld>
            <a:endParaRPr lang="en-US"/>
          </a:p>
        </p:txBody>
      </p:sp>
    </p:spTree>
    <p:extLst>
      <p:ext uri="{BB962C8B-B14F-4D97-AF65-F5344CB8AC3E}">
        <p14:creationId xmlns:p14="http://schemas.microsoft.com/office/powerpoint/2010/main" val="3181912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25</a:t>
            </a:fld>
            <a:endParaRPr lang="en-US"/>
          </a:p>
        </p:txBody>
      </p:sp>
    </p:spTree>
    <p:extLst>
      <p:ext uri="{BB962C8B-B14F-4D97-AF65-F5344CB8AC3E}">
        <p14:creationId xmlns:p14="http://schemas.microsoft.com/office/powerpoint/2010/main" val="3127390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26</a:t>
            </a:fld>
            <a:endParaRPr lang="en-US"/>
          </a:p>
        </p:txBody>
      </p:sp>
    </p:spTree>
    <p:extLst>
      <p:ext uri="{BB962C8B-B14F-4D97-AF65-F5344CB8AC3E}">
        <p14:creationId xmlns:p14="http://schemas.microsoft.com/office/powerpoint/2010/main" val="956050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27</a:t>
            </a:fld>
            <a:endParaRPr lang="en-US"/>
          </a:p>
        </p:txBody>
      </p:sp>
    </p:spTree>
    <p:extLst>
      <p:ext uri="{BB962C8B-B14F-4D97-AF65-F5344CB8AC3E}">
        <p14:creationId xmlns:p14="http://schemas.microsoft.com/office/powerpoint/2010/main" val="314060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28</a:t>
            </a:fld>
            <a:endParaRPr lang="en-US"/>
          </a:p>
        </p:txBody>
      </p:sp>
    </p:spTree>
    <p:extLst>
      <p:ext uri="{BB962C8B-B14F-4D97-AF65-F5344CB8AC3E}">
        <p14:creationId xmlns:p14="http://schemas.microsoft.com/office/powerpoint/2010/main" val="4274096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29</a:t>
            </a:fld>
            <a:endParaRPr lang="en-US"/>
          </a:p>
        </p:txBody>
      </p:sp>
    </p:spTree>
    <p:extLst>
      <p:ext uri="{BB962C8B-B14F-4D97-AF65-F5344CB8AC3E}">
        <p14:creationId xmlns:p14="http://schemas.microsoft.com/office/powerpoint/2010/main" val="1054012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30</a:t>
            </a:fld>
            <a:endParaRPr lang="en-US"/>
          </a:p>
        </p:txBody>
      </p:sp>
    </p:spTree>
    <p:extLst>
      <p:ext uri="{BB962C8B-B14F-4D97-AF65-F5344CB8AC3E}">
        <p14:creationId xmlns:p14="http://schemas.microsoft.com/office/powerpoint/2010/main" val="510467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32</a:t>
            </a:fld>
            <a:endParaRPr lang="en-US"/>
          </a:p>
        </p:txBody>
      </p:sp>
    </p:spTree>
    <p:extLst>
      <p:ext uri="{BB962C8B-B14F-4D97-AF65-F5344CB8AC3E}">
        <p14:creationId xmlns:p14="http://schemas.microsoft.com/office/powerpoint/2010/main" val="2455467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33</a:t>
            </a:fld>
            <a:endParaRPr lang="en-US"/>
          </a:p>
        </p:txBody>
      </p:sp>
    </p:spTree>
    <p:extLst>
      <p:ext uri="{BB962C8B-B14F-4D97-AF65-F5344CB8AC3E}">
        <p14:creationId xmlns:p14="http://schemas.microsoft.com/office/powerpoint/2010/main" val="438268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34</a:t>
            </a:fld>
            <a:endParaRPr lang="en-US"/>
          </a:p>
        </p:txBody>
      </p:sp>
    </p:spTree>
    <p:extLst>
      <p:ext uri="{BB962C8B-B14F-4D97-AF65-F5344CB8AC3E}">
        <p14:creationId xmlns:p14="http://schemas.microsoft.com/office/powerpoint/2010/main" val="253104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9</a:t>
            </a:fld>
            <a:endParaRPr lang="en-US"/>
          </a:p>
        </p:txBody>
      </p:sp>
    </p:spTree>
    <p:extLst>
      <p:ext uri="{BB962C8B-B14F-4D97-AF65-F5344CB8AC3E}">
        <p14:creationId xmlns:p14="http://schemas.microsoft.com/office/powerpoint/2010/main" val="3755491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36</a:t>
            </a:fld>
            <a:endParaRPr lang="en-US"/>
          </a:p>
        </p:txBody>
      </p:sp>
    </p:spTree>
    <p:extLst>
      <p:ext uri="{BB962C8B-B14F-4D97-AF65-F5344CB8AC3E}">
        <p14:creationId xmlns:p14="http://schemas.microsoft.com/office/powerpoint/2010/main" val="3795303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37</a:t>
            </a:fld>
            <a:endParaRPr lang="en-US"/>
          </a:p>
        </p:txBody>
      </p:sp>
    </p:spTree>
    <p:extLst>
      <p:ext uri="{BB962C8B-B14F-4D97-AF65-F5344CB8AC3E}">
        <p14:creationId xmlns:p14="http://schemas.microsoft.com/office/powerpoint/2010/main" val="1904151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38</a:t>
            </a:fld>
            <a:endParaRPr lang="en-US"/>
          </a:p>
        </p:txBody>
      </p:sp>
    </p:spTree>
    <p:extLst>
      <p:ext uri="{BB962C8B-B14F-4D97-AF65-F5344CB8AC3E}">
        <p14:creationId xmlns:p14="http://schemas.microsoft.com/office/powerpoint/2010/main" val="3712735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40</a:t>
            </a:fld>
            <a:endParaRPr lang="en-US"/>
          </a:p>
        </p:txBody>
      </p:sp>
    </p:spTree>
    <p:extLst>
      <p:ext uri="{BB962C8B-B14F-4D97-AF65-F5344CB8AC3E}">
        <p14:creationId xmlns:p14="http://schemas.microsoft.com/office/powerpoint/2010/main" val="98716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42</a:t>
            </a:fld>
            <a:endParaRPr lang="en-US"/>
          </a:p>
        </p:txBody>
      </p:sp>
    </p:spTree>
    <p:extLst>
      <p:ext uri="{BB962C8B-B14F-4D97-AF65-F5344CB8AC3E}">
        <p14:creationId xmlns:p14="http://schemas.microsoft.com/office/powerpoint/2010/main" val="812859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43</a:t>
            </a:fld>
            <a:endParaRPr lang="en-US"/>
          </a:p>
        </p:txBody>
      </p:sp>
    </p:spTree>
    <p:extLst>
      <p:ext uri="{BB962C8B-B14F-4D97-AF65-F5344CB8AC3E}">
        <p14:creationId xmlns:p14="http://schemas.microsoft.com/office/powerpoint/2010/main" val="3947049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13</a:t>
            </a:fld>
            <a:endParaRPr lang="en-US"/>
          </a:p>
        </p:txBody>
      </p:sp>
    </p:spTree>
    <p:extLst>
      <p:ext uri="{BB962C8B-B14F-4D97-AF65-F5344CB8AC3E}">
        <p14:creationId xmlns:p14="http://schemas.microsoft.com/office/powerpoint/2010/main" val="1115669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15</a:t>
            </a:fld>
            <a:endParaRPr lang="en-US"/>
          </a:p>
        </p:txBody>
      </p:sp>
    </p:spTree>
    <p:extLst>
      <p:ext uri="{BB962C8B-B14F-4D97-AF65-F5344CB8AC3E}">
        <p14:creationId xmlns:p14="http://schemas.microsoft.com/office/powerpoint/2010/main" val="4089433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16</a:t>
            </a:fld>
            <a:endParaRPr lang="en-US"/>
          </a:p>
        </p:txBody>
      </p:sp>
    </p:spTree>
    <p:extLst>
      <p:ext uri="{BB962C8B-B14F-4D97-AF65-F5344CB8AC3E}">
        <p14:creationId xmlns:p14="http://schemas.microsoft.com/office/powerpoint/2010/main" val="219975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17</a:t>
            </a:fld>
            <a:endParaRPr lang="en-US"/>
          </a:p>
        </p:txBody>
      </p:sp>
    </p:spTree>
    <p:extLst>
      <p:ext uri="{BB962C8B-B14F-4D97-AF65-F5344CB8AC3E}">
        <p14:creationId xmlns:p14="http://schemas.microsoft.com/office/powerpoint/2010/main" val="419404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Let us look at the key components of the Master Node.</a:t>
            </a:r>
          </a:p>
          <a:p>
            <a:r>
              <a:rPr lang="en-US" b="1" dirty="0" smtClean="0"/>
              <a:t>Master HDFS: </a:t>
            </a:r>
            <a:r>
              <a:rPr lang="en-US" dirty="0" smtClean="0"/>
              <a:t>Its main responsibility is partitioning the data storage across the slave nodes. It also keeps track of locations of data on </a:t>
            </a:r>
            <a:r>
              <a:rPr lang="en-US" dirty="0" err="1" smtClean="0"/>
              <a:t>DataNodes</a:t>
            </a:r>
            <a:r>
              <a:rPr lang="en-US" dirty="0" smtClean="0"/>
              <a:t>.</a:t>
            </a:r>
          </a:p>
          <a:p>
            <a:endParaRPr lang="en-US" dirty="0" smtClean="0"/>
          </a:p>
          <a:p>
            <a:r>
              <a:rPr lang="en-US" b="1" dirty="0" smtClean="0"/>
              <a:t>Master MapReduce: </a:t>
            </a:r>
            <a:r>
              <a:rPr lang="en-US" dirty="0" smtClean="0"/>
              <a:t>It decides and schedules computation task on slave nodes.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18</a:t>
            </a:fld>
            <a:endParaRPr lang="en-US"/>
          </a:p>
        </p:txBody>
      </p:sp>
    </p:spTree>
    <p:extLst>
      <p:ext uri="{BB962C8B-B14F-4D97-AF65-F5344CB8AC3E}">
        <p14:creationId xmlns:p14="http://schemas.microsoft.com/office/powerpoint/2010/main" val="2485966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20</a:t>
            </a:fld>
            <a:endParaRPr lang="en-US"/>
          </a:p>
        </p:txBody>
      </p:sp>
    </p:spTree>
    <p:extLst>
      <p:ext uri="{BB962C8B-B14F-4D97-AF65-F5344CB8AC3E}">
        <p14:creationId xmlns:p14="http://schemas.microsoft.com/office/powerpoint/2010/main" val="1385787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22</a:t>
            </a:fld>
            <a:endParaRPr lang="en-US"/>
          </a:p>
        </p:txBody>
      </p:sp>
    </p:spTree>
    <p:extLst>
      <p:ext uri="{BB962C8B-B14F-4D97-AF65-F5344CB8AC3E}">
        <p14:creationId xmlns:p14="http://schemas.microsoft.com/office/powerpoint/2010/main" val="2422000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89939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08512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8659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4090090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6317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92309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2879199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049596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50014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31834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6DA532-DA17-4F2B-B442-30061388BFAF}"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63181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6DA532-DA17-4F2B-B442-30061388BFAF}" type="datetimeFigureOut">
              <a:rPr lang="en-US" smtClean="0"/>
              <a:t>4/13/2015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291499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6DA532-DA17-4F2B-B442-30061388BFAF}" type="datetimeFigureOut">
              <a:rPr lang="en-US" smtClean="0"/>
              <a:t>4/13/2015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5528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DA532-DA17-4F2B-B442-30061388BFAF}" type="datetimeFigureOut">
              <a:rPr lang="en-US" smtClean="0"/>
              <a:t>4/13/2015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23751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DA532-DA17-4F2B-B442-30061388BFAF}"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98871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DA532-DA17-4F2B-B442-30061388BFAF}"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40231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6DA532-DA17-4F2B-B442-30061388BFAF}" type="datetimeFigureOut">
              <a:rPr lang="en-US" smtClean="0"/>
              <a:t>4/13/2015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388CE8-86EF-4D8C-A9AD-919BEB60AF2B}" type="slidenum">
              <a:rPr lang="en-US" smtClean="0"/>
              <a:t>‹#›</a:t>
            </a:fld>
            <a:endParaRPr lang="en-US"/>
          </a:p>
        </p:txBody>
      </p:sp>
    </p:spTree>
    <p:extLst>
      <p:ext uri="{BB962C8B-B14F-4D97-AF65-F5344CB8AC3E}">
        <p14:creationId xmlns:p14="http://schemas.microsoft.com/office/powerpoint/2010/main" val="659598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7761" y="2828535"/>
            <a:ext cx="6231466" cy="1523331"/>
          </a:xfrm>
        </p:spPr>
        <p:txBody>
          <a:bodyPr>
            <a:normAutofit fontScale="25000" lnSpcReduction="20000"/>
          </a:bodyPr>
          <a:lstStyle/>
          <a:p>
            <a:pPr algn="ctr"/>
            <a:endParaRPr lang="en-US" sz="2800" dirty="0"/>
          </a:p>
          <a:p>
            <a:pPr algn="ctr"/>
            <a:r>
              <a:rPr lang="en-US" sz="11200" dirty="0" smtClean="0"/>
              <a:t>Chapter 5</a:t>
            </a:r>
          </a:p>
          <a:p>
            <a:pPr algn="ctr"/>
            <a:r>
              <a:rPr lang="en-US" sz="11200" dirty="0" smtClean="0"/>
              <a:t> </a:t>
            </a:r>
          </a:p>
          <a:p>
            <a:pPr algn="ctr"/>
            <a:r>
              <a:rPr lang="en-US" sz="11200" dirty="0"/>
              <a:t>Introduction </a:t>
            </a:r>
            <a:r>
              <a:rPr lang="en-US" sz="11200" dirty="0"/>
              <a:t>to Hadoop </a:t>
            </a:r>
          </a:p>
        </p:txBody>
      </p:sp>
    </p:spTree>
    <p:extLst>
      <p:ext uri="{BB962C8B-B14F-4D97-AF65-F5344CB8AC3E}">
        <p14:creationId xmlns:p14="http://schemas.microsoft.com/office/powerpoint/2010/main" val="830725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7566" y="2926053"/>
            <a:ext cx="5581650" cy="869570"/>
          </a:xfrm>
        </p:spPr>
        <p:txBody>
          <a:bodyPr>
            <a:normAutofit/>
          </a:bodyPr>
          <a:lstStyle/>
          <a:p>
            <a:pPr algn="ctr"/>
            <a:r>
              <a:rPr lang="en-US" sz="2400" b="1" dirty="0"/>
              <a:t/>
            </a:r>
            <a:br>
              <a:rPr lang="en-US" sz="2400" b="1" dirty="0"/>
            </a:br>
            <a:r>
              <a:rPr lang="en-US" sz="2400" b="1" dirty="0" smtClean="0"/>
              <a:t>Distributed Computing Challenges</a:t>
            </a:r>
            <a:endParaRPr lang="en-US" sz="2400" b="1" dirty="0">
              <a:latin typeface="Trebuchet MS" panose="020B0603020202020204" pitchFamily="34" charset="0"/>
            </a:endParaRPr>
          </a:p>
        </p:txBody>
      </p:sp>
    </p:spTree>
    <p:extLst>
      <p:ext uri="{BB962C8B-B14F-4D97-AF65-F5344CB8AC3E}">
        <p14:creationId xmlns:p14="http://schemas.microsoft.com/office/powerpoint/2010/main" val="519230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663056"/>
            <a:ext cx="5581650" cy="481542"/>
          </a:xfrm>
        </p:spPr>
        <p:txBody>
          <a:bodyPr>
            <a:normAutofit/>
          </a:bodyPr>
          <a:lstStyle/>
          <a:p>
            <a:r>
              <a:rPr lang="en-US" sz="2400" b="1" dirty="0" smtClean="0">
                <a:latin typeface="Trebuchet MS" panose="020B0603020202020204" pitchFamily="34" charset="0"/>
              </a:rPr>
              <a:t>Distributed Computing Challenges</a:t>
            </a:r>
            <a:endParaRPr lang="en-US" sz="2400" b="1" dirty="0">
              <a:latin typeface="Trebuchet MS" panose="020B0603020202020204" pitchFamily="34" charset="0"/>
            </a:endParaRPr>
          </a:p>
        </p:txBody>
      </p:sp>
      <p:sp>
        <p:nvSpPr>
          <p:cNvPr id="5" name="Rectangle 4"/>
          <p:cNvSpPr/>
          <p:nvPr/>
        </p:nvSpPr>
        <p:spPr>
          <a:xfrm>
            <a:off x="677334" y="1144598"/>
            <a:ext cx="7332133" cy="3416320"/>
          </a:xfrm>
          <a:prstGeom prst="rect">
            <a:avLst/>
          </a:prstGeom>
        </p:spPr>
        <p:txBody>
          <a:bodyPr wrap="square">
            <a:spAutoFit/>
          </a:bodyPr>
          <a:lstStyle/>
          <a:p>
            <a:endParaRPr lang="en-US" dirty="0"/>
          </a:p>
          <a:p>
            <a:pPr marL="285750" indent="-285750">
              <a:buFont typeface="Arial" panose="020B0604020202020204" pitchFamily="34" charset="0"/>
              <a:buChar char="•"/>
            </a:pPr>
            <a:r>
              <a:rPr lang="en-US" dirty="0"/>
              <a:t>Hardware </a:t>
            </a:r>
            <a:r>
              <a:rPr lang="en-US" dirty="0" smtClean="0"/>
              <a:t>Failure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Process This Gigantic Store of Data?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794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038" y="3064075"/>
            <a:ext cx="5581650" cy="481542"/>
          </a:xfrm>
        </p:spPr>
        <p:txBody>
          <a:bodyPr>
            <a:noAutofit/>
          </a:bodyPr>
          <a:lstStyle/>
          <a:p>
            <a:pPr algn="ctr"/>
            <a:r>
              <a:rPr lang="en-US" sz="2800" b="1" dirty="0" smtClean="0">
                <a:latin typeface="Trebuchet MS" panose="020B0603020202020204" pitchFamily="34" charset="0"/>
              </a:rPr>
              <a:t>History of Hadoop</a:t>
            </a:r>
            <a:endParaRPr lang="en-US" sz="2800" b="1" dirty="0">
              <a:latin typeface="Trebuchet MS" panose="020B0603020202020204" pitchFamily="34" charset="0"/>
            </a:endParaRPr>
          </a:p>
        </p:txBody>
      </p:sp>
    </p:spTree>
    <p:extLst>
      <p:ext uri="{BB962C8B-B14F-4D97-AF65-F5344CB8AC3E}">
        <p14:creationId xmlns:p14="http://schemas.microsoft.com/office/powerpoint/2010/main" val="320842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498475"/>
          </a:xfrm>
        </p:spPr>
        <p:txBody>
          <a:bodyPr>
            <a:normAutofit/>
          </a:bodyPr>
          <a:lstStyle/>
          <a:p>
            <a:r>
              <a:rPr lang="en-US" sz="2400" b="1" dirty="0" smtClean="0">
                <a:latin typeface="Trebuchet MS" panose="020B0603020202020204" pitchFamily="34" charset="0"/>
              </a:rPr>
              <a:t>History of Hadoop</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3"/>
          <a:stretch>
            <a:fillRect/>
          </a:stretch>
        </p:blipFill>
        <p:spPr>
          <a:xfrm>
            <a:off x="838200" y="1915349"/>
            <a:ext cx="8357557" cy="3329512"/>
          </a:xfrm>
          <a:prstGeom prst="rect">
            <a:avLst/>
          </a:prstGeom>
        </p:spPr>
      </p:pic>
    </p:spTree>
    <p:extLst>
      <p:ext uri="{BB962C8B-B14F-4D97-AF65-F5344CB8AC3E}">
        <p14:creationId xmlns:p14="http://schemas.microsoft.com/office/powerpoint/2010/main" val="2646323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7566" y="2641600"/>
            <a:ext cx="5581650" cy="1119517"/>
          </a:xfrm>
        </p:spPr>
        <p:txBody>
          <a:bodyPr>
            <a:normAutofit/>
          </a:bodyPr>
          <a:lstStyle/>
          <a:p>
            <a:pPr algn="ctr"/>
            <a:r>
              <a:rPr lang="en-US" sz="2400" b="1" dirty="0"/>
              <a:t/>
            </a:r>
            <a:br>
              <a:rPr lang="en-US" sz="2400" b="1" dirty="0"/>
            </a:br>
            <a:r>
              <a:rPr lang="en-US" sz="2400" b="1" dirty="0" smtClean="0"/>
              <a:t>Hadoop </a:t>
            </a:r>
            <a:r>
              <a:rPr lang="en-US" sz="2400" b="1" dirty="0" smtClean="0"/>
              <a:t>Overview</a:t>
            </a:r>
            <a:endParaRPr lang="en-US" sz="2400" b="1" dirty="0">
              <a:latin typeface="Trebuchet MS" panose="020B0603020202020204" pitchFamily="34" charset="0"/>
            </a:endParaRPr>
          </a:p>
        </p:txBody>
      </p:sp>
    </p:spTree>
    <p:extLst>
      <p:ext uri="{BB962C8B-B14F-4D97-AF65-F5344CB8AC3E}">
        <p14:creationId xmlns:p14="http://schemas.microsoft.com/office/powerpoint/2010/main" val="3095190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498475"/>
          </a:xfrm>
        </p:spPr>
        <p:txBody>
          <a:bodyPr>
            <a:normAutofit/>
          </a:bodyPr>
          <a:lstStyle/>
          <a:p>
            <a:r>
              <a:rPr lang="en-US" sz="2400" b="1" dirty="0" smtClean="0">
                <a:latin typeface="Trebuchet MS" panose="020B0603020202020204" pitchFamily="34" charset="0"/>
              </a:rPr>
              <a:t>Key Aspects of Hadoop</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3"/>
          <a:stretch>
            <a:fillRect/>
          </a:stretch>
        </p:blipFill>
        <p:spPr>
          <a:xfrm>
            <a:off x="1074977" y="1298783"/>
            <a:ext cx="7041326" cy="4983483"/>
          </a:xfrm>
          <a:prstGeom prst="rect">
            <a:avLst/>
          </a:prstGeom>
        </p:spPr>
      </p:pic>
    </p:spTree>
    <p:extLst>
      <p:ext uri="{BB962C8B-B14F-4D97-AF65-F5344CB8AC3E}">
        <p14:creationId xmlns:p14="http://schemas.microsoft.com/office/powerpoint/2010/main" val="1937119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10737102" cy="498475"/>
          </a:xfrm>
        </p:spPr>
        <p:txBody>
          <a:bodyPr>
            <a:normAutofit/>
          </a:bodyPr>
          <a:lstStyle/>
          <a:p>
            <a:r>
              <a:rPr lang="en-US" sz="2400" b="1" dirty="0" smtClean="0"/>
              <a:t>Hadoop Components</a:t>
            </a:r>
            <a:endParaRPr lang="en-US" sz="2400" b="1"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p:cNvPicPr>
            <a:picLocks noChangeAspect="1"/>
          </p:cNvPicPr>
          <p:nvPr/>
        </p:nvPicPr>
        <p:blipFill>
          <a:blip r:embed="rId3"/>
          <a:stretch>
            <a:fillRect/>
          </a:stretch>
        </p:blipFill>
        <p:spPr>
          <a:xfrm>
            <a:off x="616698" y="1050358"/>
            <a:ext cx="7622905" cy="4131241"/>
          </a:xfrm>
          <a:prstGeom prst="rect">
            <a:avLst/>
          </a:prstGeom>
        </p:spPr>
      </p:pic>
    </p:spTree>
    <p:extLst>
      <p:ext uri="{BB962C8B-B14F-4D97-AF65-F5344CB8AC3E}">
        <p14:creationId xmlns:p14="http://schemas.microsoft.com/office/powerpoint/2010/main" val="3004171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4852769" cy="498475"/>
          </a:xfrm>
        </p:spPr>
        <p:txBody>
          <a:bodyPr>
            <a:normAutofit/>
          </a:bodyPr>
          <a:lstStyle/>
          <a:p>
            <a:r>
              <a:rPr lang="en-US" sz="2400" b="1" dirty="0" smtClean="0"/>
              <a:t>Hadoop Components</a:t>
            </a:r>
            <a:endParaRPr lang="en-US" sz="2400" b="1"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7"/>
          <p:cNvSpPr/>
          <p:nvPr/>
        </p:nvSpPr>
        <p:spPr>
          <a:xfrm>
            <a:off x="616698" y="1568087"/>
            <a:ext cx="7612902" cy="3139321"/>
          </a:xfrm>
          <a:prstGeom prst="rect">
            <a:avLst/>
          </a:prstGeom>
        </p:spPr>
        <p:txBody>
          <a:bodyPr wrap="square">
            <a:spAutoFit/>
          </a:bodyPr>
          <a:lstStyle/>
          <a:p>
            <a:r>
              <a:rPr lang="en-US" dirty="0" smtClean="0"/>
              <a:t>Hadoop </a:t>
            </a:r>
            <a:r>
              <a:rPr lang="en-US" dirty="0"/>
              <a:t>Core Components</a:t>
            </a:r>
            <a:r>
              <a:rPr lang="en-US" dirty="0" smtClean="0"/>
              <a:t>:</a:t>
            </a:r>
          </a:p>
          <a:p>
            <a:endParaRPr lang="en-US" dirty="0"/>
          </a:p>
          <a:p>
            <a:r>
              <a:rPr lang="en-US" b="1" dirty="0" smtClean="0"/>
              <a:t>HDFS</a:t>
            </a:r>
            <a:r>
              <a:rPr lang="en-US" b="1" dirty="0"/>
              <a:t>: </a:t>
            </a:r>
          </a:p>
          <a:p>
            <a:r>
              <a:rPr lang="en-US" dirty="0" smtClean="0"/>
              <a:t>(</a:t>
            </a:r>
            <a:r>
              <a:rPr lang="en-US" dirty="0"/>
              <a:t>a) Storage component. </a:t>
            </a:r>
          </a:p>
          <a:p>
            <a:r>
              <a:rPr lang="en-US" dirty="0"/>
              <a:t>(b) Distributes data across several nodes. </a:t>
            </a:r>
          </a:p>
          <a:p>
            <a:r>
              <a:rPr lang="en-US" dirty="0"/>
              <a:t>(c) Natively redundant. </a:t>
            </a:r>
          </a:p>
          <a:p>
            <a:endParaRPr lang="en-US" dirty="0" smtClean="0"/>
          </a:p>
          <a:p>
            <a:r>
              <a:rPr lang="en-US" b="1" dirty="0" smtClean="0"/>
              <a:t>MapReduce</a:t>
            </a:r>
            <a:r>
              <a:rPr lang="en-US" b="1" dirty="0"/>
              <a:t>: </a:t>
            </a:r>
          </a:p>
          <a:p>
            <a:r>
              <a:rPr lang="en-US" dirty="0" smtClean="0"/>
              <a:t>(</a:t>
            </a:r>
            <a:r>
              <a:rPr lang="en-US" dirty="0"/>
              <a:t>a) Computational framework. </a:t>
            </a:r>
          </a:p>
          <a:p>
            <a:r>
              <a:rPr lang="en-US" dirty="0"/>
              <a:t>(b) Splits a task across multiple nodes. </a:t>
            </a:r>
          </a:p>
          <a:p>
            <a:r>
              <a:rPr lang="it-IT" dirty="0"/>
              <a:t>(c) Processes data in parallel. </a:t>
            </a:r>
            <a:endParaRPr lang="en-US" dirty="0"/>
          </a:p>
        </p:txBody>
      </p:sp>
    </p:spTree>
    <p:extLst>
      <p:ext uri="{BB962C8B-B14F-4D97-AF65-F5344CB8AC3E}">
        <p14:creationId xmlns:p14="http://schemas.microsoft.com/office/powerpoint/2010/main" val="15228849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0583" y="376975"/>
            <a:ext cx="8034867" cy="498475"/>
          </a:xfrm>
        </p:spPr>
        <p:txBody>
          <a:bodyPr>
            <a:normAutofit/>
          </a:bodyPr>
          <a:lstStyle/>
          <a:p>
            <a:r>
              <a:rPr lang="en-US" sz="2400" b="1" dirty="0" smtClean="0"/>
              <a:t>Hadoop High Level Architecture</a:t>
            </a:r>
            <a:endParaRPr lang="en-US" sz="2400" b="1"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p:cNvPicPr>
            <a:picLocks noChangeAspect="1"/>
          </p:cNvPicPr>
          <p:nvPr/>
        </p:nvPicPr>
        <p:blipFill>
          <a:blip r:embed="rId3"/>
          <a:stretch>
            <a:fillRect/>
          </a:stretch>
        </p:blipFill>
        <p:spPr>
          <a:xfrm>
            <a:off x="640583" y="1125210"/>
            <a:ext cx="8084317" cy="5291170"/>
          </a:xfrm>
          <a:prstGeom prst="rect">
            <a:avLst/>
          </a:prstGeom>
        </p:spPr>
      </p:pic>
    </p:spTree>
    <p:extLst>
      <p:ext uri="{BB962C8B-B14F-4D97-AF65-F5344CB8AC3E}">
        <p14:creationId xmlns:p14="http://schemas.microsoft.com/office/powerpoint/2010/main" val="3767636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038" y="3064075"/>
            <a:ext cx="5581650" cy="481542"/>
          </a:xfrm>
        </p:spPr>
        <p:txBody>
          <a:bodyPr>
            <a:noAutofit/>
          </a:bodyPr>
          <a:lstStyle/>
          <a:p>
            <a:pPr algn="ctr"/>
            <a:r>
              <a:rPr lang="en-US" sz="2800" b="1" dirty="0" smtClean="0">
                <a:latin typeface="Trebuchet MS" panose="020B0603020202020204" pitchFamily="34" charset="0"/>
              </a:rPr>
              <a:t>Use case for Hadoop</a:t>
            </a:r>
            <a:endParaRPr lang="en-US" sz="2800" b="1" dirty="0">
              <a:latin typeface="Trebuchet MS" panose="020B0603020202020204" pitchFamily="34" charset="0"/>
            </a:endParaRPr>
          </a:p>
        </p:txBody>
      </p:sp>
    </p:spTree>
    <p:extLst>
      <p:ext uri="{BB962C8B-B14F-4D97-AF65-F5344CB8AC3E}">
        <p14:creationId xmlns:p14="http://schemas.microsoft.com/office/powerpoint/2010/main" val="526221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33" y="500593"/>
            <a:ext cx="7255933" cy="464608"/>
          </a:xfrm>
        </p:spPr>
        <p:txBody>
          <a:bodyPr>
            <a:normAutofit/>
          </a:bodyPr>
          <a:lstStyle/>
          <a:p>
            <a:r>
              <a:rPr lang="en-US" sz="2400" b="1" dirty="0" smtClean="0">
                <a:latin typeface="Trebuchet MS" panose="020B0603020202020204" pitchFamily="34" charset="0"/>
              </a:rPr>
              <a:t>Learning Objectives and Learning Outcomes</a:t>
            </a:r>
            <a:endParaRPr lang="en-US" sz="2400" b="1" dirty="0">
              <a:latin typeface="Trebuchet MS" panose="020B0603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1008510"/>
              </p:ext>
            </p:extLst>
          </p:nvPr>
        </p:nvGraphicFramePr>
        <p:xfrm>
          <a:off x="524933" y="1252128"/>
          <a:ext cx="7382934" cy="5196940"/>
        </p:xfrm>
        <a:graphic>
          <a:graphicData uri="http://schemas.openxmlformats.org/drawingml/2006/table">
            <a:tbl>
              <a:tblPr firstRow="1" bandRow="1">
                <a:tableStyleId>{5C22544A-7EE6-4342-B048-85BDC9FD1C3A}</a:tableStyleId>
              </a:tblPr>
              <a:tblGrid>
                <a:gridCol w="3786578"/>
                <a:gridCol w="3596356"/>
              </a:tblGrid>
              <a:tr h="351359">
                <a:tc>
                  <a:txBody>
                    <a:bodyPr/>
                    <a:lstStyle/>
                    <a:p>
                      <a:pPr algn="ctr"/>
                      <a:r>
                        <a:rPr lang="en-US" dirty="0" smtClean="0">
                          <a:latin typeface="Trebuchet MS" panose="020B0603020202020204" pitchFamily="34" charset="0"/>
                        </a:rPr>
                        <a:t>Learning Objectives</a:t>
                      </a:r>
                      <a:endParaRPr lang="en-US" dirty="0">
                        <a:latin typeface="Trebuchet MS" panose="020B0603020202020204" pitchFamily="34" charset="0"/>
                      </a:endParaRPr>
                    </a:p>
                  </a:txBody>
                  <a:tcPr/>
                </a:tc>
                <a:tc>
                  <a:txBody>
                    <a:bodyPr/>
                    <a:lstStyle/>
                    <a:p>
                      <a:pPr algn="ctr"/>
                      <a:r>
                        <a:rPr lang="en-US" dirty="0" smtClean="0">
                          <a:latin typeface="Trebuchet MS" panose="020B0603020202020204" pitchFamily="34" charset="0"/>
                        </a:rPr>
                        <a:t>Learning Outcomes</a:t>
                      </a:r>
                      <a:endParaRPr lang="en-US" dirty="0">
                        <a:latin typeface="Trebuchet MS" panose="020B0603020202020204" pitchFamily="34" charset="0"/>
                      </a:endParaRPr>
                    </a:p>
                  </a:txBody>
                  <a:tcPr/>
                </a:tc>
              </a:tr>
              <a:tr h="4831180">
                <a:tc>
                  <a:txBody>
                    <a:bodyPr/>
                    <a:lstStyle/>
                    <a:p>
                      <a:pPr algn="ctr"/>
                      <a:r>
                        <a:rPr lang="en-US" b="1" dirty="0" smtClean="0">
                          <a:latin typeface="Trebuchet MS" panose="020B0603020202020204" pitchFamily="34" charset="0"/>
                        </a:rPr>
                        <a:t>Introduction</a:t>
                      </a:r>
                      <a:r>
                        <a:rPr lang="en-US" b="1" baseline="0" dirty="0" smtClean="0">
                          <a:latin typeface="Trebuchet MS" panose="020B0603020202020204" pitchFamily="34" charset="0"/>
                        </a:rPr>
                        <a:t> to Hadoop</a:t>
                      </a:r>
                    </a:p>
                    <a:p>
                      <a:pPr algn="just"/>
                      <a:endParaRPr lang="en-US" b="1" baseline="0" dirty="0" smtClean="0">
                        <a:latin typeface="Trebuchet MS" panose="020B0603020202020204" pitchFamily="34" charset="0"/>
                      </a:endParaRPr>
                    </a:p>
                    <a:p>
                      <a:pPr marL="342900" indent="-342900" algn="just">
                        <a:buFont typeface="+mj-lt"/>
                        <a:buAutoNum type="arabicPeriod"/>
                      </a:pPr>
                      <a:r>
                        <a:rPr lang="en-US" b="0" baseline="0" dirty="0" smtClean="0">
                          <a:latin typeface="Trebuchet MS" panose="020B0603020202020204" pitchFamily="34" charset="0"/>
                        </a:rPr>
                        <a:t>To study the features of Hadoop.</a:t>
                      </a:r>
                    </a:p>
                    <a:p>
                      <a:pPr marL="342900" indent="-342900" algn="just">
                        <a:buFont typeface="+mj-lt"/>
                        <a:buAutoNum type="arabicPeriod"/>
                      </a:pPr>
                      <a:endParaRPr lang="en-US" b="0" baseline="0" dirty="0" smtClean="0">
                        <a:latin typeface="Trebuchet MS" panose="020B0603020202020204" pitchFamily="34" charset="0"/>
                      </a:endParaRPr>
                    </a:p>
                    <a:p>
                      <a:pPr marL="342900" indent="-342900" algn="just">
                        <a:buFont typeface="+mj-lt"/>
                        <a:buAutoNum type="arabicPeriod"/>
                      </a:pPr>
                      <a:r>
                        <a:rPr lang="en-US" b="0" baseline="0" dirty="0" smtClean="0">
                          <a:latin typeface="Trebuchet MS" panose="020B0603020202020204" pitchFamily="34" charset="0"/>
                        </a:rPr>
                        <a:t>To learn the basic concepts of HDFS and MapReduce Programming.</a:t>
                      </a:r>
                    </a:p>
                    <a:p>
                      <a:pPr marL="342900" indent="-342900" algn="just">
                        <a:buFont typeface="+mj-lt"/>
                        <a:buAutoNum type="arabicPeriod"/>
                      </a:pPr>
                      <a:endParaRPr lang="en-US" b="0" baseline="0" dirty="0" smtClean="0">
                        <a:latin typeface="Trebuchet MS" panose="020B0603020202020204" pitchFamily="34" charset="0"/>
                      </a:endParaRPr>
                    </a:p>
                    <a:p>
                      <a:pPr marL="342900" indent="-342900" algn="just">
                        <a:buFont typeface="+mj-lt"/>
                        <a:buAutoNum type="arabicPeriod"/>
                      </a:pPr>
                      <a:r>
                        <a:rPr lang="en-US" b="0" baseline="0" dirty="0" smtClean="0">
                          <a:latin typeface="Trebuchet MS" panose="020B0603020202020204" pitchFamily="34" charset="0"/>
                        </a:rPr>
                        <a:t>To study HDFS Architecture.</a:t>
                      </a:r>
                    </a:p>
                    <a:p>
                      <a:pPr marL="342900" indent="-342900" algn="just">
                        <a:buFont typeface="+mj-lt"/>
                        <a:buAutoNum type="arabicPeriod"/>
                      </a:pPr>
                      <a:endParaRPr lang="en-US" b="0" baseline="0" dirty="0" smtClean="0">
                        <a:latin typeface="Trebuchet MS" panose="020B0603020202020204" pitchFamily="34" charset="0"/>
                      </a:endParaRPr>
                    </a:p>
                    <a:p>
                      <a:pPr marL="342900" indent="-342900" algn="just">
                        <a:buFont typeface="+mj-lt"/>
                        <a:buAutoNum type="arabicPeriod"/>
                      </a:pPr>
                      <a:r>
                        <a:rPr lang="en-US" b="0" baseline="0" dirty="0" smtClean="0">
                          <a:latin typeface="Trebuchet MS" panose="020B0603020202020204" pitchFamily="34" charset="0"/>
                        </a:rPr>
                        <a:t>To study MapReduce Programming Model</a:t>
                      </a:r>
                    </a:p>
                    <a:p>
                      <a:pPr marL="342900" indent="-342900" algn="just">
                        <a:buFont typeface="+mj-lt"/>
                        <a:buAutoNum type="arabicPeriod"/>
                      </a:pPr>
                      <a:endParaRPr lang="en-US" b="0" baseline="0" dirty="0" smtClean="0">
                        <a:latin typeface="Trebuchet MS" panose="020B0603020202020204" pitchFamily="34" charset="0"/>
                      </a:endParaRPr>
                    </a:p>
                    <a:p>
                      <a:pPr marL="342900" indent="-342900" algn="just">
                        <a:buFont typeface="+mj-lt"/>
                        <a:buAutoNum type="arabicPeriod"/>
                      </a:pPr>
                      <a:r>
                        <a:rPr lang="en-US" b="0" baseline="0" dirty="0" smtClean="0">
                          <a:latin typeface="Trebuchet MS" panose="020B0603020202020204" pitchFamily="34" charset="0"/>
                        </a:rPr>
                        <a:t>To study Hadoop Ecosystem.</a:t>
                      </a:r>
                    </a:p>
                    <a:p>
                      <a:pPr marL="342900" indent="-342900" algn="just">
                        <a:buFont typeface="+mj-lt"/>
                        <a:buAutoNum type="arabicPeriod"/>
                      </a:pPr>
                      <a:endParaRPr lang="en-US" b="0" baseline="0" dirty="0" smtClean="0">
                        <a:latin typeface="Trebuchet MS" panose="020B0603020202020204" pitchFamily="34" charset="0"/>
                      </a:endParaRPr>
                    </a:p>
                    <a:p>
                      <a:pPr marL="0" indent="0" algn="just">
                        <a:buFont typeface="+mj-lt"/>
                        <a:buNone/>
                      </a:pPr>
                      <a:endParaRPr lang="en-US" b="0" baseline="0" dirty="0" smtClean="0">
                        <a:latin typeface="Trebuchet MS" panose="020B0603020202020204" pitchFamily="34" charset="0"/>
                      </a:endParaRPr>
                    </a:p>
                  </a:txBody>
                  <a:tcPr/>
                </a:tc>
                <a:tc>
                  <a:txBody>
                    <a:bodyPr/>
                    <a:lstStyle/>
                    <a:p>
                      <a:pPr marL="342900" indent="-342900" algn="just">
                        <a:buFontTx/>
                        <a:buAutoNum type="alphaLcParenR"/>
                      </a:pPr>
                      <a:endParaRPr lang="en-US" dirty="0" smtClean="0">
                        <a:latin typeface="Trebuchet MS" panose="020B0603020202020204" pitchFamily="34" charset="0"/>
                      </a:endParaRPr>
                    </a:p>
                    <a:p>
                      <a:pPr marL="342900" indent="-342900" algn="just">
                        <a:buFontTx/>
                        <a:buAutoNum type="alphaLcParenR"/>
                      </a:pPr>
                      <a:endParaRPr lang="en-US" dirty="0" smtClean="0">
                        <a:latin typeface="Trebuchet MS" panose="020B0603020202020204" pitchFamily="34" charset="0"/>
                      </a:endParaRPr>
                    </a:p>
                    <a:p>
                      <a:pPr marL="342900" indent="-342900" algn="just">
                        <a:buFontTx/>
                        <a:buAutoNum type="alphaLcParenR"/>
                      </a:pPr>
                      <a:r>
                        <a:rPr lang="en-US" dirty="0" smtClean="0">
                          <a:latin typeface="Trebuchet MS" panose="020B0603020202020204" pitchFamily="34" charset="0"/>
                        </a:rPr>
                        <a:t>To </a:t>
                      </a:r>
                      <a:r>
                        <a:rPr lang="en-US" dirty="0" smtClean="0">
                          <a:latin typeface="Trebuchet MS" panose="020B0603020202020204" pitchFamily="34" charset="0"/>
                        </a:rPr>
                        <a:t>comprehend</a:t>
                      </a:r>
                      <a:r>
                        <a:rPr lang="en-US" baseline="0" dirty="0" smtClean="0">
                          <a:latin typeface="Trebuchet MS" panose="020B0603020202020204" pitchFamily="34" charset="0"/>
                        </a:rPr>
                        <a:t> the reasons behind the popularity of Hadoop.</a:t>
                      </a:r>
                    </a:p>
                    <a:p>
                      <a:pPr marL="342900" indent="-342900" algn="just">
                        <a:buFontTx/>
                        <a:buAutoNum type="alphaLcParenR"/>
                      </a:pPr>
                      <a:endParaRPr lang="en-US" baseline="0" dirty="0" smtClean="0">
                        <a:latin typeface="Trebuchet MS" panose="020B0603020202020204" pitchFamily="34" charset="0"/>
                      </a:endParaRPr>
                    </a:p>
                    <a:p>
                      <a:pPr marL="342900" indent="-342900" algn="just">
                        <a:buFontTx/>
                        <a:buAutoNum type="alphaLcParenR"/>
                      </a:pPr>
                      <a:r>
                        <a:rPr lang="en-US" baseline="0" dirty="0" smtClean="0">
                          <a:latin typeface="Trebuchet MS" panose="020B0603020202020204" pitchFamily="34" charset="0"/>
                        </a:rPr>
                        <a:t>To be able to perform HDFS operations.</a:t>
                      </a:r>
                    </a:p>
                    <a:p>
                      <a:pPr marL="342900" indent="-342900" algn="just">
                        <a:buFontTx/>
                        <a:buAutoNum type="alphaLcParenR"/>
                      </a:pPr>
                      <a:endParaRPr lang="en-US" baseline="0" dirty="0" smtClean="0">
                        <a:latin typeface="Trebuchet MS" panose="020B0603020202020204" pitchFamily="34" charset="0"/>
                      </a:endParaRPr>
                    </a:p>
                    <a:p>
                      <a:pPr marL="342900" indent="-342900" algn="just">
                        <a:buFontTx/>
                        <a:buAutoNum type="alphaLcParenR"/>
                      </a:pPr>
                      <a:r>
                        <a:rPr lang="en-US" baseline="0" dirty="0" smtClean="0">
                          <a:latin typeface="Trebuchet MS" panose="020B0603020202020204" pitchFamily="34" charset="0"/>
                        </a:rPr>
                        <a:t>To comprehend MapReduce framework.</a:t>
                      </a:r>
                    </a:p>
                    <a:p>
                      <a:pPr marL="342900" indent="-342900" algn="just">
                        <a:buFontTx/>
                        <a:buAutoNum type="alphaLcParenR"/>
                      </a:pPr>
                      <a:endParaRPr lang="en-US" baseline="0" dirty="0" smtClean="0">
                        <a:latin typeface="Trebuchet MS" panose="020B0603020202020204" pitchFamily="34" charset="0"/>
                      </a:endParaRPr>
                    </a:p>
                    <a:p>
                      <a:pPr marL="342900" indent="-342900" algn="just">
                        <a:buFontTx/>
                        <a:buAutoNum type="alphaLcParenR"/>
                      </a:pPr>
                      <a:r>
                        <a:rPr lang="en-US" baseline="0" dirty="0" smtClean="0">
                          <a:latin typeface="Trebuchet MS" panose="020B0603020202020204" pitchFamily="34" charset="0"/>
                        </a:rPr>
                        <a:t>To understand the read and write in HDFS.</a:t>
                      </a:r>
                    </a:p>
                    <a:p>
                      <a:pPr marL="342900" indent="-342900" algn="just">
                        <a:buFontTx/>
                        <a:buAutoNum type="alphaLcParenR"/>
                      </a:pPr>
                      <a:endParaRPr lang="en-US" baseline="0" dirty="0" smtClean="0">
                        <a:latin typeface="Trebuchet MS" panose="020B0603020202020204" pitchFamily="34" charset="0"/>
                      </a:endParaRPr>
                    </a:p>
                    <a:p>
                      <a:pPr marL="342900" indent="-342900" algn="just">
                        <a:buFontTx/>
                        <a:buAutoNum type="alphaLcParenR"/>
                      </a:pPr>
                      <a:r>
                        <a:rPr lang="en-US" baseline="0" dirty="0" smtClean="0">
                          <a:latin typeface="Trebuchet MS" panose="020B0603020202020204" pitchFamily="34" charset="0"/>
                        </a:rPr>
                        <a:t>To be able to understand Hadoop Ecosystem. </a:t>
                      </a:r>
                    </a:p>
                  </a:txBody>
                  <a:tcPr/>
                </a:tc>
              </a:tr>
            </a:tbl>
          </a:graphicData>
        </a:graphic>
      </p:graphicFrame>
    </p:spTree>
    <p:extLst>
      <p:ext uri="{BB962C8B-B14F-4D97-AF65-F5344CB8AC3E}">
        <p14:creationId xmlns:p14="http://schemas.microsoft.com/office/powerpoint/2010/main" val="821657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10737102" cy="498475"/>
          </a:xfrm>
        </p:spPr>
        <p:txBody>
          <a:bodyPr>
            <a:normAutofit/>
          </a:bodyPr>
          <a:lstStyle/>
          <a:p>
            <a:r>
              <a:rPr lang="en-US" sz="2400" b="1" dirty="0" smtClean="0"/>
              <a:t>ClickStream Data Analysis </a:t>
            </a:r>
            <a:endParaRPr lang="en-US" sz="2400" b="1"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7"/>
          <p:cNvSpPr/>
          <p:nvPr/>
        </p:nvSpPr>
        <p:spPr>
          <a:xfrm>
            <a:off x="616698" y="1063283"/>
            <a:ext cx="7562102" cy="1477328"/>
          </a:xfrm>
          <a:prstGeom prst="rect">
            <a:avLst/>
          </a:prstGeom>
        </p:spPr>
        <p:txBody>
          <a:bodyPr wrap="square">
            <a:spAutoFit/>
          </a:bodyPr>
          <a:lstStyle/>
          <a:p>
            <a:pPr algn="just"/>
            <a:endParaRPr lang="en-US" dirty="0"/>
          </a:p>
          <a:p>
            <a:pPr algn="just"/>
            <a:r>
              <a:rPr lang="en-US" dirty="0"/>
              <a:t>ClickStream data (mouse clicks) helps you to understand the purchasing behavior of customers. ClickStream analysis helps online marketers to optimize their product web pages, promotional content, etc. to improve their business.</a:t>
            </a:r>
            <a:r>
              <a:rPr lang="it-IT" dirty="0" smtClean="0"/>
              <a:t> </a:t>
            </a:r>
            <a:endParaRPr lang="en-US" dirty="0"/>
          </a:p>
        </p:txBody>
      </p:sp>
      <p:pic>
        <p:nvPicPr>
          <p:cNvPr id="3" name="Picture 2"/>
          <p:cNvPicPr>
            <a:picLocks noChangeAspect="1"/>
          </p:cNvPicPr>
          <p:nvPr/>
        </p:nvPicPr>
        <p:blipFill>
          <a:blip r:embed="rId3"/>
          <a:stretch>
            <a:fillRect/>
          </a:stretch>
        </p:blipFill>
        <p:spPr>
          <a:xfrm>
            <a:off x="439047" y="3234057"/>
            <a:ext cx="7901765" cy="1795143"/>
          </a:xfrm>
          <a:prstGeom prst="rect">
            <a:avLst/>
          </a:prstGeom>
        </p:spPr>
      </p:pic>
    </p:spTree>
    <p:extLst>
      <p:ext uri="{BB962C8B-B14F-4D97-AF65-F5344CB8AC3E}">
        <p14:creationId xmlns:p14="http://schemas.microsoft.com/office/powerpoint/2010/main" val="848948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038" y="3064075"/>
            <a:ext cx="5581650" cy="481542"/>
          </a:xfrm>
        </p:spPr>
        <p:txBody>
          <a:bodyPr>
            <a:noAutofit/>
          </a:bodyPr>
          <a:lstStyle/>
          <a:p>
            <a:pPr algn="ctr"/>
            <a:r>
              <a:rPr lang="en-US" sz="2800" b="1" dirty="0" smtClean="0">
                <a:latin typeface="Trebuchet MS" panose="020B0603020202020204" pitchFamily="34" charset="0"/>
              </a:rPr>
              <a:t>Hadoop Distributors</a:t>
            </a:r>
            <a:endParaRPr lang="en-US" sz="2800" b="1" dirty="0">
              <a:latin typeface="Trebuchet MS" panose="020B0603020202020204" pitchFamily="34" charset="0"/>
            </a:endParaRPr>
          </a:p>
        </p:txBody>
      </p:sp>
    </p:spTree>
    <p:extLst>
      <p:ext uri="{BB962C8B-B14F-4D97-AF65-F5344CB8AC3E}">
        <p14:creationId xmlns:p14="http://schemas.microsoft.com/office/powerpoint/2010/main" val="2059845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6664635" cy="498475"/>
          </a:xfrm>
        </p:spPr>
        <p:txBody>
          <a:bodyPr>
            <a:normAutofit/>
          </a:bodyPr>
          <a:lstStyle/>
          <a:p>
            <a:r>
              <a:rPr lang="en-US" sz="2400" b="1" dirty="0" smtClean="0"/>
              <a:t>Hadoop Distributors</a:t>
            </a:r>
            <a:endParaRPr lang="en-US" sz="2400" b="1"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p:cNvPicPr>
            <a:picLocks noChangeAspect="1"/>
          </p:cNvPicPr>
          <p:nvPr/>
        </p:nvPicPr>
        <p:blipFill>
          <a:blip r:embed="rId3"/>
          <a:stretch>
            <a:fillRect/>
          </a:stretch>
        </p:blipFill>
        <p:spPr>
          <a:xfrm>
            <a:off x="445698" y="1875895"/>
            <a:ext cx="7988478" cy="2374372"/>
          </a:xfrm>
          <a:prstGeom prst="rect">
            <a:avLst/>
          </a:prstGeom>
        </p:spPr>
      </p:pic>
    </p:spTree>
    <p:extLst>
      <p:ext uri="{BB962C8B-B14F-4D97-AF65-F5344CB8AC3E}">
        <p14:creationId xmlns:p14="http://schemas.microsoft.com/office/powerpoint/2010/main" val="1733948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322" y="2844581"/>
            <a:ext cx="7888857" cy="1162868"/>
          </a:xfrm>
        </p:spPr>
        <p:txBody>
          <a:bodyPr>
            <a:normAutofit/>
          </a:bodyPr>
          <a:lstStyle/>
          <a:p>
            <a:pPr algn="ctr"/>
            <a:r>
              <a:rPr lang="en-US" sz="2400" b="1" dirty="0" smtClean="0">
                <a:latin typeface="Trebuchet MS" panose="020B0603020202020204" pitchFamily="34" charset="0"/>
              </a:rPr>
              <a:t>HDFS </a:t>
            </a:r>
            <a:br>
              <a:rPr lang="en-US" sz="2400" b="1" dirty="0" smtClean="0">
                <a:latin typeface="Trebuchet MS" panose="020B0603020202020204" pitchFamily="34" charset="0"/>
              </a:rPr>
            </a:br>
            <a:r>
              <a:rPr lang="en-US" sz="2400" b="1" dirty="0" smtClean="0">
                <a:latin typeface="Trebuchet MS" panose="020B0603020202020204" pitchFamily="34" charset="0"/>
              </a:rPr>
              <a:t>(</a:t>
            </a:r>
            <a:r>
              <a:rPr lang="en-US" sz="2400" b="1" dirty="0">
                <a:latin typeface="Trebuchet MS" panose="020B0603020202020204" pitchFamily="34" charset="0"/>
              </a:rPr>
              <a:t>HADOOP DISTRIBUTED FILE SYSTEM) </a:t>
            </a:r>
          </a:p>
        </p:txBody>
      </p:sp>
    </p:spTree>
    <p:extLst>
      <p:ext uri="{BB962C8B-B14F-4D97-AF65-F5344CB8AC3E}">
        <p14:creationId xmlns:p14="http://schemas.microsoft.com/office/powerpoint/2010/main" val="1083139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8493435" cy="498475"/>
          </a:xfrm>
        </p:spPr>
        <p:txBody>
          <a:bodyPr>
            <a:normAutofit/>
          </a:bodyPr>
          <a:lstStyle/>
          <a:p>
            <a:r>
              <a:rPr lang="en-US" sz="2400" b="1" dirty="0" smtClean="0"/>
              <a:t>Hadoop Distributed File System</a:t>
            </a:r>
            <a:endParaRPr lang="en-US" sz="2400" b="1"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7"/>
          <p:cNvSpPr/>
          <p:nvPr/>
        </p:nvSpPr>
        <p:spPr>
          <a:xfrm>
            <a:off x="616698" y="1038072"/>
            <a:ext cx="7664660" cy="5355312"/>
          </a:xfrm>
          <a:prstGeom prst="rect">
            <a:avLst/>
          </a:prstGeom>
        </p:spPr>
        <p:txBody>
          <a:bodyPr wrap="square">
            <a:spAutoFit/>
          </a:bodyPr>
          <a:lstStyle/>
          <a:p>
            <a:pPr marL="342900" indent="-342900" algn="just">
              <a:buAutoNum type="arabicPeriod"/>
            </a:pPr>
            <a:r>
              <a:rPr lang="en-US" dirty="0" smtClean="0"/>
              <a:t>Storage </a:t>
            </a:r>
            <a:r>
              <a:rPr lang="en-US" dirty="0"/>
              <a:t>component of Hadoop. </a:t>
            </a:r>
            <a:endParaRPr lang="en-US" dirty="0" smtClean="0"/>
          </a:p>
          <a:p>
            <a:pPr marL="342900" indent="-342900" algn="just">
              <a:buAutoNum type="arabicPeriod"/>
            </a:pPr>
            <a:endParaRPr lang="en-US" dirty="0"/>
          </a:p>
          <a:p>
            <a:pPr algn="just"/>
            <a:r>
              <a:rPr lang="en-US" b="1" dirty="0"/>
              <a:t>2. </a:t>
            </a:r>
            <a:r>
              <a:rPr lang="en-US" dirty="0"/>
              <a:t>Distributed File System. </a:t>
            </a:r>
            <a:endParaRPr lang="en-US" dirty="0" smtClean="0"/>
          </a:p>
          <a:p>
            <a:pPr algn="just"/>
            <a:endParaRPr lang="en-US" dirty="0"/>
          </a:p>
          <a:p>
            <a:pPr algn="just"/>
            <a:r>
              <a:rPr lang="en-US" b="1" dirty="0"/>
              <a:t>3. </a:t>
            </a:r>
            <a:r>
              <a:rPr lang="en-US" dirty="0"/>
              <a:t>Modeled after Google File System. </a:t>
            </a:r>
            <a:endParaRPr lang="en-US" dirty="0" smtClean="0"/>
          </a:p>
          <a:p>
            <a:pPr algn="just"/>
            <a:endParaRPr lang="en-US" dirty="0"/>
          </a:p>
          <a:p>
            <a:pPr algn="just"/>
            <a:r>
              <a:rPr lang="en-US" b="1" dirty="0"/>
              <a:t>4. </a:t>
            </a:r>
            <a:r>
              <a:rPr lang="en-US" dirty="0"/>
              <a:t>Optimized for high throughput (HDFS leverages large block size and moves computation where data is stored). </a:t>
            </a:r>
            <a:endParaRPr lang="en-US" dirty="0" smtClean="0"/>
          </a:p>
          <a:p>
            <a:pPr algn="just"/>
            <a:endParaRPr lang="en-US" dirty="0"/>
          </a:p>
          <a:p>
            <a:pPr algn="just"/>
            <a:r>
              <a:rPr lang="en-US" b="1" dirty="0"/>
              <a:t>5. </a:t>
            </a:r>
            <a:r>
              <a:rPr lang="en-US" dirty="0"/>
              <a:t>You can replicate a file for a configured number of times, which is tolerant in terms of both software and </a:t>
            </a:r>
            <a:r>
              <a:rPr lang="en-US" dirty="0" smtClean="0"/>
              <a:t>hardware</a:t>
            </a:r>
            <a:r>
              <a:rPr lang="en-US" dirty="0" smtClean="0"/>
              <a:t>.</a:t>
            </a:r>
          </a:p>
          <a:p>
            <a:pPr algn="just"/>
            <a:endParaRPr lang="en-US" dirty="0" smtClean="0"/>
          </a:p>
          <a:p>
            <a:pPr algn="just"/>
            <a:r>
              <a:rPr lang="en-US" dirty="0" smtClean="0"/>
              <a:t>6. Re-replicates </a:t>
            </a:r>
            <a:r>
              <a:rPr lang="en-US" dirty="0"/>
              <a:t>data blocks automatically on nodes that have failed</a:t>
            </a:r>
            <a:r>
              <a:rPr lang="en-US" dirty="0" smtClean="0"/>
              <a:t>.</a:t>
            </a:r>
          </a:p>
          <a:p>
            <a:pPr algn="just"/>
            <a:endParaRPr lang="en-US" dirty="0"/>
          </a:p>
          <a:p>
            <a:pPr algn="just"/>
            <a:r>
              <a:rPr lang="en-US" dirty="0" smtClean="0"/>
              <a:t>7. You </a:t>
            </a:r>
            <a:r>
              <a:rPr lang="en-US" dirty="0"/>
              <a:t>can realize the power of HDFS when you perform read or write on large files (gigabytes and larger</a:t>
            </a:r>
            <a:r>
              <a:rPr lang="en-US" dirty="0" smtClean="0"/>
              <a:t>).</a:t>
            </a:r>
          </a:p>
          <a:p>
            <a:pPr algn="just"/>
            <a:endParaRPr lang="en-US" dirty="0"/>
          </a:p>
          <a:p>
            <a:pPr algn="just"/>
            <a:r>
              <a:rPr lang="en-US" dirty="0" smtClean="0"/>
              <a:t>8. Sits </a:t>
            </a:r>
            <a:r>
              <a:rPr lang="en-US" dirty="0"/>
              <a:t>on top of native file system such as ext3 and ext4, which is described </a:t>
            </a:r>
          </a:p>
        </p:txBody>
      </p:sp>
    </p:spTree>
    <p:extLst>
      <p:ext uri="{BB962C8B-B14F-4D97-AF65-F5344CB8AC3E}">
        <p14:creationId xmlns:p14="http://schemas.microsoft.com/office/powerpoint/2010/main" val="3398529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8273302" cy="498475"/>
          </a:xfrm>
        </p:spPr>
        <p:txBody>
          <a:bodyPr>
            <a:normAutofit/>
          </a:bodyPr>
          <a:lstStyle/>
          <a:p>
            <a:r>
              <a:rPr lang="en-US" sz="2400" b="1" dirty="0" smtClean="0"/>
              <a:t>HDFS Daemons</a:t>
            </a:r>
            <a:endParaRPr lang="en-US" sz="2400" b="1"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7"/>
          <p:cNvSpPr/>
          <p:nvPr/>
        </p:nvSpPr>
        <p:spPr>
          <a:xfrm>
            <a:off x="616698" y="1055006"/>
            <a:ext cx="7664660" cy="4247317"/>
          </a:xfrm>
          <a:prstGeom prst="rect">
            <a:avLst/>
          </a:prstGeom>
        </p:spPr>
        <p:txBody>
          <a:bodyPr wrap="square">
            <a:spAutoFit/>
          </a:bodyPr>
          <a:lstStyle/>
          <a:p>
            <a:endParaRPr lang="en-US" dirty="0"/>
          </a:p>
          <a:p>
            <a:endParaRPr lang="en-US" dirty="0"/>
          </a:p>
          <a:p>
            <a:r>
              <a:rPr lang="en-US" b="1" dirty="0" smtClean="0"/>
              <a:t>NameNode:</a:t>
            </a:r>
          </a:p>
          <a:p>
            <a:endParaRPr lang="en-US" dirty="0" smtClean="0"/>
          </a:p>
          <a:p>
            <a:pPr marL="285750" indent="-285750">
              <a:buFont typeface="Arial" panose="020B0604020202020204" pitchFamily="34" charset="0"/>
              <a:buChar char="•"/>
            </a:pPr>
            <a:r>
              <a:rPr lang="en-US" dirty="0" smtClean="0"/>
              <a:t>Single NameNode per cluster.</a:t>
            </a:r>
          </a:p>
          <a:p>
            <a:pPr marL="285750" indent="-285750">
              <a:buFont typeface="Arial" panose="020B0604020202020204" pitchFamily="34" charset="0"/>
              <a:buChar char="•"/>
            </a:pPr>
            <a:r>
              <a:rPr lang="en-US" dirty="0" smtClean="0"/>
              <a:t>Keeps the metadata details</a:t>
            </a:r>
          </a:p>
          <a:p>
            <a:endParaRPr lang="en-US" dirty="0"/>
          </a:p>
          <a:p>
            <a:r>
              <a:rPr lang="en-US" b="1" dirty="0" smtClean="0"/>
              <a:t>DataNode:</a:t>
            </a:r>
          </a:p>
          <a:p>
            <a:endParaRPr lang="en-US" dirty="0" smtClean="0"/>
          </a:p>
          <a:p>
            <a:pPr marL="285750" indent="-285750">
              <a:buFont typeface="Arial" panose="020B0604020202020204" pitchFamily="34" charset="0"/>
              <a:buChar char="•"/>
            </a:pPr>
            <a:r>
              <a:rPr lang="en-US" dirty="0" smtClean="0"/>
              <a:t>Multiple DataNode per cluster</a:t>
            </a:r>
          </a:p>
          <a:p>
            <a:pPr marL="285750" indent="-285750">
              <a:buFont typeface="Arial" panose="020B0604020202020204" pitchFamily="34" charset="0"/>
              <a:buChar char="•"/>
            </a:pPr>
            <a:r>
              <a:rPr lang="en-US" dirty="0" smtClean="0"/>
              <a:t>Read/Write operations</a:t>
            </a:r>
          </a:p>
          <a:p>
            <a:endParaRPr lang="en-US" dirty="0" smtClean="0"/>
          </a:p>
          <a:p>
            <a:r>
              <a:rPr lang="en-US" b="1" dirty="0" smtClean="0"/>
              <a:t>SecondaryNameNode:</a:t>
            </a:r>
          </a:p>
          <a:p>
            <a:endParaRPr lang="en-US" dirty="0" smtClean="0"/>
          </a:p>
          <a:p>
            <a:pPr marL="285750" indent="-285750">
              <a:buFont typeface="Arial" panose="020B0604020202020204" pitchFamily="34" charset="0"/>
              <a:buChar char="•"/>
            </a:pPr>
            <a:r>
              <a:rPr lang="en-US" dirty="0" smtClean="0"/>
              <a:t>Housekeeping Daemon</a:t>
            </a:r>
            <a:endParaRPr lang="en-US" dirty="0"/>
          </a:p>
        </p:txBody>
      </p:sp>
    </p:spTree>
    <p:extLst>
      <p:ext uri="{BB962C8B-B14F-4D97-AF65-F5344CB8AC3E}">
        <p14:creationId xmlns:p14="http://schemas.microsoft.com/office/powerpoint/2010/main" val="25903966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8244944" cy="498475"/>
          </a:xfrm>
        </p:spPr>
        <p:txBody>
          <a:bodyPr>
            <a:normAutofit/>
          </a:bodyPr>
          <a:lstStyle/>
          <a:p>
            <a:r>
              <a:rPr lang="en-US" sz="2400" b="1" dirty="0" smtClean="0"/>
              <a:t>Anatomy of File Read</a:t>
            </a:r>
            <a:endParaRPr lang="en-US" sz="2400" b="1"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7"/>
          <p:cNvSpPr/>
          <p:nvPr/>
        </p:nvSpPr>
        <p:spPr>
          <a:xfrm>
            <a:off x="616698" y="987272"/>
            <a:ext cx="7664660" cy="646331"/>
          </a:xfrm>
          <a:prstGeom prst="rect">
            <a:avLst/>
          </a:prstGeom>
        </p:spPr>
        <p:txBody>
          <a:bodyPr wrap="square">
            <a:spAutoFit/>
          </a:bodyPr>
          <a:lstStyle/>
          <a:p>
            <a:endParaRPr lang="en-US" dirty="0"/>
          </a:p>
          <a:p>
            <a:endParaRPr lang="en-US" dirty="0"/>
          </a:p>
        </p:txBody>
      </p:sp>
      <p:pic>
        <p:nvPicPr>
          <p:cNvPr id="3" name="Picture 2"/>
          <p:cNvPicPr>
            <a:picLocks noChangeAspect="1"/>
          </p:cNvPicPr>
          <p:nvPr/>
        </p:nvPicPr>
        <p:blipFill>
          <a:blip r:embed="rId3"/>
          <a:stretch>
            <a:fillRect/>
          </a:stretch>
        </p:blipFill>
        <p:spPr>
          <a:xfrm>
            <a:off x="616697" y="1253065"/>
            <a:ext cx="8244945" cy="4216402"/>
          </a:xfrm>
          <a:prstGeom prst="rect">
            <a:avLst/>
          </a:prstGeom>
        </p:spPr>
      </p:pic>
    </p:spTree>
    <p:extLst>
      <p:ext uri="{BB962C8B-B14F-4D97-AF65-F5344CB8AC3E}">
        <p14:creationId xmlns:p14="http://schemas.microsoft.com/office/powerpoint/2010/main" val="2179693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7802682" cy="498475"/>
          </a:xfrm>
        </p:spPr>
        <p:txBody>
          <a:bodyPr>
            <a:normAutofit/>
          </a:bodyPr>
          <a:lstStyle/>
          <a:p>
            <a:r>
              <a:rPr lang="en-US" sz="2400" b="1" dirty="0" smtClean="0"/>
              <a:t>Anatomy of File Write</a:t>
            </a:r>
            <a:endParaRPr lang="en-US" sz="2400" b="1"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3"/>
          <a:stretch>
            <a:fillRect/>
          </a:stretch>
        </p:blipFill>
        <p:spPr>
          <a:xfrm>
            <a:off x="532679" y="1275924"/>
            <a:ext cx="8137017" cy="4176609"/>
          </a:xfrm>
          <a:prstGeom prst="rect">
            <a:avLst/>
          </a:prstGeom>
        </p:spPr>
      </p:pic>
    </p:spTree>
    <p:extLst>
      <p:ext uri="{BB962C8B-B14F-4D97-AF65-F5344CB8AC3E}">
        <p14:creationId xmlns:p14="http://schemas.microsoft.com/office/powerpoint/2010/main" val="13295290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8357969" cy="566208"/>
          </a:xfrm>
        </p:spPr>
        <p:txBody>
          <a:bodyPr>
            <a:normAutofit/>
          </a:bodyPr>
          <a:lstStyle/>
          <a:p>
            <a:r>
              <a:rPr lang="en-US" sz="2400" b="1" dirty="0" smtClean="0"/>
              <a:t>Replica Placement Strategy</a:t>
            </a:r>
            <a:endParaRPr lang="en-US" sz="2400" b="1"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616698" y="798103"/>
            <a:ext cx="8357969" cy="1911230"/>
          </a:xfrm>
          <a:prstGeom prst="rect">
            <a:avLst/>
          </a:prstGeom>
        </p:spPr>
        <p:txBody>
          <a:bodyPr wrap="square">
            <a:spAutoFit/>
          </a:bodyPr>
          <a:lstStyle/>
          <a:p>
            <a:endParaRPr lang="en-US" sz="2800" dirty="0">
              <a:solidFill>
                <a:srgbClr val="000000"/>
              </a:solidFill>
              <a:latin typeface="Adobe Garamond"/>
            </a:endParaRPr>
          </a:p>
          <a:p>
            <a:pPr algn="just"/>
            <a:r>
              <a:rPr lang="en-US" dirty="0"/>
              <a:t>As per the Hadoop Replica Placement Strategy, first replica is placed on the same node as the client. Then it places second replica on a node that is present on different rack. It places the third replica on the same rack as second, but on a different node in the rack. Once replica locations have been set, a pipeline is built. This strategy provides good reliability. </a:t>
            </a:r>
          </a:p>
        </p:txBody>
      </p:sp>
      <p:pic>
        <p:nvPicPr>
          <p:cNvPr id="8" name="Picture 7"/>
          <p:cNvPicPr>
            <a:picLocks noChangeAspect="1"/>
          </p:cNvPicPr>
          <p:nvPr/>
        </p:nvPicPr>
        <p:blipFill>
          <a:blip r:embed="rId3"/>
          <a:stretch>
            <a:fillRect/>
          </a:stretch>
        </p:blipFill>
        <p:spPr>
          <a:xfrm>
            <a:off x="616697" y="3083933"/>
            <a:ext cx="5240125" cy="3367667"/>
          </a:xfrm>
          <a:prstGeom prst="rect">
            <a:avLst/>
          </a:prstGeom>
        </p:spPr>
      </p:pic>
    </p:spTree>
    <p:extLst>
      <p:ext uri="{BB962C8B-B14F-4D97-AF65-F5344CB8AC3E}">
        <p14:creationId xmlns:p14="http://schemas.microsoft.com/office/powerpoint/2010/main" val="16480841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8341035" cy="532342"/>
          </a:xfrm>
        </p:spPr>
        <p:txBody>
          <a:bodyPr>
            <a:normAutofit/>
          </a:bodyPr>
          <a:lstStyle/>
          <a:p>
            <a:r>
              <a:rPr lang="en-US" sz="2400" b="1" dirty="0" smtClean="0"/>
              <a:t>Working with HDFS Commands</a:t>
            </a:r>
            <a:endParaRPr lang="en-US" sz="2400" b="1"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616698" y="1125830"/>
            <a:ext cx="8200846" cy="4801314"/>
          </a:xfrm>
          <a:prstGeom prst="rect">
            <a:avLst/>
          </a:prstGeom>
        </p:spPr>
        <p:txBody>
          <a:bodyPr wrap="square">
            <a:spAutoFit/>
          </a:bodyPr>
          <a:lstStyle/>
          <a:p>
            <a:pPr algn="just"/>
            <a:r>
              <a:rPr lang="en-US" b="1" dirty="0" smtClean="0"/>
              <a:t>Objective</a:t>
            </a:r>
            <a:r>
              <a:rPr lang="en-US" b="1" dirty="0"/>
              <a:t>: </a:t>
            </a:r>
            <a:r>
              <a:rPr lang="en-US" dirty="0"/>
              <a:t>To create a directory (say, sample) in HDFS</a:t>
            </a:r>
            <a:r>
              <a:rPr lang="en-US" dirty="0" smtClean="0"/>
              <a:t>.</a:t>
            </a:r>
          </a:p>
          <a:p>
            <a:pPr algn="just"/>
            <a:r>
              <a:rPr lang="en-US" dirty="0" smtClean="0"/>
              <a:t> </a:t>
            </a:r>
            <a:endParaRPr lang="en-US" dirty="0"/>
          </a:p>
          <a:p>
            <a:pPr algn="just"/>
            <a:r>
              <a:rPr lang="en-US" b="1" dirty="0"/>
              <a:t>Act</a:t>
            </a:r>
            <a:r>
              <a:rPr lang="en-US" b="1" dirty="0" smtClean="0"/>
              <a:t>:</a:t>
            </a:r>
          </a:p>
          <a:p>
            <a:pPr algn="just"/>
            <a:r>
              <a:rPr lang="en-US" b="1" dirty="0" smtClean="0"/>
              <a:t> </a:t>
            </a:r>
            <a:endParaRPr lang="en-US" dirty="0"/>
          </a:p>
          <a:p>
            <a:pPr algn="just"/>
            <a:r>
              <a:rPr lang="en-US" b="1" i="1" dirty="0" err="1"/>
              <a:t>hadoop</a:t>
            </a:r>
            <a:r>
              <a:rPr lang="en-US" b="1" i="1" dirty="0"/>
              <a:t> fs -</a:t>
            </a:r>
            <a:r>
              <a:rPr lang="en-US" b="1" i="1" dirty="0" err="1"/>
              <a:t>mkdir</a:t>
            </a:r>
            <a:r>
              <a:rPr lang="en-US" b="1" i="1" dirty="0"/>
              <a:t> /sample </a:t>
            </a:r>
            <a:endParaRPr lang="en-US" dirty="0"/>
          </a:p>
          <a:p>
            <a:pPr algn="just"/>
            <a:endParaRPr lang="en-US" b="1" dirty="0" smtClean="0"/>
          </a:p>
          <a:p>
            <a:pPr algn="just"/>
            <a:r>
              <a:rPr lang="en-US" b="1" dirty="0" smtClean="0"/>
              <a:t>Objective</a:t>
            </a:r>
            <a:r>
              <a:rPr lang="en-US" b="1" dirty="0"/>
              <a:t>: </a:t>
            </a:r>
            <a:r>
              <a:rPr lang="en-US" dirty="0"/>
              <a:t>To copy a file from local file system to HDFS. </a:t>
            </a:r>
          </a:p>
          <a:p>
            <a:pPr algn="just"/>
            <a:endParaRPr lang="en-US" b="1" dirty="0" smtClean="0"/>
          </a:p>
          <a:p>
            <a:pPr algn="just"/>
            <a:r>
              <a:rPr lang="en-US" b="1" dirty="0" smtClean="0"/>
              <a:t>Act</a:t>
            </a:r>
            <a:r>
              <a:rPr lang="en-US" b="1" dirty="0"/>
              <a:t>: </a:t>
            </a:r>
            <a:endParaRPr lang="en-US" dirty="0"/>
          </a:p>
          <a:p>
            <a:pPr algn="just"/>
            <a:endParaRPr lang="en-US" b="1" i="1" dirty="0" smtClean="0"/>
          </a:p>
          <a:p>
            <a:pPr algn="just"/>
            <a:r>
              <a:rPr lang="en-US" b="1" i="1" dirty="0" err="1" smtClean="0"/>
              <a:t>hadoop</a:t>
            </a:r>
            <a:r>
              <a:rPr lang="en-US" b="1" i="1" dirty="0" smtClean="0"/>
              <a:t> </a:t>
            </a:r>
            <a:r>
              <a:rPr lang="en-US" b="1" i="1" dirty="0"/>
              <a:t>fs -put /root/sample/test.txt /sample/test.txt </a:t>
            </a:r>
            <a:endParaRPr lang="en-US" dirty="0"/>
          </a:p>
          <a:p>
            <a:pPr algn="just"/>
            <a:endParaRPr lang="en-US" b="1" dirty="0" smtClean="0"/>
          </a:p>
          <a:p>
            <a:pPr algn="just"/>
            <a:r>
              <a:rPr lang="en-US" b="1" dirty="0" smtClean="0"/>
              <a:t>Objective</a:t>
            </a:r>
            <a:r>
              <a:rPr lang="en-US" b="1" dirty="0"/>
              <a:t>: </a:t>
            </a:r>
            <a:r>
              <a:rPr lang="en-US" dirty="0"/>
              <a:t>To copy a file from HDFS to local file system. </a:t>
            </a:r>
          </a:p>
          <a:p>
            <a:pPr algn="just"/>
            <a:endParaRPr lang="en-US" b="1" dirty="0" smtClean="0"/>
          </a:p>
          <a:p>
            <a:pPr algn="just"/>
            <a:r>
              <a:rPr lang="en-US" b="1" dirty="0" smtClean="0"/>
              <a:t>Act</a:t>
            </a:r>
            <a:r>
              <a:rPr lang="en-US" b="1" dirty="0"/>
              <a:t>: </a:t>
            </a:r>
            <a:endParaRPr lang="en-US" dirty="0"/>
          </a:p>
          <a:p>
            <a:pPr algn="just"/>
            <a:endParaRPr lang="en-US" b="1" i="1" dirty="0" smtClean="0"/>
          </a:p>
          <a:p>
            <a:pPr algn="just"/>
            <a:r>
              <a:rPr lang="en-US" b="1" i="1" dirty="0" err="1" smtClean="0"/>
              <a:t>hadoop</a:t>
            </a:r>
            <a:r>
              <a:rPr lang="en-US" b="1" i="1" dirty="0" smtClean="0"/>
              <a:t> </a:t>
            </a:r>
            <a:r>
              <a:rPr lang="en-US" b="1" i="1" dirty="0"/>
              <a:t>fs -get /sample/test.txt /root/sample/testsample.txt </a:t>
            </a:r>
            <a:endParaRPr lang="en-US" dirty="0"/>
          </a:p>
        </p:txBody>
      </p:sp>
    </p:spTree>
    <p:extLst>
      <p:ext uri="{BB962C8B-B14F-4D97-AF65-F5344CB8AC3E}">
        <p14:creationId xmlns:p14="http://schemas.microsoft.com/office/powerpoint/2010/main" val="3011010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9126"/>
            <a:ext cx="10515600" cy="430742"/>
          </a:xfrm>
        </p:spPr>
        <p:txBody>
          <a:bodyPr>
            <a:noAutofit/>
          </a:bodyPr>
          <a:lstStyle/>
          <a:p>
            <a:r>
              <a:rPr lang="en-US" sz="2400" b="1" dirty="0" smtClean="0">
                <a:latin typeface="Trebuchet MS" panose="020B0603020202020204" pitchFamily="34" charset="0"/>
              </a:rPr>
              <a:t>Session Plan</a:t>
            </a:r>
            <a:endParaRPr lang="en-US" sz="2400" b="1" dirty="0">
              <a:latin typeface="Trebuchet MS" panose="020B0603020202020204" pitchFamily="34" charset="0"/>
            </a:endParaRPr>
          </a:p>
        </p:txBody>
      </p:sp>
      <p:sp>
        <p:nvSpPr>
          <p:cNvPr id="3" name="Content Placeholder 2"/>
          <p:cNvSpPr>
            <a:spLocks noGrp="1"/>
          </p:cNvSpPr>
          <p:nvPr>
            <p:ph idx="1"/>
          </p:nvPr>
        </p:nvSpPr>
        <p:spPr>
          <a:xfrm>
            <a:off x="677334" y="2092856"/>
            <a:ext cx="8596668" cy="1513944"/>
          </a:xfrm>
        </p:spPr>
        <p:txBody>
          <a:bodyPr>
            <a:normAutofit/>
          </a:bodyPr>
          <a:lstStyle/>
          <a:p>
            <a:pPr marL="0" indent="0">
              <a:buNone/>
            </a:pPr>
            <a:r>
              <a:rPr lang="en-US" sz="1800" dirty="0" smtClean="0">
                <a:latin typeface="Trebuchet MS" panose="020B0603020202020204" pitchFamily="34" charset="0"/>
              </a:rPr>
              <a:t>Lecture time		120 to 150 minutes</a:t>
            </a:r>
          </a:p>
          <a:p>
            <a:pPr marL="0" indent="0">
              <a:buNone/>
            </a:pPr>
            <a:endParaRPr lang="en-US" sz="1800" dirty="0">
              <a:latin typeface="Trebuchet MS" panose="020B0603020202020204" pitchFamily="34" charset="0"/>
            </a:endParaRPr>
          </a:p>
          <a:p>
            <a:pPr marL="0" indent="0">
              <a:buNone/>
            </a:pPr>
            <a:r>
              <a:rPr lang="en-US" sz="1800" dirty="0" smtClean="0">
                <a:latin typeface="Trebuchet MS" panose="020B0603020202020204" pitchFamily="34" charset="0"/>
              </a:rPr>
              <a:t>Q/A				15 minutes</a:t>
            </a:r>
            <a:endParaRPr lang="en-US" sz="1800" dirty="0">
              <a:latin typeface="Trebuchet MS" panose="020B0603020202020204" pitchFamily="34" charset="0"/>
            </a:endParaRPr>
          </a:p>
        </p:txBody>
      </p:sp>
    </p:spTree>
    <p:extLst>
      <p:ext uri="{BB962C8B-B14F-4D97-AF65-F5344CB8AC3E}">
        <p14:creationId xmlns:p14="http://schemas.microsoft.com/office/powerpoint/2010/main" val="32182948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8036235" cy="606758"/>
          </a:xfrm>
        </p:spPr>
        <p:txBody>
          <a:bodyPr>
            <a:normAutofit/>
          </a:bodyPr>
          <a:lstStyle/>
          <a:p>
            <a:r>
              <a:rPr lang="en-US" sz="2400" b="1" dirty="0" smtClean="0"/>
              <a:t>Special Features of HDFS</a:t>
            </a:r>
            <a:endParaRPr lang="en-US" sz="2400" b="1" dirty="0"/>
          </a:p>
        </p:txBody>
      </p:sp>
      <p:sp>
        <p:nvSpPr>
          <p:cNvPr id="6" name="Rectangle 2"/>
          <p:cNvSpPr>
            <a:spLocks noChangeArrowheads="1"/>
          </p:cNvSpPr>
          <p:nvPr/>
        </p:nvSpPr>
        <p:spPr bwMode="auto">
          <a:xfrm flipV="1">
            <a:off x="2590799" y="2150532"/>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616698" y="1632282"/>
            <a:ext cx="8036236" cy="2308324"/>
          </a:xfrm>
          <a:prstGeom prst="rect">
            <a:avLst/>
          </a:prstGeom>
        </p:spPr>
        <p:txBody>
          <a:bodyPr wrap="square">
            <a:spAutoFit/>
          </a:bodyPr>
          <a:lstStyle/>
          <a:p>
            <a:pPr algn="just"/>
            <a:r>
              <a:rPr lang="en-US" b="1" dirty="0" smtClean="0"/>
              <a:t>Data </a:t>
            </a:r>
            <a:r>
              <a:rPr lang="en-US" b="1" dirty="0"/>
              <a:t>Replication: </a:t>
            </a:r>
            <a:r>
              <a:rPr lang="en-US" dirty="0"/>
              <a:t>There is absolutely no need for a client application to track all blocks. It directs the client to the nearest replica to ensure high performance</a:t>
            </a:r>
            <a:r>
              <a:rPr lang="en-US" dirty="0" smtClean="0"/>
              <a:t>.</a:t>
            </a:r>
          </a:p>
          <a:p>
            <a:pPr algn="just"/>
            <a:endParaRPr lang="en-US" dirty="0"/>
          </a:p>
          <a:p>
            <a:pPr algn="just"/>
            <a:r>
              <a:rPr lang="en-US" b="1" dirty="0"/>
              <a:t>Data Pipeline: </a:t>
            </a:r>
            <a:r>
              <a:rPr lang="en-US" dirty="0"/>
              <a:t>A client application writes a block to the first DataNode in the pipeline. Then this DataNode takes over and forwards the data to the next node in the pipeline. This process continues for all the data blocks, and subsequently all the replicas are written to the disk.</a:t>
            </a:r>
          </a:p>
        </p:txBody>
      </p:sp>
    </p:spTree>
    <p:extLst>
      <p:ext uri="{BB962C8B-B14F-4D97-AF65-F5344CB8AC3E}">
        <p14:creationId xmlns:p14="http://schemas.microsoft.com/office/powerpoint/2010/main" val="39613036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333" y="2810932"/>
            <a:ext cx="4309692" cy="967437"/>
          </a:xfrm>
        </p:spPr>
        <p:txBody>
          <a:bodyPr>
            <a:normAutofit/>
          </a:bodyPr>
          <a:lstStyle/>
          <a:p>
            <a:pPr algn="ctr"/>
            <a:r>
              <a:rPr lang="en-US" sz="2400" b="1" dirty="0"/>
              <a:t/>
            </a:r>
            <a:br>
              <a:rPr lang="en-US" sz="2400" b="1" dirty="0"/>
            </a:br>
            <a:r>
              <a:rPr lang="en-US" sz="2400" b="1" dirty="0" smtClean="0"/>
              <a:t>Processing with Hadoop</a:t>
            </a:r>
            <a:endParaRPr lang="en-US" sz="2400" b="1" dirty="0">
              <a:latin typeface="Trebuchet MS" panose="020B0603020202020204" pitchFamily="34" charset="0"/>
            </a:endParaRPr>
          </a:p>
        </p:txBody>
      </p:sp>
    </p:spTree>
    <p:extLst>
      <p:ext uri="{BB962C8B-B14F-4D97-AF65-F5344CB8AC3E}">
        <p14:creationId xmlns:p14="http://schemas.microsoft.com/office/powerpoint/2010/main" val="2060069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8154769" cy="498475"/>
          </a:xfrm>
        </p:spPr>
        <p:txBody>
          <a:bodyPr>
            <a:normAutofit/>
          </a:bodyPr>
          <a:lstStyle/>
          <a:p>
            <a:r>
              <a:rPr lang="en-US" sz="2400" b="1" dirty="0" smtClean="0"/>
              <a:t>What is MapReduce Programming?</a:t>
            </a:r>
            <a:endParaRPr lang="en-US" sz="2400" b="1"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616697" y="3172318"/>
            <a:ext cx="8660321" cy="2110882"/>
          </a:xfrm>
          <a:prstGeom prst="rect">
            <a:avLst/>
          </a:prstGeom>
        </p:spPr>
      </p:pic>
      <p:sp>
        <p:nvSpPr>
          <p:cNvPr id="7" name="Rectangle 6"/>
          <p:cNvSpPr/>
          <p:nvPr/>
        </p:nvSpPr>
        <p:spPr>
          <a:xfrm>
            <a:off x="616697" y="1478984"/>
            <a:ext cx="7900770" cy="646331"/>
          </a:xfrm>
          <a:prstGeom prst="rect">
            <a:avLst/>
          </a:prstGeom>
        </p:spPr>
        <p:txBody>
          <a:bodyPr wrap="square">
            <a:spAutoFit/>
          </a:bodyPr>
          <a:lstStyle/>
          <a:p>
            <a:pPr algn="just"/>
            <a:r>
              <a:rPr lang="en-US" dirty="0" err="1" smtClean="0"/>
              <a:t>MapReduce</a:t>
            </a:r>
            <a:r>
              <a:rPr lang="en-US" dirty="0" smtClean="0"/>
              <a:t> </a:t>
            </a:r>
            <a:r>
              <a:rPr lang="en-US" dirty="0"/>
              <a:t>Programming is a software framework. MapReduce Programming helps you to process massive amounts of data in parallel.</a:t>
            </a:r>
          </a:p>
        </p:txBody>
      </p:sp>
    </p:spTree>
    <p:extLst>
      <p:ext uri="{BB962C8B-B14F-4D97-AF65-F5344CB8AC3E}">
        <p14:creationId xmlns:p14="http://schemas.microsoft.com/office/powerpoint/2010/main" val="2795606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8188635" cy="498475"/>
          </a:xfrm>
        </p:spPr>
        <p:txBody>
          <a:bodyPr>
            <a:normAutofit/>
          </a:bodyPr>
          <a:lstStyle/>
          <a:p>
            <a:r>
              <a:rPr lang="en-US" sz="2400" b="1" dirty="0" smtClean="0"/>
              <a:t>How MapReduce Programming Works</a:t>
            </a:r>
            <a:endParaRPr lang="en-US" sz="2400" b="1"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3"/>
          <a:stretch>
            <a:fillRect/>
          </a:stretch>
        </p:blipFill>
        <p:spPr>
          <a:xfrm>
            <a:off x="654078" y="1749004"/>
            <a:ext cx="8828599" cy="3788195"/>
          </a:xfrm>
          <a:prstGeom prst="rect">
            <a:avLst/>
          </a:prstGeom>
        </p:spPr>
      </p:pic>
    </p:spTree>
    <p:extLst>
      <p:ext uri="{BB962C8B-B14F-4D97-AF65-F5344CB8AC3E}">
        <p14:creationId xmlns:p14="http://schemas.microsoft.com/office/powerpoint/2010/main" val="8665814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8087035" cy="566208"/>
          </a:xfrm>
        </p:spPr>
        <p:txBody>
          <a:bodyPr>
            <a:normAutofit/>
          </a:bodyPr>
          <a:lstStyle/>
          <a:p>
            <a:r>
              <a:rPr lang="en-US" sz="2400" b="1" dirty="0" smtClean="0"/>
              <a:t>MapReduce – Word Count Example</a:t>
            </a:r>
            <a:endParaRPr lang="en-US" sz="2400" b="1"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380460" y="1800045"/>
            <a:ext cx="8232609" cy="4126621"/>
          </a:xfrm>
          <a:prstGeom prst="rect">
            <a:avLst/>
          </a:prstGeom>
        </p:spPr>
      </p:pic>
    </p:spTree>
    <p:extLst>
      <p:ext uri="{BB962C8B-B14F-4D97-AF65-F5344CB8AC3E}">
        <p14:creationId xmlns:p14="http://schemas.microsoft.com/office/powerpoint/2010/main" val="22011823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806" y="3064074"/>
            <a:ext cx="8191262" cy="1558725"/>
          </a:xfrm>
        </p:spPr>
        <p:txBody>
          <a:bodyPr>
            <a:noAutofit/>
          </a:bodyPr>
          <a:lstStyle/>
          <a:p>
            <a:pPr algn="ctr"/>
            <a:r>
              <a:rPr lang="en-US" sz="2400" b="1" dirty="0" smtClean="0"/>
              <a:t>MANAGING </a:t>
            </a:r>
            <a:r>
              <a:rPr lang="en-US" sz="2400" b="1" dirty="0"/>
              <a:t>RESOURCES AND APPLICATIONS </a:t>
            </a:r>
            <a:r>
              <a:rPr lang="en-US" sz="2400" b="1" dirty="0" smtClean="0"/>
              <a:t/>
            </a:r>
            <a:br>
              <a:rPr lang="en-US" sz="2400" b="1" dirty="0" smtClean="0"/>
            </a:br>
            <a:r>
              <a:rPr lang="en-US" sz="2400" b="1" dirty="0" smtClean="0"/>
              <a:t>WITH </a:t>
            </a:r>
            <a:r>
              <a:rPr lang="en-US" sz="2400" b="1" dirty="0"/>
              <a:t>HADOOP </a:t>
            </a:r>
            <a:r>
              <a:rPr lang="en-US" sz="2400" b="1" dirty="0" smtClean="0"/>
              <a:t>- YARN </a:t>
            </a:r>
            <a:r>
              <a:rPr lang="en-US" sz="2400" b="1" dirty="0" smtClean="0"/>
              <a:t/>
            </a:r>
            <a:br>
              <a:rPr lang="en-US" sz="2400" b="1" dirty="0" smtClean="0"/>
            </a:br>
            <a:r>
              <a:rPr lang="en-US" sz="2400" b="1" dirty="0" smtClean="0"/>
              <a:t/>
            </a:r>
            <a:br>
              <a:rPr lang="en-US" sz="2400" b="1" dirty="0" smtClean="0"/>
            </a:br>
            <a:r>
              <a:rPr lang="en-US" sz="2400" b="1" dirty="0" smtClean="0"/>
              <a:t>(</a:t>
            </a:r>
            <a:r>
              <a:rPr lang="en-US" sz="2400" b="1" dirty="0"/>
              <a:t>YET ANOTHER RESOURCE NEGOTIATOR)</a:t>
            </a:r>
            <a:endParaRPr lang="en-US" sz="2400" b="1" dirty="0">
              <a:latin typeface="Trebuchet MS" panose="020B0603020202020204" pitchFamily="34" charset="0"/>
            </a:endParaRPr>
          </a:p>
        </p:txBody>
      </p:sp>
    </p:spTree>
    <p:extLst>
      <p:ext uri="{BB962C8B-B14F-4D97-AF65-F5344CB8AC3E}">
        <p14:creationId xmlns:p14="http://schemas.microsoft.com/office/powerpoint/2010/main" val="19546717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8459569" cy="498475"/>
          </a:xfrm>
        </p:spPr>
        <p:txBody>
          <a:bodyPr>
            <a:normAutofit fontScale="90000"/>
          </a:bodyPr>
          <a:lstStyle/>
          <a:p>
            <a:r>
              <a:rPr lang="en-US" sz="2700" b="1" dirty="0" smtClean="0"/>
              <a:t>Limitations </a:t>
            </a:r>
            <a:r>
              <a:rPr lang="en-US" sz="2700" b="1" dirty="0"/>
              <a:t>of Hadoop 1.0 Architecture</a:t>
            </a: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616698" y="1513120"/>
            <a:ext cx="8459569" cy="3693319"/>
          </a:xfrm>
          <a:prstGeom prst="rect">
            <a:avLst/>
          </a:prstGeom>
        </p:spPr>
        <p:txBody>
          <a:bodyPr wrap="square">
            <a:spAutoFit/>
          </a:bodyPr>
          <a:lstStyle/>
          <a:p>
            <a:pPr marL="342900" indent="-342900" algn="just">
              <a:buFont typeface="+mj-lt"/>
              <a:buAutoNum type="arabicPeriod"/>
            </a:pPr>
            <a:r>
              <a:rPr lang="en-US" dirty="0" smtClean="0"/>
              <a:t>Single </a:t>
            </a:r>
            <a:r>
              <a:rPr lang="en-US" dirty="0"/>
              <a:t>NameNode is responsible for managing entire namespace for Hadoop Cluster. </a:t>
            </a:r>
            <a:endParaRPr lang="en-US" dirty="0" smtClean="0"/>
          </a:p>
          <a:p>
            <a:pPr marL="342900" indent="-342900" algn="just">
              <a:buAutoNum type="arabicPeriod"/>
            </a:pPr>
            <a:endParaRPr lang="en-US" dirty="0"/>
          </a:p>
          <a:p>
            <a:pPr marL="342900" indent="-342900" algn="just">
              <a:buFont typeface="+mj-lt"/>
              <a:buAutoNum type="arabicPeriod"/>
            </a:pPr>
            <a:r>
              <a:rPr lang="en-US" dirty="0" smtClean="0"/>
              <a:t>It </a:t>
            </a:r>
            <a:r>
              <a:rPr lang="en-US" dirty="0"/>
              <a:t>has a restricted processing model which is suitable for batch-oriented MapReduce jobs</a:t>
            </a:r>
            <a:r>
              <a:rPr lang="en-US" dirty="0" smtClean="0"/>
              <a:t>.</a:t>
            </a:r>
          </a:p>
          <a:p>
            <a:pPr marL="342900" indent="-342900" algn="just">
              <a:buFont typeface="+mj-lt"/>
              <a:buAutoNum type="arabicPeriod"/>
            </a:pPr>
            <a:endParaRPr lang="en-US" dirty="0"/>
          </a:p>
          <a:p>
            <a:pPr marL="342900" indent="-342900" algn="just">
              <a:buFont typeface="+mj-lt"/>
              <a:buAutoNum type="arabicPeriod"/>
            </a:pPr>
            <a:r>
              <a:rPr lang="en-US" dirty="0" smtClean="0"/>
              <a:t>Hadoop </a:t>
            </a:r>
            <a:r>
              <a:rPr lang="en-US" dirty="0"/>
              <a:t>MapReduce is not suitable for interactive analysis</a:t>
            </a:r>
            <a:r>
              <a:rPr lang="en-US" dirty="0" smtClean="0"/>
              <a:t>.</a:t>
            </a:r>
          </a:p>
          <a:p>
            <a:pPr marL="342900" indent="-342900" algn="just">
              <a:buFont typeface="+mj-lt"/>
              <a:buAutoNum type="arabicPeriod"/>
            </a:pPr>
            <a:endParaRPr lang="en-US" dirty="0"/>
          </a:p>
          <a:p>
            <a:pPr marL="342900" indent="-342900" algn="just">
              <a:buFont typeface="+mj-lt"/>
              <a:buAutoNum type="arabicPeriod"/>
            </a:pPr>
            <a:r>
              <a:rPr lang="en-US" dirty="0" smtClean="0"/>
              <a:t>Hadoop </a:t>
            </a:r>
            <a:r>
              <a:rPr lang="en-US" dirty="0"/>
              <a:t>1.0 is not suitable for machine learning algorithms, graphs, and other memory intensive algorithms</a:t>
            </a:r>
            <a:r>
              <a:rPr lang="en-US" dirty="0" smtClean="0"/>
              <a:t>.</a:t>
            </a:r>
          </a:p>
          <a:p>
            <a:pPr marL="342900" indent="-342900" algn="just">
              <a:buFont typeface="+mj-lt"/>
              <a:buAutoNum type="arabicPeriod"/>
            </a:pPr>
            <a:endParaRPr lang="en-US" dirty="0"/>
          </a:p>
          <a:p>
            <a:pPr marL="342900" indent="-342900" algn="just">
              <a:buFont typeface="+mj-lt"/>
              <a:buAutoNum type="arabicPeriod"/>
            </a:pPr>
            <a:r>
              <a:rPr lang="en-US" b="1" dirty="0" err="1" smtClean="0"/>
              <a:t>MapReduce</a:t>
            </a:r>
            <a:r>
              <a:rPr lang="en-US" b="1" dirty="0" smtClean="0"/>
              <a:t> </a:t>
            </a:r>
            <a:r>
              <a:rPr lang="en-US" dirty="0"/>
              <a:t>is responsible for </a:t>
            </a:r>
            <a:r>
              <a:rPr lang="en-US" b="1" dirty="0"/>
              <a:t>cluster resource management and data processing</a:t>
            </a:r>
            <a:r>
              <a:rPr lang="en-US" dirty="0"/>
              <a:t>.</a:t>
            </a:r>
          </a:p>
        </p:txBody>
      </p:sp>
    </p:spTree>
    <p:extLst>
      <p:ext uri="{BB962C8B-B14F-4D97-AF65-F5344CB8AC3E}">
        <p14:creationId xmlns:p14="http://schemas.microsoft.com/office/powerpoint/2010/main" val="1955278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8628902" cy="498475"/>
          </a:xfrm>
        </p:spPr>
        <p:txBody>
          <a:bodyPr>
            <a:normAutofit fontScale="90000"/>
          </a:bodyPr>
          <a:lstStyle/>
          <a:p>
            <a:r>
              <a:rPr lang="en-US" sz="2700" b="1" dirty="0" smtClean="0"/>
              <a:t>Hadoop </a:t>
            </a:r>
            <a:r>
              <a:rPr lang="en-US" sz="2700" b="1" dirty="0"/>
              <a:t>2 YARN: Taking Hadoop beyond Batch </a:t>
            </a: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3"/>
          <a:stretch>
            <a:fillRect/>
          </a:stretch>
        </p:blipFill>
        <p:spPr>
          <a:xfrm>
            <a:off x="239305" y="1817269"/>
            <a:ext cx="9361896" cy="2870070"/>
          </a:xfrm>
          <a:prstGeom prst="rect">
            <a:avLst/>
          </a:prstGeom>
        </p:spPr>
      </p:pic>
    </p:spTree>
    <p:extLst>
      <p:ext uri="{BB962C8B-B14F-4D97-AF65-F5344CB8AC3E}">
        <p14:creationId xmlns:p14="http://schemas.microsoft.com/office/powerpoint/2010/main" val="8076012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8476502" cy="515408"/>
          </a:xfrm>
        </p:spPr>
        <p:txBody>
          <a:bodyPr>
            <a:normAutofit/>
          </a:bodyPr>
          <a:lstStyle/>
          <a:p>
            <a:r>
              <a:rPr lang="en-US" sz="2400" b="1" dirty="0" smtClean="0"/>
              <a:t>Hadoop </a:t>
            </a:r>
            <a:r>
              <a:rPr lang="en-US" sz="2400" b="1" dirty="0"/>
              <a:t>2 YARN: Taking Hadoop beyond Batch </a:t>
            </a: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616698" y="880533"/>
            <a:ext cx="7646769" cy="5632311"/>
          </a:xfrm>
          <a:prstGeom prst="rect">
            <a:avLst/>
          </a:prstGeom>
        </p:spPr>
        <p:txBody>
          <a:bodyPr wrap="square">
            <a:spAutoFit/>
          </a:bodyPr>
          <a:lstStyle/>
          <a:p>
            <a:pPr algn="just"/>
            <a:endParaRPr lang="en-US" dirty="0" smtClean="0"/>
          </a:p>
          <a:p>
            <a:pPr algn="just"/>
            <a:r>
              <a:rPr lang="en-US" dirty="0" smtClean="0"/>
              <a:t>The </a:t>
            </a:r>
            <a:r>
              <a:rPr lang="en-US" dirty="0"/>
              <a:t>fundamental idea behind this architecture is splitting the </a:t>
            </a:r>
            <a:r>
              <a:rPr lang="en-US" dirty="0" err="1"/>
              <a:t>JobTracker</a:t>
            </a:r>
            <a:r>
              <a:rPr lang="en-US" dirty="0"/>
              <a:t> responsibility of resource management and Job Scheduling/Monitoring into separate daemons. Daemons that are part of YARN Architecture are described below</a:t>
            </a:r>
            <a:r>
              <a:rPr lang="en-US" dirty="0" smtClean="0"/>
              <a:t>.</a:t>
            </a:r>
          </a:p>
          <a:p>
            <a:pPr algn="just"/>
            <a:endParaRPr lang="en-US" dirty="0"/>
          </a:p>
          <a:p>
            <a:pPr algn="just"/>
            <a:r>
              <a:rPr lang="en-US" b="1" dirty="0"/>
              <a:t>A Global ResourceManager: </a:t>
            </a:r>
            <a:r>
              <a:rPr lang="en-US" dirty="0"/>
              <a:t>Its main responsibility is to distribute resources among various applications in the system. It has two main components: </a:t>
            </a:r>
          </a:p>
          <a:p>
            <a:pPr algn="just"/>
            <a:endParaRPr lang="en-US" dirty="0"/>
          </a:p>
          <a:p>
            <a:pPr algn="just"/>
            <a:r>
              <a:rPr lang="en-US" b="1" dirty="0" err="1" smtClean="0"/>
              <a:t>NodeManager</a:t>
            </a:r>
            <a:r>
              <a:rPr lang="en-US" b="1" dirty="0"/>
              <a:t>: </a:t>
            </a:r>
            <a:r>
              <a:rPr lang="en-US" dirty="0"/>
              <a:t>This is a per-machine slave daemon. </a:t>
            </a:r>
            <a:r>
              <a:rPr lang="en-US" dirty="0" err="1"/>
              <a:t>NodeManager</a:t>
            </a:r>
            <a:r>
              <a:rPr lang="en-US" dirty="0"/>
              <a:t> responsibility is launching the application containers for application execution. </a:t>
            </a:r>
            <a:r>
              <a:rPr lang="en-US" dirty="0" err="1"/>
              <a:t>NodeManager</a:t>
            </a:r>
            <a:r>
              <a:rPr lang="en-US" dirty="0"/>
              <a:t> monitors the resource usage such as memory, CPU, disk, network, etc. It then reports the usage of resources to the global ResourceManager</a:t>
            </a:r>
            <a:r>
              <a:rPr lang="en-US" dirty="0" smtClean="0"/>
              <a:t>.</a:t>
            </a:r>
          </a:p>
          <a:p>
            <a:pPr algn="just"/>
            <a:endParaRPr lang="en-US" dirty="0"/>
          </a:p>
          <a:p>
            <a:pPr algn="just"/>
            <a:r>
              <a:rPr lang="en-US" b="1" dirty="0"/>
              <a:t>Per-application </a:t>
            </a:r>
            <a:r>
              <a:rPr lang="en-US" b="1" dirty="0" err="1"/>
              <a:t>ApplicationMaster</a:t>
            </a:r>
            <a:r>
              <a:rPr lang="en-US" b="1" dirty="0"/>
              <a:t>: </a:t>
            </a:r>
            <a:r>
              <a:rPr lang="en-US" dirty="0"/>
              <a:t>This is an application-specific entity. Its responsibility is to negotiate required resources for execution from the ResourceManager. It works along with the </a:t>
            </a:r>
            <a:r>
              <a:rPr lang="en-US" dirty="0" err="1"/>
              <a:t>NodeManager</a:t>
            </a:r>
            <a:r>
              <a:rPr lang="en-US" dirty="0"/>
              <a:t> for executing and monitoring component tasks.</a:t>
            </a:r>
          </a:p>
        </p:txBody>
      </p:sp>
    </p:spTree>
    <p:extLst>
      <p:ext uri="{BB962C8B-B14F-4D97-AF65-F5344CB8AC3E}">
        <p14:creationId xmlns:p14="http://schemas.microsoft.com/office/powerpoint/2010/main" val="39504650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6764" y="3513189"/>
            <a:ext cx="5530170" cy="550812"/>
          </a:xfrm>
        </p:spPr>
        <p:txBody>
          <a:bodyPr>
            <a:normAutofit/>
          </a:bodyPr>
          <a:lstStyle/>
          <a:p>
            <a:pPr algn="ctr"/>
            <a:r>
              <a:rPr lang="en-US" sz="2400" b="1" dirty="0" smtClean="0"/>
              <a:t>Interacting </a:t>
            </a:r>
            <a:r>
              <a:rPr lang="en-US" sz="2400" b="1" dirty="0" smtClean="0"/>
              <a:t>with Hadoop </a:t>
            </a:r>
            <a:r>
              <a:rPr lang="en-US" sz="2400" b="1" dirty="0" smtClean="0"/>
              <a:t>Ecosystem</a:t>
            </a:r>
            <a:endParaRPr lang="en-US" sz="2400" b="1" dirty="0">
              <a:latin typeface="Trebuchet MS" panose="020B0603020202020204" pitchFamily="34" charset="0"/>
            </a:endParaRPr>
          </a:p>
        </p:txBody>
      </p:sp>
    </p:spTree>
    <p:extLst>
      <p:ext uri="{BB962C8B-B14F-4D97-AF65-F5344CB8AC3E}">
        <p14:creationId xmlns:p14="http://schemas.microsoft.com/office/powerpoint/2010/main" val="467651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3008"/>
          </a:xfrm>
        </p:spPr>
        <p:txBody>
          <a:bodyPr>
            <a:noAutofit/>
          </a:bodyPr>
          <a:lstStyle/>
          <a:p>
            <a:r>
              <a:rPr lang="en-US" sz="2400" b="1" dirty="0" smtClean="0">
                <a:latin typeface="Trebuchet MS" panose="020B0603020202020204" pitchFamily="34" charset="0"/>
              </a:rPr>
              <a:t>Agenda</a:t>
            </a:r>
            <a:endParaRPr lang="en-US" sz="2400" b="1" dirty="0">
              <a:latin typeface="Trebuchet MS" panose="020B0603020202020204" pitchFamily="34" charset="0"/>
            </a:endParaRPr>
          </a:p>
        </p:txBody>
      </p:sp>
      <p:sp>
        <p:nvSpPr>
          <p:cNvPr id="4" name="Rectangle 1"/>
          <p:cNvSpPr>
            <a:spLocks noGrp="1" noChangeArrowheads="1"/>
          </p:cNvSpPr>
          <p:nvPr>
            <p:ph idx="1"/>
          </p:nvPr>
        </p:nvSpPr>
        <p:spPr bwMode="auto">
          <a:xfrm>
            <a:off x="838201" y="1030747"/>
            <a:ext cx="822124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dirty="0" smtClean="0">
                <a:latin typeface="+mn-lt"/>
              </a:rPr>
              <a:t>Hadoop - An Introduction</a:t>
            </a:r>
            <a:endParaRPr lang="en-US" dirty="0">
              <a:latin typeface="+mn-lt"/>
            </a:endParaRPr>
          </a:p>
          <a:p>
            <a:pPr lvl="0"/>
            <a:r>
              <a:rPr lang="en-US" dirty="0" smtClean="0">
                <a:latin typeface="+mn-lt"/>
              </a:rPr>
              <a:t>RDBMS </a:t>
            </a:r>
            <a:r>
              <a:rPr lang="en-US" dirty="0">
                <a:latin typeface="+mn-lt"/>
              </a:rPr>
              <a:t>versus Hadoop</a:t>
            </a:r>
          </a:p>
          <a:p>
            <a:pPr lvl="0"/>
            <a:r>
              <a:rPr lang="en-US" dirty="0">
                <a:latin typeface="+mn-lt"/>
              </a:rPr>
              <a:t>Distributed Computing Challenges</a:t>
            </a:r>
          </a:p>
          <a:p>
            <a:pPr lvl="0"/>
            <a:r>
              <a:rPr lang="en-US" dirty="0" smtClean="0">
                <a:latin typeface="+mn-lt"/>
              </a:rPr>
              <a:t>History </a:t>
            </a:r>
            <a:r>
              <a:rPr lang="en-US" dirty="0">
                <a:latin typeface="+mn-lt"/>
              </a:rPr>
              <a:t>of </a:t>
            </a:r>
            <a:r>
              <a:rPr lang="en-US" dirty="0" smtClean="0">
                <a:latin typeface="+mn-lt"/>
              </a:rPr>
              <a:t>Hadoop</a:t>
            </a:r>
            <a:endParaRPr lang="en-US" sz="1800" dirty="0">
              <a:latin typeface="+mn-lt"/>
            </a:endParaRPr>
          </a:p>
          <a:p>
            <a:pPr lvl="0"/>
            <a:r>
              <a:rPr lang="en-US" dirty="0">
                <a:latin typeface="+mn-lt"/>
              </a:rPr>
              <a:t>Hadoop Overview</a:t>
            </a:r>
          </a:p>
          <a:p>
            <a:pPr lvl="1">
              <a:buFont typeface="Wingdings" panose="05000000000000000000" pitchFamily="2" charset="2"/>
              <a:buChar char="v"/>
            </a:pPr>
            <a:r>
              <a:rPr lang="en-US" sz="1800" dirty="0">
                <a:latin typeface="+mn-lt"/>
              </a:rPr>
              <a:t>Key Aspects of Hadoop</a:t>
            </a:r>
          </a:p>
          <a:p>
            <a:pPr lvl="1">
              <a:buFont typeface="Wingdings" panose="05000000000000000000" pitchFamily="2" charset="2"/>
              <a:buChar char="v"/>
            </a:pPr>
            <a:r>
              <a:rPr lang="en-US" sz="1800" dirty="0">
                <a:latin typeface="+mn-lt"/>
              </a:rPr>
              <a:t>Hadoop Components</a:t>
            </a:r>
          </a:p>
          <a:p>
            <a:pPr lvl="1">
              <a:buFont typeface="Wingdings" panose="05000000000000000000" pitchFamily="2" charset="2"/>
              <a:buChar char="v"/>
            </a:pPr>
            <a:r>
              <a:rPr lang="en-US" sz="1800" dirty="0" smtClean="0">
                <a:latin typeface="+mn-lt"/>
              </a:rPr>
              <a:t>High </a:t>
            </a:r>
            <a:r>
              <a:rPr lang="en-US" sz="1800" dirty="0">
                <a:latin typeface="+mn-lt"/>
              </a:rPr>
              <a:t>Level Architecture of Hadoop</a:t>
            </a:r>
          </a:p>
          <a:p>
            <a:pPr lvl="0"/>
            <a:r>
              <a:rPr lang="en-US" dirty="0">
                <a:latin typeface="+mn-lt"/>
              </a:rPr>
              <a:t>Use case for Hadoop</a:t>
            </a:r>
          </a:p>
          <a:p>
            <a:pPr lvl="1">
              <a:buFont typeface="Wingdings" panose="05000000000000000000" pitchFamily="2" charset="2"/>
              <a:buChar char="v"/>
            </a:pPr>
            <a:r>
              <a:rPr lang="en-US" sz="1800" dirty="0">
                <a:latin typeface="+mn-lt"/>
              </a:rPr>
              <a:t>ClickStream Data</a:t>
            </a:r>
          </a:p>
          <a:p>
            <a:pPr lvl="0"/>
            <a:r>
              <a:rPr lang="en-US" dirty="0">
                <a:latin typeface="+mn-lt"/>
              </a:rPr>
              <a:t>Hadoop </a:t>
            </a:r>
            <a:r>
              <a:rPr lang="en-US" dirty="0" smtClean="0">
                <a:latin typeface="+mn-lt"/>
              </a:rPr>
              <a:t>Distributors</a:t>
            </a:r>
          </a:p>
          <a:p>
            <a:pPr lvl="0"/>
            <a:r>
              <a:rPr lang="en-US" dirty="0">
                <a:latin typeface="+mn-lt"/>
              </a:rPr>
              <a:t>HDFS</a:t>
            </a:r>
          </a:p>
          <a:p>
            <a:pPr lvl="1">
              <a:buFont typeface="Wingdings" panose="05000000000000000000" pitchFamily="2" charset="2"/>
              <a:buChar char="v"/>
            </a:pPr>
            <a:r>
              <a:rPr lang="en-US" sz="1800" dirty="0">
                <a:latin typeface="+mn-lt"/>
              </a:rPr>
              <a:t>HDFS Daemons</a:t>
            </a:r>
          </a:p>
          <a:p>
            <a:pPr lvl="1">
              <a:buFont typeface="Wingdings" panose="05000000000000000000" pitchFamily="2" charset="2"/>
              <a:buChar char="v"/>
            </a:pPr>
            <a:r>
              <a:rPr lang="en-US" sz="1800" dirty="0">
                <a:latin typeface="+mn-lt"/>
              </a:rPr>
              <a:t>Anatomy of File Read</a:t>
            </a:r>
          </a:p>
          <a:p>
            <a:pPr lvl="1">
              <a:buFont typeface="Wingdings" panose="05000000000000000000" pitchFamily="2" charset="2"/>
              <a:buChar char="v"/>
            </a:pPr>
            <a:r>
              <a:rPr lang="en-US" sz="1800" dirty="0">
                <a:latin typeface="+mn-lt"/>
              </a:rPr>
              <a:t>Anatomy of File Write</a:t>
            </a:r>
          </a:p>
          <a:p>
            <a:pPr lvl="1">
              <a:buFont typeface="Wingdings" panose="05000000000000000000" pitchFamily="2" charset="2"/>
              <a:buChar char="v"/>
            </a:pPr>
            <a:r>
              <a:rPr lang="en-US" sz="1800" dirty="0">
                <a:latin typeface="+mn-lt"/>
              </a:rPr>
              <a:t>Replica Placement Strategy</a:t>
            </a:r>
          </a:p>
          <a:p>
            <a:pPr lvl="1">
              <a:buFont typeface="Wingdings" panose="05000000000000000000" pitchFamily="2" charset="2"/>
              <a:buChar char="v"/>
            </a:pPr>
            <a:r>
              <a:rPr lang="en-US" sz="1800" dirty="0">
                <a:latin typeface="+mn-lt"/>
              </a:rPr>
              <a:t>Working with HDFS commands</a:t>
            </a:r>
          </a:p>
          <a:p>
            <a:pPr lvl="1">
              <a:buFont typeface="Wingdings" panose="05000000000000000000" pitchFamily="2" charset="2"/>
              <a:buChar char="v"/>
            </a:pPr>
            <a:r>
              <a:rPr lang="en-US" sz="1800" dirty="0">
                <a:latin typeface="+mn-lt"/>
              </a:rPr>
              <a:t>Special Features of HDFS</a:t>
            </a:r>
          </a:p>
          <a:p>
            <a:pPr lvl="0"/>
            <a:endParaRPr lang="en-US" dirty="0">
              <a:latin typeface="+mn-lt"/>
            </a:endParaRPr>
          </a:p>
        </p:txBody>
      </p:sp>
    </p:spTree>
    <p:extLst>
      <p:ext uri="{BB962C8B-B14F-4D97-AF65-F5344CB8AC3E}">
        <p14:creationId xmlns:p14="http://schemas.microsoft.com/office/powerpoint/2010/main" val="22429162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5936502" cy="498475"/>
          </a:xfrm>
        </p:spPr>
        <p:txBody>
          <a:bodyPr>
            <a:normAutofit fontScale="90000"/>
          </a:bodyPr>
          <a:lstStyle/>
          <a:p>
            <a:r>
              <a:rPr lang="en-US" sz="2700" b="1" dirty="0" smtClean="0"/>
              <a:t>Interacting with Hadoop </a:t>
            </a:r>
            <a:r>
              <a:rPr lang="en-US" sz="2700" b="1" dirty="0" err="1" smtClean="0"/>
              <a:t>Ecosytem</a:t>
            </a:r>
            <a:r>
              <a:rPr lang="en-US" sz="2700" b="1" dirty="0" smtClean="0"/>
              <a:t> </a:t>
            </a:r>
            <a:endParaRPr lang="en-US" sz="2700" b="1"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616698" y="1094930"/>
            <a:ext cx="8391836" cy="923330"/>
          </a:xfrm>
          <a:prstGeom prst="rect">
            <a:avLst/>
          </a:prstGeom>
        </p:spPr>
        <p:txBody>
          <a:bodyPr wrap="square">
            <a:spAutoFit/>
          </a:bodyPr>
          <a:lstStyle/>
          <a:p>
            <a:pPr algn="just"/>
            <a:r>
              <a:rPr lang="en-US" b="1" dirty="0" smtClean="0"/>
              <a:t>Pig </a:t>
            </a:r>
            <a:r>
              <a:rPr lang="en-US" b="1" dirty="0" smtClean="0"/>
              <a:t>: </a:t>
            </a:r>
            <a:r>
              <a:rPr lang="en-US" dirty="0" smtClean="0"/>
              <a:t>Pig </a:t>
            </a:r>
            <a:r>
              <a:rPr lang="en-US" dirty="0"/>
              <a:t>is a data flow system for Hadoop. It uses Pig Latin to specify data flow. Pig is an alternative to MapReduce Programming. It abstracts some details and allows you to focus on data processing. </a:t>
            </a:r>
          </a:p>
        </p:txBody>
      </p:sp>
      <p:sp>
        <p:nvSpPr>
          <p:cNvPr id="7" name="Rectangle 6"/>
          <p:cNvSpPr/>
          <p:nvPr/>
        </p:nvSpPr>
        <p:spPr>
          <a:xfrm>
            <a:off x="616695" y="2249590"/>
            <a:ext cx="8391839" cy="3970318"/>
          </a:xfrm>
          <a:prstGeom prst="rect">
            <a:avLst/>
          </a:prstGeom>
        </p:spPr>
        <p:txBody>
          <a:bodyPr wrap="square">
            <a:spAutoFit/>
          </a:bodyPr>
          <a:lstStyle/>
          <a:p>
            <a:pPr algn="just"/>
            <a:r>
              <a:rPr lang="en-US" b="1" dirty="0" smtClean="0"/>
              <a:t>Hive: </a:t>
            </a:r>
            <a:r>
              <a:rPr lang="en-US" dirty="0" smtClean="0"/>
              <a:t>Hive </a:t>
            </a:r>
            <a:r>
              <a:rPr lang="en-US" dirty="0"/>
              <a:t>is a Data Warehousing Layer on top of Hadoop. Analysis and queries can be done using an SQL-like language. Hive can be used to do ad-hoc queries, summarization, and data analysis. Figure 5.31 depicts Hive in the Hadoop ecosystem</a:t>
            </a:r>
            <a:r>
              <a:rPr lang="en-US" dirty="0" smtClean="0"/>
              <a:t>.</a:t>
            </a:r>
          </a:p>
          <a:p>
            <a:pPr algn="just"/>
            <a:endParaRPr lang="en-US" dirty="0"/>
          </a:p>
          <a:p>
            <a:pPr algn="just"/>
            <a:r>
              <a:rPr lang="en-US" b="1" dirty="0" err="1" smtClean="0"/>
              <a:t>Sqoop</a:t>
            </a:r>
            <a:r>
              <a:rPr lang="en-US" b="1" dirty="0" smtClean="0"/>
              <a:t>: </a:t>
            </a:r>
            <a:r>
              <a:rPr lang="en-US" dirty="0" err="1" smtClean="0"/>
              <a:t>Sqoop</a:t>
            </a:r>
            <a:r>
              <a:rPr lang="en-US" dirty="0" smtClean="0"/>
              <a:t> </a:t>
            </a:r>
            <a:r>
              <a:rPr lang="en-US" dirty="0"/>
              <a:t>is a tool which helps to transfer data between Hadoop and Relational Databases. With the help of </a:t>
            </a:r>
            <a:r>
              <a:rPr lang="en-US" dirty="0" err="1"/>
              <a:t>Sqoop</a:t>
            </a:r>
            <a:r>
              <a:rPr lang="en-US" dirty="0"/>
              <a:t>, you can import data from RDBMS to HDFS and vice-versa. Figure 5.32 depicts the </a:t>
            </a:r>
            <a:r>
              <a:rPr lang="en-US" dirty="0" err="1"/>
              <a:t>Sqoop</a:t>
            </a:r>
            <a:r>
              <a:rPr lang="en-US" dirty="0"/>
              <a:t> in Hadoop ecosystem</a:t>
            </a:r>
            <a:r>
              <a:rPr lang="en-US" dirty="0" smtClean="0"/>
              <a:t>.</a:t>
            </a:r>
          </a:p>
          <a:p>
            <a:pPr algn="just"/>
            <a:endParaRPr lang="en-US" dirty="0"/>
          </a:p>
          <a:p>
            <a:pPr algn="just"/>
            <a:r>
              <a:rPr lang="en-US" b="1" dirty="0" err="1" smtClean="0"/>
              <a:t>HBase</a:t>
            </a:r>
            <a:r>
              <a:rPr lang="en-US" b="1" dirty="0" smtClean="0"/>
              <a:t>: </a:t>
            </a:r>
            <a:r>
              <a:rPr lang="en-US" dirty="0" err="1" smtClean="0"/>
              <a:t>HBase</a:t>
            </a:r>
            <a:r>
              <a:rPr lang="en-US" dirty="0" smtClean="0"/>
              <a:t> </a:t>
            </a:r>
            <a:r>
              <a:rPr lang="en-US" dirty="0"/>
              <a:t>is a NoSQL database for Hadoop. </a:t>
            </a:r>
            <a:r>
              <a:rPr lang="en-US" dirty="0" err="1"/>
              <a:t>HBase</a:t>
            </a:r>
            <a:r>
              <a:rPr lang="en-US" dirty="0"/>
              <a:t> is column-oriented NoSQL database. </a:t>
            </a:r>
            <a:r>
              <a:rPr lang="en-US" dirty="0" err="1"/>
              <a:t>HBase</a:t>
            </a:r>
            <a:r>
              <a:rPr lang="en-US" dirty="0"/>
              <a:t> is used to store </a:t>
            </a:r>
            <a:r>
              <a:rPr lang="en-US" b="1" dirty="0"/>
              <a:t>billions of rows and millions of columns. </a:t>
            </a:r>
            <a:r>
              <a:rPr lang="en-US" dirty="0" err="1"/>
              <a:t>HBase</a:t>
            </a:r>
            <a:r>
              <a:rPr lang="en-US" dirty="0"/>
              <a:t> provides random read/write operation. It also supports record level updates which is not possible using HDFS. </a:t>
            </a:r>
            <a:r>
              <a:rPr lang="en-US" dirty="0" err="1"/>
              <a:t>HBase</a:t>
            </a:r>
            <a:r>
              <a:rPr lang="en-US" dirty="0"/>
              <a:t> sits on top of HDFS. Figure 5.33 depicts the </a:t>
            </a:r>
            <a:r>
              <a:rPr lang="en-US" dirty="0" err="1"/>
              <a:t>HBase</a:t>
            </a:r>
            <a:r>
              <a:rPr lang="en-US" dirty="0"/>
              <a:t> in Hadoop ecosystem.</a:t>
            </a:r>
          </a:p>
        </p:txBody>
      </p:sp>
    </p:spTree>
    <p:extLst>
      <p:ext uri="{BB962C8B-B14F-4D97-AF65-F5344CB8AC3E}">
        <p14:creationId xmlns:p14="http://schemas.microsoft.com/office/powerpoint/2010/main" val="41396102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496" y="3665588"/>
            <a:ext cx="7884544" cy="601612"/>
          </a:xfrm>
        </p:spPr>
        <p:txBody>
          <a:bodyPr>
            <a:normAutofit/>
          </a:bodyPr>
          <a:lstStyle/>
          <a:p>
            <a:r>
              <a:rPr lang="en-US" sz="2800" dirty="0" smtClean="0"/>
              <a:t>Answer a few quick questions…</a:t>
            </a:r>
            <a:endParaRPr lang="en-US" sz="2700" b="1" dirty="0">
              <a:latin typeface="Trebuchet MS" panose="020B0603020202020204" pitchFamily="34" charset="0"/>
            </a:endParaRPr>
          </a:p>
        </p:txBody>
      </p:sp>
    </p:spTree>
    <p:extLst>
      <p:ext uri="{BB962C8B-B14F-4D97-AF65-F5344CB8AC3E}">
        <p14:creationId xmlns:p14="http://schemas.microsoft.com/office/powerpoint/2010/main" val="41241671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10737102" cy="498475"/>
          </a:xfrm>
        </p:spPr>
        <p:txBody>
          <a:bodyPr>
            <a:normAutofit fontScale="90000"/>
          </a:bodyPr>
          <a:lstStyle/>
          <a:p>
            <a:r>
              <a:rPr lang="en-US" sz="2700" b="1" dirty="0" smtClean="0"/>
              <a:t>Match the columns</a:t>
            </a:r>
            <a:endParaRPr lang="en-US" sz="2700" b="1"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616698" y="1612208"/>
            <a:ext cx="8580408" cy="2308324"/>
          </a:xfrm>
          <a:prstGeom prst="rect">
            <a:avLst/>
          </a:prstGeom>
        </p:spPr>
        <p:txBody>
          <a:bodyPr wrap="square">
            <a:spAutoFit/>
          </a:bodyPr>
          <a:lstStyle/>
          <a:p>
            <a:endParaRPr lang="en-US" b="1" dirty="0"/>
          </a:p>
          <a:p>
            <a:r>
              <a:rPr lang="es-ES" b="1" dirty="0" err="1" smtClean="0">
                <a:solidFill>
                  <a:srgbClr val="000000"/>
                </a:solidFill>
              </a:rPr>
              <a:t>Column</a:t>
            </a:r>
            <a:r>
              <a:rPr lang="es-ES" b="1" dirty="0" smtClean="0">
                <a:solidFill>
                  <a:srgbClr val="000000"/>
                </a:solidFill>
              </a:rPr>
              <a:t> </a:t>
            </a:r>
            <a:r>
              <a:rPr lang="es-ES" b="1" dirty="0">
                <a:solidFill>
                  <a:srgbClr val="000000"/>
                </a:solidFill>
              </a:rPr>
              <a:t>A</a:t>
            </a:r>
            <a:r>
              <a:rPr lang="es-ES" dirty="0">
                <a:solidFill>
                  <a:srgbClr val="000000"/>
                </a:solidFill>
              </a:rPr>
              <a:t>	</a:t>
            </a:r>
            <a:r>
              <a:rPr lang="es-ES" dirty="0" smtClean="0">
                <a:solidFill>
                  <a:srgbClr val="000000"/>
                </a:solidFill>
              </a:rPr>
              <a:t>	</a:t>
            </a:r>
            <a:r>
              <a:rPr lang="es-ES" dirty="0" smtClean="0">
                <a:solidFill>
                  <a:srgbClr val="000000"/>
                </a:solidFill>
              </a:rPr>
              <a:t>	</a:t>
            </a:r>
            <a:r>
              <a:rPr lang="es-ES" b="1" dirty="0" err="1" smtClean="0">
                <a:solidFill>
                  <a:srgbClr val="000000"/>
                </a:solidFill>
              </a:rPr>
              <a:t>Column</a:t>
            </a:r>
            <a:r>
              <a:rPr lang="es-ES" b="1" dirty="0" smtClean="0">
                <a:solidFill>
                  <a:srgbClr val="000000"/>
                </a:solidFill>
              </a:rPr>
              <a:t> </a:t>
            </a:r>
            <a:r>
              <a:rPr lang="es-ES" b="1" dirty="0" smtClean="0">
                <a:solidFill>
                  <a:srgbClr val="000000"/>
                </a:solidFill>
              </a:rPr>
              <a:t>B</a:t>
            </a:r>
          </a:p>
          <a:p>
            <a:r>
              <a:rPr lang="es-ES" dirty="0">
                <a:solidFill>
                  <a:srgbClr val="000000"/>
                </a:solidFill>
              </a:rPr>
              <a:t>	</a:t>
            </a:r>
          </a:p>
          <a:p>
            <a:r>
              <a:rPr lang="en-US" dirty="0">
                <a:solidFill>
                  <a:srgbClr val="000000"/>
                </a:solidFill>
              </a:rPr>
              <a:t>HDFS	</a:t>
            </a:r>
            <a:r>
              <a:rPr lang="en-US" dirty="0" smtClean="0">
                <a:solidFill>
                  <a:srgbClr val="000000"/>
                </a:solidFill>
              </a:rPr>
              <a:t>		</a:t>
            </a:r>
            <a:r>
              <a:rPr lang="en-US" dirty="0" smtClean="0">
                <a:solidFill>
                  <a:srgbClr val="000000"/>
                </a:solidFill>
              </a:rPr>
              <a:t>	</a:t>
            </a:r>
            <a:r>
              <a:rPr lang="en-US" dirty="0" err="1" smtClean="0">
                <a:solidFill>
                  <a:srgbClr val="000000"/>
                </a:solidFill>
              </a:rPr>
              <a:t>DataNode</a:t>
            </a:r>
            <a:r>
              <a:rPr lang="en-US" dirty="0">
                <a:solidFill>
                  <a:srgbClr val="000000"/>
                </a:solidFill>
              </a:rPr>
              <a:t>	</a:t>
            </a:r>
          </a:p>
          <a:p>
            <a:r>
              <a:rPr lang="en-US" dirty="0" err="1">
                <a:solidFill>
                  <a:srgbClr val="000000"/>
                </a:solidFill>
              </a:rPr>
              <a:t>MapReduce</a:t>
            </a:r>
            <a:r>
              <a:rPr lang="en-US" dirty="0">
                <a:solidFill>
                  <a:srgbClr val="000000"/>
                </a:solidFill>
              </a:rPr>
              <a:t> Programming	</a:t>
            </a:r>
            <a:r>
              <a:rPr lang="en-US" dirty="0" smtClean="0">
                <a:solidFill>
                  <a:srgbClr val="000000"/>
                </a:solidFill>
              </a:rPr>
              <a:t>	</a:t>
            </a:r>
            <a:r>
              <a:rPr lang="en-US" dirty="0" err="1" smtClean="0">
                <a:solidFill>
                  <a:srgbClr val="000000"/>
                </a:solidFill>
              </a:rPr>
              <a:t>NameNode</a:t>
            </a:r>
            <a:r>
              <a:rPr lang="en-US" dirty="0">
                <a:solidFill>
                  <a:srgbClr val="000000"/>
                </a:solidFill>
              </a:rPr>
              <a:t>	</a:t>
            </a:r>
          </a:p>
          <a:p>
            <a:r>
              <a:rPr lang="en-US" dirty="0">
                <a:solidFill>
                  <a:srgbClr val="000000"/>
                </a:solidFill>
              </a:rPr>
              <a:t>Master node	</a:t>
            </a:r>
            <a:r>
              <a:rPr lang="en-US" dirty="0" smtClean="0">
                <a:solidFill>
                  <a:srgbClr val="000000"/>
                </a:solidFill>
              </a:rPr>
              <a:t>	</a:t>
            </a:r>
            <a:r>
              <a:rPr lang="en-US" dirty="0" smtClean="0">
                <a:solidFill>
                  <a:srgbClr val="000000"/>
                </a:solidFill>
              </a:rPr>
              <a:t>	Processing </a:t>
            </a:r>
            <a:r>
              <a:rPr lang="en-US" dirty="0">
                <a:solidFill>
                  <a:srgbClr val="000000"/>
                </a:solidFill>
              </a:rPr>
              <a:t>Data	</a:t>
            </a:r>
          </a:p>
          <a:p>
            <a:r>
              <a:rPr lang="en-US" dirty="0">
                <a:solidFill>
                  <a:srgbClr val="000000"/>
                </a:solidFill>
              </a:rPr>
              <a:t>Slave node	</a:t>
            </a:r>
            <a:r>
              <a:rPr lang="en-US" dirty="0" smtClean="0">
                <a:solidFill>
                  <a:srgbClr val="000000"/>
                </a:solidFill>
              </a:rPr>
              <a:t>	</a:t>
            </a:r>
            <a:r>
              <a:rPr lang="en-US" dirty="0" smtClean="0">
                <a:solidFill>
                  <a:srgbClr val="000000"/>
                </a:solidFill>
              </a:rPr>
              <a:t>	Google </a:t>
            </a:r>
            <a:r>
              <a:rPr lang="en-US" dirty="0">
                <a:solidFill>
                  <a:srgbClr val="000000"/>
                </a:solidFill>
              </a:rPr>
              <a:t>File System and </a:t>
            </a:r>
            <a:r>
              <a:rPr lang="en-US" dirty="0" err="1">
                <a:solidFill>
                  <a:srgbClr val="000000"/>
                </a:solidFill>
              </a:rPr>
              <a:t>MapReduce</a:t>
            </a:r>
            <a:r>
              <a:rPr lang="en-US" dirty="0">
                <a:solidFill>
                  <a:srgbClr val="000000"/>
                </a:solidFill>
              </a:rPr>
              <a:t>	</a:t>
            </a:r>
          </a:p>
          <a:p>
            <a:r>
              <a:rPr lang="en-US" dirty="0">
                <a:solidFill>
                  <a:srgbClr val="000000"/>
                </a:solidFill>
              </a:rPr>
              <a:t>Hadoop Implementation	</a:t>
            </a:r>
            <a:r>
              <a:rPr lang="en-US" dirty="0" smtClean="0">
                <a:solidFill>
                  <a:srgbClr val="000000"/>
                </a:solidFill>
              </a:rPr>
              <a:t>	Storage</a:t>
            </a:r>
            <a:r>
              <a:rPr lang="en-US" dirty="0">
                <a:solidFill>
                  <a:srgbClr val="000000"/>
                </a:solidFill>
                <a:latin typeface="ITC Officina Sans Book"/>
              </a:rPr>
              <a:t>	</a:t>
            </a:r>
          </a:p>
        </p:txBody>
      </p:sp>
    </p:spTree>
    <p:extLst>
      <p:ext uri="{BB962C8B-B14F-4D97-AF65-F5344CB8AC3E}">
        <p14:creationId xmlns:p14="http://schemas.microsoft.com/office/powerpoint/2010/main" val="25993164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6698" y="365125"/>
            <a:ext cx="10737102" cy="498475"/>
          </a:xfrm>
        </p:spPr>
        <p:txBody>
          <a:bodyPr>
            <a:normAutofit fontScale="90000"/>
          </a:bodyPr>
          <a:lstStyle/>
          <a:p>
            <a:r>
              <a:rPr lang="en-US" sz="2700" dirty="0" smtClean="0"/>
              <a:t>Match the columns</a:t>
            </a:r>
            <a:endParaRPr lang="en-US" sz="2700"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616698" y="1713808"/>
            <a:ext cx="8580408" cy="2585323"/>
          </a:xfrm>
          <a:prstGeom prst="rect">
            <a:avLst/>
          </a:prstGeom>
        </p:spPr>
        <p:txBody>
          <a:bodyPr wrap="square">
            <a:spAutoFit/>
          </a:bodyPr>
          <a:lstStyle/>
          <a:p>
            <a:endParaRPr lang="en-US" dirty="0"/>
          </a:p>
          <a:p>
            <a:r>
              <a:rPr lang="en-US" b="1" dirty="0"/>
              <a:t>Column A </a:t>
            </a:r>
            <a:r>
              <a:rPr lang="en-US" dirty="0"/>
              <a:t>	</a:t>
            </a:r>
            <a:r>
              <a:rPr lang="en-US" dirty="0" smtClean="0"/>
              <a:t>	</a:t>
            </a:r>
            <a:r>
              <a:rPr lang="en-US" b="1" dirty="0" smtClean="0"/>
              <a:t>Column </a:t>
            </a:r>
            <a:r>
              <a:rPr lang="en-US" b="1" dirty="0"/>
              <a:t>B </a:t>
            </a:r>
            <a:endParaRPr lang="en-US" b="1" dirty="0" smtClean="0"/>
          </a:p>
          <a:p>
            <a:r>
              <a:rPr lang="en-US" dirty="0"/>
              <a:t>	</a:t>
            </a:r>
          </a:p>
          <a:p>
            <a:r>
              <a:rPr lang="en-US" dirty="0" err="1"/>
              <a:t>JobTracker</a:t>
            </a:r>
            <a:r>
              <a:rPr lang="en-US" dirty="0"/>
              <a:t> 	</a:t>
            </a:r>
            <a:r>
              <a:rPr lang="en-US" dirty="0" smtClean="0"/>
              <a:t>	Executes </a:t>
            </a:r>
            <a:r>
              <a:rPr lang="en-US" dirty="0"/>
              <a:t>Task 	</a:t>
            </a:r>
          </a:p>
          <a:p>
            <a:r>
              <a:rPr lang="en-US" dirty="0" err="1"/>
              <a:t>MapReduce</a:t>
            </a:r>
            <a:r>
              <a:rPr lang="en-US" dirty="0"/>
              <a:t> 	</a:t>
            </a:r>
            <a:r>
              <a:rPr lang="en-US" dirty="0" smtClean="0"/>
              <a:t>	Schedules </a:t>
            </a:r>
            <a:r>
              <a:rPr lang="en-US" dirty="0"/>
              <a:t>Task 	</a:t>
            </a:r>
          </a:p>
          <a:p>
            <a:r>
              <a:rPr lang="en-US" dirty="0" err="1"/>
              <a:t>TaskTracker</a:t>
            </a:r>
            <a:r>
              <a:rPr lang="en-US" dirty="0"/>
              <a:t> 	</a:t>
            </a:r>
            <a:r>
              <a:rPr lang="en-US" dirty="0" smtClean="0"/>
              <a:t>	Programming </a:t>
            </a:r>
            <a:r>
              <a:rPr lang="en-US" dirty="0"/>
              <a:t>Model 	</a:t>
            </a:r>
          </a:p>
          <a:p>
            <a:r>
              <a:rPr lang="en-US" dirty="0"/>
              <a:t>Job Configuration 	Converts input into Key Value pair 	</a:t>
            </a:r>
          </a:p>
          <a:p>
            <a:r>
              <a:rPr lang="en-US" dirty="0"/>
              <a:t>Map 	</a:t>
            </a:r>
            <a:r>
              <a:rPr lang="en-US" dirty="0" smtClean="0"/>
              <a:t>		Job </a:t>
            </a:r>
            <a:r>
              <a:rPr lang="en-US" dirty="0"/>
              <a:t>Parameters 	</a:t>
            </a:r>
          </a:p>
          <a:p>
            <a:endParaRPr lang="en-US" b="1" dirty="0"/>
          </a:p>
        </p:txBody>
      </p:sp>
    </p:spTree>
    <p:extLst>
      <p:ext uri="{BB962C8B-B14F-4D97-AF65-F5344CB8AC3E}">
        <p14:creationId xmlns:p14="http://schemas.microsoft.com/office/powerpoint/2010/main" val="39998483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6896" y="3513188"/>
            <a:ext cx="2228170" cy="533879"/>
          </a:xfrm>
        </p:spPr>
        <p:txBody>
          <a:bodyPr>
            <a:noAutofit/>
          </a:bodyPr>
          <a:lstStyle/>
          <a:p>
            <a:pPr algn="ctr"/>
            <a:r>
              <a:rPr lang="en-US" sz="2800" b="1" dirty="0" smtClean="0"/>
              <a:t>Thank </a:t>
            </a:r>
            <a:r>
              <a:rPr lang="en-US" sz="2800" b="1" dirty="0" smtClean="0"/>
              <a:t>You</a:t>
            </a:r>
            <a:r>
              <a:rPr lang="en-US" sz="2800" b="1" dirty="0"/>
              <a:t/>
            </a:r>
            <a:br>
              <a:rPr lang="en-US" sz="2800" b="1" dirty="0"/>
            </a:br>
            <a:r>
              <a:rPr lang="en-US" sz="2800" b="1" dirty="0" smtClean="0"/>
              <a:t/>
            </a:r>
            <a:br>
              <a:rPr lang="en-US" sz="2800" b="1" dirty="0" smtClean="0"/>
            </a:br>
            <a:r>
              <a:rPr lang="en-US" sz="2800" b="1" dirty="0"/>
              <a:t/>
            </a:r>
            <a:br>
              <a:rPr lang="en-US" sz="2800" b="1" dirty="0"/>
            </a:br>
            <a:endParaRPr lang="en-US" sz="2800" b="1" dirty="0">
              <a:latin typeface="Trebuchet MS" panose="020B0603020202020204" pitchFamily="34" charset="0"/>
            </a:endParaRPr>
          </a:p>
        </p:txBody>
      </p:sp>
    </p:spTree>
    <p:extLst>
      <p:ext uri="{BB962C8B-B14F-4D97-AF65-F5344CB8AC3E}">
        <p14:creationId xmlns:p14="http://schemas.microsoft.com/office/powerpoint/2010/main" val="1363440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3008"/>
          </a:xfrm>
        </p:spPr>
        <p:txBody>
          <a:bodyPr>
            <a:noAutofit/>
          </a:bodyPr>
          <a:lstStyle/>
          <a:p>
            <a:r>
              <a:rPr lang="en-US" sz="2400" b="1" dirty="0" smtClean="0">
                <a:latin typeface="Trebuchet MS" panose="020B0603020202020204" pitchFamily="34" charset="0"/>
              </a:rPr>
              <a:t>Agenda</a:t>
            </a:r>
            <a:endParaRPr lang="en-US" sz="2400" b="1" dirty="0">
              <a:latin typeface="Trebuchet MS" panose="020B0603020202020204" pitchFamily="34" charset="0"/>
            </a:endParaRPr>
          </a:p>
        </p:txBody>
      </p:sp>
      <p:sp>
        <p:nvSpPr>
          <p:cNvPr id="4" name="Rectangle 1"/>
          <p:cNvSpPr>
            <a:spLocks noGrp="1" noChangeArrowheads="1"/>
          </p:cNvSpPr>
          <p:nvPr>
            <p:ph idx="1"/>
          </p:nvPr>
        </p:nvSpPr>
        <p:spPr bwMode="auto">
          <a:xfrm>
            <a:off x="838201" y="1446248"/>
            <a:ext cx="822124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dirty="0" smtClean="0">
                <a:latin typeface="+mn-lt"/>
              </a:rPr>
              <a:t>Processing </a:t>
            </a:r>
            <a:r>
              <a:rPr lang="en-US" dirty="0">
                <a:latin typeface="+mn-lt"/>
              </a:rPr>
              <a:t>Data with </a:t>
            </a:r>
            <a:r>
              <a:rPr lang="en-US" dirty="0" smtClean="0">
                <a:latin typeface="+mn-lt"/>
              </a:rPr>
              <a:t>Hadoop</a:t>
            </a:r>
          </a:p>
          <a:p>
            <a:pPr lvl="1">
              <a:buFont typeface="Wingdings" panose="05000000000000000000" pitchFamily="2" charset="2"/>
              <a:buChar char="v"/>
            </a:pPr>
            <a:r>
              <a:rPr lang="en-US" sz="1800" dirty="0" smtClean="0">
                <a:latin typeface="+mn-lt"/>
              </a:rPr>
              <a:t>What is MapReduce Programming?</a:t>
            </a:r>
            <a:endParaRPr lang="en-US" sz="1800" dirty="0">
              <a:latin typeface="+mn-lt"/>
            </a:endParaRPr>
          </a:p>
          <a:p>
            <a:pPr lvl="1">
              <a:buFont typeface="Wingdings" panose="05000000000000000000" pitchFamily="2" charset="2"/>
              <a:buChar char="v"/>
            </a:pPr>
            <a:r>
              <a:rPr lang="en-US" sz="1800" dirty="0" smtClean="0">
                <a:latin typeface="+mn-lt"/>
              </a:rPr>
              <a:t>How does MapReduce Works?</a:t>
            </a:r>
            <a:endParaRPr lang="en-US" sz="1800" dirty="0">
              <a:latin typeface="+mn-lt"/>
            </a:endParaRPr>
          </a:p>
          <a:p>
            <a:pPr lvl="1">
              <a:buFont typeface="Wingdings" panose="05000000000000000000" pitchFamily="2" charset="2"/>
              <a:buChar char="v"/>
            </a:pPr>
            <a:r>
              <a:rPr lang="en-US" sz="1800" dirty="0">
                <a:latin typeface="+mn-lt"/>
              </a:rPr>
              <a:t>MapReduce </a:t>
            </a:r>
            <a:r>
              <a:rPr lang="en-US" sz="1800" dirty="0" smtClean="0">
                <a:latin typeface="+mn-lt"/>
              </a:rPr>
              <a:t> Word Count </a:t>
            </a:r>
            <a:r>
              <a:rPr lang="en-US" sz="1800" dirty="0" smtClean="0">
                <a:latin typeface="+mn-lt"/>
              </a:rPr>
              <a:t>Example</a:t>
            </a:r>
          </a:p>
          <a:p>
            <a:pPr lvl="1">
              <a:buFont typeface="Wingdings" panose="05000000000000000000" pitchFamily="2" charset="2"/>
              <a:buChar char="v"/>
            </a:pPr>
            <a:endParaRPr lang="en-US" sz="1800" dirty="0">
              <a:latin typeface="+mn-lt"/>
            </a:endParaRPr>
          </a:p>
          <a:p>
            <a:pPr lvl="0"/>
            <a:r>
              <a:rPr lang="en-US" dirty="0">
                <a:latin typeface="+mn-lt"/>
              </a:rPr>
              <a:t>Managing Resources and Application with Hadoop YARN</a:t>
            </a:r>
          </a:p>
          <a:p>
            <a:pPr lvl="1">
              <a:buFont typeface="Wingdings" panose="05000000000000000000" pitchFamily="2" charset="2"/>
              <a:buChar char="v"/>
            </a:pPr>
            <a:r>
              <a:rPr lang="en-US" sz="1800" dirty="0">
                <a:latin typeface="+mn-lt"/>
              </a:rPr>
              <a:t>Limitations of Hadoop 1.0 Architecture</a:t>
            </a:r>
          </a:p>
          <a:p>
            <a:pPr lvl="1">
              <a:buFont typeface="Wingdings" panose="05000000000000000000" pitchFamily="2" charset="2"/>
              <a:buChar char="v"/>
            </a:pPr>
            <a:r>
              <a:rPr lang="en-US" sz="1800" dirty="0" smtClean="0">
                <a:latin typeface="+mn-lt"/>
              </a:rPr>
              <a:t>Hadoop </a:t>
            </a:r>
            <a:r>
              <a:rPr lang="en-US" sz="1800" dirty="0">
                <a:latin typeface="+mn-lt"/>
              </a:rPr>
              <a:t>2 YARN: Taking Hadoop Beyond </a:t>
            </a:r>
            <a:r>
              <a:rPr lang="en-US" sz="1800" dirty="0" smtClean="0">
                <a:latin typeface="+mn-lt"/>
              </a:rPr>
              <a:t>Batch</a:t>
            </a:r>
          </a:p>
          <a:p>
            <a:pPr lvl="1">
              <a:buFont typeface="Wingdings" panose="05000000000000000000" pitchFamily="2" charset="2"/>
              <a:buChar char="v"/>
            </a:pPr>
            <a:endParaRPr lang="en-US" sz="1800" dirty="0">
              <a:latin typeface="+mn-lt"/>
            </a:endParaRPr>
          </a:p>
          <a:p>
            <a:pPr lvl="0"/>
            <a:r>
              <a:rPr lang="en-US" dirty="0">
                <a:latin typeface="+mn-lt"/>
              </a:rPr>
              <a:t>Hadoop Ecosystem</a:t>
            </a:r>
          </a:p>
          <a:p>
            <a:pPr lvl="1">
              <a:buFont typeface="Wingdings" panose="05000000000000000000" pitchFamily="2" charset="2"/>
              <a:buChar char="v"/>
            </a:pPr>
            <a:r>
              <a:rPr lang="en-US" sz="1800" dirty="0">
                <a:latin typeface="+mn-lt"/>
              </a:rPr>
              <a:t>Pig</a:t>
            </a:r>
          </a:p>
          <a:p>
            <a:pPr lvl="1">
              <a:buFont typeface="Wingdings" panose="05000000000000000000" pitchFamily="2" charset="2"/>
              <a:buChar char="v"/>
            </a:pPr>
            <a:r>
              <a:rPr lang="en-US" sz="1800" dirty="0">
                <a:latin typeface="+mn-lt"/>
              </a:rPr>
              <a:t>Hive</a:t>
            </a:r>
          </a:p>
          <a:p>
            <a:pPr lvl="1">
              <a:buFont typeface="Wingdings" panose="05000000000000000000" pitchFamily="2" charset="2"/>
              <a:buChar char="v"/>
            </a:pPr>
            <a:r>
              <a:rPr lang="en-US" sz="1800" dirty="0" err="1">
                <a:latin typeface="+mn-lt"/>
              </a:rPr>
              <a:t>Sqoop</a:t>
            </a:r>
            <a:endParaRPr lang="en-US" sz="1800" dirty="0">
              <a:latin typeface="+mn-lt"/>
            </a:endParaRPr>
          </a:p>
          <a:p>
            <a:pPr lvl="1">
              <a:buFont typeface="Wingdings" panose="05000000000000000000" pitchFamily="2" charset="2"/>
              <a:buChar char="v"/>
            </a:pPr>
            <a:r>
              <a:rPr lang="en-US" sz="1800" dirty="0" err="1">
                <a:latin typeface="+mn-lt"/>
              </a:rPr>
              <a:t>HBase</a:t>
            </a:r>
            <a:endParaRPr lang="en-US" sz="1800" dirty="0">
              <a:latin typeface="+mn-lt"/>
            </a:endParaRPr>
          </a:p>
          <a:p>
            <a:pPr lvl="0" algn="just" defTabSz="914400">
              <a:buClrTx/>
              <a:buSzTx/>
              <a:buFont typeface="Wingdings" panose="05000000000000000000" pitchFamily="2" charset="2"/>
              <a:buChar char="Ø"/>
            </a:pPr>
            <a:endParaRPr lang="en-US" dirty="0"/>
          </a:p>
          <a:p>
            <a:pPr marL="0" lvl="0" indent="0">
              <a:buNone/>
            </a:pPr>
            <a:endParaRPr lang="en-US" dirty="0"/>
          </a:p>
        </p:txBody>
      </p:sp>
    </p:spTree>
    <p:extLst>
      <p:ext uri="{BB962C8B-B14F-4D97-AF65-F5344CB8AC3E}">
        <p14:creationId xmlns:p14="http://schemas.microsoft.com/office/powerpoint/2010/main" val="3782687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279" y="3253856"/>
            <a:ext cx="5581650" cy="481542"/>
          </a:xfrm>
        </p:spPr>
        <p:txBody>
          <a:bodyPr>
            <a:noAutofit/>
          </a:bodyPr>
          <a:lstStyle/>
          <a:p>
            <a:pPr algn="ctr"/>
            <a:r>
              <a:rPr lang="en-US" sz="2400" b="1" dirty="0" smtClean="0"/>
              <a:t>Hadoop – </a:t>
            </a:r>
            <a:r>
              <a:rPr lang="en-US" sz="2400" b="1" dirty="0"/>
              <a:t>An Introduction </a:t>
            </a:r>
            <a:endParaRPr lang="en-US" sz="2400" b="1" dirty="0">
              <a:latin typeface="Trebuchet MS" panose="020B0603020202020204" pitchFamily="34" charset="0"/>
            </a:endParaRPr>
          </a:p>
        </p:txBody>
      </p:sp>
    </p:spTree>
    <p:extLst>
      <p:ext uri="{BB962C8B-B14F-4D97-AF65-F5344CB8AC3E}">
        <p14:creationId xmlns:p14="http://schemas.microsoft.com/office/powerpoint/2010/main" val="1803671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663056"/>
            <a:ext cx="5581650" cy="481542"/>
          </a:xfrm>
        </p:spPr>
        <p:txBody>
          <a:bodyPr>
            <a:normAutofit/>
          </a:bodyPr>
          <a:lstStyle/>
          <a:p>
            <a:r>
              <a:rPr lang="en-US" sz="2400" b="1" dirty="0" smtClean="0"/>
              <a:t>What is Hadoop</a:t>
            </a:r>
            <a:endParaRPr lang="en-US" sz="2400" b="1" dirty="0">
              <a:latin typeface="Trebuchet MS" panose="020B0603020202020204" pitchFamily="34" charset="0"/>
            </a:endParaRPr>
          </a:p>
        </p:txBody>
      </p:sp>
      <p:sp>
        <p:nvSpPr>
          <p:cNvPr id="5" name="Rectangle 4"/>
          <p:cNvSpPr/>
          <p:nvPr/>
        </p:nvSpPr>
        <p:spPr>
          <a:xfrm>
            <a:off x="677334" y="1144598"/>
            <a:ext cx="7332133" cy="5599225"/>
          </a:xfrm>
          <a:prstGeom prst="rect">
            <a:avLst/>
          </a:prstGeom>
        </p:spPr>
        <p:txBody>
          <a:bodyPr wrap="square">
            <a:spAutoFit/>
          </a:bodyPr>
          <a:lstStyle/>
          <a:p>
            <a:pPr algn="just">
              <a:lnSpc>
                <a:spcPct val="107000"/>
              </a:lnSpc>
              <a:spcAft>
                <a:spcPts val="800"/>
              </a:spcAft>
            </a:pPr>
            <a:endParaRPr lang="en-US" dirty="0" smtClean="0">
              <a:ea typeface="Calibri" panose="020F0502020204030204" pitchFamily="34" charset="0"/>
              <a:cs typeface="Times New Roman" panose="02020603050405020304" pitchFamily="18" charset="0"/>
            </a:endParaRPr>
          </a:p>
          <a:p>
            <a:pPr algn="just">
              <a:lnSpc>
                <a:spcPct val="107000"/>
              </a:lnSpc>
              <a:spcAft>
                <a:spcPts val="800"/>
              </a:spcAft>
            </a:pPr>
            <a:r>
              <a:rPr lang="en-US" dirty="0" smtClean="0">
                <a:ea typeface="Calibri" panose="020F0502020204030204" pitchFamily="34" charset="0"/>
                <a:cs typeface="Times New Roman" panose="02020603050405020304" pitchFamily="18" charset="0"/>
              </a:rPr>
              <a:t>Hadoop </a:t>
            </a:r>
            <a:r>
              <a:rPr lang="en-US" dirty="0" smtClean="0">
                <a:ea typeface="Calibri" panose="020F0502020204030204" pitchFamily="34" charset="0"/>
                <a:cs typeface="Times New Roman" panose="02020603050405020304" pitchFamily="18" charset="0"/>
              </a:rPr>
              <a:t>is:</a:t>
            </a:r>
          </a:p>
          <a:p>
            <a:r>
              <a:rPr lang="en-US" dirty="0" smtClean="0"/>
              <a:t>Ever </a:t>
            </a:r>
            <a:r>
              <a:rPr lang="en-US" dirty="0"/>
              <a:t>wondered why Hadoop has been and is one of the most wanted technologies</a:t>
            </a:r>
            <a:r>
              <a:rPr lang="en-US" dirty="0" smtClean="0"/>
              <a:t>!!</a:t>
            </a:r>
          </a:p>
          <a:p>
            <a:endParaRPr lang="en-US" dirty="0"/>
          </a:p>
          <a:p>
            <a:r>
              <a:rPr lang="en-US" dirty="0"/>
              <a:t>The key consideration (the rationale behind its huge popularity) is</a:t>
            </a:r>
            <a:r>
              <a:rPr lang="en-US" dirty="0" smtClean="0"/>
              <a:t>:</a:t>
            </a:r>
          </a:p>
          <a:p>
            <a:endParaRPr lang="en-US" dirty="0"/>
          </a:p>
          <a:p>
            <a:r>
              <a:rPr lang="en-US" b="1" i="1" dirty="0"/>
              <a:t>Its capability to handle massive amounts of data, different categories of data – fairly quickly</a:t>
            </a:r>
            <a:r>
              <a:rPr lang="en-US" b="1" i="1" dirty="0" smtClean="0"/>
              <a:t>.</a:t>
            </a:r>
          </a:p>
          <a:p>
            <a:endParaRPr lang="en-US" dirty="0"/>
          </a:p>
          <a:p>
            <a:r>
              <a:rPr lang="en-US" dirty="0"/>
              <a:t>The other considerations are </a:t>
            </a:r>
            <a:r>
              <a:rPr lang="en-US" dirty="0" smtClean="0"/>
              <a:t>:</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662249" y="3315918"/>
            <a:ext cx="4010025" cy="3028950"/>
          </a:xfrm>
          <a:prstGeom prst="rect">
            <a:avLst/>
          </a:prstGeom>
        </p:spPr>
      </p:pic>
    </p:spTree>
    <p:extLst>
      <p:ext uri="{BB962C8B-B14F-4D97-AF65-F5344CB8AC3E}">
        <p14:creationId xmlns:p14="http://schemas.microsoft.com/office/powerpoint/2010/main" val="2537501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7566" y="2926053"/>
            <a:ext cx="5581650" cy="869570"/>
          </a:xfrm>
        </p:spPr>
        <p:txBody>
          <a:bodyPr>
            <a:normAutofit/>
          </a:bodyPr>
          <a:lstStyle/>
          <a:p>
            <a:pPr algn="ctr"/>
            <a:r>
              <a:rPr lang="en-US" sz="2400" b="1" dirty="0"/>
              <a:t/>
            </a:r>
            <a:br>
              <a:rPr lang="en-US" sz="2400" b="1" dirty="0"/>
            </a:br>
            <a:r>
              <a:rPr lang="en-US" sz="2400" b="1" dirty="0"/>
              <a:t>RDBMS versus HADOOP</a:t>
            </a:r>
            <a:endParaRPr lang="en-US" sz="2400" b="1" dirty="0">
              <a:latin typeface="Trebuchet MS" panose="020B0603020202020204" pitchFamily="34" charset="0"/>
            </a:endParaRPr>
          </a:p>
        </p:txBody>
      </p:sp>
    </p:spTree>
    <p:extLst>
      <p:ext uri="{BB962C8B-B14F-4D97-AF65-F5344CB8AC3E}">
        <p14:creationId xmlns:p14="http://schemas.microsoft.com/office/powerpoint/2010/main" val="2425615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8030043" cy="498475"/>
          </a:xfrm>
        </p:spPr>
        <p:txBody>
          <a:bodyPr>
            <a:normAutofit/>
          </a:bodyPr>
          <a:lstStyle/>
          <a:p>
            <a:r>
              <a:rPr lang="en-US" sz="2400" b="1" dirty="0"/>
              <a:t>RDBMS versus HADOOP</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719667" y="1083593"/>
            <a:ext cx="7662333" cy="369332"/>
          </a:xfrm>
          <a:prstGeom prst="rect">
            <a:avLst/>
          </a:prstGeom>
          <a:noFill/>
        </p:spPr>
        <p:txBody>
          <a:bodyPr wrap="square" rtlCol="0">
            <a:spAutoFit/>
          </a:bodyPr>
          <a:lstStyle/>
          <a:p>
            <a:endParaRPr lang="en-US" dirty="0" smtClean="0"/>
          </a:p>
        </p:txBody>
      </p:sp>
      <p:pic>
        <p:nvPicPr>
          <p:cNvPr id="7" name="Picture 6"/>
          <p:cNvPicPr>
            <a:picLocks noChangeAspect="1"/>
          </p:cNvPicPr>
          <p:nvPr/>
        </p:nvPicPr>
        <p:blipFill>
          <a:blip r:embed="rId3"/>
          <a:stretch>
            <a:fillRect/>
          </a:stretch>
        </p:blipFill>
        <p:spPr>
          <a:xfrm>
            <a:off x="719667" y="863600"/>
            <a:ext cx="8148576" cy="5283200"/>
          </a:xfrm>
          <a:prstGeom prst="rect">
            <a:avLst/>
          </a:prstGeom>
        </p:spPr>
      </p:pic>
    </p:spTree>
    <p:extLst>
      <p:ext uri="{BB962C8B-B14F-4D97-AF65-F5344CB8AC3E}">
        <p14:creationId xmlns:p14="http://schemas.microsoft.com/office/powerpoint/2010/main" val="1408079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621</TotalTime>
  <Words>1350</Words>
  <Application>Microsoft Office PowerPoint</Application>
  <PresentationFormat>Widescreen</PresentationFormat>
  <Paragraphs>266</Paragraphs>
  <Slides>44</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Adobe Garamond</vt:lpstr>
      <vt:lpstr>Arial</vt:lpstr>
      <vt:lpstr>Calibri</vt:lpstr>
      <vt:lpstr>ITC Officina Sans Book</vt:lpstr>
      <vt:lpstr>Times New Roman</vt:lpstr>
      <vt:lpstr>Trebuchet MS</vt:lpstr>
      <vt:lpstr>Wingdings</vt:lpstr>
      <vt:lpstr>Wingdings 3</vt:lpstr>
      <vt:lpstr>Facet</vt:lpstr>
      <vt:lpstr>PowerPoint Presentation</vt:lpstr>
      <vt:lpstr>Learning Objectives and Learning Outcomes</vt:lpstr>
      <vt:lpstr>Session Plan</vt:lpstr>
      <vt:lpstr>Agenda</vt:lpstr>
      <vt:lpstr>Agenda</vt:lpstr>
      <vt:lpstr>Hadoop – An Introduction </vt:lpstr>
      <vt:lpstr>What is Hadoop</vt:lpstr>
      <vt:lpstr> RDBMS versus HADOOP</vt:lpstr>
      <vt:lpstr>RDBMS versus HADOOP</vt:lpstr>
      <vt:lpstr> Distributed Computing Challenges</vt:lpstr>
      <vt:lpstr>Distributed Computing Challenges</vt:lpstr>
      <vt:lpstr>History of Hadoop</vt:lpstr>
      <vt:lpstr>History of Hadoop</vt:lpstr>
      <vt:lpstr> Hadoop Overview</vt:lpstr>
      <vt:lpstr>Key Aspects of Hadoop</vt:lpstr>
      <vt:lpstr>Hadoop Components</vt:lpstr>
      <vt:lpstr>Hadoop Components</vt:lpstr>
      <vt:lpstr>Hadoop High Level Architecture</vt:lpstr>
      <vt:lpstr>Use case for Hadoop</vt:lpstr>
      <vt:lpstr>ClickStream Data Analysis </vt:lpstr>
      <vt:lpstr>Hadoop Distributors</vt:lpstr>
      <vt:lpstr>Hadoop Distributors</vt:lpstr>
      <vt:lpstr>HDFS  (HADOOP DISTRIBUTED FILE SYSTEM) </vt:lpstr>
      <vt:lpstr>Hadoop Distributed File System</vt:lpstr>
      <vt:lpstr>HDFS Daemons</vt:lpstr>
      <vt:lpstr>Anatomy of File Read</vt:lpstr>
      <vt:lpstr>Anatomy of File Write</vt:lpstr>
      <vt:lpstr>Replica Placement Strategy</vt:lpstr>
      <vt:lpstr>Working with HDFS Commands</vt:lpstr>
      <vt:lpstr>Special Features of HDFS</vt:lpstr>
      <vt:lpstr> Processing with Hadoop</vt:lpstr>
      <vt:lpstr>What is MapReduce Programming?</vt:lpstr>
      <vt:lpstr>How MapReduce Programming Works</vt:lpstr>
      <vt:lpstr>MapReduce – Word Count Example</vt:lpstr>
      <vt:lpstr>MANAGING RESOURCES AND APPLICATIONS  WITH HADOOP - YARN   (YET ANOTHER RESOURCE NEGOTIATOR)</vt:lpstr>
      <vt:lpstr>Limitations of Hadoop 1.0 Architecture</vt:lpstr>
      <vt:lpstr>Hadoop 2 YARN: Taking Hadoop beyond Batch </vt:lpstr>
      <vt:lpstr>Hadoop 2 YARN: Taking Hadoop beyond Batch </vt:lpstr>
      <vt:lpstr>Interacting with Hadoop Ecosystem</vt:lpstr>
      <vt:lpstr>Interacting with Hadoop Ecosytem </vt:lpstr>
      <vt:lpstr>Answer a few quick questions…</vt:lpstr>
      <vt:lpstr>Match the columns</vt:lpstr>
      <vt:lpstr>Match the columns</vt:lpstr>
      <vt:lpstr>Thank You   </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Seema Acharya</dc:creator>
  <cp:lastModifiedBy>Seema Acharya</cp:lastModifiedBy>
  <cp:revision>176</cp:revision>
  <dcterms:created xsi:type="dcterms:W3CDTF">2015-04-07T15:48:33Z</dcterms:created>
  <dcterms:modified xsi:type="dcterms:W3CDTF">2015-04-13T11:34:16Z</dcterms:modified>
</cp:coreProperties>
</file>