
<file path=[Content_Types].xml><?xml version="1.0" encoding="utf-8"?>
<Types xmlns="http://schemas.openxmlformats.org/package/2006/content-types">
  <Default Extension="vsd" ContentType="application/vnd.visio"/>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271" r:id="rId3"/>
    <p:sldId id="272" r:id="rId4"/>
    <p:sldId id="273" r:id="rId5"/>
    <p:sldId id="283" r:id="rId6"/>
    <p:sldId id="297" r:id="rId7"/>
    <p:sldId id="298" r:id="rId8"/>
    <p:sldId id="274" r:id="rId9"/>
    <p:sldId id="340" r:id="rId10"/>
    <p:sldId id="316" r:id="rId11"/>
    <p:sldId id="317" r:id="rId12"/>
    <p:sldId id="318" r:id="rId13"/>
    <p:sldId id="319" r:id="rId14"/>
    <p:sldId id="320" r:id="rId15"/>
    <p:sldId id="321" r:id="rId16"/>
    <p:sldId id="323" r:id="rId17"/>
    <p:sldId id="322" r:id="rId18"/>
    <p:sldId id="288" r:id="rId19"/>
    <p:sldId id="261" r:id="rId20"/>
    <p:sldId id="289" r:id="rId21"/>
    <p:sldId id="285" r:id="rId22"/>
    <p:sldId id="324" r:id="rId23"/>
    <p:sldId id="325" r:id="rId24"/>
    <p:sldId id="326" r:id="rId25"/>
    <p:sldId id="327" r:id="rId26"/>
    <p:sldId id="328" r:id="rId27"/>
    <p:sldId id="329" r:id="rId28"/>
    <p:sldId id="330" r:id="rId29"/>
    <p:sldId id="331" r:id="rId30"/>
    <p:sldId id="332" r:id="rId31"/>
    <p:sldId id="333" r:id="rId32"/>
    <p:sldId id="334" r:id="rId33"/>
    <p:sldId id="290" r:id="rId34"/>
    <p:sldId id="286" r:id="rId35"/>
    <p:sldId id="335" r:id="rId36"/>
    <p:sldId id="341" r:id="rId37"/>
    <p:sldId id="336" r:id="rId38"/>
    <p:sldId id="291" r:id="rId39"/>
    <p:sldId id="287" r:id="rId40"/>
    <p:sldId id="314" r:id="rId41"/>
    <p:sldId id="312" r:id="rId42"/>
    <p:sldId id="337" r:id="rId43"/>
    <p:sldId id="338" r:id="rId44"/>
    <p:sldId id="279" r:id="rId45"/>
    <p:sldId id="339" r:id="rId46"/>
    <p:sldId id="269" r:id="rId47"/>
    <p:sldId id="275" r:id="rId48"/>
    <p:sldId id="281" r:id="rId49"/>
    <p:sldId id="280" r:id="rId50"/>
    <p:sldId id="270"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6122" autoAdjust="0"/>
  </p:normalViewPr>
  <p:slideViewPr>
    <p:cSldViewPr snapToGrid="0">
      <p:cViewPr varScale="1">
        <p:scale>
          <a:sx n="56" d="100"/>
          <a:sy n="56" d="100"/>
        </p:scale>
        <p:origin x="1260" y="60"/>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D211FA-C966-4004-B4BC-F15C15C07DF5}" type="datetimeFigureOut">
              <a:rPr lang="en-US" smtClean="0"/>
              <a:t>4/13/2015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699876-1A9D-4A13-A2C3-B956C7442E0C}" type="slidenum">
              <a:rPr lang="en-US" smtClean="0"/>
              <a:t>‹#›</a:t>
            </a:fld>
            <a:endParaRPr lang="en-US"/>
          </a:p>
        </p:txBody>
      </p:sp>
    </p:spTree>
    <p:extLst>
      <p:ext uri="{BB962C8B-B14F-4D97-AF65-F5344CB8AC3E}">
        <p14:creationId xmlns:p14="http://schemas.microsoft.com/office/powerpoint/2010/main" val="665605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NoSQL</a:t>
            </a:r>
            <a:r>
              <a:rPr lang="en-US" baseline="0" dirty="0" smtClean="0"/>
              <a:t> stands for Not Only SQL.</a:t>
            </a:r>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5</a:t>
            </a:fld>
            <a:endParaRPr lang="en-US"/>
          </a:p>
        </p:txBody>
      </p:sp>
    </p:spTree>
    <p:extLst>
      <p:ext uri="{BB962C8B-B14F-4D97-AF65-F5344CB8AC3E}">
        <p14:creationId xmlns:p14="http://schemas.microsoft.com/office/powerpoint/2010/main" val="2863183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19</a:t>
            </a:fld>
            <a:endParaRPr lang="en-US"/>
          </a:p>
        </p:txBody>
      </p:sp>
    </p:spTree>
    <p:extLst>
      <p:ext uri="{BB962C8B-B14F-4D97-AF65-F5344CB8AC3E}">
        <p14:creationId xmlns:p14="http://schemas.microsoft.com/office/powerpoint/2010/main" val="1141889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21</a:t>
            </a:fld>
            <a:endParaRPr lang="en-US"/>
          </a:p>
        </p:txBody>
      </p:sp>
    </p:spTree>
    <p:extLst>
      <p:ext uri="{BB962C8B-B14F-4D97-AF65-F5344CB8AC3E}">
        <p14:creationId xmlns:p14="http://schemas.microsoft.com/office/powerpoint/2010/main" val="3818684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22</a:t>
            </a:fld>
            <a:endParaRPr lang="en-US"/>
          </a:p>
        </p:txBody>
      </p:sp>
    </p:spTree>
    <p:extLst>
      <p:ext uri="{BB962C8B-B14F-4D97-AF65-F5344CB8AC3E}">
        <p14:creationId xmlns:p14="http://schemas.microsoft.com/office/powerpoint/2010/main" val="863982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23</a:t>
            </a:fld>
            <a:endParaRPr lang="en-US"/>
          </a:p>
        </p:txBody>
      </p:sp>
    </p:spTree>
    <p:extLst>
      <p:ext uri="{BB962C8B-B14F-4D97-AF65-F5344CB8AC3E}">
        <p14:creationId xmlns:p14="http://schemas.microsoft.com/office/powerpoint/2010/main" val="442140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24</a:t>
            </a:fld>
            <a:endParaRPr lang="en-US"/>
          </a:p>
        </p:txBody>
      </p:sp>
    </p:spTree>
    <p:extLst>
      <p:ext uri="{BB962C8B-B14F-4D97-AF65-F5344CB8AC3E}">
        <p14:creationId xmlns:p14="http://schemas.microsoft.com/office/powerpoint/2010/main" val="2435787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25</a:t>
            </a:fld>
            <a:endParaRPr lang="en-US"/>
          </a:p>
        </p:txBody>
      </p:sp>
    </p:spTree>
    <p:extLst>
      <p:ext uri="{BB962C8B-B14F-4D97-AF65-F5344CB8AC3E}">
        <p14:creationId xmlns:p14="http://schemas.microsoft.com/office/powerpoint/2010/main" val="1363284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26</a:t>
            </a:fld>
            <a:endParaRPr lang="en-US"/>
          </a:p>
        </p:txBody>
      </p:sp>
    </p:spTree>
    <p:extLst>
      <p:ext uri="{BB962C8B-B14F-4D97-AF65-F5344CB8AC3E}">
        <p14:creationId xmlns:p14="http://schemas.microsoft.com/office/powerpoint/2010/main" val="1579109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27</a:t>
            </a:fld>
            <a:endParaRPr lang="en-US"/>
          </a:p>
        </p:txBody>
      </p:sp>
    </p:spTree>
    <p:extLst>
      <p:ext uri="{BB962C8B-B14F-4D97-AF65-F5344CB8AC3E}">
        <p14:creationId xmlns:p14="http://schemas.microsoft.com/office/powerpoint/2010/main" val="4154862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28</a:t>
            </a:fld>
            <a:endParaRPr lang="en-US"/>
          </a:p>
        </p:txBody>
      </p:sp>
    </p:spTree>
    <p:extLst>
      <p:ext uri="{BB962C8B-B14F-4D97-AF65-F5344CB8AC3E}">
        <p14:creationId xmlns:p14="http://schemas.microsoft.com/office/powerpoint/2010/main" val="6782032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29</a:t>
            </a:fld>
            <a:endParaRPr lang="en-US"/>
          </a:p>
        </p:txBody>
      </p:sp>
    </p:spTree>
    <p:extLst>
      <p:ext uri="{BB962C8B-B14F-4D97-AF65-F5344CB8AC3E}">
        <p14:creationId xmlns:p14="http://schemas.microsoft.com/office/powerpoint/2010/main" val="1633493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8</a:t>
            </a:fld>
            <a:endParaRPr lang="en-US"/>
          </a:p>
        </p:txBody>
      </p:sp>
    </p:spTree>
    <p:extLst>
      <p:ext uri="{BB962C8B-B14F-4D97-AF65-F5344CB8AC3E}">
        <p14:creationId xmlns:p14="http://schemas.microsoft.com/office/powerpoint/2010/main" val="37554919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30</a:t>
            </a:fld>
            <a:endParaRPr lang="en-US"/>
          </a:p>
        </p:txBody>
      </p:sp>
    </p:spTree>
    <p:extLst>
      <p:ext uri="{BB962C8B-B14F-4D97-AF65-F5344CB8AC3E}">
        <p14:creationId xmlns:p14="http://schemas.microsoft.com/office/powerpoint/2010/main" val="1140536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31</a:t>
            </a:fld>
            <a:endParaRPr lang="en-US"/>
          </a:p>
        </p:txBody>
      </p:sp>
    </p:spTree>
    <p:extLst>
      <p:ext uri="{BB962C8B-B14F-4D97-AF65-F5344CB8AC3E}">
        <p14:creationId xmlns:p14="http://schemas.microsoft.com/office/powerpoint/2010/main" val="39509471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32</a:t>
            </a:fld>
            <a:endParaRPr lang="en-US"/>
          </a:p>
        </p:txBody>
      </p:sp>
    </p:spTree>
    <p:extLst>
      <p:ext uri="{BB962C8B-B14F-4D97-AF65-F5344CB8AC3E}">
        <p14:creationId xmlns:p14="http://schemas.microsoft.com/office/powerpoint/2010/main" val="40536655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34</a:t>
            </a:fld>
            <a:endParaRPr lang="en-US"/>
          </a:p>
        </p:txBody>
      </p:sp>
    </p:spTree>
    <p:extLst>
      <p:ext uri="{BB962C8B-B14F-4D97-AF65-F5344CB8AC3E}">
        <p14:creationId xmlns:p14="http://schemas.microsoft.com/office/powerpoint/2010/main" val="840154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35</a:t>
            </a:fld>
            <a:endParaRPr lang="en-US"/>
          </a:p>
        </p:txBody>
      </p:sp>
    </p:spTree>
    <p:extLst>
      <p:ext uri="{BB962C8B-B14F-4D97-AF65-F5344CB8AC3E}">
        <p14:creationId xmlns:p14="http://schemas.microsoft.com/office/powerpoint/2010/main" val="15023436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37</a:t>
            </a:fld>
            <a:endParaRPr lang="en-US"/>
          </a:p>
        </p:txBody>
      </p:sp>
    </p:spTree>
    <p:extLst>
      <p:ext uri="{BB962C8B-B14F-4D97-AF65-F5344CB8AC3E}">
        <p14:creationId xmlns:p14="http://schemas.microsoft.com/office/powerpoint/2010/main" val="33223663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39</a:t>
            </a:fld>
            <a:endParaRPr lang="en-US"/>
          </a:p>
        </p:txBody>
      </p:sp>
    </p:spTree>
    <p:extLst>
      <p:ext uri="{BB962C8B-B14F-4D97-AF65-F5344CB8AC3E}">
        <p14:creationId xmlns:p14="http://schemas.microsoft.com/office/powerpoint/2010/main" val="5594842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41</a:t>
            </a:fld>
            <a:endParaRPr lang="en-US"/>
          </a:p>
        </p:txBody>
      </p:sp>
    </p:spTree>
    <p:extLst>
      <p:ext uri="{BB962C8B-B14F-4D97-AF65-F5344CB8AC3E}">
        <p14:creationId xmlns:p14="http://schemas.microsoft.com/office/powerpoint/2010/main" val="6926775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43</a:t>
            </a:fld>
            <a:endParaRPr lang="en-US"/>
          </a:p>
        </p:txBody>
      </p:sp>
    </p:spTree>
    <p:extLst>
      <p:ext uri="{BB962C8B-B14F-4D97-AF65-F5344CB8AC3E}">
        <p14:creationId xmlns:p14="http://schemas.microsoft.com/office/powerpoint/2010/main" val="590798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10</a:t>
            </a:fld>
            <a:endParaRPr lang="en-US"/>
          </a:p>
        </p:txBody>
      </p:sp>
    </p:spTree>
    <p:extLst>
      <p:ext uri="{BB962C8B-B14F-4D97-AF65-F5344CB8AC3E}">
        <p14:creationId xmlns:p14="http://schemas.microsoft.com/office/powerpoint/2010/main" val="1115669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11</a:t>
            </a:fld>
            <a:endParaRPr lang="en-US"/>
          </a:p>
        </p:txBody>
      </p:sp>
    </p:spTree>
    <p:extLst>
      <p:ext uri="{BB962C8B-B14F-4D97-AF65-F5344CB8AC3E}">
        <p14:creationId xmlns:p14="http://schemas.microsoft.com/office/powerpoint/2010/main" val="1315211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12</a:t>
            </a:fld>
            <a:endParaRPr lang="en-US"/>
          </a:p>
        </p:txBody>
      </p:sp>
    </p:spTree>
    <p:extLst>
      <p:ext uri="{BB962C8B-B14F-4D97-AF65-F5344CB8AC3E}">
        <p14:creationId xmlns:p14="http://schemas.microsoft.com/office/powerpoint/2010/main" val="4089433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13</a:t>
            </a:fld>
            <a:endParaRPr lang="en-US"/>
          </a:p>
        </p:txBody>
      </p:sp>
    </p:spTree>
    <p:extLst>
      <p:ext uri="{BB962C8B-B14F-4D97-AF65-F5344CB8AC3E}">
        <p14:creationId xmlns:p14="http://schemas.microsoft.com/office/powerpoint/2010/main" val="219975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14</a:t>
            </a:fld>
            <a:endParaRPr lang="en-US"/>
          </a:p>
        </p:txBody>
      </p:sp>
    </p:spTree>
    <p:extLst>
      <p:ext uri="{BB962C8B-B14F-4D97-AF65-F5344CB8AC3E}">
        <p14:creationId xmlns:p14="http://schemas.microsoft.com/office/powerpoint/2010/main" val="2485966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15</a:t>
            </a:fld>
            <a:endParaRPr lang="en-US"/>
          </a:p>
        </p:txBody>
      </p:sp>
    </p:spTree>
    <p:extLst>
      <p:ext uri="{BB962C8B-B14F-4D97-AF65-F5344CB8AC3E}">
        <p14:creationId xmlns:p14="http://schemas.microsoft.com/office/powerpoint/2010/main" val="3132110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17</a:t>
            </a:fld>
            <a:endParaRPr lang="en-US"/>
          </a:p>
        </p:txBody>
      </p:sp>
    </p:spTree>
    <p:extLst>
      <p:ext uri="{BB962C8B-B14F-4D97-AF65-F5344CB8AC3E}">
        <p14:creationId xmlns:p14="http://schemas.microsoft.com/office/powerpoint/2010/main" val="1126016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189939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3085128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18659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4090090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06317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392309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2879199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1049596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1500145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3318345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6DA532-DA17-4F2B-B442-30061388BFAF}" type="datetimeFigureOut">
              <a:rPr lang="en-US" smtClean="0"/>
              <a:t>4/13/2015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1631814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6DA532-DA17-4F2B-B442-30061388BFAF}" type="datetimeFigureOut">
              <a:rPr lang="en-US" smtClean="0"/>
              <a:t>4/13/2015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2914994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6DA532-DA17-4F2B-B442-30061388BFAF}" type="datetimeFigureOut">
              <a:rPr lang="en-US" smtClean="0"/>
              <a:t>4/13/2015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155284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6DA532-DA17-4F2B-B442-30061388BFAF}" type="datetimeFigureOut">
              <a:rPr lang="en-US" smtClean="0"/>
              <a:t>4/13/2015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1237510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6DA532-DA17-4F2B-B442-30061388BFAF}" type="datetimeFigureOut">
              <a:rPr lang="en-US" smtClean="0"/>
              <a:t>4/13/2015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988712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6DA532-DA17-4F2B-B442-30061388BFAF}" type="datetimeFigureOut">
              <a:rPr lang="en-US" smtClean="0"/>
              <a:t>4/13/2015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3402313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86DA532-DA17-4F2B-B442-30061388BFAF}" type="datetimeFigureOut">
              <a:rPr lang="en-US" smtClean="0"/>
              <a:t>4/13/2015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4388CE8-86EF-4D8C-A9AD-919BEB60AF2B}" type="slidenum">
              <a:rPr lang="en-US" smtClean="0"/>
              <a:t>‹#›</a:t>
            </a:fld>
            <a:endParaRPr lang="en-US"/>
          </a:p>
        </p:txBody>
      </p:sp>
    </p:spTree>
    <p:extLst>
      <p:ext uri="{BB962C8B-B14F-4D97-AF65-F5344CB8AC3E}">
        <p14:creationId xmlns:p14="http://schemas.microsoft.com/office/powerpoint/2010/main" val="6595988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package" Target="../embeddings/Microsoft_Visio_Drawing1.vsdx"/></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package" Target="../embeddings/Microsoft_Visio_Drawing2.vsdx"/></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Microsoft_Visio_2003-2010_Drawing1.vsd"/></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emf"/><Relationship Id="rId4" Type="http://schemas.openxmlformats.org/officeDocument/2006/relationships/oleObject" Target="../embeddings/Microsoft_Visio_2003-2010_Drawing2.vsd"/></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university.mongodb.com/" TargetMode="External"/><Relationship Id="rId2" Type="http://schemas.openxmlformats.org/officeDocument/2006/relationships/hyperlink" Target="http://www.mongodb.org/" TargetMode="External"/><Relationship Id="rId1" Type="http://schemas.openxmlformats.org/officeDocument/2006/relationships/slideLayout" Target="../slideLayouts/slideLayout2.xml"/><Relationship Id="rId4" Type="http://schemas.openxmlformats.org/officeDocument/2006/relationships/hyperlink" Target="http://www.tutorialspoint.com/mongodb/"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06134" y="3157936"/>
            <a:ext cx="6231466" cy="1583397"/>
          </a:xfrm>
        </p:spPr>
        <p:txBody>
          <a:bodyPr>
            <a:noAutofit/>
          </a:bodyPr>
          <a:lstStyle/>
          <a:p>
            <a:pPr algn="ctr"/>
            <a:r>
              <a:rPr lang="en-US" sz="2800" dirty="0" smtClean="0"/>
              <a:t>Chapter 6</a:t>
            </a:r>
          </a:p>
          <a:p>
            <a:pPr algn="ctr"/>
            <a:endParaRPr lang="en-US" sz="2800" dirty="0" smtClean="0"/>
          </a:p>
          <a:p>
            <a:pPr algn="ctr"/>
            <a:r>
              <a:rPr lang="en-US" sz="2800" dirty="0" smtClean="0"/>
              <a:t>Introduction </a:t>
            </a:r>
            <a:r>
              <a:rPr lang="en-US" sz="2800" dirty="0"/>
              <a:t>to </a:t>
            </a:r>
            <a:r>
              <a:rPr lang="en-US" sz="2800" dirty="0" err="1" smtClean="0"/>
              <a:t>MongoDB</a:t>
            </a:r>
            <a:endParaRPr lang="en-US" sz="2800" b="1" dirty="0">
              <a:latin typeface="Trebuchet MS" panose="020B0603020202020204" pitchFamily="34" charset="0"/>
            </a:endParaRPr>
          </a:p>
        </p:txBody>
      </p:sp>
    </p:spTree>
    <p:extLst>
      <p:ext uri="{BB962C8B-B14F-4D97-AF65-F5344CB8AC3E}">
        <p14:creationId xmlns:p14="http://schemas.microsoft.com/office/powerpoint/2010/main" val="830725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498475"/>
          </a:xfrm>
        </p:spPr>
        <p:txBody>
          <a:bodyPr>
            <a:normAutofit/>
          </a:bodyPr>
          <a:lstStyle/>
          <a:p>
            <a:r>
              <a:rPr lang="en-US" sz="2400" b="1" dirty="0" smtClean="0">
                <a:latin typeface="Trebuchet MS" panose="020B0603020202020204" pitchFamily="34" charset="0"/>
              </a:rPr>
              <a:t>JSON (Java Script Object Notation)</a:t>
            </a:r>
            <a:endParaRPr lang="en-US" sz="2400" b="1" dirty="0">
              <a:latin typeface="Trebuchet MS" panose="020B0603020202020204" pitchFamily="34" charset="0"/>
            </a:endParaRPr>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3"/>
          <p:cNvSpPr>
            <a:spLocks noChangeArrowheads="1"/>
          </p:cNvSpPr>
          <p:nvPr/>
        </p:nvSpPr>
        <p:spPr bwMode="auto">
          <a:xfrm flipV="1">
            <a:off x="2285999" y="1253065"/>
            <a:ext cx="147366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838200" y="1422400"/>
            <a:ext cx="7662333" cy="2308324"/>
          </a:xfrm>
          <a:prstGeom prst="rect">
            <a:avLst/>
          </a:prstGeom>
          <a:noFill/>
        </p:spPr>
        <p:txBody>
          <a:bodyPr wrap="square" rtlCol="0">
            <a:spAutoFit/>
          </a:bodyPr>
          <a:lstStyle/>
          <a:p>
            <a:r>
              <a:rPr lang="en-US" b="1" i="1" dirty="0" smtClean="0"/>
              <a:t>Sample JSON Document </a:t>
            </a:r>
          </a:p>
          <a:p>
            <a:endParaRPr lang="en-US" dirty="0"/>
          </a:p>
          <a:p>
            <a:r>
              <a:rPr lang="en-US" dirty="0" smtClean="0"/>
              <a:t>{</a:t>
            </a:r>
            <a:endParaRPr lang="en-US" dirty="0"/>
          </a:p>
          <a:p>
            <a:r>
              <a:rPr lang="en-US" dirty="0" err="1"/>
              <a:t>FirstName</a:t>
            </a:r>
            <a:r>
              <a:rPr lang="en-US" dirty="0"/>
              <a:t>: John, </a:t>
            </a:r>
          </a:p>
          <a:p>
            <a:r>
              <a:rPr lang="en-US" dirty="0" err="1"/>
              <a:t>LastName</a:t>
            </a:r>
            <a:r>
              <a:rPr lang="en-US" dirty="0"/>
              <a:t>: Mathews, </a:t>
            </a:r>
          </a:p>
          <a:p>
            <a:r>
              <a:rPr lang="en-US" dirty="0" err="1"/>
              <a:t>ContactNo</a:t>
            </a:r>
            <a:r>
              <a:rPr lang="en-US" dirty="0"/>
              <a:t>: [+123 4567 8900, +123 4444 5555]</a:t>
            </a:r>
          </a:p>
          <a:p>
            <a:r>
              <a:rPr lang="en-US" dirty="0"/>
              <a:t>}</a:t>
            </a:r>
          </a:p>
          <a:p>
            <a:endParaRPr lang="en-US" dirty="0" smtClean="0"/>
          </a:p>
        </p:txBody>
      </p:sp>
    </p:spTree>
    <p:extLst>
      <p:ext uri="{BB962C8B-B14F-4D97-AF65-F5344CB8AC3E}">
        <p14:creationId xmlns:p14="http://schemas.microsoft.com/office/powerpoint/2010/main" val="26463234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498475"/>
          </a:xfrm>
        </p:spPr>
        <p:txBody>
          <a:bodyPr>
            <a:normAutofit/>
          </a:bodyPr>
          <a:lstStyle/>
          <a:p>
            <a:r>
              <a:rPr lang="en-US" sz="2400" b="1" dirty="0" smtClean="0">
                <a:latin typeface="Trebuchet MS" panose="020B0603020202020204" pitchFamily="34" charset="0"/>
              </a:rPr>
              <a:t>Unique Identifier</a:t>
            </a:r>
            <a:endParaRPr lang="en-US" sz="2400" b="1" dirty="0">
              <a:latin typeface="Trebuchet MS" panose="020B0603020202020204" pitchFamily="34" charset="0"/>
            </a:endParaRPr>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3"/>
          <p:cNvSpPr>
            <a:spLocks noChangeArrowheads="1"/>
          </p:cNvSpPr>
          <p:nvPr/>
        </p:nvSpPr>
        <p:spPr bwMode="auto">
          <a:xfrm flipV="1">
            <a:off x="2285999" y="1253065"/>
            <a:ext cx="147366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p:cNvSpPr/>
          <p:nvPr/>
        </p:nvSpPr>
        <p:spPr>
          <a:xfrm>
            <a:off x="838200" y="1688249"/>
            <a:ext cx="7696200" cy="923330"/>
          </a:xfrm>
          <a:prstGeom prst="rect">
            <a:avLst/>
          </a:prstGeom>
        </p:spPr>
        <p:txBody>
          <a:bodyPr wrap="square">
            <a:spAutoFit/>
          </a:bodyPr>
          <a:lstStyle/>
          <a:p>
            <a:r>
              <a:rPr lang="en-US" dirty="0">
                <a:ea typeface="Calibri" panose="020F0502020204030204" pitchFamily="34" charset="0"/>
              </a:rPr>
              <a:t>Each JSON document should have a unique identifier. It is the _id key</a:t>
            </a:r>
            <a:r>
              <a:rPr lang="en-US" dirty="0" smtClean="0">
                <a:ea typeface="Calibri" panose="020F0502020204030204" pitchFamily="34" charset="0"/>
              </a:rPr>
              <a:t>.</a:t>
            </a:r>
          </a:p>
          <a:p>
            <a:endParaRPr lang="en-US" dirty="0">
              <a:ea typeface="Calibri" panose="020F0502020204030204" pitchFamily="34" charset="0"/>
            </a:endParaRPr>
          </a:p>
          <a:p>
            <a:r>
              <a:rPr lang="en-US" dirty="0" smtClean="0">
                <a:ea typeface="Calibri" panose="020F0502020204030204" pitchFamily="34" charset="0"/>
              </a:rPr>
              <a:t> </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7298271"/>
              </p:ext>
            </p:extLst>
          </p:nvPr>
        </p:nvGraphicFramePr>
        <p:xfrm>
          <a:off x="974989" y="2611580"/>
          <a:ext cx="7271545" cy="769130"/>
        </p:xfrm>
        <a:graphic>
          <a:graphicData uri="http://schemas.openxmlformats.org/drawingml/2006/table">
            <a:tbl>
              <a:tblPr firstRow="1" firstCol="1" bandRow="1">
                <a:tableStyleId>{5C22544A-7EE6-4342-B048-85BDC9FD1C3A}</a:tableStyleId>
              </a:tblPr>
              <a:tblGrid>
                <a:gridCol w="515566"/>
                <a:gridCol w="371208"/>
                <a:gridCol w="519691"/>
                <a:gridCol w="668174"/>
                <a:gridCol w="742415"/>
                <a:gridCol w="593932"/>
                <a:gridCol w="668174"/>
                <a:gridCol w="742415"/>
                <a:gridCol w="668174"/>
                <a:gridCol w="593932"/>
                <a:gridCol w="593932"/>
                <a:gridCol w="593932"/>
              </a:tblGrid>
              <a:tr h="231721">
                <a:tc>
                  <a:txBody>
                    <a:bodyPr/>
                    <a:lstStyle/>
                    <a:p>
                      <a:pPr marL="0" marR="0" algn="ctr">
                        <a:lnSpc>
                          <a:spcPct val="107000"/>
                        </a:lnSpc>
                        <a:spcBef>
                          <a:spcPts val="0"/>
                        </a:spcBef>
                        <a:spcAft>
                          <a:spcPts val="0"/>
                        </a:spcAft>
                      </a:pPr>
                      <a:r>
                        <a:rPr lang="en-US" sz="1800">
                          <a:effectLst/>
                        </a:rPr>
                        <a:t>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75633">
                <a:tc gridSpan="4">
                  <a:txBody>
                    <a:bodyPr/>
                    <a:lstStyle/>
                    <a:p>
                      <a:pPr marL="0" marR="0" algn="ctr">
                        <a:lnSpc>
                          <a:spcPct val="107000"/>
                        </a:lnSpc>
                        <a:spcBef>
                          <a:spcPts val="0"/>
                        </a:spcBef>
                        <a:spcAft>
                          <a:spcPts val="0"/>
                        </a:spcAft>
                      </a:pPr>
                      <a:r>
                        <a:rPr lang="en-US" sz="1800">
                          <a:effectLst/>
                        </a:rPr>
                        <a:t>Timestamp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lnSpc>
                          <a:spcPct val="107000"/>
                        </a:lnSpc>
                        <a:spcBef>
                          <a:spcPts val="0"/>
                        </a:spcBef>
                        <a:spcAft>
                          <a:spcPts val="0"/>
                        </a:spcAft>
                      </a:pPr>
                      <a:r>
                        <a:rPr lang="en-US" sz="1800">
                          <a:effectLst/>
                        </a:rPr>
                        <a:t>Machine ID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gridSpan="2">
                  <a:txBody>
                    <a:bodyPr/>
                    <a:lstStyle/>
                    <a:p>
                      <a:pPr marL="0" marR="0" algn="ctr">
                        <a:lnSpc>
                          <a:spcPct val="107000"/>
                        </a:lnSpc>
                        <a:spcBef>
                          <a:spcPts val="0"/>
                        </a:spcBef>
                        <a:spcAft>
                          <a:spcPts val="0"/>
                        </a:spcAft>
                      </a:pPr>
                      <a:r>
                        <a:rPr lang="en-US" sz="1800">
                          <a:effectLst/>
                        </a:rPr>
                        <a:t>Process ID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3">
                  <a:txBody>
                    <a:bodyPr/>
                    <a:lstStyle/>
                    <a:p>
                      <a:pPr marL="0" marR="0" algn="ctr">
                        <a:lnSpc>
                          <a:spcPct val="107000"/>
                        </a:lnSpc>
                        <a:spcBef>
                          <a:spcPts val="0"/>
                        </a:spcBef>
                        <a:spcAft>
                          <a:spcPts val="0"/>
                        </a:spcAft>
                      </a:pPr>
                      <a:r>
                        <a:rPr lang="en-US" sz="1800" dirty="0">
                          <a:effectLst/>
                        </a:rPr>
                        <a:t>Counter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7837244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498475"/>
          </a:xfrm>
        </p:spPr>
        <p:txBody>
          <a:bodyPr>
            <a:normAutofit/>
          </a:bodyPr>
          <a:lstStyle/>
          <a:p>
            <a:r>
              <a:rPr lang="en-US" sz="2400" b="1" dirty="0"/>
              <a:t>Support for Dynamic Queries</a:t>
            </a:r>
            <a:endParaRPr lang="en-US" sz="2400" b="1" dirty="0">
              <a:latin typeface="Trebuchet MS" panose="020B0603020202020204" pitchFamily="34" charset="0"/>
            </a:endParaRPr>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3"/>
          <p:cNvSpPr>
            <a:spLocks noChangeArrowheads="1"/>
          </p:cNvSpPr>
          <p:nvPr/>
        </p:nvSpPr>
        <p:spPr bwMode="auto">
          <a:xfrm flipV="1">
            <a:off x="2285999" y="1253065"/>
            <a:ext cx="147366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Rectangle 7"/>
          <p:cNvSpPr/>
          <p:nvPr/>
        </p:nvSpPr>
        <p:spPr>
          <a:xfrm>
            <a:off x="838200" y="1688249"/>
            <a:ext cx="7797800" cy="1200329"/>
          </a:xfrm>
          <a:prstGeom prst="rect">
            <a:avLst/>
          </a:prstGeom>
        </p:spPr>
        <p:txBody>
          <a:bodyPr wrap="square">
            <a:spAutoFit/>
          </a:bodyPr>
          <a:lstStyle/>
          <a:p>
            <a:r>
              <a:rPr lang="en-US" dirty="0" err="1">
                <a:ea typeface="Calibri" panose="020F0502020204030204" pitchFamily="34" charset="0"/>
              </a:rPr>
              <a:t>MongoDB</a:t>
            </a:r>
            <a:r>
              <a:rPr lang="en-US" dirty="0">
                <a:ea typeface="Calibri" panose="020F0502020204030204" pitchFamily="34" charset="0"/>
              </a:rPr>
              <a:t> has extensive support for dynamic queries. </a:t>
            </a:r>
            <a:endParaRPr lang="en-US" dirty="0" smtClean="0">
              <a:ea typeface="Calibri" panose="020F0502020204030204" pitchFamily="34" charset="0"/>
            </a:endParaRPr>
          </a:p>
          <a:p>
            <a:endParaRPr lang="en-US" dirty="0">
              <a:ea typeface="Calibri" panose="020F0502020204030204" pitchFamily="34" charset="0"/>
            </a:endParaRPr>
          </a:p>
          <a:p>
            <a:r>
              <a:rPr lang="en-US" dirty="0" smtClean="0">
                <a:ea typeface="Calibri" panose="020F0502020204030204" pitchFamily="34" charset="0"/>
              </a:rPr>
              <a:t>This </a:t>
            </a:r>
            <a:r>
              <a:rPr lang="en-US" dirty="0">
                <a:ea typeface="Calibri" panose="020F0502020204030204" pitchFamily="34" charset="0"/>
              </a:rPr>
              <a:t>is in keeping with traditional RDBMS wherein we have static data and dynamic queries. </a:t>
            </a:r>
            <a:endParaRPr lang="en-US" dirty="0"/>
          </a:p>
        </p:txBody>
      </p:sp>
    </p:spTree>
    <p:extLst>
      <p:ext uri="{BB962C8B-B14F-4D97-AF65-F5344CB8AC3E}">
        <p14:creationId xmlns:p14="http://schemas.microsoft.com/office/powerpoint/2010/main" val="1937119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498475"/>
          </a:xfrm>
        </p:spPr>
        <p:txBody>
          <a:bodyPr>
            <a:normAutofit/>
          </a:bodyPr>
          <a:lstStyle/>
          <a:p>
            <a:r>
              <a:rPr lang="en-US" sz="2400" b="1" dirty="0"/>
              <a:t>Storing Binary Data</a:t>
            </a:r>
            <a:endParaRPr lang="en-US" sz="2400" dirty="0"/>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3"/>
          <p:cNvSpPr>
            <a:spLocks noChangeArrowheads="1"/>
          </p:cNvSpPr>
          <p:nvPr/>
        </p:nvSpPr>
        <p:spPr bwMode="auto">
          <a:xfrm flipV="1">
            <a:off x="2285999" y="1253065"/>
            <a:ext cx="147366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p:cNvSpPr/>
          <p:nvPr/>
        </p:nvSpPr>
        <p:spPr>
          <a:xfrm>
            <a:off x="838199" y="1604693"/>
            <a:ext cx="7560733" cy="923330"/>
          </a:xfrm>
          <a:prstGeom prst="rect">
            <a:avLst/>
          </a:prstGeom>
        </p:spPr>
        <p:txBody>
          <a:bodyPr wrap="square">
            <a:spAutoFit/>
          </a:bodyPr>
          <a:lstStyle/>
          <a:p>
            <a:r>
              <a:rPr lang="en-US" dirty="0" err="1">
                <a:ea typeface="Calibri" panose="020F0502020204030204" pitchFamily="34" charset="0"/>
              </a:rPr>
              <a:t>MongoDB</a:t>
            </a:r>
            <a:r>
              <a:rPr lang="en-US" dirty="0">
                <a:ea typeface="Calibri" panose="020F0502020204030204" pitchFamily="34" charset="0"/>
              </a:rPr>
              <a:t> provides </a:t>
            </a:r>
            <a:r>
              <a:rPr lang="en-US" dirty="0" err="1">
                <a:ea typeface="Calibri" panose="020F0502020204030204" pitchFamily="34" charset="0"/>
              </a:rPr>
              <a:t>GridFS</a:t>
            </a:r>
            <a:r>
              <a:rPr lang="en-US" dirty="0">
                <a:ea typeface="Calibri" panose="020F0502020204030204" pitchFamily="34" charset="0"/>
              </a:rPr>
              <a:t> to support the storage of binary data</a:t>
            </a:r>
            <a:r>
              <a:rPr lang="en-US" dirty="0" smtClean="0">
                <a:ea typeface="Calibri" panose="020F0502020204030204" pitchFamily="34" charset="0"/>
              </a:rPr>
              <a:t>.</a:t>
            </a:r>
          </a:p>
          <a:p>
            <a:endParaRPr lang="en-US" dirty="0">
              <a:ea typeface="Calibri" panose="020F0502020204030204" pitchFamily="34" charset="0"/>
            </a:endParaRPr>
          </a:p>
          <a:p>
            <a:r>
              <a:rPr lang="en-US" dirty="0" smtClean="0">
                <a:ea typeface="Calibri" panose="020F0502020204030204" pitchFamily="34" charset="0"/>
              </a:rPr>
              <a:t> </a:t>
            </a:r>
            <a:r>
              <a:rPr lang="en-US" dirty="0">
                <a:ea typeface="Calibri" panose="020F0502020204030204" pitchFamily="34" charset="0"/>
              </a:rPr>
              <a:t>It can store up to 4 MB of data. </a:t>
            </a:r>
            <a:endParaRPr lang="en-US" dirty="0"/>
          </a:p>
        </p:txBody>
      </p:sp>
    </p:spTree>
    <p:extLst>
      <p:ext uri="{BB962C8B-B14F-4D97-AF65-F5344CB8AC3E}">
        <p14:creationId xmlns:p14="http://schemas.microsoft.com/office/powerpoint/2010/main" val="30041719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498475"/>
          </a:xfrm>
        </p:spPr>
        <p:txBody>
          <a:bodyPr>
            <a:normAutofit/>
          </a:bodyPr>
          <a:lstStyle/>
          <a:p>
            <a:r>
              <a:rPr lang="en-US" sz="2400" b="1" dirty="0" smtClean="0"/>
              <a:t>Replication in </a:t>
            </a:r>
            <a:r>
              <a:rPr lang="en-US" sz="2400" b="1" dirty="0" err="1" smtClean="0"/>
              <a:t>MongoDB</a:t>
            </a:r>
            <a:endParaRPr lang="en-US" sz="2400" dirty="0"/>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3"/>
          <p:cNvSpPr>
            <a:spLocks noChangeArrowheads="1"/>
          </p:cNvSpPr>
          <p:nvPr/>
        </p:nvSpPr>
        <p:spPr bwMode="auto">
          <a:xfrm flipV="1">
            <a:off x="2285999" y="1253065"/>
            <a:ext cx="147366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921518" y="1905847"/>
            <a:ext cx="18111579" cy="5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4228679183"/>
              </p:ext>
            </p:extLst>
          </p:nvPr>
        </p:nvGraphicFramePr>
        <p:xfrm>
          <a:off x="959954" y="1496552"/>
          <a:ext cx="7422046" cy="3634244"/>
        </p:xfrm>
        <a:graphic>
          <a:graphicData uri="http://schemas.openxmlformats.org/presentationml/2006/ole">
            <mc:AlternateContent xmlns:mc="http://schemas.openxmlformats.org/markup-compatibility/2006">
              <mc:Choice xmlns:v="urn:schemas-microsoft-com:vml" Requires="v">
                <p:oleObj spid="_x0000_s21550" name="Visio" r:id="rId4" imgW="6276935" imgH="3076703" progId="Visio.Drawing.15">
                  <p:embed/>
                </p:oleObj>
              </mc:Choice>
              <mc:Fallback>
                <p:oleObj name="Visio" r:id="rId4" imgW="6276935" imgH="3076703"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9954" y="1496552"/>
                        <a:ext cx="7422046" cy="3634244"/>
                      </a:xfrm>
                      <a:prstGeom prst="rect">
                        <a:avLst/>
                      </a:prstGeom>
                      <a:noFill/>
                    </p:spPr>
                  </p:pic>
                </p:oleObj>
              </mc:Fallback>
            </mc:AlternateContent>
          </a:graphicData>
        </a:graphic>
      </p:graphicFrame>
    </p:spTree>
    <p:extLst>
      <p:ext uri="{BB962C8B-B14F-4D97-AF65-F5344CB8AC3E}">
        <p14:creationId xmlns:p14="http://schemas.microsoft.com/office/powerpoint/2010/main" val="37676363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498475"/>
          </a:xfrm>
        </p:spPr>
        <p:txBody>
          <a:bodyPr>
            <a:normAutofit/>
          </a:bodyPr>
          <a:lstStyle/>
          <a:p>
            <a:r>
              <a:rPr lang="en-US" sz="2400" b="1" dirty="0" err="1" smtClean="0"/>
              <a:t>Sharding</a:t>
            </a:r>
            <a:r>
              <a:rPr lang="en-US" sz="2400" b="1" dirty="0" smtClean="0"/>
              <a:t> in </a:t>
            </a:r>
            <a:r>
              <a:rPr lang="en-US" sz="2400" b="1" dirty="0" err="1" smtClean="0"/>
              <a:t>MongoDB</a:t>
            </a:r>
            <a:endParaRPr lang="en-US" sz="2400" dirty="0"/>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3"/>
          <p:cNvSpPr>
            <a:spLocks noChangeArrowheads="1"/>
          </p:cNvSpPr>
          <p:nvPr/>
        </p:nvSpPr>
        <p:spPr bwMode="auto">
          <a:xfrm flipV="1">
            <a:off x="2285999" y="1253065"/>
            <a:ext cx="147366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921518" y="1905847"/>
            <a:ext cx="18111579" cy="5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a:off x="1178047" y="1716681"/>
            <a:ext cx="14564309" cy="51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280280139"/>
              </p:ext>
            </p:extLst>
          </p:nvPr>
        </p:nvGraphicFramePr>
        <p:xfrm>
          <a:off x="597341" y="1160499"/>
          <a:ext cx="8529726" cy="4122701"/>
        </p:xfrm>
        <a:graphic>
          <a:graphicData uri="http://schemas.openxmlformats.org/presentationml/2006/ole">
            <mc:AlternateContent xmlns:mc="http://schemas.openxmlformats.org/markup-compatibility/2006">
              <mc:Choice xmlns:v="urn:schemas-microsoft-com:vml" Requires="v">
                <p:oleObj spid="_x0000_s24622" name="Visio" r:id="rId4" imgW="7581829" imgH="3667048" progId="Visio.Drawing.15">
                  <p:embed/>
                </p:oleObj>
              </mc:Choice>
              <mc:Fallback>
                <p:oleObj name="Visio" r:id="rId4" imgW="7581829" imgH="3667048"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341" y="1160499"/>
                        <a:ext cx="8529726" cy="4122701"/>
                      </a:xfrm>
                      <a:prstGeom prst="rect">
                        <a:avLst/>
                      </a:prstGeom>
                      <a:noFill/>
                    </p:spPr>
                  </p:pic>
                </p:oleObj>
              </mc:Fallback>
            </mc:AlternateContent>
          </a:graphicData>
        </a:graphic>
      </p:graphicFrame>
    </p:spTree>
    <p:extLst>
      <p:ext uri="{BB962C8B-B14F-4D97-AF65-F5344CB8AC3E}">
        <p14:creationId xmlns:p14="http://schemas.microsoft.com/office/powerpoint/2010/main" val="18218251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038" y="3064075"/>
            <a:ext cx="5581650" cy="481542"/>
          </a:xfrm>
        </p:spPr>
        <p:txBody>
          <a:bodyPr>
            <a:normAutofit/>
          </a:bodyPr>
          <a:lstStyle/>
          <a:p>
            <a:pPr algn="ctr"/>
            <a:r>
              <a:rPr lang="en-US" sz="2400" b="1" dirty="0"/>
              <a:t>Terms Used in RDBMS and </a:t>
            </a:r>
            <a:r>
              <a:rPr lang="en-US" sz="2400" b="1" dirty="0" err="1"/>
              <a:t>MongoDB</a:t>
            </a:r>
            <a:endParaRPr lang="en-US" sz="2400" b="1" dirty="0">
              <a:latin typeface="Trebuchet MS" panose="020B0603020202020204" pitchFamily="34" charset="0"/>
            </a:endParaRPr>
          </a:p>
        </p:txBody>
      </p:sp>
    </p:spTree>
    <p:extLst>
      <p:ext uri="{BB962C8B-B14F-4D97-AF65-F5344CB8AC3E}">
        <p14:creationId xmlns:p14="http://schemas.microsoft.com/office/powerpoint/2010/main" val="5262212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498475"/>
          </a:xfrm>
        </p:spPr>
        <p:txBody>
          <a:bodyPr>
            <a:normAutofit/>
          </a:bodyPr>
          <a:lstStyle/>
          <a:p>
            <a:r>
              <a:rPr lang="en-US" sz="2400" b="1" dirty="0"/>
              <a:t>Terms Used in RDBMS and </a:t>
            </a:r>
            <a:r>
              <a:rPr lang="en-US" sz="2400" b="1" dirty="0" err="1"/>
              <a:t>MongoDB</a:t>
            </a:r>
            <a:endParaRPr lang="en-US" sz="2400" dirty="0"/>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3"/>
          <p:cNvSpPr>
            <a:spLocks noChangeArrowheads="1"/>
          </p:cNvSpPr>
          <p:nvPr/>
        </p:nvSpPr>
        <p:spPr bwMode="auto">
          <a:xfrm flipV="1">
            <a:off x="2285999" y="1253065"/>
            <a:ext cx="147366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921518" y="1905847"/>
            <a:ext cx="18111579" cy="5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a:off x="1178047" y="1716681"/>
            <a:ext cx="14564309" cy="51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375687304"/>
              </p:ext>
            </p:extLst>
          </p:nvPr>
        </p:nvGraphicFramePr>
        <p:xfrm>
          <a:off x="1008708" y="1767835"/>
          <a:ext cx="6492758" cy="3362968"/>
        </p:xfrm>
        <a:graphic>
          <a:graphicData uri="http://schemas.openxmlformats.org/drawingml/2006/table">
            <a:tbl>
              <a:tblPr firstRow="1" firstCol="1" bandRow="1">
                <a:tableStyleId>{5C22544A-7EE6-4342-B048-85BDC9FD1C3A}</a:tableStyleId>
              </a:tblPr>
              <a:tblGrid>
                <a:gridCol w="2330642"/>
                <a:gridCol w="4162116"/>
              </a:tblGrid>
              <a:tr h="420371">
                <a:tc>
                  <a:txBody>
                    <a:bodyPr/>
                    <a:lstStyle/>
                    <a:p>
                      <a:pPr marL="0" marR="0">
                        <a:lnSpc>
                          <a:spcPct val="107000"/>
                        </a:lnSpc>
                        <a:spcBef>
                          <a:spcPts val="0"/>
                        </a:spcBef>
                        <a:spcAft>
                          <a:spcPts val="0"/>
                        </a:spcAft>
                      </a:pPr>
                      <a:r>
                        <a:rPr lang="en-US" sz="1800" dirty="0">
                          <a:effectLst/>
                        </a:rPr>
                        <a:t>RDBMS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MongoDB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0371">
                <a:tc>
                  <a:txBody>
                    <a:bodyPr/>
                    <a:lstStyle/>
                    <a:p>
                      <a:pPr marL="0" marR="0">
                        <a:lnSpc>
                          <a:spcPct val="107000"/>
                        </a:lnSpc>
                        <a:spcBef>
                          <a:spcPts val="0"/>
                        </a:spcBef>
                        <a:spcAft>
                          <a:spcPts val="0"/>
                        </a:spcAft>
                      </a:pPr>
                      <a:r>
                        <a:rPr lang="en-US" sz="1800">
                          <a:effectLst/>
                        </a:rPr>
                        <a:t>Database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Database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0371">
                <a:tc>
                  <a:txBody>
                    <a:bodyPr/>
                    <a:lstStyle/>
                    <a:p>
                      <a:pPr marL="0" marR="0">
                        <a:lnSpc>
                          <a:spcPct val="107000"/>
                        </a:lnSpc>
                        <a:spcBef>
                          <a:spcPts val="0"/>
                        </a:spcBef>
                        <a:spcAft>
                          <a:spcPts val="0"/>
                        </a:spcAft>
                      </a:pPr>
                      <a:r>
                        <a:rPr lang="en-US" sz="1800">
                          <a:effectLst/>
                        </a:rPr>
                        <a:t>Table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Collection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0371">
                <a:tc>
                  <a:txBody>
                    <a:bodyPr/>
                    <a:lstStyle/>
                    <a:p>
                      <a:pPr marL="0" marR="0">
                        <a:lnSpc>
                          <a:spcPct val="107000"/>
                        </a:lnSpc>
                        <a:spcBef>
                          <a:spcPts val="0"/>
                        </a:spcBef>
                        <a:spcAft>
                          <a:spcPts val="0"/>
                        </a:spcAft>
                      </a:pPr>
                      <a:r>
                        <a:rPr lang="en-US" sz="1800">
                          <a:effectLst/>
                        </a:rPr>
                        <a:t>Record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Document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0371">
                <a:tc>
                  <a:txBody>
                    <a:bodyPr/>
                    <a:lstStyle/>
                    <a:p>
                      <a:pPr marL="0" marR="0">
                        <a:lnSpc>
                          <a:spcPct val="107000"/>
                        </a:lnSpc>
                        <a:spcBef>
                          <a:spcPts val="0"/>
                        </a:spcBef>
                        <a:spcAft>
                          <a:spcPts val="0"/>
                        </a:spcAft>
                      </a:pPr>
                      <a:r>
                        <a:rPr lang="en-US" sz="1800">
                          <a:effectLst/>
                        </a:rPr>
                        <a:t>Columns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Fields / Key Value pairs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0371">
                <a:tc>
                  <a:txBody>
                    <a:bodyPr/>
                    <a:lstStyle/>
                    <a:p>
                      <a:pPr marL="0" marR="0">
                        <a:lnSpc>
                          <a:spcPct val="107000"/>
                        </a:lnSpc>
                        <a:spcBef>
                          <a:spcPts val="0"/>
                        </a:spcBef>
                        <a:spcAft>
                          <a:spcPts val="0"/>
                        </a:spcAft>
                      </a:pPr>
                      <a:r>
                        <a:rPr lang="en-US" sz="1800">
                          <a:effectLst/>
                        </a:rPr>
                        <a:t>Index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Index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0371">
                <a:tc>
                  <a:txBody>
                    <a:bodyPr/>
                    <a:lstStyle/>
                    <a:p>
                      <a:pPr marL="0" marR="0">
                        <a:lnSpc>
                          <a:spcPct val="107000"/>
                        </a:lnSpc>
                        <a:spcBef>
                          <a:spcPts val="0"/>
                        </a:spcBef>
                        <a:spcAft>
                          <a:spcPts val="0"/>
                        </a:spcAft>
                      </a:pPr>
                      <a:r>
                        <a:rPr lang="en-US" sz="1800">
                          <a:effectLst/>
                        </a:rPr>
                        <a:t>Joins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Embedded documents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0371">
                <a:tc>
                  <a:txBody>
                    <a:bodyPr/>
                    <a:lstStyle/>
                    <a:p>
                      <a:pPr marL="0" marR="0">
                        <a:lnSpc>
                          <a:spcPct val="107000"/>
                        </a:lnSpc>
                        <a:spcBef>
                          <a:spcPts val="0"/>
                        </a:spcBef>
                        <a:spcAft>
                          <a:spcPts val="0"/>
                        </a:spcAft>
                      </a:pPr>
                      <a:r>
                        <a:rPr lang="en-US" sz="1800">
                          <a:effectLst/>
                        </a:rPr>
                        <a:t>Primary Key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Primary key (_id is a identifier)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3872161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038" y="3064075"/>
            <a:ext cx="5581650" cy="481542"/>
          </a:xfrm>
        </p:spPr>
        <p:txBody>
          <a:bodyPr>
            <a:normAutofit/>
          </a:bodyPr>
          <a:lstStyle/>
          <a:p>
            <a:pPr algn="ctr"/>
            <a:r>
              <a:rPr lang="en-US" sz="2400" b="1" dirty="0" smtClean="0">
                <a:latin typeface="Trebuchet MS" panose="020B0603020202020204" pitchFamily="34" charset="0"/>
              </a:rPr>
              <a:t>Data Types in </a:t>
            </a:r>
            <a:r>
              <a:rPr lang="en-US" sz="2400" b="1" dirty="0" err="1" smtClean="0">
                <a:latin typeface="Trebuchet MS" panose="020B0603020202020204" pitchFamily="34" charset="0"/>
              </a:rPr>
              <a:t>MongoDB</a:t>
            </a:r>
            <a:endParaRPr lang="en-US" sz="2400" b="1" dirty="0">
              <a:latin typeface="Trebuchet MS" panose="020B0603020202020204" pitchFamily="34" charset="0"/>
            </a:endParaRPr>
          </a:p>
        </p:txBody>
      </p:sp>
    </p:spTree>
    <p:extLst>
      <p:ext uri="{BB962C8B-B14F-4D97-AF65-F5344CB8AC3E}">
        <p14:creationId xmlns:p14="http://schemas.microsoft.com/office/powerpoint/2010/main" val="11749777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831" y="365126"/>
            <a:ext cx="7496907" cy="464608"/>
          </a:xfrm>
        </p:spPr>
        <p:txBody>
          <a:bodyPr>
            <a:normAutofit/>
          </a:bodyPr>
          <a:lstStyle/>
          <a:p>
            <a:r>
              <a:rPr lang="en-US" sz="2400" b="1" dirty="0" smtClean="0">
                <a:latin typeface="Trebuchet MS" panose="020B0603020202020204" pitchFamily="34" charset="0"/>
              </a:rPr>
              <a:t>Data Types in </a:t>
            </a:r>
            <a:r>
              <a:rPr lang="en-US" sz="2400" b="1" dirty="0" err="1" smtClean="0">
                <a:latin typeface="Trebuchet MS" panose="020B0603020202020204" pitchFamily="34" charset="0"/>
              </a:rPr>
              <a:t>MongoDB</a:t>
            </a:r>
            <a:endParaRPr lang="en-US" sz="2400" b="1" dirty="0">
              <a:latin typeface="Trebuchet MS" panose="020B0603020202020204" pitchFamily="34" charset="0"/>
            </a:endParaRPr>
          </a:p>
        </p:txBody>
      </p:sp>
      <p:sp>
        <p:nvSpPr>
          <p:cNvPr id="15" name="Rectangle 8"/>
          <p:cNvSpPr>
            <a:spLocks noChangeArrowheads="1"/>
          </p:cNvSpPr>
          <p:nvPr/>
        </p:nvSpPr>
        <p:spPr bwMode="auto">
          <a:xfrm>
            <a:off x="3876541" y="26401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59"/>
          <p:cNvSpPr>
            <a:spLocks noChangeArrowheads="1"/>
          </p:cNvSpPr>
          <p:nvPr/>
        </p:nvSpPr>
        <p:spPr bwMode="auto">
          <a:xfrm flipV="1">
            <a:off x="3522133" y="2674035"/>
            <a:ext cx="1883300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Rectangle 89"/>
          <p:cNvSpPr>
            <a:spLocks noChangeArrowheads="1"/>
          </p:cNvSpPr>
          <p:nvPr/>
        </p:nvSpPr>
        <p:spPr bwMode="auto">
          <a:xfrm>
            <a:off x="-381027" y="2137448"/>
            <a:ext cx="17404449" cy="53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flipV="1">
            <a:off x="3149709" y="3548869"/>
            <a:ext cx="22768278" cy="4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925558597"/>
              </p:ext>
            </p:extLst>
          </p:nvPr>
        </p:nvGraphicFramePr>
        <p:xfrm>
          <a:off x="414172" y="1178167"/>
          <a:ext cx="7410981" cy="5218434"/>
        </p:xfrm>
        <a:graphic>
          <a:graphicData uri="http://schemas.openxmlformats.org/drawingml/2006/table">
            <a:tbl>
              <a:tblPr firstRow="1" firstCol="1" bandRow="1">
                <a:tableStyleId>{5C22544A-7EE6-4342-B048-85BDC9FD1C3A}</a:tableStyleId>
              </a:tblPr>
              <a:tblGrid>
                <a:gridCol w="2564121"/>
                <a:gridCol w="4846860"/>
              </a:tblGrid>
              <a:tr h="485639">
                <a:tc>
                  <a:txBody>
                    <a:bodyPr/>
                    <a:lstStyle/>
                    <a:p>
                      <a:pPr marL="0" marR="0" algn="just">
                        <a:lnSpc>
                          <a:spcPct val="107000"/>
                        </a:lnSpc>
                        <a:spcBef>
                          <a:spcPts val="0"/>
                        </a:spcBef>
                        <a:spcAft>
                          <a:spcPts val="0"/>
                        </a:spcAft>
                      </a:pPr>
                      <a:r>
                        <a:rPr lang="en-US" sz="1600" dirty="0">
                          <a:effectLst/>
                        </a:rPr>
                        <a:t>String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rPr>
                        <a:t>Must be UTF-8 valid.</a:t>
                      </a:r>
                    </a:p>
                    <a:p>
                      <a:pPr marL="0" marR="0" algn="just">
                        <a:lnSpc>
                          <a:spcPct val="107000"/>
                        </a:lnSpc>
                        <a:spcBef>
                          <a:spcPts val="0"/>
                        </a:spcBef>
                        <a:spcAft>
                          <a:spcPts val="0"/>
                        </a:spcAft>
                      </a:pPr>
                      <a:r>
                        <a:rPr lang="en-US" sz="1600">
                          <a:effectLst/>
                        </a:rPr>
                        <a:t>Most commonly used data type.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36605">
                <a:tc>
                  <a:txBody>
                    <a:bodyPr/>
                    <a:lstStyle/>
                    <a:p>
                      <a:pPr marL="0" marR="0" algn="just">
                        <a:lnSpc>
                          <a:spcPct val="107000"/>
                        </a:lnSpc>
                        <a:spcBef>
                          <a:spcPts val="0"/>
                        </a:spcBef>
                        <a:spcAft>
                          <a:spcPts val="0"/>
                        </a:spcAft>
                      </a:pPr>
                      <a:r>
                        <a:rPr lang="en-US" sz="1600">
                          <a:effectLst/>
                        </a:rPr>
                        <a:t>Integer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rPr>
                        <a:t>Can be 32-bit or 64-bit (depends on the server).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36605">
                <a:tc>
                  <a:txBody>
                    <a:bodyPr/>
                    <a:lstStyle/>
                    <a:p>
                      <a:pPr marL="0" marR="0" algn="just">
                        <a:lnSpc>
                          <a:spcPct val="107000"/>
                        </a:lnSpc>
                        <a:spcBef>
                          <a:spcPts val="0"/>
                        </a:spcBef>
                        <a:spcAft>
                          <a:spcPts val="0"/>
                        </a:spcAft>
                      </a:pPr>
                      <a:r>
                        <a:rPr lang="en-US" sz="1600">
                          <a:effectLst/>
                        </a:rPr>
                        <a:t>Boolean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rPr>
                        <a:t>To store a true/false value.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36605">
                <a:tc>
                  <a:txBody>
                    <a:bodyPr/>
                    <a:lstStyle/>
                    <a:p>
                      <a:pPr marL="0" marR="0" algn="just">
                        <a:lnSpc>
                          <a:spcPct val="107000"/>
                        </a:lnSpc>
                        <a:spcBef>
                          <a:spcPts val="0"/>
                        </a:spcBef>
                        <a:spcAft>
                          <a:spcPts val="0"/>
                        </a:spcAft>
                      </a:pPr>
                      <a:r>
                        <a:rPr lang="en-US" sz="1600">
                          <a:effectLst/>
                        </a:rPr>
                        <a:t>Double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rPr>
                        <a:t>To store floating point (real values).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85639">
                <a:tc>
                  <a:txBody>
                    <a:bodyPr/>
                    <a:lstStyle/>
                    <a:p>
                      <a:pPr marL="0" marR="0" algn="just">
                        <a:lnSpc>
                          <a:spcPct val="107000"/>
                        </a:lnSpc>
                        <a:spcBef>
                          <a:spcPts val="0"/>
                        </a:spcBef>
                        <a:spcAft>
                          <a:spcPts val="0"/>
                        </a:spcAft>
                      </a:pPr>
                      <a:r>
                        <a:rPr lang="en-US" sz="1600">
                          <a:effectLst/>
                        </a:rPr>
                        <a:t>Min/Max keys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dirty="0">
                          <a:effectLst/>
                        </a:rPr>
                        <a:t>To compare a value against the lowest or highest BSON elements.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36605">
                <a:tc>
                  <a:txBody>
                    <a:bodyPr/>
                    <a:lstStyle/>
                    <a:p>
                      <a:pPr marL="0" marR="0" algn="just">
                        <a:lnSpc>
                          <a:spcPct val="107000"/>
                        </a:lnSpc>
                        <a:spcBef>
                          <a:spcPts val="0"/>
                        </a:spcBef>
                        <a:spcAft>
                          <a:spcPts val="0"/>
                        </a:spcAft>
                      </a:pPr>
                      <a:r>
                        <a:rPr lang="en-US" sz="1600">
                          <a:effectLst/>
                        </a:rPr>
                        <a:t>Arrays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dirty="0">
                          <a:effectLst/>
                        </a:rPr>
                        <a:t>To store arrays or list or multiple values into one key.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36605">
                <a:tc>
                  <a:txBody>
                    <a:bodyPr/>
                    <a:lstStyle/>
                    <a:p>
                      <a:pPr marL="0" marR="0" algn="just">
                        <a:lnSpc>
                          <a:spcPct val="107000"/>
                        </a:lnSpc>
                        <a:spcBef>
                          <a:spcPts val="0"/>
                        </a:spcBef>
                        <a:spcAft>
                          <a:spcPts val="0"/>
                        </a:spcAft>
                      </a:pPr>
                      <a:r>
                        <a:rPr lang="en-US" sz="1600">
                          <a:effectLst/>
                        </a:rPr>
                        <a:t>Timestamp</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rPr>
                        <a:t>To record when a document has been modified or added.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85639">
                <a:tc>
                  <a:txBody>
                    <a:bodyPr/>
                    <a:lstStyle/>
                    <a:p>
                      <a:pPr marL="0" marR="0" algn="just">
                        <a:lnSpc>
                          <a:spcPct val="107000"/>
                        </a:lnSpc>
                        <a:spcBef>
                          <a:spcPts val="0"/>
                        </a:spcBef>
                        <a:spcAft>
                          <a:spcPts val="0"/>
                        </a:spcAft>
                      </a:pPr>
                      <a:r>
                        <a:rPr lang="en-US" sz="1600">
                          <a:effectLst/>
                        </a:rPr>
                        <a:t>Null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rPr>
                        <a:t>To store a NULL value. A NULL is a missing or unknown value.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34673">
                <a:tc>
                  <a:txBody>
                    <a:bodyPr/>
                    <a:lstStyle/>
                    <a:p>
                      <a:pPr marL="0" marR="0" algn="just">
                        <a:lnSpc>
                          <a:spcPct val="107000"/>
                        </a:lnSpc>
                        <a:spcBef>
                          <a:spcPts val="0"/>
                        </a:spcBef>
                        <a:spcAft>
                          <a:spcPts val="0"/>
                        </a:spcAft>
                      </a:pPr>
                      <a:r>
                        <a:rPr lang="en-US" sz="1600">
                          <a:effectLst/>
                        </a:rPr>
                        <a:t>Date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rPr>
                        <a:t>To store the current date or time in Unix time format. One can create object of date and pass day, month and year to it.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36605">
                <a:tc>
                  <a:txBody>
                    <a:bodyPr/>
                    <a:lstStyle/>
                    <a:p>
                      <a:pPr marL="0" marR="0" algn="just">
                        <a:lnSpc>
                          <a:spcPct val="107000"/>
                        </a:lnSpc>
                        <a:spcBef>
                          <a:spcPts val="0"/>
                        </a:spcBef>
                        <a:spcAft>
                          <a:spcPts val="0"/>
                        </a:spcAft>
                      </a:pPr>
                      <a:r>
                        <a:rPr lang="en-US" sz="1600">
                          <a:effectLst/>
                        </a:rPr>
                        <a:t>Object ID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rPr>
                        <a:t>To store the document’s id.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36605">
                <a:tc>
                  <a:txBody>
                    <a:bodyPr/>
                    <a:lstStyle/>
                    <a:p>
                      <a:pPr marL="0" marR="0" algn="just">
                        <a:lnSpc>
                          <a:spcPct val="107000"/>
                        </a:lnSpc>
                        <a:spcBef>
                          <a:spcPts val="0"/>
                        </a:spcBef>
                        <a:spcAft>
                          <a:spcPts val="0"/>
                        </a:spcAft>
                      </a:pPr>
                      <a:r>
                        <a:rPr lang="en-US" sz="1600">
                          <a:effectLst/>
                        </a:rPr>
                        <a:t>Binary data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rPr>
                        <a:t>To store binary data (images, binaries, etc.).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36605">
                <a:tc>
                  <a:txBody>
                    <a:bodyPr/>
                    <a:lstStyle/>
                    <a:p>
                      <a:pPr marL="0" marR="0" algn="just">
                        <a:lnSpc>
                          <a:spcPct val="107000"/>
                        </a:lnSpc>
                        <a:spcBef>
                          <a:spcPts val="0"/>
                        </a:spcBef>
                        <a:spcAft>
                          <a:spcPts val="0"/>
                        </a:spcAft>
                      </a:pPr>
                      <a:r>
                        <a:rPr lang="en-US" sz="1600">
                          <a:effectLst/>
                        </a:rPr>
                        <a:t>Code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rPr>
                        <a:t>To store javascript code into the document.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36605">
                <a:tc>
                  <a:txBody>
                    <a:bodyPr/>
                    <a:lstStyle/>
                    <a:p>
                      <a:pPr marL="0" marR="0" algn="just">
                        <a:lnSpc>
                          <a:spcPct val="107000"/>
                        </a:lnSpc>
                        <a:spcBef>
                          <a:spcPts val="0"/>
                        </a:spcBef>
                        <a:spcAft>
                          <a:spcPts val="0"/>
                        </a:spcAft>
                      </a:pPr>
                      <a:r>
                        <a:rPr lang="en-US" sz="1600">
                          <a:effectLst/>
                        </a:rPr>
                        <a:t>Regular expression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dirty="0">
                          <a:effectLst/>
                        </a:rPr>
                        <a:t>To store regular expression.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695360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533" y="483660"/>
            <a:ext cx="7255933" cy="464608"/>
          </a:xfrm>
        </p:spPr>
        <p:txBody>
          <a:bodyPr>
            <a:normAutofit/>
          </a:bodyPr>
          <a:lstStyle/>
          <a:p>
            <a:r>
              <a:rPr lang="en-US" sz="2400" b="1" dirty="0" smtClean="0">
                <a:latin typeface="Trebuchet MS" panose="020B0603020202020204" pitchFamily="34" charset="0"/>
              </a:rPr>
              <a:t>Learning Objectives and Learning Outcomes</a:t>
            </a:r>
            <a:endParaRPr lang="en-US" sz="2400" b="1" dirty="0">
              <a:latin typeface="Trebuchet MS" panose="020B0603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1099024"/>
              </p:ext>
            </p:extLst>
          </p:nvPr>
        </p:nvGraphicFramePr>
        <p:xfrm>
          <a:off x="499534" y="1218261"/>
          <a:ext cx="7679266" cy="5120640"/>
        </p:xfrm>
        <a:graphic>
          <a:graphicData uri="http://schemas.openxmlformats.org/drawingml/2006/table">
            <a:tbl>
              <a:tblPr firstRow="1" bandRow="1">
                <a:tableStyleId>{5C22544A-7EE6-4342-B048-85BDC9FD1C3A}</a:tableStyleId>
              </a:tblPr>
              <a:tblGrid>
                <a:gridCol w="3938562"/>
                <a:gridCol w="3740704"/>
              </a:tblGrid>
              <a:tr h="356112">
                <a:tc>
                  <a:txBody>
                    <a:bodyPr/>
                    <a:lstStyle/>
                    <a:p>
                      <a:pPr algn="ctr"/>
                      <a:r>
                        <a:rPr lang="en-US" dirty="0" smtClean="0">
                          <a:latin typeface="Trebuchet MS" panose="020B0603020202020204" pitchFamily="34" charset="0"/>
                        </a:rPr>
                        <a:t>Learning Objectives</a:t>
                      </a:r>
                      <a:endParaRPr lang="en-US" dirty="0">
                        <a:latin typeface="Trebuchet MS" panose="020B0603020202020204" pitchFamily="34" charset="0"/>
                      </a:endParaRPr>
                    </a:p>
                  </a:txBody>
                  <a:tcPr/>
                </a:tc>
                <a:tc>
                  <a:txBody>
                    <a:bodyPr/>
                    <a:lstStyle/>
                    <a:p>
                      <a:pPr algn="ctr"/>
                      <a:r>
                        <a:rPr lang="en-US" dirty="0" smtClean="0">
                          <a:latin typeface="Trebuchet MS" panose="020B0603020202020204" pitchFamily="34" charset="0"/>
                        </a:rPr>
                        <a:t>Learning Outcomes</a:t>
                      </a:r>
                      <a:endParaRPr lang="en-US" dirty="0">
                        <a:latin typeface="Trebuchet MS" panose="020B0603020202020204" pitchFamily="34" charset="0"/>
                      </a:endParaRPr>
                    </a:p>
                  </a:txBody>
                  <a:tcPr/>
                </a:tc>
              </a:tr>
              <a:tr h="4674027">
                <a:tc>
                  <a:txBody>
                    <a:bodyPr/>
                    <a:lstStyle/>
                    <a:p>
                      <a:pPr algn="ctr"/>
                      <a:r>
                        <a:rPr lang="en-US" b="1" dirty="0" smtClean="0">
                          <a:latin typeface="Trebuchet MS" panose="020B0603020202020204" pitchFamily="34" charset="0"/>
                        </a:rPr>
                        <a:t>Introduction</a:t>
                      </a:r>
                      <a:r>
                        <a:rPr lang="en-US" b="1" baseline="0" dirty="0" smtClean="0">
                          <a:latin typeface="Trebuchet MS" panose="020B0603020202020204" pitchFamily="34" charset="0"/>
                        </a:rPr>
                        <a:t> to </a:t>
                      </a:r>
                      <a:r>
                        <a:rPr lang="en-US" b="1" baseline="0" dirty="0" err="1" smtClean="0">
                          <a:latin typeface="Trebuchet MS" panose="020B0603020202020204" pitchFamily="34" charset="0"/>
                        </a:rPr>
                        <a:t>MongoDB</a:t>
                      </a:r>
                      <a:endParaRPr lang="en-US" b="1" baseline="0" dirty="0" smtClean="0">
                        <a:latin typeface="Trebuchet MS" panose="020B0603020202020204" pitchFamily="34" charset="0"/>
                      </a:endParaRPr>
                    </a:p>
                    <a:p>
                      <a:pPr algn="just"/>
                      <a:endParaRPr lang="en-US" b="1" baseline="0" dirty="0" smtClean="0">
                        <a:latin typeface="Trebuchet MS" panose="020B0603020202020204" pitchFamily="34" charset="0"/>
                      </a:endParaRPr>
                    </a:p>
                    <a:p>
                      <a:pPr marL="342900" indent="-342900" algn="just">
                        <a:buFont typeface="+mj-lt"/>
                        <a:buAutoNum type="arabicPeriod"/>
                      </a:pPr>
                      <a:r>
                        <a:rPr lang="en-US" b="0" baseline="0" dirty="0" smtClean="0">
                          <a:latin typeface="Trebuchet MS" panose="020B0603020202020204" pitchFamily="34" charset="0"/>
                        </a:rPr>
                        <a:t>To study the features of </a:t>
                      </a:r>
                      <a:r>
                        <a:rPr lang="en-US" b="0" baseline="0" dirty="0" err="1" smtClean="0">
                          <a:latin typeface="Trebuchet MS" panose="020B0603020202020204" pitchFamily="34" charset="0"/>
                        </a:rPr>
                        <a:t>MongoDB</a:t>
                      </a:r>
                      <a:r>
                        <a:rPr lang="en-US" b="0" baseline="0" dirty="0" smtClean="0">
                          <a:latin typeface="Trebuchet MS" panose="020B0603020202020204" pitchFamily="34" charset="0"/>
                        </a:rPr>
                        <a:t>.</a:t>
                      </a:r>
                    </a:p>
                    <a:p>
                      <a:pPr marL="342900" indent="-342900" algn="just">
                        <a:buFont typeface="+mj-lt"/>
                        <a:buAutoNum type="arabicPeriod"/>
                      </a:pPr>
                      <a:endParaRPr lang="en-US" b="0" baseline="0" dirty="0" smtClean="0">
                        <a:latin typeface="Trebuchet MS" panose="020B0603020202020204" pitchFamily="34" charset="0"/>
                      </a:endParaRPr>
                    </a:p>
                    <a:p>
                      <a:pPr marL="342900" indent="-342900" algn="just">
                        <a:buFont typeface="+mj-lt"/>
                        <a:buAutoNum type="arabicPeriod"/>
                      </a:pPr>
                      <a:r>
                        <a:rPr lang="en-US" b="0" baseline="0" dirty="0" smtClean="0">
                          <a:latin typeface="Trebuchet MS" panose="020B0603020202020204" pitchFamily="34" charset="0"/>
                        </a:rPr>
                        <a:t>To learn how to perform CRUD operations.</a:t>
                      </a:r>
                    </a:p>
                    <a:p>
                      <a:pPr marL="342900" indent="-342900" algn="just">
                        <a:buFont typeface="+mj-lt"/>
                        <a:buAutoNum type="arabicPeriod"/>
                      </a:pPr>
                      <a:endParaRPr lang="en-US" b="0" baseline="0" dirty="0" smtClean="0">
                        <a:latin typeface="Trebuchet MS" panose="020B0603020202020204" pitchFamily="34" charset="0"/>
                      </a:endParaRPr>
                    </a:p>
                    <a:p>
                      <a:pPr marL="342900" indent="-342900" algn="just">
                        <a:buFont typeface="+mj-lt"/>
                        <a:buAutoNum type="arabicPeriod"/>
                      </a:pPr>
                      <a:r>
                        <a:rPr lang="en-US" b="0" baseline="0" dirty="0" smtClean="0">
                          <a:latin typeface="Trebuchet MS" panose="020B0603020202020204" pitchFamily="34" charset="0"/>
                        </a:rPr>
                        <a:t>To study aggregation.</a:t>
                      </a:r>
                    </a:p>
                    <a:p>
                      <a:pPr marL="342900" indent="-342900" algn="just">
                        <a:buFont typeface="+mj-lt"/>
                        <a:buAutoNum type="arabicPeriod"/>
                      </a:pPr>
                      <a:endParaRPr lang="en-US" b="0" baseline="0" dirty="0" smtClean="0">
                        <a:latin typeface="Trebuchet MS" panose="020B0603020202020204" pitchFamily="34" charset="0"/>
                      </a:endParaRPr>
                    </a:p>
                    <a:p>
                      <a:pPr marL="342900" indent="-342900" algn="just">
                        <a:buFont typeface="+mj-lt"/>
                        <a:buAutoNum type="arabicPeriod"/>
                      </a:pPr>
                      <a:r>
                        <a:rPr lang="en-US" b="0" baseline="0" dirty="0" smtClean="0">
                          <a:latin typeface="Trebuchet MS" panose="020B0603020202020204" pitchFamily="34" charset="0"/>
                        </a:rPr>
                        <a:t>To study the </a:t>
                      </a:r>
                      <a:r>
                        <a:rPr lang="en-US" b="0" baseline="0" dirty="0" err="1" smtClean="0">
                          <a:latin typeface="Trebuchet MS" panose="020B0603020202020204" pitchFamily="34" charset="0"/>
                        </a:rPr>
                        <a:t>MapReduce</a:t>
                      </a:r>
                      <a:r>
                        <a:rPr lang="en-US" b="0" baseline="0" dirty="0" smtClean="0">
                          <a:latin typeface="Trebuchet MS" panose="020B0603020202020204" pitchFamily="34" charset="0"/>
                        </a:rPr>
                        <a:t> Framework.</a:t>
                      </a:r>
                    </a:p>
                    <a:p>
                      <a:pPr marL="342900" indent="-342900" algn="just">
                        <a:buFont typeface="+mj-lt"/>
                        <a:buAutoNum type="arabicPeriod"/>
                      </a:pPr>
                      <a:endParaRPr lang="en-US" b="0" baseline="0" dirty="0" smtClean="0">
                        <a:latin typeface="Trebuchet MS" panose="020B0603020202020204" pitchFamily="34" charset="0"/>
                      </a:endParaRPr>
                    </a:p>
                    <a:p>
                      <a:pPr marL="342900" indent="-342900" algn="just">
                        <a:buFont typeface="+mj-lt"/>
                        <a:buAutoNum type="arabicPeriod"/>
                      </a:pPr>
                      <a:r>
                        <a:rPr lang="en-US" b="0" baseline="0" dirty="0" smtClean="0">
                          <a:latin typeface="Trebuchet MS" panose="020B0603020202020204" pitchFamily="34" charset="0"/>
                        </a:rPr>
                        <a:t>To import from and export to CSV format.</a:t>
                      </a:r>
                    </a:p>
                    <a:p>
                      <a:pPr algn="just"/>
                      <a:endParaRPr lang="en-US" baseline="0" dirty="0" smtClean="0">
                        <a:latin typeface="Trebuchet MS" panose="020B0603020202020204" pitchFamily="34" charset="0"/>
                      </a:endParaRPr>
                    </a:p>
                    <a:p>
                      <a:pPr marL="342900" lvl="0" indent="-342900" algn="just">
                        <a:buFont typeface="+mj-lt"/>
                        <a:buAutoNum type="arabicPeriod"/>
                      </a:pPr>
                      <a:endParaRPr lang="en-US" dirty="0">
                        <a:latin typeface="Trebuchet MS" panose="020B0603020202020204" pitchFamily="34" charset="0"/>
                      </a:endParaRPr>
                    </a:p>
                  </a:txBody>
                  <a:tcPr/>
                </a:tc>
                <a:tc>
                  <a:txBody>
                    <a:bodyPr/>
                    <a:lstStyle/>
                    <a:p>
                      <a:pPr marL="342900" indent="-342900" algn="just">
                        <a:buFontTx/>
                        <a:buAutoNum type="alphaLcParenR"/>
                      </a:pPr>
                      <a:endParaRPr lang="en-US" dirty="0" smtClean="0">
                        <a:latin typeface="Trebuchet MS" panose="020B0603020202020204" pitchFamily="34" charset="0"/>
                      </a:endParaRPr>
                    </a:p>
                    <a:p>
                      <a:pPr marL="342900" indent="-342900" algn="just">
                        <a:buFontTx/>
                        <a:buAutoNum type="alphaLcParenR"/>
                      </a:pPr>
                      <a:endParaRPr lang="en-US" dirty="0" smtClean="0">
                        <a:latin typeface="Trebuchet MS" panose="020B0603020202020204" pitchFamily="34" charset="0"/>
                      </a:endParaRPr>
                    </a:p>
                    <a:p>
                      <a:pPr marL="342900" indent="-342900" algn="just">
                        <a:buFontTx/>
                        <a:buAutoNum type="alphaLcParenR"/>
                      </a:pPr>
                      <a:r>
                        <a:rPr lang="en-US" dirty="0" smtClean="0">
                          <a:latin typeface="Trebuchet MS" panose="020B0603020202020204" pitchFamily="34" charset="0"/>
                        </a:rPr>
                        <a:t>To comprehend</a:t>
                      </a:r>
                      <a:r>
                        <a:rPr lang="en-US" baseline="0" dirty="0" smtClean="0">
                          <a:latin typeface="Trebuchet MS" panose="020B0603020202020204" pitchFamily="34" charset="0"/>
                        </a:rPr>
                        <a:t> the reasons behind the popularity of NoSQL database.</a:t>
                      </a:r>
                    </a:p>
                    <a:p>
                      <a:pPr marL="342900" indent="-342900" algn="just">
                        <a:buFontTx/>
                        <a:buAutoNum type="alphaLcParenR"/>
                      </a:pPr>
                      <a:endParaRPr lang="en-US" baseline="0" dirty="0" smtClean="0">
                        <a:latin typeface="Trebuchet MS" panose="020B0603020202020204" pitchFamily="34" charset="0"/>
                      </a:endParaRPr>
                    </a:p>
                    <a:p>
                      <a:pPr marL="342900" indent="-342900" algn="just">
                        <a:buFontTx/>
                        <a:buAutoNum type="alphaLcParenR"/>
                      </a:pPr>
                      <a:r>
                        <a:rPr lang="en-US" baseline="0" dirty="0" smtClean="0">
                          <a:latin typeface="Trebuchet MS" panose="020B0603020202020204" pitchFamily="34" charset="0"/>
                        </a:rPr>
                        <a:t>To be able to perform CRUD operations.</a:t>
                      </a:r>
                    </a:p>
                    <a:p>
                      <a:pPr marL="342900" indent="-342900" algn="just">
                        <a:buFontTx/>
                        <a:buAutoNum type="alphaLcParenR"/>
                      </a:pPr>
                      <a:endParaRPr lang="en-US" baseline="0" dirty="0" smtClean="0">
                        <a:latin typeface="Trebuchet MS" panose="020B0603020202020204" pitchFamily="34" charset="0"/>
                      </a:endParaRPr>
                    </a:p>
                    <a:p>
                      <a:pPr marL="342900" indent="-342900" algn="just">
                        <a:buFontTx/>
                        <a:buAutoNum type="alphaLcParenR"/>
                      </a:pPr>
                      <a:r>
                        <a:rPr lang="en-US" baseline="0" dirty="0" smtClean="0">
                          <a:latin typeface="Trebuchet MS" panose="020B0603020202020204" pitchFamily="34" charset="0"/>
                        </a:rPr>
                        <a:t>To comprehend </a:t>
                      </a:r>
                      <a:r>
                        <a:rPr lang="en-US" baseline="0" dirty="0" err="1" smtClean="0">
                          <a:latin typeface="Trebuchet MS" panose="020B0603020202020204" pitchFamily="34" charset="0"/>
                        </a:rPr>
                        <a:t>MapReduce</a:t>
                      </a:r>
                      <a:r>
                        <a:rPr lang="en-US" baseline="0" dirty="0" smtClean="0">
                          <a:latin typeface="Trebuchet MS" panose="020B0603020202020204" pitchFamily="34" charset="0"/>
                        </a:rPr>
                        <a:t> framework.</a:t>
                      </a:r>
                    </a:p>
                    <a:p>
                      <a:pPr marL="342900" indent="-342900" algn="just">
                        <a:buFontTx/>
                        <a:buAutoNum type="alphaLcParenR"/>
                      </a:pPr>
                      <a:endParaRPr lang="en-US" baseline="0" dirty="0" smtClean="0">
                        <a:latin typeface="Trebuchet MS" panose="020B0603020202020204" pitchFamily="34" charset="0"/>
                      </a:endParaRPr>
                    </a:p>
                    <a:p>
                      <a:pPr marL="342900" indent="-342900" algn="just">
                        <a:buFontTx/>
                        <a:buAutoNum type="alphaLcParenR"/>
                      </a:pPr>
                      <a:r>
                        <a:rPr lang="en-US" baseline="0" dirty="0" smtClean="0">
                          <a:latin typeface="Trebuchet MS" panose="020B0603020202020204" pitchFamily="34" charset="0"/>
                        </a:rPr>
                        <a:t>To understand the aggregation.</a:t>
                      </a:r>
                    </a:p>
                    <a:p>
                      <a:pPr marL="342900" indent="-342900" algn="just">
                        <a:buFontTx/>
                        <a:buAutoNum type="alphaLcParenR"/>
                      </a:pPr>
                      <a:endParaRPr lang="en-US" baseline="0" dirty="0" smtClean="0">
                        <a:latin typeface="Trebuchet MS" panose="020B0603020202020204" pitchFamily="34" charset="0"/>
                      </a:endParaRPr>
                    </a:p>
                    <a:p>
                      <a:pPr marL="342900" indent="-342900" algn="just">
                        <a:buFontTx/>
                        <a:buAutoNum type="alphaLcParenR"/>
                      </a:pPr>
                      <a:r>
                        <a:rPr lang="en-US" baseline="0" dirty="0" smtClean="0">
                          <a:latin typeface="Trebuchet MS" panose="020B0603020202020204" pitchFamily="34" charset="0"/>
                        </a:rPr>
                        <a:t>To be able to successfully import from </a:t>
                      </a:r>
                      <a:r>
                        <a:rPr lang="en-US" baseline="0" dirty="0" smtClean="0">
                          <a:latin typeface="Trebuchet MS" panose="020B0603020202020204" pitchFamily="34" charset="0"/>
                        </a:rPr>
                        <a:t>and export to CSV</a:t>
                      </a:r>
                      <a:r>
                        <a:rPr lang="en-US" baseline="0" dirty="0" smtClean="0">
                          <a:latin typeface="Trebuchet MS" panose="020B0603020202020204" pitchFamily="34" charset="0"/>
                        </a:rPr>
                        <a:t>. </a:t>
                      </a:r>
                    </a:p>
                    <a:p>
                      <a:pPr marL="342900" indent="-342900" algn="just">
                        <a:buFontTx/>
                        <a:buAutoNum type="alphaLcParenR"/>
                      </a:pPr>
                      <a:endParaRPr lang="en-US" baseline="0" dirty="0" smtClean="0">
                        <a:latin typeface="Trebuchet MS" panose="020B0603020202020204" pitchFamily="34" charset="0"/>
                      </a:endParaRPr>
                    </a:p>
                  </a:txBody>
                  <a:tcPr/>
                </a:tc>
              </a:tr>
            </a:tbl>
          </a:graphicData>
        </a:graphic>
      </p:graphicFrame>
    </p:spTree>
    <p:extLst>
      <p:ext uri="{BB962C8B-B14F-4D97-AF65-F5344CB8AC3E}">
        <p14:creationId xmlns:p14="http://schemas.microsoft.com/office/powerpoint/2010/main" val="8216570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4268" y="3149699"/>
            <a:ext cx="5581650" cy="481542"/>
          </a:xfrm>
        </p:spPr>
        <p:txBody>
          <a:bodyPr>
            <a:normAutofit/>
          </a:bodyPr>
          <a:lstStyle/>
          <a:p>
            <a:pPr algn="ctr"/>
            <a:r>
              <a:rPr lang="en-US" sz="2400" b="1" dirty="0" smtClean="0">
                <a:latin typeface="Trebuchet MS" panose="020B0603020202020204" pitchFamily="34" charset="0"/>
              </a:rPr>
              <a:t>CRUD in </a:t>
            </a:r>
            <a:r>
              <a:rPr lang="en-US" sz="2400" b="1" dirty="0" err="1" smtClean="0">
                <a:latin typeface="Trebuchet MS" panose="020B0603020202020204" pitchFamily="34" charset="0"/>
              </a:rPr>
              <a:t>MongoDB</a:t>
            </a:r>
            <a:endParaRPr lang="en-US" sz="2400" b="1" dirty="0">
              <a:latin typeface="Trebuchet MS" panose="020B0603020202020204" pitchFamily="34" charset="0"/>
            </a:endParaRPr>
          </a:p>
        </p:txBody>
      </p:sp>
    </p:spTree>
    <p:extLst>
      <p:ext uri="{BB962C8B-B14F-4D97-AF65-F5344CB8AC3E}">
        <p14:creationId xmlns:p14="http://schemas.microsoft.com/office/powerpoint/2010/main" val="38222414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7675"/>
          </a:xfrm>
        </p:spPr>
        <p:txBody>
          <a:bodyPr>
            <a:noAutofit/>
          </a:bodyPr>
          <a:lstStyle/>
          <a:p>
            <a:r>
              <a:rPr lang="en-US" sz="2400" b="1" dirty="0" smtClean="0">
                <a:latin typeface="Trebuchet MS" panose="020B0603020202020204" pitchFamily="34" charset="0"/>
              </a:rPr>
              <a:t>Collections</a:t>
            </a:r>
            <a:br>
              <a:rPr lang="en-US" sz="2400" b="1" dirty="0" smtClean="0">
                <a:latin typeface="Trebuchet MS" panose="020B0603020202020204" pitchFamily="34" charset="0"/>
              </a:rPr>
            </a:br>
            <a:endParaRPr lang="en-US" sz="2400" b="1" dirty="0">
              <a:latin typeface="Trebuchet MS" panose="020B0603020202020204" pitchFamily="34" charset="0"/>
            </a:endParaRPr>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flipV="1">
            <a:off x="1591732" y="2387599"/>
            <a:ext cx="2233548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3"/>
          <p:cNvSpPr/>
          <p:nvPr/>
        </p:nvSpPr>
        <p:spPr>
          <a:xfrm>
            <a:off x="838199" y="1464269"/>
            <a:ext cx="8340969" cy="646331"/>
          </a:xfrm>
          <a:prstGeom prst="rect">
            <a:avLst/>
          </a:prstGeom>
        </p:spPr>
        <p:txBody>
          <a:bodyPr wrap="square">
            <a:spAutoFit/>
          </a:bodyPr>
          <a:lstStyle/>
          <a:p>
            <a:r>
              <a:rPr lang="en-US" dirty="0">
                <a:solidFill>
                  <a:srgbClr val="000000"/>
                </a:solidFill>
                <a:ea typeface="Calibri" panose="020F0502020204030204" pitchFamily="34" charset="0"/>
              </a:rPr>
              <a:t>To create a collection by the name “Person”. Let us take a look at the collection list prior to the creation of the new collection “Person</a:t>
            </a:r>
            <a:r>
              <a:rPr lang="en-US" dirty="0" smtClean="0">
                <a:solidFill>
                  <a:srgbClr val="000000"/>
                </a:solidFill>
                <a:ea typeface="Calibri" panose="020F0502020204030204" pitchFamily="34" charset="0"/>
              </a:rPr>
              <a:t>”.</a:t>
            </a:r>
            <a:endParaRPr lang="en-US" dirty="0"/>
          </a:p>
        </p:txBody>
      </p:sp>
      <p:sp>
        <p:nvSpPr>
          <p:cNvPr id="7" name="Rectangle 6"/>
          <p:cNvSpPr/>
          <p:nvPr/>
        </p:nvSpPr>
        <p:spPr>
          <a:xfrm>
            <a:off x="838199" y="2710316"/>
            <a:ext cx="6547339" cy="388696"/>
          </a:xfrm>
          <a:prstGeom prst="rect">
            <a:avLst/>
          </a:prstGeom>
        </p:spPr>
        <p:txBody>
          <a:bodyPr wrap="square">
            <a:spAutoFit/>
          </a:bodyPr>
          <a:lstStyle/>
          <a:p>
            <a:pPr marL="457200" marR="0" algn="just">
              <a:lnSpc>
                <a:spcPct val="107000"/>
              </a:lnSpc>
              <a:spcBef>
                <a:spcPts val="0"/>
              </a:spcBef>
              <a:spcAft>
                <a:spcPts val="800"/>
              </a:spcAft>
            </a:pPr>
            <a:r>
              <a:rPr lang="en-US" b="1" dirty="0" err="1">
                <a:solidFill>
                  <a:srgbClr val="1F4E79"/>
                </a:solidFill>
                <a:ea typeface="Calibri" panose="020F0502020204030204" pitchFamily="34" charset="0"/>
                <a:cs typeface="Times New Roman" panose="02020603050405020304" pitchFamily="18" charset="0"/>
              </a:rPr>
              <a:t>db.createCollection</a:t>
            </a:r>
            <a:r>
              <a:rPr lang="en-US" b="1" dirty="0">
                <a:solidFill>
                  <a:srgbClr val="1F4E79"/>
                </a:solidFill>
                <a:ea typeface="Calibri" panose="020F0502020204030204" pitchFamily="34" charset="0"/>
                <a:cs typeface="Times New Roman" panose="02020603050405020304" pitchFamily="18" charset="0"/>
              </a:rPr>
              <a:t>(“Person</a:t>
            </a:r>
            <a:r>
              <a:rPr lang="en-US" b="1" dirty="0" smtClean="0">
                <a:solidFill>
                  <a:srgbClr val="1F4E79"/>
                </a:solidFill>
                <a:ea typeface="Calibri" panose="020F0502020204030204" pitchFamily="34" charset="0"/>
                <a:cs typeface="Times New Roman" panose="02020603050405020304" pitchFamily="18" charset="0"/>
              </a:rPr>
              <a:t>”);</a:t>
            </a:r>
            <a:endParaRPr lang="en-US"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62875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7675"/>
          </a:xfrm>
        </p:spPr>
        <p:txBody>
          <a:bodyPr>
            <a:noAutofit/>
          </a:bodyPr>
          <a:lstStyle/>
          <a:p>
            <a:r>
              <a:rPr lang="en-US" sz="2400" b="1" dirty="0" smtClean="0">
                <a:latin typeface="Trebuchet MS" panose="020B0603020202020204" pitchFamily="34" charset="0"/>
              </a:rPr>
              <a:t>Collections</a:t>
            </a:r>
            <a:br>
              <a:rPr lang="en-US" sz="2400" b="1" dirty="0" smtClean="0">
                <a:latin typeface="Trebuchet MS" panose="020B0603020202020204" pitchFamily="34" charset="0"/>
              </a:rPr>
            </a:br>
            <a:endParaRPr lang="en-US" sz="2400" b="1" dirty="0">
              <a:latin typeface="Trebuchet MS" panose="020B0603020202020204" pitchFamily="34" charset="0"/>
            </a:endParaRPr>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flipV="1">
            <a:off x="1591732" y="2387599"/>
            <a:ext cx="2233548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3"/>
          <p:cNvSpPr/>
          <p:nvPr/>
        </p:nvSpPr>
        <p:spPr>
          <a:xfrm>
            <a:off x="838198" y="1442919"/>
            <a:ext cx="8340969" cy="369332"/>
          </a:xfrm>
          <a:prstGeom prst="rect">
            <a:avLst/>
          </a:prstGeom>
        </p:spPr>
        <p:txBody>
          <a:bodyPr wrap="square">
            <a:spAutoFit/>
          </a:bodyPr>
          <a:lstStyle/>
          <a:p>
            <a:r>
              <a:rPr lang="en-US" dirty="0"/>
              <a:t>To drop a collection by the name “food”.</a:t>
            </a:r>
          </a:p>
        </p:txBody>
      </p:sp>
      <p:sp>
        <p:nvSpPr>
          <p:cNvPr id="5" name="Rectangle 4"/>
          <p:cNvSpPr/>
          <p:nvPr/>
        </p:nvSpPr>
        <p:spPr>
          <a:xfrm>
            <a:off x="838198" y="2811702"/>
            <a:ext cx="4577863" cy="388696"/>
          </a:xfrm>
          <a:prstGeom prst="rect">
            <a:avLst/>
          </a:prstGeom>
        </p:spPr>
        <p:txBody>
          <a:bodyPr wrap="square">
            <a:spAutoFit/>
          </a:bodyPr>
          <a:lstStyle/>
          <a:p>
            <a:pPr marL="457200" marR="0" algn="just">
              <a:lnSpc>
                <a:spcPct val="107000"/>
              </a:lnSpc>
              <a:spcBef>
                <a:spcPts val="0"/>
              </a:spcBef>
              <a:spcAft>
                <a:spcPts val="800"/>
              </a:spcAft>
            </a:pPr>
            <a:r>
              <a:rPr lang="en-US" b="1" dirty="0" err="1">
                <a:solidFill>
                  <a:srgbClr val="1F4E79"/>
                </a:solidFill>
                <a:ea typeface="Calibri" panose="020F0502020204030204" pitchFamily="34" charset="0"/>
                <a:cs typeface="Times New Roman" panose="02020603050405020304" pitchFamily="18" charset="0"/>
              </a:rPr>
              <a:t>db.food.drop</a:t>
            </a:r>
            <a:r>
              <a:rPr lang="en-US" b="1" dirty="0">
                <a:solidFill>
                  <a:srgbClr val="1F4E79"/>
                </a:solidFill>
                <a:ea typeface="Calibri" panose="020F0502020204030204" pitchFamily="34" charset="0"/>
                <a:cs typeface="Times New Roman" panose="02020603050405020304" pitchFamily="18" charset="0"/>
              </a:rPr>
              <a:t>(); </a:t>
            </a:r>
            <a:endParaRPr lang="en-US"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784038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7675"/>
          </a:xfrm>
        </p:spPr>
        <p:txBody>
          <a:bodyPr>
            <a:noAutofit/>
          </a:bodyPr>
          <a:lstStyle/>
          <a:p>
            <a:r>
              <a:rPr lang="en-US" sz="2400" b="1" dirty="0" smtClean="0">
                <a:latin typeface="Trebuchet MS" panose="020B0603020202020204" pitchFamily="34" charset="0"/>
              </a:rPr>
              <a:t>Insert Method</a:t>
            </a:r>
            <a:br>
              <a:rPr lang="en-US" sz="2400" b="1" dirty="0" smtClean="0">
                <a:latin typeface="Trebuchet MS" panose="020B0603020202020204" pitchFamily="34" charset="0"/>
              </a:rPr>
            </a:br>
            <a:endParaRPr lang="en-US" sz="2400" b="1" dirty="0">
              <a:latin typeface="Trebuchet MS" panose="020B0603020202020204" pitchFamily="34" charset="0"/>
            </a:endParaRPr>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flipV="1">
            <a:off x="1591732" y="2387599"/>
            <a:ext cx="2233548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3"/>
          <p:cNvSpPr/>
          <p:nvPr/>
        </p:nvSpPr>
        <p:spPr>
          <a:xfrm>
            <a:off x="838199" y="1464269"/>
            <a:ext cx="8340969" cy="369332"/>
          </a:xfrm>
          <a:prstGeom prst="rect">
            <a:avLst/>
          </a:prstGeom>
        </p:spPr>
        <p:txBody>
          <a:bodyPr wrap="square">
            <a:spAutoFit/>
          </a:bodyPr>
          <a:lstStyle/>
          <a:p>
            <a:r>
              <a:rPr lang="en-US" dirty="0"/>
              <a:t>Create a collection by the name “Students” and store the following data in it.</a:t>
            </a:r>
          </a:p>
        </p:txBody>
      </p:sp>
      <p:sp>
        <p:nvSpPr>
          <p:cNvPr id="7" name="Rectangle 6"/>
          <p:cNvSpPr/>
          <p:nvPr/>
        </p:nvSpPr>
        <p:spPr>
          <a:xfrm>
            <a:off x="838198" y="2485070"/>
            <a:ext cx="8340969" cy="685059"/>
          </a:xfrm>
          <a:prstGeom prst="rect">
            <a:avLst/>
          </a:prstGeom>
        </p:spPr>
        <p:txBody>
          <a:bodyPr wrap="square">
            <a:spAutoFit/>
          </a:bodyPr>
          <a:lstStyle/>
          <a:p>
            <a:pPr algn="just">
              <a:lnSpc>
                <a:spcPct val="107000"/>
              </a:lnSpc>
              <a:spcAft>
                <a:spcPts val="800"/>
              </a:spcAft>
            </a:pPr>
            <a:r>
              <a:rPr lang="en-US" b="1" dirty="0" err="1">
                <a:solidFill>
                  <a:srgbClr val="1F4E79"/>
                </a:solidFill>
                <a:latin typeface="Times New Roman" panose="02020603050405020304" pitchFamily="18" charset="0"/>
                <a:ea typeface="Calibri" panose="020F0502020204030204" pitchFamily="34" charset="0"/>
                <a:cs typeface="Times New Roman" panose="02020603050405020304" pitchFamily="18" charset="0"/>
              </a:rPr>
              <a:t>db.Students.insert</a:t>
            </a:r>
            <a:r>
              <a:rPr lang="en-US" b="1" dirty="0">
                <a:solidFill>
                  <a:srgbClr val="1F4E79"/>
                </a:solidFill>
                <a:latin typeface="Times New Roman" panose="02020603050405020304" pitchFamily="18" charset="0"/>
                <a:ea typeface="Calibri" panose="020F0502020204030204" pitchFamily="34" charset="0"/>
                <a:cs typeface="Times New Roman" panose="02020603050405020304" pitchFamily="18" charset="0"/>
              </a:rPr>
              <a:t>({_id:1, </a:t>
            </a:r>
            <a:r>
              <a:rPr lang="en-US" b="1" dirty="0" err="1">
                <a:solidFill>
                  <a:srgbClr val="1F4E79"/>
                </a:solidFill>
                <a:latin typeface="Times New Roman" panose="02020603050405020304" pitchFamily="18" charset="0"/>
                <a:ea typeface="Calibri" panose="020F0502020204030204" pitchFamily="34" charset="0"/>
                <a:cs typeface="Times New Roman" panose="02020603050405020304" pitchFamily="18" charset="0"/>
              </a:rPr>
              <a:t>StudName</a:t>
            </a:r>
            <a:r>
              <a:rPr lang="en-US" b="1" dirty="0">
                <a:solidFill>
                  <a:srgbClr val="1F4E79"/>
                </a:solidFill>
                <a:latin typeface="Times New Roman" panose="02020603050405020304" pitchFamily="18" charset="0"/>
                <a:ea typeface="Calibri" panose="020F0502020204030204" pitchFamily="34" charset="0"/>
                <a:cs typeface="Times New Roman" panose="02020603050405020304" pitchFamily="18" charset="0"/>
              </a:rPr>
              <a:t>:"Michelle </a:t>
            </a:r>
            <a:r>
              <a:rPr lang="en-US" b="1" dirty="0" err="1">
                <a:solidFill>
                  <a:srgbClr val="1F4E79"/>
                </a:solidFill>
                <a:latin typeface="Times New Roman" panose="02020603050405020304" pitchFamily="18" charset="0"/>
                <a:ea typeface="Calibri" panose="020F0502020204030204" pitchFamily="34" charset="0"/>
                <a:cs typeface="Times New Roman" panose="02020603050405020304" pitchFamily="18" charset="0"/>
              </a:rPr>
              <a:t>Jacintha</a:t>
            </a:r>
            <a:r>
              <a:rPr lang="en-US" b="1" dirty="0">
                <a:solidFill>
                  <a:srgbClr val="1F4E79"/>
                </a:solidFill>
                <a:latin typeface="Times New Roman" panose="02020603050405020304" pitchFamily="18" charset="0"/>
                <a:ea typeface="Calibri" panose="020F0502020204030204" pitchFamily="34" charset="0"/>
                <a:cs typeface="Times New Roman" panose="02020603050405020304" pitchFamily="18" charset="0"/>
              </a:rPr>
              <a:t>", Grade: "VII", </a:t>
            </a:r>
            <a:r>
              <a:rPr lang="en-US" b="1" dirty="0">
                <a:solidFill>
                  <a:srgbClr val="1F4E79"/>
                </a:solidFill>
                <a:ea typeface="Calibri" panose="020F0502020204030204" pitchFamily="34" charset="0"/>
                <a:cs typeface="Times New Roman" panose="02020603050405020304" pitchFamily="18" charset="0"/>
              </a:rPr>
              <a:t>Hobbies</a:t>
            </a:r>
            <a:r>
              <a:rPr lang="en-US" b="1" dirty="0">
                <a:solidFill>
                  <a:srgbClr val="1F4E79"/>
                </a:solidFill>
                <a:latin typeface="Times New Roman" panose="02020603050405020304" pitchFamily="18" charset="0"/>
                <a:ea typeface="Calibri" panose="020F0502020204030204" pitchFamily="34" charset="0"/>
                <a:cs typeface="Times New Roman" panose="02020603050405020304" pitchFamily="18" charset="0"/>
              </a:rPr>
              <a:t>: "Internet Surfing"});</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6389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7675"/>
          </a:xfrm>
        </p:spPr>
        <p:txBody>
          <a:bodyPr>
            <a:noAutofit/>
          </a:bodyPr>
          <a:lstStyle/>
          <a:p>
            <a:r>
              <a:rPr lang="en-US" sz="2400" b="1" dirty="0" smtClean="0">
                <a:latin typeface="Trebuchet MS" panose="020B0603020202020204" pitchFamily="34" charset="0"/>
              </a:rPr>
              <a:t>Update Method</a:t>
            </a:r>
            <a:br>
              <a:rPr lang="en-US" sz="2400" b="1" dirty="0" smtClean="0">
                <a:latin typeface="Trebuchet MS" panose="020B0603020202020204" pitchFamily="34" charset="0"/>
              </a:rPr>
            </a:br>
            <a:endParaRPr lang="en-US" sz="2400" b="1" dirty="0">
              <a:latin typeface="Trebuchet MS" panose="020B0603020202020204" pitchFamily="34" charset="0"/>
            </a:endParaRPr>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flipV="1">
            <a:off x="1591732" y="2387599"/>
            <a:ext cx="2233548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Rectangle 4"/>
          <p:cNvSpPr/>
          <p:nvPr/>
        </p:nvSpPr>
        <p:spPr>
          <a:xfrm>
            <a:off x="838200" y="3483802"/>
            <a:ext cx="8798170" cy="685059"/>
          </a:xfrm>
          <a:prstGeom prst="rect">
            <a:avLst/>
          </a:prstGeom>
        </p:spPr>
        <p:txBody>
          <a:bodyPr wrap="square">
            <a:spAutoFit/>
          </a:bodyPr>
          <a:lstStyle/>
          <a:p>
            <a:pPr algn="just">
              <a:lnSpc>
                <a:spcPct val="107000"/>
              </a:lnSpc>
              <a:spcAft>
                <a:spcPts val="800"/>
              </a:spcAft>
            </a:pPr>
            <a:r>
              <a:rPr lang="en-US" b="1" dirty="0" err="1" smtClean="0">
                <a:solidFill>
                  <a:srgbClr val="1F4E79"/>
                </a:solidFill>
                <a:latin typeface="Times New Roman" panose="02020603050405020304" pitchFamily="18" charset="0"/>
                <a:ea typeface="Calibri" panose="020F0502020204030204" pitchFamily="34" charset="0"/>
                <a:cs typeface="Times New Roman" panose="02020603050405020304" pitchFamily="18" charset="0"/>
              </a:rPr>
              <a:t>db.Students.update</a:t>
            </a:r>
            <a:r>
              <a:rPr lang="en-US" b="1" dirty="0">
                <a:solidFill>
                  <a:srgbClr val="1F4E79"/>
                </a:solidFill>
                <a:latin typeface="Times New Roman" panose="02020603050405020304" pitchFamily="18" charset="0"/>
                <a:ea typeface="Calibri" panose="020F0502020204030204" pitchFamily="34" charset="0"/>
                <a:cs typeface="Times New Roman" panose="02020603050405020304" pitchFamily="18" charset="0"/>
              </a:rPr>
              <a:t>({_id:3, </a:t>
            </a:r>
            <a:r>
              <a:rPr lang="en-US" b="1" dirty="0" err="1">
                <a:solidFill>
                  <a:srgbClr val="1F4E79"/>
                </a:solidFill>
                <a:latin typeface="Times New Roman" panose="02020603050405020304" pitchFamily="18" charset="0"/>
                <a:ea typeface="Calibri" panose="020F0502020204030204" pitchFamily="34" charset="0"/>
                <a:cs typeface="Times New Roman" panose="02020603050405020304" pitchFamily="18" charset="0"/>
              </a:rPr>
              <a:t>StudName</a:t>
            </a:r>
            <a:r>
              <a:rPr lang="en-US" b="1" dirty="0">
                <a:solidFill>
                  <a:srgbClr val="1F4E79"/>
                </a:solidFill>
                <a:latin typeface="Times New Roman" panose="02020603050405020304" pitchFamily="18" charset="0"/>
                <a:ea typeface="Calibri" panose="020F0502020204030204" pitchFamily="34" charset="0"/>
                <a:cs typeface="Times New Roman" panose="02020603050405020304" pitchFamily="18" charset="0"/>
              </a:rPr>
              <a:t>:"Aryan David", Grade: "VII"},{$set:{Hobbies: "Skating"}},{</a:t>
            </a:r>
            <a:r>
              <a:rPr lang="en-US" b="1" dirty="0" err="1">
                <a:solidFill>
                  <a:srgbClr val="1F4E79"/>
                </a:solidFill>
                <a:latin typeface="Times New Roman" panose="02020603050405020304" pitchFamily="18" charset="0"/>
                <a:ea typeface="Calibri" panose="020F0502020204030204" pitchFamily="34" charset="0"/>
                <a:cs typeface="Times New Roman" panose="02020603050405020304" pitchFamily="18" charset="0"/>
              </a:rPr>
              <a:t>upsert:true</a:t>
            </a:r>
            <a:r>
              <a:rPr lang="en-US" b="1" dirty="0">
                <a:solidFill>
                  <a:srgbClr val="1F4E79"/>
                </a:solidFill>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838200" y="1248016"/>
            <a:ext cx="8112369" cy="1754326"/>
          </a:xfrm>
          <a:prstGeom prst="rect">
            <a:avLst/>
          </a:prstGeom>
        </p:spPr>
        <p:txBody>
          <a:bodyPr wrap="square">
            <a:spAutoFit/>
          </a:bodyPr>
          <a:lstStyle/>
          <a:p>
            <a:pPr algn="just"/>
            <a:r>
              <a:rPr lang="en-US" dirty="0"/>
              <a:t>Insert the document for “Aryan David” into the Students collection only if it does not already exist in the collection. However, if it is already present in the collection, then update the document with new values. (Update his Hobbies from “Skating” to “Chess”.) Use “Update else insert” (if there is an existing document, it will attempt to update it, if there is no existing document then it will insert it).</a:t>
            </a:r>
          </a:p>
        </p:txBody>
      </p:sp>
    </p:spTree>
    <p:extLst>
      <p:ext uri="{BB962C8B-B14F-4D97-AF65-F5344CB8AC3E}">
        <p14:creationId xmlns:p14="http://schemas.microsoft.com/office/powerpoint/2010/main" val="17722082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7675"/>
          </a:xfrm>
        </p:spPr>
        <p:txBody>
          <a:bodyPr>
            <a:noAutofit/>
          </a:bodyPr>
          <a:lstStyle/>
          <a:p>
            <a:r>
              <a:rPr lang="en-US" sz="2400" b="1" dirty="0" smtClean="0">
                <a:latin typeface="Trebuchet MS" panose="020B0603020202020204" pitchFamily="34" charset="0"/>
              </a:rPr>
              <a:t>Find Method</a:t>
            </a:r>
            <a:br>
              <a:rPr lang="en-US" sz="2400" b="1" dirty="0" smtClean="0">
                <a:latin typeface="Trebuchet MS" panose="020B0603020202020204" pitchFamily="34" charset="0"/>
              </a:rPr>
            </a:br>
            <a:endParaRPr lang="en-US" sz="2400" b="1" dirty="0">
              <a:latin typeface="Trebuchet MS" panose="020B0603020202020204" pitchFamily="34" charset="0"/>
            </a:endParaRPr>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flipV="1">
            <a:off x="1591732" y="2387599"/>
            <a:ext cx="2233548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3"/>
          <p:cNvSpPr/>
          <p:nvPr/>
        </p:nvSpPr>
        <p:spPr>
          <a:xfrm>
            <a:off x="838200" y="1277034"/>
            <a:ext cx="8270632" cy="646331"/>
          </a:xfrm>
          <a:prstGeom prst="rect">
            <a:avLst/>
          </a:prstGeom>
        </p:spPr>
        <p:txBody>
          <a:bodyPr wrap="square">
            <a:spAutoFit/>
          </a:bodyPr>
          <a:lstStyle/>
          <a:p>
            <a:r>
              <a:rPr lang="en-US" dirty="0">
                <a:solidFill>
                  <a:srgbClr val="000000"/>
                </a:solidFill>
                <a:ea typeface="Calibri" panose="020F0502020204030204" pitchFamily="34" charset="0"/>
              </a:rPr>
              <a:t>To search for documents from the “Students” collection based on certain search criteria.</a:t>
            </a:r>
            <a:endParaRPr lang="en-US" dirty="0"/>
          </a:p>
        </p:txBody>
      </p:sp>
      <p:sp>
        <p:nvSpPr>
          <p:cNvPr id="8" name="Rectangle 7"/>
          <p:cNvSpPr/>
          <p:nvPr/>
        </p:nvSpPr>
        <p:spPr>
          <a:xfrm>
            <a:off x="838198" y="2433318"/>
            <a:ext cx="6406663" cy="369332"/>
          </a:xfrm>
          <a:prstGeom prst="rect">
            <a:avLst/>
          </a:prstGeom>
        </p:spPr>
        <p:txBody>
          <a:bodyPr wrap="square">
            <a:spAutoFit/>
          </a:bodyPr>
          <a:lstStyle/>
          <a:p>
            <a:r>
              <a:rPr lang="en-US" b="1" dirty="0" err="1"/>
              <a:t>db.Students.find</a:t>
            </a:r>
            <a:r>
              <a:rPr lang="en-US" b="1" dirty="0"/>
              <a:t>({</a:t>
            </a:r>
            <a:r>
              <a:rPr lang="en-US" b="1" dirty="0" err="1"/>
              <a:t>StudName</a:t>
            </a:r>
            <a:r>
              <a:rPr lang="en-US" b="1" dirty="0"/>
              <a:t>:"Aryan David"});</a:t>
            </a:r>
          </a:p>
        </p:txBody>
      </p:sp>
    </p:spTree>
    <p:extLst>
      <p:ext uri="{BB962C8B-B14F-4D97-AF65-F5344CB8AC3E}">
        <p14:creationId xmlns:p14="http://schemas.microsoft.com/office/powerpoint/2010/main" val="1337382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7675"/>
          </a:xfrm>
        </p:spPr>
        <p:txBody>
          <a:bodyPr>
            <a:noAutofit/>
          </a:bodyPr>
          <a:lstStyle/>
          <a:p>
            <a:r>
              <a:rPr lang="en-US" sz="2400" b="1" dirty="0" smtClean="0">
                <a:latin typeface="Trebuchet MS" panose="020B0603020202020204" pitchFamily="34" charset="0"/>
              </a:rPr>
              <a:t>Find Method</a:t>
            </a:r>
            <a:br>
              <a:rPr lang="en-US" sz="2400" b="1" dirty="0" smtClean="0">
                <a:latin typeface="Trebuchet MS" panose="020B0603020202020204" pitchFamily="34" charset="0"/>
              </a:rPr>
            </a:br>
            <a:endParaRPr lang="en-US" sz="2400" b="1" dirty="0">
              <a:latin typeface="Trebuchet MS" panose="020B0603020202020204" pitchFamily="34" charset="0"/>
            </a:endParaRPr>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flipV="1">
            <a:off x="1591732" y="2387599"/>
            <a:ext cx="2233548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Rectangle 8"/>
          <p:cNvSpPr/>
          <p:nvPr/>
        </p:nvSpPr>
        <p:spPr>
          <a:xfrm>
            <a:off x="838200" y="1359807"/>
            <a:ext cx="8376138" cy="923330"/>
          </a:xfrm>
          <a:prstGeom prst="rect">
            <a:avLst/>
          </a:prstGeom>
        </p:spPr>
        <p:txBody>
          <a:bodyPr wrap="square">
            <a:spAutoFit/>
          </a:bodyPr>
          <a:lstStyle/>
          <a:p>
            <a:pPr algn="just"/>
            <a:r>
              <a:rPr lang="en-US" dirty="0"/>
              <a:t>To display only the </a:t>
            </a:r>
            <a:r>
              <a:rPr lang="en-US" dirty="0" err="1"/>
              <a:t>StudName</a:t>
            </a:r>
            <a:r>
              <a:rPr lang="en-US" dirty="0"/>
              <a:t> and Grade from all the documents of the Students collection. The identifier _id should be suppressed and NOT displayed.</a:t>
            </a:r>
          </a:p>
        </p:txBody>
      </p:sp>
      <p:sp>
        <p:nvSpPr>
          <p:cNvPr id="10" name="Rectangle 9"/>
          <p:cNvSpPr/>
          <p:nvPr/>
        </p:nvSpPr>
        <p:spPr>
          <a:xfrm>
            <a:off x="838200" y="2848649"/>
            <a:ext cx="7321062" cy="369332"/>
          </a:xfrm>
          <a:prstGeom prst="rect">
            <a:avLst/>
          </a:prstGeom>
        </p:spPr>
        <p:txBody>
          <a:bodyPr wrap="square">
            <a:spAutoFit/>
          </a:bodyPr>
          <a:lstStyle/>
          <a:p>
            <a:r>
              <a:rPr lang="en-US" b="1" dirty="0" err="1"/>
              <a:t>db.Students.find</a:t>
            </a:r>
            <a:r>
              <a:rPr lang="en-US" b="1" dirty="0"/>
              <a:t>({},{StudName:1,Grade:1,_id:0});</a:t>
            </a:r>
          </a:p>
        </p:txBody>
      </p:sp>
    </p:spTree>
    <p:extLst>
      <p:ext uri="{BB962C8B-B14F-4D97-AF65-F5344CB8AC3E}">
        <p14:creationId xmlns:p14="http://schemas.microsoft.com/office/powerpoint/2010/main" val="24140459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7675"/>
          </a:xfrm>
        </p:spPr>
        <p:txBody>
          <a:bodyPr>
            <a:noAutofit/>
          </a:bodyPr>
          <a:lstStyle/>
          <a:p>
            <a:r>
              <a:rPr lang="en-US" sz="2400" b="1" dirty="0" smtClean="0">
                <a:latin typeface="Trebuchet MS" panose="020B0603020202020204" pitchFamily="34" charset="0"/>
              </a:rPr>
              <a:t>Find Method</a:t>
            </a:r>
            <a:br>
              <a:rPr lang="en-US" sz="2400" b="1" dirty="0" smtClean="0">
                <a:latin typeface="Trebuchet MS" panose="020B0603020202020204" pitchFamily="34" charset="0"/>
              </a:rPr>
            </a:br>
            <a:endParaRPr lang="en-US" sz="2400" b="1" dirty="0">
              <a:latin typeface="Trebuchet MS" panose="020B0603020202020204" pitchFamily="34" charset="0"/>
            </a:endParaRPr>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flipV="1">
            <a:off x="1591732" y="2387599"/>
            <a:ext cx="2233548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3"/>
          <p:cNvSpPr/>
          <p:nvPr/>
        </p:nvSpPr>
        <p:spPr>
          <a:xfrm>
            <a:off x="838200" y="1461392"/>
            <a:ext cx="5918736" cy="369332"/>
          </a:xfrm>
          <a:prstGeom prst="rect">
            <a:avLst/>
          </a:prstGeom>
        </p:spPr>
        <p:txBody>
          <a:bodyPr wrap="none">
            <a:spAutoFit/>
          </a:bodyPr>
          <a:lstStyle/>
          <a:p>
            <a:r>
              <a:rPr lang="en-US" dirty="0"/>
              <a:t>To find those documents where the Grade is set to ‘VII’</a:t>
            </a:r>
          </a:p>
        </p:txBody>
      </p:sp>
      <p:sp>
        <p:nvSpPr>
          <p:cNvPr id="5" name="Rectangle 4"/>
          <p:cNvSpPr/>
          <p:nvPr/>
        </p:nvSpPr>
        <p:spPr>
          <a:xfrm>
            <a:off x="838200" y="2410458"/>
            <a:ext cx="5159554" cy="369332"/>
          </a:xfrm>
          <a:prstGeom prst="rect">
            <a:avLst/>
          </a:prstGeom>
        </p:spPr>
        <p:txBody>
          <a:bodyPr wrap="none">
            <a:spAutoFit/>
          </a:bodyPr>
          <a:lstStyle/>
          <a:p>
            <a:r>
              <a:rPr lang="en-US" b="1" dirty="0" err="1"/>
              <a:t>db.Students.find</a:t>
            </a:r>
            <a:r>
              <a:rPr lang="en-US" b="1" dirty="0"/>
              <a:t>({Grade:{$</a:t>
            </a:r>
            <a:r>
              <a:rPr lang="en-US" b="1" dirty="0" err="1"/>
              <a:t>eq</a:t>
            </a:r>
            <a:r>
              <a:rPr lang="en-US" b="1" dirty="0"/>
              <a:t>:'VII'}}).pretty();</a:t>
            </a:r>
          </a:p>
        </p:txBody>
      </p:sp>
    </p:spTree>
    <p:extLst>
      <p:ext uri="{BB962C8B-B14F-4D97-AF65-F5344CB8AC3E}">
        <p14:creationId xmlns:p14="http://schemas.microsoft.com/office/powerpoint/2010/main" val="5555544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7675"/>
          </a:xfrm>
        </p:spPr>
        <p:txBody>
          <a:bodyPr>
            <a:noAutofit/>
          </a:bodyPr>
          <a:lstStyle/>
          <a:p>
            <a:r>
              <a:rPr lang="en-US" sz="2400" b="1" dirty="0" smtClean="0">
                <a:latin typeface="Trebuchet MS" panose="020B0603020202020204" pitchFamily="34" charset="0"/>
              </a:rPr>
              <a:t>Find Method</a:t>
            </a:r>
            <a:br>
              <a:rPr lang="en-US" sz="2400" b="1" dirty="0" smtClean="0">
                <a:latin typeface="Trebuchet MS" panose="020B0603020202020204" pitchFamily="34" charset="0"/>
              </a:rPr>
            </a:br>
            <a:endParaRPr lang="en-US" sz="2400" b="1" dirty="0">
              <a:latin typeface="Trebuchet MS" panose="020B0603020202020204" pitchFamily="34" charset="0"/>
            </a:endParaRPr>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flipV="1">
            <a:off x="1591732" y="2387599"/>
            <a:ext cx="2233548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Rectangle 6"/>
          <p:cNvSpPr/>
          <p:nvPr/>
        </p:nvSpPr>
        <p:spPr>
          <a:xfrm>
            <a:off x="838200" y="1221559"/>
            <a:ext cx="8464062" cy="646331"/>
          </a:xfrm>
          <a:prstGeom prst="rect">
            <a:avLst/>
          </a:prstGeom>
        </p:spPr>
        <p:txBody>
          <a:bodyPr wrap="square">
            <a:spAutoFit/>
          </a:bodyPr>
          <a:lstStyle/>
          <a:p>
            <a:r>
              <a:rPr lang="en-US" dirty="0"/>
              <a:t>To find those documents from the Students collection where the Hobbies is set to either ‘Chess’ or is set to ‘Skating’.</a:t>
            </a:r>
          </a:p>
        </p:txBody>
      </p:sp>
      <p:sp>
        <p:nvSpPr>
          <p:cNvPr id="8" name="Rectangle 7"/>
          <p:cNvSpPr/>
          <p:nvPr/>
        </p:nvSpPr>
        <p:spPr>
          <a:xfrm>
            <a:off x="838200" y="2493106"/>
            <a:ext cx="8464062" cy="369332"/>
          </a:xfrm>
          <a:prstGeom prst="rect">
            <a:avLst/>
          </a:prstGeom>
        </p:spPr>
        <p:txBody>
          <a:bodyPr wrap="square">
            <a:spAutoFit/>
          </a:bodyPr>
          <a:lstStyle/>
          <a:p>
            <a:r>
              <a:rPr lang="en-US" b="1" dirty="0" err="1"/>
              <a:t>db.Students.find</a:t>
            </a:r>
            <a:r>
              <a:rPr lang="en-US" b="1" dirty="0"/>
              <a:t> ({Hobbies :{ $in: ['</a:t>
            </a:r>
            <a:r>
              <a:rPr lang="en-US" b="1" dirty="0" err="1"/>
              <a:t>Chess','Skating</a:t>
            </a:r>
            <a:r>
              <a:rPr lang="en-US" b="1" dirty="0"/>
              <a:t>']}}).pretty ();</a:t>
            </a:r>
          </a:p>
        </p:txBody>
      </p:sp>
    </p:spTree>
    <p:extLst>
      <p:ext uri="{BB962C8B-B14F-4D97-AF65-F5344CB8AC3E}">
        <p14:creationId xmlns:p14="http://schemas.microsoft.com/office/powerpoint/2010/main" val="5311485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7675"/>
          </a:xfrm>
        </p:spPr>
        <p:txBody>
          <a:bodyPr>
            <a:noAutofit/>
          </a:bodyPr>
          <a:lstStyle/>
          <a:p>
            <a:r>
              <a:rPr lang="en-US" sz="2400" b="1" dirty="0" smtClean="0">
                <a:latin typeface="Trebuchet MS" panose="020B0603020202020204" pitchFamily="34" charset="0"/>
              </a:rPr>
              <a:t>Find Method</a:t>
            </a:r>
            <a:br>
              <a:rPr lang="en-US" sz="2400" b="1" dirty="0" smtClean="0">
                <a:latin typeface="Trebuchet MS" panose="020B0603020202020204" pitchFamily="34" charset="0"/>
              </a:rPr>
            </a:br>
            <a:endParaRPr lang="en-US" sz="2400" b="1" dirty="0">
              <a:latin typeface="Trebuchet MS" panose="020B0603020202020204" pitchFamily="34" charset="0"/>
            </a:endParaRPr>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flipV="1">
            <a:off x="1591732" y="2387599"/>
            <a:ext cx="2233548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3"/>
          <p:cNvSpPr/>
          <p:nvPr/>
        </p:nvSpPr>
        <p:spPr>
          <a:xfrm>
            <a:off x="838200" y="1493717"/>
            <a:ext cx="8340969" cy="651606"/>
          </a:xfrm>
          <a:prstGeom prst="rect">
            <a:avLst/>
          </a:prstGeom>
        </p:spPr>
        <p:txBody>
          <a:bodyPr wrap="square">
            <a:spAutoFit/>
          </a:bodyPr>
          <a:lstStyle/>
          <a:p>
            <a:pPr algn="just"/>
            <a:r>
              <a:rPr lang="en-US" dirty="0"/>
              <a:t>To find documents from the Students collection where the </a:t>
            </a:r>
            <a:r>
              <a:rPr lang="en-US" dirty="0" err="1"/>
              <a:t>StudName</a:t>
            </a:r>
            <a:r>
              <a:rPr lang="en-US" dirty="0"/>
              <a:t> begins with “M”.</a:t>
            </a:r>
          </a:p>
        </p:txBody>
      </p:sp>
      <p:sp>
        <p:nvSpPr>
          <p:cNvPr id="5" name="Rectangle 4"/>
          <p:cNvSpPr/>
          <p:nvPr/>
        </p:nvSpPr>
        <p:spPr>
          <a:xfrm>
            <a:off x="838200" y="2641988"/>
            <a:ext cx="6096000" cy="369332"/>
          </a:xfrm>
          <a:prstGeom prst="rect">
            <a:avLst/>
          </a:prstGeom>
        </p:spPr>
        <p:txBody>
          <a:bodyPr>
            <a:spAutoFit/>
          </a:bodyPr>
          <a:lstStyle/>
          <a:p>
            <a:r>
              <a:rPr lang="en-US" b="1" dirty="0" err="1" smtClean="0"/>
              <a:t>db.Students.find</a:t>
            </a:r>
            <a:r>
              <a:rPr lang="en-US" b="1" dirty="0"/>
              <a:t>({</a:t>
            </a:r>
            <a:r>
              <a:rPr lang="en-US" b="1" dirty="0" err="1"/>
              <a:t>StudName</a:t>
            </a:r>
            <a:r>
              <a:rPr lang="en-US" b="1" dirty="0"/>
              <a:t>:/^M/}).pretty();</a:t>
            </a:r>
          </a:p>
        </p:txBody>
      </p:sp>
    </p:spTree>
    <p:extLst>
      <p:ext uri="{BB962C8B-B14F-4D97-AF65-F5344CB8AC3E}">
        <p14:creationId xmlns:p14="http://schemas.microsoft.com/office/powerpoint/2010/main" val="19949694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9126"/>
            <a:ext cx="10515600" cy="430742"/>
          </a:xfrm>
        </p:spPr>
        <p:txBody>
          <a:bodyPr>
            <a:noAutofit/>
          </a:bodyPr>
          <a:lstStyle/>
          <a:p>
            <a:r>
              <a:rPr lang="en-US" sz="2400" b="1" dirty="0" smtClean="0">
                <a:latin typeface="Trebuchet MS" panose="020B0603020202020204" pitchFamily="34" charset="0"/>
              </a:rPr>
              <a:t>Session Plan</a:t>
            </a:r>
            <a:endParaRPr lang="en-US" sz="2400" b="1" dirty="0">
              <a:latin typeface="Trebuchet MS" panose="020B0603020202020204" pitchFamily="34" charset="0"/>
            </a:endParaRPr>
          </a:p>
        </p:txBody>
      </p:sp>
      <p:sp>
        <p:nvSpPr>
          <p:cNvPr id="3" name="Content Placeholder 2"/>
          <p:cNvSpPr>
            <a:spLocks noGrp="1"/>
          </p:cNvSpPr>
          <p:nvPr>
            <p:ph idx="1"/>
          </p:nvPr>
        </p:nvSpPr>
        <p:spPr>
          <a:xfrm>
            <a:off x="677334" y="2160590"/>
            <a:ext cx="8596668" cy="1530878"/>
          </a:xfrm>
        </p:spPr>
        <p:txBody>
          <a:bodyPr>
            <a:normAutofit/>
          </a:bodyPr>
          <a:lstStyle/>
          <a:p>
            <a:pPr marL="0" indent="0">
              <a:buNone/>
            </a:pPr>
            <a:r>
              <a:rPr lang="en-US" sz="1800" dirty="0" smtClean="0">
                <a:latin typeface="Trebuchet MS" panose="020B0603020202020204" pitchFamily="34" charset="0"/>
              </a:rPr>
              <a:t>Lecture time		90 to 120 minutes</a:t>
            </a:r>
          </a:p>
          <a:p>
            <a:pPr marL="0" indent="0">
              <a:buNone/>
            </a:pPr>
            <a:endParaRPr lang="en-US" sz="1800" dirty="0">
              <a:latin typeface="Trebuchet MS" panose="020B0603020202020204" pitchFamily="34" charset="0"/>
            </a:endParaRPr>
          </a:p>
          <a:p>
            <a:pPr marL="0" indent="0">
              <a:buNone/>
            </a:pPr>
            <a:r>
              <a:rPr lang="en-US" sz="1800" dirty="0" smtClean="0">
                <a:latin typeface="Trebuchet MS" panose="020B0603020202020204" pitchFamily="34" charset="0"/>
              </a:rPr>
              <a:t>Q/A				15 minutes</a:t>
            </a:r>
            <a:endParaRPr lang="en-US" sz="1800" dirty="0">
              <a:latin typeface="Trebuchet MS" panose="020B0603020202020204" pitchFamily="34" charset="0"/>
            </a:endParaRPr>
          </a:p>
        </p:txBody>
      </p:sp>
    </p:spTree>
    <p:extLst>
      <p:ext uri="{BB962C8B-B14F-4D97-AF65-F5344CB8AC3E}">
        <p14:creationId xmlns:p14="http://schemas.microsoft.com/office/powerpoint/2010/main" val="32182948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7675"/>
          </a:xfrm>
        </p:spPr>
        <p:txBody>
          <a:bodyPr>
            <a:noAutofit/>
          </a:bodyPr>
          <a:lstStyle/>
          <a:p>
            <a:r>
              <a:rPr lang="en-US" sz="2400" b="1" dirty="0" smtClean="0">
                <a:latin typeface="Trebuchet MS" panose="020B0603020202020204" pitchFamily="34" charset="0"/>
              </a:rPr>
              <a:t>Find Method</a:t>
            </a:r>
            <a:br>
              <a:rPr lang="en-US" sz="2400" b="1" dirty="0" smtClean="0">
                <a:latin typeface="Trebuchet MS" panose="020B0603020202020204" pitchFamily="34" charset="0"/>
              </a:rPr>
            </a:br>
            <a:endParaRPr lang="en-US" sz="2400" b="1" dirty="0">
              <a:latin typeface="Trebuchet MS" panose="020B0603020202020204" pitchFamily="34" charset="0"/>
            </a:endParaRPr>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flipV="1">
            <a:off x="1591732" y="2387599"/>
            <a:ext cx="2233548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Rectangle 6"/>
          <p:cNvSpPr/>
          <p:nvPr/>
        </p:nvSpPr>
        <p:spPr>
          <a:xfrm>
            <a:off x="838200" y="1404228"/>
            <a:ext cx="8428892" cy="646331"/>
          </a:xfrm>
          <a:prstGeom prst="rect">
            <a:avLst/>
          </a:prstGeom>
        </p:spPr>
        <p:txBody>
          <a:bodyPr wrap="square">
            <a:spAutoFit/>
          </a:bodyPr>
          <a:lstStyle/>
          <a:p>
            <a:r>
              <a:rPr lang="en-US" dirty="0"/>
              <a:t>To find documents from the Students collection where the </a:t>
            </a:r>
            <a:r>
              <a:rPr lang="en-US" dirty="0" err="1"/>
              <a:t>StudName</a:t>
            </a:r>
            <a:r>
              <a:rPr lang="en-US" dirty="0"/>
              <a:t> has an “e” in any position.</a:t>
            </a:r>
          </a:p>
        </p:txBody>
      </p:sp>
      <p:sp>
        <p:nvSpPr>
          <p:cNvPr id="8" name="Rectangle 7"/>
          <p:cNvSpPr/>
          <p:nvPr/>
        </p:nvSpPr>
        <p:spPr>
          <a:xfrm>
            <a:off x="838199" y="2641987"/>
            <a:ext cx="6969369" cy="369332"/>
          </a:xfrm>
          <a:prstGeom prst="rect">
            <a:avLst/>
          </a:prstGeom>
        </p:spPr>
        <p:txBody>
          <a:bodyPr wrap="square">
            <a:spAutoFit/>
          </a:bodyPr>
          <a:lstStyle/>
          <a:p>
            <a:r>
              <a:rPr lang="en-US" b="1" dirty="0" err="1"/>
              <a:t>db.Students.find</a:t>
            </a:r>
            <a:r>
              <a:rPr lang="en-US" b="1" dirty="0"/>
              <a:t>({</a:t>
            </a:r>
            <a:r>
              <a:rPr lang="en-US" b="1" dirty="0" err="1"/>
              <a:t>StudName</a:t>
            </a:r>
            <a:r>
              <a:rPr lang="en-US" b="1" dirty="0"/>
              <a:t>:/e/}).pretty();</a:t>
            </a:r>
          </a:p>
        </p:txBody>
      </p:sp>
    </p:spTree>
    <p:extLst>
      <p:ext uri="{BB962C8B-B14F-4D97-AF65-F5344CB8AC3E}">
        <p14:creationId xmlns:p14="http://schemas.microsoft.com/office/powerpoint/2010/main" val="4587660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7675"/>
          </a:xfrm>
        </p:spPr>
        <p:txBody>
          <a:bodyPr>
            <a:noAutofit/>
          </a:bodyPr>
          <a:lstStyle/>
          <a:p>
            <a:r>
              <a:rPr lang="en-US" sz="2400" b="1" dirty="0" smtClean="0">
                <a:latin typeface="Trebuchet MS" panose="020B0603020202020204" pitchFamily="34" charset="0"/>
              </a:rPr>
              <a:t>Find Method</a:t>
            </a:r>
            <a:br>
              <a:rPr lang="en-US" sz="2400" b="1" dirty="0" smtClean="0">
                <a:latin typeface="Trebuchet MS" panose="020B0603020202020204" pitchFamily="34" charset="0"/>
              </a:rPr>
            </a:br>
            <a:endParaRPr lang="en-US" sz="2400" b="1" dirty="0">
              <a:latin typeface="Trebuchet MS" panose="020B0603020202020204" pitchFamily="34" charset="0"/>
            </a:endParaRPr>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flipV="1">
            <a:off x="1591732" y="2387599"/>
            <a:ext cx="2233548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3"/>
          <p:cNvSpPr/>
          <p:nvPr/>
        </p:nvSpPr>
        <p:spPr>
          <a:xfrm>
            <a:off x="838199" y="1484583"/>
            <a:ext cx="8323386" cy="369332"/>
          </a:xfrm>
          <a:prstGeom prst="rect">
            <a:avLst/>
          </a:prstGeom>
        </p:spPr>
        <p:txBody>
          <a:bodyPr wrap="square">
            <a:spAutoFit/>
          </a:bodyPr>
          <a:lstStyle/>
          <a:p>
            <a:r>
              <a:rPr lang="en-US" dirty="0"/>
              <a:t>To find the number of documents in the Students collection.</a:t>
            </a:r>
          </a:p>
        </p:txBody>
      </p:sp>
      <p:sp>
        <p:nvSpPr>
          <p:cNvPr id="5" name="Rectangle 4"/>
          <p:cNvSpPr/>
          <p:nvPr/>
        </p:nvSpPr>
        <p:spPr>
          <a:xfrm>
            <a:off x="838199" y="2297382"/>
            <a:ext cx="4208586" cy="369332"/>
          </a:xfrm>
          <a:prstGeom prst="rect">
            <a:avLst/>
          </a:prstGeom>
        </p:spPr>
        <p:txBody>
          <a:bodyPr wrap="square">
            <a:spAutoFit/>
          </a:bodyPr>
          <a:lstStyle/>
          <a:p>
            <a:r>
              <a:rPr lang="en-US" b="1" dirty="0" err="1"/>
              <a:t>db.Students.count</a:t>
            </a:r>
            <a:r>
              <a:rPr lang="en-US" b="1" dirty="0" smtClean="0"/>
              <a:t>();</a:t>
            </a:r>
            <a:endParaRPr lang="en-US" b="1" dirty="0"/>
          </a:p>
        </p:txBody>
      </p:sp>
    </p:spTree>
    <p:extLst>
      <p:ext uri="{BB962C8B-B14F-4D97-AF65-F5344CB8AC3E}">
        <p14:creationId xmlns:p14="http://schemas.microsoft.com/office/powerpoint/2010/main" val="17187893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7675"/>
          </a:xfrm>
        </p:spPr>
        <p:txBody>
          <a:bodyPr>
            <a:noAutofit/>
          </a:bodyPr>
          <a:lstStyle/>
          <a:p>
            <a:r>
              <a:rPr lang="en-US" sz="2400" b="1" dirty="0" smtClean="0">
                <a:latin typeface="Trebuchet MS" panose="020B0603020202020204" pitchFamily="34" charset="0"/>
              </a:rPr>
              <a:t>Find Method</a:t>
            </a:r>
            <a:br>
              <a:rPr lang="en-US" sz="2400" b="1" dirty="0" smtClean="0">
                <a:latin typeface="Trebuchet MS" panose="020B0603020202020204" pitchFamily="34" charset="0"/>
              </a:rPr>
            </a:br>
            <a:endParaRPr lang="en-US" sz="2400" b="1" dirty="0">
              <a:latin typeface="Trebuchet MS" panose="020B0603020202020204" pitchFamily="34" charset="0"/>
            </a:endParaRPr>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flipV="1">
            <a:off x="1591732" y="2387599"/>
            <a:ext cx="2233548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Rectangle 6"/>
          <p:cNvSpPr/>
          <p:nvPr/>
        </p:nvSpPr>
        <p:spPr>
          <a:xfrm>
            <a:off x="838199" y="1282778"/>
            <a:ext cx="8288216" cy="646331"/>
          </a:xfrm>
          <a:prstGeom prst="rect">
            <a:avLst/>
          </a:prstGeom>
        </p:spPr>
        <p:txBody>
          <a:bodyPr wrap="square">
            <a:spAutoFit/>
          </a:bodyPr>
          <a:lstStyle/>
          <a:p>
            <a:r>
              <a:rPr lang="en-US" dirty="0"/>
              <a:t>To sort the documents from the Students collection in the descending order of </a:t>
            </a:r>
            <a:r>
              <a:rPr lang="en-US" dirty="0" err="1"/>
              <a:t>StudName</a:t>
            </a:r>
            <a:r>
              <a:rPr lang="en-US" dirty="0"/>
              <a:t>.</a:t>
            </a:r>
          </a:p>
        </p:txBody>
      </p:sp>
      <p:sp>
        <p:nvSpPr>
          <p:cNvPr id="8" name="Rectangle 7"/>
          <p:cNvSpPr/>
          <p:nvPr/>
        </p:nvSpPr>
        <p:spPr>
          <a:xfrm>
            <a:off x="838198" y="2510688"/>
            <a:ext cx="7215555" cy="381119"/>
          </a:xfrm>
          <a:prstGeom prst="rect">
            <a:avLst/>
          </a:prstGeom>
        </p:spPr>
        <p:txBody>
          <a:bodyPr wrap="square">
            <a:spAutoFit/>
          </a:bodyPr>
          <a:lstStyle/>
          <a:p>
            <a:r>
              <a:rPr lang="en-US" b="1" dirty="0" err="1" smtClean="0"/>
              <a:t>db.Students.find</a:t>
            </a:r>
            <a:r>
              <a:rPr lang="en-US" b="1" dirty="0"/>
              <a:t>().sort({</a:t>
            </a:r>
            <a:r>
              <a:rPr lang="en-US" b="1" dirty="0" err="1"/>
              <a:t>StudName</a:t>
            </a:r>
            <a:r>
              <a:rPr lang="en-US" b="1" dirty="0"/>
              <a:t>:-1}).pretty();</a:t>
            </a:r>
          </a:p>
        </p:txBody>
      </p:sp>
    </p:spTree>
    <p:extLst>
      <p:ext uri="{BB962C8B-B14F-4D97-AF65-F5344CB8AC3E}">
        <p14:creationId xmlns:p14="http://schemas.microsoft.com/office/powerpoint/2010/main" val="35617625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5807" y="3288362"/>
            <a:ext cx="5581650" cy="481542"/>
          </a:xfrm>
        </p:spPr>
        <p:txBody>
          <a:bodyPr>
            <a:normAutofit/>
          </a:bodyPr>
          <a:lstStyle/>
          <a:p>
            <a:pPr algn="ctr"/>
            <a:r>
              <a:rPr lang="en-US" sz="2400" b="1" dirty="0" smtClean="0">
                <a:latin typeface="Trebuchet MS" panose="020B0603020202020204" pitchFamily="34" charset="0"/>
              </a:rPr>
              <a:t>Aggregate Function</a:t>
            </a:r>
            <a:endParaRPr lang="en-US" sz="2400" b="1" dirty="0">
              <a:latin typeface="Trebuchet MS" panose="020B0603020202020204" pitchFamily="34" charset="0"/>
            </a:endParaRPr>
          </a:p>
        </p:txBody>
      </p:sp>
    </p:spTree>
    <p:extLst>
      <p:ext uri="{BB962C8B-B14F-4D97-AF65-F5344CB8AC3E}">
        <p14:creationId xmlns:p14="http://schemas.microsoft.com/office/powerpoint/2010/main" val="42200383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7008"/>
          </a:xfrm>
        </p:spPr>
        <p:txBody>
          <a:bodyPr>
            <a:normAutofit/>
          </a:bodyPr>
          <a:lstStyle/>
          <a:p>
            <a:r>
              <a:rPr lang="en-US" sz="2400" b="1" dirty="0" smtClean="0">
                <a:latin typeface="Trebuchet MS" panose="020B0603020202020204" pitchFamily="34" charset="0"/>
              </a:rPr>
              <a:t>Aggregate Function</a:t>
            </a:r>
            <a:endParaRPr lang="en-US" sz="2400" dirty="0">
              <a:latin typeface="Trebuchet MS" panose="020B0603020202020204" pitchFamily="34" charset="0"/>
            </a:endParaRPr>
          </a:p>
        </p:txBody>
      </p:sp>
      <p:sp>
        <p:nvSpPr>
          <p:cNvPr id="4" name="Rectangle 2"/>
          <p:cNvSpPr>
            <a:spLocks noChangeArrowheads="1"/>
          </p:cNvSpPr>
          <p:nvPr/>
        </p:nvSpPr>
        <p:spPr bwMode="auto">
          <a:xfrm>
            <a:off x="-718827" y="1826579"/>
            <a:ext cx="18747831" cy="47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53"/>
          <p:cNvSpPr>
            <a:spLocks noChangeArrowheads="1"/>
          </p:cNvSpPr>
          <p:nvPr/>
        </p:nvSpPr>
        <p:spPr bwMode="auto">
          <a:xfrm>
            <a:off x="838200" y="1016000"/>
            <a:ext cx="1487306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95655253"/>
              </p:ext>
            </p:extLst>
          </p:nvPr>
        </p:nvGraphicFramePr>
        <p:xfrm>
          <a:off x="838200" y="1016000"/>
          <a:ext cx="7463568" cy="5283200"/>
        </p:xfrm>
        <a:graphic>
          <a:graphicData uri="http://schemas.openxmlformats.org/presentationml/2006/ole">
            <mc:AlternateContent xmlns:mc="http://schemas.openxmlformats.org/markup-compatibility/2006">
              <mc:Choice xmlns:v="urn:schemas-microsoft-com:vml" Requires="v">
                <p:oleObj spid="_x0000_s18512" name="Visio" r:id="rId4" imgW="6904934" imgH="4875989" progId="Visio.Drawing.11">
                  <p:embed/>
                </p:oleObj>
              </mc:Choice>
              <mc:Fallback>
                <p:oleObj name="Visio" r:id="rId4" imgW="6904934" imgH="4875989" progId="Visio.Drawing.11">
                  <p:embed/>
                  <p:pic>
                    <p:nvPicPr>
                      <p:cNvPr id="0" name="Object 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016000"/>
                        <a:ext cx="7463568" cy="5283200"/>
                      </a:xfrm>
                      <a:prstGeom prst="rect">
                        <a:avLst/>
                      </a:prstGeom>
                      <a:noFill/>
                    </p:spPr>
                  </p:pic>
                </p:oleObj>
              </mc:Fallback>
            </mc:AlternateContent>
          </a:graphicData>
        </a:graphic>
      </p:graphicFrame>
    </p:spTree>
    <p:extLst>
      <p:ext uri="{BB962C8B-B14F-4D97-AF65-F5344CB8AC3E}">
        <p14:creationId xmlns:p14="http://schemas.microsoft.com/office/powerpoint/2010/main" val="16428294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7008"/>
          </a:xfrm>
        </p:spPr>
        <p:txBody>
          <a:bodyPr>
            <a:normAutofit/>
          </a:bodyPr>
          <a:lstStyle/>
          <a:p>
            <a:r>
              <a:rPr lang="en-US" sz="2400" b="1" dirty="0" smtClean="0">
                <a:latin typeface="Trebuchet MS" panose="020B0603020202020204" pitchFamily="34" charset="0"/>
              </a:rPr>
              <a:t>Aggregate Function</a:t>
            </a:r>
            <a:endParaRPr lang="en-US" sz="2400" dirty="0">
              <a:latin typeface="Trebuchet MS" panose="020B0603020202020204" pitchFamily="34" charset="0"/>
            </a:endParaRPr>
          </a:p>
        </p:txBody>
      </p:sp>
      <p:sp>
        <p:nvSpPr>
          <p:cNvPr id="4" name="Rectangle 2"/>
          <p:cNvSpPr>
            <a:spLocks noChangeArrowheads="1"/>
          </p:cNvSpPr>
          <p:nvPr/>
        </p:nvSpPr>
        <p:spPr bwMode="auto">
          <a:xfrm>
            <a:off x="-718827" y="1826579"/>
            <a:ext cx="18747831" cy="47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53"/>
          <p:cNvSpPr>
            <a:spLocks noChangeArrowheads="1"/>
          </p:cNvSpPr>
          <p:nvPr/>
        </p:nvSpPr>
        <p:spPr bwMode="auto">
          <a:xfrm>
            <a:off x="838200" y="1016000"/>
            <a:ext cx="1487306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Rectangle 4"/>
          <p:cNvSpPr/>
          <p:nvPr/>
        </p:nvSpPr>
        <p:spPr>
          <a:xfrm>
            <a:off x="838199" y="1467759"/>
            <a:ext cx="8068733" cy="2976199"/>
          </a:xfrm>
          <a:prstGeom prst="rect">
            <a:avLst/>
          </a:prstGeom>
        </p:spPr>
        <p:txBody>
          <a:bodyPr wrap="square">
            <a:spAutoFit/>
          </a:bodyPr>
          <a:lstStyle/>
          <a:p>
            <a:pPr algn="just">
              <a:lnSpc>
                <a:spcPct val="107000"/>
              </a:lnSpc>
              <a:spcAft>
                <a:spcPts val="800"/>
              </a:spcAft>
            </a:pPr>
            <a:r>
              <a:rPr lang="en-US" b="1" dirty="0" smtClean="0">
                <a:ea typeface="Calibri" panose="020F0502020204030204" pitchFamily="34" charset="0"/>
                <a:cs typeface="Times New Roman" panose="02020603050405020304" pitchFamily="18" charset="0"/>
              </a:rPr>
              <a:t>First </a:t>
            </a:r>
            <a:r>
              <a:rPr lang="en-US" b="1" dirty="0">
                <a:ea typeface="Calibri" panose="020F0502020204030204" pitchFamily="34" charset="0"/>
                <a:cs typeface="Times New Roman" panose="02020603050405020304" pitchFamily="18" charset="0"/>
              </a:rPr>
              <a:t>filter on “</a:t>
            </a:r>
            <a:r>
              <a:rPr lang="en-US" b="1" dirty="0" err="1">
                <a:ea typeface="Calibri" panose="020F0502020204030204" pitchFamily="34" charset="0"/>
                <a:cs typeface="Times New Roman" panose="02020603050405020304" pitchFamily="18" charset="0"/>
              </a:rPr>
              <a:t>AccType:S</a:t>
            </a:r>
            <a:r>
              <a:rPr lang="en-US" b="1" dirty="0">
                <a:ea typeface="Calibri" panose="020F0502020204030204" pitchFamily="34" charset="0"/>
                <a:cs typeface="Times New Roman" panose="02020603050405020304" pitchFamily="18" charset="0"/>
              </a:rPr>
              <a:t>” and then group it on “</a:t>
            </a:r>
            <a:r>
              <a:rPr lang="en-US" b="1" dirty="0" err="1">
                <a:ea typeface="Calibri" panose="020F0502020204030204" pitchFamily="34" charset="0"/>
                <a:cs typeface="Times New Roman" panose="02020603050405020304" pitchFamily="18" charset="0"/>
              </a:rPr>
              <a:t>CustID</a:t>
            </a:r>
            <a:r>
              <a:rPr lang="en-US" b="1" dirty="0">
                <a:ea typeface="Calibri" panose="020F0502020204030204" pitchFamily="34" charset="0"/>
                <a:cs typeface="Times New Roman" panose="02020603050405020304" pitchFamily="18" charset="0"/>
              </a:rPr>
              <a:t>” and then </a:t>
            </a:r>
            <a:r>
              <a:rPr lang="en-US" b="1" dirty="0" smtClean="0">
                <a:ea typeface="Calibri" panose="020F0502020204030204" pitchFamily="34" charset="0"/>
                <a:cs typeface="Times New Roman" panose="02020603050405020304" pitchFamily="18" charset="0"/>
              </a:rPr>
              <a:t>compute </a:t>
            </a:r>
            <a:r>
              <a:rPr lang="en-US" b="1" dirty="0">
                <a:ea typeface="Calibri" panose="020F0502020204030204" pitchFamily="34" charset="0"/>
                <a:cs typeface="Times New Roman" panose="02020603050405020304" pitchFamily="18" charset="0"/>
              </a:rPr>
              <a:t>the sum of “</a:t>
            </a:r>
            <a:r>
              <a:rPr lang="en-US" b="1" dirty="0" err="1">
                <a:ea typeface="Calibri" panose="020F0502020204030204" pitchFamily="34" charset="0"/>
                <a:cs typeface="Times New Roman" panose="02020603050405020304" pitchFamily="18" charset="0"/>
              </a:rPr>
              <a:t>AccBal</a:t>
            </a:r>
            <a:r>
              <a:rPr lang="en-US" b="1" dirty="0">
                <a:ea typeface="Calibri" panose="020F0502020204030204" pitchFamily="34" charset="0"/>
                <a:cs typeface="Times New Roman" panose="02020603050405020304" pitchFamily="18" charset="0"/>
              </a:rPr>
              <a:t>” and then filter those documents wherein the “</a:t>
            </a:r>
            <a:r>
              <a:rPr lang="en-US" b="1" dirty="0" err="1">
                <a:ea typeface="Calibri" panose="020F0502020204030204" pitchFamily="34" charset="0"/>
                <a:cs typeface="Times New Roman" panose="02020603050405020304" pitchFamily="18" charset="0"/>
              </a:rPr>
              <a:t>TotAccBal</a:t>
            </a:r>
            <a:r>
              <a:rPr lang="en-US" b="1" dirty="0">
                <a:ea typeface="Calibri" panose="020F0502020204030204" pitchFamily="34" charset="0"/>
                <a:cs typeface="Times New Roman" panose="02020603050405020304" pitchFamily="18" charset="0"/>
              </a:rPr>
              <a:t>” is greater than 1200, use the below syntax</a:t>
            </a:r>
            <a:r>
              <a:rPr lang="en-US" b="1" dirty="0" smtClean="0">
                <a:ea typeface="Calibri" panose="020F0502020204030204" pitchFamily="34" charset="0"/>
                <a:cs typeface="Times New Roman" panose="02020603050405020304" pitchFamily="18" charset="0"/>
              </a:rPr>
              <a:t>:</a:t>
            </a:r>
          </a:p>
          <a:p>
            <a:pPr algn="just">
              <a:lnSpc>
                <a:spcPct val="107000"/>
              </a:lnSpc>
              <a:spcAft>
                <a:spcPts val="800"/>
              </a:spcAft>
            </a:pPr>
            <a:endParaRPr lang="en-US" b="1" dirty="0">
              <a:ea typeface="Calibri" panose="020F0502020204030204" pitchFamily="34" charset="0"/>
              <a:cs typeface="Times New Roman" panose="02020603050405020304" pitchFamily="18" charset="0"/>
            </a:endParaRPr>
          </a:p>
          <a:p>
            <a:pPr algn="just">
              <a:lnSpc>
                <a:spcPct val="107000"/>
              </a:lnSpc>
              <a:spcAft>
                <a:spcPts val="800"/>
              </a:spcAft>
            </a:pPr>
            <a:endParaRPr lang="en-US" dirty="0">
              <a:ea typeface="Calibri" panose="020F0502020204030204" pitchFamily="34" charset="0"/>
              <a:cs typeface="Times New Roman" panose="02020603050405020304" pitchFamily="18" charset="0"/>
            </a:endParaRPr>
          </a:p>
          <a:p>
            <a:pPr algn="just">
              <a:lnSpc>
                <a:spcPct val="107000"/>
              </a:lnSpc>
              <a:spcAft>
                <a:spcPts val="800"/>
              </a:spcAft>
            </a:pPr>
            <a:r>
              <a:rPr lang="en-US" b="1" dirty="0" err="1">
                <a:solidFill>
                  <a:srgbClr val="1F4E79"/>
                </a:solidFill>
                <a:ea typeface="Calibri" panose="020F0502020204030204" pitchFamily="34" charset="0"/>
                <a:cs typeface="Times New Roman" panose="02020603050405020304" pitchFamily="18" charset="0"/>
              </a:rPr>
              <a:t>db.Customers.aggregate</a:t>
            </a:r>
            <a:r>
              <a:rPr lang="en-US" b="1" dirty="0">
                <a:solidFill>
                  <a:srgbClr val="1F4E79"/>
                </a:solidFill>
                <a:ea typeface="Calibri" panose="020F0502020204030204" pitchFamily="34" charset="0"/>
                <a:cs typeface="Times New Roman" panose="02020603050405020304" pitchFamily="18" charset="0"/>
              </a:rPr>
              <a:t>( { $match : {</a:t>
            </a:r>
            <a:r>
              <a:rPr lang="en-US" b="1" dirty="0" err="1">
                <a:solidFill>
                  <a:srgbClr val="1F4E79"/>
                </a:solidFill>
                <a:ea typeface="Calibri" panose="020F0502020204030204" pitchFamily="34" charset="0"/>
                <a:cs typeface="Times New Roman" panose="02020603050405020304" pitchFamily="18" charset="0"/>
              </a:rPr>
              <a:t>AccType</a:t>
            </a:r>
            <a:r>
              <a:rPr lang="en-US" b="1" dirty="0">
                <a:solidFill>
                  <a:srgbClr val="1F4E79"/>
                </a:solidFill>
                <a:ea typeface="Calibri" panose="020F0502020204030204" pitchFamily="34" charset="0"/>
                <a:cs typeface="Times New Roman" panose="02020603050405020304" pitchFamily="18" charset="0"/>
              </a:rPr>
              <a:t> : "S" } },</a:t>
            </a:r>
            <a:endParaRPr lang="en-US" dirty="0">
              <a:ea typeface="Calibri" panose="020F0502020204030204" pitchFamily="34" charset="0"/>
              <a:cs typeface="Times New Roman" panose="02020603050405020304" pitchFamily="18" charset="0"/>
            </a:endParaRPr>
          </a:p>
          <a:p>
            <a:pPr algn="just">
              <a:lnSpc>
                <a:spcPct val="107000"/>
              </a:lnSpc>
              <a:spcAft>
                <a:spcPts val="800"/>
              </a:spcAft>
            </a:pPr>
            <a:r>
              <a:rPr lang="en-US" b="1" dirty="0">
                <a:solidFill>
                  <a:srgbClr val="1F4E79"/>
                </a:solidFill>
                <a:ea typeface="Calibri" panose="020F0502020204030204" pitchFamily="34" charset="0"/>
                <a:cs typeface="Times New Roman" panose="02020603050405020304" pitchFamily="18" charset="0"/>
              </a:rPr>
              <a:t>{ $group : { _id : "$</a:t>
            </a:r>
            <a:r>
              <a:rPr lang="en-US" b="1" dirty="0" err="1">
                <a:solidFill>
                  <a:srgbClr val="1F4E79"/>
                </a:solidFill>
                <a:ea typeface="Calibri" panose="020F0502020204030204" pitchFamily="34" charset="0"/>
                <a:cs typeface="Times New Roman" panose="02020603050405020304" pitchFamily="18" charset="0"/>
              </a:rPr>
              <a:t>CustID</a:t>
            </a:r>
            <a:r>
              <a:rPr lang="en-US" b="1" dirty="0">
                <a:solidFill>
                  <a:srgbClr val="1F4E79"/>
                </a:solidFill>
                <a:ea typeface="Calibri" panose="020F0502020204030204" pitchFamily="34" charset="0"/>
                <a:cs typeface="Times New Roman" panose="02020603050405020304" pitchFamily="18" charset="0"/>
              </a:rPr>
              <a:t>",</a:t>
            </a:r>
            <a:r>
              <a:rPr lang="en-US" b="1" dirty="0" err="1">
                <a:solidFill>
                  <a:srgbClr val="1F4E79"/>
                </a:solidFill>
                <a:ea typeface="Calibri" panose="020F0502020204030204" pitchFamily="34" charset="0"/>
                <a:cs typeface="Times New Roman" panose="02020603050405020304" pitchFamily="18" charset="0"/>
              </a:rPr>
              <a:t>TotAccBal</a:t>
            </a:r>
            <a:r>
              <a:rPr lang="en-US" b="1" dirty="0">
                <a:solidFill>
                  <a:srgbClr val="1F4E79"/>
                </a:solidFill>
                <a:ea typeface="Calibri" panose="020F0502020204030204" pitchFamily="34" charset="0"/>
                <a:cs typeface="Times New Roman" panose="02020603050405020304" pitchFamily="18" charset="0"/>
              </a:rPr>
              <a:t> : { $sum : "$</a:t>
            </a:r>
            <a:r>
              <a:rPr lang="en-US" b="1" dirty="0" err="1">
                <a:solidFill>
                  <a:srgbClr val="1F4E79"/>
                </a:solidFill>
                <a:ea typeface="Calibri" panose="020F0502020204030204" pitchFamily="34" charset="0"/>
                <a:cs typeface="Times New Roman" panose="02020603050405020304" pitchFamily="18" charset="0"/>
              </a:rPr>
              <a:t>AccBal</a:t>
            </a:r>
            <a:r>
              <a:rPr lang="en-US" b="1" dirty="0">
                <a:solidFill>
                  <a:srgbClr val="1F4E79"/>
                </a:solidFill>
                <a:ea typeface="Calibri" panose="020F0502020204030204" pitchFamily="34" charset="0"/>
                <a:cs typeface="Times New Roman" panose="02020603050405020304" pitchFamily="18" charset="0"/>
              </a:rPr>
              <a:t>" } } },</a:t>
            </a:r>
            <a:endParaRPr lang="en-US" dirty="0">
              <a:ea typeface="Calibri" panose="020F0502020204030204" pitchFamily="34" charset="0"/>
              <a:cs typeface="Times New Roman" panose="02020603050405020304" pitchFamily="18" charset="0"/>
            </a:endParaRPr>
          </a:p>
          <a:p>
            <a:pPr algn="just">
              <a:lnSpc>
                <a:spcPct val="107000"/>
              </a:lnSpc>
              <a:spcAft>
                <a:spcPts val="800"/>
              </a:spcAft>
            </a:pPr>
            <a:r>
              <a:rPr lang="en-US" b="1" dirty="0">
                <a:solidFill>
                  <a:srgbClr val="1F4E79"/>
                </a:solidFill>
                <a:ea typeface="Calibri" panose="020F0502020204030204" pitchFamily="34" charset="0"/>
                <a:cs typeface="Times New Roman" panose="02020603050405020304" pitchFamily="18" charset="0"/>
              </a:rPr>
              <a:t>{ $match : {</a:t>
            </a:r>
            <a:r>
              <a:rPr lang="en-US" b="1" dirty="0" err="1">
                <a:solidFill>
                  <a:srgbClr val="1F4E79"/>
                </a:solidFill>
                <a:ea typeface="Calibri" panose="020F0502020204030204" pitchFamily="34" charset="0"/>
                <a:cs typeface="Times New Roman" panose="02020603050405020304" pitchFamily="18" charset="0"/>
              </a:rPr>
              <a:t>TotAccBal</a:t>
            </a:r>
            <a:r>
              <a:rPr lang="en-US" b="1" dirty="0">
                <a:solidFill>
                  <a:srgbClr val="1F4E79"/>
                </a:solidFill>
                <a:ea typeface="Calibri" panose="020F0502020204030204" pitchFamily="34" charset="0"/>
                <a:cs typeface="Times New Roman" panose="02020603050405020304" pitchFamily="18" charset="0"/>
              </a:rPr>
              <a:t> : { $</a:t>
            </a:r>
            <a:r>
              <a:rPr lang="en-US" b="1" dirty="0" err="1">
                <a:solidFill>
                  <a:srgbClr val="1F4E79"/>
                </a:solidFill>
                <a:ea typeface="Calibri" panose="020F0502020204030204" pitchFamily="34" charset="0"/>
                <a:cs typeface="Times New Roman" panose="02020603050405020304" pitchFamily="18" charset="0"/>
              </a:rPr>
              <a:t>gt</a:t>
            </a:r>
            <a:r>
              <a:rPr lang="en-US" b="1" dirty="0">
                <a:solidFill>
                  <a:srgbClr val="1F4E79"/>
                </a:solidFill>
                <a:ea typeface="Calibri" panose="020F0502020204030204" pitchFamily="34" charset="0"/>
                <a:cs typeface="Times New Roman" panose="02020603050405020304" pitchFamily="18" charset="0"/>
              </a:rPr>
              <a:t> : 1200 } }});</a:t>
            </a:r>
            <a:endParaRPr lang="en-US"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58689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038" y="3064075"/>
            <a:ext cx="5581650" cy="481542"/>
          </a:xfrm>
        </p:spPr>
        <p:txBody>
          <a:bodyPr>
            <a:normAutofit/>
          </a:bodyPr>
          <a:lstStyle/>
          <a:p>
            <a:pPr algn="ctr"/>
            <a:r>
              <a:rPr lang="en-US" sz="2400" b="1" dirty="0" err="1" smtClean="0">
                <a:latin typeface="Trebuchet MS" panose="020B0603020202020204" pitchFamily="34" charset="0"/>
              </a:rPr>
              <a:t>MapReduce</a:t>
            </a:r>
            <a:r>
              <a:rPr lang="en-US" sz="2400" b="1" dirty="0" smtClean="0">
                <a:latin typeface="Trebuchet MS" panose="020B0603020202020204" pitchFamily="34" charset="0"/>
              </a:rPr>
              <a:t> Framework</a:t>
            </a:r>
            <a:endParaRPr lang="en-US" sz="2400" b="1" dirty="0">
              <a:latin typeface="Trebuchet MS" panose="020B0603020202020204" pitchFamily="34" charset="0"/>
            </a:endParaRPr>
          </a:p>
        </p:txBody>
      </p:sp>
    </p:spTree>
    <p:extLst>
      <p:ext uri="{BB962C8B-B14F-4D97-AF65-F5344CB8AC3E}">
        <p14:creationId xmlns:p14="http://schemas.microsoft.com/office/powerpoint/2010/main" val="36708517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7008"/>
          </a:xfrm>
        </p:spPr>
        <p:txBody>
          <a:bodyPr>
            <a:normAutofit/>
          </a:bodyPr>
          <a:lstStyle/>
          <a:p>
            <a:r>
              <a:rPr lang="en-US" sz="2400" b="1" dirty="0" err="1" smtClean="0">
                <a:latin typeface="Trebuchet MS" panose="020B0603020202020204" pitchFamily="34" charset="0"/>
              </a:rPr>
              <a:t>MapReduce</a:t>
            </a:r>
            <a:r>
              <a:rPr lang="en-US" sz="2400" b="1" dirty="0" smtClean="0">
                <a:latin typeface="Trebuchet MS" panose="020B0603020202020204" pitchFamily="34" charset="0"/>
              </a:rPr>
              <a:t> Framework</a:t>
            </a:r>
            <a:endParaRPr lang="en-US" sz="2400" dirty="0">
              <a:latin typeface="Trebuchet MS" panose="020B0603020202020204" pitchFamily="34" charset="0"/>
            </a:endParaRPr>
          </a:p>
        </p:txBody>
      </p:sp>
      <p:sp>
        <p:nvSpPr>
          <p:cNvPr id="4" name="Rectangle 2"/>
          <p:cNvSpPr>
            <a:spLocks noChangeArrowheads="1"/>
          </p:cNvSpPr>
          <p:nvPr/>
        </p:nvSpPr>
        <p:spPr bwMode="auto">
          <a:xfrm>
            <a:off x="-718827" y="1826579"/>
            <a:ext cx="18747831" cy="47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53"/>
          <p:cNvSpPr>
            <a:spLocks noChangeArrowheads="1"/>
          </p:cNvSpPr>
          <p:nvPr/>
        </p:nvSpPr>
        <p:spPr bwMode="auto">
          <a:xfrm>
            <a:off x="838200" y="1016000"/>
            <a:ext cx="1487306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2"/>
          <p:cNvSpPr>
            <a:spLocks noChangeArrowheads="1"/>
          </p:cNvSpPr>
          <p:nvPr/>
        </p:nvSpPr>
        <p:spPr bwMode="auto">
          <a:xfrm>
            <a:off x="1354667" y="21505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920637024"/>
              </p:ext>
            </p:extLst>
          </p:nvPr>
        </p:nvGraphicFramePr>
        <p:xfrm>
          <a:off x="838199" y="1136952"/>
          <a:ext cx="8204202" cy="4688115"/>
        </p:xfrm>
        <a:graphic>
          <a:graphicData uri="http://schemas.openxmlformats.org/presentationml/2006/ole">
            <mc:AlternateContent xmlns:mc="http://schemas.openxmlformats.org/markup-compatibility/2006">
              <mc:Choice xmlns:v="urn:schemas-microsoft-com:vml" Requires="v">
                <p:oleObj spid="_x0000_s26651" name="Visio" r:id="rId4" imgW="8504999" imgH="4875989" progId="Visio.Drawing.11">
                  <p:embed/>
                </p:oleObj>
              </mc:Choice>
              <mc:Fallback>
                <p:oleObj name="Visio" r:id="rId4" imgW="8504999" imgH="4875989"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199" y="1136952"/>
                        <a:ext cx="8204202" cy="4688115"/>
                      </a:xfrm>
                      <a:prstGeom prst="rect">
                        <a:avLst/>
                      </a:prstGeom>
                      <a:noFill/>
                    </p:spPr>
                  </p:pic>
                </p:oleObj>
              </mc:Fallback>
            </mc:AlternateContent>
          </a:graphicData>
        </a:graphic>
      </p:graphicFrame>
    </p:spTree>
    <p:extLst>
      <p:ext uri="{BB962C8B-B14F-4D97-AF65-F5344CB8AC3E}">
        <p14:creationId xmlns:p14="http://schemas.microsoft.com/office/powerpoint/2010/main" val="3504597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5438" y="3236604"/>
            <a:ext cx="6343650" cy="481542"/>
          </a:xfrm>
        </p:spPr>
        <p:txBody>
          <a:bodyPr>
            <a:normAutofit/>
          </a:bodyPr>
          <a:lstStyle/>
          <a:p>
            <a:pPr algn="ctr"/>
            <a:r>
              <a:rPr lang="en-US" sz="2400" b="1" dirty="0" smtClean="0">
                <a:latin typeface="Trebuchet MS" panose="020B0603020202020204" pitchFamily="34" charset="0"/>
              </a:rPr>
              <a:t>Java Script Programming</a:t>
            </a:r>
            <a:endParaRPr lang="en-US" sz="2400" b="1" dirty="0">
              <a:latin typeface="Trebuchet MS" panose="020B0603020202020204" pitchFamily="34" charset="0"/>
            </a:endParaRPr>
          </a:p>
        </p:txBody>
      </p:sp>
    </p:spTree>
    <p:extLst>
      <p:ext uri="{BB962C8B-B14F-4D97-AF65-F5344CB8AC3E}">
        <p14:creationId xmlns:p14="http://schemas.microsoft.com/office/powerpoint/2010/main" val="10302642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668" y="432861"/>
            <a:ext cx="10515600" cy="430742"/>
          </a:xfrm>
        </p:spPr>
        <p:txBody>
          <a:bodyPr>
            <a:noAutofit/>
          </a:bodyPr>
          <a:lstStyle/>
          <a:p>
            <a:r>
              <a:rPr lang="en-US" sz="2400" b="1" dirty="0" smtClean="0"/>
              <a:t>Java Script Programming</a:t>
            </a:r>
            <a:endParaRPr lang="en-US" sz="2400" dirty="0"/>
          </a:p>
        </p:txBody>
      </p:sp>
      <p:sp>
        <p:nvSpPr>
          <p:cNvPr id="3" name="Rectangle 2"/>
          <p:cNvSpPr/>
          <p:nvPr/>
        </p:nvSpPr>
        <p:spPr>
          <a:xfrm>
            <a:off x="465668" y="1448156"/>
            <a:ext cx="8779932" cy="685059"/>
          </a:xfrm>
          <a:prstGeom prst="rect">
            <a:avLst/>
          </a:prstGeom>
        </p:spPr>
        <p:txBody>
          <a:bodyPr wrap="square">
            <a:spAutoFit/>
          </a:bodyPr>
          <a:lstStyle/>
          <a:p>
            <a:pPr algn="just">
              <a:lnSpc>
                <a:spcPct val="107000"/>
              </a:lnSpc>
              <a:spcAft>
                <a:spcPts val="800"/>
              </a:spcAft>
            </a:pPr>
            <a:r>
              <a:rPr lang="en-US" dirty="0">
                <a:ea typeface="Calibri" panose="020F0502020204030204" pitchFamily="34" charset="0"/>
                <a:cs typeface="Times New Roman" panose="02020603050405020304" pitchFamily="18" charset="0"/>
              </a:rPr>
              <a:t>To compute the factorial of a given positive number. The user is required to create a function by the name “factorial” and insert it into the “system.js” collection.</a:t>
            </a:r>
            <a:endParaRPr lang="en-US" dirty="0">
              <a:effectLst/>
              <a:ea typeface="Calibri" panose="020F0502020204030204" pitchFamily="34" charset="0"/>
              <a:cs typeface="Times New Roman" panose="020206030504050203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592668" y="2475232"/>
            <a:ext cx="6383866" cy="2469301"/>
          </a:xfrm>
          <a:prstGeom prst="rect">
            <a:avLst/>
          </a:prstGeom>
          <a:noFill/>
          <a:ln>
            <a:noFill/>
          </a:ln>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592667" y="5557483"/>
            <a:ext cx="3555999" cy="1080384"/>
          </a:xfrm>
          <a:prstGeom prst="rect">
            <a:avLst/>
          </a:prstGeom>
          <a:noFill/>
          <a:ln>
            <a:noFill/>
          </a:ln>
        </p:spPr>
      </p:pic>
    </p:spTree>
    <p:extLst>
      <p:ext uri="{BB962C8B-B14F-4D97-AF65-F5344CB8AC3E}">
        <p14:creationId xmlns:p14="http://schemas.microsoft.com/office/powerpoint/2010/main" val="2340113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63008"/>
          </a:xfrm>
        </p:spPr>
        <p:txBody>
          <a:bodyPr>
            <a:noAutofit/>
          </a:bodyPr>
          <a:lstStyle/>
          <a:p>
            <a:r>
              <a:rPr lang="en-US" sz="2400" b="1" dirty="0" smtClean="0">
                <a:latin typeface="Trebuchet MS" panose="020B0603020202020204" pitchFamily="34" charset="0"/>
              </a:rPr>
              <a:t>Agenda</a:t>
            </a:r>
            <a:endParaRPr lang="en-US" sz="2400" b="1" dirty="0">
              <a:latin typeface="Trebuchet MS" panose="020B0603020202020204" pitchFamily="34" charset="0"/>
            </a:endParaRPr>
          </a:p>
        </p:txBody>
      </p:sp>
      <p:sp>
        <p:nvSpPr>
          <p:cNvPr id="4" name="Rectangle 1"/>
          <p:cNvSpPr>
            <a:spLocks noGrp="1" noChangeArrowheads="1"/>
          </p:cNvSpPr>
          <p:nvPr>
            <p:ph idx="1"/>
          </p:nvPr>
        </p:nvSpPr>
        <p:spPr bwMode="auto">
          <a:xfrm>
            <a:off x="838201" y="1030745"/>
            <a:ext cx="8221244"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b="0" i="0" u="none" strike="noStrike" cap="none" normalizeH="0" baseline="0" dirty="0" smtClean="0">
                <a:ln>
                  <a:noFill/>
                </a:ln>
                <a:solidFill>
                  <a:schemeClr val="tx1"/>
                </a:solidFill>
                <a:effectLst/>
                <a:latin typeface="+mn-lt"/>
                <a:ea typeface="Calibri" panose="020F0502020204030204" pitchFamily="34" charset="0"/>
                <a:cs typeface="Times New Roman" panose="02020603050405020304" pitchFamily="18" charset="0"/>
              </a:rPr>
              <a:t>What is </a:t>
            </a:r>
            <a:r>
              <a:rPr kumimoji="0" lang="en-US" b="0" i="0" u="none" strike="noStrike" cap="none" normalizeH="0" baseline="0" dirty="0" err="1" smtClean="0">
                <a:ln>
                  <a:noFill/>
                </a:ln>
                <a:solidFill>
                  <a:schemeClr val="tx1"/>
                </a:solidFill>
                <a:effectLst/>
                <a:latin typeface="+mn-lt"/>
                <a:ea typeface="Calibri" panose="020F0502020204030204" pitchFamily="34" charset="0"/>
                <a:cs typeface="Times New Roman" panose="02020603050405020304" pitchFamily="18" charset="0"/>
              </a:rPr>
              <a:t>MongoDB</a:t>
            </a:r>
            <a:r>
              <a:rPr kumimoji="0" lang="en-US" b="0" i="0" u="none" strike="noStrike" cap="none" normalizeH="0" baseline="0" dirty="0" smtClean="0">
                <a:ln>
                  <a:noFill/>
                </a:ln>
                <a:solidFill>
                  <a:schemeClr val="tx1"/>
                </a:solidFill>
                <a:effectLst/>
                <a:latin typeface="+mn-lt"/>
                <a:ea typeface="Calibri" panose="020F0502020204030204" pitchFamily="34" charset="0"/>
                <a:cs typeface="Times New Roman" panose="02020603050405020304" pitchFamily="18" charset="0"/>
              </a:rPr>
              <a:t>?</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b="0" i="0" u="none" strike="noStrike" cap="none" normalizeH="0" baseline="0" dirty="0" smtClean="0">
              <a:ln>
                <a:noFill/>
              </a:ln>
              <a:solidFill>
                <a:schemeClr val="tx1"/>
              </a:solidFill>
              <a:effectLst/>
              <a:latin typeface="+mn-l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b="0" i="0" u="none" strike="noStrike" cap="none" normalizeH="0" baseline="0" dirty="0" smtClean="0">
                <a:ln>
                  <a:noFill/>
                </a:ln>
                <a:solidFill>
                  <a:schemeClr val="tx1"/>
                </a:solidFill>
                <a:effectLst/>
                <a:latin typeface="+mn-lt"/>
                <a:ea typeface="Calibri" panose="020F0502020204030204" pitchFamily="34" charset="0"/>
                <a:cs typeface="Times New Roman" panose="02020603050405020304" pitchFamily="18" charset="0"/>
              </a:rPr>
              <a:t> Why </a:t>
            </a:r>
            <a:r>
              <a:rPr kumimoji="0" lang="en-US" b="0" i="0" u="none" strike="noStrike" cap="none" normalizeH="0" baseline="0" dirty="0" err="1" smtClean="0">
                <a:ln>
                  <a:noFill/>
                </a:ln>
                <a:solidFill>
                  <a:schemeClr val="tx1"/>
                </a:solidFill>
                <a:effectLst/>
                <a:latin typeface="+mn-lt"/>
                <a:ea typeface="Calibri" panose="020F0502020204030204" pitchFamily="34" charset="0"/>
                <a:cs typeface="Times New Roman" panose="02020603050405020304" pitchFamily="18" charset="0"/>
              </a:rPr>
              <a:t>MongoDB</a:t>
            </a:r>
            <a:r>
              <a:rPr kumimoji="0" lang="en-US" b="0" i="0" u="none" strike="noStrike" cap="none" normalizeH="0" baseline="0" dirty="0" smtClean="0">
                <a:ln>
                  <a:noFill/>
                </a:ln>
                <a:solidFill>
                  <a:schemeClr val="tx1"/>
                </a:solidFill>
                <a:effectLst/>
                <a:latin typeface="+mn-lt"/>
                <a:ea typeface="Calibri" panose="020F0502020204030204" pitchFamily="34" charset="0"/>
                <a:cs typeface="Times New Roman" panose="02020603050405020304" pitchFamily="18" charset="0"/>
              </a:rPr>
              <a:t>?</a:t>
            </a:r>
            <a:endParaRPr kumimoji="0" lang="en-US" b="0" i="0" u="none" strike="noStrike" cap="none" normalizeH="0" baseline="0" dirty="0" smtClean="0">
              <a:ln>
                <a:noFill/>
              </a:ln>
              <a:solidFill>
                <a:schemeClr val="tx1"/>
              </a:solidFill>
              <a:effectLst/>
              <a:latin typeface="+mn-lt"/>
            </a:endParaRP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1800" b="0" i="0" u="none" strike="noStrike" cap="none" normalizeH="0" baseline="0" dirty="0" smtClean="0">
                <a:ln>
                  <a:noFill/>
                </a:ln>
                <a:solidFill>
                  <a:schemeClr val="tx1"/>
                </a:solidFill>
                <a:effectLst/>
                <a:latin typeface="+mn-lt"/>
                <a:ea typeface="Calibri" panose="020F0502020204030204" pitchFamily="34" charset="0"/>
                <a:cs typeface="Times New Roman" panose="02020603050405020304" pitchFamily="18" charset="0"/>
              </a:rPr>
              <a:t>Using JSON</a:t>
            </a:r>
            <a:endParaRPr kumimoji="0" lang="en-US" sz="1800" b="0" i="0" u="none" strike="noStrike" cap="none" normalizeH="0" baseline="0" dirty="0" smtClean="0">
              <a:ln>
                <a:noFill/>
              </a:ln>
              <a:solidFill>
                <a:schemeClr val="tx1"/>
              </a:solidFill>
              <a:effectLst/>
              <a:latin typeface="+mn-lt"/>
            </a:endParaRP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1800" b="0" i="0" u="none" strike="noStrike" cap="none" normalizeH="0" baseline="0" dirty="0" smtClean="0">
                <a:ln>
                  <a:noFill/>
                </a:ln>
                <a:solidFill>
                  <a:schemeClr val="tx1"/>
                </a:solidFill>
                <a:effectLst/>
                <a:latin typeface="+mn-lt"/>
                <a:ea typeface="Calibri" panose="020F0502020204030204" pitchFamily="34" charset="0"/>
                <a:cs typeface="Times New Roman" panose="02020603050405020304" pitchFamily="18" charset="0"/>
              </a:rPr>
              <a:t>Creating or Generating a Unique Key</a:t>
            </a:r>
            <a:endParaRPr kumimoji="0" lang="en-US" sz="1800" b="0" i="0" u="none" strike="noStrike" cap="none" normalizeH="0" baseline="0" dirty="0" smtClean="0">
              <a:ln>
                <a:noFill/>
              </a:ln>
              <a:solidFill>
                <a:schemeClr val="tx1"/>
              </a:solidFill>
              <a:effectLst/>
              <a:latin typeface="+mn-lt"/>
            </a:endParaRP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1800" b="0" i="0" u="none" strike="noStrike" cap="none" normalizeH="0" baseline="0" dirty="0" smtClean="0">
                <a:ln>
                  <a:noFill/>
                </a:ln>
                <a:solidFill>
                  <a:schemeClr val="tx1"/>
                </a:solidFill>
                <a:effectLst/>
                <a:latin typeface="+mn-lt"/>
                <a:ea typeface="Calibri" panose="020F0502020204030204" pitchFamily="34" charset="0"/>
                <a:cs typeface="Times New Roman" panose="02020603050405020304" pitchFamily="18" charset="0"/>
              </a:rPr>
              <a:t>Support for Dynamic Queries</a:t>
            </a:r>
            <a:endParaRPr kumimoji="0" lang="en-US" sz="1800" b="0" i="0" u="none" strike="noStrike" cap="none" normalizeH="0" baseline="0" dirty="0" smtClean="0">
              <a:ln>
                <a:noFill/>
              </a:ln>
              <a:solidFill>
                <a:schemeClr val="tx1"/>
              </a:solidFill>
              <a:effectLst/>
              <a:latin typeface="+mn-lt"/>
            </a:endParaRP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1800" b="0" i="0" u="none" strike="noStrike" cap="none" normalizeH="0" baseline="0" dirty="0" smtClean="0">
                <a:ln>
                  <a:noFill/>
                </a:ln>
                <a:solidFill>
                  <a:schemeClr val="tx1"/>
                </a:solidFill>
                <a:effectLst/>
                <a:latin typeface="+mn-lt"/>
                <a:ea typeface="Calibri" panose="020F0502020204030204" pitchFamily="34" charset="0"/>
                <a:cs typeface="Times New Roman" panose="02020603050405020304" pitchFamily="18" charset="0"/>
              </a:rPr>
              <a:t>Storing Binary Data</a:t>
            </a:r>
            <a:endParaRPr kumimoji="0" lang="en-US" sz="1800" b="0" i="0" u="none" strike="noStrike" cap="none" normalizeH="0" baseline="0" dirty="0" smtClean="0">
              <a:ln>
                <a:noFill/>
              </a:ln>
              <a:solidFill>
                <a:schemeClr val="tx1"/>
              </a:solidFill>
              <a:effectLst/>
              <a:latin typeface="+mn-lt"/>
            </a:endParaRP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1800" b="0" i="0" u="none" strike="noStrike" cap="none" normalizeH="0" baseline="0" dirty="0" smtClean="0">
                <a:ln>
                  <a:noFill/>
                </a:ln>
                <a:solidFill>
                  <a:schemeClr val="tx1"/>
                </a:solidFill>
                <a:effectLst/>
                <a:latin typeface="+mn-lt"/>
                <a:ea typeface="Calibri" panose="020F0502020204030204" pitchFamily="34" charset="0"/>
                <a:cs typeface="Times New Roman" panose="02020603050405020304" pitchFamily="18" charset="0"/>
              </a:rPr>
              <a:t>Replication</a:t>
            </a:r>
            <a:endParaRPr kumimoji="0" lang="en-US" sz="1800" b="0" i="0" u="none" strike="noStrike" cap="none" normalizeH="0" baseline="0" dirty="0" smtClean="0">
              <a:ln>
                <a:noFill/>
              </a:ln>
              <a:solidFill>
                <a:schemeClr val="tx1"/>
              </a:solidFill>
              <a:effectLst/>
              <a:latin typeface="+mn-lt"/>
            </a:endParaRP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1800" b="0" i="0" u="none" strike="noStrike" cap="none" normalizeH="0" baseline="0" dirty="0" err="1" smtClean="0">
                <a:ln>
                  <a:noFill/>
                </a:ln>
                <a:solidFill>
                  <a:schemeClr val="tx1"/>
                </a:solidFill>
                <a:effectLst/>
                <a:latin typeface="+mn-lt"/>
                <a:ea typeface="Calibri" panose="020F0502020204030204" pitchFamily="34" charset="0"/>
                <a:cs typeface="Times New Roman" panose="02020603050405020304" pitchFamily="18" charset="0"/>
              </a:rPr>
              <a:t>Sharding</a:t>
            </a:r>
            <a:endParaRPr kumimoji="0" lang="en-US" sz="1800" b="0" i="0" u="none" strike="noStrike" cap="none" normalizeH="0" baseline="0" dirty="0" smtClean="0">
              <a:ln>
                <a:noFill/>
              </a:ln>
              <a:solidFill>
                <a:schemeClr val="tx1"/>
              </a:solidFill>
              <a:effectLst/>
              <a:latin typeface="+mn-lt"/>
            </a:endParaRP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1800" b="0" i="0" u="none" strike="noStrike" cap="none" normalizeH="0" baseline="0" dirty="0" smtClean="0">
                <a:ln>
                  <a:noFill/>
                </a:ln>
                <a:solidFill>
                  <a:schemeClr val="tx1"/>
                </a:solidFill>
                <a:effectLst/>
                <a:latin typeface="+mn-lt"/>
                <a:ea typeface="Calibri" panose="020F0502020204030204" pitchFamily="34" charset="0"/>
                <a:cs typeface="Times New Roman" panose="02020603050405020304" pitchFamily="18" charset="0"/>
              </a:rPr>
              <a:t>Terms used in RDBMS and </a:t>
            </a:r>
            <a:r>
              <a:rPr kumimoji="0" lang="en-US" sz="1800" b="0" i="0" u="none" strike="noStrike" cap="none" normalizeH="0" baseline="0" dirty="0" err="1" smtClean="0">
                <a:ln>
                  <a:noFill/>
                </a:ln>
                <a:solidFill>
                  <a:schemeClr val="tx1"/>
                </a:solidFill>
                <a:effectLst/>
                <a:latin typeface="+mn-lt"/>
                <a:ea typeface="Calibri" panose="020F0502020204030204" pitchFamily="34" charset="0"/>
                <a:cs typeface="Times New Roman" panose="02020603050405020304" pitchFamily="18" charset="0"/>
              </a:rPr>
              <a:t>MongoDB</a:t>
            </a:r>
            <a:endParaRPr kumimoji="0" lang="en-US" sz="1800" b="0" i="0" u="none" strike="noStrike" cap="none" normalizeH="0" baseline="0" dirty="0" smtClean="0">
              <a:ln>
                <a:noFill/>
              </a:ln>
              <a:solidFill>
                <a:schemeClr val="tx1"/>
              </a:solidFill>
              <a:effectLst/>
              <a:latin typeface="+mn-lt"/>
              <a:ea typeface="Calibri" panose="020F0502020204030204" pitchFamily="34" charset="0"/>
              <a:cs typeface="Times New Roman" panose="02020603050405020304" pitchFamily="18" charset="0"/>
            </a:endParaRP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sz="1800" b="0" i="0" u="none" strike="noStrike" cap="none" normalizeH="0" baseline="0" dirty="0" smtClean="0">
              <a:ln>
                <a:noFill/>
              </a:ln>
              <a:solidFill>
                <a:schemeClr val="tx1"/>
              </a:solidFill>
              <a:effectLst/>
              <a:latin typeface="+mn-l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b="0" i="0" u="none" strike="noStrike" cap="none" normalizeH="0" baseline="0" dirty="0" smtClean="0">
                <a:ln>
                  <a:noFill/>
                </a:ln>
                <a:solidFill>
                  <a:schemeClr val="tx1"/>
                </a:solidFill>
                <a:effectLst/>
                <a:latin typeface="+mn-lt"/>
                <a:ea typeface="Calibri" panose="020F0502020204030204" pitchFamily="34" charset="0"/>
                <a:cs typeface="Times New Roman" panose="02020603050405020304" pitchFamily="18" charset="0"/>
              </a:rPr>
              <a:t> Data Types in </a:t>
            </a:r>
            <a:r>
              <a:rPr kumimoji="0" lang="en-US" b="0" i="0" u="none" strike="noStrike" cap="none" normalizeH="0" baseline="0" dirty="0" err="1" smtClean="0">
                <a:ln>
                  <a:noFill/>
                </a:ln>
                <a:solidFill>
                  <a:schemeClr val="tx1"/>
                </a:solidFill>
                <a:effectLst/>
                <a:latin typeface="+mn-lt"/>
                <a:ea typeface="Calibri" panose="020F0502020204030204" pitchFamily="34" charset="0"/>
                <a:cs typeface="Times New Roman" panose="02020603050405020304" pitchFamily="18" charset="0"/>
              </a:rPr>
              <a:t>MongoDB</a:t>
            </a:r>
            <a:endParaRPr kumimoji="0" lang="en-US" b="0" i="0" u="none" strike="noStrike" cap="none" normalizeH="0" baseline="0" dirty="0" smtClean="0">
              <a:ln>
                <a:noFill/>
              </a:ln>
              <a:solidFill>
                <a:schemeClr val="tx1"/>
              </a:solidFill>
              <a:effectLst/>
              <a:latin typeface="+mn-lt"/>
              <a:ea typeface="Calibri" panose="020F0502020204030204" pitchFamily="34"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b="0" i="0" u="none" strike="noStrike" cap="none" normalizeH="0" baseline="0" dirty="0" smtClean="0">
              <a:ln>
                <a:noFill/>
              </a:ln>
              <a:solidFill>
                <a:schemeClr val="tx1"/>
              </a:solidFill>
              <a:effectLst/>
              <a:latin typeface="+mn-l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b="0" i="0" u="none" strike="noStrike" cap="none" normalizeH="0" baseline="0" dirty="0" smtClean="0">
                <a:ln>
                  <a:noFill/>
                </a:ln>
                <a:solidFill>
                  <a:schemeClr val="tx1"/>
                </a:solidFill>
                <a:effectLst/>
                <a:latin typeface="+mn-lt"/>
                <a:ea typeface="Calibri" panose="020F0502020204030204" pitchFamily="34" charset="0"/>
                <a:cs typeface="Times New Roman" panose="02020603050405020304" pitchFamily="18" charset="0"/>
              </a:rPr>
              <a:t> CRUD (Insert(), Update(), Save(), Remove(), Find())</a:t>
            </a:r>
            <a:endParaRPr kumimoji="0" lang="en-US" b="0" i="0" u="none" strike="noStrike" cap="none" normalizeH="0" baseline="0" dirty="0" smtClean="0">
              <a:ln>
                <a:noFill/>
              </a:ln>
              <a:solidFill>
                <a:schemeClr val="tx1"/>
              </a:solidFill>
              <a:effectLst/>
              <a:latin typeface="+mn-lt"/>
            </a:endParaRP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1800" b="0" i="0" u="none" strike="noStrike" cap="none" normalizeH="0" baseline="0" dirty="0" err="1" smtClean="0">
                <a:ln>
                  <a:noFill/>
                </a:ln>
                <a:solidFill>
                  <a:schemeClr val="tx1"/>
                </a:solidFill>
                <a:effectLst/>
                <a:latin typeface="+mn-lt"/>
                <a:ea typeface="Calibri" panose="020F0502020204030204" pitchFamily="34" charset="0"/>
                <a:cs typeface="Times New Roman" panose="02020603050405020304" pitchFamily="18" charset="0"/>
              </a:rPr>
              <a:t>MapReduce</a:t>
            </a:r>
            <a:r>
              <a:rPr kumimoji="0" lang="en-US" sz="1800" b="0" i="0" u="none" strike="noStrike" cap="none" normalizeH="0" baseline="0" dirty="0" smtClean="0">
                <a:ln>
                  <a:noFill/>
                </a:ln>
                <a:solidFill>
                  <a:schemeClr val="tx1"/>
                </a:solidFill>
                <a:effectLst/>
                <a:latin typeface="+mn-lt"/>
                <a:ea typeface="Calibri" panose="020F0502020204030204" pitchFamily="34" charset="0"/>
                <a:cs typeface="Times New Roman" panose="02020603050405020304" pitchFamily="18" charset="0"/>
              </a:rPr>
              <a:t> Functions</a:t>
            </a:r>
            <a:endParaRPr kumimoji="0" lang="en-US" sz="1800" b="0" i="0" u="none" strike="noStrike" cap="none" normalizeH="0" baseline="0" dirty="0" smtClean="0">
              <a:ln>
                <a:noFill/>
              </a:ln>
              <a:solidFill>
                <a:schemeClr val="tx1"/>
              </a:solidFill>
              <a:effectLst/>
              <a:latin typeface="+mn-lt"/>
            </a:endParaRP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1800" b="0" i="0" u="none" strike="noStrike" cap="none" normalizeH="0" baseline="0" dirty="0" smtClean="0">
                <a:ln>
                  <a:noFill/>
                </a:ln>
                <a:solidFill>
                  <a:schemeClr val="tx1"/>
                </a:solidFill>
                <a:effectLst/>
                <a:latin typeface="+mn-lt"/>
                <a:ea typeface="Calibri" panose="020F0502020204030204" pitchFamily="34" charset="0"/>
                <a:cs typeface="Times New Roman" panose="02020603050405020304" pitchFamily="18" charset="0"/>
              </a:rPr>
              <a:t>Aggregation</a:t>
            </a:r>
            <a:endParaRPr kumimoji="0" lang="en-US" sz="1800" b="0" i="0" u="none" strike="noStrike" cap="none" normalizeH="0" baseline="0" dirty="0" smtClean="0">
              <a:ln>
                <a:noFill/>
              </a:ln>
              <a:solidFill>
                <a:schemeClr val="tx1"/>
              </a:solidFill>
              <a:effectLst/>
              <a:latin typeface="+mn-lt"/>
            </a:endParaRP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1800" b="0" i="0" u="none" strike="noStrike" cap="none" normalizeH="0" baseline="0" dirty="0" smtClean="0">
                <a:ln>
                  <a:noFill/>
                </a:ln>
                <a:solidFill>
                  <a:schemeClr val="tx1"/>
                </a:solidFill>
                <a:effectLst/>
                <a:latin typeface="+mn-lt"/>
                <a:ea typeface="Calibri" panose="020F0502020204030204" pitchFamily="34" charset="0"/>
                <a:cs typeface="Times New Roman" panose="02020603050405020304" pitchFamily="18" charset="0"/>
              </a:rPr>
              <a:t>Java Scripting</a:t>
            </a:r>
            <a:endParaRPr kumimoji="0" lang="en-US" sz="1800" b="0" i="0" u="none" strike="noStrike" cap="none" normalizeH="0" baseline="0" dirty="0" smtClean="0">
              <a:ln>
                <a:noFill/>
              </a:ln>
              <a:solidFill>
                <a:schemeClr val="tx1"/>
              </a:solidFill>
              <a:effectLst/>
              <a:latin typeface="+mn-lt"/>
            </a:endParaRP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1800" b="0" i="0" u="none" strike="noStrike" cap="none" normalizeH="0" baseline="0" dirty="0" err="1" smtClean="0">
                <a:ln>
                  <a:noFill/>
                </a:ln>
                <a:solidFill>
                  <a:schemeClr val="tx1"/>
                </a:solidFill>
                <a:effectLst/>
                <a:latin typeface="+mn-lt"/>
                <a:ea typeface="Calibri" panose="020F0502020204030204" pitchFamily="34" charset="0"/>
                <a:cs typeface="Times New Roman" panose="02020603050405020304" pitchFamily="18" charset="0"/>
              </a:rPr>
              <a:t>MongoImport</a:t>
            </a:r>
            <a:endParaRPr kumimoji="0" lang="en-US" sz="1800" b="0" i="0" u="none" strike="noStrike" cap="none" normalizeH="0" baseline="0" dirty="0" smtClean="0">
              <a:ln>
                <a:noFill/>
              </a:ln>
              <a:solidFill>
                <a:schemeClr val="tx1"/>
              </a:solidFill>
              <a:effectLst/>
              <a:latin typeface="+mn-lt"/>
            </a:endParaRP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1800" b="0" i="0" u="none" strike="noStrike" cap="none" normalizeH="0" baseline="0" dirty="0" err="1" smtClean="0">
                <a:ln>
                  <a:noFill/>
                </a:ln>
                <a:solidFill>
                  <a:schemeClr val="tx1"/>
                </a:solidFill>
                <a:effectLst/>
                <a:latin typeface="+mn-lt"/>
                <a:ea typeface="Calibri" panose="020F0502020204030204" pitchFamily="34" charset="0"/>
                <a:cs typeface="Times New Roman" panose="02020603050405020304" pitchFamily="18" charset="0"/>
              </a:rPr>
              <a:t>MongoExport</a:t>
            </a:r>
            <a:endParaRPr kumimoji="0" lang="en-US" sz="18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22429162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4471" y="3022379"/>
            <a:ext cx="3937000" cy="481542"/>
          </a:xfrm>
        </p:spPr>
        <p:txBody>
          <a:bodyPr>
            <a:normAutofit/>
          </a:bodyPr>
          <a:lstStyle/>
          <a:p>
            <a:pPr algn="ctr"/>
            <a:r>
              <a:rPr lang="en-US" sz="2400" b="1" dirty="0" err="1" smtClean="0">
                <a:latin typeface="Trebuchet MS" panose="020B0603020202020204" pitchFamily="34" charset="0"/>
              </a:rPr>
              <a:t>MongoImport</a:t>
            </a:r>
            <a:endParaRPr lang="en-US" sz="2400" b="1" dirty="0">
              <a:latin typeface="Trebuchet MS" panose="020B0603020202020204" pitchFamily="34" charset="0"/>
            </a:endParaRPr>
          </a:p>
        </p:txBody>
      </p:sp>
    </p:spTree>
    <p:extLst>
      <p:ext uri="{BB962C8B-B14F-4D97-AF65-F5344CB8AC3E}">
        <p14:creationId xmlns:p14="http://schemas.microsoft.com/office/powerpoint/2010/main" val="40132619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031" y="335025"/>
            <a:ext cx="10515600" cy="515408"/>
          </a:xfrm>
        </p:spPr>
        <p:txBody>
          <a:bodyPr>
            <a:normAutofit/>
          </a:bodyPr>
          <a:lstStyle/>
          <a:p>
            <a:r>
              <a:rPr lang="en-US" sz="2400" b="1" dirty="0" smtClean="0">
                <a:latin typeface="Trebuchet MS" panose="020B0603020202020204" pitchFamily="34" charset="0"/>
              </a:rPr>
              <a:t>Import data from a CSV file</a:t>
            </a:r>
            <a:endParaRPr lang="en-US" sz="2400" dirty="0"/>
          </a:p>
        </p:txBody>
      </p:sp>
      <p:sp>
        <p:nvSpPr>
          <p:cNvPr id="4" name="Rectangle 2"/>
          <p:cNvSpPr>
            <a:spLocks noChangeArrowheads="1"/>
          </p:cNvSpPr>
          <p:nvPr/>
        </p:nvSpPr>
        <p:spPr bwMode="auto">
          <a:xfrm flipV="1">
            <a:off x="85157" y="5649021"/>
            <a:ext cx="30514290" cy="81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flipV="1">
            <a:off x="-813299" y="2602521"/>
            <a:ext cx="17848123" cy="57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5"/>
          <p:cNvSpPr/>
          <p:nvPr/>
        </p:nvSpPr>
        <p:spPr>
          <a:xfrm>
            <a:off x="422031" y="1363393"/>
            <a:ext cx="8563708" cy="685059"/>
          </a:xfrm>
          <a:prstGeom prst="rect">
            <a:avLst/>
          </a:prstGeom>
        </p:spPr>
        <p:txBody>
          <a:bodyPr wrap="square">
            <a:spAutoFit/>
          </a:bodyPr>
          <a:lstStyle/>
          <a:p>
            <a:pPr algn="just">
              <a:lnSpc>
                <a:spcPct val="107000"/>
              </a:lnSpc>
              <a:spcAft>
                <a:spcPts val="800"/>
              </a:spcAft>
            </a:pPr>
            <a:r>
              <a:rPr lang="en-US" dirty="0">
                <a:ea typeface="Calibri" panose="020F0502020204030204" pitchFamily="34" charset="0"/>
                <a:cs typeface="Times New Roman" panose="02020603050405020304" pitchFamily="18" charset="0"/>
              </a:rPr>
              <a:t>Given a CSV file “sample.txt” in the D: drive, import the file into the </a:t>
            </a:r>
            <a:r>
              <a:rPr lang="en-US" dirty="0" err="1">
                <a:ea typeface="Calibri" panose="020F0502020204030204" pitchFamily="34" charset="0"/>
                <a:cs typeface="Times New Roman" panose="02020603050405020304" pitchFamily="18" charset="0"/>
              </a:rPr>
              <a:t>MongoDB</a:t>
            </a:r>
            <a:r>
              <a:rPr lang="en-US" dirty="0">
                <a:ea typeface="Calibri" panose="020F0502020204030204" pitchFamily="34" charset="0"/>
                <a:cs typeface="Times New Roman" panose="02020603050405020304" pitchFamily="18" charset="0"/>
              </a:rPr>
              <a:t> collection, “</a:t>
            </a:r>
            <a:r>
              <a:rPr lang="en-US" dirty="0" err="1">
                <a:ea typeface="Calibri" panose="020F0502020204030204" pitchFamily="34" charset="0"/>
                <a:cs typeface="Times New Roman" panose="02020603050405020304" pitchFamily="18" charset="0"/>
              </a:rPr>
              <a:t>SampleJSON</a:t>
            </a:r>
            <a:r>
              <a:rPr lang="en-US" dirty="0">
                <a:ea typeface="Calibri" panose="020F0502020204030204" pitchFamily="34" charset="0"/>
                <a:cs typeface="Times New Roman" panose="02020603050405020304" pitchFamily="18" charset="0"/>
              </a:rPr>
              <a:t>”. The collection is in the database “test”.</a:t>
            </a:r>
            <a:endParaRPr lang="en-US" dirty="0">
              <a:effectLst/>
              <a:ea typeface="Calibri" panose="020F0502020204030204" pitchFamily="34" charset="0"/>
              <a:cs typeface="Times New Roman" panose="02020603050405020304" pitchFamily="18" charset="0"/>
            </a:endParaRPr>
          </a:p>
        </p:txBody>
      </p:sp>
      <p:sp>
        <p:nvSpPr>
          <p:cNvPr id="7" name="Rectangle 6"/>
          <p:cNvSpPr/>
          <p:nvPr/>
        </p:nvSpPr>
        <p:spPr>
          <a:xfrm>
            <a:off x="422029" y="2871792"/>
            <a:ext cx="9214339" cy="388696"/>
          </a:xfrm>
          <a:prstGeom prst="rect">
            <a:avLst/>
          </a:prstGeom>
        </p:spPr>
        <p:txBody>
          <a:bodyPr wrap="square">
            <a:spAutoFit/>
          </a:bodyPr>
          <a:lstStyle/>
          <a:p>
            <a:pPr>
              <a:lnSpc>
                <a:spcPct val="107000"/>
              </a:lnSpc>
              <a:spcAft>
                <a:spcPts val="800"/>
              </a:spcAft>
            </a:pPr>
            <a:r>
              <a:rPr lang="en-US" b="1" dirty="0" err="1">
                <a:latin typeface="Times New Roman" panose="02020603050405020304" pitchFamily="18" charset="0"/>
                <a:ea typeface="Calibri" panose="020F0502020204030204" pitchFamily="34" charset="0"/>
                <a:cs typeface="Times New Roman" panose="02020603050405020304" pitchFamily="18" charset="0"/>
              </a:rPr>
              <a:t>Mongoimport</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err="1">
                <a:latin typeface="Times New Roman" panose="02020603050405020304" pitchFamily="18" charset="0"/>
                <a:ea typeface="Calibri" panose="020F0502020204030204" pitchFamily="34" charset="0"/>
                <a:cs typeface="Times New Roman" panose="02020603050405020304" pitchFamily="18" charset="0"/>
              </a:rPr>
              <a:t>db</a:t>
            </a:r>
            <a:r>
              <a:rPr lang="en-US" b="1" dirty="0">
                <a:latin typeface="Times New Roman" panose="02020603050405020304" pitchFamily="18" charset="0"/>
                <a:ea typeface="Calibri" panose="020F0502020204030204" pitchFamily="34" charset="0"/>
                <a:cs typeface="Times New Roman" panose="02020603050405020304" pitchFamily="18" charset="0"/>
              </a:rPr>
              <a:t> test --collection </a:t>
            </a:r>
            <a:r>
              <a:rPr lang="en-US" b="1" dirty="0" err="1">
                <a:latin typeface="Times New Roman" panose="02020603050405020304" pitchFamily="18" charset="0"/>
                <a:ea typeface="Calibri" panose="020F0502020204030204" pitchFamily="34" charset="0"/>
                <a:cs typeface="Times New Roman" panose="02020603050405020304" pitchFamily="18" charset="0"/>
              </a:rPr>
              <a:t>SampleJSON</a:t>
            </a:r>
            <a:r>
              <a:rPr lang="en-US" b="1" dirty="0">
                <a:latin typeface="Times New Roman" panose="02020603050405020304" pitchFamily="18" charset="0"/>
                <a:ea typeface="Calibri" panose="020F0502020204030204" pitchFamily="34" charset="0"/>
                <a:cs typeface="Times New Roman" panose="02020603050405020304" pitchFamily="18" charset="0"/>
              </a:rPr>
              <a:t>  --type csv --</a:t>
            </a:r>
            <a:r>
              <a:rPr lang="en-US" b="1" dirty="0" err="1">
                <a:latin typeface="Times New Roman" panose="02020603050405020304" pitchFamily="18" charset="0"/>
                <a:ea typeface="Calibri" panose="020F0502020204030204" pitchFamily="34" charset="0"/>
                <a:cs typeface="Times New Roman" panose="02020603050405020304" pitchFamily="18" charset="0"/>
              </a:rPr>
              <a:t>headerline</a:t>
            </a:r>
            <a:r>
              <a:rPr lang="en-US" b="1" dirty="0">
                <a:latin typeface="Times New Roman" panose="02020603050405020304" pitchFamily="18" charset="0"/>
                <a:ea typeface="Calibri" panose="020F0502020204030204" pitchFamily="34" charset="0"/>
                <a:cs typeface="Times New Roman" panose="02020603050405020304" pitchFamily="18" charset="0"/>
              </a:rPr>
              <a:t>  --file d:\sample.txt</a:t>
            </a:r>
            <a:endParaRPr lang="en-US"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60325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4471" y="3022379"/>
            <a:ext cx="3937000" cy="481542"/>
          </a:xfrm>
        </p:spPr>
        <p:txBody>
          <a:bodyPr>
            <a:normAutofit/>
          </a:bodyPr>
          <a:lstStyle/>
          <a:p>
            <a:pPr algn="ctr"/>
            <a:r>
              <a:rPr lang="en-US" sz="2400" b="1" dirty="0" err="1" smtClean="0">
                <a:latin typeface="Trebuchet MS" panose="020B0603020202020204" pitchFamily="34" charset="0"/>
              </a:rPr>
              <a:t>MongoExport</a:t>
            </a:r>
            <a:endParaRPr lang="en-US" sz="2400" b="1" dirty="0">
              <a:latin typeface="Trebuchet MS" panose="020B0603020202020204" pitchFamily="34" charset="0"/>
            </a:endParaRPr>
          </a:p>
        </p:txBody>
      </p:sp>
    </p:spTree>
    <p:extLst>
      <p:ext uri="{BB962C8B-B14F-4D97-AF65-F5344CB8AC3E}">
        <p14:creationId xmlns:p14="http://schemas.microsoft.com/office/powerpoint/2010/main" val="16444614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031" y="335025"/>
            <a:ext cx="10515600" cy="515408"/>
          </a:xfrm>
        </p:spPr>
        <p:txBody>
          <a:bodyPr>
            <a:normAutofit/>
          </a:bodyPr>
          <a:lstStyle/>
          <a:p>
            <a:r>
              <a:rPr lang="en-US" sz="2400" b="1" dirty="0" smtClean="0">
                <a:latin typeface="Trebuchet MS" panose="020B0603020202020204" pitchFamily="34" charset="0"/>
              </a:rPr>
              <a:t>Export data to a CSV file</a:t>
            </a:r>
            <a:endParaRPr lang="en-US" sz="2400" dirty="0"/>
          </a:p>
        </p:txBody>
      </p:sp>
      <p:sp>
        <p:nvSpPr>
          <p:cNvPr id="4" name="Rectangle 2"/>
          <p:cNvSpPr>
            <a:spLocks noChangeArrowheads="1"/>
          </p:cNvSpPr>
          <p:nvPr/>
        </p:nvSpPr>
        <p:spPr bwMode="auto">
          <a:xfrm flipV="1">
            <a:off x="85157" y="5649021"/>
            <a:ext cx="30514290" cy="81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flipV="1">
            <a:off x="-813299" y="2602521"/>
            <a:ext cx="17848123" cy="57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Rectangle 4"/>
          <p:cNvSpPr/>
          <p:nvPr/>
        </p:nvSpPr>
        <p:spPr>
          <a:xfrm>
            <a:off x="422028" y="1293888"/>
            <a:ext cx="8510957" cy="981423"/>
          </a:xfrm>
          <a:prstGeom prst="rect">
            <a:avLst/>
          </a:prstGeom>
        </p:spPr>
        <p:txBody>
          <a:bodyPr wrap="square">
            <a:spAutoFit/>
          </a:bodyPr>
          <a:lstStyle/>
          <a:p>
            <a:pPr algn="just">
              <a:lnSpc>
                <a:spcPct val="107000"/>
              </a:lnSpc>
              <a:spcAft>
                <a:spcPts val="800"/>
              </a:spcAft>
            </a:pPr>
            <a:r>
              <a:rPr lang="en-US" dirty="0">
                <a:ea typeface="Calibri" panose="020F0502020204030204" pitchFamily="34" charset="0"/>
                <a:cs typeface="Times New Roman" panose="02020603050405020304" pitchFamily="18" charset="0"/>
              </a:rPr>
              <a:t>This command used at the command prompt exports </a:t>
            </a:r>
            <a:r>
              <a:rPr lang="en-US" dirty="0" err="1">
                <a:ea typeface="Calibri" panose="020F0502020204030204" pitchFamily="34" charset="0"/>
                <a:cs typeface="Times New Roman" panose="02020603050405020304" pitchFamily="18" charset="0"/>
              </a:rPr>
              <a:t>MongoDB</a:t>
            </a:r>
            <a:r>
              <a:rPr lang="en-US" dirty="0">
                <a:ea typeface="Calibri" panose="020F0502020204030204" pitchFamily="34" charset="0"/>
                <a:cs typeface="Times New Roman" panose="02020603050405020304" pitchFamily="18" charset="0"/>
              </a:rPr>
              <a:t> JSON documents from “Customers” collection in the “test” database into a CSV file “Output.txt” in the D: drive. </a:t>
            </a:r>
            <a:endParaRPr lang="en-US" dirty="0">
              <a:effectLst/>
              <a:ea typeface="Calibri" panose="020F0502020204030204" pitchFamily="34" charset="0"/>
              <a:cs typeface="Times New Roman" panose="02020603050405020304" pitchFamily="18" charset="0"/>
            </a:endParaRPr>
          </a:p>
        </p:txBody>
      </p:sp>
      <p:sp>
        <p:nvSpPr>
          <p:cNvPr id="8" name="Rectangle 7"/>
          <p:cNvSpPr/>
          <p:nvPr/>
        </p:nvSpPr>
        <p:spPr>
          <a:xfrm>
            <a:off x="422028" y="3013471"/>
            <a:ext cx="9020909" cy="670440"/>
          </a:xfrm>
          <a:prstGeom prst="rect">
            <a:avLst/>
          </a:prstGeom>
        </p:spPr>
        <p:txBody>
          <a:bodyPr wrap="square">
            <a:spAutoFit/>
          </a:bodyPr>
          <a:lstStyle/>
          <a:p>
            <a:pPr algn="just">
              <a:lnSpc>
                <a:spcPct val="107000"/>
              </a:lnSpc>
              <a:spcAft>
                <a:spcPts val="800"/>
              </a:spcAft>
            </a:pPr>
            <a:r>
              <a:rPr lang="en-US" b="1" dirty="0" err="1">
                <a:ea typeface="Calibri" panose="020F0502020204030204" pitchFamily="34" charset="0"/>
                <a:cs typeface="Times New Roman" panose="02020603050405020304" pitchFamily="18" charset="0"/>
              </a:rPr>
              <a:t>Mongoexport</a:t>
            </a:r>
            <a:r>
              <a:rPr lang="en-US" b="1" dirty="0">
                <a:ea typeface="Calibri" panose="020F0502020204030204" pitchFamily="34" charset="0"/>
                <a:cs typeface="Times New Roman" panose="02020603050405020304" pitchFamily="18" charset="0"/>
              </a:rPr>
              <a:t>  --</a:t>
            </a:r>
            <a:r>
              <a:rPr lang="en-US" b="1" dirty="0" err="1">
                <a:ea typeface="Calibri" panose="020F0502020204030204" pitchFamily="34" charset="0"/>
                <a:cs typeface="Times New Roman" panose="02020603050405020304" pitchFamily="18" charset="0"/>
              </a:rPr>
              <a:t>db</a:t>
            </a:r>
            <a:r>
              <a:rPr lang="en-US" b="1" dirty="0">
                <a:ea typeface="Calibri" panose="020F0502020204030204" pitchFamily="34" charset="0"/>
                <a:cs typeface="Times New Roman" panose="02020603050405020304" pitchFamily="18" charset="0"/>
              </a:rPr>
              <a:t> test --collection Customers --csv --</a:t>
            </a:r>
            <a:r>
              <a:rPr lang="en-US" b="1" dirty="0" err="1">
                <a:ea typeface="Calibri" panose="020F0502020204030204" pitchFamily="34" charset="0"/>
                <a:cs typeface="Times New Roman" panose="02020603050405020304" pitchFamily="18" charset="0"/>
              </a:rPr>
              <a:t>fieldFile</a:t>
            </a:r>
            <a:r>
              <a:rPr lang="en-US" b="1" dirty="0">
                <a:ea typeface="Calibri" panose="020F0502020204030204" pitchFamily="34" charset="0"/>
                <a:cs typeface="Times New Roman" panose="02020603050405020304" pitchFamily="18" charset="0"/>
              </a:rPr>
              <a:t>  d:\fields.txt --out d:\output.txt</a:t>
            </a:r>
            <a:endParaRPr lang="en-US" b="1"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131106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158" y="3057845"/>
            <a:ext cx="5071535" cy="481542"/>
          </a:xfrm>
        </p:spPr>
        <p:txBody>
          <a:bodyPr>
            <a:noAutofit/>
          </a:bodyPr>
          <a:lstStyle/>
          <a:p>
            <a:pPr algn="ctr"/>
            <a:r>
              <a:rPr lang="en-US" sz="2400" b="1" dirty="0" smtClean="0">
                <a:latin typeface="Trebuchet MS" panose="020B0603020202020204" pitchFamily="34" charset="0"/>
              </a:rPr>
              <a:t>Answer a few quick questions …</a:t>
            </a:r>
            <a:endParaRPr lang="en-US" sz="2400" b="1" dirty="0">
              <a:latin typeface="Trebuchet MS" panose="020B0603020202020204" pitchFamily="34" charset="0"/>
            </a:endParaRPr>
          </a:p>
        </p:txBody>
      </p:sp>
    </p:spTree>
    <p:extLst>
      <p:ext uri="{BB962C8B-B14F-4D97-AF65-F5344CB8AC3E}">
        <p14:creationId xmlns:p14="http://schemas.microsoft.com/office/powerpoint/2010/main" val="8745548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457208" y="999067"/>
            <a:ext cx="7704660" cy="5300133"/>
          </a:xfrm>
          <a:prstGeom prst="rect">
            <a:avLst/>
          </a:prstGeom>
        </p:spPr>
      </p:pic>
      <p:sp>
        <p:nvSpPr>
          <p:cNvPr id="5" name="Title 1"/>
          <p:cNvSpPr>
            <a:spLocks noGrp="1"/>
          </p:cNvSpPr>
          <p:nvPr>
            <p:ph type="title"/>
          </p:nvPr>
        </p:nvSpPr>
        <p:spPr>
          <a:xfrm>
            <a:off x="635000" y="331259"/>
            <a:ext cx="10515600" cy="430742"/>
          </a:xfrm>
        </p:spPr>
        <p:txBody>
          <a:bodyPr>
            <a:normAutofit fontScale="90000"/>
          </a:bodyPr>
          <a:lstStyle/>
          <a:p>
            <a:r>
              <a:rPr lang="en-US" sz="2400" b="1" dirty="0" smtClean="0">
                <a:latin typeface="Trebuchet MS" panose="020B0603020202020204" pitchFamily="34" charset="0"/>
              </a:rPr>
              <a:t>Crossword</a:t>
            </a:r>
            <a:endParaRPr lang="en-US" sz="2400" b="1" dirty="0">
              <a:latin typeface="Trebuchet MS" panose="020B0603020202020204" pitchFamily="34" charset="0"/>
            </a:endParaRPr>
          </a:p>
        </p:txBody>
      </p:sp>
    </p:spTree>
    <p:extLst>
      <p:ext uri="{BB962C8B-B14F-4D97-AF65-F5344CB8AC3E}">
        <p14:creationId xmlns:p14="http://schemas.microsoft.com/office/powerpoint/2010/main" val="26608926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137" y="365126"/>
            <a:ext cx="10515600" cy="430742"/>
          </a:xfrm>
        </p:spPr>
        <p:txBody>
          <a:bodyPr>
            <a:normAutofit fontScale="90000"/>
          </a:bodyPr>
          <a:lstStyle/>
          <a:p>
            <a:r>
              <a:rPr lang="en-US" sz="2400" b="1" dirty="0" smtClean="0">
                <a:latin typeface="Trebuchet MS" panose="020B0603020202020204" pitchFamily="34" charset="0"/>
              </a:rPr>
              <a:t>Answer Me</a:t>
            </a:r>
            <a:endParaRPr lang="en-US" sz="2400" b="1" dirty="0">
              <a:latin typeface="Trebuchet MS" panose="020B0603020202020204" pitchFamily="34" charset="0"/>
            </a:endParaRPr>
          </a:p>
        </p:txBody>
      </p:sp>
      <p:sp>
        <p:nvSpPr>
          <p:cNvPr id="3" name="Content Placeholder 2"/>
          <p:cNvSpPr>
            <a:spLocks noGrp="1"/>
          </p:cNvSpPr>
          <p:nvPr>
            <p:ph idx="1"/>
          </p:nvPr>
        </p:nvSpPr>
        <p:spPr>
          <a:xfrm>
            <a:off x="601137" y="1280695"/>
            <a:ext cx="7628463" cy="3663837"/>
          </a:xfrm>
        </p:spPr>
        <p:txBody>
          <a:bodyPr>
            <a:noAutofit/>
          </a:bodyPr>
          <a:lstStyle/>
          <a:p>
            <a:pPr lvl="0"/>
            <a:r>
              <a:rPr lang="en-US" dirty="0"/>
              <a:t>What is </a:t>
            </a:r>
            <a:r>
              <a:rPr lang="en-US" dirty="0" err="1" smtClean="0"/>
              <a:t>MongoDB</a:t>
            </a:r>
            <a:r>
              <a:rPr lang="en-US" dirty="0" smtClean="0"/>
              <a:t>?</a:t>
            </a:r>
          </a:p>
          <a:p>
            <a:pPr lvl="0"/>
            <a:endParaRPr lang="en-US" dirty="0"/>
          </a:p>
          <a:p>
            <a:pPr lvl="0"/>
            <a:r>
              <a:rPr lang="en-US" dirty="0"/>
              <a:t>Comment on </a:t>
            </a:r>
            <a:r>
              <a:rPr lang="en-US" dirty="0" smtClean="0"/>
              <a:t>Auto-</a:t>
            </a:r>
            <a:r>
              <a:rPr lang="en-US" dirty="0" err="1" smtClean="0"/>
              <a:t>sharding</a:t>
            </a:r>
            <a:r>
              <a:rPr lang="en-US" dirty="0" smtClean="0"/>
              <a:t> in </a:t>
            </a:r>
            <a:r>
              <a:rPr lang="en-US" dirty="0" err="1" smtClean="0"/>
              <a:t>MongoDB</a:t>
            </a:r>
            <a:r>
              <a:rPr lang="en-US" dirty="0" smtClean="0"/>
              <a:t>.</a:t>
            </a:r>
          </a:p>
          <a:p>
            <a:pPr lvl="0"/>
            <a:endParaRPr lang="en-US" dirty="0"/>
          </a:p>
          <a:p>
            <a:pPr lvl="0"/>
            <a:r>
              <a:rPr lang="en-US" dirty="0" smtClean="0"/>
              <a:t>What </a:t>
            </a:r>
            <a:r>
              <a:rPr lang="en-US" dirty="0"/>
              <a:t>are collections </a:t>
            </a:r>
            <a:r>
              <a:rPr lang="en-US" dirty="0" smtClean="0"/>
              <a:t>and documents</a:t>
            </a:r>
            <a:r>
              <a:rPr lang="en-US" dirty="0" smtClean="0"/>
              <a:t>?</a:t>
            </a:r>
          </a:p>
          <a:p>
            <a:pPr lvl="0"/>
            <a:endParaRPr lang="en-US" dirty="0" smtClean="0"/>
          </a:p>
          <a:p>
            <a:pPr lvl="0"/>
            <a:r>
              <a:rPr lang="en-US" dirty="0" smtClean="0"/>
              <a:t>What is JSON</a:t>
            </a:r>
            <a:r>
              <a:rPr lang="en-US" dirty="0" smtClean="0"/>
              <a:t>?</a:t>
            </a:r>
          </a:p>
          <a:p>
            <a:pPr lvl="0"/>
            <a:endParaRPr lang="en-US" dirty="0" smtClean="0"/>
          </a:p>
          <a:p>
            <a:pPr lvl="0"/>
            <a:r>
              <a:rPr lang="en-US" dirty="0" smtClean="0"/>
              <a:t>Explain your understanding of Update In-Place.</a:t>
            </a:r>
            <a:endParaRPr lang="en-US" dirty="0"/>
          </a:p>
          <a:p>
            <a:pPr marL="0" lvl="0" indent="0">
              <a:buNone/>
            </a:pPr>
            <a:endParaRPr lang="en-US" dirty="0">
              <a:latin typeface="Trebuchet MS" panose="020B0603020202020204" pitchFamily="34" charset="0"/>
            </a:endParaRPr>
          </a:p>
          <a:p>
            <a:pPr lvl="0"/>
            <a:endParaRPr lang="en-US" dirty="0">
              <a:latin typeface="Trebuchet MS" panose="020B0603020202020204" pitchFamily="34" charset="0"/>
            </a:endParaRPr>
          </a:p>
          <a:p>
            <a:endParaRPr lang="en-US" dirty="0">
              <a:latin typeface="Trebuchet MS" panose="020B0603020202020204" pitchFamily="34" charset="0"/>
            </a:endParaRPr>
          </a:p>
        </p:txBody>
      </p:sp>
    </p:spTree>
    <p:extLst>
      <p:ext uri="{BB962C8B-B14F-4D97-AF65-F5344CB8AC3E}">
        <p14:creationId xmlns:p14="http://schemas.microsoft.com/office/powerpoint/2010/main" val="32535229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rebuchet MS" panose="020B0603020202020204" pitchFamily="34" charset="0"/>
              </a:rPr>
              <a:t>Summary please…</a:t>
            </a:r>
            <a:endParaRPr lang="en-US" sz="2400" b="1" dirty="0">
              <a:latin typeface="Trebuchet MS" panose="020B0603020202020204" pitchFamily="34" charset="0"/>
            </a:endParaRPr>
          </a:p>
        </p:txBody>
      </p:sp>
      <p:sp>
        <p:nvSpPr>
          <p:cNvPr id="3" name="Content Placeholder 2"/>
          <p:cNvSpPr>
            <a:spLocks noGrp="1"/>
          </p:cNvSpPr>
          <p:nvPr>
            <p:ph idx="1"/>
          </p:nvPr>
        </p:nvSpPr>
        <p:spPr>
          <a:xfrm>
            <a:off x="677334" y="2496569"/>
            <a:ext cx="8596668" cy="415964"/>
          </a:xfrm>
        </p:spPr>
        <p:txBody>
          <a:bodyPr>
            <a:normAutofit/>
          </a:bodyPr>
          <a:lstStyle/>
          <a:p>
            <a:pPr marL="0" indent="0">
              <a:buNone/>
            </a:pPr>
            <a:r>
              <a:rPr lang="en-US" sz="1800" dirty="0" smtClean="0">
                <a:latin typeface="Trebuchet MS" panose="020B0603020202020204" pitchFamily="34" charset="0"/>
              </a:rPr>
              <a:t>Ask a few participants of the learning program to summarize the lecture.</a:t>
            </a:r>
            <a:endParaRPr lang="en-US" sz="1800" dirty="0">
              <a:latin typeface="Trebuchet MS" panose="020B0603020202020204" pitchFamily="34" charset="0"/>
            </a:endParaRPr>
          </a:p>
        </p:txBody>
      </p:sp>
    </p:spTree>
    <p:extLst>
      <p:ext uri="{BB962C8B-B14F-4D97-AF65-F5344CB8AC3E}">
        <p14:creationId xmlns:p14="http://schemas.microsoft.com/office/powerpoint/2010/main" val="2118010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7411" y="2988834"/>
            <a:ext cx="5071535" cy="481542"/>
          </a:xfrm>
        </p:spPr>
        <p:txBody>
          <a:bodyPr>
            <a:noAutofit/>
          </a:bodyPr>
          <a:lstStyle/>
          <a:p>
            <a:pPr algn="ctr"/>
            <a:r>
              <a:rPr lang="en-US" sz="2400" b="1" dirty="0" smtClean="0">
                <a:latin typeface="Trebuchet MS" panose="020B0603020202020204" pitchFamily="34" charset="0"/>
              </a:rPr>
              <a:t>References …</a:t>
            </a:r>
            <a:endParaRPr lang="en-US" sz="2400" b="1" dirty="0">
              <a:latin typeface="Trebuchet MS" panose="020B0603020202020204" pitchFamily="34" charset="0"/>
            </a:endParaRPr>
          </a:p>
        </p:txBody>
      </p:sp>
    </p:spTree>
    <p:extLst>
      <p:ext uri="{BB962C8B-B14F-4D97-AF65-F5344CB8AC3E}">
        <p14:creationId xmlns:p14="http://schemas.microsoft.com/office/powerpoint/2010/main" val="32348587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15925"/>
          </a:xfrm>
        </p:spPr>
        <p:txBody>
          <a:bodyPr>
            <a:noAutofit/>
          </a:bodyPr>
          <a:lstStyle/>
          <a:p>
            <a:r>
              <a:rPr lang="en-US" sz="2400" b="1" dirty="0" smtClean="0">
                <a:latin typeface="Trebuchet MS" panose="020B0603020202020204" pitchFamily="34" charset="0"/>
              </a:rPr>
              <a:t>Further Readings</a:t>
            </a:r>
            <a:endParaRPr lang="en-US" sz="2400" b="1" dirty="0">
              <a:latin typeface="Trebuchet MS" panose="020B0603020202020204" pitchFamily="34" charset="0"/>
            </a:endParaRPr>
          </a:p>
        </p:txBody>
      </p:sp>
      <p:sp>
        <p:nvSpPr>
          <p:cNvPr id="4" name="Rectangle 3"/>
          <p:cNvSpPr/>
          <p:nvPr/>
        </p:nvSpPr>
        <p:spPr>
          <a:xfrm>
            <a:off x="838199" y="1650363"/>
            <a:ext cx="8271933" cy="1186607"/>
          </a:xfrm>
          <a:prstGeom prst="rect">
            <a:avLst/>
          </a:prstGeom>
        </p:spPr>
        <p:txBody>
          <a:bodyPr wrap="square">
            <a:spAutoFit/>
          </a:bodyPr>
          <a:lstStyle/>
          <a:p>
            <a:pPr>
              <a:lnSpc>
                <a:spcPct val="107000"/>
              </a:lnSpc>
              <a:spcAft>
                <a:spcPts val="800"/>
              </a:spcAft>
            </a:pPr>
            <a:r>
              <a:rPr lang="en-US" u="sng" dirty="0">
                <a:solidFill>
                  <a:srgbClr val="0563C1"/>
                </a:solidFill>
                <a:ea typeface="Calibri" panose="020F0502020204030204" pitchFamily="34" charset="0"/>
                <a:cs typeface="Times New Roman" panose="02020603050405020304" pitchFamily="18" charset="0"/>
                <a:hlinkClick r:id="rId2"/>
              </a:rPr>
              <a:t>http://www.mongodb.org/</a:t>
            </a:r>
            <a:endParaRPr lang="en-US" dirty="0">
              <a:ea typeface="Calibri" panose="020F0502020204030204" pitchFamily="34" charset="0"/>
              <a:cs typeface="Times New Roman" panose="02020603050405020304" pitchFamily="18" charset="0"/>
            </a:endParaRPr>
          </a:p>
          <a:p>
            <a:pPr>
              <a:lnSpc>
                <a:spcPct val="107000"/>
              </a:lnSpc>
              <a:spcAft>
                <a:spcPts val="800"/>
              </a:spcAft>
            </a:pPr>
            <a:r>
              <a:rPr lang="en-US" u="sng" dirty="0">
                <a:solidFill>
                  <a:srgbClr val="0563C1"/>
                </a:solidFill>
                <a:ea typeface="Calibri" panose="020F0502020204030204" pitchFamily="34" charset="0"/>
                <a:cs typeface="Times New Roman" panose="02020603050405020304" pitchFamily="18" charset="0"/>
                <a:hlinkClick r:id="rId3"/>
              </a:rPr>
              <a:t>https://university.mongodb.com/</a:t>
            </a:r>
            <a:endParaRPr lang="en-US" dirty="0">
              <a:ea typeface="Calibri" panose="020F0502020204030204" pitchFamily="34" charset="0"/>
              <a:cs typeface="Times New Roman" panose="02020603050405020304" pitchFamily="18" charset="0"/>
            </a:endParaRPr>
          </a:p>
          <a:p>
            <a:pPr>
              <a:lnSpc>
                <a:spcPct val="107000"/>
              </a:lnSpc>
              <a:spcAft>
                <a:spcPts val="800"/>
              </a:spcAft>
            </a:pPr>
            <a:r>
              <a:rPr lang="en-US" u="sng" dirty="0">
                <a:solidFill>
                  <a:srgbClr val="0563C1"/>
                </a:solidFill>
                <a:ea typeface="Calibri" panose="020F0502020204030204" pitchFamily="34" charset="0"/>
                <a:cs typeface="Times New Roman" panose="02020603050405020304" pitchFamily="18" charset="0"/>
                <a:hlinkClick r:id="rId4"/>
              </a:rPr>
              <a:t>http://www.tutorialspoint.com/mongodb/</a:t>
            </a:r>
            <a:endParaRPr lang="en-US"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0395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6346" y="3372390"/>
            <a:ext cx="5581650" cy="481542"/>
          </a:xfrm>
        </p:spPr>
        <p:txBody>
          <a:bodyPr>
            <a:normAutofit/>
          </a:bodyPr>
          <a:lstStyle/>
          <a:p>
            <a:pPr algn="ctr"/>
            <a:r>
              <a:rPr lang="en-US" sz="2400" b="1" dirty="0" err="1" smtClean="0"/>
              <a:t>MongoDB</a:t>
            </a:r>
            <a:r>
              <a:rPr lang="en-US" sz="2400" b="1" dirty="0" smtClean="0"/>
              <a:t>– </a:t>
            </a:r>
            <a:r>
              <a:rPr lang="en-US" sz="2400" b="1" dirty="0"/>
              <a:t>An Introduction </a:t>
            </a:r>
            <a:endParaRPr lang="en-US" sz="2400" b="1" dirty="0">
              <a:latin typeface="Trebuchet MS" panose="020B0603020202020204" pitchFamily="34" charset="0"/>
            </a:endParaRPr>
          </a:p>
        </p:txBody>
      </p:sp>
    </p:spTree>
    <p:extLst>
      <p:ext uri="{BB962C8B-B14F-4D97-AF65-F5344CB8AC3E}">
        <p14:creationId xmlns:p14="http://schemas.microsoft.com/office/powerpoint/2010/main" val="18036719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50079" y="3033324"/>
            <a:ext cx="2974676" cy="454944"/>
          </a:xfrm>
        </p:spPr>
        <p:txBody>
          <a:bodyPr>
            <a:noAutofit/>
          </a:bodyPr>
          <a:lstStyle/>
          <a:p>
            <a:pPr marL="0" indent="0" algn="ctr">
              <a:buNone/>
            </a:pPr>
            <a:r>
              <a:rPr lang="en-US" sz="2800" b="1" dirty="0" smtClean="0">
                <a:latin typeface="Trebuchet MS" panose="020B0603020202020204" pitchFamily="34" charset="0"/>
              </a:rPr>
              <a:t>Thank you</a:t>
            </a:r>
            <a:endParaRPr lang="en-US" sz="2800" b="1" dirty="0">
              <a:latin typeface="Trebuchet MS" panose="020B0603020202020204" pitchFamily="34" charset="0"/>
            </a:endParaRPr>
          </a:p>
        </p:txBody>
      </p:sp>
    </p:spTree>
    <p:extLst>
      <p:ext uri="{BB962C8B-B14F-4D97-AF65-F5344CB8AC3E}">
        <p14:creationId xmlns:p14="http://schemas.microsoft.com/office/powerpoint/2010/main" val="1642455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4" y="663056"/>
            <a:ext cx="5581650" cy="481542"/>
          </a:xfrm>
        </p:spPr>
        <p:txBody>
          <a:bodyPr>
            <a:normAutofit/>
          </a:bodyPr>
          <a:lstStyle/>
          <a:p>
            <a:r>
              <a:rPr lang="en-US" sz="2400" b="1" dirty="0" smtClean="0"/>
              <a:t>What is </a:t>
            </a:r>
            <a:r>
              <a:rPr lang="en-US" sz="2400" b="1" dirty="0" err="1" smtClean="0"/>
              <a:t>MongoDB</a:t>
            </a:r>
            <a:r>
              <a:rPr lang="en-US" sz="2400" b="1" dirty="0" smtClean="0"/>
              <a:t>?</a:t>
            </a:r>
            <a:endParaRPr lang="en-US" sz="2400" b="1" dirty="0">
              <a:latin typeface="Trebuchet MS" panose="020B0603020202020204" pitchFamily="34" charset="0"/>
            </a:endParaRPr>
          </a:p>
        </p:txBody>
      </p:sp>
      <p:sp>
        <p:nvSpPr>
          <p:cNvPr id="5" name="Rectangle 4"/>
          <p:cNvSpPr/>
          <p:nvPr/>
        </p:nvSpPr>
        <p:spPr>
          <a:xfrm>
            <a:off x="677334" y="1786267"/>
            <a:ext cx="7332133" cy="4150239"/>
          </a:xfrm>
          <a:prstGeom prst="rect">
            <a:avLst/>
          </a:prstGeom>
        </p:spPr>
        <p:txBody>
          <a:bodyPr wrap="square">
            <a:spAutoFit/>
          </a:bodyPr>
          <a:lstStyle/>
          <a:p>
            <a:pPr algn="just">
              <a:lnSpc>
                <a:spcPct val="107000"/>
              </a:lnSpc>
              <a:spcAft>
                <a:spcPts val="800"/>
              </a:spcAft>
            </a:pPr>
            <a:r>
              <a:rPr lang="en-US" dirty="0" err="1">
                <a:ea typeface="Calibri" panose="020F0502020204030204" pitchFamily="34" charset="0"/>
                <a:cs typeface="Times New Roman" panose="02020603050405020304" pitchFamily="18" charset="0"/>
              </a:rPr>
              <a:t>MongoDB</a:t>
            </a:r>
            <a:r>
              <a:rPr lang="en-US" dirty="0">
                <a:ea typeface="Calibri" panose="020F0502020204030204" pitchFamily="34" charset="0"/>
                <a:cs typeface="Times New Roman" panose="02020603050405020304" pitchFamily="18" charset="0"/>
              </a:rPr>
              <a:t> </a:t>
            </a:r>
            <a:r>
              <a:rPr lang="en-US" dirty="0" smtClean="0">
                <a:ea typeface="Calibri" panose="020F0502020204030204" pitchFamily="34" charset="0"/>
                <a:cs typeface="Times New Roman" panose="02020603050405020304" pitchFamily="18" charset="0"/>
              </a:rPr>
              <a:t>is:</a:t>
            </a:r>
          </a:p>
          <a:p>
            <a:pPr algn="just">
              <a:lnSpc>
                <a:spcPct val="107000"/>
              </a:lnSpc>
              <a:spcAft>
                <a:spcPts val="800"/>
              </a:spcAft>
            </a:pPr>
            <a:endParaRPr lang="en-US" dirty="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AutoNum type="arabicPeriod"/>
            </a:pPr>
            <a:r>
              <a:rPr lang="en-US" dirty="0">
                <a:ea typeface="Calibri" panose="020F0502020204030204" pitchFamily="34" charset="0"/>
                <a:cs typeface="Times New Roman" panose="02020603050405020304" pitchFamily="18" charset="0"/>
              </a:rPr>
              <a:t>Cross-platform</a:t>
            </a:r>
            <a:r>
              <a:rPr lang="en-US" dirty="0" smtClean="0">
                <a:ea typeface="Calibri" panose="020F0502020204030204" pitchFamily="34" charset="0"/>
                <a:cs typeface="Times New Roman" panose="02020603050405020304" pitchFamily="18" charset="0"/>
              </a:rPr>
              <a:t>.</a:t>
            </a:r>
          </a:p>
          <a:p>
            <a:pPr marL="342900" marR="0" lvl="0" indent="-342900" algn="just">
              <a:lnSpc>
                <a:spcPct val="107000"/>
              </a:lnSpc>
              <a:spcBef>
                <a:spcPts val="0"/>
              </a:spcBef>
              <a:spcAft>
                <a:spcPts val="0"/>
              </a:spcAft>
              <a:buFont typeface="Times New Roman" panose="02020603050405020304" pitchFamily="18" charset="0"/>
              <a:buAutoNum type="arabicPeriod"/>
            </a:pPr>
            <a:endParaRPr lang="en-US" dirty="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AutoNum type="arabicPeriod"/>
            </a:pPr>
            <a:r>
              <a:rPr lang="en-US" dirty="0">
                <a:ea typeface="Calibri" panose="020F0502020204030204" pitchFamily="34" charset="0"/>
                <a:cs typeface="Times New Roman" panose="02020603050405020304" pitchFamily="18" charset="0"/>
              </a:rPr>
              <a:t>Open source</a:t>
            </a:r>
            <a:r>
              <a:rPr lang="en-US" dirty="0" smtClean="0">
                <a:ea typeface="Calibri" panose="020F0502020204030204" pitchFamily="34" charset="0"/>
                <a:cs typeface="Times New Roman" panose="02020603050405020304" pitchFamily="18" charset="0"/>
              </a:rPr>
              <a:t>.</a:t>
            </a:r>
          </a:p>
          <a:p>
            <a:pPr marL="342900" marR="0" lvl="0" indent="-342900" algn="just">
              <a:lnSpc>
                <a:spcPct val="107000"/>
              </a:lnSpc>
              <a:spcBef>
                <a:spcPts val="0"/>
              </a:spcBef>
              <a:spcAft>
                <a:spcPts val="0"/>
              </a:spcAft>
              <a:buFont typeface="Times New Roman" panose="02020603050405020304" pitchFamily="18" charset="0"/>
              <a:buAutoNum type="arabicPeriod"/>
            </a:pPr>
            <a:endParaRPr lang="en-US" dirty="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AutoNum type="arabicPeriod"/>
            </a:pPr>
            <a:r>
              <a:rPr lang="en-US" dirty="0">
                <a:ea typeface="Calibri" panose="020F0502020204030204" pitchFamily="34" charset="0"/>
                <a:cs typeface="Times New Roman" panose="02020603050405020304" pitchFamily="18" charset="0"/>
              </a:rPr>
              <a:t>Non-relational</a:t>
            </a:r>
            <a:r>
              <a:rPr lang="en-US" dirty="0" smtClean="0">
                <a:ea typeface="Calibri" panose="020F0502020204030204" pitchFamily="34" charset="0"/>
                <a:cs typeface="Times New Roman" panose="02020603050405020304" pitchFamily="18" charset="0"/>
              </a:rPr>
              <a:t>.</a:t>
            </a:r>
          </a:p>
          <a:p>
            <a:pPr marL="342900" marR="0" lvl="0" indent="-342900" algn="just">
              <a:lnSpc>
                <a:spcPct val="107000"/>
              </a:lnSpc>
              <a:spcBef>
                <a:spcPts val="0"/>
              </a:spcBef>
              <a:spcAft>
                <a:spcPts val="0"/>
              </a:spcAft>
              <a:buFont typeface="Times New Roman" panose="02020603050405020304" pitchFamily="18" charset="0"/>
              <a:buAutoNum type="arabicPeriod"/>
            </a:pPr>
            <a:endParaRPr lang="en-US" dirty="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AutoNum type="arabicPeriod"/>
            </a:pPr>
            <a:r>
              <a:rPr lang="en-US" dirty="0">
                <a:ea typeface="Calibri" panose="020F0502020204030204" pitchFamily="34" charset="0"/>
                <a:cs typeface="Times New Roman" panose="02020603050405020304" pitchFamily="18" charset="0"/>
              </a:rPr>
              <a:t>Distributed</a:t>
            </a:r>
            <a:r>
              <a:rPr lang="en-US" dirty="0" smtClean="0">
                <a:ea typeface="Calibri" panose="020F0502020204030204" pitchFamily="34" charset="0"/>
                <a:cs typeface="Times New Roman" panose="02020603050405020304" pitchFamily="18" charset="0"/>
              </a:rPr>
              <a:t>.</a:t>
            </a:r>
          </a:p>
          <a:p>
            <a:pPr marL="342900" marR="0" lvl="0" indent="-342900" algn="just">
              <a:lnSpc>
                <a:spcPct val="107000"/>
              </a:lnSpc>
              <a:spcBef>
                <a:spcPts val="0"/>
              </a:spcBef>
              <a:spcAft>
                <a:spcPts val="0"/>
              </a:spcAft>
              <a:buFont typeface="Times New Roman" panose="02020603050405020304" pitchFamily="18" charset="0"/>
              <a:buAutoNum type="arabicPeriod"/>
            </a:pPr>
            <a:endParaRPr lang="en-US" dirty="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AutoNum type="arabicPeriod"/>
            </a:pPr>
            <a:r>
              <a:rPr lang="en-US" dirty="0">
                <a:ea typeface="Calibri" panose="020F0502020204030204" pitchFamily="34" charset="0"/>
                <a:cs typeface="Times New Roman" panose="02020603050405020304" pitchFamily="18" charset="0"/>
              </a:rPr>
              <a:t>NoSQL</a:t>
            </a:r>
            <a:r>
              <a:rPr lang="en-US" dirty="0" smtClean="0">
                <a:ea typeface="Calibri" panose="020F0502020204030204" pitchFamily="34" charset="0"/>
                <a:cs typeface="Times New Roman" panose="02020603050405020304" pitchFamily="18" charset="0"/>
              </a:rPr>
              <a:t>.</a:t>
            </a:r>
          </a:p>
          <a:p>
            <a:pPr marL="342900" marR="0" lvl="0" indent="-342900" algn="just">
              <a:lnSpc>
                <a:spcPct val="107000"/>
              </a:lnSpc>
              <a:spcBef>
                <a:spcPts val="0"/>
              </a:spcBef>
              <a:spcAft>
                <a:spcPts val="0"/>
              </a:spcAft>
              <a:buFont typeface="Times New Roman" panose="02020603050405020304" pitchFamily="18" charset="0"/>
              <a:buAutoNum type="arabicPeriod"/>
            </a:pPr>
            <a:endParaRPr lang="en-US" dirty="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Times New Roman" panose="02020603050405020304" pitchFamily="18" charset="0"/>
              <a:buAutoNum type="arabicPeriod"/>
            </a:pPr>
            <a:r>
              <a:rPr lang="en-US" dirty="0">
                <a:ea typeface="Calibri" panose="020F0502020204030204" pitchFamily="34" charset="0"/>
                <a:cs typeface="Times New Roman" panose="02020603050405020304" pitchFamily="18" charset="0"/>
              </a:rPr>
              <a:t>Document-oriented data store.</a:t>
            </a:r>
            <a:endParaRPr lang="en-US"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75015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2772" y="3402742"/>
            <a:ext cx="5581650" cy="481542"/>
          </a:xfrm>
        </p:spPr>
        <p:txBody>
          <a:bodyPr>
            <a:normAutofit/>
          </a:bodyPr>
          <a:lstStyle/>
          <a:p>
            <a:pPr algn="ctr"/>
            <a:r>
              <a:rPr lang="en-US" sz="2400" b="1" dirty="0" smtClean="0">
                <a:latin typeface="Trebuchet MS" panose="020B0603020202020204" pitchFamily="34" charset="0"/>
              </a:rPr>
              <a:t>Why </a:t>
            </a:r>
            <a:r>
              <a:rPr lang="en-US" sz="2400" b="1" dirty="0" err="1" smtClean="0">
                <a:latin typeface="Trebuchet MS" panose="020B0603020202020204" pitchFamily="34" charset="0"/>
              </a:rPr>
              <a:t>MongoDB</a:t>
            </a:r>
            <a:r>
              <a:rPr lang="en-US" sz="2400" b="1" dirty="0" smtClean="0">
                <a:latin typeface="Trebuchet MS" panose="020B0603020202020204" pitchFamily="34" charset="0"/>
              </a:rPr>
              <a:t>?</a:t>
            </a:r>
            <a:endParaRPr lang="en-US" sz="2400" b="1" dirty="0">
              <a:latin typeface="Trebuchet MS" panose="020B0603020202020204" pitchFamily="34" charset="0"/>
            </a:endParaRPr>
          </a:p>
        </p:txBody>
      </p:sp>
    </p:spTree>
    <p:extLst>
      <p:ext uri="{BB962C8B-B14F-4D97-AF65-F5344CB8AC3E}">
        <p14:creationId xmlns:p14="http://schemas.microsoft.com/office/powerpoint/2010/main" val="24256150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498475"/>
          </a:xfrm>
        </p:spPr>
        <p:txBody>
          <a:bodyPr>
            <a:normAutofit/>
          </a:bodyPr>
          <a:lstStyle/>
          <a:p>
            <a:r>
              <a:rPr lang="en-US" sz="2400" b="1" dirty="0" smtClean="0">
                <a:latin typeface="Trebuchet MS" panose="020B0603020202020204" pitchFamily="34" charset="0"/>
              </a:rPr>
              <a:t>Why </a:t>
            </a:r>
            <a:r>
              <a:rPr lang="en-US" sz="2400" b="1" dirty="0" err="1" smtClean="0">
                <a:latin typeface="Trebuchet MS" panose="020B0603020202020204" pitchFamily="34" charset="0"/>
              </a:rPr>
              <a:t>MongoDB</a:t>
            </a:r>
            <a:r>
              <a:rPr lang="en-US" sz="2400" b="1" dirty="0" smtClean="0">
                <a:latin typeface="Trebuchet MS" panose="020B0603020202020204" pitchFamily="34" charset="0"/>
              </a:rPr>
              <a:t>?</a:t>
            </a:r>
            <a:endParaRPr lang="en-US" sz="2400" b="1" dirty="0">
              <a:latin typeface="Trebuchet MS" panose="020B0603020202020204" pitchFamily="34" charset="0"/>
            </a:endParaRPr>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3"/>
          <p:cNvSpPr>
            <a:spLocks noChangeArrowheads="1"/>
          </p:cNvSpPr>
          <p:nvPr/>
        </p:nvSpPr>
        <p:spPr bwMode="auto">
          <a:xfrm flipV="1">
            <a:off x="2285999" y="1253065"/>
            <a:ext cx="147366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838200" y="1422400"/>
            <a:ext cx="7662333" cy="452431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Open Source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Distributed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Fast In-Place Updates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Replication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Full Index Support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Rich Query Language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Easy Scalability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Auto </a:t>
            </a:r>
            <a:r>
              <a:rPr lang="en-US" dirty="0" err="1" smtClean="0"/>
              <a:t>sharding</a:t>
            </a:r>
            <a:endParaRPr lang="en-US" dirty="0" smtClean="0"/>
          </a:p>
          <a:p>
            <a:pPr marL="285750"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1408079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1971" y="3165675"/>
            <a:ext cx="5581650" cy="481542"/>
          </a:xfrm>
        </p:spPr>
        <p:txBody>
          <a:bodyPr>
            <a:normAutofit/>
          </a:bodyPr>
          <a:lstStyle/>
          <a:p>
            <a:pPr algn="ctr"/>
            <a:r>
              <a:rPr lang="en-US" sz="2400" b="1" dirty="0" smtClean="0">
                <a:latin typeface="Trebuchet MS" panose="020B0603020202020204" pitchFamily="34" charset="0"/>
              </a:rPr>
              <a:t>JSON</a:t>
            </a:r>
            <a:endParaRPr lang="en-US" sz="2400" b="1" dirty="0">
              <a:latin typeface="Trebuchet MS" panose="020B0603020202020204" pitchFamily="34" charset="0"/>
            </a:endParaRPr>
          </a:p>
        </p:txBody>
      </p:sp>
    </p:spTree>
    <p:extLst>
      <p:ext uri="{BB962C8B-B14F-4D97-AF65-F5344CB8AC3E}">
        <p14:creationId xmlns:p14="http://schemas.microsoft.com/office/powerpoint/2010/main" val="32084284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455</TotalTime>
  <Words>1332</Words>
  <Application>Microsoft Office PowerPoint</Application>
  <PresentationFormat>Widescreen</PresentationFormat>
  <Paragraphs>279</Paragraphs>
  <Slides>50</Slides>
  <Notes>28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8" baseType="lpstr">
      <vt:lpstr>Arial</vt:lpstr>
      <vt:lpstr>Calibri</vt:lpstr>
      <vt:lpstr>Times New Roman</vt:lpstr>
      <vt:lpstr>Trebuchet MS</vt:lpstr>
      <vt:lpstr>Wingdings</vt:lpstr>
      <vt:lpstr>Wingdings 3</vt:lpstr>
      <vt:lpstr>Facet</vt:lpstr>
      <vt:lpstr>Visio</vt:lpstr>
      <vt:lpstr>PowerPoint Presentation</vt:lpstr>
      <vt:lpstr>Learning Objectives and Learning Outcomes</vt:lpstr>
      <vt:lpstr>Session Plan</vt:lpstr>
      <vt:lpstr>Agenda</vt:lpstr>
      <vt:lpstr>MongoDB– An Introduction </vt:lpstr>
      <vt:lpstr>What is MongoDB?</vt:lpstr>
      <vt:lpstr>Why MongoDB?</vt:lpstr>
      <vt:lpstr>Why MongoDB?</vt:lpstr>
      <vt:lpstr>JSON</vt:lpstr>
      <vt:lpstr>JSON (Java Script Object Notation)</vt:lpstr>
      <vt:lpstr>Unique Identifier</vt:lpstr>
      <vt:lpstr>Support for Dynamic Queries</vt:lpstr>
      <vt:lpstr>Storing Binary Data</vt:lpstr>
      <vt:lpstr>Replication in MongoDB</vt:lpstr>
      <vt:lpstr>Sharding in MongoDB</vt:lpstr>
      <vt:lpstr>Terms Used in RDBMS and MongoDB</vt:lpstr>
      <vt:lpstr>Terms Used in RDBMS and MongoDB</vt:lpstr>
      <vt:lpstr>Data Types in MongoDB</vt:lpstr>
      <vt:lpstr>Data Types in MongoDB</vt:lpstr>
      <vt:lpstr>CRUD in MongoDB</vt:lpstr>
      <vt:lpstr>Collections </vt:lpstr>
      <vt:lpstr>Collections </vt:lpstr>
      <vt:lpstr>Insert Method </vt:lpstr>
      <vt:lpstr>Update Method </vt:lpstr>
      <vt:lpstr>Find Method </vt:lpstr>
      <vt:lpstr>Find Method </vt:lpstr>
      <vt:lpstr>Find Method </vt:lpstr>
      <vt:lpstr>Find Method </vt:lpstr>
      <vt:lpstr>Find Method </vt:lpstr>
      <vt:lpstr>Find Method </vt:lpstr>
      <vt:lpstr>Find Method </vt:lpstr>
      <vt:lpstr>Find Method </vt:lpstr>
      <vt:lpstr>Aggregate Function</vt:lpstr>
      <vt:lpstr>Aggregate Function</vt:lpstr>
      <vt:lpstr>Aggregate Function</vt:lpstr>
      <vt:lpstr>MapReduce Framework</vt:lpstr>
      <vt:lpstr>MapReduce Framework</vt:lpstr>
      <vt:lpstr>Java Script Programming</vt:lpstr>
      <vt:lpstr>Java Script Programming</vt:lpstr>
      <vt:lpstr>MongoImport</vt:lpstr>
      <vt:lpstr>Import data from a CSV file</vt:lpstr>
      <vt:lpstr>MongoExport</vt:lpstr>
      <vt:lpstr>Export data to a CSV file</vt:lpstr>
      <vt:lpstr>Answer a few quick questions …</vt:lpstr>
      <vt:lpstr>Crossword</vt:lpstr>
      <vt:lpstr>Answer Me</vt:lpstr>
      <vt:lpstr>Summary please…</vt:lpstr>
      <vt:lpstr>References …</vt:lpstr>
      <vt:lpstr>Further Readings</vt:lpstr>
      <vt:lpstr>PowerPoint Presentation</vt:lpstr>
    </vt:vector>
  </TitlesOfParts>
  <Company>Infosys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Seema Acharya</dc:creator>
  <cp:lastModifiedBy>Seema Acharya</cp:lastModifiedBy>
  <cp:revision>129</cp:revision>
  <dcterms:created xsi:type="dcterms:W3CDTF">2015-04-07T15:48:33Z</dcterms:created>
  <dcterms:modified xsi:type="dcterms:W3CDTF">2015-04-13T11:09:01Z</dcterms:modified>
</cp:coreProperties>
</file>