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1" r:id="rId3"/>
    <p:sldId id="272" r:id="rId4"/>
    <p:sldId id="273" r:id="rId5"/>
    <p:sldId id="283" r:id="rId6"/>
    <p:sldId id="297" r:id="rId7"/>
    <p:sldId id="298" r:id="rId8"/>
    <p:sldId id="274" r:id="rId9"/>
    <p:sldId id="343" r:id="rId10"/>
    <p:sldId id="344" r:id="rId11"/>
    <p:sldId id="340" r:id="rId12"/>
    <p:sldId id="316" r:id="rId13"/>
    <p:sldId id="345" r:id="rId14"/>
    <p:sldId id="318" r:id="rId15"/>
    <p:sldId id="323" r:id="rId16"/>
    <p:sldId id="346" r:id="rId17"/>
    <p:sldId id="347" r:id="rId18"/>
    <p:sldId id="348" r:id="rId19"/>
    <p:sldId id="368" r:id="rId20"/>
    <p:sldId id="369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11FA-C966-4004-B4BC-F15C15C07DF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9876-1A9D-4A13-A2C3-B956C7442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3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65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31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744" y="2828535"/>
            <a:ext cx="8195094" cy="1557198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2800" b="1" dirty="0"/>
          </a:p>
          <a:p>
            <a:pPr algn="l"/>
            <a:r>
              <a:rPr lang="en-US" sz="11200" b="1" dirty="0" smtClean="0"/>
              <a:t>Chapter 8</a:t>
            </a:r>
          </a:p>
          <a:p>
            <a:pPr algn="l"/>
            <a:r>
              <a:rPr lang="en-US" sz="11200" b="1" dirty="0" smtClean="0"/>
              <a:t> </a:t>
            </a:r>
          </a:p>
          <a:p>
            <a:pPr algn="l"/>
            <a:r>
              <a:rPr lang="en-US" sz="11200" b="1" dirty="0"/>
              <a:t>Introduction </a:t>
            </a:r>
            <a:r>
              <a:rPr lang="en-US" sz="11200" b="1" dirty="0"/>
              <a:t>to </a:t>
            </a:r>
            <a:r>
              <a:rPr lang="en-US" sz="11200" b="1" dirty="0"/>
              <a:t>MapReduce Programming </a:t>
            </a:r>
            <a:endParaRPr lang="en-US" sz="11200" b="1" dirty="0"/>
          </a:p>
        </p:txBody>
      </p:sp>
    </p:spTree>
    <p:extLst>
      <p:ext uri="{BB962C8B-B14F-4D97-AF65-F5344CB8AC3E}">
        <p14:creationId xmlns:p14="http://schemas.microsoft.com/office/powerpoint/2010/main" val="830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63056"/>
            <a:ext cx="5581650" cy="48154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Reducer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334" y="1381664"/>
            <a:ext cx="7704666" cy="268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primary chore of the Reducer is to reduce a set of intermediate values (the ones that share a common key) to a smaller set of values.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Reducer has three primary phases: Shuffle and Sort, Reduce, and Output Format.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70" y="3141613"/>
            <a:ext cx="8515230" cy="12337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The chores of Mapper, Combiner, Partitioner, and </a:t>
            </a:r>
            <a:r>
              <a:rPr lang="en-US" sz="2400" b="1" dirty="0" smtClean="0"/>
              <a:t>Reducer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93667" cy="498475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rebuchet MS" panose="020B0603020202020204" pitchFamily="34" charset="0"/>
              </a:rPr>
              <a:t>The </a:t>
            </a:r>
            <a:r>
              <a:rPr lang="en-US" sz="2700" b="1" dirty="0">
                <a:latin typeface="Trebuchet MS" panose="020B0603020202020204" pitchFamily="34" charset="0"/>
              </a:rPr>
              <a:t>chores of Mapper, Combiner, Partitioner, and </a:t>
            </a:r>
            <a:r>
              <a:rPr lang="en-US" sz="2700" b="1" dirty="0" smtClean="0">
                <a:latin typeface="Trebuchet MS" panose="020B0603020202020204" pitchFamily="34" charset="0"/>
              </a:rPr>
              <a:t>Reducer</a:t>
            </a:r>
            <a:endParaRPr lang="en-US" sz="2700" b="1" dirty="0">
              <a:latin typeface="Trebuchet MS" panose="020B0603020202020204" pitchFamily="34" charset="0"/>
            </a:endParaRPr>
          </a:p>
        </p:txBody>
      </p: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2286000" y="25569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2285999" y="1253065"/>
            <a:ext cx="147366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18468"/>
            <a:ext cx="5910548" cy="53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566" y="2536166"/>
            <a:ext cx="5581650" cy="122495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Combiner</a:t>
            </a:r>
            <a:endParaRPr lang="en-US" sz="31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6774" y="418250"/>
            <a:ext cx="8512833" cy="4984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Combiner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2590799" y="2133599"/>
            <a:ext cx="144265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2285999" y="1253065"/>
            <a:ext cx="147366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6774" y="1253065"/>
            <a:ext cx="851283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>
              <a:solidFill>
                <a:srgbClr val="000000"/>
              </a:solidFill>
              <a:latin typeface="Adobe Garamond"/>
            </a:endParaRPr>
          </a:p>
          <a:p>
            <a:pPr algn="just"/>
            <a:r>
              <a:rPr lang="en-US" dirty="0"/>
              <a:t>It is an optimization technique for MapReduce Job. Generally, the reducer class is set to be the combiner class. The difference between combiner class and reducer class is as follows: </a:t>
            </a:r>
            <a:endParaRPr lang="en-US" dirty="0" smtClean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Output generated by combiner is intermediate data and it is passed to the reducer.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Output of the reducer is passed to the output file on disk. </a:t>
            </a:r>
          </a:p>
        </p:txBody>
      </p:sp>
    </p:spTree>
    <p:extLst>
      <p:ext uri="{BB962C8B-B14F-4D97-AF65-F5344CB8AC3E}">
        <p14:creationId xmlns:p14="http://schemas.microsoft.com/office/powerpoint/2010/main" val="19371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038" y="3064075"/>
            <a:ext cx="5581650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Partitioner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6698" y="365125"/>
            <a:ext cx="10737102" cy="4984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Partitioner</a:t>
            </a:r>
            <a:endParaRPr lang="en-US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2590799" y="2133599"/>
            <a:ext cx="144265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2286000" y="25569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2285999" y="1253065"/>
            <a:ext cx="147366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698" y="1275924"/>
            <a:ext cx="83241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Adobe Garamond"/>
            </a:endParaRPr>
          </a:p>
          <a:p>
            <a:pPr algn="just"/>
            <a:r>
              <a:rPr lang="en-US" dirty="0"/>
              <a:t>The partitioning phase happens after map phase and before reduce phase. Usually the number of partitions are equal to the number of reducers. The default partitioner is hash partitioner.</a:t>
            </a:r>
          </a:p>
        </p:txBody>
      </p:sp>
    </p:spTree>
    <p:extLst>
      <p:ext uri="{BB962C8B-B14F-4D97-AF65-F5344CB8AC3E}">
        <p14:creationId xmlns:p14="http://schemas.microsoft.com/office/powerpoint/2010/main" val="848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038" y="3064075"/>
            <a:ext cx="5581650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Searching and Sorting Demo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6698" y="365125"/>
            <a:ext cx="10737102" cy="49847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Compression</a:t>
            </a:r>
            <a:endParaRPr lang="en-US" sz="2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2590799" y="2133599"/>
            <a:ext cx="144265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2285999" y="1253065"/>
            <a:ext cx="147366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6698" y="1168398"/>
            <a:ext cx="88551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MapReduce programming, you can compress the MapReduce output file. Compression provides two benefits as follows: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1. Reduces </a:t>
            </a:r>
            <a:r>
              <a:rPr lang="en-US" dirty="0"/>
              <a:t>the space to store files. </a:t>
            </a:r>
          </a:p>
          <a:p>
            <a:pPr algn="just"/>
            <a:r>
              <a:rPr lang="en-US" dirty="0" smtClean="0"/>
              <a:t>2. Speeds </a:t>
            </a:r>
            <a:r>
              <a:rPr lang="en-US" dirty="0"/>
              <a:t>up data transfer across the network.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specify compression format in the Driver Program as shown below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b="1" dirty="0" err="1"/>
              <a:t>conf.setBoolean</a:t>
            </a:r>
            <a:r>
              <a:rPr lang="en-US" b="1" dirty="0"/>
              <a:t>("</a:t>
            </a:r>
            <a:r>
              <a:rPr lang="en-US" b="1" dirty="0" err="1"/>
              <a:t>mapred.output.compress</a:t>
            </a:r>
            <a:r>
              <a:rPr lang="en-US" b="1" dirty="0" err="1" smtClean="0"/>
              <a:t>",true</a:t>
            </a:r>
            <a:r>
              <a:rPr lang="en-US" b="1" dirty="0"/>
              <a:t>); </a:t>
            </a:r>
            <a:r>
              <a:rPr lang="en-US" b="1" dirty="0" err="1"/>
              <a:t>conf.setClass</a:t>
            </a:r>
            <a:r>
              <a:rPr lang="en-US" b="1" dirty="0"/>
              <a:t>("</a:t>
            </a:r>
            <a:r>
              <a:rPr lang="en-US" b="1" dirty="0" err="1"/>
              <a:t>mapred.output.compression.codec</a:t>
            </a:r>
            <a:r>
              <a:rPr lang="en-US" b="1" dirty="0"/>
              <a:t>", </a:t>
            </a:r>
            <a:r>
              <a:rPr lang="en-US" b="1" dirty="0" err="1"/>
              <a:t>GzipCodec.class,CompressionCodec.class</a:t>
            </a:r>
            <a:r>
              <a:rPr lang="en-US" b="1" dirty="0"/>
              <a:t>); 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Here, codec is the implementation of a compression and decompression algorithm. </a:t>
            </a:r>
            <a:r>
              <a:rPr lang="en-US" dirty="0" err="1"/>
              <a:t>GzipCodec</a:t>
            </a:r>
            <a:r>
              <a:rPr lang="en-US" dirty="0"/>
              <a:t> is the compression algorithm for </a:t>
            </a:r>
            <a:r>
              <a:rPr lang="en-US" dirty="0" err="1"/>
              <a:t>gzip</a:t>
            </a:r>
            <a:r>
              <a:rPr lang="en-US" dirty="0"/>
              <a:t>. This compresses the output file. </a:t>
            </a:r>
          </a:p>
        </p:txBody>
      </p:sp>
    </p:spTree>
    <p:extLst>
      <p:ext uri="{BB962C8B-B14F-4D97-AF65-F5344CB8AC3E}">
        <p14:creationId xmlns:p14="http://schemas.microsoft.com/office/powerpoint/2010/main" val="1733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038" y="3114874"/>
            <a:ext cx="5581650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Answer a few questions…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3" y="449793"/>
            <a:ext cx="7255933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Learning Objectives and Learning Outcomes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733596"/>
              </p:ext>
            </p:extLst>
          </p:nvPr>
        </p:nvGraphicFramePr>
        <p:xfrm>
          <a:off x="465666" y="1285995"/>
          <a:ext cx="8881534" cy="396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183"/>
                <a:gridCol w="4326351"/>
              </a:tblGrid>
              <a:tr h="380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Objectives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Outcomes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5831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rebuchet MS" panose="020B0603020202020204" pitchFamily="34" charset="0"/>
                        </a:rPr>
                        <a:t>Introduction</a:t>
                      </a:r>
                      <a:r>
                        <a:rPr lang="en-US" b="1" baseline="0" dirty="0" smtClean="0">
                          <a:latin typeface="Trebuchet MS" panose="020B0603020202020204" pitchFamily="34" charset="0"/>
                        </a:rPr>
                        <a:t> to MapReduce Programming</a:t>
                      </a:r>
                    </a:p>
                    <a:p>
                      <a:pPr algn="just"/>
                      <a:endParaRPr lang="en-US" b="1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="0" baseline="0" dirty="0" smtClean="0">
                          <a:latin typeface="Trebuchet MS" panose="020B0603020202020204" pitchFamily="34" charset="0"/>
                        </a:rPr>
                        <a:t>To study the optimization techniques of MapReduce Programming.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="0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="0" baseline="0" dirty="0" smtClean="0">
                          <a:latin typeface="Trebuchet MS" panose="020B0603020202020204" pitchFamily="34" charset="0"/>
                        </a:rPr>
                        <a:t>To learn the combiner, partitioner technique.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="0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="0" baseline="0" dirty="0" smtClean="0">
                          <a:latin typeface="Trebuchet MS" panose="020B0603020202020204" pitchFamily="34" charset="0"/>
                        </a:rPr>
                        <a:t>To study sorting, searching and compression.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US" b="0" baseline="0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To </a:t>
                      </a: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comprehend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the reasons behind the popularity of MapReduce Programming.</a:t>
                      </a: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To be able to perform combiner and partitioner program.</a:t>
                      </a: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To comprehend searching, sorting and compression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.</a:t>
                      </a: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6698" y="365125"/>
            <a:ext cx="8855106" cy="498475"/>
          </a:xfrm>
        </p:spPr>
        <p:txBody>
          <a:bodyPr>
            <a:normAutofit/>
          </a:bodyPr>
          <a:lstStyle/>
          <a:p>
            <a:r>
              <a:rPr lang="en-US" sz="2400" b="1" dirty="0"/>
              <a:t>Fill in the blanks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2590799" y="2133599"/>
            <a:ext cx="144265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2285999" y="1253065"/>
            <a:ext cx="147366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6698" y="1310635"/>
            <a:ext cx="88551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Partitioner</a:t>
            </a:r>
            <a:r>
              <a:rPr lang="en-US" dirty="0" smtClean="0"/>
              <a:t> </a:t>
            </a:r>
            <a:r>
              <a:rPr lang="en-US" dirty="0"/>
              <a:t>phase </a:t>
            </a:r>
            <a:r>
              <a:rPr lang="en-US" dirty="0" smtClean="0"/>
              <a:t>belongs ------------------------ </a:t>
            </a:r>
            <a:r>
              <a:rPr lang="en-US" dirty="0"/>
              <a:t>to task.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Combiner </a:t>
            </a:r>
            <a:r>
              <a:rPr lang="en-US" dirty="0"/>
              <a:t>is also known </a:t>
            </a:r>
            <a:r>
              <a:rPr lang="en-US" dirty="0" smtClean="0"/>
              <a:t>---------------------------.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RecordReader</a:t>
            </a:r>
            <a:r>
              <a:rPr lang="en-US" dirty="0" smtClean="0"/>
              <a:t> </a:t>
            </a:r>
            <a:r>
              <a:rPr lang="en-US" dirty="0"/>
              <a:t>converts byte-oriented view </a:t>
            </a:r>
            <a:r>
              <a:rPr lang="en-US" dirty="0" smtClean="0"/>
              <a:t>into --------------------------- </a:t>
            </a:r>
            <a:r>
              <a:rPr lang="en-US" dirty="0"/>
              <a:t>view.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sorts the intermediate value based </a:t>
            </a:r>
            <a:r>
              <a:rPr lang="en-US" dirty="0" smtClean="0"/>
              <a:t>on -------------------------- 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/>
              <a:t>MapReduce</a:t>
            </a:r>
            <a:r>
              <a:rPr lang="en-US" dirty="0"/>
              <a:t> Programming, reduce function is </a:t>
            </a:r>
            <a:r>
              <a:rPr lang="en-US" dirty="0" smtClean="0"/>
              <a:t>applied ---------------- </a:t>
            </a:r>
            <a:r>
              <a:rPr lang="en-US" dirty="0"/>
              <a:t>group at a time.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897" y="3556001"/>
            <a:ext cx="3718304" cy="524933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Thank </a:t>
            </a:r>
            <a:r>
              <a:rPr lang="en-US" sz="2800" dirty="0" smtClean="0"/>
              <a:t>You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9126"/>
            <a:ext cx="10515600" cy="43074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Session Plan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6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Lecture time		90  minutes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Q/A				</a:t>
            </a:r>
            <a:r>
              <a:rPr lang="en-US" dirty="0">
                <a:latin typeface="Trebuchet MS" panose="020B0603020202020204" pitchFamily="34" charset="0"/>
              </a:rPr>
              <a:t>5</a:t>
            </a:r>
            <a:r>
              <a:rPr lang="en-US" sz="1800" dirty="0" smtClean="0">
                <a:latin typeface="Trebuchet MS" panose="020B0603020202020204" pitchFamily="34" charset="0"/>
              </a:rPr>
              <a:t> minutes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Agenda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728134"/>
            <a:ext cx="7239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dirty="0"/>
          </a:p>
          <a:p>
            <a:r>
              <a:rPr lang="en-US" dirty="0" smtClean="0">
                <a:latin typeface="+mn-lt"/>
              </a:rPr>
              <a:t>Introduction 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Mapper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+mn-lt"/>
              </a:rPr>
              <a:t>RecordReader 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Map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Combiner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Partitioner 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Reducer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+mn-lt"/>
              </a:rPr>
              <a:t>Shuffle 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Sort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Reduce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Output Format 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Combiner 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Partitioner 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Searching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Sorting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Compression </a:t>
            </a:r>
            <a:endParaRPr lang="en-US" dirty="0">
              <a:latin typeface="+mn-lt"/>
            </a:endParaRPr>
          </a:p>
          <a:p>
            <a:pPr lvl="0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2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279" y="3253856"/>
            <a:ext cx="5581650" cy="48154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rebuchet MS" panose="020B0603020202020204" pitchFamily="34" charset="0"/>
              </a:rPr>
              <a:t>Introduction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63056"/>
            <a:ext cx="5581650" cy="48154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Introduction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334" y="1449398"/>
            <a:ext cx="7179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In MapReduce Programming, Jobs (Applications) are split into a set of map tasks and reduce tasks. Then these tasks are executed in a distributed fashion on Hadoop cluster.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task processes small subset of data that has been assigned to it. This way, Hadoop distributes the load across the cluster.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job takes a set of files that is stored in HDFS (Hadoop Distributed File System) as input.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566" y="2926053"/>
            <a:ext cx="5581650" cy="869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Mapper</a:t>
            </a:r>
            <a:endParaRPr lang="en-US" sz="31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26249" cy="4984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Mapper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2590799" y="2133599"/>
            <a:ext cx="144265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2285999" y="1253065"/>
            <a:ext cx="147366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275924"/>
            <a:ext cx="8527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A mapper maps the input key−value pairs into a set of intermediate key–value pairs. Maps are individual tasks that have the responsibility of transforming input records into intermediate key–value pairs.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Mapper Consists of following phases: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RecordReader</a:t>
            </a: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Map </a:t>
            </a: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Combiner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Partitioner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566" y="2926053"/>
            <a:ext cx="5581650" cy="869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Reducer</a:t>
            </a:r>
            <a:endParaRPr lang="en-US" sz="31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</TotalTime>
  <Words>540</Words>
  <Application>Microsoft Office PowerPoint</Application>
  <PresentationFormat>Widescreen</PresentationFormat>
  <Paragraphs>120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Adobe Garamond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Learning Objectives and Learning Outcomes</vt:lpstr>
      <vt:lpstr>Session Plan</vt:lpstr>
      <vt:lpstr>Agenda</vt:lpstr>
      <vt:lpstr>Introduction</vt:lpstr>
      <vt:lpstr>Introduction</vt:lpstr>
      <vt:lpstr> Mapper</vt:lpstr>
      <vt:lpstr>Mapper</vt:lpstr>
      <vt:lpstr> Reducer</vt:lpstr>
      <vt:lpstr>Reducer</vt:lpstr>
      <vt:lpstr> The chores of Mapper, Combiner, Partitioner, and Reducer</vt:lpstr>
      <vt:lpstr>The chores of Mapper, Combiner, Partitioner, and Reducer</vt:lpstr>
      <vt:lpstr>  Combiner</vt:lpstr>
      <vt:lpstr>Combiner</vt:lpstr>
      <vt:lpstr>Partitioner</vt:lpstr>
      <vt:lpstr>Partitioner</vt:lpstr>
      <vt:lpstr>Searching and Sorting Demo</vt:lpstr>
      <vt:lpstr>Compression</vt:lpstr>
      <vt:lpstr>Answer a few questions…</vt:lpstr>
      <vt:lpstr>Fill in the blanks</vt:lpstr>
      <vt:lpstr>Thank You 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Seema Acharya</cp:lastModifiedBy>
  <cp:revision>177</cp:revision>
  <dcterms:created xsi:type="dcterms:W3CDTF">2015-04-07T15:48:33Z</dcterms:created>
  <dcterms:modified xsi:type="dcterms:W3CDTF">2015-04-13T10:46:44Z</dcterms:modified>
</cp:coreProperties>
</file>