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71" r:id="rId3"/>
    <p:sldId id="272" r:id="rId4"/>
    <p:sldId id="273" r:id="rId5"/>
    <p:sldId id="297" r:id="rId6"/>
    <p:sldId id="283" r:id="rId7"/>
    <p:sldId id="274" r:id="rId8"/>
    <p:sldId id="288" r:id="rId9"/>
    <p:sldId id="261" r:id="rId10"/>
    <p:sldId id="289" r:id="rId11"/>
    <p:sldId id="285" r:id="rId12"/>
    <p:sldId id="290" r:id="rId13"/>
    <p:sldId id="286" r:id="rId14"/>
    <p:sldId id="291" r:id="rId15"/>
    <p:sldId id="287" r:id="rId16"/>
    <p:sldId id="298" r:id="rId17"/>
    <p:sldId id="284" r:id="rId18"/>
    <p:sldId id="257" r:id="rId19"/>
    <p:sldId id="296" r:id="rId20"/>
    <p:sldId id="295" r:id="rId21"/>
    <p:sldId id="276" r:id="rId22"/>
    <p:sldId id="258" r:id="rId23"/>
    <p:sldId id="292" r:id="rId24"/>
    <p:sldId id="299" r:id="rId25"/>
    <p:sldId id="300" r:id="rId26"/>
    <p:sldId id="301" r:id="rId27"/>
    <p:sldId id="302" r:id="rId28"/>
    <p:sldId id="303" r:id="rId29"/>
    <p:sldId id="304" r:id="rId30"/>
    <p:sldId id="293" r:id="rId31"/>
    <p:sldId id="315" r:id="rId32"/>
    <p:sldId id="294" r:id="rId33"/>
    <p:sldId id="305" r:id="rId34"/>
    <p:sldId id="311" r:id="rId35"/>
    <p:sldId id="314" r:id="rId36"/>
    <p:sldId id="306" r:id="rId37"/>
    <p:sldId id="312" r:id="rId38"/>
    <p:sldId id="307" r:id="rId39"/>
    <p:sldId id="313" r:id="rId40"/>
    <p:sldId id="308" r:id="rId41"/>
    <p:sldId id="310" r:id="rId42"/>
    <p:sldId id="309" r:id="rId43"/>
    <p:sldId id="279" r:id="rId44"/>
    <p:sldId id="269" r:id="rId45"/>
    <p:sldId id="275" r:id="rId46"/>
    <p:sldId id="281" r:id="rId47"/>
    <p:sldId id="280" r:id="rId48"/>
    <p:sldId id="27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817" autoAdjust="0"/>
  </p:normalViewPr>
  <p:slideViewPr>
    <p:cSldViewPr snapToGrid="0">
      <p:cViewPr varScale="1">
        <p:scale>
          <a:sx n="59" d="100"/>
          <a:sy n="59" d="100"/>
        </p:scale>
        <p:origin x="540" y="78"/>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211FA-C966-4004-B4BC-F15C15C07DF5}" type="datetimeFigureOut">
              <a:rPr lang="en-US" smtClean="0"/>
              <a:t>5/16/2019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99876-1A9D-4A13-A2C3-B956C7442E0C}" type="slidenum">
              <a:rPr lang="en-US" smtClean="0"/>
              <a:t>‹#›</a:t>
            </a:fld>
            <a:endParaRPr lang="en-US"/>
          </a:p>
        </p:txBody>
      </p:sp>
    </p:spTree>
    <p:extLst>
      <p:ext uri="{BB962C8B-B14F-4D97-AF65-F5344CB8AC3E}">
        <p14:creationId xmlns:p14="http://schemas.microsoft.com/office/powerpoint/2010/main" val="665605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5</a:t>
            </a:fld>
            <a:endParaRPr lang="en-US"/>
          </a:p>
        </p:txBody>
      </p:sp>
    </p:spTree>
    <p:extLst>
      <p:ext uri="{BB962C8B-B14F-4D97-AF65-F5344CB8AC3E}">
        <p14:creationId xmlns:p14="http://schemas.microsoft.com/office/powerpoint/2010/main" val="4087966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18</a:t>
            </a:fld>
            <a:endParaRPr lang="en-US"/>
          </a:p>
        </p:txBody>
      </p:sp>
    </p:spTree>
    <p:extLst>
      <p:ext uri="{BB962C8B-B14F-4D97-AF65-F5344CB8AC3E}">
        <p14:creationId xmlns:p14="http://schemas.microsoft.com/office/powerpoint/2010/main" val="3138091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22</a:t>
            </a:fld>
            <a:endParaRPr lang="en-US"/>
          </a:p>
        </p:txBody>
      </p:sp>
    </p:spTree>
    <p:extLst>
      <p:ext uri="{BB962C8B-B14F-4D97-AF65-F5344CB8AC3E}">
        <p14:creationId xmlns:p14="http://schemas.microsoft.com/office/powerpoint/2010/main" val="1103348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23</a:t>
            </a:fld>
            <a:endParaRPr lang="en-US"/>
          </a:p>
        </p:txBody>
      </p:sp>
    </p:spTree>
    <p:extLst>
      <p:ext uri="{BB962C8B-B14F-4D97-AF65-F5344CB8AC3E}">
        <p14:creationId xmlns:p14="http://schemas.microsoft.com/office/powerpoint/2010/main" val="1282110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24</a:t>
            </a:fld>
            <a:endParaRPr lang="en-US"/>
          </a:p>
        </p:txBody>
      </p:sp>
    </p:spTree>
    <p:extLst>
      <p:ext uri="{BB962C8B-B14F-4D97-AF65-F5344CB8AC3E}">
        <p14:creationId xmlns:p14="http://schemas.microsoft.com/office/powerpoint/2010/main" val="889891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25</a:t>
            </a:fld>
            <a:endParaRPr lang="en-US"/>
          </a:p>
        </p:txBody>
      </p:sp>
    </p:spTree>
    <p:extLst>
      <p:ext uri="{BB962C8B-B14F-4D97-AF65-F5344CB8AC3E}">
        <p14:creationId xmlns:p14="http://schemas.microsoft.com/office/powerpoint/2010/main" val="3322960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26</a:t>
            </a:fld>
            <a:endParaRPr lang="en-US"/>
          </a:p>
        </p:txBody>
      </p:sp>
    </p:spTree>
    <p:extLst>
      <p:ext uri="{BB962C8B-B14F-4D97-AF65-F5344CB8AC3E}">
        <p14:creationId xmlns:p14="http://schemas.microsoft.com/office/powerpoint/2010/main" val="1072384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27</a:t>
            </a:fld>
            <a:endParaRPr lang="en-US"/>
          </a:p>
        </p:txBody>
      </p:sp>
    </p:spTree>
    <p:extLst>
      <p:ext uri="{BB962C8B-B14F-4D97-AF65-F5344CB8AC3E}">
        <p14:creationId xmlns:p14="http://schemas.microsoft.com/office/powerpoint/2010/main" val="1215336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28</a:t>
            </a:fld>
            <a:endParaRPr lang="en-US"/>
          </a:p>
        </p:txBody>
      </p:sp>
    </p:spTree>
    <p:extLst>
      <p:ext uri="{BB962C8B-B14F-4D97-AF65-F5344CB8AC3E}">
        <p14:creationId xmlns:p14="http://schemas.microsoft.com/office/powerpoint/2010/main" val="1480915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29</a:t>
            </a:fld>
            <a:endParaRPr lang="en-US"/>
          </a:p>
        </p:txBody>
      </p:sp>
    </p:spTree>
    <p:extLst>
      <p:ext uri="{BB962C8B-B14F-4D97-AF65-F5344CB8AC3E}">
        <p14:creationId xmlns:p14="http://schemas.microsoft.com/office/powerpoint/2010/main" val="1675147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32</a:t>
            </a:fld>
            <a:endParaRPr lang="en-US"/>
          </a:p>
        </p:txBody>
      </p:sp>
    </p:spTree>
    <p:extLst>
      <p:ext uri="{BB962C8B-B14F-4D97-AF65-F5344CB8AC3E}">
        <p14:creationId xmlns:p14="http://schemas.microsoft.com/office/powerpoint/2010/main" val="739632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6</a:t>
            </a:fld>
            <a:endParaRPr lang="en-US"/>
          </a:p>
        </p:txBody>
      </p:sp>
    </p:spTree>
    <p:extLst>
      <p:ext uri="{BB962C8B-B14F-4D97-AF65-F5344CB8AC3E}">
        <p14:creationId xmlns:p14="http://schemas.microsoft.com/office/powerpoint/2010/main" val="2863183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33</a:t>
            </a:fld>
            <a:endParaRPr lang="en-US"/>
          </a:p>
        </p:txBody>
      </p:sp>
    </p:spTree>
    <p:extLst>
      <p:ext uri="{BB962C8B-B14F-4D97-AF65-F5344CB8AC3E}">
        <p14:creationId xmlns:p14="http://schemas.microsoft.com/office/powerpoint/2010/main" val="3811295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34</a:t>
            </a:fld>
            <a:endParaRPr lang="en-US"/>
          </a:p>
        </p:txBody>
      </p:sp>
    </p:spTree>
    <p:extLst>
      <p:ext uri="{BB962C8B-B14F-4D97-AF65-F5344CB8AC3E}">
        <p14:creationId xmlns:p14="http://schemas.microsoft.com/office/powerpoint/2010/main" val="2598345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36</a:t>
            </a:fld>
            <a:endParaRPr lang="en-US"/>
          </a:p>
        </p:txBody>
      </p:sp>
    </p:spTree>
    <p:extLst>
      <p:ext uri="{BB962C8B-B14F-4D97-AF65-F5344CB8AC3E}">
        <p14:creationId xmlns:p14="http://schemas.microsoft.com/office/powerpoint/2010/main" val="2344050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37</a:t>
            </a:fld>
            <a:endParaRPr lang="en-US"/>
          </a:p>
        </p:txBody>
      </p:sp>
    </p:spTree>
    <p:extLst>
      <p:ext uri="{BB962C8B-B14F-4D97-AF65-F5344CB8AC3E}">
        <p14:creationId xmlns:p14="http://schemas.microsoft.com/office/powerpoint/2010/main" val="3883555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38</a:t>
            </a:fld>
            <a:endParaRPr lang="en-US"/>
          </a:p>
        </p:txBody>
      </p:sp>
    </p:spTree>
    <p:extLst>
      <p:ext uri="{BB962C8B-B14F-4D97-AF65-F5344CB8AC3E}">
        <p14:creationId xmlns:p14="http://schemas.microsoft.com/office/powerpoint/2010/main" val="1554936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39</a:t>
            </a:fld>
            <a:endParaRPr lang="en-US"/>
          </a:p>
        </p:txBody>
      </p:sp>
    </p:spTree>
    <p:extLst>
      <p:ext uri="{BB962C8B-B14F-4D97-AF65-F5344CB8AC3E}">
        <p14:creationId xmlns:p14="http://schemas.microsoft.com/office/powerpoint/2010/main" val="325177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40</a:t>
            </a:fld>
            <a:endParaRPr lang="en-US"/>
          </a:p>
        </p:txBody>
      </p:sp>
    </p:spTree>
    <p:extLst>
      <p:ext uri="{BB962C8B-B14F-4D97-AF65-F5344CB8AC3E}">
        <p14:creationId xmlns:p14="http://schemas.microsoft.com/office/powerpoint/2010/main" val="3929123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41</a:t>
            </a:fld>
            <a:endParaRPr lang="en-US"/>
          </a:p>
        </p:txBody>
      </p:sp>
    </p:spTree>
    <p:extLst>
      <p:ext uri="{BB962C8B-B14F-4D97-AF65-F5344CB8AC3E}">
        <p14:creationId xmlns:p14="http://schemas.microsoft.com/office/powerpoint/2010/main" val="13562525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42</a:t>
            </a:fld>
            <a:endParaRPr lang="en-US"/>
          </a:p>
        </p:txBody>
      </p:sp>
    </p:spTree>
    <p:extLst>
      <p:ext uri="{BB962C8B-B14F-4D97-AF65-F5344CB8AC3E}">
        <p14:creationId xmlns:p14="http://schemas.microsoft.com/office/powerpoint/2010/main" val="1368053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7</a:t>
            </a:fld>
            <a:endParaRPr lang="en-US"/>
          </a:p>
        </p:txBody>
      </p:sp>
    </p:spTree>
    <p:extLst>
      <p:ext uri="{BB962C8B-B14F-4D97-AF65-F5344CB8AC3E}">
        <p14:creationId xmlns:p14="http://schemas.microsoft.com/office/powerpoint/2010/main" val="3755491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9</a:t>
            </a:fld>
            <a:endParaRPr lang="en-US"/>
          </a:p>
        </p:txBody>
      </p:sp>
    </p:spTree>
    <p:extLst>
      <p:ext uri="{BB962C8B-B14F-4D97-AF65-F5344CB8AC3E}">
        <p14:creationId xmlns:p14="http://schemas.microsoft.com/office/powerpoint/2010/main" val="1141889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11</a:t>
            </a:fld>
            <a:endParaRPr lang="en-US"/>
          </a:p>
        </p:txBody>
      </p:sp>
    </p:spTree>
    <p:extLst>
      <p:ext uri="{BB962C8B-B14F-4D97-AF65-F5344CB8AC3E}">
        <p14:creationId xmlns:p14="http://schemas.microsoft.com/office/powerpoint/2010/main" val="3818684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13</a:t>
            </a:fld>
            <a:endParaRPr lang="en-US"/>
          </a:p>
        </p:txBody>
      </p:sp>
    </p:spTree>
    <p:extLst>
      <p:ext uri="{BB962C8B-B14F-4D97-AF65-F5344CB8AC3E}">
        <p14:creationId xmlns:p14="http://schemas.microsoft.com/office/powerpoint/2010/main" val="84015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15</a:t>
            </a:fld>
            <a:endParaRPr lang="en-US"/>
          </a:p>
        </p:txBody>
      </p:sp>
    </p:spTree>
    <p:extLst>
      <p:ext uri="{BB962C8B-B14F-4D97-AF65-F5344CB8AC3E}">
        <p14:creationId xmlns:p14="http://schemas.microsoft.com/office/powerpoint/2010/main" val="559484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16</a:t>
            </a:fld>
            <a:endParaRPr lang="en-US"/>
          </a:p>
        </p:txBody>
      </p:sp>
    </p:spTree>
    <p:extLst>
      <p:ext uri="{BB962C8B-B14F-4D97-AF65-F5344CB8AC3E}">
        <p14:creationId xmlns:p14="http://schemas.microsoft.com/office/powerpoint/2010/main" val="3768279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699876-1A9D-4A13-A2C3-B956C7442E0C}" type="slidenum">
              <a:rPr lang="en-US" smtClean="0"/>
              <a:t>17</a:t>
            </a:fld>
            <a:endParaRPr lang="en-US"/>
          </a:p>
        </p:txBody>
      </p:sp>
    </p:spTree>
    <p:extLst>
      <p:ext uri="{BB962C8B-B14F-4D97-AF65-F5344CB8AC3E}">
        <p14:creationId xmlns:p14="http://schemas.microsoft.com/office/powerpoint/2010/main" val="1959533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89939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08512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8659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4090090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6317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92309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2879199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049596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50014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6DA532-DA17-4F2B-B442-30061388BFAF}"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318345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6DA532-DA17-4F2B-B442-30061388BFAF}"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63181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6DA532-DA17-4F2B-B442-30061388BFAF}" type="datetimeFigureOut">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2914994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6DA532-DA17-4F2B-B442-30061388BFAF}" type="datetimeFigureOut">
              <a:rPr lang="en-US" smtClean="0"/>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5528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DA532-DA17-4F2B-B442-30061388BFAF}" type="datetimeFigureOut">
              <a:rPr lang="en-US" smtClean="0"/>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123751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DA532-DA17-4F2B-B442-30061388BFAF}"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98871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6DA532-DA17-4F2B-B442-30061388BFAF}"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388CE8-86EF-4D8C-A9AD-919BEB60AF2B}" type="slidenum">
              <a:rPr lang="en-US" smtClean="0"/>
              <a:t>‹#›</a:t>
            </a:fld>
            <a:endParaRPr lang="en-US"/>
          </a:p>
        </p:txBody>
      </p:sp>
    </p:spTree>
    <p:extLst>
      <p:ext uri="{BB962C8B-B14F-4D97-AF65-F5344CB8AC3E}">
        <p14:creationId xmlns:p14="http://schemas.microsoft.com/office/powerpoint/2010/main" val="3402313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6DA532-DA17-4F2B-B442-30061388BFAF}" type="datetimeFigureOut">
              <a:rPr lang="en-US" smtClean="0"/>
              <a:t>5/16/2019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388CE8-86EF-4D8C-A9AD-919BEB60AF2B}" type="slidenum">
              <a:rPr lang="en-US" smtClean="0"/>
              <a:t>‹#›</a:t>
            </a:fld>
            <a:endParaRPr lang="en-US"/>
          </a:p>
        </p:txBody>
      </p:sp>
    </p:spTree>
    <p:extLst>
      <p:ext uri="{BB962C8B-B14F-4D97-AF65-F5344CB8AC3E}">
        <p14:creationId xmlns:p14="http://schemas.microsoft.com/office/powerpoint/2010/main" val="659598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cwiki.apache.org/confluence/display/Hive/DynamicPartitions" TargetMode="External"/><Relationship Id="rId2" Type="http://schemas.openxmlformats.org/officeDocument/2006/relationships/hyperlink" Target="http://en.wikipedia.org/wiki/RCFile" TargetMode="External"/><Relationship Id="rId1" Type="http://schemas.openxmlformats.org/officeDocument/2006/relationships/slideLayout" Target="../slideLayouts/slideLayout2.xml"/><Relationship Id="rId5" Type="http://schemas.openxmlformats.org/officeDocument/2006/relationships/hyperlink" Target="https://cwiki.apache.org/confluence/display/Hive/LanguageManual+DML" TargetMode="External"/><Relationship Id="rId4" Type="http://schemas.openxmlformats.org/officeDocument/2006/relationships/hyperlink" Target="https://cwiki.apache.org/confluence/display/Hive/LanguageManual+DD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81736" y="3242604"/>
            <a:ext cx="4513149" cy="1314406"/>
          </a:xfrm>
        </p:spPr>
        <p:txBody>
          <a:bodyPr>
            <a:normAutofit fontScale="92500" lnSpcReduction="20000"/>
          </a:bodyPr>
          <a:lstStyle/>
          <a:p>
            <a:pPr algn="l"/>
            <a:r>
              <a:rPr lang="en-US" sz="2800" b="1" dirty="0" smtClean="0">
                <a:latin typeface="Trebuchet MS" panose="020B0603020202020204" pitchFamily="34" charset="0"/>
              </a:rPr>
              <a:t>Chapter 9</a:t>
            </a:r>
          </a:p>
          <a:p>
            <a:pPr algn="l"/>
            <a:endParaRPr lang="en-US" sz="2800" b="1" dirty="0" smtClean="0">
              <a:latin typeface="Trebuchet MS" panose="020B0603020202020204" pitchFamily="34" charset="0"/>
            </a:endParaRPr>
          </a:p>
          <a:p>
            <a:pPr algn="l"/>
            <a:r>
              <a:rPr lang="en-US" sz="2800" b="1" dirty="0" smtClean="0">
                <a:latin typeface="Trebuchet MS" panose="020B0603020202020204" pitchFamily="34" charset="0"/>
              </a:rPr>
              <a:t>Introduction to Hive</a:t>
            </a:r>
            <a:endParaRPr lang="en-US" sz="2800" b="1" dirty="0">
              <a:latin typeface="Trebuchet MS" panose="020B0603020202020204" pitchFamily="34" charset="0"/>
            </a:endParaRPr>
          </a:p>
        </p:txBody>
      </p:sp>
    </p:spTree>
    <p:extLst>
      <p:ext uri="{BB962C8B-B14F-4D97-AF65-F5344CB8AC3E}">
        <p14:creationId xmlns:p14="http://schemas.microsoft.com/office/powerpoint/2010/main" val="830725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268" y="3115833"/>
            <a:ext cx="5581650" cy="481542"/>
          </a:xfrm>
        </p:spPr>
        <p:txBody>
          <a:bodyPr>
            <a:normAutofit/>
          </a:bodyPr>
          <a:lstStyle/>
          <a:p>
            <a:pPr algn="ctr"/>
            <a:r>
              <a:rPr lang="en-US" sz="2400" b="1" dirty="0" smtClean="0">
                <a:latin typeface="Trebuchet MS" panose="020B0603020202020204" pitchFamily="34" charset="0"/>
              </a:rPr>
              <a:t>Hive Data Types</a:t>
            </a:r>
            <a:endParaRPr lang="en-US" sz="2400" b="1" dirty="0">
              <a:latin typeface="Trebuchet MS" panose="020B0603020202020204" pitchFamily="34" charset="0"/>
            </a:endParaRPr>
          </a:p>
        </p:txBody>
      </p:sp>
    </p:spTree>
    <p:extLst>
      <p:ext uri="{BB962C8B-B14F-4D97-AF65-F5344CB8AC3E}">
        <p14:creationId xmlns:p14="http://schemas.microsoft.com/office/powerpoint/2010/main" val="3822241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Autofit/>
          </a:bodyPr>
          <a:lstStyle/>
          <a:p>
            <a:r>
              <a:rPr lang="en-US" sz="2400" b="1" dirty="0" smtClean="0">
                <a:latin typeface="Trebuchet MS" panose="020B0603020202020204" pitchFamily="34" charset="0"/>
              </a:rPr>
              <a:t>Hive Data Types</a:t>
            </a:r>
            <a:endParaRPr lang="en-US" sz="2400" b="1" dirty="0">
              <a:latin typeface="Trebuchet MS" panose="020B0603020202020204" pitchFamily="34" charset="0"/>
            </a:endParaRPr>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1591732" y="2387599"/>
            <a:ext cx="223354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TextBox 4"/>
          <p:cNvSpPr txBox="1"/>
          <p:nvPr/>
        </p:nvSpPr>
        <p:spPr>
          <a:xfrm>
            <a:off x="838200" y="1718441"/>
            <a:ext cx="7265276"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Databases</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Tables</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Partitions</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Buckets (Clusters)</a:t>
            </a:r>
            <a:endParaRPr lang="en-US" b="1" dirty="0"/>
          </a:p>
        </p:txBody>
      </p:sp>
    </p:spTree>
    <p:extLst>
      <p:ext uri="{BB962C8B-B14F-4D97-AF65-F5344CB8AC3E}">
        <p14:creationId xmlns:p14="http://schemas.microsoft.com/office/powerpoint/2010/main" val="2606287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5807" y="3288362"/>
            <a:ext cx="5581650" cy="481542"/>
          </a:xfrm>
        </p:spPr>
        <p:txBody>
          <a:bodyPr>
            <a:normAutofit/>
          </a:bodyPr>
          <a:lstStyle/>
          <a:p>
            <a:pPr algn="ctr"/>
            <a:r>
              <a:rPr lang="en-US" sz="2400" b="1" dirty="0" smtClean="0">
                <a:latin typeface="Trebuchet MS" panose="020B0603020202020204" pitchFamily="34" charset="0"/>
              </a:rPr>
              <a:t>Hive Architecture</a:t>
            </a:r>
            <a:endParaRPr lang="en-US" sz="2400" b="1" dirty="0">
              <a:latin typeface="Trebuchet MS" panose="020B0603020202020204" pitchFamily="34" charset="0"/>
            </a:endParaRPr>
          </a:p>
        </p:txBody>
      </p:sp>
    </p:spTree>
    <p:extLst>
      <p:ext uri="{BB962C8B-B14F-4D97-AF65-F5344CB8AC3E}">
        <p14:creationId xmlns:p14="http://schemas.microsoft.com/office/powerpoint/2010/main" val="4220038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008"/>
          </a:xfrm>
        </p:spPr>
        <p:txBody>
          <a:bodyPr>
            <a:normAutofit/>
          </a:bodyPr>
          <a:lstStyle/>
          <a:p>
            <a:r>
              <a:rPr lang="en-US" sz="2400" b="1" dirty="0" smtClean="0">
                <a:latin typeface="Trebuchet MS" panose="020B0603020202020204" pitchFamily="34" charset="0"/>
              </a:rPr>
              <a:t>Hive Architecture</a:t>
            </a:r>
            <a:endParaRPr lang="en-US" sz="2400" dirty="0">
              <a:latin typeface="Trebuchet MS" panose="020B0603020202020204" pitchFamily="34" charset="0"/>
            </a:endParaRPr>
          </a:p>
        </p:txBody>
      </p:sp>
      <p:grpSp>
        <p:nvGrpSpPr>
          <p:cNvPr id="4" name="Group 3"/>
          <p:cNvGrpSpPr/>
          <p:nvPr/>
        </p:nvGrpSpPr>
        <p:grpSpPr>
          <a:xfrm>
            <a:off x="838200" y="1938728"/>
            <a:ext cx="7781144" cy="3727554"/>
            <a:chOff x="0" y="0"/>
            <a:chExt cx="5076825" cy="2590800"/>
          </a:xfrm>
        </p:grpSpPr>
        <p:sp>
          <p:nvSpPr>
            <p:cNvPr id="5" name="Rectangle 4"/>
            <p:cNvSpPr/>
            <p:nvPr/>
          </p:nvSpPr>
          <p:spPr>
            <a:xfrm>
              <a:off x="0" y="0"/>
              <a:ext cx="5076825" cy="25908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400"/>
            </a:p>
          </p:txBody>
        </p:sp>
        <p:sp>
          <p:nvSpPr>
            <p:cNvPr id="6" name="Rectangle 5"/>
            <p:cNvSpPr/>
            <p:nvPr/>
          </p:nvSpPr>
          <p:spPr>
            <a:xfrm>
              <a:off x="361950" y="190500"/>
              <a:ext cx="3848100" cy="122872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400"/>
            </a:p>
          </p:txBody>
        </p:sp>
        <p:sp>
          <p:nvSpPr>
            <p:cNvPr id="7" name="Rectangle 6"/>
            <p:cNvSpPr/>
            <p:nvPr/>
          </p:nvSpPr>
          <p:spPr>
            <a:xfrm>
              <a:off x="2295525" y="952500"/>
              <a:ext cx="1428750" cy="36195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Metastore</a:t>
              </a:r>
              <a:endParaRPr lang="en-US" sz="1400">
                <a:effectLst/>
                <a:ea typeface="Calibri" panose="020F0502020204030204" pitchFamily="34" charset="0"/>
                <a:cs typeface="Times New Roman" panose="02020603050405020304" pitchFamily="18" charset="0"/>
              </a:endParaRPr>
            </a:p>
          </p:txBody>
        </p:sp>
        <p:sp>
          <p:nvSpPr>
            <p:cNvPr id="8" name="Rectangle 7"/>
            <p:cNvSpPr/>
            <p:nvPr/>
          </p:nvSpPr>
          <p:spPr>
            <a:xfrm>
              <a:off x="695325" y="952500"/>
              <a:ext cx="1333500" cy="35242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Driver (Query Compiler, Executor)</a:t>
              </a:r>
              <a:endParaRPr lang="en-US" sz="1400">
                <a:effectLst/>
                <a:ea typeface="Calibri" panose="020F0502020204030204" pitchFamily="34" charset="0"/>
                <a:cs typeface="Times New Roman" panose="02020603050405020304" pitchFamily="18" charset="0"/>
              </a:endParaRPr>
            </a:p>
          </p:txBody>
        </p:sp>
        <p:sp>
          <p:nvSpPr>
            <p:cNvPr id="9" name="Rectangle 8"/>
            <p:cNvSpPr/>
            <p:nvPr/>
          </p:nvSpPr>
          <p:spPr>
            <a:xfrm>
              <a:off x="704850" y="542925"/>
              <a:ext cx="923925" cy="3429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Command-Line Interface</a:t>
              </a:r>
              <a:endParaRPr lang="en-US" sz="1400">
                <a:effectLst/>
                <a:ea typeface="Calibri" panose="020F0502020204030204" pitchFamily="34" charset="0"/>
                <a:cs typeface="Times New Roman" panose="02020603050405020304" pitchFamily="18" charset="0"/>
              </a:endParaRPr>
            </a:p>
          </p:txBody>
        </p:sp>
        <p:sp>
          <p:nvSpPr>
            <p:cNvPr id="10" name="Rectangle 9"/>
            <p:cNvSpPr/>
            <p:nvPr/>
          </p:nvSpPr>
          <p:spPr>
            <a:xfrm>
              <a:off x="1733550" y="533400"/>
              <a:ext cx="923925" cy="36195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Hive Web Interface</a:t>
              </a:r>
              <a:endParaRPr lang="en-US" sz="1400">
                <a:effectLst/>
                <a:ea typeface="Calibri" panose="020F0502020204030204" pitchFamily="34" charset="0"/>
                <a:cs typeface="Times New Roman" panose="02020603050405020304" pitchFamily="18" charset="0"/>
              </a:endParaRPr>
            </a:p>
          </p:txBody>
        </p:sp>
        <p:sp>
          <p:nvSpPr>
            <p:cNvPr id="11" name="Rectangle 10"/>
            <p:cNvSpPr/>
            <p:nvPr/>
          </p:nvSpPr>
          <p:spPr>
            <a:xfrm>
              <a:off x="2809875" y="533400"/>
              <a:ext cx="923925" cy="36195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Hive Server (Thrift)</a:t>
              </a:r>
              <a:endParaRPr lang="en-US" sz="1400">
                <a:effectLst/>
                <a:ea typeface="Calibri" panose="020F0502020204030204" pitchFamily="34" charset="0"/>
                <a:cs typeface="Times New Roman" panose="02020603050405020304" pitchFamily="18" charset="0"/>
              </a:endParaRPr>
            </a:p>
          </p:txBody>
        </p:sp>
        <p:sp>
          <p:nvSpPr>
            <p:cNvPr id="12" name="Rectangle 11"/>
            <p:cNvSpPr/>
            <p:nvPr/>
          </p:nvSpPr>
          <p:spPr>
            <a:xfrm>
              <a:off x="723900" y="266700"/>
              <a:ext cx="781050" cy="20955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Hive</a:t>
              </a:r>
              <a:endParaRPr lang="en-US" sz="1400">
                <a:effectLst/>
                <a:ea typeface="Calibri" panose="020F0502020204030204" pitchFamily="34" charset="0"/>
                <a:cs typeface="Times New Roman" panose="02020603050405020304" pitchFamily="18" charset="0"/>
              </a:endParaRPr>
            </a:p>
          </p:txBody>
        </p:sp>
        <p:cxnSp>
          <p:nvCxnSpPr>
            <p:cNvPr id="13" name="Straight Arrow Connector 12"/>
            <p:cNvCxnSpPr/>
            <p:nvPr/>
          </p:nvCxnSpPr>
          <p:spPr>
            <a:xfrm>
              <a:off x="1152525" y="1428750"/>
              <a:ext cx="0" cy="323850"/>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sp>
          <p:nvSpPr>
            <p:cNvPr id="14" name="Rectangle 13"/>
            <p:cNvSpPr/>
            <p:nvPr/>
          </p:nvSpPr>
          <p:spPr>
            <a:xfrm>
              <a:off x="685800" y="1809750"/>
              <a:ext cx="990600" cy="3429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JobTracker</a:t>
              </a:r>
              <a:endParaRPr lang="en-US" sz="1400">
                <a:effectLst/>
                <a:ea typeface="Calibri" panose="020F0502020204030204" pitchFamily="34" charset="0"/>
                <a:cs typeface="Times New Roman" panose="02020603050405020304" pitchFamily="18" charset="0"/>
              </a:endParaRPr>
            </a:p>
          </p:txBody>
        </p:sp>
        <p:sp>
          <p:nvSpPr>
            <p:cNvPr id="15" name="Rectangle 14"/>
            <p:cNvSpPr/>
            <p:nvPr/>
          </p:nvSpPr>
          <p:spPr>
            <a:xfrm>
              <a:off x="1876425" y="1800225"/>
              <a:ext cx="990600" cy="3429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TaskTracker</a:t>
              </a:r>
              <a:endParaRPr lang="en-US" sz="1400">
                <a:effectLst/>
                <a:ea typeface="Calibri" panose="020F0502020204030204" pitchFamily="34" charset="0"/>
                <a:cs typeface="Times New Roman" panose="02020603050405020304" pitchFamily="18" charset="0"/>
              </a:endParaRPr>
            </a:p>
          </p:txBody>
        </p:sp>
        <p:sp>
          <p:nvSpPr>
            <p:cNvPr id="16" name="Rectangle 15"/>
            <p:cNvSpPr/>
            <p:nvPr/>
          </p:nvSpPr>
          <p:spPr>
            <a:xfrm>
              <a:off x="609829" y="2276475"/>
              <a:ext cx="1219200" cy="2190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Hadoop</a:t>
              </a:r>
              <a:endParaRPr lang="en-US" sz="1400">
                <a:effectLst/>
                <a:ea typeface="Calibri" panose="020F0502020204030204" pitchFamily="34" charset="0"/>
                <a:cs typeface="Times New Roman" panose="02020603050405020304" pitchFamily="18" charset="0"/>
              </a:endParaRPr>
            </a:p>
          </p:txBody>
        </p:sp>
        <p:sp>
          <p:nvSpPr>
            <p:cNvPr id="17" name="Flowchart: Magnetic Disk 16"/>
            <p:cNvSpPr/>
            <p:nvPr/>
          </p:nvSpPr>
          <p:spPr>
            <a:xfrm>
              <a:off x="3059962" y="2026610"/>
              <a:ext cx="904875" cy="438150"/>
            </a:xfrm>
            <a:prstGeom prst="flowChartMagneticDisk">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400" b="1">
                  <a:effectLst/>
                  <a:latin typeface="Times New Roman" panose="02020603050405020304" pitchFamily="18" charset="0"/>
                  <a:ea typeface="Calibri" panose="020F0502020204030204" pitchFamily="34" charset="0"/>
                  <a:cs typeface="Times New Roman" panose="02020603050405020304" pitchFamily="18" charset="0"/>
                </a:rPr>
                <a:t>HDFS</a:t>
              </a:r>
              <a:endParaRPr lang="en-US" sz="140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642829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438" y="3236604"/>
            <a:ext cx="6343650" cy="481542"/>
          </a:xfrm>
        </p:spPr>
        <p:txBody>
          <a:bodyPr>
            <a:normAutofit/>
          </a:bodyPr>
          <a:lstStyle/>
          <a:p>
            <a:pPr algn="ctr"/>
            <a:r>
              <a:rPr lang="en-US" sz="2400" b="1" dirty="0" smtClean="0">
                <a:latin typeface="Trebuchet MS" panose="020B0603020202020204" pitchFamily="34" charset="0"/>
              </a:rPr>
              <a:t>Hive Data Types</a:t>
            </a:r>
            <a:endParaRPr lang="en-US" sz="2400" b="1" dirty="0">
              <a:latin typeface="Trebuchet MS" panose="020B0603020202020204" pitchFamily="34" charset="0"/>
            </a:endParaRPr>
          </a:p>
        </p:txBody>
      </p:sp>
    </p:spTree>
    <p:extLst>
      <p:ext uri="{BB962C8B-B14F-4D97-AF65-F5344CB8AC3E}">
        <p14:creationId xmlns:p14="http://schemas.microsoft.com/office/powerpoint/2010/main" val="1030264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540" y="447851"/>
            <a:ext cx="7748942" cy="430742"/>
          </a:xfrm>
        </p:spPr>
        <p:txBody>
          <a:bodyPr>
            <a:noAutofit/>
          </a:bodyPr>
          <a:lstStyle/>
          <a:p>
            <a:r>
              <a:rPr lang="en-US" sz="2400" b="1" dirty="0" smtClean="0"/>
              <a:t>Hive Data Types</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2333889681"/>
              </p:ext>
            </p:extLst>
          </p:nvPr>
        </p:nvGraphicFramePr>
        <p:xfrm>
          <a:off x="659567" y="1334124"/>
          <a:ext cx="7719935" cy="1845210"/>
        </p:xfrm>
        <a:graphic>
          <a:graphicData uri="http://schemas.openxmlformats.org/drawingml/2006/table">
            <a:tbl>
              <a:tblPr firstRow="1" firstCol="1" bandRow="1">
                <a:tableStyleId>{5C22544A-7EE6-4342-B048-85BDC9FD1C3A}</a:tableStyleId>
              </a:tblPr>
              <a:tblGrid>
                <a:gridCol w="2593650">
                  <a:extLst>
                    <a:ext uri="{9D8B030D-6E8A-4147-A177-3AD203B41FA5}">
                      <a16:colId xmlns:a16="http://schemas.microsoft.com/office/drawing/2014/main" val="20000"/>
                    </a:ext>
                  </a:extLst>
                </a:gridCol>
                <a:gridCol w="5126285">
                  <a:extLst>
                    <a:ext uri="{9D8B030D-6E8A-4147-A177-3AD203B41FA5}">
                      <a16:colId xmlns:a16="http://schemas.microsoft.com/office/drawing/2014/main" val="20001"/>
                    </a:ext>
                  </a:extLst>
                </a:gridCol>
              </a:tblGrid>
              <a:tr h="264048">
                <a:tc gridSpan="2">
                  <a:txBody>
                    <a:bodyPr/>
                    <a:lstStyle/>
                    <a:p>
                      <a:pPr marL="0" marR="0">
                        <a:lnSpc>
                          <a:spcPct val="107000"/>
                        </a:lnSpc>
                        <a:spcBef>
                          <a:spcPts val="0"/>
                        </a:spcBef>
                        <a:spcAft>
                          <a:spcPts val="0"/>
                        </a:spcAft>
                      </a:pPr>
                      <a:r>
                        <a:rPr lang="en-US" sz="1600" dirty="0">
                          <a:effectLst/>
                        </a:rPr>
                        <a:t>Numeric Data Type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264048">
                <a:tc>
                  <a:txBody>
                    <a:bodyPr/>
                    <a:lstStyle/>
                    <a:p>
                      <a:pPr marL="0" marR="0">
                        <a:lnSpc>
                          <a:spcPct val="107000"/>
                        </a:lnSpc>
                        <a:spcBef>
                          <a:spcPts val="0"/>
                        </a:spcBef>
                        <a:spcAft>
                          <a:spcPts val="0"/>
                        </a:spcAft>
                      </a:pPr>
                      <a:r>
                        <a:rPr lang="en-US" sz="1600">
                          <a:effectLst/>
                        </a:rPr>
                        <a:t>TINYINT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1 - byte signed integer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64048">
                <a:tc>
                  <a:txBody>
                    <a:bodyPr/>
                    <a:lstStyle/>
                    <a:p>
                      <a:pPr marL="0" marR="0">
                        <a:lnSpc>
                          <a:spcPct val="107000"/>
                        </a:lnSpc>
                        <a:spcBef>
                          <a:spcPts val="0"/>
                        </a:spcBef>
                        <a:spcAft>
                          <a:spcPts val="0"/>
                        </a:spcAft>
                      </a:pPr>
                      <a:r>
                        <a:rPr lang="en-US" sz="1600" dirty="0">
                          <a:effectLst/>
                        </a:rPr>
                        <a:t>SMALLINT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2 -byte signed integer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64048">
                <a:tc>
                  <a:txBody>
                    <a:bodyPr/>
                    <a:lstStyle/>
                    <a:p>
                      <a:pPr marL="0" marR="0">
                        <a:lnSpc>
                          <a:spcPct val="107000"/>
                        </a:lnSpc>
                        <a:spcBef>
                          <a:spcPts val="0"/>
                        </a:spcBef>
                        <a:spcAft>
                          <a:spcPts val="0"/>
                        </a:spcAft>
                      </a:pPr>
                      <a:r>
                        <a:rPr lang="en-US" sz="1600">
                          <a:effectLst/>
                        </a:rPr>
                        <a:t>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4 - byte signed integer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marL="0" marR="0">
                        <a:lnSpc>
                          <a:spcPct val="107000"/>
                        </a:lnSpc>
                        <a:spcBef>
                          <a:spcPts val="0"/>
                        </a:spcBef>
                        <a:spcAft>
                          <a:spcPts val="0"/>
                        </a:spcAft>
                      </a:pPr>
                      <a:r>
                        <a:rPr lang="en-US" sz="1600">
                          <a:effectLst/>
                        </a:rPr>
                        <a:t>BIGINT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8 - byte signed integer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64048">
                <a:tc>
                  <a:txBody>
                    <a:bodyPr/>
                    <a:lstStyle/>
                    <a:p>
                      <a:pPr marL="0" marR="0">
                        <a:lnSpc>
                          <a:spcPct val="107000"/>
                        </a:lnSpc>
                        <a:spcBef>
                          <a:spcPts val="0"/>
                        </a:spcBef>
                        <a:spcAft>
                          <a:spcPts val="0"/>
                        </a:spcAft>
                      </a:pPr>
                      <a:r>
                        <a:rPr lang="en-US" sz="1600" dirty="0">
                          <a:effectLst/>
                        </a:rPr>
                        <a:t>FLOAT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4 - byte single-precision floating-point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64048">
                <a:tc>
                  <a:txBody>
                    <a:bodyPr/>
                    <a:lstStyle/>
                    <a:p>
                      <a:pPr marL="0" marR="0">
                        <a:lnSpc>
                          <a:spcPct val="107000"/>
                        </a:lnSpc>
                        <a:spcBef>
                          <a:spcPts val="0"/>
                        </a:spcBef>
                        <a:spcAft>
                          <a:spcPts val="0"/>
                        </a:spcAft>
                      </a:pPr>
                      <a:r>
                        <a:rPr lang="en-US" sz="1600" dirty="0">
                          <a:effectLst/>
                        </a:rPr>
                        <a:t>DOUBLE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8 - byte double-precision floating-point number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26944698"/>
              </p:ext>
            </p:extLst>
          </p:nvPr>
        </p:nvGraphicFramePr>
        <p:xfrm>
          <a:off x="666061" y="3622856"/>
          <a:ext cx="7728431" cy="1304610"/>
        </p:xfrm>
        <a:graphic>
          <a:graphicData uri="http://schemas.openxmlformats.org/drawingml/2006/table">
            <a:tbl>
              <a:tblPr firstRow="1" firstCol="1" bandRow="1">
                <a:tableStyleId>{5C22544A-7EE6-4342-B048-85BDC9FD1C3A}</a:tableStyleId>
              </a:tblPr>
              <a:tblGrid>
                <a:gridCol w="2542453">
                  <a:extLst>
                    <a:ext uri="{9D8B030D-6E8A-4147-A177-3AD203B41FA5}">
                      <a16:colId xmlns:a16="http://schemas.microsoft.com/office/drawing/2014/main" val="20000"/>
                    </a:ext>
                  </a:extLst>
                </a:gridCol>
                <a:gridCol w="5185978">
                  <a:extLst>
                    <a:ext uri="{9D8B030D-6E8A-4147-A177-3AD203B41FA5}">
                      <a16:colId xmlns:a16="http://schemas.microsoft.com/office/drawing/2014/main" val="20001"/>
                    </a:ext>
                  </a:extLst>
                </a:gridCol>
              </a:tblGrid>
              <a:tr h="0">
                <a:tc gridSpan="2">
                  <a:txBody>
                    <a:bodyPr/>
                    <a:lstStyle/>
                    <a:p>
                      <a:pPr marL="0" marR="0">
                        <a:lnSpc>
                          <a:spcPct val="107000"/>
                        </a:lnSpc>
                        <a:spcBef>
                          <a:spcPts val="0"/>
                        </a:spcBef>
                        <a:spcAft>
                          <a:spcPts val="0"/>
                        </a:spcAft>
                      </a:pPr>
                      <a:r>
                        <a:rPr lang="en-US" sz="1600" dirty="0">
                          <a:effectLst/>
                        </a:rPr>
                        <a:t>String Types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1600">
                          <a:effectLst/>
                        </a:rPr>
                        <a:t>STRING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1600">
                          <a:effectLst/>
                        </a:rPr>
                        <a:t>VARCHAR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Only available starting with Hive 0.12.0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1600">
                          <a:effectLst/>
                        </a:rPr>
                        <a:t>CHAR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Only available starting with Hive 0.13.0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gridSpan="2">
                  <a:txBody>
                    <a:bodyPr/>
                    <a:lstStyle/>
                    <a:p>
                      <a:pPr marL="0" marR="0">
                        <a:lnSpc>
                          <a:spcPct val="107000"/>
                        </a:lnSpc>
                        <a:spcBef>
                          <a:spcPts val="0"/>
                        </a:spcBef>
                        <a:spcAft>
                          <a:spcPts val="0"/>
                        </a:spcAft>
                      </a:pPr>
                      <a:r>
                        <a:rPr lang="en-US" sz="1600" dirty="0">
                          <a:effectLst/>
                        </a:rPr>
                        <a:t>Strings can be expressed in either single quotes (‘) or double quotes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16352943"/>
              </p:ext>
            </p:extLst>
          </p:nvPr>
        </p:nvGraphicFramePr>
        <p:xfrm>
          <a:off x="681049" y="5361221"/>
          <a:ext cx="7698452" cy="782766"/>
        </p:xfrm>
        <a:graphic>
          <a:graphicData uri="http://schemas.openxmlformats.org/drawingml/2006/table">
            <a:tbl>
              <a:tblPr firstRow="1" firstCol="1" bandRow="1">
                <a:tableStyleId>{5C22544A-7EE6-4342-B048-85BDC9FD1C3A}</a:tableStyleId>
              </a:tblPr>
              <a:tblGrid>
                <a:gridCol w="3230868">
                  <a:extLst>
                    <a:ext uri="{9D8B030D-6E8A-4147-A177-3AD203B41FA5}">
                      <a16:colId xmlns:a16="http://schemas.microsoft.com/office/drawing/2014/main" val="20000"/>
                    </a:ext>
                  </a:extLst>
                </a:gridCol>
                <a:gridCol w="4467584">
                  <a:extLst>
                    <a:ext uri="{9D8B030D-6E8A-4147-A177-3AD203B41FA5}">
                      <a16:colId xmlns:a16="http://schemas.microsoft.com/office/drawing/2014/main" val="20001"/>
                    </a:ext>
                  </a:extLst>
                </a:gridCol>
              </a:tblGrid>
              <a:tr h="0">
                <a:tc gridSpan="2">
                  <a:txBody>
                    <a:bodyPr/>
                    <a:lstStyle/>
                    <a:p>
                      <a:pPr marL="0" marR="0">
                        <a:lnSpc>
                          <a:spcPct val="107000"/>
                        </a:lnSpc>
                        <a:spcBef>
                          <a:spcPts val="0"/>
                        </a:spcBef>
                        <a:spcAft>
                          <a:spcPts val="0"/>
                        </a:spcAft>
                      </a:pPr>
                      <a:r>
                        <a:rPr lang="en-US" sz="1600" dirty="0">
                          <a:effectLst/>
                        </a:rPr>
                        <a:t>Miscellaneous Types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1600">
                          <a:effectLst/>
                        </a:rPr>
                        <a:t>BOOLEAN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1600" dirty="0">
                          <a:effectLst/>
                        </a:rPr>
                        <a:t>BINARY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Only available starting with Hive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401134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80" y="417871"/>
            <a:ext cx="8363539" cy="430742"/>
          </a:xfrm>
        </p:spPr>
        <p:txBody>
          <a:bodyPr>
            <a:noAutofit/>
          </a:bodyPr>
          <a:lstStyle/>
          <a:p>
            <a:r>
              <a:rPr lang="en-US" sz="2400" b="1" dirty="0" smtClean="0"/>
              <a:t>Hive Data Types</a:t>
            </a:r>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2728825257"/>
              </p:ext>
            </p:extLst>
          </p:nvPr>
        </p:nvGraphicFramePr>
        <p:xfrm>
          <a:off x="591109" y="1719849"/>
          <a:ext cx="8792733" cy="2641792"/>
        </p:xfrm>
        <a:graphic>
          <a:graphicData uri="http://schemas.openxmlformats.org/drawingml/2006/table">
            <a:tbl>
              <a:tblPr firstRow="1" firstCol="1" bandRow="1">
                <a:tableStyleId>{5C22544A-7EE6-4342-B048-85BDC9FD1C3A}</a:tableStyleId>
              </a:tblPr>
              <a:tblGrid>
                <a:gridCol w="1155990">
                  <a:extLst>
                    <a:ext uri="{9D8B030D-6E8A-4147-A177-3AD203B41FA5}">
                      <a16:colId xmlns:a16="http://schemas.microsoft.com/office/drawing/2014/main" val="20000"/>
                    </a:ext>
                  </a:extLst>
                </a:gridCol>
                <a:gridCol w="7636743">
                  <a:extLst>
                    <a:ext uri="{9D8B030D-6E8A-4147-A177-3AD203B41FA5}">
                      <a16:colId xmlns:a16="http://schemas.microsoft.com/office/drawing/2014/main" val="20001"/>
                    </a:ext>
                  </a:extLst>
                </a:gridCol>
              </a:tblGrid>
              <a:tr h="0">
                <a:tc gridSpan="2">
                  <a:txBody>
                    <a:bodyPr/>
                    <a:lstStyle/>
                    <a:p>
                      <a:pPr marL="0" marR="0">
                        <a:lnSpc>
                          <a:spcPct val="107000"/>
                        </a:lnSpc>
                        <a:spcBef>
                          <a:spcPts val="0"/>
                        </a:spcBef>
                        <a:spcAft>
                          <a:spcPts val="0"/>
                        </a:spcAft>
                      </a:pPr>
                      <a:r>
                        <a:rPr lang="en-US" sz="1800" dirty="0">
                          <a:effectLst/>
                        </a:rPr>
                        <a:t>Collection Data </a:t>
                      </a:r>
                      <a:r>
                        <a:rPr lang="en-US" sz="1800" dirty="0" smtClean="0">
                          <a:effectLst/>
                        </a:rPr>
                        <a:t>Types</a:t>
                      </a:r>
                    </a:p>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nSpc>
                          <a:spcPct val="107000"/>
                        </a:lnSpc>
                        <a:spcBef>
                          <a:spcPts val="0"/>
                        </a:spcBef>
                        <a:spcAft>
                          <a:spcPts val="0"/>
                        </a:spcAft>
                      </a:pPr>
                      <a:r>
                        <a:rPr lang="en-US" sz="1800">
                          <a:effectLst/>
                        </a:rPr>
                        <a:t>STRUCT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Similar to ‘C’ </a:t>
                      </a:r>
                      <a:r>
                        <a:rPr lang="en-US" sz="1600" dirty="0" err="1">
                          <a:effectLst/>
                        </a:rPr>
                        <a:t>struct</a:t>
                      </a:r>
                      <a:r>
                        <a:rPr lang="en-US" sz="1600" dirty="0">
                          <a:effectLst/>
                        </a:rPr>
                        <a:t>. Fields are accessed using dot notation. </a:t>
                      </a:r>
                      <a:endParaRPr lang="en-US" sz="1600" dirty="0" smtClean="0">
                        <a:effectLst/>
                      </a:endParaRPr>
                    </a:p>
                    <a:p>
                      <a:pPr marL="0" marR="0">
                        <a:lnSpc>
                          <a:spcPct val="107000"/>
                        </a:lnSpc>
                        <a:spcBef>
                          <a:spcPts val="0"/>
                        </a:spcBef>
                        <a:spcAft>
                          <a:spcPts val="0"/>
                        </a:spcAft>
                      </a:pPr>
                      <a:r>
                        <a:rPr lang="en-US" sz="1600" dirty="0" smtClean="0">
                          <a:effectLst/>
                        </a:rPr>
                        <a:t>E.g</a:t>
                      </a:r>
                      <a:r>
                        <a:rPr lang="en-US" sz="1600" dirty="0">
                          <a:effectLst/>
                        </a:rPr>
                        <a:t>.: </a:t>
                      </a:r>
                      <a:r>
                        <a:rPr lang="en-US" sz="1600" dirty="0" err="1">
                          <a:effectLst/>
                        </a:rPr>
                        <a:t>struct</a:t>
                      </a:r>
                      <a:r>
                        <a:rPr lang="en-US" sz="1600" dirty="0">
                          <a:effectLst/>
                        </a:rPr>
                        <a:t>('John', 'Doe</a:t>
                      </a:r>
                      <a:r>
                        <a:rPr lang="en-US" sz="1600" dirty="0" smtClean="0">
                          <a:effectLst/>
                        </a:rPr>
                        <a:t>')</a:t>
                      </a:r>
                    </a:p>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a:lnSpc>
                          <a:spcPct val="107000"/>
                        </a:lnSpc>
                        <a:spcBef>
                          <a:spcPts val="0"/>
                        </a:spcBef>
                        <a:spcAft>
                          <a:spcPts val="0"/>
                        </a:spcAft>
                      </a:pPr>
                      <a:r>
                        <a:rPr lang="en-US" sz="1800">
                          <a:effectLst/>
                        </a:rPr>
                        <a:t>MAP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 collection of key - value pairs.  Fields are accessed using [] notation. </a:t>
                      </a:r>
                      <a:endParaRPr lang="en-US" sz="1600" dirty="0" smtClean="0">
                        <a:effectLst/>
                      </a:endParaRPr>
                    </a:p>
                    <a:p>
                      <a:pPr marL="0" marR="0">
                        <a:lnSpc>
                          <a:spcPct val="107000"/>
                        </a:lnSpc>
                        <a:spcBef>
                          <a:spcPts val="0"/>
                        </a:spcBef>
                        <a:spcAft>
                          <a:spcPts val="0"/>
                        </a:spcAft>
                      </a:pPr>
                      <a:r>
                        <a:rPr lang="en-US" sz="1600" dirty="0" smtClean="0">
                          <a:effectLst/>
                        </a:rPr>
                        <a:t>E.g</a:t>
                      </a:r>
                      <a:r>
                        <a:rPr lang="en-US" sz="1600" dirty="0">
                          <a:effectLst/>
                        </a:rPr>
                        <a:t>.: map('first', 'John</a:t>
                      </a:r>
                      <a:r>
                        <a:rPr lang="en-US" sz="1600" dirty="0" smtClean="0">
                          <a:effectLst/>
                        </a:rPr>
                        <a:t>', 'last</a:t>
                      </a:r>
                      <a:r>
                        <a:rPr lang="en-US" sz="1600" dirty="0">
                          <a:effectLst/>
                        </a:rPr>
                        <a:t>', 'Doe</a:t>
                      </a:r>
                      <a:r>
                        <a:rPr lang="en-US" sz="1600" dirty="0" smtClean="0">
                          <a:effectLst/>
                        </a:rPr>
                        <a:t>')</a:t>
                      </a:r>
                    </a:p>
                    <a:p>
                      <a:pPr marL="0" marR="0">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marL="0" marR="0">
                        <a:lnSpc>
                          <a:spcPct val="107000"/>
                        </a:lnSpc>
                        <a:spcBef>
                          <a:spcPts val="0"/>
                        </a:spcBef>
                        <a:spcAft>
                          <a:spcPts val="0"/>
                        </a:spcAft>
                      </a:pPr>
                      <a:r>
                        <a:rPr lang="en-US" sz="1800" dirty="0">
                          <a:effectLst/>
                        </a:rPr>
                        <a:t>ARRAY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Ordered sequence of same types. Fields are accessed using array index. </a:t>
                      </a:r>
                      <a:endParaRPr lang="en-US" sz="1600" dirty="0" smtClean="0">
                        <a:effectLst/>
                      </a:endParaRPr>
                    </a:p>
                    <a:p>
                      <a:pPr marL="0" marR="0">
                        <a:lnSpc>
                          <a:spcPct val="107000"/>
                        </a:lnSpc>
                        <a:spcBef>
                          <a:spcPts val="0"/>
                        </a:spcBef>
                        <a:spcAft>
                          <a:spcPts val="0"/>
                        </a:spcAft>
                      </a:pPr>
                      <a:r>
                        <a:rPr lang="en-US" sz="1600" dirty="0" smtClean="0">
                          <a:effectLst/>
                        </a:rPr>
                        <a:t>E.g</a:t>
                      </a:r>
                      <a:r>
                        <a:rPr lang="en-US" sz="1600" dirty="0">
                          <a:effectLst/>
                        </a:rPr>
                        <a:t>.: array('John', 'Doe')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67663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438" y="3236604"/>
            <a:ext cx="6343650" cy="481542"/>
          </a:xfrm>
        </p:spPr>
        <p:txBody>
          <a:bodyPr>
            <a:normAutofit/>
          </a:bodyPr>
          <a:lstStyle/>
          <a:p>
            <a:pPr algn="ctr"/>
            <a:r>
              <a:rPr lang="en-US" sz="2400" b="1" dirty="0" smtClean="0">
                <a:latin typeface="Trebuchet MS" panose="020B0603020202020204" pitchFamily="34" charset="0"/>
              </a:rPr>
              <a:t>Hive File Format</a:t>
            </a:r>
            <a:endParaRPr lang="en-US" sz="2400" b="1" dirty="0">
              <a:latin typeface="Trebuchet MS" panose="020B0603020202020204" pitchFamily="34" charset="0"/>
            </a:endParaRPr>
          </a:p>
        </p:txBody>
      </p:sp>
    </p:spTree>
    <p:extLst>
      <p:ext uri="{BB962C8B-B14F-4D97-AF65-F5344CB8AC3E}">
        <p14:creationId xmlns:p14="http://schemas.microsoft.com/office/powerpoint/2010/main" val="1683945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323" y="511338"/>
            <a:ext cx="10515600" cy="498475"/>
          </a:xfrm>
        </p:spPr>
        <p:txBody>
          <a:bodyPr>
            <a:normAutofit/>
          </a:bodyPr>
          <a:lstStyle/>
          <a:p>
            <a:r>
              <a:rPr lang="en-US" sz="2400" b="1" dirty="0" smtClean="0">
                <a:latin typeface="Trebuchet MS" panose="020B0603020202020204" pitchFamily="34" charset="0"/>
              </a:rPr>
              <a:t>Hive File Format</a:t>
            </a:r>
            <a:endParaRPr lang="en-US" sz="2400" b="1" dirty="0">
              <a:latin typeface="Trebuchet MS" panose="020B0603020202020204" pitchFamily="34"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8"/>
          <p:cNvSpPr>
            <a:spLocks noChangeArrowheads="1"/>
          </p:cNvSpPr>
          <p:nvPr/>
        </p:nvSpPr>
        <p:spPr bwMode="auto">
          <a:xfrm flipV="1">
            <a:off x="-6764450" y="2675464"/>
            <a:ext cx="29213874" cy="54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60"/>
          <p:cNvSpPr>
            <a:spLocks noChangeArrowheads="1"/>
          </p:cNvSpPr>
          <p:nvPr/>
        </p:nvSpPr>
        <p:spPr bwMode="auto">
          <a:xfrm flipV="1">
            <a:off x="838200" y="2640294"/>
            <a:ext cx="135483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558323" y="1521150"/>
            <a:ext cx="8686800"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Text File</a:t>
            </a:r>
          </a:p>
          <a:p>
            <a:r>
              <a:rPr lang="en-US" dirty="0" smtClean="0"/>
              <a:t>	The </a:t>
            </a:r>
            <a:r>
              <a:rPr lang="en-US" dirty="0"/>
              <a:t>default file format is text file</a:t>
            </a:r>
            <a:r>
              <a:rPr lang="en-US" dirty="0" smtClean="0"/>
              <a:t>.</a:t>
            </a:r>
          </a:p>
          <a:p>
            <a:r>
              <a:rPr lang="en-US" dirty="0" smtClean="0"/>
              <a:t> </a:t>
            </a:r>
          </a:p>
          <a:p>
            <a:pPr marL="285750" indent="-285750">
              <a:buFont typeface="Arial" panose="020B0604020202020204" pitchFamily="34" charset="0"/>
              <a:buChar char="•"/>
            </a:pPr>
            <a:r>
              <a:rPr lang="en-US" b="1" dirty="0" smtClean="0"/>
              <a:t>Sequential File</a:t>
            </a:r>
          </a:p>
          <a:p>
            <a:r>
              <a:rPr lang="en-US" dirty="0"/>
              <a:t>	Sequential files are flat files that store binary key-value pairs. </a:t>
            </a:r>
            <a:endParaRPr lang="en-US" dirty="0" smtClean="0"/>
          </a:p>
          <a:p>
            <a:pPr marL="742950" lvl="1"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err="1" smtClean="0"/>
              <a:t>RCFile</a:t>
            </a:r>
            <a:r>
              <a:rPr lang="en-US" b="1" dirty="0" smtClean="0"/>
              <a:t> (Record Columnar File)</a:t>
            </a:r>
          </a:p>
          <a:p>
            <a:r>
              <a:rPr lang="en-US" dirty="0"/>
              <a:t>	</a:t>
            </a:r>
            <a:r>
              <a:rPr lang="en-US" dirty="0" err="1"/>
              <a:t>RCFile</a:t>
            </a:r>
            <a:r>
              <a:rPr lang="en-US" dirty="0"/>
              <a:t> stores the data in </a:t>
            </a:r>
            <a:r>
              <a:rPr lang="en-US" b="1" dirty="0"/>
              <a:t>Column Oriented Manner</a:t>
            </a:r>
            <a:r>
              <a:rPr lang="en-US" dirty="0"/>
              <a:t> which </a:t>
            </a:r>
            <a:r>
              <a:rPr lang="en-US" dirty="0" smtClean="0"/>
              <a:t>ensures </a:t>
            </a:r>
            <a:r>
              <a:rPr lang="en-US" dirty="0"/>
              <a:t>that </a:t>
            </a:r>
            <a:r>
              <a:rPr lang="en-US" dirty="0" smtClean="0"/>
              <a:t>	</a:t>
            </a:r>
            <a:r>
              <a:rPr lang="en-US" b="1" dirty="0" smtClean="0"/>
              <a:t>Aggregation</a:t>
            </a:r>
            <a:r>
              <a:rPr lang="en-US" dirty="0" smtClean="0"/>
              <a:t> </a:t>
            </a:r>
            <a:r>
              <a:rPr lang="en-US" dirty="0"/>
              <a:t>operation is not an expensive operation. </a:t>
            </a:r>
          </a:p>
        </p:txBody>
      </p:sp>
    </p:spTree>
    <p:extLst>
      <p:ext uri="{BB962C8B-B14F-4D97-AF65-F5344CB8AC3E}">
        <p14:creationId xmlns:p14="http://schemas.microsoft.com/office/powerpoint/2010/main" val="33498806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438" y="3202738"/>
            <a:ext cx="6343650" cy="481542"/>
          </a:xfrm>
        </p:spPr>
        <p:txBody>
          <a:bodyPr>
            <a:normAutofit/>
          </a:bodyPr>
          <a:lstStyle/>
          <a:p>
            <a:pPr algn="ctr"/>
            <a:r>
              <a:rPr lang="en-US" sz="2400" b="1" dirty="0" smtClean="0">
                <a:latin typeface="Trebuchet MS" panose="020B0603020202020204" pitchFamily="34" charset="0"/>
              </a:rPr>
              <a:t>Hive Query Language</a:t>
            </a:r>
            <a:endParaRPr lang="en-US" sz="2400" b="1" dirty="0">
              <a:latin typeface="Trebuchet MS" panose="020B0603020202020204" pitchFamily="34" charset="0"/>
            </a:endParaRPr>
          </a:p>
        </p:txBody>
      </p:sp>
    </p:spTree>
    <p:extLst>
      <p:ext uri="{BB962C8B-B14F-4D97-AF65-F5344CB8AC3E}">
        <p14:creationId xmlns:p14="http://schemas.microsoft.com/office/powerpoint/2010/main" val="460627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133" y="500593"/>
            <a:ext cx="7255933" cy="464608"/>
          </a:xfrm>
        </p:spPr>
        <p:txBody>
          <a:bodyPr>
            <a:normAutofit/>
          </a:bodyPr>
          <a:lstStyle/>
          <a:p>
            <a:r>
              <a:rPr lang="en-US" sz="2400" b="1" dirty="0" smtClean="0">
                <a:latin typeface="Trebuchet MS" panose="020B0603020202020204" pitchFamily="34" charset="0"/>
              </a:rPr>
              <a:t>Learning Objectives and Learning Outcomes</a:t>
            </a:r>
            <a:endParaRPr lang="en-US" sz="2400" b="1" dirty="0">
              <a:latin typeface="Trebuchet MS" panose="020B0603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45919"/>
              </p:ext>
            </p:extLst>
          </p:nvPr>
        </p:nvGraphicFramePr>
        <p:xfrm>
          <a:off x="320615" y="1726261"/>
          <a:ext cx="9243110" cy="3200400"/>
        </p:xfrm>
        <a:graphic>
          <a:graphicData uri="http://schemas.openxmlformats.org/drawingml/2006/table">
            <a:tbl>
              <a:tblPr firstRow="1" bandRow="1">
                <a:tableStyleId>{5C22544A-7EE6-4342-B048-85BDC9FD1C3A}</a:tableStyleId>
              </a:tblPr>
              <a:tblGrid>
                <a:gridCol w="4491228">
                  <a:extLst>
                    <a:ext uri="{9D8B030D-6E8A-4147-A177-3AD203B41FA5}">
                      <a16:colId xmlns:a16="http://schemas.microsoft.com/office/drawing/2014/main" val="20000"/>
                    </a:ext>
                  </a:extLst>
                </a:gridCol>
                <a:gridCol w="4751882">
                  <a:extLst>
                    <a:ext uri="{9D8B030D-6E8A-4147-A177-3AD203B41FA5}">
                      <a16:colId xmlns:a16="http://schemas.microsoft.com/office/drawing/2014/main" val="20001"/>
                    </a:ext>
                  </a:extLst>
                </a:gridCol>
              </a:tblGrid>
              <a:tr h="340055">
                <a:tc>
                  <a:txBody>
                    <a:bodyPr/>
                    <a:lstStyle/>
                    <a:p>
                      <a:pPr algn="ctr"/>
                      <a:r>
                        <a:rPr lang="en-US" dirty="0" smtClean="0">
                          <a:latin typeface="Trebuchet MS" panose="020B0603020202020204" pitchFamily="34" charset="0"/>
                        </a:rPr>
                        <a:t>Learning Objectives</a:t>
                      </a:r>
                      <a:endParaRPr lang="en-US" dirty="0">
                        <a:latin typeface="Trebuchet MS" panose="020B0603020202020204" pitchFamily="34" charset="0"/>
                      </a:endParaRPr>
                    </a:p>
                  </a:txBody>
                  <a:tcPr/>
                </a:tc>
                <a:tc>
                  <a:txBody>
                    <a:bodyPr/>
                    <a:lstStyle/>
                    <a:p>
                      <a:pPr algn="ctr"/>
                      <a:r>
                        <a:rPr lang="en-US" dirty="0" smtClean="0">
                          <a:latin typeface="Trebuchet MS" panose="020B0603020202020204" pitchFamily="34" charset="0"/>
                        </a:rPr>
                        <a:t>Learning Outcomes</a:t>
                      </a:r>
                      <a:endParaRPr lang="en-US" dirty="0">
                        <a:latin typeface="Trebuchet MS" panose="020B0603020202020204" pitchFamily="34" charset="0"/>
                      </a:endParaRPr>
                    </a:p>
                  </a:txBody>
                  <a:tcPr/>
                </a:tc>
                <a:extLst>
                  <a:ext uri="{0D108BD9-81ED-4DB2-BD59-A6C34878D82A}">
                    <a16:rowId xmlns:a16="http://schemas.microsoft.com/office/drawing/2014/main" val="10000"/>
                  </a:ext>
                </a:extLst>
              </a:tr>
              <a:tr h="586943">
                <a:tc>
                  <a:txBody>
                    <a:bodyPr/>
                    <a:lstStyle/>
                    <a:p>
                      <a:pPr algn="just"/>
                      <a:r>
                        <a:rPr lang="en-US" b="1" dirty="0" smtClean="0">
                          <a:latin typeface="Trebuchet MS" panose="020B0603020202020204" pitchFamily="34" charset="0"/>
                        </a:rPr>
                        <a:t>Introduction to Hive</a:t>
                      </a:r>
                    </a:p>
                    <a:p>
                      <a:pPr algn="just"/>
                      <a:endParaRPr lang="en-US" b="1" baseline="0" dirty="0" smtClean="0">
                        <a:latin typeface="Trebuchet MS" panose="020B0603020202020204" pitchFamily="34" charset="0"/>
                      </a:endParaRPr>
                    </a:p>
                    <a:p>
                      <a:pPr marL="342900" indent="-342900" algn="just">
                        <a:buFont typeface="+mj-lt"/>
                        <a:buAutoNum type="arabicPeriod"/>
                      </a:pPr>
                      <a:r>
                        <a:rPr lang="en-US" b="1" baseline="0" dirty="0" smtClean="0">
                          <a:latin typeface="Trebuchet MS" panose="020B0603020202020204" pitchFamily="34" charset="0"/>
                        </a:rPr>
                        <a:t>To study the Hive Architecture</a:t>
                      </a:r>
                    </a:p>
                    <a:p>
                      <a:pPr marL="342900" indent="-342900" algn="just">
                        <a:buFont typeface="+mj-lt"/>
                        <a:buAutoNum type="arabicPeriod"/>
                      </a:pPr>
                      <a:endParaRPr lang="en-US" b="1" baseline="0" dirty="0" smtClean="0">
                        <a:latin typeface="Trebuchet MS" panose="020B0603020202020204" pitchFamily="34" charset="0"/>
                      </a:endParaRPr>
                    </a:p>
                    <a:p>
                      <a:pPr marL="342900" indent="-342900" algn="just">
                        <a:buFont typeface="+mj-lt"/>
                        <a:buAutoNum type="arabicPeriod"/>
                      </a:pPr>
                      <a:r>
                        <a:rPr lang="en-US" b="1" baseline="0" dirty="0" smtClean="0">
                          <a:latin typeface="Trebuchet MS" panose="020B0603020202020204" pitchFamily="34" charset="0"/>
                        </a:rPr>
                        <a:t>To study the Hive File format</a:t>
                      </a:r>
                    </a:p>
                    <a:p>
                      <a:pPr marL="342900" indent="-342900" algn="just">
                        <a:buFont typeface="+mj-lt"/>
                        <a:buAutoNum type="arabicPeriod"/>
                      </a:pPr>
                      <a:endParaRPr lang="en-US" b="1" baseline="0" dirty="0" smtClean="0">
                        <a:latin typeface="Trebuchet MS" panose="020B0603020202020204" pitchFamily="34" charset="0"/>
                      </a:endParaRPr>
                    </a:p>
                    <a:p>
                      <a:pPr marL="342900" indent="-342900" algn="just">
                        <a:buFont typeface="+mj-lt"/>
                        <a:buAutoNum type="arabicPeriod"/>
                      </a:pPr>
                      <a:r>
                        <a:rPr lang="en-US" b="1" baseline="0" dirty="0" smtClean="0">
                          <a:latin typeface="Trebuchet MS" panose="020B0603020202020204" pitchFamily="34" charset="0"/>
                        </a:rPr>
                        <a:t>To study the Hive Query Language</a:t>
                      </a:r>
                    </a:p>
                    <a:p>
                      <a:pPr marL="342900" indent="-342900" algn="just">
                        <a:buFont typeface="+mj-lt"/>
                        <a:buAutoNum type="arabicPeriod"/>
                      </a:pPr>
                      <a:endParaRPr lang="en-US" b="1" baseline="0" dirty="0" smtClean="0">
                        <a:latin typeface="Trebuchet MS" panose="020B0603020202020204" pitchFamily="34" charset="0"/>
                      </a:endParaRPr>
                    </a:p>
                    <a:p>
                      <a:pPr marL="342900" indent="-342900" algn="just">
                        <a:buFont typeface="+mj-lt"/>
                        <a:buAutoNum type="arabicPeriod"/>
                      </a:pPr>
                      <a:endParaRPr lang="en-US" b="1" baseline="0" dirty="0" smtClean="0">
                        <a:latin typeface="Trebuchet MS" panose="020B0603020202020204" pitchFamily="34" charset="0"/>
                      </a:endParaRPr>
                    </a:p>
                    <a:p>
                      <a:pPr algn="just"/>
                      <a:endParaRPr lang="en-US" baseline="0" dirty="0" smtClean="0">
                        <a:latin typeface="Trebuchet MS" panose="020B0603020202020204" pitchFamily="34" charset="0"/>
                      </a:endParaRPr>
                    </a:p>
                  </a:txBody>
                  <a:tcPr/>
                </a:tc>
                <a:tc>
                  <a:txBody>
                    <a:bodyPr/>
                    <a:lstStyle/>
                    <a:p>
                      <a:pPr marL="342900" indent="-342900" algn="just">
                        <a:buFontTx/>
                        <a:buAutoNum type="alphaLcParenR"/>
                      </a:pPr>
                      <a:endParaRPr lang="en-US" dirty="0" smtClean="0">
                        <a:latin typeface="Trebuchet MS" panose="020B0603020202020204" pitchFamily="34" charset="0"/>
                      </a:endParaRPr>
                    </a:p>
                    <a:p>
                      <a:pPr marL="342900" indent="-342900" algn="just">
                        <a:buFontTx/>
                        <a:buAutoNum type="alphaLcParenR"/>
                      </a:pPr>
                      <a:endParaRPr lang="en-US" dirty="0" smtClean="0">
                        <a:latin typeface="Trebuchet MS" panose="020B0603020202020204" pitchFamily="34" charset="0"/>
                      </a:endParaRPr>
                    </a:p>
                    <a:p>
                      <a:pPr marL="342900" indent="-342900" algn="just">
                        <a:buFontTx/>
                        <a:buAutoNum type="alphaLcParenR"/>
                      </a:pPr>
                      <a:r>
                        <a:rPr lang="en-US" dirty="0" smtClean="0">
                          <a:latin typeface="Trebuchet MS" panose="020B0603020202020204" pitchFamily="34" charset="0"/>
                        </a:rPr>
                        <a:t>To understand the hive architecture.</a:t>
                      </a:r>
                    </a:p>
                    <a:p>
                      <a:pPr marL="342900" indent="-342900" algn="just">
                        <a:buFontTx/>
                        <a:buAutoNum type="alphaLcParenR"/>
                      </a:pPr>
                      <a:r>
                        <a:rPr lang="en-US" dirty="0" smtClean="0">
                          <a:latin typeface="Trebuchet MS" panose="020B0603020202020204" pitchFamily="34" charset="0"/>
                        </a:rPr>
                        <a:t>To create</a:t>
                      </a:r>
                      <a:r>
                        <a:rPr lang="en-US" baseline="0" dirty="0" smtClean="0">
                          <a:latin typeface="Trebuchet MS" panose="020B0603020202020204" pitchFamily="34" charset="0"/>
                        </a:rPr>
                        <a:t> databases, tables and execute data manipulation language statements on it.</a:t>
                      </a:r>
                    </a:p>
                    <a:p>
                      <a:pPr marL="342900" indent="-342900" algn="just">
                        <a:buFontTx/>
                        <a:buAutoNum type="alphaLcParenR"/>
                      </a:pPr>
                      <a:r>
                        <a:rPr lang="en-US" baseline="0" dirty="0" smtClean="0">
                          <a:latin typeface="Trebuchet MS" panose="020B0603020202020204" pitchFamily="34" charset="0"/>
                        </a:rPr>
                        <a:t>To differentiate between static and dynamic partitions.</a:t>
                      </a:r>
                    </a:p>
                    <a:p>
                      <a:pPr marL="342900" indent="-342900" algn="just">
                        <a:buFontTx/>
                        <a:buAutoNum type="alphaLcParenR"/>
                      </a:pPr>
                      <a:r>
                        <a:rPr lang="en-US" baseline="0" dirty="0" smtClean="0">
                          <a:latin typeface="Trebuchet MS" panose="020B0603020202020204" pitchFamily="34" charset="0"/>
                        </a:rPr>
                        <a:t>To differentiate between managed and external tables. </a:t>
                      </a:r>
                      <a:endParaRPr lang="en-US" dirty="0">
                        <a:latin typeface="Trebuchet MS" panose="020B0603020202020204" pitchFamily="34"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216570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5867" y="297392"/>
            <a:ext cx="10515600" cy="430742"/>
          </a:xfrm>
        </p:spPr>
        <p:txBody>
          <a:bodyPr>
            <a:noAutofit/>
          </a:bodyPr>
          <a:lstStyle/>
          <a:p>
            <a:r>
              <a:rPr lang="en-US" sz="2400" b="1" dirty="0" smtClean="0"/>
              <a:t>Hive Query Language (HQL)</a:t>
            </a:r>
            <a:endParaRPr lang="en-US" sz="2400" dirty="0"/>
          </a:p>
        </p:txBody>
      </p:sp>
      <p:sp>
        <p:nvSpPr>
          <p:cNvPr id="2" name="Rectangle 1"/>
          <p:cNvSpPr/>
          <p:nvPr/>
        </p:nvSpPr>
        <p:spPr>
          <a:xfrm>
            <a:off x="795867" y="1712304"/>
            <a:ext cx="8587976" cy="2222468"/>
          </a:xfrm>
          <a:prstGeom prst="rect">
            <a:avLst/>
          </a:prstGeom>
        </p:spPr>
        <p:txBody>
          <a:bodyPr wrap="square">
            <a:spAutoFit/>
          </a:bodyPr>
          <a:lstStyle/>
          <a:p>
            <a:pPr marL="342900" marR="0" lvl="0" indent="-342900">
              <a:lnSpc>
                <a:spcPct val="150000"/>
              </a:lnSpc>
              <a:spcBef>
                <a:spcPts val="0"/>
              </a:spcBef>
              <a:spcAft>
                <a:spcPts val="0"/>
              </a:spcAft>
              <a:buFont typeface="+mj-lt"/>
              <a:buAutoNum type="arabicPeriod"/>
            </a:pPr>
            <a:r>
              <a:rPr lang="en-US" b="1" dirty="0">
                <a:latin typeface="Times New Roman" panose="02020603050405020304" pitchFamily="18" charset="0"/>
                <a:ea typeface="Calibri" panose="020F0502020204030204" pitchFamily="34" charset="0"/>
                <a:cs typeface="Times New Roman" panose="02020603050405020304" pitchFamily="18" charset="0"/>
              </a:rPr>
              <a:t>Create and manage tables and partitions.</a:t>
            </a:r>
          </a:p>
          <a:p>
            <a:pPr marL="342900" marR="0" lvl="0" indent="-342900">
              <a:lnSpc>
                <a:spcPct val="150000"/>
              </a:lnSpc>
              <a:spcBef>
                <a:spcPts val="0"/>
              </a:spcBef>
              <a:spcAft>
                <a:spcPts val="0"/>
              </a:spcAft>
              <a:buFont typeface="+mj-lt"/>
              <a:buAutoNum type="arabicPeriod"/>
            </a:pPr>
            <a:r>
              <a:rPr lang="en-US" b="1" dirty="0" smtClean="0">
                <a:latin typeface="Times New Roman" panose="02020603050405020304" pitchFamily="18" charset="0"/>
                <a:ea typeface="Calibri" panose="020F0502020204030204" pitchFamily="34" charset="0"/>
                <a:cs typeface="Times New Roman" panose="02020603050405020304" pitchFamily="18" charset="0"/>
              </a:rPr>
              <a:t>Support </a:t>
            </a:r>
            <a:r>
              <a:rPr lang="en-US" b="1" dirty="0">
                <a:latin typeface="Times New Roman" panose="02020603050405020304" pitchFamily="18" charset="0"/>
                <a:ea typeface="Calibri" panose="020F0502020204030204" pitchFamily="34" charset="0"/>
                <a:cs typeface="Times New Roman" panose="02020603050405020304" pitchFamily="18" charset="0"/>
              </a:rPr>
              <a:t>various Relational, Arithmetic, and Logical Operators.</a:t>
            </a:r>
          </a:p>
          <a:p>
            <a:pPr marL="342900" marR="0" lvl="0" indent="-342900">
              <a:lnSpc>
                <a:spcPct val="150000"/>
              </a:lnSpc>
              <a:spcBef>
                <a:spcPts val="0"/>
              </a:spcBef>
              <a:spcAft>
                <a:spcPts val="800"/>
              </a:spcAft>
              <a:buFont typeface="+mj-lt"/>
              <a:buAutoNum type="arabicPeriod"/>
            </a:pPr>
            <a:r>
              <a:rPr lang="en-US" b="1" dirty="0" smtClean="0">
                <a:latin typeface="Times New Roman" panose="02020603050405020304" pitchFamily="18" charset="0"/>
                <a:ea typeface="Calibri" panose="020F0502020204030204" pitchFamily="34" charset="0"/>
                <a:cs typeface="Times New Roman" panose="02020603050405020304" pitchFamily="18" charset="0"/>
              </a:rPr>
              <a:t>Evaluate </a:t>
            </a:r>
            <a:r>
              <a:rPr lang="en-US" b="1" dirty="0">
                <a:latin typeface="Times New Roman" panose="02020603050405020304" pitchFamily="18" charset="0"/>
                <a:ea typeface="Calibri" panose="020F0502020204030204" pitchFamily="34" charset="0"/>
                <a:cs typeface="Times New Roman" panose="02020603050405020304" pitchFamily="18" charset="0"/>
              </a:rPr>
              <a:t>functions</a:t>
            </a:r>
            <a:r>
              <a:rPr lang="en-US" b="1" dirty="0" smtClean="0">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nSpc>
                <a:spcPct val="150000"/>
              </a:lnSpc>
              <a:spcBef>
                <a:spcPts val="0"/>
              </a:spcBef>
              <a:spcAft>
                <a:spcPts val="800"/>
              </a:spcAft>
              <a:buFont typeface="+mj-lt"/>
              <a:buAutoNum type="arabicPeriod"/>
            </a:pPr>
            <a:r>
              <a:rPr lang="en-US" b="1" dirty="0" smtClean="0">
                <a:latin typeface="Times New Roman" panose="02020603050405020304" pitchFamily="18" charset="0"/>
                <a:ea typeface="Calibri" panose="020F0502020204030204" pitchFamily="34" charset="0"/>
              </a:rPr>
              <a:t>Download </a:t>
            </a:r>
            <a:r>
              <a:rPr lang="en-US" b="1" dirty="0">
                <a:latin typeface="Times New Roman" panose="02020603050405020304" pitchFamily="18" charset="0"/>
                <a:ea typeface="Calibri" panose="020F0502020204030204" pitchFamily="34" charset="0"/>
              </a:rPr>
              <a:t>the contents of a table to a local directory or result of queries to HDFS directory.</a:t>
            </a:r>
            <a:endParaRPr lang="en-US" b="1" dirty="0"/>
          </a:p>
        </p:txBody>
      </p:sp>
    </p:spTree>
    <p:extLst>
      <p:ext uri="{BB962C8B-B14F-4D97-AF65-F5344CB8AC3E}">
        <p14:creationId xmlns:p14="http://schemas.microsoft.com/office/powerpoint/2010/main" val="27712373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471" y="3022379"/>
            <a:ext cx="3937000" cy="481542"/>
          </a:xfrm>
        </p:spPr>
        <p:txBody>
          <a:bodyPr>
            <a:normAutofit/>
          </a:bodyPr>
          <a:lstStyle/>
          <a:p>
            <a:pPr algn="ctr"/>
            <a:r>
              <a:rPr lang="en-US" sz="2400" b="1" dirty="0" smtClean="0">
                <a:latin typeface="Trebuchet MS" panose="020B0603020202020204" pitchFamily="34" charset="0"/>
              </a:rPr>
              <a:t>DDL and DML statements</a:t>
            </a:r>
            <a:endParaRPr lang="en-US" sz="2400" b="1" dirty="0">
              <a:latin typeface="Trebuchet MS" panose="020B0603020202020204" pitchFamily="34" charset="0"/>
            </a:endParaRPr>
          </a:p>
        </p:txBody>
      </p:sp>
    </p:spTree>
    <p:extLst>
      <p:ext uri="{BB962C8B-B14F-4D97-AF65-F5344CB8AC3E}">
        <p14:creationId xmlns:p14="http://schemas.microsoft.com/office/powerpoint/2010/main" val="42195440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211206" cy="515408"/>
          </a:xfrm>
        </p:spPr>
        <p:txBody>
          <a:bodyPr>
            <a:normAutofit/>
          </a:bodyPr>
          <a:lstStyle/>
          <a:p>
            <a:r>
              <a:rPr lang="en-US" sz="2400" b="1" dirty="0" smtClean="0">
                <a:latin typeface="Trebuchet MS" panose="020B0603020202020204" pitchFamily="34" charset="0"/>
              </a:rPr>
              <a:t>Database</a:t>
            </a:r>
            <a:endParaRPr lang="en-US" sz="2400" dirty="0"/>
          </a:p>
        </p:txBody>
      </p:sp>
      <p:sp>
        <p:nvSpPr>
          <p:cNvPr id="4" name="Rectangle 2"/>
          <p:cNvSpPr>
            <a:spLocks noChangeArrowheads="1"/>
          </p:cNvSpPr>
          <p:nvPr/>
        </p:nvSpPr>
        <p:spPr bwMode="auto">
          <a:xfrm flipV="1">
            <a:off x="3047999" y="3064932"/>
            <a:ext cx="208442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p:cNvSpPr/>
          <p:nvPr/>
        </p:nvSpPr>
        <p:spPr>
          <a:xfrm>
            <a:off x="838199" y="1823593"/>
            <a:ext cx="8211207" cy="1758302"/>
          </a:xfrm>
          <a:prstGeom prst="rect">
            <a:avLst/>
          </a:prstGeom>
        </p:spPr>
        <p:txBody>
          <a:bodyPr wrap="square">
            <a:spAutoFit/>
          </a:bodyPr>
          <a:lstStyle/>
          <a:p>
            <a:pPr>
              <a:lnSpc>
                <a:spcPct val="107000"/>
              </a:lnSpc>
              <a:spcAft>
                <a:spcPts val="800"/>
              </a:spcAft>
            </a:pPr>
            <a:r>
              <a:rPr lang="en-US" dirty="0" smtClean="0">
                <a:ea typeface="Calibri" panose="020F0502020204030204" pitchFamily="34" charset="0"/>
                <a:cs typeface="Times New Roman" panose="02020603050405020304" pitchFamily="18" charset="0"/>
              </a:rPr>
              <a:t>To </a:t>
            </a:r>
            <a:r>
              <a:rPr lang="en-US" dirty="0">
                <a:ea typeface="Calibri" panose="020F0502020204030204" pitchFamily="34" charset="0"/>
                <a:cs typeface="Times New Roman" panose="02020603050405020304" pitchFamily="18" charset="0"/>
              </a:rPr>
              <a:t>create a database named “STUDENTS” with comments and database properties.</a:t>
            </a:r>
          </a:p>
          <a:p>
            <a:pPr>
              <a:lnSpc>
                <a:spcPct val="107000"/>
              </a:lnSpc>
              <a:spcAft>
                <a:spcPts val="800"/>
              </a:spcAft>
            </a:pPr>
            <a:endParaRPr lang="en-US" b="1" dirty="0" smtClean="0">
              <a:ea typeface="Calibri" panose="020F0502020204030204" pitchFamily="34" charset="0"/>
              <a:cs typeface="Times New Roman" panose="02020603050405020304" pitchFamily="18" charset="0"/>
            </a:endParaRPr>
          </a:p>
          <a:p>
            <a:pPr>
              <a:lnSpc>
                <a:spcPct val="107000"/>
              </a:lnSpc>
              <a:spcAft>
                <a:spcPts val="800"/>
              </a:spcAft>
            </a:pPr>
            <a:r>
              <a:rPr lang="en-US" b="1" dirty="0" smtClean="0">
                <a:ea typeface="Calibri" panose="020F0502020204030204" pitchFamily="34" charset="0"/>
                <a:cs typeface="Times New Roman" panose="02020603050405020304" pitchFamily="18" charset="0"/>
              </a:rPr>
              <a:t>CREATE </a:t>
            </a:r>
            <a:r>
              <a:rPr lang="en-US" b="1" dirty="0">
                <a:ea typeface="Calibri" panose="020F0502020204030204" pitchFamily="34" charset="0"/>
                <a:cs typeface="Times New Roman" panose="02020603050405020304" pitchFamily="18" charset="0"/>
              </a:rPr>
              <a:t>DATABASE IF NOT EXISTS STUDENTS COMMENT 'STUDENT Details' WITH DBPROPERTIES ('creator' = 'JOHN');</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50658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642207" cy="524933"/>
          </a:xfrm>
        </p:spPr>
        <p:txBody>
          <a:bodyPr>
            <a:normAutofit/>
          </a:bodyPr>
          <a:lstStyle/>
          <a:p>
            <a:r>
              <a:rPr lang="en-US" sz="2400" b="1" dirty="0" smtClean="0"/>
              <a:t>Database</a:t>
            </a:r>
            <a:endParaRPr lang="en-US" sz="2400" b="1" dirty="0"/>
          </a:p>
        </p:txBody>
      </p:sp>
      <p:sp>
        <p:nvSpPr>
          <p:cNvPr id="3" name="Content Placeholder 2"/>
          <p:cNvSpPr>
            <a:spLocks noGrp="1"/>
          </p:cNvSpPr>
          <p:nvPr>
            <p:ph idx="1"/>
          </p:nvPr>
        </p:nvSpPr>
        <p:spPr>
          <a:xfrm>
            <a:off x="677334" y="2160589"/>
            <a:ext cx="8596668" cy="1661903"/>
          </a:xfrm>
        </p:spPr>
        <p:txBody>
          <a:bodyPr/>
          <a:lstStyle/>
          <a:p>
            <a:pPr marL="0" indent="0">
              <a:buNone/>
            </a:pPr>
            <a:r>
              <a:rPr lang="en-US" dirty="0" smtClean="0"/>
              <a:t>To </a:t>
            </a:r>
            <a:r>
              <a:rPr lang="en-US" dirty="0"/>
              <a:t>describe a database</a:t>
            </a:r>
            <a:r>
              <a:rPr lang="en-US" dirty="0" smtClean="0"/>
              <a:t>.</a:t>
            </a:r>
          </a:p>
          <a:p>
            <a:pPr marL="0" indent="0">
              <a:buNone/>
            </a:pPr>
            <a:endParaRPr lang="en-US" dirty="0"/>
          </a:p>
          <a:p>
            <a:pPr marL="0" indent="0">
              <a:buNone/>
            </a:pPr>
            <a:r>
              <a:rPr lang="en-US" b="1" dirty="0" smtClean="0"/>
              <a:t>DESCRIBE </a:t>
            </a:r>
            <a:r>
              <a:rPr lang="en-US" b="1" dirty="0"/>
              <a:t>DATABASE STUDENTS;</a:t>
            </a:r>
            <a:endParaRPr lang="en-US" dirty="0"/>
          </a:p>
          <a:p>
            <a:pPr marL="0" indent="0">
              <a:buNone/>
            </a:pPr>
            <a:endParaRPr lang="en-US" dirty="0"/>
          </a:p>
        </p:txBody>
      </p:sp>
    </p:spTree>
    <p:extLst>
      <p:ext uri="{BB962C8B-B14F-4D97-AF65-F5344CB8AC3E}">
        <p14:creationId xmlns:p14="http://schemas.microsoft.com/office/powerpoint/2010/main" val="33369133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7357394" cy="524933"/>
          </a:xfrm>
        </p:spPr>
        <p:txBody>
          <a:bodyPr>
            <a:normAutofit/>
          </a:bodyPr>
          <a:lstStyle/>
          <a:p>
            <a:r>
              <a:rPr lang="en-US" sz="2400" b="1" dirty="0" smtClean="0"/>
              <a:t>Database</a:t>
            </a:r>
            <a:endParaRPr lang="en-US" sz="2400" b="1" dirty="0"/>
          </a:p>
        </p:txBody>
      </p:sp>
      <p:sp>
        <p:nvSpPr>
          <p:cNvPr id="3" name="Content Placeholder 2"/>
          <p:cNvSpPr>
            <a:spLocks noGrp="1"/>
          </p:cNvSpPr>
          <p:nvPr>
            <p:ph idx="1"/>
          </p:nvPr>
        </p:nvSpPr>
        <p:spPr>
          <a:xfrm>
            <a:off x="677334" y="2160590"/>
            <a:ext cx="8596668" cy="1586952"/>
          </a:xfrm>
        </p:spPr>
        <p:txBody>
          <a:bodyPr/>
          <a:lstStyle/>
          <a:p>
            <a:pPr marL="0" indent="0">
              <a:buNone/>
            </a:pPr>
            <a:r>
              <a:rPr lang="en-US" dirty="0" smtClean="0"/>
              <a:t>To </a:t>
            </a:r>
            <a:r>
              <a:rPr lang="en-US" dirty="0"/>
              <a:t>drop database.</a:t>
            </a:r>
          </a:p>
          <a:p>
            <a:pPr marL="0" indent="0">
              <a:buNone/>
            </a:pPr>
            <a:endParaRPr lang="en-US" b="1" dirty="0" smtClean="0"/>
          </a:p>
          <a:p>
            <a:pPr marL="0" indent="0">
              <a:buNone/>
            </a:pPr>
            <a:r>
              <a:rPr lang="en-US" b="1" dirty="0" smtClean="0"/>
              <a:t>DROP </a:t>
            </a:r>
            <a:r>
              <a:rPr lang="en-US" b="1" dirty="0"/>
              <a:t>DATABASE STUDENTS;</a:t>
            </a:r>
            <a:endParaRPr lang="en-US" dirty="0"/>
          </a:p>
          <a:p>
            <a:pPr marL="0" indent="0">
              <a:buNone/>
            </a:pPr>
            <a:endParaRPr lang="en-US" dirty="0"/>
          </a:p>
        </p:txBody>
      </p:sp>
    </p:spTree>
    <p:extLst>
      <p:ext uri="{BB962C8B-B14F-4D97-AF65-F5344CB8AC3E}">
        <p14:creationId xmlns:p14="http://schemas.microsoft.com/office/powerpoint/2010/main" val="19179681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4933"/>
          </a:xfrm>
        </p:spPr>
        <p:txBody>
          <a:bodyPr>
            <a:normAutofit/>
          </a:bodyPr>
          <a:lstStyle/>
          <a:p>
            <a:r>
              <a:rPr lang="en-US" sz="2400" b="1" dirty="0" smtClean="0"/>
              <a:t>Tables</a:t>
            </a:r>
            <a:endParaRPr lang="en-US" sz="2400" b="1" dirty="0"/>
          </a:p>
        </p:txBody>
      </p:sp>
      <p:sp>
        <p:nvSpPr>
          <p:cNvPr id="3" name="Content Placeholder 2"/>
          <p:cNvSpPr>
            <a:spLocks noGrp="1"/>
          </p:cNvSpPr>
          <p:nvPr>
            <p:ph idx="1"/>
          </p:nvPr>
        </p:nvSpPr>
        <p:spPr>
          <a:xfrm>
            <a:off x="677334" y="2160590"/>
            <a:ext cx="8596668" cy="1991686"/>
          </a:xfrm>
        </p:spPr>
        <p:txBody>
          <a:bodyPr/>
          <a:lstStyle/>
          <a:p>
            <a:pPr marL="0" indent="0">
              <a:buNone/>
            </a:pPr>
            <a:r>
              <a:rPr lang="en-US" dirty="0" smtClean="0"/>
              <a:t>Hive provides two kinds of tables:</a:t>
            </a:r>
          </a:p>
          <a:p>
            <a:pPr marL="0" indent="0">
              <a:buNone/>
            </a:pPr>
            <a:endParaRPr lang="en-US" dirty="0"/>
          </a:p>
          <a:p>
            <a:r>
              <a:rPr lang="en-US" dirty="0" smtClean="0"/>
              <a:t>Managed Table</a:t>
            </a:r>
          </a:p>
          <a:p>
            <a:r>
              <a:rPr lang="en-US" dirty="0" smtClean="0"/>
              <a:t>External Table</a:t>
            </a:r>
            <a:endParaRPr lang="en-US" dirty="0"/>
          </a:p>
          <a:p>
            <a:pPr marL="0" indent="0">
              <a:buNone/>
            </a:pPr>
            <a:endParaRPr lang="en-US" dirty="0"/>
          </a:p>
        </p:txBody>
      </p:sp>
    </p:spTree>
    <p:extLst>
      <p:ext uri="{BB962C8B-B14F-4D97-AF65-F5344CB8AC3E}">
        <p14:creationId xmlns:p14="http://schemas.microsoft.com/office/powerpoint/2010/main" val="37757279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4933"/>
          </a:xfrm>
        </p:spPr>
        <p:txBody>
          <a:bodyPr>
            <a:normAutofit/>
          </a:bodyPr>
          <a:lstStyle/>
          <a:p>
            <a:r>
              <a:rPr lang="en-US" sz="2400" b="1" dirty="0" smtClean="0"/>
              <a:t>Tables</a:t>
            </a:r>
            <a:endParaRPr lang="en-US" sz="2400" b="1" dirty="0"/>
          </a:p>
        </p:txBody>
      </p:sp>
      <p:sp>
        <p:nvSpPr>
          <p:cNvPr id="3" name="Content Placeholder 2"/>
          <p:cNvSpPr>
            <a:spLocks noGrp="1"/>
          </p:cNvSpPr>
          <p:nvPr>
            <p:ph idx="1"/>
          </p:nvPr>
        </p:nvSpPr>
        <p:spPr>
          <a:xfrm>
            <a:off x="677334" y="2160590"/>
            <a:ext cx="8596668" cy="1796814"/>
          </a:xfrm>
        </p:spPr>
        <p:txBody>
          <a:bodyPr/>
          <a:lstStyle/>
          <a:p>
            <a:pPr marL="0" indent="0">
              <a:buNone/>
            </a:pPr>
            <a:r>
              <a:rPr lang="en-US" dirty="0" smtClean="0"/>
              <a:t>To </a:t>
            </a:r>
            <a:r>
              <a:rPr lang="en-US" dirty="0"/>
              <a:t>create managed table named ‘STUDENT’.</a:t>
            </a:r>
          </a:p>
          <a:p>
            <a:pPr marL="0" indent="0">
              <a:buNone/>
            </a:pPr>
            <a:endParaRPr lang="en-US" b="1" dirty="0" smtClean="0"/>
          </a:p>
          <a:p>
            <a:pPr marL="0" indent="0">
              <a:buNone/>
            </a:pPr>
            <a:r>
              <a:rPr lang="en-US" b="1" dirty="0" smtClean="0"/>
              <a:t>CREATE </a:t>
            </a:r>
            <a:r>
              <a:rPr lang="en-US" b="1" dirty="0"/>
              <a:t>TABLE IF NOT EXISTS STUDENT(</a:t>
            </a:r>
            <a:r>
              <a:rPr lang="en-US" b="1" dirty="0" err="1"/>
              <a:t>rollno</a:t>
            </a:r>
            <a:r>
              <a:rPr lang="en-US" b="1" dirty="0"/>
              <a:t> </a:t>
            </a:r>
            <a:r>
              <a:rPr lang="en-US" b="1" dirty="0" err="1"/>
              <a:t>INT,name</a:t>
            </a:r>
            <a:r>
              <a:rPr lang="en-US" b="1" dirty="0"/>
              <a:t> </a:t>
            </a:r>
            <a:r>
              <a:rPr lang="en-US" b="1" dirty="0" err="1"/>
              <a:t>STRING,gpa</a:t>
            </a:r>
            <a:r>
              <a:rPr lang="en-US" b="1" dirty="0"/>
              <a:t> FLOAT) ROW FORMAT DELIMITED FIELDS TERMINATED BY '\t';</a:t>
            </a:r>
            <a:endParaRPr lang="en-US" dirty="0"/>
          </a:p>
          <a:p>
            <a:pPr marL="0" indent="0">
              <a:buNone/>
            </a:pPr>
            <a:endParaRPr lang="en-US" dirty="0"/>
          </a:p>
        </p:txBody>
      </p:sp>
    </p:spTree>
    <p:extLst>
      <p:ext uri="{BB962C8B-B14F-4D97-AF65-F5344CB8AC3E}">
        <p14:creationId xmlns:p14="http://schemas.microsoft.com/office/powerpoint/2010/main" val="26093179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4933"/>
          </a:xfrm>
        </p:spPr>
        <p:txBody>
          <a:bodyPr>
            <a:normAutofit/>
          </a:bodyPr>
          <a:lstStyle/>
          <a:p>
            <a:r>
              <a:rPr lang="en-US" sz="2400" b="1" dirty="0" smtClean="0"/>
              <a:t>Tables</a:t>
            </a:r>
            <a:endParaRPr lang="en-US" sz="2400" b="1" dirty="0"/>
          </a:p>
        </p:txBody>
      </p:sp>
      <p:sp>
        <p:nvSpPr>
          <p:cNvPr id="3" name="Content Placeholder 2"/>
          <p:cNvSpPr>
            <a:spLocks noGrp="1"/>
          </p:cNvSpPr>
          <p:nvPr>
            <p:ph idx="1"/>
          </p:nvPr>
        </p:nvSpPr>
        <p:spPr>
          <a:xfrm>
            <a:off x="677334" y="2160589"/>
            <a:ext cx="8596668" cy="2021667"/>
          </a:xfrm>
        </p:spPr>
        <p:txBody>
          <a:bodyPr/>
          <a:lstStyle/>
          <a:p>
            <a:pPr marL="0" indent="0">
              <a:buNone/>
            </a:pPr>
            <a:r>
              <a:rPr lang="en-US" dirty="0" smtClean="0"/>
              <a:t>To </a:t>
            </a:r>
            <a:r>
              <a:rPr lang="en-US" dirty="0"/>
              <a:t>create external table named ‘EXT_STUDENT’.</a:t>
            </a:r>
          </a:p>
          <a:p>
            <a:pPr marL="0" indent="0">
              <a:buNone/>
            </a:pPr>
            <a:endParaRPr lang="en-US" b="1" dirty="0"/>
          </a:p>
          <a:p>
            <a:pPr marL="0" indent="0">
              <a:buNone/>
            </a:pPr>
            <a:r>
              <a:rPr lang="en-US" b="1" dirty="0" smtClean="0"/>
              <a:t>CREATE </a:t>
            </a:r>
            <a:r>
              <a:rPr lang="en-US" b="1" dirty="0"/>
              <a:t>EXTERNAL TABLE IF NOT EXISTS EXT_STUDENT(</a:t>
            </a:r>
            <a:r>
              <a:rPr lang="en-US" b="1" dirty="0" err="1"/>
              <a:t>rollno</a:t>
            </a:r>
            <a:r>
              <a:rPr lang="en-US" b="1" dirty="0"/>
              <a:t> </a:t>
            </a:r>
            <a:r>
              <a:rPr lang="en-US" b="1" dirty="0" err="1"/>
              <a:t>INT,name</a:t>
            </a:r>
            <a:r>
              <a:rPr lang="en-US" b="1" dirty="0"/>
              <a:t> </a:t>
            </a:r>
            <a:r>
              <a:rPr lang="en-US" b="1" dirty="0" err="1"/>
              <a:t>STRING,gpa</a:t>
            </a:r>
            <a:r>
              <a:rPr lang="en-US" b="1" dirty="0"/>
              <a:t> FLOAT) ROW FORMAT DELIMITED FIELDS TERMINATED BY '\t'  LOCATION ‘/STUDENT_INFO;</a:t>
            </a:r>
            <a:endParaRPr lang="en-US" dirty="0"/>
          </a:p>
          <a:p>
            <a:pPr marL="0" indent="0">
              <a:buNone/>
            </a:pPr>
            <a:endParaRPr lang="en-US" dirty="0"/>
          </a:p>
        </p:txBody>
      </p:sp>
    </p:spTree>
    <p:extLst>
      <p:ext uri="{BB962C8B-B14F-4D97-AF65-F5344CB8AC3E}">
        <p14:creationId xmlns:p14="http://schemas.microsoft.com/office/powerpoint/2010/main" val="2542174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4933"/>
          </a:xfrm>
        </p:spPr>
        <p:txBody>
          <a:bodyPr>
            <a:normAutofit/>
          </a:bodyPr>
          <a:lstStyle/>
          <a:p>
            <a:r>
              <a:rPr lang="en-US" sz="2400" b="1" dirty="0" smtClean="0"/>
              <a:t>Tables</a:t>
            </a:r>
            <a:endParaRPr lang="en-US" sz="2400" b="1" dirty="0"/>
          </a:p>
        </p:txBody>
      </p:sp>
      <p:sp>
        <p:nvSpPr>
          <p:cNvPr id="3" name="Content Placeholder 2"/>
          <p:cNvSpPr>
            <a:spLocks noGrp="1"/>
          </p:cNvSpPr>
          <p:nvPr>
            <p:ph idx="1"/>
          </p:nvPr>
        </p:nvSpPr>
        <p:spPr>
          <a:xfrm>
            <a:off x="677334" y="2160590"/>
            <a:ext cx="8596668" cy="1811804"/>
          </a:xfrm>
        </p:spPr>
        <p:txBody>
          <a:bodyPr/>
          <a:lstStyle/>
          <a:p>
            <a:pPr marL="0" indent="0">
              <a:buNone/>
            </a:pPr>
            <a:r>
              <a:rPr lang="en-US" dirty="0" smtClean="0"/>
              <a:t>To </a:t>
            </a:r>
            <a:r>
              <a:rPr lang="en-US" dirty="0"/>
              <a:t>load data into the table from file named </a:t>
            </a:r>
            <a:r>
              <a:rPr lang="en-US" dirty="0" err="1"/>
              <a:t>student.tsv</a:t>
            </a:r>
            <a:r>
              <a:rPr lang="en-US" dirty="0"/>
              <a:t>.</a:t>
            </a:r>
          </a:p>
          <a:p>
            <a:pPr marL="0" indent="0">
              <a:buNone/>
            </a:pPr>
            <a:endParaRPr lang="en-US" b="1" dirty="0" smtClean="0"/>
          </a:p>
          <a:p>
            <a:pPr marL="0" indent="0">
              <a:buNone/>
            </a:pPr>
            <a:r>
              <a:rPr lang="en-US" b="1" dirty="0" smtClean="0"/>
              <a:t>LOAD </a:t>
            </a:r>
            <a:r>
              <a:rPr lang="en-US" b="1" dirty="0"/>
              <a:t>DATA LOCAL INPATH ‘/root/</a:t>
            </a:r>
            <a:r>
              <a:rPr lang="en-US" b="1" dirty="0" err="1"/>
              <a:t>hivedemos</a:t>
            </a:r>
            <a:r>
              <a:rPr lang="en-US" b="1" dirty="0"/>
              <a:t>/</a:t>
            </a:r>
            <a:r>
              <a:rPr lang="en-US" b="1" dirty="0" err="1"/>
              <a:t>student.tsv</a:t>
            </a:r>
            <a:r>
              <a:rPr lang="en-US" b="1" dirty="0"/>
              <a:t>' OVERWRITE INTO TABLE EXT_STUDENT;</a:t>
            </a:r>
            <a:endParaRPr lang="en-US" dirty="0"/>
          </a:p>
          <a:p>
            <a:pPr marL="0" indent="0">
              <a:buNone/>
            </a:pPr>
            <a:endParaRPr lang="en-US" dirty="0"/>
          </a:p>
        </p:txBody>
      </p:sp>
    </p:spTree>
    <p:extLst>
      <p:ext uri="{BB962C8B-B14F-4D97-AF65-F5344CB8AC3E}">
        <p14:creationId xmlns:p14="http://schemas.microsoft.com/office/powerpoint/2010/main" val="24513471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4933"/>
          </a:xfrm>
        </p:spPr>
        <p:txBody>
          <a:bodyPr>
            <a:normAutofit/>
          </a:bodyPr>
          <a:lstStyle/>
          <a:p>
            <a:r>
              <a:rPr lang="en-US" sz="2400" b="1" dirty="0" smtClean="0"/>
              <a:t>Tables</a:t>
            </a:r>
            <a:endParaRPr lang="en-US" sz="2400" b="1" dirty="0"/>
          </a:p>
        </p:txBody>
      </p:sp>
      <p:sp>
        <p:nvSpPr>
          <p:cNvPr id="3" name="Content Placeholder 2"/>
          <p:cNvSpPr>
            <a:spLocks noGrp="1"/>
          </p:cNvSpPr>
          <p:nvPr>
            <p:ph idx="1"/>
          </p:nvPr>
        </p:nvSpPr>
        <p:spPr>
          <a:xfrm>
            <a:off x="677334" y="2160590"/>
            <a:ext cx="8596668" cy="1571962"/>
          </a:xfrm>
        </p:spPr>
        <p:txBody>
          <a:bodyPr/>
          <a:lstStyle/>
          <a:p>
            <a:pPr marL="0" indent="0">
              <a:buNone/>
            </a:pPr>
            <a:r>
              <a:rPr lang="en-US" dirty="0" smtClean="0"/>
              <a:t>To </a:t>
            </a:r>
            <a:r>
              <a:rPr lang="en-US" dirty="0"/>
              <a:t>retrieve the student details from “EXT_STUDENT” table.</a:t>
            </a:r>
          </a:p>
          <a:p>
            <a:pPr marL="0" indent="0">
              <a:buNone/>
            </a:pPr>
            <a:endParaRPr lang="en-US" b="1" dirty="0" smtClean="0"/>
          </a:p>
          <a:p>
            <a:pPr marL="0" indent="0">
              <a:buNone/>
            </a:pPr>
            <a:r>
              <a:rPr lang="en-US" b="1" dirty="0" smtClean="0"/>
              <a:t>SELECT </a:t>
            </a:r>
            <a:r>
              <a:rPr lang="en-US" b="1" dirty="0"/>
              <a:t>* from EXT_STUDENT;</a:t>
            </a:r>
            <a:endParaRPr lang="en-US" dirty="0"/>
          </a:p>
          <a:p>
            <a:pPr marL="0" indent="0">
              <a:buNone/>
            </a:pPr>
            <a:endParaRPr lang="en-US" dirty="0"/>
          </a:p>
        </p:txBody>
      </p:sp>
    </p:spTree>
    <p:extLst>
      <p:ext uri="{BB962C8B-B14F-4D97-AF65-F5344CB8AC3E}">
        <p14:creationId xmlns:p14="http://schemas.microsoft.com/office/powerpoint/2010/main" val="103918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9126"/>
            <a:ext cx="10515600" cy="430742"/>
          </a:xfrm>
        </p:spPr>
        <p:txBody>
          <a:bodyPr>
            <a:noAutofit/>
          </a:bodyPr>
          <a:lstStyle/>
          <a:p>
            <a:r>
              <a:rPr lang="en-US" sz="2400" b="1" dirty="0" smtClean="0">
                <a:latin typeface="Trebuchet MS" panose="020B0603020202020204" pitchFamily="34" charset="0"/>
              </a:rPr>
              <a:t>Session Plan</a:t>
            </a:r>
            <a:endParaRPr lang="en-US" sz="2400" b="1" dirty="0">
              <a:latin typeface="Trebuchet MS" panose="020B0603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smtClean="0">
                <a:latin typeface="Trebuchet MS" panose="020B0603020202020204" pitchFamily="34" charset="0"/>
              </a:rPr>
              <a:t>Lecture time		90 to 120 minutes</a:t>
            </a:r>
          </a:p>
          <a:p>
            <a:pPr marL="0" indent="0">
              <a:buNone/>
            </a:pPr>
            <a:endParaRPr lang="en-US" sz="1800" dirty="0">
              <a:latin typeface="Trebuchet MS" panose="020B0603020202020204" pitchFamily="34" charset="0"/>
            </a:endParaRPr>
          </a:p>
          <a:p>
            <a:pPr marL="0" indent="0">
              <a:buNone/>
            </a:pPr>
            <a:r>
              <a:rPr lang="en-US" sz="1800" dirty="0" smtClean="0">
                <a:latin typeface="Trebuchet MS" panose="020B0603020202020204" pitchFamily="34" charset="0"/>
              </a:rPr>
              <a:t>Q/A				15 minutes</a:t>
            </a:r>
            <a:endParaRPr lang="en-US" sz="1800" dirty="0">
              <a:latin typeface="Trebuchet MS" panose="020B0603020202020204" pitchFamily="34" charset="0"/>
            </a:endParaRPr>
          </a:p>
        </p:txBody>
      </p:sp>
    </p:spTree>
    <p:extLst>
      <p:ext uri="{BB962C8B-B14F-4D97-AF65-F5344CB8AC3E}">
        <p14:creationId xmlns:p14="http://schemas.microsoft.com/office/powerpoint/2010/main" val="32182948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471" y="3022379"/>
            <a:ext cx="3937000" cy="481542"/>
          </a:xfrm>
        </p:spPr>
        <p:txBody>
          <a:bodyPr>
            <a:normAutofit/>
          </a:bodyPr>
          <a:lstStyle/>
          <a:p>
            <a:pPr algn="ctr"/>
            <a:r>
              <a:rPr lang="en-US" sz="2400" b="1" dirty="0" smtClean="0">
                <a:latin typeface="Trebuchet MS" panose="020B0603020202020204" pitchFamily="34" charset="0"/>
              </a:rPr>
              <a:t>Partitions</a:t>
            </a:r>
            <a:endParaRPr lang="en-US" sz="2400" b="1" dirty="0">
              <a:latin typeface="Trebuchet MS" panose="020B0603020202020204" pitchFamily="34" charset="0"/>
            </a:endParaRPr>
          </a:p>
        </p:txBody>
      </p:sp>
    </p:spTree>
    <p:extLst>
      <p:ext uri="{BB962C8B-B14F-4D97-AF65-F5344CB8AC3E}">
        <p14:creationId xmlns:p14="http://schemas.microsoft.com/office/powerpoint/2010/main" val="5091386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8714"/>
          </a:xfrm>
        </p:spPr>
        <p:txBody>
          <a:bodyPr>
            <a:normAutofit/>
          </a:bodyPr>
          <a:lstStyle/>
          <a:p>
            <a:r>
              <a:rPr lang="en-US" sz="2400" dirty="0" smtClean="0"/>
              <a:t>Types of partition</a:t>
            </a:r>
            <a:endParaRPr lang="en-US" sz="2400" dirty="0"/>
          </a:p>
        </p:txBody>
      </p:sp>
      <p:sp>
        <p:nvSpPr>
          <p:cNvPr id="3" name="Content Placeholder 2"/>
          <p:cNvSpPr>
            <a:spLocks noGrp="1"/>
          </p:cNvSpPr>
          <p:nvPr>
            <p:ph idx="1"/>
          </p:nvPr>
        </p:nvSpPr>
        <p:spPr>
          <a:xfrm>
            <a:off x="677334" y="1670733"/>
            <a:ext cx="8596668" cy="2264454"/>
          </a:xfrm>
        </p:spPr>
        <p:txBody>
          <a:bodyPr/>
          <a:lstStyle/>
          <a:p>
            <a:pPr marL="0" indent="0">
              <a:buNone/>
            </a:pPr>
            <a:r>
              <a:rPr lang="en-US" dirty="0"/>
              <a:t>Partition is of two types:</a:t>
            </a:r>
          </a:p>
          <a:p>
            <a:pPr lvl="0"/>
            <a:r>
              <a:rPr lang="en-US" b="1" dirty="0"/>
              <a:t>STATIC PARTITION:</a:t>
            </a:r>
            <a:r>
              <a:rPr lang="en-US" dirty="0"/>
              <a:t> It is upon the user to mention the partition (the segregation unit) where the data from the file is to be loaded.	</a:t>
            </a:r>
          </a:p>
          <a:p>
            <a:pPr lvl="0"/>
            <a:r>
              <a:rPr lang="en-US" dirty="0"/>
              <a:t> </a:t>
            </a:r>
            <a:r>
              <a:rPr lang="en-US" b="1" dirty="0"/>
              <a:t>DYNAMIC PARTITION:</a:t>
            </a:r>
            <a:r>
              <a:rPr lang="en-US" dirty="0"/>
              <a:t> The User is required to simply state the column, basis which the partitioning will take place. Hive will then create partitions basis the unique values in the column on which partition is to be carried out.</a:t>
            </a:r>
          </a:p>
          <a:p>
            <a:endParaRPr lang="en-US" dirty="0"/>
          </a:p>
        </p:txBody>
      </p:sp>
    </p:spTree>
    <p:extLst>
      <p:ext uri="{BB962C8B-B14F-4D97-AF65-F5344CB8AC3E}">
        <p14:creationId xmlns:p14="http://schemas.microsoft.com/office/powerpoint/2010/main" val="3173144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5408"/>
          </a:xfrm>
        </p:spPr>
        <p:txBody>
          <a:bodyPr>
            <a:normAutofit/>
          </a:bodyPr>
          <a:lstStyle/>
          <a:p>
            <a:r>
              <a:rPr lang="en-US" sz="2400" b="1" dirty="0" smtClean="0">
                <a:latin typeface="Trebuchet MS" panose="020B0603020202020204" pitchFamily="34" charset="0"/>
              </a:rPr>
              <a:t>Partitions</a:t>
            </a:r>
            <a:endParaRPr lang="en-US" sz="2400" dirty="0"/>
          </a:p>
        </p:txBody>
      </p:sp>
      <p:sp>
        <p:nvSpPr>
          <p:cNvPr id="4" name="Rectangle 2"/>
          <p:cNvSpPr>
            <a:spLocks noChangeArrowheads="1"/>
          </p:cNvSpPr>
          <p:nvPr/>
        </p:nvSpPr>
        <p:spPr bwMode="auto">
          <a:xfrm flipV="1">
            <a:off x="85157" y="5649021"/>
            <a:ext cx="30514290" cy="81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813299" y="2602521"/>
            <a:ext cx="17848123" cy="57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4"/>
          <p:cNvSpPr/>
          <p:nvPr/>
        </p:nvSpPr>
        <p:spPr>
          <a:xfrm>
            <a:off x="838200" y="1290902"/>
            <a:ext cx="7832834" cy="5031506"/>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Partitions split the larger dataset into more meaningful chunks.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Hive provides two kinds of partitions: Static Partition and Dynamic Partition</a:t>
            </a:r>
            <a:r>
              <a:rPr lang="en-US" dirty="0" smtClean="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smtClean="0"/>
              <a:t>To </a:t>
            </a:r>
            <a:r>
              <a:rPr lang="en-US" dirty="0"/>
              <a:t>create static partition based on “</a:t>
            </a:r>
            <a:r>
              <a:rPr lang="en-US" dirty="0" err="1"/>
              <a:t>gpa</a:t>
            </a:r>
            <a:r>
              <a:rPr lang="en-US" dirty="0"/>
              <a:t>” column.</a:t>
            </a:r>
          </a:p>
          <a:p>
            <a:endParaRPr lang="en-US" b="1" dirty="0" smtClean="0"/>
          </a:p>
          <a:p>
            <a:endParaRPr lang="en-US" b="1" dirty="0"/>
          </a:p>
          <a:p>
            <a:r>
              <a:rPr lang="en-US" b="1" dirty="0" smtClean="0"/>
              <a:t>CREATE </a:t>
            </a:r>
            <a:r>
              <a:rPr lang="en-US" b="1" dirty="0"/>
              <a:t>TABLE IF NOT EXISTS STATIC_PART_STUDENT (</a:t>
            </a:r>
            <a:r>
              <a:rPr lang="en-US" b="1" dirty="0" err="1"/>
              <a:t>rollno</a:t>
            </a:r>
            <a:r>
              <a:rPr lang="en-US" b="1" dirty="0"/>
              <a:t> INT, name STRING) PARTITIONED BY (</a:t>
            </a:r>
            <a:r>
              <a:rPr lang="en-US" b="1" dirty="0" err="1"/>
              <a:t>gpa</a:t>
            </a:r>
            <a:r>
              <a:rPr lang="en-US" b="1" dirty="0"/>
              <a:t> FLOAT) ROW FORMAT DELIMITED FIELDS TERMINATED BY '\t';</a:t>
            </a:r>
            <a:endParaRPr lang="en-US" dirty="0"/>
          </a:p>
          <a:p>
            <a:pPr>
              <a:lnSpc>
                <a:spcPct val="107000"/>
              </a:lnSpc>
              <a:spcAft>
                <a:spcPts val="800"/>
              </a:spcAft>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smtClean="0"/>
              <a:t>Load </a:t>
            </a:r>
            <a:r>
              <a:rPr lang="en-US" dirty="0"/>
              <a:t>data into partition table from table.</a:t>
            </a:r>
          </a:p>
          <a:p>
            <a:endParaRPr lang="en-US" b="1" dirty="0" smtClean="0"/>
          </a:p>
          <a:p>
            <a:endParaRPr lang="en-US" b="1" dirty="0"/>
          </a:p>
          <a:p>
            <a:r>
              <a:rPr lang="en-US" b="1" dirty="0" smtClean="0"/>
              <a:t>INSERT </a:t>
            </a:r>
            <a:r>
              <a:rPr lang="en-US" b="1" dirty="0"/>
              <a:t>OVERWRITE TABLE STATIC_PART_STUDENT PARTITION (</a:t>
            </a:r>
            <a:r>
              <a:rPr lang="en-US" b="1" dirty="0" err="1"/>
              <a:t>gpa</a:t>
            </a:r>
            <a:r>
              <a:rPr lang="en-US" b="1" dirty="0"/>
              <a:t> =4.0) SELECT </a:t>
            </a:r>
            <a:r>
              <a:rPr lang="en-US" b="1" dirty="0" err="1"/>
              <a:t>rollno</a:t>
            </a:r>
            <a:r>
              <a:rPr lang="en-US" b="1" dirty="0"/>
              <a:t>, name from EXT_STUDENT where </a:t>
            </a:r>
            <a:r>
              <a:rPr lang="en-US" b="1" dirty="0" err="1"/>
              <a:t>gpa</a:t>
            </a:r>
            <a:r>
              <a:rPr lang="en-US" b="1" dirty="0"/>
              <a:t>=4.0;</a:t>
            </a:r>
            <a:endParaRPr lang="en-US" dirty="0"/>
          </a:p>
          <a:p>
            <a:pPr>
              <a:lnSpc>
                <a:spcPct val="107000"/>
              </a:lnSpc>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578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5408"/>
          </a:xfrm>
        </p:spPr>
        <p:txBody>
          <a:bodyPr>
            <a:normAutofit/>
          </a:bodyPr>
          <a:lstStyle/>
          <a:p>
            <a:r>
              <a:rPr lang="en-US" sz="2400" b="1" dirty="0" smtClean="0">
                <a:latin typeface="Trebuchet MS" panose="020B0603020202020204" pitchFamily="34" charset="0"/>
              </a:rPr>
              <a:t>Partitions</a:t>
            </a:r>
            <a:endParaRPr lang="en-US" sz="2400" dirty="0"/>
          </a:p>
        </p:txBody>
      </p:sp>
      <p:sp>
        <p:nvSpPr>
          <p:cNvPr id="4" name="Rectangle 2"/>
          <p:cNvSpPr>
            <a:spLocks noChangeArrowheads="1"/>
          </p:cNvSpPr>
          <p:nvPr/>
        </p:nvSpPr>
        <p:spPr bwMode="auto">
          <a:xfrm flipV="1">
            <a:off x="85157" y="5649021"/>
            <a:ext cx="30514290" cy="81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813299" y="2602521"/>
            <a:ext cx="17848123" cy="57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4"/>
          <p:cNvSpPr/>
          <p:nvPr/>
        </p:nvSpPr>
        <p:spPr>
          <a:xfrm>
            <a:off x="838199" y="1206325"/>
            <a:ext cx="8715703" cy="5355312"/>
          </a:xfrm>
          <a:prstGeom prst="rect">
            <a:avLst/>
          </a:prstGeom>
        </p:spPr>
        <p:txBody>
          <a:bodyPr wrap="square">
            <a:spAutoFit/>
          </a:bodyPr>
          <a:lstStyle/>
          <a:p>
            <a:pPr marL="285750" indent="-285750">
              <a:buFont typeface="Arial" panose="020B0604020202020204" pitchFamily="34" charset="0"/>
              <a:buChar char="•"/>
            </a:pPr>
            <a:r>
              <a:rPr lang="en-US" dirty="0" smtClean="0"/>
              <a:t>To </a:t>
            </a:r>
            <a:r>
              <a:rPr lang="en-US" dirty="0"/>
              <a:t>create dynamic partition on column date.</a:t>
            </a:r>
          </a:p>
          <a:p>
            <a:endParaRPr lang="en-US" b="1" dirty="0" smtClean="0"/>
          </a:p>
          <a:p>
            <a:endParaRPr lang="en-US" b="1" dirty="0"/>
          </a:p>
          <a:p>
            <a:r>
              <a:rPr lang="en-US" b="1" dirty="0" smtClean="0"/>
              <a:t>CREATE </a:t>
            </a:r>
            <a:r>
              <a:rPr lang="en-US" b="1" dirty="0"/>
              <a:t>TABLE IF NOT EXISTS DYNAMIC_PART_STUDENT(</a:t>
            </a:r>
            <a:r>
              <a:rPr lang="en-US" b="1" dirty="0" err="1"/>
              <a:t>rollno</a:t>
            </a:r>
            <a:r>
              <a:rPr lang="en-US" b="1" dirty="0"/>
              <a:t> INT</a:t>
            </a:r>
            <a:r>
              <a:rPr lang="en-US" b="1" dirty="0" smtClean="0"/>
              <a:t>, name </a:t>
            </a:r>
            <a:r>
              <a:rPr lang="en-US" b="1" dirty="0"/>
              <a:t>STRING) PARTITIONED BY (</a:t>
            </a:r>
            <a:r>
              <a:rPr lang="en-US" b="1" dirty="0" err="1"/>
              <a:t>gpa</a:t>
            </a:r>
            <a:r>
              <a:rPr lang="en-US" b="1" dirty="0"/>
              <a:t> FLOAT) ROW FORMAT DELIMITED FIELDS TERMINATED BY '\t</a:t>
            </a:r>
            <a:r>
              <a:rPr lang="en-US" b="1" dirty="0" smtClean="0"/>
              <a:t>';</a:t>
            </a:r>
          </a:p>
          <a:p>
            <a:endParaRPr lang="en-US" b="1" dirty="0"/>
          </a:p>
          <a:p>
            <a:pPr marL="285750" indent="-285750">
              <a:buFont typeface="Arial" panose="020B0604020202020204" pitchFamily="34" charset="0"/>
              <a:buChar char="•"/>
            </a:pPr>
            <a:r>
              <a:rPr lang="en-US" dirty="0" smtClean="0"/>
              <a:t>To </a:t>
            </a:r>
            <a:r>
              <a:rPr lang="en-US" dirty="0"/>
              <a:t>load data into a dynamic partition table from table.</a:t>
            </a:r>
          </a:p>
          <a:p>
            <a:endParaRPr lang="en-US" b="1" dirty="0" smtClean="0"/>
          </a:p>
          <a:p>
            <a:r>
              <a:rPr lang="en-US" b="1" dirty="0" smtClean="0"/>
              <a:t>SET </a:t>
            </a:r>
            <a:r>
              <a:rPr lang="en-US" b="1" dirty="0" err="1"/>
              <a:t>hive.exec.dynamic.partition</a:t>
            </a:r>
            <a:r>
              <a:rPr lang="en-US" b="1" dirty="0"/>
              <a:t> = true;</a:t>
            </a:r>
            <a:endParaRPr lang="en-US" dirty="0"/>
          </a:p>
          <a:p>
            <a:r>
              <a:rPr lang="en-US" b="1" dirty="0"/>
              <a:t>SET </a:t>
            </a:r>
            <a:r>
              <a:rPr lang="en-US" b="1" dirty="0" err="1"/>
              <a:t>hive.exec.dynamic.partition.mode</a:t>
            </a:r>
            <a:r>
              <a:rPr lang="en-US" b="1" dirty="0"/>
              <a:t> = </a:t>
            </a:r>
            <a:r>
              <a:rPr lang="en-US" b="1" dirty="0" err="1"/>
              <a:t>nonstrict</a:t>
            </a:r>
            <a:r>
              <a:rPr lang="en-US" b="1" dirty="0"/>
              <a:t>;</a:t>
            </a:r>
            <a:endParaRPr lang="en-US" dirty="0"/>
          </a:p>
          <a:p>
            <a:r>
              <a:rPr lang="en-US" dirty="0"/>
              <a:t> </a:t>
            </a:r>
          </a:p>
          <a:p>
            <a:r>
              <a:rPr lang="en-US" b="1" dirty="0"/>
              <a:t>Note:</a:t>
            </a:r>
            <a:r>
              <a:rPr lang="en-US" dirty="0"/>
              <a:t> The dynamic partition strict mode requires at least one static partition column. To turn this off, </a:t>
            </a:r>
          </a:p>
          <a:p>
            <a:r>
              <a:rPr lang="en-US" dirty="0"/>
              <a:t>set </a:t>
            </a:r>
            <a:r>
              <a:rPr lang="en-US" dirty="0" err="1"/>
              <a:t>hive.exec.dynamic.partition.mode</a:t>
            </a:r>
            <a:r>
              <a:rPr lang="en-US" dirty="0"/>
              <a:t>=</a:t>
            </a:r>
            <a:r>
              <a:rPr lang="en-US" dirty="0" err="1"/>
              <a:t>nonstrict</a:t>
            </a:r>
            <a:endParaRPr lang="en-US" dirty="0"/>
          </a:p>
          <a:p>
            <a:r>
              <a:rPr lang="en-US" dirty="0"/>
              <a:t> </a:t>
            </a:r>
          </a:p>
          <a:p>
            <a:r>
              <a:rPr lang="en-US" b="1" dirty="0"/>
              <a:t>INSERT OVERWRITE TABLE DYNAMIC_PART_STUDENT PARTITION (</a:t>
            </a:r>
            <a:r>
              <a:rPr lang="en-US" b="1" dirty="0" err="1"/>
              <a:t>gpa</a:t>
            </a:r>
            <a:r>
              <a:rPr lang="en-US" b="1" dirty="0"/>
              <a:t>) SELECT </a:t>
            </a:r>
            <a:r>
              <a:rPr lang="en-US" b="1" dirty="0" err="1"/>
              <a:t>rollno,name,gpa</a:t>
            </a:r>
            <a:r>
              <a:rPr lang="en-US" b="1" dirty="0"/>
              <a:t> from EXT_STUDENT;</a:t>
            </a:r>
            <a:endParaRPr lang="en-US" dirty="0"/>
          </a:p>
          <a:p>
            <a:endParaRPr lang="en-US" dirty="0"/>
          </a:p>
        </p:txBody>
      </p:sp>
    </p:spTree>
    <p:extLst>
      <p:ext uri="{BB962C8B-B14F-4D97-AF65-F5344CB8AC3E}">
        <p14:creationId xmlns:p14="http://schemas.microsoft.com/office/powerpoint/2010/main" val="40950133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279" y="3253856"/>
            <a:ext cx="5581650" cy="481542"/>
          </a:xfrm>
        </p:spPr>
        <p:txBody>
          <a:bodyPr>
            <a:normAutofit/>
          </a:bodyPr>
          <a:lstStyle/>
          <a:p>
            <a:pPr algn="ctr"/>
            <a:r>
              <a:rPr lang="en-US" sz="2400" b="1" dirty="0" smtClean="0">
                <a:latin typeface="Trebuchet MS" panose="020B0603020202020204" pitchFamily="34" charset="0"/>
              </a:rPr>
              <a:t>Buckets</a:t>
            </a:r>
            <a:endParaRPr lang="en-US" sz="2400" b="1" dirty="0">
              <a:latin typeface="Trebuchet MS" panose="020B0603020202020204" pitchFamily="34" charset="0"/>
            </a:endParaRPr>
          </a:p>
        </p:txBody>
      </p:sp>
    </p:spTree>
    <p:extLst>
      <p:ext uri="{BB962C8B-B14F-4D97-AF65-F5344CB8AC3E}">
        <p14:creationId xmlns:p14="http://schemas.microsoft.com/office/powerpoint/2010/main" val="19972427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Partitioning Vs. Bucketing</a:t>
            </a:r>
            <a:endParaRPr lang="en-US" sz="2400" dirty="0"/>
          </a:p>
        </p:txBody>
      </p:sp>
      <p:sp>
        <p:nvSpPr>
          <p:cNvPr id="3" name="Content Placeholder 2"/>
          <p:cNvSpPr>
            <a:spLocks noGrp="1"/>
          </p:cNvSpPr>
          <p:nvPr>
            <p:ph idx="1"/>
          </p:nvPr>
        </p:nvSpPr>
        <p:spPr>
          <a:xfrm>
            <a:off x="677334" y="1768703"/>
            <a:ext cx="8596668" cy="2623683"/>
          </a:xfrm>
        </p:spPr>
        <p:txBody>
          <a:bodyPr/>
          <a:lstStyle/>
          <a:p>
            <a:r>
              <a:rPr lang="en-US" dirty="0"/>
              <a:t>Bucketing is similar to partition</a:t>
            </a:r>
            <a:r>
              <a:rPr lang="en-US" dirty="0" smtClean="0"/>
              <a:t>.</a:t>
            </a:r>
          </a:p>
          <a:p>
            <a:r>
              <a:rPr lang="en-US" dirty="0" smtClean="0"/>
              <a:t> </a:t>
            </a:r>
            <a:r>
              <a:rPr lang="en-US" dirty="0"/>
              <a:t>However there is a subtle difference between partition and bucketing. In partition, you need to create partition for each unique value of the column. This may lead to a situation where you may end up with thousands of partitions. </a:t>
            </a:r>
            <a:endParaRPr lang="en-US" dirty="0" smtClean="0"/>
          </a:p>
          <a:p>
            <a:r>
              <a:rPr lang="en-US" dirty="0" smtClean="0"/>
              <a:t>This </a:t>
            </a:r>
            <a:r>
              <a:rPr lang="en-US" dirty="0"/>
              <a:t>can be avoided using Bucketing in which you can limit the number of buckets that will be created. A bucket is a file whereas a partition is a directory.</a:t>
            </a:r>
          </a:p>
          <a:p>
            <a:endParaRPr lang="en-US" dirty="0"/>
          </a:p>
        </p:txBody>
      </p:sp>
    </p:spTree>
    <p:extLst>
      <p:ext uri="{BB962C8B-B14F-4D97-AF65-F5344CB8AC3E}">
        <p14:creationId xmlns:p14="http://schemas.microsoft.com/office/powerpoint/2010/main" val="110962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5408"/>
          </a:xfrm>
        </p:spPr>
        <p:txBody>
          <a:bodyPr>
            <a:normAutofit/>
          </a:bodyPr>
          <a:lstStyle/>
          <a:p>
            <a:r>
              <a:rPr lang="en-US" sz="2400" b="1" dirty="0" smtClean="0">
                <a:latin typeface="Trebuchet MS" panose="020B0603020202020204" pitchFamily="34" charset="0"/>
              </a:rPr>
              <a:t>Buckets</a:t>
            </a:r>
            <a:endParaRPr lang="en-US" sz="2400" dirty="0"/>
          </a:p>
        </p:txBody>
      </p:sp>
      <p:sp>
        <p:nvSpPr>
          <p:cNvPr id="4" name="Rectangle 2"/>
          <p:cNvSpPr>
            <a:spLocks noChangeArrowheads="1"/>
          </p:cNvSpPr>
          <p:nvPr/>
        </p:nvSpPr>
        <p:spPr bwMode="auto">
          <a:xfrm flipV="1">
            <a:off x="85157" y="5649021"/>
            <a:ext cx="30514290" cy="81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813299" y="2602521"/>
            <a:ext cx="17848123" cy="57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4"/>
          <p:cNvSpPr/>
          <p:nvPr/>
        </p:nvSpPr>
        <p:spPr>
          <a:xfrm>
            <a:off x="838200" y="1206325"/>
            <a:ext cx="7220920" cy="5355312"/>
          </a:xfrm>
          <a:prstGeom prst="rect">
            <a:avLst/>
          </a:prstGeom>
        </p:spPr>
        <p:txBody>
          <a:bodyPr wrap="square">
            <a:spAutoFit/>
          </a:bodyPr>
          <a:lstStyle/>
          <a:p>
            <a:pPr marL="285750" indent="-285750">
              <a:buFont typeface="Arial" panose="020B0604020202020204" pitchFamily="34" charset="0"/>
              <a:buChar char="•"/>
            </a:pPr>
            <a:r>
              <a:rPr lang="en-US" dirty="0"/>
              <a:t>To create a bucketed table having 3 </a:t>
            </a:r>
            <a:r>
              <a:rPr lang="en-US" dirty="0" smtClean="0"/>
              <a:t>buckets.</a:t>
            </a:r>
            <a:endParaRPr lang="en-US" dirty="0"/>
          </a:p>
          <a:p>
            <a:r>
              <a:rPr lang="en-US" dirty="0"/>
              <a:t> </a:t>
            </a:r>
          </a:p>
          <a:p>
            <a:r>
              <a:rPr lang="en-US" b="1" dirty="0"/>
              <a:t>CREATE TABLE IF NOT EXISTS STUDENT_BUCKET (</a:t>
            </a:r>
            <a:r>
              <a:rPr lang="en-US" b="1" dirty="0" err="1"/>
              <a:t>rollno</a:t>
            </a:r>
            <a:r>
              <a:rPr lang="en-US" b="1" dirty="0"/>
              <a:t> </a:t>
            </a:r>
            <a:r>
              <a:rPr lang="en-US" b="1" dirty="0" err="1"/>
              <a:t>INT,name</a:t>
            </a:r>
            <a:r>
              <a:rPr lang="en-US" b="1" dirty="0"/>
              <a:t> </a:t>
            </a:r>
            <a:r>
              <a:rPr lang="en-US" b="1" dirty="0" err="1"/>
              <a:t>STRING,grade</a:t>
            </a:r>
            <a:r>
              <a:rPr lang="en-US" b="1" dirty="0"/>
              <a:t> FLOAT)</a:t>
            </a:r>
            <a:endParaRPr lang="en-US" dirty="0"/>
          </a:p>
          <a:p>
            <a:r>
              <a:rPr lang="en-US" b="1" dirty="0"/>
              <a:t>CLUSTERED BY (grade) into 3 buckets</a:t>
            </a:r>
            <a:r>
              <a:rPr lang="en-US" b="1" dirty="0" smtClean="0"/>
              <a:t>;</a:t>
            </a:r>
          </a:p>
          <a:p>
            <a:endParaRPr lang="en-US" b="1" dirty="0"/>
          </a:p>
          <a:p>
            <a:endParaRPr lang="en-US" dirty="0"/>
          </a:p>
          <a:p>
            <a:pPr marL="285750" indent="-285750">
              <a:buFont typeface="Arial" panose="020B0604020202020204" pitchFamily="34" charset="0"/>
              <a:buChar char="•"/>
            </a:pPr>
            <a:r>
              <a:rPr lang="en-US" dirty="0" smtClean="0"/>
              <a:t>Load </a:t>
            </a:r>
            <a:r>
              <a:rPr lang="en-US" dirty="0"/>
              <a:t>data to bucketed </a:t>
            </a:r>
            <a:r>
              <a:rPr lang="en-US" dirty="0" smtClean="0"/>
              <a:t>table.</a:t>
            </a:r>
          </a:p>
          <a:p>
            <a:endParaRPr lang="en-US" dirty="0"/>
          </a:p>
          <a:p>
            <a:r>
              <a:rPr lang="en-US" b="1" dirty="0"/>
              <a:t>FROM STUDENT</a:t>
            </a:r>
            <a:endParaRPr lang="en-US" dirty="0"/>
          </a:p>
          <a:p>
            <a:r>
              <a:rPr lang="en-US" b="1" dirty="0"/>
              <a:t>INSERT OVERWRITE TABLE STUDENT_BUCKET</a:t>
            </a:r>
            <a:endParaRPr lang="en-US" dirty="0"/>
          </a:p>
          <a:p>
            <a:r>
              <a:rPr lang="en-US" b="1" dirty="0"/>
              <a:t>SELECT </a:t>
            </a:r>
            <a:r>
              <a:rPr lang="en-US" b="1" dirty="0" err="1"/>
              <a:t>rollno,name,grade</a:t>
            </a:r>
            <a:r>
              <a:rPr lang="en-US" b="1" dirty="0"/>
              <a:t>;</a:t>
            </a:r>
            <a:endParaRPr lang="en-US" dirty="0"/>
          </a:p>
          <a:p>
            <a:r>
              <a:rPr lang="en-US" b="1" dirty="0"/>
              <a:t> </a:t>
            </a:r>
            <a:endParaRPr lang="en-US" b="1" dirty="0" smtClean="0"/>
          </a:p>
          <a:p>
            <a:endParaRPr lang="en-US" dirty="0"/>
          </a:p>
          <a:p>
            <a:pPr marL="285750" indent="-285750">
              <a:buFont typeface="Arial" panose="020B0604020202020204" pitchFamily="34" charset="0"/>
              <a:buChar char="•"/>
            </a:pPr>
            <a:r>
              <a:rPr lang="en-US" dirty="0" smtClean="0"/>
              <a:t>To </a:t>
            </a:r>
            <a:r>
              <a:rPr lang="en-US" dirty="0"/>
              <a:t>display </a:t>
            </a:r>
            <a:r>
              <a:rPr lang="en-US" dirty="0" smtClean="0"/>
              <a:t>the content </a:t>
            </a:r>
            <a:r>
              <a:rPr lang="en-US" dirty="0"/>
              <a:t>of first </a:t>
            </a:r>
            <a:r>
              <a:rPr lang="en-US" dirty="0" smtClean="0"/>
              <a:t>bucket.</a:t>
            </a:r>
            <a:endParaRPr lang="en-US" dirty="0"/>
          </a:p>
          <a:p>
            <a:endParaRPr lang="en-US" b="1" dirty="0" smtClean="0"/>
          </a:p>
          <a:p>
            <a:r>
              <a:rPr lang="en-US" b="1" dirty="0" smtClean="0"/>
              <a:t>SELECT </a:t>
            </a:r>
            <a:r>
              <a:rPr lang="en-US" b="1" dirty="0"/>
              <a:t>DISTINCT GRADE FROM STUDENT_BUCKET</a:t>
            </a:r>
            <a:endParaRPr lang="en-US" dirty="0"/>
          </a:p>
          <a:p>
            <a:r>
              <a:rPr lang="en-US" b="1" dirty="0"/>
              <a:t>TABLESAMPLE(BUCKET 1 OUT OF 3 ON GRADE);</a:t>
            </a:r>
            <a:endParaRPr lang="en-US" dirty="0"/>
          </a:p>
          <a:p>
            <a:r>
              <a:rPr lang="en-US" dirty="0"/>
              <a:t> </a:t>
            </a:r>
          </a:p>
        </p:txBody>
      </p:sp>
    </p:spTree>
    <p:extLst>
      <p:ext uri="{BB962C8B-B14F-4D97-AF65-F5344CB8AC3E}">
        <p14:creationId xmlns:p14="http://schemas.microsoft.com/office/powerpoint/2010/main" val="37402529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279" y="3253856"/>
            <a:ext cx="5581650" cy="481542"/>
          </a:xfrm>
        </p:spPr>
        <p:txBody>
          <a:bodyPr>
            <a:normAutofit/>
          </a:bodyPr>
          <a:lstStyle/>
          <a:p>
            <a:pPr algn="ctr"/>
            <a:r>
              <a:rPr lang="en-US" sz="2400" b="1" dirty="0" smtClean="0">
                <a:latin typeface="Trebuchet MS" panose="020B0603020202020204" pitchFamily="34" charset="0"/>
              </a:rPr>
              <a:t>Aggregations</a:t>
            </a:r>
            <a:endParaRPr lang="en-US" sz="2400" b="1" dirty="0">
              <a:latin typeface="Trebuchet MS" panose="020B0603020202020204" pitchFamily="34" charset="0"/>
            </a:endParaRPr>
          </a:p>
        </p:txBody>
      </p:sp>
    </p:spTree>
    <p:extLst>
      <p:ext uri="{BB962C8B-B14F-4D97-AF65-F5344CB8AC3E}">
        <p14:creationId xmlns:p14="http://schemas.microsoft.com/office/powerpoint/2010/main" val="35705756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5408"/>
          </a:xfrm>
        </p:spPr>
        <p:txBody>
          <a:bodyPr>
            <a:normAutofit/>
          </a:bodyPr>
          <a:lstStyle/>
          <a:p>
            <a:r>
              <a:rPr lang="en-US" sz="2400" b="1" dirty="0" smtClean="0">
                <a:latin typeface="Trebuchet MS" panose="020B0603020202020204" pitchFamily="34" charset="0"/>
              </a:rPr>
              <a:t>Aggregations</a:t>
            </a:r>
            <a:endParaRPr lang="en-US" sz="2400" dirty="0"/>
          </a:p>
        </p:txBody>
      </p:sp>
      <p:sp>
        <p:nvSpPr>
          <p:cNvPr id="4" name="Rectangle 2"/>
          <p:cNvSpPr>
            <a:spLocks noChangeArrowheads="1"/>
          </p:cNvSpPr>
          <p:nvPr/>
        </p:nvSpPr>
        <p:spPr bwMode="auto">
          <a:xfrm flipV="1">
            <a:off x="85157" y="5649021"/>
            <a:ext cx="30514290" cy="81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813299" y="2602521"/>
            <a:ext cx="17848123" cy="57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4"/>
          <p:cNvSpPr/>
          <p:nvPr/>
        </p:nvSpPr>
        <p:spPr>
          <a:xfrm>
            <a:off x="838199" y="1206325"/>
            <a:ext cx="8715703" cy="2585323"/>
          </a:xfrm>
          <a:prstGeom prst="rect">
            <a:avLst/>
          </a:prstGeom>
        </p:spPr>
        <p:txBody>
          <a:bodyPr wrap="square">
            <a:spAutoFit/>
          </a:bodyPr>
          <a:lstStyle/>
          <a:p>
            <a:r>
              <a:rPr lang="en-US" b="1" dirty="0"/>
              <a:t> </a:t>
            </a:r>
            <a:endParaRPr lang="en-US" b="1" dirty="0" smtClean="0"/>
          </a:p>
          <a:p>
            <a:r>
              <a:rPr lang="en-US" dirty="0"/>
              <a:t>Hive supports aggregation functions like </a:t>
            </a:r>
            <a:r>
              <a:rPr lang="en-US" dirty="0" err="1"/>
              <a:t>avg</a:t>
            </a:r>
            <a:r>
              <a:rPr lang="en-US" dirty="0"/>
              <a:t>, count, etc</a:t>
            </a:r>
            <a:r>
              <a:rPr lang="en-US" dirty="0" smtClean="0"/>
              <a:t>.</a:t>
            </a:r>
          </a:p>
          <a:p>
            <a:endParaRPr lang="en-US" dirty="0"/>
          </a:p>
          <a:p>
            <a:r>
              <a:rPr lang="en-US" dirty="0" smtClean="0"/>
              <a:t>To </a:t>
            </a:r>
            <a:r>
              <a:rPr lang="en-US" dirty="0"/>
              <a:t>write the average and count aggregation function.</a:t>
            </a:r>
          </a:p>
          <a:p>
            <a:endParaRPr lang="en-US" b="1" dirty="0" smtClean="0"/>
          </a:p>
          <a:p>
            <a:r>
              <a:rPr lang="en-US" b="1" dirty="0" smtClean="0"/>
              <a:t>SELECT </a:t>
            </a:r>
            <a:r>
              <a:rPr lang="en-US" b="1" dirty="0" err="1"/>
              <a:t>avg</a:t>
            </a:r>
            <a:r>
              <a:rPr lang="en-US" b="1" dirty="0"/>
              <a:t>(</a:t>
            </a:r>
            <a:r>
              <a:rPr lang="en-US" b="1" dirty="0" err="1"/>
              <a:t>gpa</a:t>
            </a:r>
            <a:r>
              <a:rPr lang="en-US" b="1" dirty="0"/>
              <a:t>) FROM STUDENT</a:t>
            </a:r>
            <a:r>
              <a:rPr lang="en-US" b="1" dirty="0" smtClean="0"/>
              <a:t>;</a:t>
            </a:r>
          </a:p>
          <a:p>
            <a:endParaRPr lang="en-US" dirty="0"/>
          </a:p>
          <a:p>
            <a:r>
              <a:rPr lang="en-US" b="1" dirty="0"/>
              <a:t>SELECT count(*) FROM STUDENT;</a:t>
            </a:r>
            <a:endParaRPr lang="en-US" dirty="0"/>
          </a:p>
          <a:p>
            <a:r>
              <a:rPr lang="en-US" dirty="0"/>
              <a:t> </a:t>
            </a:r>
          </a:p>
        </p:txBody>
      </p:sp>
    </p:spTree>
    <p:extLst>
      <p:ext uri="{BB962C8B-B14F-4D97-AF65-F5344CB8AC3E}">
        <p14:creationId xmlns:p14="http://schemas.microsoft.com/office/powerpoint/2010/main" val="2068849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279" y="3253856"/>
            <a:ext cx="5581650" cy="481542"/>
          </a:xfrm>
        </p:spPr>
        <p:txBody>
          <a:bodyPr>
            <a:normAutofit/>
          </a:bodyPr>
          <a:lstStyle/>
          <a:p>
            <a:pPr algn="ctr"/>
            <a:r>
              <a:rPr lang="en-US" sz="2400" b="1" dirty="0" smtClean="0">
                <a:latin typeface="Trebuchet MS" panose="020B0603020202020204" pitchFamily="34" charset="0"/>
              </a:rPr>
              <a:t>Group by and Having</a:t>
            </a:r>
            <a:endParaRPr lang="en-US" sz="2400" b="1" dirty="0">
              <a:latin typeface="Trebuchet MS" panose="020B0603020202020204" pitchFamily="34" charset="0"/>
            </a:endParaRPr>
          </a:p>
        </p:txBody>
      </p:sp>
    </p:spTree>
    <p:extLst>
      <p:ext uri="{BB962C8B-B14F-4D97-AF65-F5344CB8AC3E}">
        <p14:creationId xmlns:p14="http://schemas.microsoft.com/office/powerpoint/2010/main" val="1008755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3008"/>
          </a:xfrm>
        </p:spPr>
        <p:txBody>
          <a:bodyPr>
            <a:noAutofit/>
          </a:bodyPr>
          <a:lstStyle/>
          <a:p>
            <a:r>
              <a:rPr lang="en-US" sz="2400" b="1" dirty="0" smtClean="0">
                <a:latin typeface="Trebuchet MS" panose="020B0603020202020204" pitchFamily="34" charset="0"/>
              </a:rPr>
              <a:t>Agenda</a:t>
            </a:r>
            <a:endParaRPr lang="en-US" sz="2400" b="1" dirty="0">
              <a:latin typeface="Trebuchet MS" panose="020B0603020202020204" pitchFamily="34" charset="0"/>
            </a:endParaRPr>
          </a:p>
        </p:txBody>
      </p:sp>
      <p:sp>
        <p:nvSpPr>
          <p:cNvPr id="3" name="Content Placeholder 2"/>
          <p:cNvSpPr>
            <a:spLocks noGrp="1"/>
          </p:cNvSpPr>
          <p:nvPr>
            <p:ph idx="1"/>
          </p:nvPr>
        </p:nvSpPr>
        <p:spPr>
          <a:xfrm>
            <a:off x="838200" y="931334"/>
            <a:ext cx="6746823" cy="4719958"/>
          </a:xfrm>
        </p:spPr>
        <p:txBody>
          <a:bodyPr>
            <a:noAutofit/>
          </a:bodyPr>
          <a:lstStyle/>
          <a:p>
            <a:pPr lvl="0"/>
            <a:endParaRPr lang="en-US" dirty="0" smtClean="0"/>
          </a:p>
          <a:p>
            <a:pPr lvl="0"/>
            <a:r>
              <a:rPr lang="en-US" dirty="0" smtClean="0"/>
              <a:t>What </a:t>
            </a:r>
            <a:r>
              <a:rPr lang="en-US" dirty="0"/>
              <a:t>is Hive?</a:t>
            </a:r>
          </a:p>
          <a:p>
            <a:pPr lvl="0"/>
            <a:r>
              <a:rPr lang="en-US" dirty="0" smtClean="0"/>
              <a:t>Hive </a:t>
            </a:r>
            <a:r>
              <a:rPr lang="en-US" dirty="0"/>
              <a:t>Architecture</a:t>
            </a:r>
          </a:p>
          <a:p>
            <a:pPr lvl="0"/>
            <a:r>
              <a:rPr lang="en-US" dirty="0"/>
              <a:t>Hive Data Types</a:t>
            </a:r>
          </a:p>
          <a:p>
            <a:pPr lvl="0"/>
            <a:r>
              <a:rPr lang="en-US" dirty="0"/>
              <a:t>Primitive Data Types</a:t>
            </a:r>
          </a:p>
          <a:p>
            <a:pPr lvl="0"/>
            <a:r>
              <a:rPr lang="en-US" dirty="0"/>
              <a:t>Collection Data Types</a:t>
            </a:r>
          </a:p>
          <a:p>
            <a:pPr lvl="0"/>
            <a:r>
              <a:rPr lang="en-US" dirty="0"/>
              <a:t>Hive File Format</a:t>
            </a:r>
          </a:p>
          <a:p>
            <a:pPr lvl="1"/>
            <a:r>
              <a:rPr lang="en-US" dirty="0"/>
              <a:t>Text File</a:t>
            </a:r>
          </a:p>
          <a:p>
            <a:pPr lvl="1"/>
            <a:r>
              <a:rPr lang="en-US" dirty="0"/>
              <a:t>Sequential File</a:t>
            </a:r>
          </a:p>
          <a:p>
            <a:pPr lvl="1"/>
            <a:r>
              <a:rPr lang="en-US" dirty="0" err="1"/>
              <a:t>RCFile</a:t>
            </a:r>
            <a:r>
              <a:rPr lang="en-US" dirty="0"/>
              <a:t> (Record Columnar File)</a:t>
            </a:r>
          </a:p>
          <a:p>
            <a:pPr lvl="0"/>
            <a:endParaRPr lang="en-US" dirty="0">
              <a:latin typeface="Trebuchet MS" panose="020B0603020202020204" pitchFamily="34" charset="0"/>
            </a:endParaRPr>
          </a:p>
        </p:txBody>
      </p:sp>
    </p:spTree>
    <p:extLst>
      <p:ext uri="{BB962C8B-B14F-4D97-AF65-F5344CB8AC3E}">
        <p14:creationId xmlns:p14="http://schemas.microsoft.com/office/powerpoint/2010/main" val="22429162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5408"/>
          </a:xfrm>
        </p:spPr>
        <p:txBody>
          <a:bodyPr>
            <a:normAutofit/>
          </a:bodyPr>
          <a:lstStyle/>
          <a:p>
            <a:r>
              <a:rPr lang="en-US" sz="2400" b="1" dirty="0" smtClean="0">
                <a:latin typeface="Trebuchet MS" panose="020B0603020202020204" pitchFamily="34" charset="0"/>
              </a:rPr>
              <a:t>Group by and Having</a:t>
            </a:r>
            <a:endParaRPr lang="en-US" sz="2400" dirty="0"/>
          </a:p>
        </p:txBody>
      </p:sp>
      <p:sp>
        <p:nvSpPr>
          <p:cNvPr id="4" name="Rectangle 2"/>
          <p:cNvSpPr>
            <a:spLocks noChangeArrowheads="1"/>
          </p:cNvSpPr>
          <p:nvPr/>
        </p:nvSpPr>
        <p:spPr bwMode="auto">
          <a:xfrm flipV="1">
            <a:off x="85157" y="5649021"/>
            <a:ext cx="30514290" cy="81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813299" y="2602521"/>
            <a:ext cx="17848123" cy="57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4"/>
          <p:cNvSpPr/>
          <p:nvPr/>
        </p:nvSpPr>
        <p:spPr>
          <a:xfrm>
            <a:off x="838200" y="1237321"/>
            <a:ext cx="8715703" cy="2308324"/>
          </a:xfrm>
          <a:prstGeom prst="rect">
            <a:avLst/>
          </a:prstGeom>
        </p:spPr>
        <p:txBody>
          <a:bodyPr wrap="square">
            <a:spAutoFit/>
          </a:bodyPr>
          <a:lstStyle/>
          <a:p>
            <a:r>
              <a:rPr lang="en-US" b="1" dirty="0"/>
              <a:t> </a:t>
            </a:r>
            <a:endParaRPr lang="en-US" b="1" dirty="0" smtClean="0"/>
          </a:p>
          <a:p>
            <a:r>
              <a:rPr lang="en-US" dirty="0" smtClean="0"/>
              <a:t>To </a:t>
            </a:r>
            <a:r>
              <a:rPr lang="en-US" dirty="0"/>
              <a:t>write group by and having function.</a:t>
            </a:r>
          </a:p>
          <a:p>
            <a:endParaRPr lang="en-US" b="1" dirty="0" smtClean="0"/>
          </a:p>
          <a:p>
            <a:r>
              <a:rPr lang="en-US" b="1" dirty="0" smtClean="0"/>
              <a:t>SELECT </a:t>
            </a:r>
            <a:r>
              <a:rPr lang="en-US" b="1" dirty="0" err="1"/>
              <a:t>rollno</a:t>
            </a:r>
            <a:r>
              <a:rPr lang="en-US" b="1" dirty="0"/>
              <a:t>, </a:t>
            </a:r>
            <a:r>
              <a:rPr lang="en-US" b="1" dirty="0" err="1"/>
              <a:t>name,gpa</a:t>
            </a:r>
            <a:r>
              <a:rPr lang="en-US" b="1" dirty="0"/>
              <a:t> </a:t>
            </a:r>
            <a:endParaRPr lang="en-US" b="1" dirty="0" smtClean="0"/>
          </a:p>
          <a:p>
            <a:r>
              <a:rPr lang="en-US" b="1" dirty="0"/>
              <a:t>	</a:t>
            </a:r>
            <a:r>
              <a:rPr lang="en-US" b="1" dirty="0" smtClean="0"/>
              <a:t>FROM </a:t>
            </a:r>
            <a:r>
              <a:rPr lang="en-US" b="1" dirty="0"/>
              <a:t>STUDENT  </a:t>
            </a:r>
            <a:endParaRPr lang="en-US" b="1" dirty="0" smtClean="0"/>
          </a:p>
          <a:p>
            <a:r>
              <a:rPr lang="en-US" b="1" dirty="0"/>
              <a:t>	</a:t>
            </a:r>
            <a:r>
              <a:rPr lang="en-US" b="1" dirty="0" smtClean="0"/>
              <a:t>	GROUP </a:t>
            </a:r>
            <a:r>
              <a:rPr lang="en-US" b="1" dirty="0"/>
              <a:t>BY </a:t>
            </a:r>
            <a:r>
              <a:rPr lang="en-US" b="1" dirty="0" err="1"/>
              <a:t>rollno,name,gpa</a:t>
            </a:r>
            <a:r>
              <a:rPr lang="en-US" b="1" dirty="0"/>
              <a:t> </a:t>
            </a:r>
            <a:endParaRPr lang="en-US" b="1" dirty="0" smtClean="0"/>
          </a:p>
          <a:p>
            <a:r>
              <a:rPr lang="en-US" b="1" dirty="0"/>
              <a:t>	</a:t>
            </a:r>
            <a:r>
              <a:rPr lang="en-US" b="1" dirty="0" smtClean="0"/>
              <a:t>			HAVING </a:t>
            </a:r>
            <a:r>
              <a:rPr lang="en-US" b="1" dirty="0" err="1"/>
              <a:t>gpa</a:t>
            </a:r>
            <a:r>
              <a:rPr lang="en-US" b="1" dirty="0"/>
              <a:t> &gt; 4.0;</a:t>
            </a:r>
            <a:endParaRPr lang="en-US" dirty="0"/>
          </a:p>
          <a:p>
            <a:r>
              <a:rPr lang="en-US" dirty="0"/>
              <a:t> </a:t>
            </a:r>
          </a:p>
        </p:txBody>
      </p:sp>
    </p:spTree>
    <p:extLst>
      <p:ext uri="{BB962C8B-B14F-4D97-AF65-F5344CB8AC3E}">
        <p14:creationId xmlns:p14="http://schemas.microsoft.com/office/powerpoint/2010/main" val="36855454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279" y="3253856"/>
            <a:ext cx="5581650" cy="481542"/>
          </a:xfrm>
        </p:spPr>
        <p:txBody>
          <a:bodyPr>
            <a:normAutofit/>
          </a:bodyPr>
          <a:lstStyle/>
          <a:p>
            <a:pPr algn="ctr"/>
            <a:r>
              <a:rPr lang="en-US" sz="2400" b="1" dirty="0" err="1" smtClean="0">
                <a:latin typeface="Trebuchet MS" panose="020B0603020202020204" pitchFamily="34" charset="0"/>
              </a:rPr>
              <a:t>SerDer</a:t>
            </a:r>
            <a:endParaRPr lang="en-US" sz="2400" b="1" dirty="0">
              <a:latin typeface="Trebuchet MS" panose="020B0603020202020204" pitchFamily="34" charset="0"/>
            </a:endParaRPr>
          </a:p>
        </p:txBody>
      </p:sp>
    </p:spTree>
    <p:extLst>
      <p:ext uri="{BB962C8B-B14F-4D97-AF65-F5344CB8AC3E}">
        <p14:creationId xmlns:p14="http://schemas.microsoft.com/office/powerpoint/2010/main" val="41927278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5408"/>
          </a:xfrm>
        </p:spPr>
        <p:txBody>
          <a:bodyPr>
            <a:normAutofit/>
          </a:bodyPr>
          <a:lstStyle/>
          <a:p>
            <a:r>
              <a:rPr lang="en-US" sz="2400" b="1" dirty="0" err="1" smtClean="0">
                <a:latin typeface="Trebuchet MS" panose="020B0603020202020204" pitchFamily="34" charset="0"/>
              </a:rPr>
              <a:t>SerDer</a:t>
            </a:r>
            <a:endParaRPr lang="en-US" sz="2400" dirty="0"/>
          </a:p>
        </p:txBody>
      </p:sp>
      <p:sp>
        <p:nvSpPr>
          <p:cNvPr id="4" name="Rectangle 2"/>
          <p:cNvSpPr>
            <a:spLocks noChangeArrowheads="1"/>
          </p:cNvSpPr>
          <p:nvPr/>
        </p:nvSpPr>
        <p:spPr bwMode="auto">
          <a:xfrm flipV="1">
            <a:off x="85157" y="5649021"/>
            <a:ext cx="30514290" cy="81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flipV="1">
            <a:off x="-813299" y="2602521"/>
            <a:ext cx="17848123" cy="57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4"/>
          <p:cNvSpPr/>
          <p:nvPr/>
        </p:nvSpPr>
        <p:spPr>
          <a:xfrm>
            <a:off x="838200" y="1206325"/>
            <a:ext cx="7763360" cy="3139321"/>
          </a:xfrm>
          <a:prstGeom prst="rect">
            <a:avLst/>
          </a:prstGeom>
        </p:spPr>
        <p:txBody>
          <a:bodyPr wrap="square">
            <a:spAutoFit/>
          </a:bodyPr>
          <a:lstStyle/>
          <a:p>
            <a:r>
              <a:rPr lang="en-US" b="1" dirty="0"/>
              <a:t> </a:t>
            </a:r>
            <a:endParaRPr lang="en-US" b="1" dirty="0" smtClean="0"/>
          </a:p>
          <a:p>
            <a:pPr marL="285750" indent="-285750">
              <a:buFont typeface="Arial" panose="020B0604020202020204" pitchFamily="34" charset="0"/>
              <a:buChar char="•"/>
            </a:pPr>
            <a:r>
              <a:rPr lang="en-US" dirty="0" err="1"/>
              <a:t>SerDer</a:t>
            </a:r>
            <a:r>
              <a:rPr lang="en-US" dirty="0"/>
              <a:t> stands for </a:t>
            </a:r>
            <a:r>
              <a:rPr lang="en-US" dirty="0" err="1"/>
              <a:t>Serializer</a:t>
            </a:r>
            <a:r>
              <a:rPr lang="en-US" dirty="0"/>
              <a:t>/</a:t>
            </a:r>
            <a:r>
              <a:rPr lang="en-US" dirty="0" err="1"/>
              <a:t>Deserializer</a:t>
            </a:r>
            <a:r>
              <a:rPr lang="en-US" dirty="0" smtClean="0"/>
              <a:t>.</a:t>
            </a:r>
          </a:p>
          <a:p>
            <a:pPr marL="28575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Contains the logic to convert unstructured data into records</a:t>
            </a:r>
            <a:r>
              <a:rPr lang="en-US" dirty="0" smtClean="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Implemented using Java</a:t>
            </a:r>
            <a:r>
              <a:rPr lang="en-US" dirty="0" smtClean="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err="1"/>
              <a:t>Serializers</a:t>
            </a:r>
            <a:r>
              <a:rPr lang="en-US" dirty="0"/>
              <a:t> are used at the time of writing</a:t>
            </a:r>
            <a:r>
              <a:rPr lang="en-US" dirty="0" smtClean="0"/>
              <a:t>.</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err="1"/>
              <a:t>Deserializers</a:t>
            </a:r>
            <a:r>
              <a:rPr lang="en-US" dirty="0"/>
              <a:t> are used at query time (SELECT Statement).</a:t>
            </a:r>
          </a:p>
          <a:p>
            <a:r>
              <a:rPr lang="en-US" dirty="0"/>
              <a:t> </a:t>
            </a:r>
          </a:p>
        </p:txBody>
      </p:sp>
    </p:spTree>
    <p:extLst>
      <p:ext uri="{BB962C8B-B14F-4D97-AF65-F5344CB8AC3E}">
        <p14:creationId xmlns:p14="http://schemas.microsoft.com/office/powerpoint/2010/main" val="17268373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158" y="3057845"/>
            <a:ext cx="5071535" cy="481542"/>
          </a:xfrm>
        </p:spPr>
        <p:txBody>
          <a:bodyPr>
            <a:noAutofit/>
          </a:bodyPr>
          <a:lstStyle/>
          <a:p>
            <a:pPr algn="ctr"/>
            <a:r>
              <a:rPr lang="en-US" sz="2400" b="1" dirty="0" smtClean="0">
                <a:latin typeface="Trebuchet MS" panose="020B0603020202020204" pitchFamily="34" charset="0"/>
              </a:rPr>
              <a:t>Answer a few quick questions …</a:t>
            </a:r>
            <a:endParaRPr lang="en-US" sz="2400" b="1" dirty="0">
              <a:latin typeface="Trebuchet MS" panose="020B0603020202020204" pitchFamily="34" charset="0"/>
            </a:endParaRPr>
          </a:p>
        </p:txBody>
      </p:sp>
    </p:spTree>
    <p:extLst>
      <p:ext uri="{BB962C8B-B14F-4D97-AF65-F5344CB8AC3E}">
        <p14:creationId xmlns:p14="http://schemas.microsoft.com/office/powerpoint/2010/main" val="8745548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00" y="365126"/>
            <a:ext cx="8335779" cy="519294"/>
          </a:xfrm>
        </p:spPr>
        <p:txBody>
          <a:bodyPr>
            <a:normAutofit/>
          </a:bodyPr>
          <a:lstStyle/>
          <a:p>
            <a:r>
              <a:rPr lang="en-US" sz="2400" b="1" dirty="0" smtClean="0">
                <a:latin typeface="Trebuchet MS" panose="020B0603020202020204" pitchFamily="34" charset="0"/>
              </a:rPr>
              <a:t>Fill in the blanks</a:t>
            </a:r>
            <a:endParaRPr lang="en-US" sz="2400" b="1" dirty="0">
              <a:latin typeface="Trebuchet MS" panose="020B0603020202020204" pitchFamily="34" charset="0"/>
            </a:endParaRPr>
          </a:p>
        </p:txBody>
      </p:sp>
      <p:sp>
        <p:nvSpPr>
          <p:cNvPr id="3" name="Content Placeholder 2"/>
          <p:cNvSpPr>
            <a:spLocks noGrp="1"/>
          </p:cNvSpPr>
          <p:nvPr>
            <p:ph idx="1"/>
          </p:nvPr>
        </p:nvSpPr>
        <p:spPr>
          <a:xfrm>
            <a:off x="688300" y="1295685"/>
            <a:ext cx="8596668" cy="2586767"/>
          </a:xfrm>
        </p:spPr>
        <p:txBody>
          <a:bodyPr>
            <a:normAutofit/>
          </a:bodyPr>
          <a:lstStyle/>
          <a:p>
            <a:pPr lvl="0"/>
            <a:r>
              <a:rPr lang="en-US" dirty="0"/>
              <a:t>The </a:t>
            </a:r>
            <a:r>
              <a:rPr lang="en-US" dirty="0" err="1"/>
              <a:t>metastore</a:t>
            </a:r>
            <a:r>
              <a:rPr lang="en-US" dirty="0"/>
              <a:t> consists of ______________ and a ______________.</a:t>
            </a:r>
          </a:p>
          <a:p>
            <a:pPr lvl="0"/>
            <a:r>
              <a:rPr lang="en-US" dirty="0"/>
              <a:t>The most commonly used interface to interact with Hive is ______________.</a:t>
            </a:r>
          </a:p>
          <a:p>
            <a:pPr lvl="0"/>
            <a:r>
              <a:rPr lang="en-US" dirty="0"/>
              <a:t>The default </a:t>
            </a:r>
            <a:r>
              <a:rPr lang="en-US" dirty="0" err="1"/>
              <a:t>metastore</a:t>
            </a:r>
            <a:r>
              <a:rPr lang="en-US" dirty="0"/>
              <a:t> for Hive is ______________.</a:t>
            </a:r>
          </a:p>
          <a:p>
            <a:pPr lvl="0"/>
            <a:r>
              <a:rPr lang="en-US" dirty="0" err="1"/>
              <a:t>Metastore</a:t>
            </a:r>
            <a:r>
              <a:rPr lang="en-US" dirty="0"/>
              <a:t> contains ______________ of Hive tables.</a:t>
            </a:r>
          </a:p>
          <a:p>
            <a:pPr lvl="0"/>
            <a:r>
              <a:rPr lang="en-US" dirty="0"/>
              <a:t>______________ is responsible for compilation, optimization, and execution of Hive queries.</a:t>
            </a:r>
          </a:p>
          <a:p>
            <a:pPr marL="0" lvl="0" indent="0">
              <a:buNone/>
            </a:pPr>
            <a:endParaRPr lang="en-US" sz="1800" dirty="0">
              <a:latin typeface="Trebuchet MS" panose="020B0603020202020204" pitchFamily="34" charset="0"/>
            </a:endParaRPr>
          </a:p>
          <a:p>
            <a:pPr lvl="0"/>
            <a:endParaRPr lang="en-US" sz="1800" dirty="0">
              <a:latin typeface="Trebuchet MS" panose="020B0603020202020204" pitchFamily="34" charset="0"/>
            </a:endParaRPr>
          </a:p>
          <a:p>
            <a:endParaRPr lang="en-US" sz="1800" dirty="0">
              <a:latin typeface="Trebuchet MS" panose="020B0603020202020204" pitchFamily="34" charset="0"/>
            </a:endParaRPr>
          </a:p>
        </p:txBody>
      </p:sp>
    </p:spTree>
    <p:extLst>
      <p:ext uri="{BB962C8B-B14F-4D97-AF65-F5344CB8AC3E}">
        <p14:creationId xmlns:p14="http://schemas.microsoft.com/office/powerpoint/2010/main" val="32535229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rebuchet MS" panose="020B0603020202020204" pitchFamily="34" charset="0"/>
              </a:rPr>
              <a:t>Summary please…</a:t>
            </a:r>
            <a:endParaRPr lang="en-US" sz="2400" b="1" dirty="0">
              <a:latin typeface="Trebuchet MS" panose="020B0603020202020204" pitchFamily="34" charset="0"/>
            </a:endParaRPr>
          </a:p>
        </p:txBody>
      </p:sp>
      <p:sp>
        <p:nvSpPr>
          <p:cNvPr id="3" name="Content Placeholder 2"/>
          <p:cNvSpPr>
            <a:spLocks noGrp="1"/>
          </p:cNvSpPr>
          <p:nvPr>
            <p:ph idx="1"/>
          </p:nvPr>
        </p:nvSpPr>
        <p:spPr>
          <a:xfrm>
            <a:off x="677334" y="2496570"/>
            <a:ext cx="8596668" cy="336572"/>
          </a:xfrm>
        </p:spPr>
        <p:txBody>
          <a:bodyPr>
            <a:normAutofit fontScale="92500" lnSpcReduction="10000"/>
          </a:bodyPr>
          <a:lstStyle/>
          <a:p>
            <a:pPr marL="0" indent="0">
              <a:buNone/>
            </a:pPr>
            <a:r>
              <a:rPr lang="en-US" sz="1800" dirty="0" smtClean="0">
                <a:latin typeface="Trebuchet MS" panose="020B0603020202020204" pitchFamily="34" charset="0"/>
              </a:rPr>
              <a:t>Ask a few participants of the learning program to summarize the lecture.</a:t>
            </a:r>
            <a:endParaRPr lang="en-US" sz="1800" dirty="0">
              <a:latin typeface="Trebuchet MS" panose="020B0603020202020204" pitchFamily="34" charset="0"/>
            </a:endParaRPr>
          </a:p>
        </p:txBody>
      </p:sp>
    </p:spTree>
    <p:extLst>
      <p:ext uri="{BB962C8B-B14F-4D97-AF65-F5344CB8AC3E}">
        <p14:creationId xmlns:p14="http://schemas.microsoft.com/office/powerpoint/2010/main" val="2118010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7411" y="2988834"/>
            <a:ext cx="5071535" cy="481542"/>
          </a:xfrm>
        </p:spPr>
        <p:txBody>
          <a:bodyPr>
            <a:noAutofit/>
          </a:bodyPr>
          <a:lstStyle/>
          <a:p>
            <a:pPr algn="ctr"/>
            <a:r>
              <a:rPr lang="en-US" sz="2400" b="1" dirty="0" smtClean="0">
                <a:latin typeface="Trebuchet MS" panose="020B0603020202020204" pitchFamily="34" charset="0"/>
              </a:rPr>
              <a:t>References …</a:t>
            </a:r>
            <a:endParaRPr lang="en-US" sz="2400" b="1" dirty="0">
              <a:latin typeface="Trebuchet MS" panose="020B0603020202020204" pitchFamily="34" charset="0"/>
            </a:endParaRPr>
          </a:p>
        </p:txBody>
      </p:sp>
    </p:spTree>
    <p:extLst>
      <p:ext uri="{BB962C8B-B14F-4D97-AF65-F5344CB8AC3E}">
        <p14:creationId xmlns:p14="http://schemas.microsoft.com/office/powerpoint/2010/main" val="32348587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5925"/>
          </a:xfrm>
        </p:spPr>
        <p:txBody>
          <a:bodyPr>
            <a:noAutofit/>
          </a:bodyPr>
          <a:lstStyle/>
          <a:p>
            <a:r>
              <a:rPr lang="en-US" sz="2400" b="1" dirty="0" smtClean="0">
                <a:latin typeface="Trebuchet MS" panose="020B0603020202020204" pitchFamily="34" charset="0"/>
              </a:rPr>
              <a:t>Further Readings</a:t>
            </a:r>
            <a:endParaRPr lang="en-US" sz="2400" b="1" dirty="0">
              <a:latin typeface="Trebuchet MS" panose="020B0603020202020204" pitchFamily="34" charset="0"/>
            </a:endParaRPr>
          </a:p>
        </p:txBody>
      </p:sp>
      <p:sp>
        <p:nvSpPr>
          <p:cNvPr id="3" name="Content Placeholder 2"/>
          <p:cNvSpPr>
            <a:spLocks noGrp="1"/>
          </p:cNvSpPr>
          <p:nvPr>
            <p:ph idx="1"/>
          </p:nvPr>
        </p:nvSpPr>
        <p:spPr>
          <a:xfrm>
            <a:off x="838200" y="2145599"/>
            <a:ext cx="8596668" cy="2066637"/>
          </a:xfrm>
        </p:spPr>
        <p:txBody>
          <a:bodyPr/>
          <a:lstStyle/>
          <a:p>
            <a:pPr lvl="0"/>
            <a:r>
              <a:rPr lang="en-US" b="1" u="sng" dirty="0">
                <a:hlinkClick r:id="rId2"/>
              </a:rPr>
              <a:t>http://en.wikipedia.org/wiki/RCFile</a:t>
            </a:r>
            <a:endParaRPr lang="en-US" dirty="0"/>
          </a:p>
          <a:p>
            <a:pPr lvl="0"/>
            <a:r>
              <a:rPr lang="en-US" b="1" u="sng" dirty="0">
                <a:hlinkClick r:id="rId3"/>
              </a:rPr>
              <a:t>https://cwiki.apache.org/confluence/display/Hive/DynamicPartitions</a:t>
            </a:r>
            <a:endParaRPr lang="en-US" dirty="0"/>
          </a:p>
          <a:p>
            <a:pPr lvl="0"/>
            <a:r>
              <a:rPr lang="en-US" b="1" u="sng" dirty="0">
                <a:hlinkClick r:id="rId4"/>
              </a:rPr>
              <a:t>https://cwiki.apache.org/confluence/display/Hive/LanguageManual+DDL</a:t>
            </a:r>
            <a:endParaRPr lang="en-US" dirty="0"/>
          </a:p>
          <a:p>
            <a:pPr lvl="0"/>
            <a:r>
              <a:rPr lang="en-US" b="1" u="sng" dirty="0">
                <a:hlinkClick r:id="rId5"/>
              </a:rPr>
              <a:t>https://cwiki.apache.org/confluence/display/Hive/LanguageManual+DML</a:t>
            </a:r>
            <a:endParaRPr lang="en-US" dirty="0"/>
          </a:p>
          <a:p>
            <a:endParaRPr lang="en-US" dirty="0">
              <a:latin typeface="Trebuchet MS" panose="020B0603020202020204" pitchFamily="34" charset="0"/>
            </a:endParaRPr>
          </a:p>
        </p:txBody>
      </p:sp>
    </p:spTree>
    <p:extLst>
      <p:ext uri="{BB962C8B-B14F-4D97-AF65-F5344CB8AC3E}">
        <p14:creationId xmlns:p14="http://schemas.microsoft.com/office/powerpoint/2010/main" val="15803950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0079" y="3033324"/>
            <a:ext cx="2974676" cy="454944"/>
          </a:xfrm>
        </p:spPr>
        <p:txBody>
          <a:bodyPr>
            <a:noAutofit/>
          </a:bodyPr>
          <a:lstStyle/>
          <a:p>
            <a:pPr marL="0" indent="0" algn="ctr">
              <a:buNone/>
            </a:pPr>
            <a:r>
              <a:rPr lang="en-US" sz="2800" b="1" dirty="0" smtClean="0">
                <a:latin typeface="Trebuchet MS" panose="020B0603020202020204" pitchFamily="34" charset="0"/>
              </a:rPr>
              <a:t>Thank you</a:t>
            </a:r>
            <a:endParaRPr lang="en-US" sz="2800" b="1" dirty="0">
              <a:latin typeface="Trebuchet MS" panose="020B0603020202020204" pitchFamily="34" charset="0"/>
            </a:endParaRPr>
          </a:p>
        </p:txBody>
      </p:sp>
    </p:spTree>
    <p:extLst>
      <p:ext uri="{BB962C8B-B14F-4D97-AF65-F5344CB8AC3E}">
        <p14:creationId xmlns:p14="http://schemas.microsoft.com/office/powerpoint/2010/main" val="1642455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3008"/>
          </a:xfrm>
        </p:spPr>
        <p:txBody>
          <a:bodyPr>
            <a:noAutofit/>
          </a:bodyPr>
          <a:lstStyle/>
          <a:p>
            <a:r>
              <a:rPr lang="en-US" sz="2400" b="1" dirty="0" smtClean="0">
                <a:latin typeface="Trebuchet MS" panose="020B0603020202020204" pitchFamily="34" charset="0"/>
              </a:rPr>
              <a:t>Agenda</a:t>
            </a:r>
            <a:endParaRPr lang="en-US" sz="2400" b="1" dirty="0">
              <a:latin typeface="Trebuchet MS" panose="020B0603020202020204" pitchFamily="34" charset="0"/>
            </a:endParaRPr>
          </a:p>
        </p:txBody>
      </p:sp>
      <p:sp>
        <p:nvSpPr>
          <p:cNvPr id="3" name="Content Placeholder 2"/>
          <p:cNvSpPr>
            <a:spLocks noGrp="1"/>
          </p:cNvSpPr>
          <p:nvPr>
            <p:ph idx="1"/>
          </p:nvPr>
        </p:nvSpPr>
        <p:spPr>
          <a:xfrm>
            <a:off x="838200" y="931334"/>
            <a:ext cx="7196528" cy="5139682"/>
          </a:xfrm>
        </p:spPr>
        <p:txBody>
          <a:bodyPr>
            <a:noAutofit/>
          </a:bodyPr>
          <a:lstStyle/>
          <a:p>
            <a:pPr lvl="0"/>
            <a:endParaRPr lang="en-US" dirty="0" smtClean="0"/>
          </a:p>
          <a:p>
            <a:pPr lvl="0"/>
            <a:r>
              <a:rPr lang="en-US" dirty="0" smtClean="0"/>
              <a:t>Hive </a:t>
            </a:r>
            <a:r>
              <a:rPr lang="en-US" dirty="0"/>
              <a:t>Query Language</a:t>
            </a:r>
          </a:p>
          <a:p>
            <a:pPr lvl="1"/>
            <a:r>
              <a:rPr lang="en-US" dirty="0"/>
              <a:t>DDL (Data Definition Language) Statements</a:t>
            </a:r>
          </a:p>
          <a:p>
            <a:pPr lvl="1"/>
            <a:r>
              <a:rPr lang="en-US" dirty="0"/>
              <a:t>DML (Data Manipulation Language) Statements</a:t>
            </a:r>
          </a:p>
          <a:p>
            <a:pPr lvl="1"/>
            <a:r>
              <a:rPr lang="en-US" dirty="0" smtClean="0"/>
              <a:t>Database</a:t>
            </a:r>
            <a:endParaRPr lang="en-US" dirty="0"/>
          </a:p>
          <a:p>
            <a:pPr lvl="1"/>
            <a:r>
              <a:rPr lang="en-US" dirty="0"/>
              <a:t>Tables</a:t>
            </a:r>
          </a:p>
          <a:p>
            <a:pPr lvl="1"/>
            <a:r>
              <a:rPr lang="en-US" dirty="0"/>
              <a:t>Partitions</a:t>
            </a:r>
          </a:p>
          <a:p>
            <a:pPr lvl="1"/>
            <a:r>
              <a:rPr lang="en-US" dirty="0"/>
              <a:t>Buckets</a:t>
            </a:r>
          </a:p>
          <a:p>
            <a:pPr lvl="1"/>
            <a:r>
              <a:rPr lang="en-US" dirty="0" smtClean="0"/>
              <a:t>Aggregation</a:t>
            </a:r>
            <a:endParaRPr lang="en-US" dirty="0"/>
          </a:p>
          <a:p>
            <a:pPr lvl="1"/>
            <a:r>
              <a:rPr lang="en-US" dirty="0"/>
              <a:t>Group BY and Having</a:t>
            </a:r>
          </a:p>
          <a:p>
            <a:pPr lvl="0"/>
            <a:r>
              <a:rPr lang="en-US" dirty="0" smtClean="0"/>
              <a:t>SERDER</a:t>
            </a:r>
            <a:endParaRPr lang="en-US" dirty="0"/>
          </a:p>
          <a:p>
            <a:pPr lvl="0"/>
            <a:endParaRPr lang="en-US" dirty="0">
              <a:latin typeface="Trebuchet MS" panose="020B0603020202020204" pitchFamily="34" charset="0"/>
            </a:endParaRPr>
          </a:p>
        </p:txBody>
      </p:sp>
    </p:spTree>
    <p:extLst>
      <p:ext uri="{BB962C8B-B14F-4D97-AF65-F5344CB8AC3E}">
        <p14:creationId xmlns:p14="http://schemas.microsoft.com/office/powerpoint/2010/main" val="1459643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279" y="3253856"/>
            <a:ext cx="5581650" cy="481542"/>
          </a:xfrm>
        </p:spPr>
        <p:txBody>
          <a:bodyPr>
            <a:normAutofit/>
          </a:bodyPr>
          <a:lstStyle/>
          <a:p>
            <a:pPr algn="ctr"/>
            <a:r>
              <a:rPr lang="en-US" sz="2400" b="1" dirty="0" smtClean="0">
                <a:latin typeface="Trebuchet MS" panose="020B0603020202020204" pitchFamily="34" charset="0"/>
              </a:rPr>
              <a:t>What is Hive?</a:t>
            </a:r>
            <a:endParaRPr lang="en-US" sz="2400" b="1" dirty="0">
              <a:latin typeface="Trebuchet MS" panose="020B0603020202020204" pitchFamily="34" charset="0"/>
            </a:endParaRPr>
          </a:p>
        </p:txBody>
      </p:sp>
    </p:spTree>
    <p:extLst>
      <p:ext uri="{BB962C8B-B14F-4D97-AF65-F5344CB8AC3E}">
        <p14:creationId xmlns:p14="http://schemas.microsoft.com/office/powerpoint/2010/main" val="1803671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498475"/>
          </a:xfrm>
        </p:spPr>
        <p:txBody>
          <a:bodyPr>
            <a:normAutofit/>
          </a:bodyPr>
          <a:lstStyle/>
          <a:p>
            <a:r>
              <a:rPr lang="en-US" sz="2400" b="1" dirty="0" smtClean="0">
                <a:latin typeface="Trebuchet MS" panose="020B0603020202020204" pitchFamily="34" charset="0"/>
              </a:rPr>
              <a:t>What is Hive?</a:t>
            </a:r>
            <a:endParaRPr lang="en-US" sz="2400" b="1" dirty="0">
              <a:latin typeface="Trebuchet MS" panose="020B0603020202020204" pitchFamily="34" charset="0"/>
            </a:endParaRPr>
          </a:p>
        </p:txBody>
      </p:sp>
      <p:sp>
        <p:nvSpPr>
          <p:cNvPr id="6" name="Rectangle 2"/>
          <p:cNvSpPr>
            <a:spLocks noChangeArrowheads="1"/>
          </p:cNvSpPr>
          <p:nvPr/>
        </p:nvSpPr>
        <p:spPr bwMode="auto">
          <a:xfrm flipV="1">
            <a:off x="2590799" y="2133599"/>
            <a:ext cx="1442654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Rectangle 26"/>
          <p:cNvSpPr>
            <a:spLocks noChangeArrowheads="1"/>
          </p:cNvSpPr>
          <p:nvPr/>
        </p:nvSpPr>
        <p:spPr bwMode="auto">
          <a:xfrm>
            <a:off x="2286000" y="2556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838200" y="2179318"/>
            <a:ext cx="8140908" cy="2565831"/>
          </a:xfrm>
          <a:prstGeom prst="rect">
            <a:avLst/>
          </a:prstGeom>
        </p:spPr>
        <p:txBody>
          <a:bodyPr wrap="square">
            <a:spAutoFit/>
          </a:bodyPr>
          <a:lstStyle/>
          <a:p>
            <a:pPr algn="just">
              <a:lnSpc>
                <a:spcPct val="107000"/>
              </a:lnSpc>
              <a:spcAft>
                <a:spcPts val="800"/>
              </a:spcAft>
            </a:pPr>
            <a:r>
              <a:rPr lang="en-US" dirty="0">
                <a:ea typeface="Calibri" panose="020F0502020204030204" pitchFamily="34" charset="0"/>
                <a:cs typeface="Times New Roman" panose="02020603050405020304" pitchFamily="18" charset="0"/>
              </a:rPr>
              <a:t>Hive is a Data Warehousing tool. </a:t>
            </a:r>
            <a:r>
              <a:rPr lang="en-US" dirty="0" smtClean="0">
                <a:ea typeface="Calibri" panose="020F0502020204030204" pitchFamily="34" charset="0"/>
                <a:cs typeface="Times New Roman" panose="02020603050405020304" pitchFamily="18" charset="0"/>
              </a:rPr>
              <a:t>Hive </a:t>
            </a:r>
            <a:r>
              <a:rPr lang="en-US" dirty="0">
                <a:ea typeface="Calibri" panose="020F0502020204030204" pitchFamily="34" charset="0"/>
                <a:cs typeface="Times New Roman" panose="02020603050405020304" pitchFamily="18" charset="0"/>
              </a:rPr>
              <a:t>is used to query structured data built on top of Hadoop. Facebook created Hive component to manage their ever-growing volumes of data. Hive makes use of the following:</a:t>
            </a:r>
          </a:p>
          <a:p>
            <a:pPr marL="800100" marR="0" indent="-342900" algn="just">
              <a:lnSpc>
                <a:spcPct val="107000"/>
              </a:lnSpc>
              <a:spcBef>
                <a:spcPts val="0"/>
              </a:spcBef>
              <a:spcAft>
                <a:spcPts val="0"/>
              </a:spcAft>
              <a:buAutoNum type="arabicPeriod"/>
            </a:pPr>
            <a:r>
              <a:rPr lang="en-US" dirty="0" smtClean="0">
                <a:ea typeface="Calibri" panose="020F0502020204030204" pitchFamily="34" charset="0"/>
                <a:cs typeface="Times New Roman" panose="02020603050405020304" pitchFamily="18" charset="0"/>
              </a:rPr>
              <a:t>HDFS </a:t>
            </a:r>
            <a:r>
              <a:rPr lang="en-US" dirty="0">
                <a:ea typeface="Calibri" panose="020F0502020204030204" pitchFamily="34" charset="0"/>
                <a:cs typeface="Times New Roman" panose="02020603050405020304" pitchFamily="18" charset="0"/>
              </a:rPr>
              <a:t>for </a:t>
            </a:r>
            <a:r>
              <a:rPr lang="en-US" dirty="0" smtClean="0">
                <a:ea typeface="Calibri" panose="020F0502020204030204" pitchFamily="34" charset="0"/>
                <a:cs typeface="Times New Roman" panose="02020603050405020304" pitchFamily="18" charset="0"/>
              </a:rPr>
              <a:t>Storage</a:t>
            </a:r>
          </a:p>
          <a:p>
            <a:pPr marL="800100" marR="0" indent="-342900" algn="just">
              <a:lnSpc>
                <a:spcPct val="107000"/>
              </a:lnSpc>
              <a:spcBef>
                <a:spcPts val="0"/>
              </a:spcBef>
              <a:spcAft>
                <a:spcPts val="0"/>
              </a:spcAft>
              <a:buAutoNum type="arabicPeriod"/>
            </a:pPr>
            <a:endParaRPr lang="en-US" dirty="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dirty="0">
                <a:ea typeface="Calibri" panose="020F0502020204030204" pitchFamily="34" charset="0"/>
                <a:cs typeface="Times New Roman" panose="02020603050405020304" pitchFamily="18" charset="0"/>
              </a:rPr>
              <a:t>2. </a:t>
            </a:r>
            <a:r>
              <a:rPr lang="en-US" dirty="0" err="1">
                <a:ea typeface="Calibri" panose="020F0502020204030204" pitchFamily="34" charset="0"/>
                <a:cs typeface="Times New Roman" panose="02020603050405020304" pitchFamily="18" charset="0"/>
              </a:rPr>
              <a:t>MapReduce</a:t>
            </a:r>
            <a:r>
              <a:rPr lang="en-US" dirty="0">
                <a:ea typeface="Calibri" panose="020F0502020204030204" pitchFamily="34" charset="0"/>
                <a:cs typeface="Times New Roman" panose="02020603050405020304" pitchFamily="18" charset="0"/>
              </a:rPr>
              <a:t> for </a:t>
            </a:r>
            <a:r>
              <a:rPr lang="en-US" dirty="0" smtClean="0">
                <a:ea typeface="Calibri" panose="020F0502020204030204" pitchFamily="34" charset="0"/>
                <a:cs typeface="Times New Roman" panose="02020603050405020304" pitchFamily="18" charset="0"/>
              </a:rPr>
              <a:t>execution</a:t>
            </a:r>
          </a:p>
          <a:p>
            <a:pPr marL="457200" marR="0" algn="just">
              <a:lnSpc>
                <a:spcPct val="107000"/>
              </a:lnSpc>
              <a:spcBef>
                <a:spcPts val="0"/>
              </a:spcBef>
              <a:spcAft>
                <a:spcPts val="0"/>
              </a:spcAft>
            </a:pPr>
            <a:endParaRPr lang="en-US" dirty="0" smtClean="0">
              <a:ea typeface="Calibri" panose="020F0502020204030204" pitchFamily="34" charset="0"/>
              <a:cs typeface="Times New Roman" panose="02020603050405020304" pitchFamily="18" charset="0"/>
            </a:endParaRPr>
          </a:p>
          <a:p>
            <a:pPr marL="457200" marR="0" algn="just">
              <a:lnSpc>
                <a:spcPct val="107000"/>
              </a:lnSpc>
              <a:spcBef>
                <a:spcPts val="0"/>
              </a:spcBef>
              <a:spcAft>
                <a:spcPts val="0"/>
              </a:spcAft>
            </a:pPr>
            <a:r>
              <a:rPr lang="en-US" dirty="0" smtClean="0">
                <a:ea typeface="Calibri" panose="020F0502020204030204" pitchFamily="34" charset="0"/>
                <a:cs typeface="Times New Roman" panose="02020603050405020304" pitchFamily="18" charset="0"/>
              </a:rPr>
              <a:t>3</a:t>
            </a:r>
            <a:r>
              <a:rPr lang="en-US" dirty="0">
                <a:ea typeface="Calibri" panose="020F0502020204030204" pitchFamily="34" charset="0"/>
                <a:cs typeface="Times New Roman" panose="02020603050405020304" pitchFamily="18" charset="0"/>
              </a:rPr>
              <a:t>. Stores metadata in an RDBMS.</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80797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038" y="3064075"/>
            <a:ext cx="5581650" cy="481542"/>
          </a:xfrm>
        </p:spPr>
        <p:txBody>
          <a:bodyPr>
            <a:normAutofit/>
          </a:bodyPr>
          <a:lstStyle/>
          <a:p>
            <a:pPr algn="ctr"/>
            <a:r>
              <a:rPr lang="en-US" sz="2400" b="1" dirty="0" smtClean="0">
                <a:latin typeface="Trebuchet MS" panose="020B0603020202020204" pitchFamily="34" charset="0"/>
              </a:rPr>
              <a:t>Hive Features</a:t>
            </a:r>
            <a:endParaRPr lang="en-US" sz="2400" b="1" dirty="0">
              <a:latin typeface="Trebuchet MS" panose="020B0603020202020204" pitchFamily="34" charset="0"/>
            </a:endParaRPr>
          </a:p>
        </p:txBody>
      </p:sp>
    </p:spTree>
    <p:extLst>
      <p:ext uri="{BB962C8B-B14F-4D97-AF65-F5344CB8AC3E}">
        <p14:creationId xmlns:p14="http://schemas.microsoft.com/office/powerpoint/2010/main" val="11749777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302" y="499285"/>
            <a:ext cx="7975366" cy="464608"/>
          </a:xfrm>
        </p:spPr>
        <p:txBody>
          <a:bodyPr>
            <a:normAutofit/>
          </a:bodyPr>
          <a:lstStyle/>
          <a:p>
            <a:r>
              <a:rPr lang="en-US" sz="2400" b="1" dirty="0" smtClean="0">
                <a:latin typeface="Trebuchet MS" panose="020B0603020202020204" pitchFamily="34" charset="0"/>
              </a:rPr>
              <a:t>Features of Hive</a:t>
            </a:r>
            <a:endParaRPr lang="en-US" sz="2400" b="1" dirty="0">
              <a:latin typeface="Trebuchet MS" panose="020B0603020202020204" pitchFamily="34" charset="0"/>
            </a:endParaRPr>
          </a:p>
        </p:txBody>
      </p:sp>
      <p:sp>
        <p:nvSpPr>
          <p:cNvPr id="15" name="Rectangle 8"/>
          <p:cNvSpPr>
            <a:spLocks noChangeArrowheads="1"/>
          </p:cNvSpPr>
          <p:nvPr/>
        </p:nvSpPr>
        <p:spPr bwMode="auto">
          <a:xfrm>
            <a:off x="3876541" y="26401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9"/>
          <p:cNvSpPr>
            <a:spLocks noChangeArrowheads="1"/>
          </p:cNvSpPr>
          <p:nvPr/>
        </p:nvSpPr>
        <p:spPr bwMode="auto">
          <a:xfrm flipV="1">
            <a:off x="3522133" y="2674035"/>
            <a:ext cx="1883300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89"/>
          <p:cNvSpPr>
            <a:spLocks noChangeArrowheads="1"/>
          </p:cNvSpPr>
          <p:nvPr/>
        </p:nvSpPr>
        <p:spPr bwMode="auto">
          <a:xfrm>
            <a:off x="-381027" y="2137448"/>
            <a:ext cx="17404449" cy="53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3"/>
          <p:cNvSpPr/>
          <p:nvPr/>
        </p:nvSpPr>
        <p:spPr>
          <a:xfrm>
            <a:off x="609302" y="2137448"/>
            <a:ext cx="6903037" cy="2166875"/>
          </a:xfrm>
          <a:prstGeom prst="rect">
            <a:avLst/>
          </a:prstGeom>
        </p:spPr>
        <p:txBody>
          <a:bodyPr wrap="square">
            <a:spAutoFit/>
          </a:bodyPr>
          <a:lstStyle/>
          <a:p>
            <a:pPr marL="342900" marR="0" lvl="0" indent="-342900" algn="just">
              <a:lnSpc>
                <a:spcPct val="107000"/>
              </a:lnSpc>
              <a:spcBef>
                <a:spcPts val="0"/>
              </a:spcBef>
              <a:spcAft>
                <a:spcPts val="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It is similar to SQL</a:t>
            </a:r>
            <a:r>
              <a:rPr lang="en-US" dirty="0" smtClean="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Times New Roman" panose="02020603050405020304" pitchFamily="18" charset="0"/>
              <a:buAutoNum type="arabicPeriod"/>
            </a:pPr>
            <a:endParaRPr lang="en-US" dirty="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HQL is easy to code</a:t>
            </a:r>
            <a:r>
              <a:rPr lang="en-US" dirty="0" smtClean="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Times New Roman" panose="02020603050405020304" pitchFamily="18" charset="0"/>
              <a:buAutoNum type="arabicPeriod"/>
            </a:pPr>
            <a:endParaRPr lang="en-US" dirty="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Hive supports rich data types such as </a:t>
            </a:r>
            <a:r>
              <a:rPr lang="en-US" dirty="0" err="1">
                <a:ea typeface="Calibri" panose="020F0502020204030204" pitchFamily="34" charset="0"/>
                <a:cs typeface="Times New Roman" panose="02020603050405020304" pitchFamily="18" charset="0"/>
              </a:rPr>
              <a:t>structs</a:t>
            </a:r>
            <a:r>
              <a:rPr lang="en-US" dirty="0">
                <a:ea typeface="Calibri" panose="020F0502020204030204" pitchFamily="34" charset="0"/>
                <a:cs typeface="Times New Roman" panose="02020603050405020304" pitchFamily="18" charset="0"/>
              </a:rPr>
              <a:t>, lists, and maps</a:t>
            </a:r>
            <a:r>
              <a:rPr lang="en-US" dirty="0" smtClean="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Times New Roman" panose="02020603050405020304" pitchFamily="18" charset="0"/>
              <a:buAutoNum type="arabicPeriod"/>
            </a:pPr>
            <a:endParaRPr lang="en-US" dirty="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Times New Roman" panose="02020603050405020304" pitchFamily="18" charset="0"/>
              <a:buAutoNum type="arabicPeriod"/>
            </a:pPr>
            <a:r>
              <a:rPr lang="en-US" dirty="0">
                <a:ea typeface="Calibri" panose="020F0502020204030204" pitchFamily="34" charset="0"/>
                <a:cs typeface="Times New Roman" panose="02020603050405020304" pitchFamily="18" charset="0"/>
              </a:rPr>
              <a:t>Hive supports SQL filters, group-by and order-by clauses.</a:t>
            </a:r>
            <a:endParaRPr lang="en-US"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536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379</TotalTime>
  <Words>1076</Words>
  <Application>Microsoft Office PowerPoint</Application>
  <PresentationFormat>Widescreen</PresentationFormat>
  <Paragraphs>310</Paragraphs>
  <Slides>48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Times New Roman</vt:lpstr>
      <vt:lpstr>Trebuchet MS</vt:lpstr>
      <vt:lpstr>Wingdings 3</vt:lpstr>
      <vt:lpstr>Facet</vt:lpstr>
      <vt:lpstr>PowerPoint Presentation</vt:lpstr>
      <vt:lpstr>Learning Objectives and Learning Outcomes</vt:lpstr>
      <vt:lpstr>Session Plan</vt:lpstr>
      <vt:lpstr>Agenda</vt:lpstr>
      <vt:lpstr>Agenda</vt:lpstr>
      <vt:lpstr>What is Hive?</vt:lpstr>
      <vt:lpstr>What is Hive?</vt:lpstr>
      <vt:lpstr>Hive Features</vt:lpstr>
      <vt:lpstr>Features of Hive</vt:lpstr>
      <vt:lpstr>Hive Data Types</vt:lpstr>
      <vt:lpstr>Hive Data Types</vt:lpstr>
      <vt:lpstr>Hive Architecture</vt:lpstr>
      <vt:lpstr>Hive Architecture</vt:lpstr>
      <vt:lpstr>Hive Data Types</vt:lpstr>
      <vt:lpstr>Hive Data Types</vt:lpstr>
      <vt:lpstr>Hive Data Types</vt:lpstr>
      <vt:lpstr>Hive File Format</vt:lpstr>
      <vt:lpstr>Hive File Format</vt:lpstr>
      <vt:lpstr>Hive Query Language</vt:lpstr>
      <vt:lpstr>Hive Query Language (HQL)</vt:lpstr>
      <vt:lpstr>DDL and DML statements</vt:lpstr>
      <vt:lpstr>Database</vt:lpstr>
      <vt:lpstr>Database</vt:lpstr>
      <vt:lpstr>Database</vt:lpstr>
      <vt:lpstr>Tables</vt:lpstr>
      <vt:lpstr>Tables</vt:lpstr>
      <vt:lpstr>Tables</vt:lpstr>
      <vt:lpstr>Tables</vt:lpstr>
      <vt:lpstr>Tables</vt:lpstr>
      <vt:lpstr>Partitions</vt:lpstr>
      <vt:lpstr>Types of partition</vt:lpstr>
      <vt:lpstr>Partitions</vt:lpstr>
      <vt:lpstr>Partitions</vt:lpstr>
      <vt:lpstr>Buckets</vt:lpstr>
      <vt:lpstr>Partitioning Vs. Bucketing</vt:lpstr>
      <vt:lpstr>Buckets</vt:lpstr>
      <vt:lpstr>Aggregations</vt:lpstr>
      <vt:lpstr>Aggregations</vt:lpstr>
      <vt:lpstr>Group by and Having</vt:lpstr>
      <vt:lpstr>Group by and Having</vt:lpstr>
      <vt:lpstr>SerDer</vt:lpstr>
      <vt:lpstr>SerDer</vt:lpstr>
      <vt:lpstr>Answer a few quick questions …</vt:lpstr>
      <vt:lpstr>Fill in the blanks</vt:lpstr>
      <vt:lpstr>Summary please…</vt:lpstr>
      <vt:lpstr>References …</vt:lpstr>
      <vt:lpstr>Further Readings</vt:lpstr>
      <vt:lpstr>PowerPoint Presentation</vt:lpstr>
    </vt:vector>
  </TitlesOfParts>
  <Company>Infosys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Seema Acharya</dc:creator>
  <cp:lastModifiedBy>Seema Acharya</cp:lastModifiedBy>
  <cp:revision>108</cp:revision>
  <dcterms:created xsi:type="dcterms:W3CDTF">2015-04-07T15:48:33Z</dcterms:created>
  <dcterms:modified xsi:type="dcterms:W3CDTF">2019-05-15T19:33:56Z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Seema_Acharya@ad.infosys.com</vt:lpwstr>
  </property>
  <property fmtid="{D5CDD505-2E9C-101B-9397-08002B2CF9AE}" pid="5" name="MSIP_Label_be4b3411-284d-4d31-bd4f-bc13ef7f1fd6_SetDate">
    <vt:lpwstr>2019-05-15T19:31:18.2017524Z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Seema_Acharya@ad.infosys.com</vt:lpwstr>
  </property>
  <property fmtid="{D5CDD505-2E9C-101B-9397-08002B2CF9AE}" pid="12" name="MSIP_Label_a0819fa7-4367-4500-ba88-dd630d977609_SetDate">
    <vt:lpwstr>2019-05-15T19:31:18.2017524Z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