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53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37D14-4470-4006-ADC8-4430CD56D73E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83A0-C724-4766-A52E-748DB7059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71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E569-2423-4AB4-898B-283006582785}" type="datetime1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39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D37F-2E22-476C-8078-9059B127C64B}" type="datetime1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68719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D37F-2E22-476C-8078-9059B127C64B}" type="datetime1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94841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D37F-2E22-476C-8078-9059B127C64B}" type="datetime1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521651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D37F-2E22-476C-8078-9059B127C64B}" type="datetime1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61543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D37F-2E22-476C-8078-9059B127C64B}" type="datetime1">
              <a:rPr lang="en-IN" smtClean="0"/>
              <a:t>17-05-2021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8547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D37F-2E22-476C-8078-9059B127C64B}" type="datetime1">
              <a:rPr lang="en-IN" smtClean="0"/>
              <a:t>17-05-2021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96940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B92E-88A4-4E52-98D4-906476D5C303}" type="datetime1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112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0388-035D-4623-A17B-A6ACBB7023F9}" type="datetime1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9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899-008E-41E6-853E-5B0FE1497108}" type="datetime1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24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4484-7A1B-41FA-8673-445419874734}" type="datetime1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7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CED7-9885-4F61-B425-B4F9A6ED1978}" type="datetime1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90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D37F-2E22-476C-8078-9059B127C64B}" type="datetime1">
              <a:rPr lang="en-IN" smtClean="0"/>
              <a:t>17-05-2021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69837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CC04-00A6-4D0E-B702-61D35F39C274}" type="datetime1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2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0D75-87AB-4D41-8BB6-C10B55CB941F}" type="datetime1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85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98B-A7CC-444C-8441-202C4F311AFE}" type="datetime1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6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8C24-10F6-443D-85EE-CB031C1B6505}" type="datetime1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99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FAD37F-2E22-476C-8078-9059B127C64B}" type="datetime1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6DA49-FB33-4037-B598-B98B303EB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853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7C1B36-F769-46F3-A85E-183109347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8023335-EBD3-4414-A2D3-FEEA642779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3AFFC-ABB4-4018-A8D0-1169EA36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37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61C8-A0F8-48BB-803E-67FC4D12B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121212" cy="1085302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&amp; Terminology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BF2E2-F7B9-4CCB-B400-31469612F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7721"/>
            <a:ext cx="7886700" cy="4765152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3200" b="1" dirty="0">
                <a:ea typeface="新細明體" panose="020B0604030504040204" pitchFamily="18" charset="-120"/>
              </a:rPr>
              <a:t>Ordinary differential equation </a:t>
            </a:r>
            <a:r>
              <a:rPr lang="en-US" altLang="zh-TW" sz="3200" dirty="0">
                <a:ea typeface="新細明體" panose="020B0604030504040204" pitchFamily="18" charset="-120"/>
              </a:rPr>
              <a:t>(ODE) 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2800" dirty="0">
                <a:ea typeface="新細明體" panose="020B0604030504040204" pitchFamily="18" charset="-120"/>
              </a:rPr>
              <a:t>Differential equations that involve only</a:t>
            </a:r>
            <a:r>
              <a:rPr lang="he-IL" altLang="en-US" sz="2800" dirty="0"/>
              <a:t> </a:t>
            </a:r>
            <a:r>
              <a:rPr lang="en-US" altLang="zh-TW" sz="2800" dirty="0">
                <a:ea typeface="新細明體" panose="020B0604030504040204" pitchFamily="18" charset="-120"/>
              </a:rPr>
              <a:t> 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2800" b="1" dirty="0">
                <a:solidFill>
                  <a:srgbClr val="FF0000"/>
                </a:solidFill>
                <a:ea typeface="新細明體" panose="020B0604030504040204" pitchFamily="18" charset="-120"/>
              </a:rPr>
              <a:t>ONE</a:t>
            </a:r>
            <a:r>
              <a:rPr lang="en-US" altLang="zh-TW" sz="2800" dirty="0">
                <a:ea typeface="新細明體" panose="020B0604030504040204" pitchFamily="18" charset="-120"/>
              </a:rPr>
              <a:t> independent variable</a:t>
            </a:r>
            <a:r>
              <a:rPr lang="he-IL" altLang="en-US" sz="2800" dirty="0"/>
              <a:t> </a:t>
            </a:r>
            <a:r>
              <a:rPr lang="en-US" altLang="zh-TW" sz="2800" dirty="0">
                <a:ea typeface="新細明體" panose="020B0604030504040204" pitchFamily="18" charset="-120"/>
              </a:rPr>
              <a:t>are called</a:t>
            </a:r>
            <a:r>
              <a:rPr lang="he-IL" altLang="en-US" sz="2800" dirty="0"/>
              <a:t> </a:t>
            </a:r>
            <a:endParaRPr lang="en-US" altLang="zh-TW" sz="2800" dirty="0">
              <a:ea typeface="新細明體" panose="020B0604030504040204" pitchFamily="18" charset="-120"/>
            </a:endParaRP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2800" dirty="0">
                <a:ea typeface="新細明體" panose="020B0604030504040204" pitchFamily="18" charset="-120"/>
              </a:rPr>
              <a:t>ordinary</a:t>
            </a:r>
            <a:r>
              <a:rPr lang="he-IL" altLang="en-US" sz="2800" dirty="0"/>
              <a:t> </a:t>
            </a:r>
            <a:r>
              <a:rPr lang="en-US" altLang="zh-TW" sz="2800" dirty="0">
                <a:ea typeface="新細明體" panose="020B0604030504040204" pitchFamily="18" charset="-120"/>
              </a:rPr>
              <a:t>differential equations.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TW" sz="2800" b="1" dirty="0">
              <a:solidFill>
                <a:srgbClr val="FF6600"/>
              </a:solidFill>
              <a:ea typeface="新細明體" panose="020B0604030504040204" pitchFamily="18" charset="-120"/>
            </a:endParaRP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2800" b="1" dirty="0">
                <a:solidFill>
                  <a:srgbClr val="FF6600"/>
                </a:solidFill>
                <a:ea typeface="新細明體" panose="020B0604030504040204" pitchFamily="18" charset="-120"/>
              </a:rPr>
              <a:t>Examples:</a:t>
            </a: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TW" sz="2800" b="1" dirty="0">
              <a:solidFill>
                <a:srgbClr val="FF6600"/>
              </a:solidFill>
              <a:ea typeface="新細明體" panose="020B0604030504040204" pitchFamily="18" charset="-120"/>
            </a:endParaRP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TW" sz="2800" b="1" dirty="0">
              <a:solidFill>
                <a:srgbClr val="FF6600"/>
              </a:solidFill>
              <a:ea typeface="新細明體" panose="020B0604030504040204" pitchFamily="18" charset="-120"/>
            </a:endParaRP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TW" sz="2800" b="1" dirty="0">
              <a:solidFill>
                <a:srgbClr val="FF6600"/>
              </a:solidFill>
              <a:ea typeface="新細明體" panose="020B0604030504040204" pitchFamily="18" charset="-120"/>
            </a:endParaRP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TW" sz="2800" b="1" dirty="0">
              <a:solidFill>
                <a:srgbClr val="FF6600"/>
              </a:solidFill>
              <a:ea typeface="新細明體" panose="020B0604030504040204" pitchFamily="18" charset="-12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None/>
            </a:pPr>
            <a:r>
              <a:rPr lang="en-US" altLang="zh-TW" sz="2800" b="1" dirty="0">
                <a:ea typeface="新細明體" panose="020B0604030504040204" pitchFamily="18" charset="-120"/>
                <a:sym typeface="Wingdings" panose="05000000000000000000" pitchFamily="2" charset="2"/>
              </a:rPr>
              <a:t>only </a:t>
            </a:r>
            <a:r>
              <a:rPr lang="en-US" altLang="zh-TW" sz="2800" b="1" i="1" dirty="0">
                <a:ea typeface="新細明體" panose="020B0604030504040204" pitchFamily="18" charset="-120"/>
                <a:sym typeface="Wingdings" panose="05000000000000000000" pitchFamily="2" charset="2"/>
              </a:rPr>
              <a:t>ordinary</a:t>
            </a:r>
            <a:r>
              <a:rPr lang="en-US" altLang="zh-TW" sz="2800" b="1" dirty="0">
                <a:ea typeface="新細明體" panose="020B0604030504040204" pitchFamily="18" charset="-120"/>
                <a:sym typeface="Wingdings" panose="05000000000000000000" pitchFamily="2" charset="2"/>
              </a:rPr>
              <a:t> (or </a:t>
            </a:r>
            <a:r>
              <a:rPr lang="en-US" altLang="zh-TW" sz="2800" b="1" i="1" dirty="0">
                <a:ea typeface="新細明體" panose="020B0604030504040204" pitchFamily="18" charset="-120"/>
                <a:sym typeface="Wingdings" panose="05000000000000000000" pitchFamily="2" charset="2"/>
              </a:rPr>
              <a:t>total </a:t>
            </a:r>
            <a:r>
              <a:rPr lang="en-US" altLang="zh-TW" sz="2800" b="1" dirty="0">
                <a:ea typeface="新細明體" panose="020B0604030504040204" pitchFamily="18" charset="-120"/>
                <a:sym typeface="Wingdings" panose="05000000000000000000" pitchFamily="2" charset="2"/>
              </a:rPr>
              <a:t>) derivatives</a:t>
            </a:r>
            <a:endParaRPr lang="en-US" altLang="zh-TW" sz="2800" dirty="0">
              <a:ea typeface="新細明體" panose="020B0604030504040204" pitchFamily="18" charset="-120"/>
            </a:endParaRPr>
          </a:p>
          <a:p>
            <a:pPr algn="l" rtl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TW" sz="2800" b="1" dirty="0">
              <a:solidFill>
                <a:srgbClr val="FF6600"/>
              </a:solidFill>
              <a:ea typeface="新細明體" panose="020B0604030504040204" pitchFamily="18" charset="-12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2C56F-FF6A-4215-9A44-FA2C1BE4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2</a:t>
            </a:fld>
            <a:endParaRPr lang="en-IN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E15827AF-B18F-4411-9841-412ED45D77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56370"/>
              </p:ext>
            </p:extLst>
          </p:nvPr>
        </p:nvGraphicFramePr>
        <p:xfrm>
          <a:off x="674249" y="4568526"/>
          <a:ext cx="2187575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685800" imgH="355320" progId="Equation.3">
                  <p:embed/>
                </p:oleObj>
              </mc:Choice>
              <mc:Fallback>
                <p:oleObj name="方程式" r:id="rId2" imgW="685800" imgH="355320" progId="Equation.3">
                  <p:embed/>
                  <p:pic>
                    <p:nvPicPr>
                      <p:cNvPr id="3074" name="Object 4">
                        <a:extLst>
                          <a:ext uri="{FF2B5EF4-FFF2-40B4-BE49-F238E27FC236}">
                            <a16:creationId xmlns:a16="http://schemas.microsoft.com/office/drawing/2014/main" id="{66C6056C-71A7-408B-9FBB-0DF1CD57DE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49" y="4568526"/>
                        <a:ext cx="2187575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226EA96D-5E28-4077-A514-7F44F701EE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389448"/>
              </p:ext>
            </p:extLst>
          </p:nvPr>
        </p:nvGraphicFramePr>
        <p:xfrm>
          <a:off x="3365677" y="4628060"/>
          <a:ext cx="237490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990360" imgH="380880" progId="Equation.3">
                  <p:embed/>
                </p:oleObj>
              </mc:Choice>
              <mc:Fallback>
                <p:oleObj name="方程式" r:id="rId4" imgW="990360" imgH="380880" progId="Equation.3">
                  <p:embed/>
                  <p:pic>
                    <p:nvPicPr>
                      <p:cNvPr id="3075" name="Object 6">
                        <a:extLst>
                          <a:ext uri="{FF2B5EF4-FFF2-40B4-BE49-F238E27FC236}">
                            <a16:creationId xmlns:a16="http://schemas.microsoft.com/office/drawing/2014/main" id="{6158F25E-77BD-4454-8585-276EC3ACB5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677" y="4628060"/>
                        <a:ext cx="2374900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7244DB4-76CF-449E-A5A8-D5F60F32D6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009134"/>
              </p:ext>
            </p:extLst>
          </p:nvPr>
        </p:nvGraphicFramePr>
        <p:xfrm>
          <a:off x="6244431" y="4628060"/>
          <a:ext cx="24844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914400" imgH="355320" progId="Equation.3">
                  <p:embed/>
                </p:oleObj>
              </mc:Choice>
              <mc:Fallback>
                <p:oleObj name="方程式" r:id="rId6" imgW="914400" imgH="355320" progId="Equation.3">
                  <p:embed/>
                  <p:pic>
                    <p:nvPicPr>
                      <p:cNvPr id="3076" name="Object 8">
                        <a:extLst>
                          <a:ext uri="{FF2B5EF4-FFF2-40B4-BE49-F238E27FC236}">
                            <a16:creationId xmlns:a16="http://schemas.microsoft.com/office/drawing/2014/main" id="{A8A06C58-BF6C-4C6F-89E1-D386C94A8D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4431" y="4628060"/>
                        <a:ext cx="248443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15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82FE-C7B0-4F16-8466-BD107E79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Value Problem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D9336-EEB1-49CE-955B-E3DE2233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3</a:t>
            </a:fld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503A89-84A1-4B54-8C20-2C59061A1C47}"/>
                  </a:ext>
                </a:extLst>
              </p:cNvPr>
              <p:cNvSpPr txBox="1"/>
              <p:nvPr/>
            </p:nvSpPr>
            <p:spPr>
              <a:xfrm>
                <a:off x="815802" y="1679455"/>
                <a:ext cx="3756197" cy="7224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IN" sz="320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IN" sz="3200" i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32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sz="2400" dirty="0"/>
                  <a:t>	- (1)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503A89-84A1-4B54-8C20-2C59061A1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02" y="1679455"/>
                <a:ext cx="3756197" cy="722442"/>
              </a:xfrm>
              <a:prstGeom prst="rect">
                <a:avLst/>
              </a:prstGeom>
              <a:blipFill>
                <a:blip r:embed="rId2"/>
                <a:stretch>
                  <a:fillRect l="-162" b="-50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13C894-15B2-4E02-A9FD-1375F3695E2B}"/>
                  </a:ext>
                </a:extLst>
              </p:cNvPr>
              <p:cNvSpPr txBox="1"/>
              <p:nvPr/>
            </p:nvSpPr>
            <p:spPr>
              <a:xfrm>
                <a:off x="5631824" y="1794454"/>
                <a:ext cx="288352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8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8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3200" dirty="0"/>
                  <a:t>     </a:t>
                </a:r>
                <a:r>
                  <a:rPr lang="en-IN" sz="2400" dirty="0"/>
                  <a:t> -(2)</a:t>
                </a:r>
                <a:endParaRPr lang="en-IN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13C894-15B2-4E02-A9FD-1375F3695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824" y="1794454"/>
                <a:ext cx="2883526" cy="492443"/>
              </a:xfrm>
              <a:prstGeom prst="rect">
                <a:avLst/>
              </a:prstGeom>
              <a:blipFill>
                <a:blip r:embed="rId3"/>
                <a:stretch>
                  <a:fillRect r="-3383" b="-32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AB3179C-E36D-4A49-8EE8-9638F87B1003}"/>
              </a:ext>
            </a:extLst>
          </p:cNvPr>
          <p:cNvSpPr txBox="1"/>
          <p:nvPr/>
        </p:nvSpPr>
        <p:spPr>
          <a:xfrm>
            <a:off x="525516" y="3187185"/>
            <a:ext cx="78867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Equation (1) and (2) together is called an Initial value Problem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In order to select a particular integral from the infinite family of solution curves that constitute the general solution to (1), the differential equation will be considered in tandem with an initial condition i.e. (2)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8374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0812-CECD-46A3-9650-4CEB85B2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44" y="295736"/>
            <a:ext cx="7886700" cy="927646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Method’s Of Solving ODE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00D33-EBD2-4BAF-BDAD-774B3662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Euler’s Method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73E4E-25C1-4747-9449-3C282CA6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77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B8B3-C32D-45A9-A115-FCF8D3DC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08" y="271338"/>
            <a:ext cx="7055380" cy="83378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Euler’s Method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F6F8F-F6F6-40C3-B1C2-4E6D8E96C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2688123"/>
            <a:ext cx="4509407" cy="3644900"/>
          </a:xfrm>
        </p:spPr>
        <p:txBody>
          <a:bodyPr>
            <a:normAutofit/>
          </a:bodyPr>
          <a:lstStyle/>
          <a:p>
            <a:r>
              <a:rPr lang="en-US" dirty="0"/>
              <a:t>First-order method</a:t>
            </a:r>
          </a:p>
          <a:p>
            <a:r>
              <a:rPr lang="en-US" dirty="0"/>
              <a:t>Error (error per step) is proportional to the square of the step size</a:t>
            </a:r>
          </a:p>
          <a:p>
            <a:r>
              <a:rPr lang="en-US" dirty="0"/>
              <a:t>Global error (error at a given time) is proportional to the step size</a:t>
            </a:r>
          </a:p>
          <a:p>
            <a:r>
              <a:rPr lang="en-US" dirty="0"/>
              <a:t>Often serves as basis for constructing more complex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499DC-865C-4721-B2F4-4ABDF2C5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5</a:t>
            </a:fld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7E75AA-70C3-430E-B7FE-1963FBCF6D11}"/>
                  </a:ext>
                </a:extLst>
              </p:cNvPr>
              <p:cNvSpPr txBox="1"/>
              <p:nvPr/>
            </p:nvSpPr>
            <p:spPr>
              <a:xfrm>
                <a:off x="328351" y="1492027"/>
                <a:ext cx="4509407" cy="7224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IN" sz="3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IN" sz="3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32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sz="3200" dirty="0">
                    <a:solidFill>
                      <a:schemeClr val="tx1"/>
                    </a:solidFill>
                  </a:rPr>
                  <a:t> 	,</a:t>
                </a:r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7E75AA-70C3-430E-B7FE-1963FBCF6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51" y="1492027"/>
                <a:ext cx="4509407" cy="722442"/>
              </a:xfrm>
              <a:prstGeom prst="rect">
                <a:avLst/>
              </a:prstGeom>
              <a:blipFill>
                <a:blip r:embed="rId2"/>
                <a:stretch>
                  <a:fillRect l="-135" t="-2542" b="-169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2D8D39-393B-41DD-A04E-EF752C3A218A}"/>
                  </a:ext>
                </a:extLst>
              </p:cNvPr>
              <p:cNvSpPr txBox="1"/>
              <p:nvPr/>
            </p:nvSpPr>
            <p:spPr>
              <a:xfrm>
                <a:off x="328351" y="2419997"/>
                <a:ext cx="177046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I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2D8D39-393B-41DD-A04E-EF752C3A2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51" y="2419997"/>
                <a:ext cx="177046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E1375C89-36FD-494D-93C9-424ACF92DCAE}"/>
              </a:ext>
            </a:extLst>
          </p:cNvPr>
          <p:cNvGrpSpPr/>
          <p:nvPr/>
        </p:nvGrpSpPr>
        <p:grpSpPr>
          <a:xfrm>
            <a:off x="192316" y="3718465"/>
            <a:ext cx="4085767" cy="1667062"/>
            <a:chOff x="181433" y="3942782"/>
            <a:chExt cx="4085767" cy="166706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F4E18AC-5045-4759-A82E-10AE4C6EAAD7}"/>
                    </a:ext>
                  </a:extLst>
                </p:cNvPr>
                <p:cNvSpPr txBox="1"/>
                <p:nvPr/>
              </p:nvSpPr>
              <p:spPr>
                <a:xfrm>
                  <a:off x="203200" y="4488669"/>
                  <a:ext cx="406400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>
                    <a:defRPr sz="3200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/>
                            </m:ctrlPr>
                          </m:sSubPr>
                          <m:e>
                            <m:r>
                              <a:rPr lang="en-IN"/>
                              <m:t>𝑦</m:t>
                            </m:r>
                          </m:e>
                          <m:sub>
                            <m:r>
                              <a:rPr lang="en-IN"/>
                              <m:t>𝑛</m:t>
                            </m:r>
                            <m:r>
                              <a:rPr lang="en-IN"/>
                              <m:t>+1</m:t>
                            </m:r>
                          </m:sub>
                        </m:sSub>
                        <m:r>
                          <a:rPr lang="en-IN"/>
                          <m:t>=</m:t>
                        </m:r>
                        <m:sSub>
                          <m:sSubPr>
                            <m:ctrlPr>
                              <a:rPr lang="en-IN"/>
                            </m:ctrlPr>
                          </m:sSubPr>
                          <m:e>
                            <m:r>
                              <a:rPr lang="en-IN"/>
                              <m:t>𝑦</m:t>
                            </m:r>
                          </m:e>
                          <m:sub>
                            <m:r>
                              <a:rPr lang="en-IN"/>
                              <m:t>𝑛</m:t>
                            </m:r>
                          </m:sub>
                        </m:sSub>
                        <m:r>
                          <a:rPr lang="en-IN"/>
                          <m:t>+</m:t>
                        </m:r>
                        <m:r>
                          <a:rPr lang="en-IN"/>
                          <m:t>h𝑓</m:t>
                        </m:r>
                        <m:d>
                          <m:dPr>
                            <m:ctrlPr>
                              <a:rPr lang="en-IN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/>
                                </m:ctrlPr>
                              </m:sSubPr>
                              <m:e>
                                <m:r>
                                  <a:rPr lang="en-IN"/>
                                  <m:t>𝑥</m:t>
                                </m:r>
                              </m:e>
                              <m:sub>
                                <m:r>
                                  <a:rPr lang="en-IN"/>
                                  <m:t>𝑛</m:t>
                                </m:r>
                              </m:sub>
                            </m:sSub>
                            <m:r>
                              <a:rPr lang="en-IN"/>
                              <m:t>,</m:t>
                            </m:r>
                            <m:sSub>
                              <m:sSubPr>
                                <m:ctrlPr>
                                  <a:rPr lang="en-IN"/>
                                </m:ctrlPr>
                              </m:sSubPr>
                              <m:e>
                                <m:r>
                                  <a:rPr lang="en-IN"/>
                                  <m:t>𝑦</m:t>
                                </m:r>
                              </m:e>
                              <m:sub>
                                <m:r>
                                  <a:rPr lang="en-IN"/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F4E18AC-5045-4759-A82E-10AE4C6EAA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200" y="4488669"/>
                  <a:ext cx="4064000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786F0E-ECDB-4F5B-91D3-8D1CEF8560AF}"/>
                </a:ext>
              </a:extLst>
            </p:cNvPr>
            <p:cNvSpPr txBox="1"/>
            <p:nvPr/>
          </p:nvSpPr>
          <p:spPr>
            <a:xfrm>
              <a:off x="181433" y="3942782"/>
              <a:ext cx="2053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Iterative Formula</a:t>
              </a:r>
              <a:endParaRPr lang="en-I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0CB778-01C4-4F9B-AC60-9C455CC84B56}"/>
                </a:ext>
              </a:extLst>
            </p:cNvPr>
            <p:cNvSpPr txBox="1"/>
            <p:nvPr/>
          </p:nvSpPr>
          <p:spPr>
            <a:xfrm>
              <a:off x="1636429" y="5240512"/>
              <a:ext cx="2375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where, h is step size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72421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1688-D468-4497-98F3-643AAD6D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46" y="295735"/>
            <a:ext cx="8082397" cy="767687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of Euler’s Method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C2FDA2-CE22-46B1-8A5D-44085264D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6825" y="1784474"/>
                <a:ext cx="7399606" cy="419548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sz="2400" dirty="0"/>
                  <a:t>Input: Endpoints a, b; integer N ; initial condition α.</a:t>
                </a:r>
              </a:p>
              <a:p>
                <a:r>
                  <a:rPr lang="en-IN" sz="2400" dirty="0"/>
                  <a:t>Output: approximation w to y at the (N + 1) values of x.</a:t>
                </a:r>
              </a:p>
              <a:p>
                <a:pPr marL="0" indent="0">
                  <a:buNone/>
                </a:pPr>
                <a:endParaRPr lang="en-IN" sz="2400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2400" dirty="0"/>
                  <a:t>Step 1: Set h = (b − a)/N ; </a:t>
                </a:r>
              </a:p>
              <a:p>
                <a:pPr marL="0" indent="0">
                  <a:buNone/>
                </a:pPr>
                <a:r>
                  <a:rPr lang="en-IN" sz="2400" dirty="0"/>
                  <a:t>		     x = a; w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/>
                        </m:ctrlPr>
                      </m:sSubPr>
                      <m:e>
                        <m:r>
                          <a:rPr lang="en-IN" sz="2400"/>
                          <m:t>𝑦</m:t>
                        </m:r>
                      </m:e>
                      <m:sub>
                        <m:r>
                          <a:rPr lang="en-IN" sz="2400"/>
                          <m:t>0</m:t>
                        </m:r>
                      </m:sub>
                    </m:sSub>
                  </m:oMath>
                </a14:m>
                <a:endParaRPr lang="en-IN" sz="2400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Step 2: For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= 1, 2, . . . , N do steps 3, 4.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Step 3: </a:t>
                </a:r>
                <a:r>
                  <a:rPr lang="pl-PL" sz="2000" dirty="0"/>
                  <a:t>Set w = w + h</a:t>
                </a:r>
                <a:r>
                  <a:rPr lang="en-US" sz="2000" dirty="0"/>
                  <a:t>* f</a:t>
                </a:r>
                <a:r>
                  <a:rPr lang="pl-PL" sz="2000" dirty="0"/>
                  <a:t>(</a:t>
                </a:r>
                <a:r>
                  <a:rPr lang="en-US" sz="2000" dirty="0"/>
                  <a:t>x</a:t>
                </a:r>
                <a:r>
                  <a:rPr lang="pl-PL" sz="2000" dirty="0"/>
                  <a:t>, w)</a:t>
                </a:r>
                <a:r>
                  <a:rPr lang="en-US" sz="2000" dirty="0"/>
                  <a:t>  (i.e. c</a:t>
                </a:r>
                <a:r>
                  <a:rPr lang="pl-PL" sz="2000" dirty="0"/>
                  <a:t>ompute w</a:t>
                </a:r>
                <a:r>
                  <a:rPr lang="en-US" sz="2000" dirty="0"/>
                  <a:t>I</a:t>
                </a:r>
                <a:r>
                  <a:rPr lang="pl-PL" sz="2000" dirty="0"/>
                  <a:t>)</a:t>
                </a:r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Step 4: x = a +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*h 		(i.e. compute xi)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Step 5: STOP</a:t>
                </a:r>
                <a:endParaRPr lang="en-I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C2FDA2-CE22-46B1-8A5D-44085264D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6825" y="1784474"/>
                <a:ext cx="7399606" cy="4195481"/>
              </a:xfrm>
              <a:blipFill>
                <a:blip r:embed="rId2"/>
                <a:stretch>
                  <a:fillRect l="-494" t="-1890" r="-9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928E9-D58E-49E3-A041-CF8C129E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17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9E63-A49F-4DB6-B72B-005A5AAC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60" y="346353"/>
            <a:ext cx="7286171" cy="143413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function for Euler’s Method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4B40B-E4B6-4F07-B0CE-DEE4C309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DA49-FB33-4037-B598-B98B303EB93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133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</TotalTime>
  <Words>329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Ion</vt:lpstr>
      <vt:lpstr>Microsoft 方程式編輯器 3.0</vt:lpstr>
      <vt:lpstr>PowerPoint Presentation</vt:lpstr>
      <vt:lpstr>Definition &amp; Terminology</vt:lpstr>
      <vt:lpstr>Initial Value Problem</vt:lpstr>
      <vt:lpstr>Method’s Of Solving ODE</vt:lpstr>
      <vt:lpstr>Euler’s Method</vt:lpstr>
      <vt:lpstr>Algorithm of Euler’s Method</vt:lpstr>
      <vt:lpstr>Python function for Euler’s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Deshabhakt</dc:creator>
  <cp:lastModifiedBy>Deshabhakt</cp:lastModifiedBy>
  <cp:revision>30</cp:revision>
  <dcterms:created xsi:type="dcterms:W3CDTF">2021-05-17T14:15:15Z</dcterms:created>
  <dcterms:modified xsi:type="dcterms:W3CDTF">2021-05-17T16:54:24Z</dcterms:modified>
</cp:coreProperties>
</file>