
<file path=[Content_Types].xml><?xml version="1.0" encoding="utf-8"?>
<Types xmlns="http://schemas.openxmlformats.org/package/2006/content-types">
  <Default Extension="vsd" ContentType="application/vnd.visio"/>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1" r:id="rId3"/>
    <p:sldId id="272" r:id="rId4"/>
    <p:sldId id="273" r:id="rId5"/>
    <p:sldId id="283" r:id="rId6"/>
    <p:sldId id="274" r:id="rId7"/>
    <p:sldId id="288" r:id="rId8"/>
    <p:sldId id="261" r:id="rId9"/>
    <p:sldId id="289" r:id="rId10"/>
    <p:sldId id="285" r:id="rId11"/>
    <p:sldId id="290" r:id="rId12"/>
    <p:sldId id="286" r:id="rId13"/>
    <p:sldId id="287" r:id="rId14"/>
    <p:sldId id="284" r:id="rId15"/>
    <p:sldId id="257" r:id="rId16"/>
    <p:sldId id="276" r:id="rId17"/>
    <p:sldId id="258" r:id="rId18"/>
    <p:sldId id="279" r:id="rId19"/>
    <p:sldId id="268" r:id="rId20"/>
    <p:sldId id="269" r:id="rId21"/>
    <p:sldId id="275" r:id="rId22"/>
    <p:sldId id="281" r:id="rId23"/>
    <p:sldId id="280"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122" autoAdjust="0"/>
  </p:normalViewPr>
  <p:slideViewPr>
    <p:cSldViewPr snapToGrid="0">
      <p:cViewPr varScale="1">
        <p:scale>
          <a:sx n="56" d="100"/>
          <a:sy n="56" d="100"/>
        </p:scale>
        <p:origin x="12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4/13/2015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dirty="0"/>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analytics</a:t>
            </a:r>
            <a:r>
              <a:rPr lang="en-US" baseline="0" dirty="0" smtClean="0"/>
              <a:t> sets the stage for better and faster decision making. It is about leveraging technology to help with analytics. It spells a tight handshake between the communities of business users, IT and data scientists. It when properly utilized leads to gaining a richer, deeper and wider insights into the business, the customers and the partners.</a:t>
            </a: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6</a:t>
            </a:fld>
            <a:endParaRPr lang="en-US" dirty="0"/>
          </a:p>
        </p:txBody>
      </p:sp>
    </p:spTree>
    <p:extLst>
      <p:ext uri="{BB962C8B-B14F-4D97-AF65-F5344CB8AC3E}">
        <p14:creationId xmlns:p14="http://schemas.microsoft.com/office/powerpoint/2010/main" val="375549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analytics</a:t>
            </a:r>
            <a:r>
              <a:rPr lang="en-US" baseline="0" dirty="0" smtClean="0"/>
              <a:t> is not here to replace RDBMS or data warehouse. It is much more than technology. It is about dealing with not just the massive onslaught of huge volumes of data but also dealing with great variety and velocity of data. It works on the philosophy of “move code to data”.</a:t>
            </a: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8</a:t>
            </a:fld>
            <a:endParaRPr lang="en-US" dirty="0"/>
          </a:p>
        </p:txBody>
      </p:sp>
    </p:spTree>
    <p:extLst>
      <p:ext uri="{BB962C8B-B14F-4D97-AF65-F5344CB8AC3E}">
        <p14:creationId xmlns:p14="http://schemas.microsoft.com/office/powerpoint/2010/main" val="114188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Analytics 1.0 </a:t>
            </a:r>
            <a:r>
              <a:rPr lang="en-US" dirty="0" smtClean="0">
                <a:sym typeface="Wingdings" panose="05000000000000000000" pitchFamily="2" charset="2"/>
              </a:rPr>
              <a:t> deals with historical data to report on events, occurrences of the past.</a:t>
            </a:r>
          </a:p>
          <a:p>
            <a:r>
              <a:rPr lang="en-US" dirty="0" smtClean="0">
                <a:sym typeface="Wingdings" panose="05000000000000000000" pitchFamily="2" charset="2"/>
              </a:rPr>
              <a:t>Analytics 2.0  helps to predict</a:t>
            </a:r>
            <a:r>
              <a:rPr lang="en-US" baseline="0" dirty="0" smtClean="0">
                <a:sym typeface="Wingdings" panose="05000000000000000000" pitchFamily="2" charset="2"/>
              </a:rPr>
              <a:t> what will happen in future</a:t>
            </a:r>
          </a:p>
          <a:p>
            <a:r>
              <a:rPr lang="en-US" baseline="0" dirty="0" smtClean="0">
                <a:sym typeface="Wingdings" panose="05000000000000000000" pitchFamily="2" charset="2"/>
              </a:rPr>
              <a:t>Analytics 3.0  is about predicting what will happen and to best leverage the situation when it happens.</a:t>
            </a:r>
            <a:r>
              <a:rPr lang="en-US" dirty="0" smtClean="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10</a:t>
            </a:fld>
            <a:endParaRPr lang="en-US" dirty="0"/>
          </a:p>
        </p:txBody>
      </p:sp>
    </p:spTree>
    <p:extLst>
      <p:ext uri="{BB962C8B-B14F-4D97-AF65-F5344CB8AC3E}">
        <p14:creationId xmlns:p14="http://schemas.microsoft.com/office/powerpoint/2010/main" val="381868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Data Science is the process of :</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Collecting raw data from multiple disparate data sources.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Processing the data.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Integrating the data and preparing clean datasets.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Engaging in explorative data analysis using model and algorithms.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Preparing presentations using data visualizations (commonly called Infographics, or BizAnalytics, or VizAnalytics, etc.)</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Communicating the findings to all stakeholders.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Making faster and better decisions.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12</a:t>
            </a:fld>
            <a:endParaRPr lang="en-US" dirty="0"/>
          </a:p>
        </p:txBody>
      </p:sp>
    </p:spTree>
    <p:extLst>
      <p:ext uri="{BB962C8B-B14F-4D97-AF65-F5344CB8AC3E}">
        <p14:creationId xmlns:p14="http://schemas.microsoft.com/office/powerpoint/2010/main" val="8401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In-Memory</a:t>
            </a:r>
            <a:r>
              <a:rPr lang="en-US" baseline="0" dirty="0" smtClean="0"/>
              <a:t> Analytics: </a:t>
            </a:r>
            <a:r>
              <a:rPr lang="en-US" sz="1200" kern="1200" dirty="0" smtClean="0">
                <a:solidFill>
                  <a:schemeClr val="tx1"/>
                </a:solidFill>
                <a:effectLst/>
                <a:latin typeface="+mn-lt"/>
                <a:ea typeface="+mn-ea"/>
                <a:cs typeface="+mn-cs"/>
              </a:rPr>
              <a:t>Here all the relevant data is stored in Random Access Memory (RAM) or primary storage thus eliminating the need to access the data from hard disk.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In-Database Processing: With in-database processing, the database program itself can run the computations eliminating the need for export and thereby saving on time.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MPP: </a:t>
            </a:r>
            <a:r>
              <a:rPr lang="en-US" sz="1200" i="1" kern="1200" dirty="0" smtClean="0">
                <a:solidFill>
                  <a:schemeClr val="tx1"/>
                </a:solidFill>
                <a:effectLst/>
                <a:latin typeface="+mn-lt"/>
                <a:ea typeface="+mn-ea"/>
                <a:cs typeface="+mn-cs"/>
              </a:rPr>
              <a:t>Massive Parallel Processing</a:t>
            </a:r>
            <a:r>
              <a:rPr lang="en-US" sz="1200" kern="1200" dirty="0" smtClean="0">
                <a:solidFill>
                  <a:schemeClr val="tx1"/>
                </a:solidFill>
                <a:effectLst/>
                <a:latin typeface="+mn-lt"/>
                <a:ea typeface="+mn-ea"/>
                <a:cs typeface="+mn-cs"/>
              </a:rPr>
              <a:t> (MPP) refers to the coordinated processing of programs by a number of processors working parallel. The processors, each have their own operating systems and dedicated memory. They work on different parts of the same program.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Parallel</a:t>
            </a:r>
            <a:r>
              <a:rPr lang="en-US" sz="1200" kern="1200" baseline="0" dirty="0" smtClean="0">
                <a:solidFill>
                  <a:schemeClr val="tx1"/>
                </a:solidFill>
                <a:effectLst/>
                <a:latin typeface="+mn-lt"/>
                <a:ea typeface="+mn-ea"/>
                <a:cs typeface="+mn-cs"/>
              </a:rPr>
              <a:t> System:  </a:t>
            </a:r>
            <a:r>
              <a:rPr lang="en-US" sz="1200" kern="1200" dirty="0" smtClean="0">
                <a:solidFill>
                  <a:schemeClr val="tx1"/>
                </a:solidFill>
                <a:effectLst/>
                <a:latin typeface="+mn-lt"/>
                <a:ea typeface="+mn-ea"/>
                <a:cs typeface="+mn-cs"/>
              </a:rPr>
              <a:t>a parallel database system is a tightly coupled system. The processors co-operate for query processing. The user is unaware of the parallelism since he/she has no access to a specific processor of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Distributed System:  The data is usually distributed across several machines, thereby necessitating quite a number of machines to be accessed to answer a user query.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Shared Nothing Architecture:</a:t>
            </a:r>
            <a:r>
              <a:rPr lang="en-US" sz="1200" kern="1200" baseline="0" dirty="0" smtClean="0">
                <a:solidFill>
                  <a:schemeClr val="tx1"/>
                </a:solidFill>
                <a:effectLst/>
                <a:latin typeface="+mn-lt"/>
                <a:ea typeface="+mn-ea"/>
                <a:cs typeface="+mn-cs"/>
              </a:rPr>
              <a:t> In SNA, neither the memory nor the disk is shared.</a:t>
            </a: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13</a:t>
            </a:fld>
            <a:endParaRPr lang="en-US" dirty="0"/>
          </a:p>
        </p:txBody>
      </p:sp>
    </p:spTree>
    <p:extLst>
      <p:ext uri="{BB962C8B-B14F-4D97-AF65-F5344CB8AC3E}">
        <p14:creationId xmlns:p14="http://schemas.microsoft.com/office/powerpoint/2010/main" val="55948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 theorem:</a:t>
            </a:r>
          </a:p>
          <a:p>
            <a:endParaRPr lang="en-US" dirty="0" smtClean="0"/>
          </a:p>
          <a:p>
            <a:r>
              <a:rPr lang="en-US" dirty="0" smtClean="0"/>
              <a:t>Any distributed system can comply with only two</a:t>
            </a:r>
            <a:r>
              <a:rPr lang="en-US" baseline="0" dirty="0" smtClean="0"/>
              <a:t> of the three characteristics of CAP theorem.</a:t>
            </a:r>
          </a:p>
          <a:p>
            <a:endParaRPr lang="en-US" baseline="0" dirty="0" smtClean="0"/>
          </a:p>
          <a:p>
            <a:r>
              <a:rPr lang="en-US" baseline="0" dirty="0" smtClean="0"/>
              <a:t>Consistency: 		Any read fetches the last write.</a:t>
            </a:r>
          </a:p>
          <a:p>
            <a:endParaRPr lang="en-US" baseline="0" dirty="0" smtClean="0"/>
          </a:p>
          <a:p>
            <a:r>
              <a:rPr lang="en-US" baseline="0" dirty="0" smtClean="0"/>
              <a:t>Availability: 		No read/write requests will ever be refused.</a:t>
            </a:r>
          </a:p>
          <a:p>
            <a:endParaRPr lang="en-US" baseline="0" dirty="0" smtClean="0"/>
          </a:p>
          <a:p>
            <a:r>
              <a:rPr lang="en-US" baseline="0" dirty="0" smtClean="0"/>
              <a:t>Partition tolerance: 	The distributed system shall continue to function even when network partition occurs.</a:t>
            </a: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15</a:t>
            </a:fld>
            <a:endParaRPr lang="en-US" dirty="0"/>
          </a:p>
        </p:txBody>
      </p:sp>
    </p:spTree>
    <p:extLst>
      <p:ext uri="{BB962C8B-B14F-4D97-AF65-F5344CB8AC3E}">
        <p14:creationId xmlns:p14="http://schemas.microsoft.com/office/powerpoint/2010/main" val="313809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17</a:t>
            </a:fld>
            <a:endParaRPr lang="en-US" dirty="0"/>
          </a:p>
        </p:txBody>
      </p:sp>
    </p:spTree>
    <p:extLst>
      <p:ext uri="{BB962C8B-B14F-4D97-AF65-F5344CB8AC3E}">
        <p14:creationId xmlns:p14="http://schemas.microsoft.com/office/powerpoint/2010/main" val="110334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dirty="0"/>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4/13/2015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dirty="0"/>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Visio_2003-2010_Drawing3.vsd"/></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upport.office.microsoft.com/en-in/article/Whats-new-in-Excel-2013-1cbc42cd-bfaf-43d7-9031-5688ef1392fd?CorrelationId=1a2171cc-191f-47de-8a55-08a5f2e9c739&amp;ui=en-US&amp;rs=en-IN&amp;ad=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01.ibm.com/software/analytics/spss/products/modeler/" TargetMode="External"/><Relationship Id="rId4" Type="http://schemas.openxmlformats.org/officeDocument/2006/relationships/hyperlink" Target="http://www.sas.com/en_us/hom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mplystatistics.org/2013/12/12/the-key-word-in-data-science-is-not-data-it-is-science/" TargetMode="External"/><Relationship Id="rId2" Type="http://schemas.openxmlformats.org/officeDocument/2006/relationships/hyperlink" Target="http://en.wikipedia.org/wiki/Data_science" TargetMode="External"/><Relationship Id="rId1" Type="http://schemas.openxmlformats.org/officeDocument/2006/relationships/slideLayout" Target="../slideLayouts/slideLayout2.xml"/><Relationship Id="rId4" Type="http://schemas.openxmlformats.org/officeDocument/2006/relationships/hyperlink" Target="http://www.oralytics.com/2012/06/data-science-is-multidisciplinary.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Visio_2003-2010_Drawing1.vsd"/></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Microsoft_Visio_2003-2010_Drawing2.vsd"/></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47049" y="3157938"/>
            <a:ext cx="3523091" cy="1617263"/>
          </a:xfrm>
        </p:spPr>
        <p:txBody>
          <a:bodyPr>
            <a:noAutofit/>
          </a:bodyPr>
          <a:lstStyle/>
          <a:p>
            <a:pPr algn="l"/>
            <a:r>
              <a:rPr lang="en-US" sz="2800" b="1" dirty="0" smtClean="0">
                <a:latin typeface="Trebuchet MS" panose="020B0603020202020204" pitchFamily="34" charset="0"/>
              </a:rPr>
              <a:t>Chapter 3</a:t>
            </a:r>
          </a:p>
          <a:p>
            <a:pPr algn="l"/>
            <a:endParaRPr lang="en-US" sz="2800" b="1" dirty="0" smtClean="0">
              <a:latin typeface="Trebuchet MS" panose="020B0603020202020204" pitchFamily="34" charset="0"/>
            </a:endParaRPr>
          </a:p>
          <a:p>
            <a:pPr algn="l"/>
            <a:r>
              <a:rPr lang="en-US" sz="2800" b="1" dirty="0" smtClean="0">
                <a:latin typeface="Trebuchet MS" panose="020B0603020202020204" pitchFamily="34" charset="0"/>
              </a:rPr>
              <a:t>Big </a:t>
            </a:r>
            <a:r>
              <a:rPr lang="en-US" sz="2800" b="1" dirty="0" smtClean="0">
                <a:latin typeface="Trebuchet MS" panose="020B0603020202020204" pitchFamily="34" charset="0"/>
              </a:rPr>
              <a:t>Data Analytics</a:t>
            </a:r>
            <a:endParaRPr lang="en-US" sz="2800" b="1" dirty="0">
              <a:latin typeface="Trebuchet MS" panose="020B0603020202020204" pitchFamily="34" charset="0"/>
            </a:endParaRPr>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rmAutofit fontScale="90000"/>
          </a:bodyPr>
          <a:lstStyle/>
          <a:p>
            <a:r>
              <a:rPr lang="en-US" sz="2400" b="1" dirty="0" smtClean="0">
                <a:latin typeface="Trebuchet MS" panose="020B0603020202020204" pitchFamily="34" charset="0"/>
              </a:rPr>
              <a:t>Analytics 1.0, 2.0 and 3.0</a:t>
            </a: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5" name="Picture 4"/>
          <p:cNvPicPr/>
          <p:nvPr/>
        </p:nvPicPr>
        <p:blipFill>
          <a:blip r:embed="rId3" cstate="print"/>
          <a:stretch>
            <a:fillRect/>
          </a:stretch>
        </p:blipFill>
        <p:spPr>
          <a:xfrm>
            <a:off x="838200" y="1177924"/>
            <a:ext cx="7992374" cy="4850343"/>
          </a:xfrm>
          <a:prstGeom prst="rect">
            <a:avLst/>
          </a:prstGeom>
        </p:spPr>
      </p:pic>
    </p:spTree>
    <p:extLst>
      <p:ext uri="{BB962C8B-B14F-4D97-AF65-F5344CB8AC3E}">
        <p14:creationId xmlns:p14="http://schemas.microsoft.com/office/powerpoint/2010/main" val="2606287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07" y="3288362"/>
            <a:ext cx="5581650" cy="481542"/>
          </a:xfrm>
        </p:spPr>
        <p:txBody>
          <a:bodyPr>
            <a:normAutofit/>
          </a:bodyPr>
          <a:lstStyle/>
          <a:p>
            <a:pPr algn="ctr"/>
            <a:r>
              <a:rPr lang="en-US" sz="2400" b="1" dirty="0" smtClean="0">
                <a:latin typeface="Trebuchet MS" panose="020B0603020202020204" pitchFamily="34" charset="0"/>
              </a:rPr>
              <a:t>Data Science</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220038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a:bodyPr>
          <a:lstStyle/>
          <a:p>
            <a:r>
              <a:rPr lang="en-US" sz="2400" b="1" dirty="0" smtClean="0">
                <a:latin typeface="Trebuchet MS" panose="020B0603020202020204" pitchFamily="34" charset="0"/>
              </a:rPr>
              <a:t>Data Scientist</a:t>
            </a:r>
            <a:endParaRPr lang="en-US" sz="2400" dirty="0">
              <a:latin typeface="Trebuchet MS" panose="020B0603020202020204" pitchFamily="34" charset="0"/>
            </a:endParaRPr>
          </a:p>
        </p:txBody>
      </p:sp>
      <p:pic>
        <p:nvPicPr>
          <p:cNvPr id="5" name="Picture 4"/>
          <p:cNvPicPr/>
          <p:nvPr/>
        </p:nvPicPr>
        <p:blipFill>
          <a:blip r:embed="rId3" cstate="print"/>
          <a:stretch>
            <a:fillRect/>
          </a:stretch>
        </p:blipFill>
        <p:spPr>
          <a:xfrm>
            <a:off x="838200" y="1367446"/>
            <a:ext cx="6451600" cy="4690534"/>
          </a:xfrm>
          <a:prstGeom prst="rect">
            <a:avLst/>
          </a:prstGeom>
        </p:spPr>
      </p:pic>
    </p:spTree>
    <p:extLst>
      <p:ext uri="{BB962C8B-B14F-4D97-AF65-F5344CB8AC3E}">
        <p14:creationId xmlns:p14="http://schemas.microsoft.com/office/powerpoint/2010/main" val="1642829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6"/>
            <a:ext cx="10515600" cy="430742"/>
          </a:xfrm>
        </p:spPr>
        <p:txBody>
          <a:bodyPr>
            <a:noAutofit/>
          </a:bodyPr>
          <a:lstStyle/>
          <a:p>
            <a:r>
              <a:rPr lang="en-US" sz="2400" b="1" dirty="0"/>
              <a:t>Terminologies Used in Big data Environments</a:t>
            </a:r>
            <a:endParaRPr lang="en-US" sz="2400" dirty="0"/>
          </a:p>
        </p:txBody>
      </p:sp>
      <p:sp>
        <p:nvSpPr>
          <p:cNvPr id="5" name="Title 1"/>
          <p:cNvSpPr txBox="1">
            <a:spLocks/>
          </p:cNvSpPr>
          <p:nvPr/>
        </p:nvSpPr>
        <p:spPr>
          <a:xfrm>
            <a:off x="838200" y="1851025"/>
            <a:ext cx="8221133" cy="370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1800" dirty="0">
                <a:latin typeface="Trebuchet MS" panose="020B0603020202020204" pitchFamily="34" charset="0"/>
              </a:rPr>
              <a:t>In-Memory </a:t>
            </a:r>
            <a:r>
              <a:rPr lang="en-US" sz="1800" dirty="0" smtClean="0">
                <a:latin typeface="Trebuchet MS" panose="020B0603020202020204" pitchFamily="34" charset="0"/>
              </a:rPr>
              <a:t>Analytics</a:t>
            </a:r>
          </a:p>
          <a:p>
            <a:pPr marL="342900" indent="-342900">
              <a:buFont typeface="Arial" panose="020B0604020202020204" pitchFamily="34" charset="0"/>
              <a:buChar char="•"/>
            </a:pPr>
            <a:endParaRPr lang="en-US" sz="1800" dirty="0">
              <a:latin typeface="Trebuchet MS" panose="020B0603020202020204" pitchFamily="34" charset="0"/>
            </a:endParaRPr>
          </a:p>
          <a:p>
            <a:pPr marL="342900" indent="-342900">
              <a:buFont typeface="Arial" panose="020B0604020202020204" pitchFamily="34" charset="0"/>
              <a:buChar char="•"/>
            </a:pPr>
            <a:r>
              <a:rPr lang="en-US" sz="1800" dirty="0">
                <a:latin typeface="Trebuchet MS" panose="020B0603020202020204" pitchFamily="34" charset="0"/>
              </a:rPr>
              <a:t>In-Database </a:t>
            </a:r>
            <a:r>
              <a:rPr lang="en-US" sz="1800" dirty="0" smtClean="0">
                <a:latin typeface="Trebuchet MS" panose="020B0603020202020204" pitchFamily="34" charset="0"/>
              </a:rPr>
              <a:t>Processing</a:t>
            </a:r>
          </a:p>
          <a:p>
            <a:pPr marL="342900" indent="-342900">
              <a:buFont typeface="Arial" panose="020B0604020202020204" pitchFamily="34" charset="0"/>
              <a:buChar char="•"/>
            </a:pPr>
            <a:endParaRPr lang="en-US" sz="1800" dirty="0">
              <a:latin typeface="Trebuchet MS" panose="020B0603020202020204" pitchFamily="34" charset="0"/>
            </a:endParaRPr>
          </a:p>
          <a:p>
            <a:pPr marL="342900" indent="-342900">
              <a:buFont typeface="Arial" panose="020B0604020202020204" pitchFamily="34" charset="0"/>
              <a:buChar char="•"/>
            </a:pPr>
            <a:r>
              <a:rPr lang="en-US" sz="1800" dirty="0">
                <a:latin typeface="Trebuchet MS" panose="020B0603020202020204" pitchFamily="34" charset="0"/>
              </a:rPr>
              <a:t>Massively Parallel Processing </a:t>
            </a:r>
            <a:endParaRPr lang="en-US" sz="1800" dirty="0" smtClean="0">
              <a:latin typeface="Trebuchet MS" panose="020B0603020202020204" pitchFamily="34" charset="0"/>
            </a:endParaRPr>
          </a:p>
          <a:p>
            <a:pPr marL="342900" indent="-342900">
              <a:buFont typeface="Arial" panose="020B0604020202020204" pitchFamily="34" charset="0"/>
              <a:buChar char="•"/>
            </a:pPr>
            <a:endParaRPr lang="en-US" sz="1800" dirty="0">
              <a:latin typeface="Trebuchet MS" panose="020B0603020202020204" pitchFamily="34" charset="0"/>
            </a:endParaRPr>
          </a:p>
          <a:p>
            <a:pPr marL="342900" indent="-342900">
              <a:buFont typeface="Arial" panose="020B0604020202020204" pitchFamily="34" charset="0"/>
              <a:buChar char="•"/>
            </a:pPr>
            <a:r>
              <a:rPr lang="en-US" sz="1800" dirty="0" smtClean="0">
                <a:latin typeface="Trebuchet MS" panose="020B0603020202020204" pitchFamily="34" charset="0"/>
              </a:rPr>
              <a:t>Parallel System</a:t>
            </a:r>
          </a:p>
          <a:p>
            <a:pPr marL="342900" indent="-342900">
              <a:buFont typeface="Arial" panose="020B0604020202020204" pitchFamily="34" charset="0"/>
              <a:buChar char="•"/>
            </a:pPr>
            <a:endParaRPr lang="en-US" sz="1800" dirty="0">
              <a:latin typeface="Trebuchet MS" panose="020B0603020202020204" pitchFamily="34" charset="0"/>
            </a:endParaRPr>
          </a:p>
          <a:p>
            <a:pPr marL="342900" indent="-342900">
              <a:buFont typeface="Arial" panose="020B0604020202020204" pitchFamily="34" charset="0"/>
              <a:buChar char="•"/>
            </a:pPr>
            <a:r>
              <a:rPr lang="en-US" sz="1800" dirty="0" smtClean="0">
                <a:latin typeface="Trebuchet MS" panose="020B0603020202020204" pitchFamily="34" charset="0"/>
              </a:rPr>
              <a:t>Distributed System</a:t>
            </a:r>
          </a:p>
          <a:p>
            <a:pPr marL="342900" indent="-342900">
              <a:buFont typeface="Arial" panose="020B0604020202020204" pitchFamily="34" charset="0"/>
              <a:buChar char="•"/>
            </a:pPr>
            <a:endParaRPr lang="en-US" sz="1800" dirty="0">
              <a:latin typeface="Trebuchet MS" panose="020B0603020202020204" pitchFamily="34" charset="0"/>
            </a:endParaRPr>
          </a:p>
          <a:p>
            <a:pPr marL="342900" indent="-342900">
              <a:buFont typeface="Arial" panose="020B0604020202020204" pitchFamily="34" charset="0"/>
              <a:buChar char="•"/>
            </a:pPr>
            <a:r>
              <a:rPr lang="en-US" sz="1800" dirty="0" smtClean="0">
                <a:latin typeface="Trebuchet MS" panose="020B0603020202020204" pitchFamily="34" charset="0"/>
              </a:rPr>
              <a:t>Shared Nothing Architecture</a:t>
            </a:r>
          </a:p>
          <a:p>
            <a:pPr marL="342900" indent="-342900">
              <a:buFont typeface="Arial" panose="020B0604020202020204" pitchFamily="34" charset="0"/>
              <a:buChar char="•"/>
            </a:pPr>
            <a:endParaRPr lang="en-US" sz="1800" dirty="0">
              <a:latin typeface="Trebuchet MS" panose="020B0603020202020204" pitchFamily="34" charset="0"/>
            </a:endParaRPr>
          </a:p>
        </p:txBody>
      </p:sp>
    </p:spTree>
    <p:extLst>
      <p:ext uri="{BB962C8B-B14F-4D97-AF65-F5344CB8AC3E}">
        <p14:creationId xmlns:p14="http://schemas.microsoft.com/office/powerpoint/2010/main" val="2340113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438" y="3236604"/>
            <a:ext cx="6343650" cy="481542"/>
          </a:xfrm>
        </p:spPr>
        <p:txBody>
          <a:bodyPr>
            <a:normAutofit/>
          </a:bodyPr>
          <a:lstStyle/>
          <a:p>
            <a:pPr algn="ctr"/>
            <a:r>
              <a:rPr lang="en-US" sz="2400" b="1" dirty="0" smtClean="0">
                <a:latin typeface="Trebuchet MS" panose="020B0603020202020204" pitchFamily="34" charset="0"/>
              </a:rPr>
              <a:t>CAP Theorem</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683945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Brewer’s CAP</a:t>
            </a:r>
            <a:endParaRPr lang="en-US" sz="2400" b="1" dirty="0">
              <a:latin typeface="Trebuchet MS" panose="020B0603020202020204" pitchFamily="34"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38"/>
          <p:cNvSpPr>
            <a:spLocks noChangeArrowheads="1"/>
          </p:cNvSpPr>
          <p:nvPr/>
        </p:nvSpPr>
        <p:spPr bwMode="auto">
          <a:xfrm flipV="1">
            <a:off x="-6764450" y="2675464"/>
            <a:ext cx="29213874" cy="54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710395069"/>
              </p:ext>
            </p:extLst>
          </p:nvPr>
        </p:nvGraphicFramePr>
        <p:xfrm>
          <a:off x="838200" y="1568957"/>
          <a:ext cx="4176671" cy="4610314"/>
        </p:xfrm>
        <a:graphic>
          <a:graphicData uri="http://schemas.openxmlformats.org/presentationml/2006/ole">
            <mc:AlternateContent xmlns:mc="http://schemas.openxmlformats.org/markup-compatibility/2006">
              <mc:Choice xmlns:v="urn:schemas-microsoft-com:vml" Requires="v">
                <p:oleObj spid="_x0000_s7231" name="Visio" r:id="rId4" imgW="2434893" imgH="2663487" progId="Visio.Drawing.11">
                  <p:embed/>
                </p:oleObj>
              </mc:Choice>
              <mc:Fallback>
                <p:oleObj name="Visio" r:id="rId4" imgW="2434893" imgH="2663487" progId="Visio.Drawing.11">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68957"/>
                        <a:ext cx="4176671" cy="4610314"/>
                      </a:xfrm>
                      <a:prstGeom prst="rect">
                        <a:avLst/>
                      </a:prstGeom>
                      <a:noFill/>
                    </p:spPr>
                  </p:pic>
                </p:oleObj>
              </mc:Fallback>
            </mc:AlternateContent>
          </a:graphicData>
        </a:graphic>
      </p:graphicFrame>
    </p:spTree>
    <p:extLst>
      <p:ext uri="{BB962C8B-B14F-4D97-AF65-F5344CB8AC3E}">
        <p14:creationId xmlns:p14="http://schemas.microsoft.com/office/powerpoint/2010/main" val="3349880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71" y="3022379"/>
            <a:ext cx="3937000" cy="481542"/>
          </a:xfrm>
        </p:spPr>
        <p:txBody>
          <a:bodyPr>
            <a:normAutofit/>
          </a:bodyPr>
          <a:lstStyle/>
          <a:p>
            <a:pPr algn="ctr"/>
            <a:r>
              <a:rPr lang="en-US" sz="2400" b="1" dirty="0" smtClean="0">
                <a:latin typeface="Trebuchet MS" panose="020B0603020202020204" pitchFamily="34" charset="0"/>
              </a:rPr>
              <a:t>Few Top Analytical Tools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219544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smtClean="0">
                <a:latin typeface="Trebuchet MS" panose="020B0603020202020204" pitchFamily="34" charset="0"/>
              </a:rPr>
              <a:t>Few Top Analytical Tools</a:t>
            </a:r>
            <a:endParaRPr lang="en-US" sz="2400" dirty="0"/>
          </a:p>
        </p:txBody>
      </p:sp>
      <p:sp>
        <p:nvSpPr>
          <p:cNvPr id="3" name="Rectangle 2"/>
          <p:cNvSpPr/>
          <p:nvPr/>
        </p:nvSpPr>
        <p:spPr>
          <a:xfrm>
            <a:off x="838200" y="1599339"/>
            <a:ext cx="8644467" cy="3879395"/>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MS Excel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https://support.office.microsoft.com/en-in/article/Whats-new-in-Excel-2013-1cbc42cd-bfaf-43d7-9031-5688ef1392fd?CorrelationId=1a2171cc-191f-47de-8a55-08a5f2e9c739&amp;ui=en-US&amp;rs=en-IN&amp;ad=IN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SAS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http://www.sas.com/en_us/home.html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IBM SPSS Modeler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http://www-01.ibm.com/software/analytics/spss/products/modeler/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065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158" y="3057845"/>
            <a:ext cx="5071535" cy="481542"/>
          </a:xfrm>
        </p:spPr>
        <p:txBody>
          <a:bodyPr>
            <a:noAutofit/>
          </a:bodyPr>
          <a:lstStyle/>
          <a:p>
            <a:pPr algn="ctr"/>
            <a:r>
              <a:rPr lang="en-US" sz="2400" b="1" dirty="0" smtClean="0">
                <a:latin typeface="Trebuchet MS" panose="020B0603020202020204" pitchFamily="34" charset="0"/>
              </a:rPr>
              <a:t>Answer a few quick questions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874554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90" y="280459"/>
            <a:ext cx="7207210" cy="363008"/>
          </a:xfrm>
        </p:spPr>
        <p:txBody>
          <a:bodyPr>
            <a:normAutofit fontScale="90000"/>
          </a:bodyPr>
          <a:lstStyle/>
          <a:p>
            <a:r>
              <a:rPr lang="en-US" sz="2400" b="1" dirty="0" smtClean="0">
                <a:latin typeface="Trebuchet MS" panose="020B0603020202020204" pitchFamily="34" charset="0"/>
              </a:rPr>
              <a:t>Crossword Puzzle on CAP theorem</a:t>
            </a:r>
            <a:endParaRPr lang="en-US" sz="2400" b="1" dirty="0">
              <a:latin typeface="Trebuchet MS" panose="020B0603020202020204" pitchFamily="34" charset="0"/>
            </a:endParaRPr>
          </a:p>
        </p:txBody>
      </p:sp>
      <p:pic>
        <p:nvPicPr>
          <p:cNvPr id="4" name="Picture 3"/>
          <p:cNvPicPr/>
          <p:nvPr/>
        </p:nvPicPr>
        <p:blipFill>
          <a:blip r:embed="rId2" cstate="print"/>
          <a:stretch>
            <a:fillRect/>
          </a:stretch>
        </p:blipFill>
        <p:spPr>
          <a:xfrm>
            <a:off x="666790" y="938685"/>
            <a:ext cx="7935343" cy="5174248"/>
          </a:xfrm>
          <a:prstGeom prst="rect">
            <a:avLst/>
          </a:prstGeom>
        </p:spPr>
      </p:pic>
    </p:spTree>
    <p:extLst>
      <p:ext uri="{BB962C8B-B14F-4D97-AF65-F5344CB8AC3E}">
        <p14:creationId xmlns:p14="http://schemas.microsoft.com/office/powerpoint/2010/main" val="3742217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9793"/>
            <a:ext cx="8458200"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784924"/>
              </p:ext>
            </p:extLst>
          </p:nvPr>
        </p:nvGraphicFramePr>
        <p:xfrm>
          <a:off x="371415" y="1743195"/>
          <a:ext cx="9162052" cy="3594992"/>
        </p:xfrm>
        <a:graphic>
          <a:graphicData uri="http://schemas.openxmlformats.org/drawingml/2006/table">
            <a:tbl>
              <a:tblPr firstRow="1" bandRow="1">
                <a:tableStyleId>{5C22544A-7EE6-4342-B048-85BDC9FD1C3A}</a:tableStyleId>
              </a:tblPr>
              <a:tblGrid>
                <a:gridCol w="4699056"/>
                <a:gridCol w="4462996"/>
              </a:tblGrid>
              <a:tr h="361574">
                <a:tc>
                  <a:txBody>
                    <a:bodyPr/>
                    <a:lstStyle/>
                    <a:p>
                      <a:pPr algn="ct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tr>
              <a:tr h="3229232">
                <a:tc>
                  <a:txBody>
                    <a:bodyPr/>
                    <a:lstStyle/>
                    <a:p>
                      <a:pPr algn="ctr"/>
                      <a:r>
                        <a:rPr lang="en-US" b="1" dirty="0" smtClean="0">
                          <a:latin typeface="Trebuchet MS" panose="020B0603020202020204" pitchFamily="34" charset="0"/>
                        </a:rPr>
                        <a:t>Big Data</a:t>
                      </a:r>
                      <a:r>
                        <a:rPr lang="en-US" b="1" baseline="0" dirty="0" smtClean="0">
                          <a:latin typeface="Trebuchet MS" panose="020B0603020202020204" pitchFamily="34" charset="0"/>
                        </a:rPr>
                        <a:t> Analytics</a:t>
                      </a:r>
                      <a:endParaRPr lang="en-US" b="1" baseline="0" dirty="0" smtClean="0">
                        <a:latin typeface="Trebuchet MS" panose="020B0603020202020204" pitchFamily="34" charset="0"/>
                      </a:endParaRPr>
                    </a:p>
                    <a:p>
                      <a:pPr algn="just"/>
                      <a:endParaRPr lang="en-US" baseline="0" dirty="0" smtClean="0">
                        <a:latin typeface="Trebuchet MS" panose="020B0603020202020204" pitchFamily="34" charset="0"/>
                      </a:endParaRPr>
                    </a:p>
                    <a:p>
                      <a:pPr marL="342900" lvl="0" indent="-342900" algn="just">
                        <a:buFont typeface="+mj-lt"/>
                        <a:buAutoNum type="arabicPeriod"/>
                      </a:pPr>
                      <a:r>
                        <a:rPr lang="en-US" sz="1800" dirty="0" smtClean="0">
                          <a:latin typeface="Trebuchet MS" panose="020B0603020202020204" pitchFamily="34" charset="0"/>
                        </a:rPr>
                        <a:t>What is big data analytics and what it</a:t>
                      </a:r>
                      <a:r>
                        <a:rPr lang="en-US" sz="1800" baseline="0" dirty="0" smtClean="0">
                          <a:latin typeface="Trebuchet MS" panose="020B0603020202020204" pitchFamily="34" charset="0"/>
                        </a:rPr>
                        <a:t> isn’t?</a:t>
                      </a:r>
                      <a:endParaRPr lang="en-US" sz="1800" dirty="0" smtClean="0">
                        <a:latin typeface="Trebuchet MS" panose="020B0603020202020204" pitchFamily="34" charset="0"/>
                      </a:endParaRPr>
                    </a:p>
                    <a:p>
                      <a:pPr marL="342900" lvl="0" indent="-342900" algn="just">
                        <a:buFont typeface="+mj-lt"/>
                        <a:buAutoNum type="arabicPeriod"/>
                      </a:pPr>
                      <a:endParaRPr lang="en-US" sz="1800" dirty="0" smtClean="0">
                        <a:latin typeface="Trebuchet MS" panose="020B0603020202020204" pitchFamily="34" charset="0"/>
                      </a:endParaRPr>
                    </a:p>
                    <a:p>
                      <a:pPr marL="342900" indent="-342900" algn="just">
                        <a:buFont typeface="+mj-lt"/>
                        <a:buAutoNum type="arabicPeriod"/>
                      </a:pPr>
                      <a:r>
                        <a:rPr lang="en-US" dirty="0" smtClean="0">
                          <a:latin typeface="Trebuchet MS" panose="020B0603020202020204" pitchFamily="34" charset="0"/>
                        </a:rPr>
                        <a:t>Why is big data analytics important?</a:t>
                      </a:r>
                    </a:p>
                    <a:p>
                      <a:pPr marL="342900" indent="-342900" algn="just">
                        <a:buFont typeface="+mj-lt"/>
                        <a:buAutoNum type="arabicPeriod"/>
                      </a:pPr>
                      <a:endParaRPr lang="en-US" baseline="0" dirty="0" smtClean="0">
                        <a:latin typeface="Trebuchet MS" panose="020B0603020202020204" pitchFamily="34" charset="0"/>
                      </a:endParaRPr>
                    </a:p>
                    <a:p>
                      <a:pPr marL="342900" indent="-342900" algn="just">
                        <a:buFont typeface="+mj-lt"/>
                        <a:buAutoNum type="arabicPeriod"/>
                      </a:pPr>
                      <a:r>
                        <a:rPr lang="en-US" baseline="0" dirty="0" smtClean="0">
                          <a:latin typeface="Trebuchet MS" panose="020B0603020202020204" pitchFamily="34" charset="0"/>
                        </a:rPr>
                        <a:t>What is data Science?</a:t>
                      </a:r>
                    </a:p>
                    <a:p>
                      <a:pPr marL="342900" indent="-342900" algn="just">
                        <a:buFont typeface="+mj-lt"/>
                        <a:buAutoNum type="arabicPeriod"/>
                      </a:pPr>
                      <a:endParaRPr lang="en-US" baseline="0" dirty="0" smtClean="0">
                        <a:latin typeface="Trebuchet MS" panose="020B0603020202020204" pitchFamily="34" charset="0"/>
                      </a:endParaRPr>
                    </a:p>
                    <a:p>
                      <a:pPr marL="342900" lvl="0" indent="-342900" algn="just">
                        <a:buFont typeface="+mj-lt"/>
                        <a:buAutoNum type="arabicPeriod"/>
                      </a:pPr>
                      <a:r>
                        <a:rPr lang="en-US" baseline="0" dirty="0" smtClean="0">
                          <a:latin typeface="Trebuchet MS" panose="020B0603020202020204" pitchFamily="34" charset="0"/>
                        </a:rPr>
                        <a:t>Getting familiar with the terminologies used in the big data environment</a:t>
                      </a:r>
                      <a:r>
                        <a:rPr lang="en-US" baseline="0" dirty="0" smtClean="0">
                          <a:latin typeface="Trebuchet MS" panose="020B0603020202020204" pitchFamily="34" charset="0"/>
                        </a:rPr>
                        <a:t>.</a:t>
                      </a:r>
                      <a:endParaRPr lang="en-US" baseline="0" dirty="0" smtClean="0">
                        <a:latin typeface="Trebuchet MS" panose="020B0603020202020204" pitchFamily="34" charset="0"/>
                      </a:endParaRPr>
                    </a:p>
                  </a:txBody>
                  <a:tcPr/>
                </a:tc>
                <a:tc>
                  <a:txBody>
                    <a:bodyPr/>
                    <a:lstStyle/>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r>
                        <a:rPr lang="en-US" dirty="0" smtClean="0">
                          <a:latin typeface="Trebuchet MS" panose="020B0603020202020204" pitchFamily="34" charset="0"/>
                        </a:rPr>
                        <a:t>To </a:t>
                      </a:r>
                      <a:r>
                        <a:rPr lang="en-US" dirty="0" smtClean="0">
                          <a:latin typeface="Trebuchet MS" panose="020B0603020202020204" pitchFamily="34" charset="0"/>
                        </a:rPr>
                        <a:t>understand</a:t>
                      </a:r>
                      <a:r>
                        <a:rPr lang="en-US" baseline="0" dirty="0" smtClean="0">
                          <a:latin typeface="Trebuchet MS" panose="020B0603020202020204" pitchFamily="34" charset="0"/>
                        </a:rPr>
                        <a:t> the significance of big data analytics.</a:t>
                      </a:r>
                      <a:endParaRPr lang="en-US" dirty="0" smtClean="0">
                        <a:latin typeface="Trebuchet MS" panose="020B0603020202020204" pitchFamily="34" charset="0"/>
                      </a:endParaRPr>
                    </a:p>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r>
                        <a:rPr lang="en-US" dirty="0" smtClean="0">
                          <a:latin typeface="Trebuchet MS" panose="020B0603020202020204" pitchFamily="34" charset="0"/>
                        </a:rPr>
                        <a:t>To understand the role of data </a:t>
                      </a:r>
                      <a:r>
                        <a:rPr lang="en-US" dirty="0" smtClean="0">
                          <a:latin typeface="Trebuchet MS" panose="020B0603020202020204" pitchFamily="34" charset="0"/>
                        </a:rPr>
                        <a:t>scientist.</a:t>
                      </a:r>
                      <a:endParaRPr lang="en-US" baseline="0" dirty="0" smtClean="0">
                        <a:latin typeface="Trebuchet MS" panose="020B0603020202020204" pitchFamily="34" charset="0"/>
                      </a:endParaRP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understand the various terminologies used in the big data </a:t>
                      </a:r>
                      <a:r>
                        <a:rPr lang="en-US" baseline="0" dirty="0" smtClean="0">
                          <a:latin typeface="Trebuchet MS" panose="020B0603020202020204" pitchFamily="34" charset="0"/>
                        </a:rPr>
                        <a:t>environment.</a:t>
                      </a:r>
                      <a:endParaRPr lang="en-US" baseline="0" dirty="0" smtClean="0">
                        <a:latin typeface="Trebuchet MS" panose="020B0603020202020204" pitchFamily="34" charset="0"/>
                      </a:endParaRPr>
                    </a:p>
                  </a:txBody>
                  <a:tcPr/>
                </a:tc>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0742"/>
          </a:xfrm>
        </p:spPr>
        <p:txBody>
          <a:bodyPr>
            <a:normAutofit fontScale="90000"/>
          </a:bodyPr>
          <a:lstStyle/>
          <a:p>
            <a:r>
              <a:rPr lang="en-US" sz="2400" b="1" dirty="0" smtClean="0">
                <a:latin typeface="Trebuchet MS" panose="020B0603020202020204" pitchFamily="34" charset="0"/>
              </a:rPr>
              <a:t>Answer Me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1280695"/>
            <a:ext cx="8596668" cy="1818105"/>
          </a:xfrm>
        </p:spPr>
        <p:txBody>
          <a:bodyPr>
            <a:normAutofit/>
          </a:bodyPr>
          <a:lstStyle/>
          <a:p>
            <a:r>
              <a:rPr lang="en-US" sz="1800" dirty="0">
                <a:latin typeface="Trebuchet MS" panose="020B0603020202020204" pitchFamily="34" charset="0"/>
              </a:rPr>
              <a:t>What are the key questions to be answered by all organizations stepping into analytics?</a:t>
            </a:r>
          </a:p>
          <a:p>
            <a:pPr lvl="0"/>
            <a:endParaRPr lang="en-US" sz="1800" dirty="0">
              <a:latin typeface="Trebuchet MS" panose="020B0603020202020204" pitchFamily="34" charset="0"/>
            </a:endParaRPr>
          </a:p>
          <a:p>
            <a:r>
              <a:rPr lang="en-US" sz="1800" dirty="0">
                <a:latin typeface="Trebuchet MS" panose="020B0603020202020204" pitchFamily="34" charset="0"/>
              </a:rPr>
              <a:t>What is predictive and prescriptive analytics?</a:t>
            </a:r>
          </a:p>
          <a:p>
            <a:pPr lvl="0"/>
            <a:endParaRPr lang="en-US" sz="1800" dirty="0">
              <a:latin typeface="Trebuchet MS" panose="020B0603020202020204" pitchFamily="34" charset="0"/>
            </a:endParaRPr>
          </a:p>
          <a:p>
            <a:pPr marL="0" lvl="0" indent="0">
              <a:buNone/>
            </a:pPr>
            <a:endParaRPr lang="en-US" sz="1800" dirty="0">
              <a:latin typeface="Trebuchet MS" panose="020B0603020202020204" pitchFamily="34" charset="0"/>
            </a:endParaRPr>
          </a:p>
          <a:p>
            <a:pPr lvl="0"/>
            <a:endParaRPr lang="en-US" sz="1800" dirty="0">
              <a:latin typeface="Trebuchet MS" panose="020B0603020202020204" pitchFamily="34" charset="0"/>
            </a:endParaRPr>
          </a:p>
          <a:p>
            <a:endParaRPr lang="en-US" sz="1800" dirty="0">
              <a:latin typeface="Trebuchet MS" panose="020B0603020202020204" pitchFamily="34" charset="0"/>
            </a:endParaRPr>
          </a:p>
        </p:txBody>
      </p:sp>
    </p:spTree>
    <p:extLst>
      <p:ext uri="{BB962C8B-B14F-4D97-AF65-F5344CB8AC3E}">
        <p14:creationId xmlns:p14="http://schemas.microsoft.com/office/powerpoint/2010/main" val="3253522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rebuchet MS" panose="020B0603020202020204" pitchFamily="34" charset="0"/>
              </a:rPr>
              <a:t>Summary please…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496569"/>
            <a:ext cx="8788399" cy="432898"/>
          </a:xfrm>
        </p:spPr>
        <p:txBody>
          <a:bodyPr>
            <a:normAutofit/>
          </a:bodyPr>
          <a:lstStyle/>
          <a:p>
            <a:pPr marL="0" indent="0">
              <a:buNone/>
            </a:pPr>
            <a:r>
              <a:rPr lang="en-US" sz="1800" dirty="0" smtClean="0">
                <a:latin typeface="Trebuchet MS" panose="020B0603020202020204" pitchFamily="34" charset="0"/>
              </a:rPr>
              <a:t>Ask a few participants of the learning program to summarize the lecture.</a:t>
            </a:r>
            <a:endParaRPr lang="en-US" sz="1800" dirty="0">
              <a:latin typeface="Trebuchet MS" panose="020B0603020202020204" pitchFamily="34" charset="0"/>
            </a:endParaRPr>
          </a:p>
        </p:txBody>
      </p:sp>
    </p:spTree>
    <p:extLst>
      <p:ext uri="{BB962C8B-B14F-4D97-AF65-F5344CB8AC3E}">
        <p14:creationId xmlns:p14="http://schemas.microsoft.com/office/powerpoint/2010/main" val="211801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411" y="2988834"/>
            <a:ext cx="5071535" cy="481542"/>
          </a:xfrm>
        </p:spPr>
        <p:txBody>
          <a:bodyPr>
            <a:noAutofit/>
          </a:bodyPr>
          <a:lstStyle/>
          <a:p>
            <a:pPr algn="ctr"/>
            <a:r>
              <a:rPr lang="en-US" sz="2400" b="1" dirty="0" smtClean="0">
                <a:latin typeface="Trebuchet MS" panose="020B0603020202020204" pitchFamily="34" charset="0"/>
              </a:rPr>
              <a:t>References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234858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5925"/>
          </a:xfrm>
        </p:spPr>
        <p:txBody>
          <a:bodyPr>
            <a:noAutofit/>
          </a:bodyPr>
          <a:lstStyle/>
          <a:p>
            <a:r>
              <a:rPr lang="en-US" sz="2400" b="1" dirty="0" smtClean="0">
                <a:latin typeface="Trebuchet MS" panose="020B0603020202020204" pitchFamily="34" charset="0"/>
              </a:rPr>
              <a:t>Further Readings</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2143657"/>
            <a:ext cx="8596668" cy="1666344"/>
          </a:xfrm>
        </p:spPr>
        <p:txBody>
          <a:bodyPr/>
          <a:lstStyle/>
          <a:p>
            <a:pPr lvl="0"/>
            <a:r>
              <a:rPr lang="en-US" sz="1800" u="sng" dirty="0">
                <a:hlinkClick r:id="rId2"/>
              </a:rPr>
              <a:t>http://en.wikipedia.org/wiki/Data_science</a:t>
            </a:r>
            <a:endParaRPr lang="en-US" sz="1800" dirty="0"/>
          </a:p>
          <a:p>
            <a:pPr lvl="0"/>
            <a:r>
              <a:rPr lang="en-US" sz="1800" u="sng" dirty="0">
                <a:hlinkClick r:id="rId3"/>
              </a:rPr>
              <a:t>http://simplystatistics.org/2013/12/12/the-key-word-in-data-science-is-not-data-it-is-science/</a:t>
            </a:r>
            <a:endParaRPr lang="en-US" sz="1800" dirty="0"/>
          </a:p>
          <a:p>
            <a:pPr lvl="0"/>
            <a:r>
              <a:rPr lang="en-US" sz="1800" u="sng" dirty="0">
                <a:hlinkClick r:id="rId4"/>
              </a:rPr>
              <a:t>http://www.oralytics.com/2012/06/data-science-is-multidisciplinary.html</a:t>
            </a:r>
            <a:endParaRPr lang="en-US" sz="1800" dirty="0"/>
          </a:p>
          <a:p>
            <a:endParaRPr lang="en-US" dirty="0">
              <a:latin typeface="Trebuchet MS" panose="020B0603020202020204" pitchFamily="34" charset="0"/>
            </a:endParaRPr>
          </a:p>
        </p:txBody>
      </p:sp>
    </p:spTree>
    <p:extLst>
      <p:ext uri="{BB962C8B-B14F-4D97-AF65-F5344CB8AC3E}">
        <p14:creationId xmlns:p14="http://schemas.microsoft.com/office/powerpoint/2010/main" val="1580395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0079" y="3033323"/>
            <a:ext cx="2974676" cy="624277"/>
          </a:xfrm>
        </p:spPr>
        <p:txBody>
          <a:bodyPr>
            <a:normAutofit/>
          </a:bodyPr>
          <a:lstStyle/>
          <a:p>
            <a:pPr marL="0" indent="0" algn="ctr">
              <a:buNone/>
            </a:pPr>
            <a:r>
              <a:rPr lang="en-US" sz="2800" b="1" dirty="0" smtClean="0">
                <a:latin typeface="Trebuchet MS" panose="020B0603020202020204" pitchFamily="34" charset="0"/>
              </a:rPr>
              <a:t>Thank you</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64245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62600" cy="430742"/>
          </a:xfrm>
        </p:spPr>
        <p:txBody>
          <a:bodyPr>
            <a:normAutofit fontScale="90000"/>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2092856"/>
            <a:ext cx="6349999" cy="1734078"/>
          </a:xfrm>
        </p:spPr>
        <p:txBody>
          <a:bodyPr>
            <a:normAutofit/>
          </a:bodyPr>
          <a:lstStyle/>
          <a:p>
            <a:pPr marL="0" indent="0">
              <a:buNone/>
            </a:pPr>
            <a:r>
              <a:rPr lang="en-US" sz="1800" dirty="0" smtClean="0">
                <a:latin typeface="Trebuchet MS" panose="020B0603020202020204" pitchFamily="34" charset="0"/>
              </a:rPr>
              <a:t>Lecture time		45 to 60 minutes</a:t>
            </a:r>
          </a:p>
          <a:p>
            <a:pPr marL="0" indent="0">
              <a:buNone/>
            </a:pPr>
            <a:endParaRPr lang="en-US" sz="1800" dirty="0">
              <a:latin typeface="Trebuchet MS" panose="020B0603020202020204" pitchFamily="34" charset="0"/>
            </a:endParaRPr>
          </a:p>
          <a:p>
            <a:pPr marL="0" indent="0">
              <a:buNone/>
            </a:pPr>
            <a:r>
              <a:rPr lang="en-US" sz="1800" dirty="0" smtClean="0">
                <a:latin typeface="Trebuchet MS" panose="020B0603020202020204" pitchFamily="34" charset="0"/>
              </a:rPr>
              <a:t>Q/A				15 minutes</a:t>
            </a:r>
            <a:endParaRPr lang="en-US" sz="1800" dirty="0">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rmAutofit fontScale="90000"/>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931334"/>
            <a:ext cx="7543800" cy="5757333"/>
          </a:xfrm>
        </p:spPr>
        <p:txBody>
          <a:bodyPr>
            <a:noAutofit/>
          </a:bodyPr>
          <a:lstStyle/>
          <a:p>
            <a:pPr lvl="0"/>
            <a:r>
              <a:rPr lang="en-US" sz="1800" dirty="0">
                <a:latin typeface="Trebuchet MS" panose="020B0603020202020204" pitchFamily="34" charset="0"/>
              </a:rPr>
              <a:t>What is Big Data Analytics?</a:t>
            </a:r>
          </a:p>
          <a:p>
            <a:pPr lvl="0"/>
            <a:r>
              <a:rPr lang="en-US" sz="1800" dirty="0">
                <a:latin typeface="Trebuchet MS" panose="020B0603020202020204" pitchFamily="34" charset="0"/>
              </a:rPr>
              <a:t>What Big Data Analytics isn’t?</a:t>
            </a:r>
          </a:p>
          <a:p>
            <a:pPr lvl="0"/>
            <a:r>
              <a:rPr lang="en-US" sz="1800" dirty="0" smtClean="0">
                <a:latin typeface="Trebuchet MS" panose="020B0603020202020204" pitchFamily="34" charset="0"/>
              </a:rPr>
              <a:t>Classification </a:t>
            </a:r>
            <a:r>
              <a:rPr lang="en-US" sz="1800" dirty="0">
                <a:latin typeface="Trebuchet MS" panose="020B0603020202020204" pitchFamily="34" charset="0"/>
              </a:rPr>
              <a:t>of Analytics</a:t>
            </a:r>
          </a:p>
          <a:p>
            <a:pPr lvl="0"/>
            <a:r>
              <a:rPr lang="en-US" sz="1800" dirty="0" smtClean="0">
                <a:latin typeface="Trebuchet MS" panose="020B0603020202020204" pitchFamily="34" charset="0"/>
              </a:rPr>
              <a:t>Why </a:t>
            </a:r>
            <a:r>
              <a:rPr lang="en-US" sz="1800" dirty="0">
                <a:latin typeface="Trebuchet MS" panose="020B0603020202020204" pitchFamily="34" charset="0"/>
              </a:rPr>
              <a:t>is Big Data Analytics Important?</a:t>
            </a:r>
          </a:p>
          <a:p>
            <a:pPr lvl="0"/>
            <a:r>
              <a:rPr lang="en-US" sz="1800" dirty="0" smtClean="0">
                <a:latin typeface="Trebuchet MS" panose="020B0603020202020204" pitchFamily="34" charset="0"/>
              </a:rPr>
              <a:t>Data </a:t>
            </a:r>
            <a:r>
              <a:rPr lang="en-US" sz="1800" dirty="0">
                <a:latin typeface="Trebuchet MS" panose="020B0603020202020204" pitchFamily="34" charset="0"/>
              </a:rPr>
              <a:t>Science</a:t>
            </a:r>
          </a:p>
          <a:p>
            <a:pPr lvl="0"/>
            <a:r>
              <a:rPr lang="en-US" sz="1800" dirty="0">
                <a:latin typeface="Trebuchet MS" panose="020B0603020202020204" pitchFamily="34" charset="0"/>
              </a:rPr>
              <a:t>Data Scientist … Your New Best Friend!!!</a:t>
            </a:r>
          </a:p>
          <a:p>
            <a:pPr lvl="0"/>
            <a:r>
              <a:rPr lang="en-US" sz="1800" dirty="0">
                <a:latin typeface="Trebuchet MS" panose="020B0603020202020204" pitchFamily="34" charset="0"/>
              </a:rPr>
              <a:t>Terminologies Used in Big Data Environment</a:t>
            </a:r>
          </a:p>
          <a:p>
            <a:pPr lvl="1"/>
            <a:r>
              <a:rPr lang="en-US" sz="1800" dirty="0">
                <a:latin typeface="Trebuchet MS" panose="020B0603020202020204" pitchFamily="34" charset="0"/>
              </a:rPr>
              <a:t>In Memory Analytics</a:t>
            </a:r>
          </a:p>
          <a:p>
            <a:pPr lvl="1"/>
            <a:r>
              <a:rPr lang="en-US" sz="1800" dirty="0">
                <a:latin typeface="Trebuchet MS" panose="020B0603020202020204" pitchFamily="34" charset="0"/>
              </a:rPr>
              <a:t>In Database Processing</a:t>
            </a:r>
          </a:p>
          <a:p>
            <a:pPr lvl="1"/>
            <a:r>
              <a:rPr lang="en-US" sz="1800" dirty="0" smtClean="0">
                <a:latin typeface="Trebuchet MS" panose="020B0603020202020204" pitchFamily="34" charset="0"/>
              </a:rPr>
              <a:t>Massively </a:t>
            </a:r>
            <a:r>
              <a:rPr lang="en-US" sz="1800" dirty="0">
                <a:latin typeface="Trebuchet MS" panose="020B0603020202020204" pitchFamily="34" charset="0"/>
              </a:rPr>
              <a:t>Parallel Processing</a:t>
            </a:r>
          </a:p>
          <a:p>
            <a:pPr lvl="1"/>
            <a:r>
              <a:rPr lang="en-US" sz="1800" dirty="0">
                <a:latin typeface="Trebuchet MS" panose="020B0603020202020204" pitchFamily="34" charset="0"/>
              </a:rPr>
              <a:t>Difference between Parallel versus Distributed Systems</a:t>
            </a:r>
          </a:p>
          <a:p>
            <a:pPr lvl="1"/>
            <a:r>
              <a:rPr lang="en-US" sz="1800" dirty="0" smtClean="0">
                <a:latin typeface="Trebuchet MS" panose="020B0603020202020204" pitchFamily="34" charset="0"/>
              </a:rPr>
              <a:t>Shared Nothing Architecture</a:t>
            </a:r>
            <a:endParaRPr lang="en-US" sz="1800" dirty="0">
              <a:latin typeface="Trebuchet MS" panose="020B0603020202020204" pitchFamily="34" charset="0"/>
            </a:endParaRPr>
          </a:p>
          <a:p>
            <a:pPr lvl="1"/>
            <a:r>
              <a:rPr lang="en-US" sz="1800" dirty="0">
                <a:latin typeface="Trebuchet MS" panose="020B0603020202020204" pitchFamily="34" charset="0"/>
              </a:rPr>
              <a:t>Consistency, Availability, Partition Tolerance (CAP): Theorem Explained</a:t>
            </a:r>
          </a:p>
          <a:p>
            <a:pPr lvl="0"/>
            <a:r>
              <a:rPr lang="en-US" sz="1800" dirty="0" smtClean="0">
                <a:latin typeface="Trebuchet MS" panose="020B0603020202020204" pitchFamily="34" charset="0"/>
              </a:rPr>
              <a:t>Few </a:t>
            </a:r>
            <a:r>
              <a:rPr lang="en-US" sz="1800" dirty="0">
                <a:latin typeface="Trebuchet MS" panose="020B0603020202020204" pitchFamily="34" charset="0"/>
              </a:rPr>
              <a:t>Top Analytics Tools</a:t>
            </a:r>
          </a:p>
        </p:txBody>
      </p:sp>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rmAutofit/>
          </a:bodyPr>
          <a:lstStyle/>
          <a:p>
            <a:pPr algn="ctr"/>
            <a:r>
              <a:rPr lang="en-US" sz="2400" b="1" dirty="0" smtClean="0">
                <a:latin typeface="Trebuchet MS" panose="020B0603020202020204" pitchFamily="34" charset="0"/>
              </a:rPr>
              <a:t>What is Big Data Analytics?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80367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What is Big Data Analytics?</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47256337"/>
              </p:ext>
            </p:extLst>
          </p:nvPr>
        </p:nvGraphicFramePr>
        <p:xfrm>
          <a:off x="838200" y="1232939"/>
          <a:ext cx="7969768" cy="4676794"/>
        </p:xfrm>
        <a:graphic>
          <a:graphicData uri="http://schemas.openxmlformats.org/presentationml/2006/ole">
            <mc:AlternateContent xmlns:mc="http://schemas.openxmlformats.org/markup-compatibility/2006">
              <mc:Choice xmlns:v="urn:schemas-microsoft-com:vml" Requires="v">
                <p:oleObj spid="_x0000_s10272" name="Visio" r:id="rId4" imgW="7972434" imgH="4686317" progId="Visio.Drawing.11">
                  <p:embed/>
                </p:oleObj>
              </mc:Choice>
              <mc:Fallback>
                <p:oleObj name="Visio" r:id="rId4" imgW="7972434" imgH="468631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232939"/>
                        <a:ext cx="7969768" cy="4676794"/>
                      </a:xfrm>
                      <a:prstGeom prst="rect">
                        <a:avLst/>
                      </a:prstGeom>
                      <a:noFill/>
                    </p:spPr>
                  </p:pic>
                </p:oleObj>
              </mc:Fallback>
            </mc:AlternateContent>
          </a:graphicData>
        </a:graphic>
      </p:graphicFrame>
    </p:spTree>
    <p:extLst>
      <p:ext uri="{BB962C8B-B14F-4D97-AF65-F5344CB8AC3E}">
        <p14:creationId xmlns:p14="http://schemas.microsoft.com/office/powerpoint/2010/main" val="1408079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rmAutofit/>
          </a:bodyPr>
          <a:lstStyle/>
          <a:p>
            <a:pPr algn="ctr"/>
            <a:r>
              <a:rPr lang="en-US" sz="2400" b="1" dirty="0" smtClean="0">
                <a:latin typeface="Trebuchet MS" panose="020B0603020202020204" pitchFamily="34" charset="0"/>
              </a:rPr>
              <a:t>What Big Data Analytics isn’t?</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174977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4608"/>
          </a:xfrm>
        </p:spPr>
        <p:txBody>
          <a:bodyPr>
            <a:normAutofit/>
          </a:bodyPr>
          <a:lstStyle/>
          <a:p>
            <a:r>
              <a:rPr lang="en-US" sz="2400" b="1" dirty="0" smtClean="0">
                <a:latin typeface="Trebuchet MS" panose="020B0603020202020204" pitchFamily="34" charset="0"/>
              </a:rPr>
              <a:t>What Big Data Analytics isn’t?</a:t>
            </a:r>
            <a:endParaRPr lang="en-US" sz="2400" b="1" dirty="0">
              <a:latin typeface="Trebuchet MS" panose="020B0603020202020204" pitchFamily="34" charset="0"/>
            </a:endParaRPr>
          </a:p>
        </p:txBody>
      </p:sp>
      <p:sp>
        <p:nvSpPr>
          <p:cNvPr id="15" name="Rectangle 8"/>
          <p:cNvSpPr>
            <a:spLocks noChangeArrowheads="1"/>
          </p:cNvSpPr>
          <p:nvPr/>
        </p:nvSpPr>
        <p:spPr bwMode="auto">
          <a:xfrm>
            <a:off x="3876541" y="26401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59"/>
          <p:cNvSpPr>
            <a:spLocks noChangeArrowheads="1"/>
          </p:cNvSpPr>
          <p:nvPr/>
        </p:nvSpPr>
        <p:spPr bwMode="auto">
          <a:xfrm flipV="1">
            <a:off x="3522133" y="2674035"/>
            <a:ext cx="188330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5" name="Rectangle 89"/>
          <p:cNvSpPr>
            <a:spLocks noChangeArrowheads="1"/>
          </p:cNvSpPr>
          <p:nvPr/>
        </p:nvSpPr>
        <p:spPr bwMode="auto">
          <a:xfrm>
            <a:off x="-381027" y="2137448"/>
            <a:ext cx="17404449" cy="5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71778917"/>
              </p:ext>
            </p:extLst>
          </p:nvPr>
        </p:nvGraphicFramePr>
        <p:xfrm>
          <a:off x="838200" y="1989263"/>
          <a:ext cx="8516815" cy="3567475"/>
        </p:xfrm>
        <a:graphic>
          <a:graphicData uri="http://schemas.openxmlformats.org/presentationml/2006/ole">
            <mc:AlternateContent xmlns:mc="http://schemas.openxmlformats.org/markup-compatibility/2006">
              <mc:Choice xmlns:v="urn:schemas-microsoft-com:vml" Requires="v">
                <p:oleObj spid="_x0000_s1141" name="Visio" r:id="rId4" imgW="7624316" imgH="3189321" progId="Visio.Drawing.11">
                  <p:embed/>
                </p:oleObj>
              </mc:Choice>
              <mc:Fallback>
                <p:oleObj name="Visio" r:id="rId4" imgW="7624316" imgH="3189321" progId="Visio.Drawing.11">
                  <p:embed/>
                  <p:pic>
                    <p:nvPicPr>
                      <p:cNvPr id="0"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89263"/>
                        <a:ext cx="8516815" cy="3567475"/>
                      </a:xfrm>
                      <a:prstGeom prst="rect">
                        <a:avLst/>
                      </a:prstGeom>
                      <a:noFill/>
                    </p:spPr>
                  </p:pic>
                </p:oleObj>
              </mc:Fallback>
            </mc:AlternateContent>
          </a:graphicData>
        </a:graphic>
      </p:graphicFrame>
    </p:spTree>
    <p:extLst>
      <p:ext uri="{BB962C8B-B14F-4D97-AF65-F5344CB8AC3E}">
        <p14:creationId xmlns:p14="http://schemas.microsoft.com/office/powerpoint/2010/main" val="69536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268" y="3115833"/>
            <a:ext cx="5581650" cy="481542"/>
          </a:xfrm>
        </p:spPr>
        <p:txBody>
          <a:bodyPr>
            <a:normAutofit/>
          </a:bodyPr>
          <a:lstStyle/>
          <a:p>
            <a:pPr algn="ctr"/>
            <a:r>
              <a:rPr lang="en-US" sz="2400" b="1" dirty="0" smtClean="0">
                <a:latin typeface="Trebuchet MS" panose="020B0603020202020204" pitchFamily="34" charset="0"/>
              </a:rPr>
              <a:t>Analytics 1.0, 2.0 and 3.0</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822241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257</TotalTime>
  <Words>754</Words>
  <Application>Microsoft Office PowerPoint</Application>
  <PresentationFormat>Widescreen</PresentationFormat>
  <Paragraphs>132</Paragraphs>
  <Slides>24</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Arial</vt:lpstr>
      <vt:lpstr>Calibri</vt:lpstr>
      <vt:lpstr>Symbol</vt:lpstr>
      <vt:lpstr>Times New Roman</vt:lpstr>
      <vt:lpstr>Trebuchet MS</vt:lpstr>
      <vt:lpstr>Wingdings</vt:lpstr>
      <vt:lpstr>Wingdings 3</vt:lpstr>
      <vt:lpstr>Facet</vt:lpstr>
      <vt:lpstr>Visio</vt:lpstr>
      <vt:lpstr>PowerPoint Presentation</vt:lpstr>
      <vt:lpstr>Learning Objectives and Learning Outcomes</vt:lpstr>
      <vt:lpstr>Session Plan</vt:lpstr>
      <vt:lpstr>Agenda</vt:lpstr>
      <vt:lpstr>What is Big Data Analytics?</vt:lpstr>
      <vt:lpstr>What is Big Data Analytics?</vt:lpstr>
      <vt:lpstr>What Big Data Analytics isn’t?</vt:lpstr>
      <vt:lpstr>What Big Data Analytics isn’t?</vt:lpstr>
      <vt:lpstr>Analytics 1.0, 2.0 and 3.0</vt:lpstr>
      <vt:lpstr>Analytics 1.0, 2.0 and 3.0</vt:lpstr>
      <vt:lpstr>Data Science</vt:lpstr>
      <vt:lpstr>Data Scientist</vt:lpstr>
      <vt:lpstr>Terminologies Used in Big data Environments</vt:lpstr>
      <vt:lpstr>CAP Theorem</vt:lpstr>
      <vt:lpstr>Brewer’s CAP</vt:lpstr>
      <vt:lpstr>Few Top Analytical Tools</vt:lpstr>
      <vt:lpstr>Few Top Analytical Tools</vt:lpstr>
      <vt:lpstr>Answer a few quick questions …</vt:lpstr>
      <vt:lpstr>Crossword Puzzle on CAP theorem</vt:lpstr>
      <vt:lpstr>Answer Me</vt:lpstr>
      <vt:lpstr>Summary please…</vt:lpstr>
      <vt:lpstr>References …</vt:lpstr>
      <vt:lpstr>Further Readings</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66</cp:revision>
  <dcterms:created xsi:type="dcterms:W3CDTF">2015-04-07T15:48:33Z</dcterms:created>
  <dcterms:modified xsi:type="dcterms:W3CDTF">2015-04-13T04:40:36Z</dcterms:modified>
</cp:coreProperties>
</file>