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B20"/>
    <a:srgbClr val="FF9900"/>
    <a:srgbClr val="DFD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5119F-A506-41F8-A69E-D7E5AB1ED43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2C415-43E1-4E1E-81D4-7F9EE65C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B50E-0F04-469E-963A-F2D7A9D4AACA}" type="datetime1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434-859E-4577-BE7E-2092D71C4C64}" type="datetime1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22E-A44D-4760-B9C9-BB2A35F946BD}" type="datetime1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120E-C75B-462E-8B8D-EB8756A88078}" type="datetime1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225-CA5D-41B6-9BC9-8231595EF2E5}" type="datetime1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04B9-5F22-40A7-9ABB-DADC5B58770B}" type="datetime1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796-4066-48B0-9BD8-F789E3F08CAC}" type="datetime1">
              <a:rPr lang="en-US" smtClean="0"/>
              <a:t>12-Apr-21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7529-0F0C-4B96-BE49-7F06C466405B}" type="datetime1">
              <a:rPr lang="en-US" smtClean="0"/>
              <a:t>12-Apr-21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82B6-1E66-4D65-8752-B40D7E6A846B}" type="datetime1">
              <a:rPr lang="en-US" smtClean="0"/>
              <a:t>12-Apr-21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616A-9FA2-49C0-B7B1-741C79B90C7A}" type="datetime1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CDE4-708D-44C6-95D8-43A1219080BA}" type="datetime1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EB5020-9E56-4EE3-8182-09465C50B1F6}" type="datetime1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E3C1D85-EE8F-44CB-BA9F-9F749AF691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01542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Monotype Corsiva" pitchFamily="66" charset="0"/>
              </a:rPr>
              <a:t>MAP REDUCE</a:t>
            </a:r>
            <a:endParaRPr lang="en-US" sz="3200" dirty="0">
              <a:latin typeface="Monotype Corsiva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15240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Monotype Corsiva" pitchFamily="66" charset="0"/>
              </a:rPr>
              <a:t>IN</a:t>
            </a:r>
            <a:endParaRPr lang="en-US" sz="3200" dirty="0">
              <a:latin typeface="Monotype Corsiva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192982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Monotype Corsiva" pitchFamily="66" charset="0"/>
              </a:rPr>
              <a:t>HADOOP</a:t>
            </a:r>
            <a:endParaRPr lang="en-US" sz="3200" dirty="0"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488889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Monotype Corsiva" pitchFamily="66" charset="0"/>
              </a:rPr>
              <a:t>Presentation By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latin typeface="Monotype Corsiva" pitchFamily="66" charset="0"/>
              </a:rPr>
              <a:t>Gavali Deshabhakt Naganath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latin typeface="Monotype Corsiva" pitchFamily="66" charset="0"/>
              </a:rPr>
              <a:t>Mohammad Ahsan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latin typeface="Monotype Corsiva" pitchFamily="66" charset="0"/>
              </a:rPr>
              <a:t>Mayur Anil Shimpi</a:t>
            </a:r>
            <a:endParaRPr lang="en-US" sz="2000" dirty="0">
              <a:latin typeface="Monotype Corsiva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600" y="1015426"/>
            <a:ext cx="3048000" cy="1499174"/>
          </a:xfrm>
          <a:prstGeom prst="roundRect">
            <a:avLst/>
          </a:prstGeom>
          <a:solidFill>
            <a:srgbClr val="FFC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400"/>
            <a:ext cx="6324600" cy="17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04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Flow Chart Of Partitioner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280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57200" y="1524000"/>
            <a:ext cx="1676400" cy="28956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16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A, 2</a:t>
            </a:r>
          </a:p>
          <a:p>
            <a:pPr lvl="1"/>
            <a:r>
              <a:rPr lang="en-US" dirty="0" smtClean="0"/>
              <a:t>B, 3</a:t>
            </a:r>
          </a:p>
          <a:p>
            <a:pPr lvl="1"/>
            <a:r>
              <a:rPr lang="en-US" dirty="0" smtClean="0"/>
              <a:t>A, 5</a:t>
            </a:r>
          </a:p>
          <a:p>
            <a:pPr lvl="1"/>
            <a:r>
              <a:rPr lang="en-US" dirty="0" smtClean="0"/>
              <a:t>A, 4</a:t>
            </a:r>
          </a:p>
          <a:p>
            <a:pPr lvl="1"/>
            <a:r>
              <a:rPr lang="en-US" dirty="0" smtClean="0"/>
              <a:t>B, 4</a:t>
            </a:r>
          </a:p>
          <a:p>
            <a:pPr lvl="1"/>
            <a:r>
              <a:rPr lang="en-US" dirty="0" smtClean="0"/>
              <a:t>C, 3</a:t>
            </a:r>
          </a:p>
          <a:p>
            <a:pPr lvl="1"/>
            <a:r>
              <a:rPr lang="en-US" dirty="0" smtClean="0"/>
              <a:t>B, 1</a:t>
            </a:r>
          </a:p>
          <a:p>
            <a:pPr lvl="1"/>
            <a:r>
              <a:rPr lang="en-US" dirty="0" smtClean="0"/>
              <a:t>C, 2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09800" y="2774373"/>
            <a:ext cx="1562100" cy="19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2209800" y="1295400"/>
            <a:ext cx="1752600" cy="1371600"/>
          </a:xfrm>
          <a:prstGeom prst="cloud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170122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As Output of Mapper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627908"/>
            <a:ext cx="1600200" cy="103909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14800" y="3482876"/>
            <a:ext cx="1600200" cy="1012924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1000" y="17920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A, {2,5,4}</a:t>
            </a:r>
          </a:p>
          <a:p>
            <a:r>
              <a:rPr lang="en-US" dirty="0"/>
              <a:t> </a:t>
            </a:r>
            <a:r>
              <a:rPr lang="en-US" dirty="0" smtClean="0"/>
              <a:t>  C, {3,2}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8600" y="3745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B, {3,4,1}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715000" y="2774373"/>
            <a:ext cx="1066800" cy="208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14800" y="2438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91000" y="129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Partitioner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0" y="3135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Partitioner 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14800" y="4267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85119"/>
            <a:ext cx="1627187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3482876"/>
            <a:ext cx="1627187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03472" y="129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Reducer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55872" y="3059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Reducer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84472" y="1992868"/>
            <a:ext cx="130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B, 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55872" y="3697069"/>
            <a:ext cx="130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A, 11</a:t>
            </a:r>
          </a:p>
          <a:p>
            <a:r>
              <a:rPr lang="en-US" dirty="0" smtClean="0"/>
              <a:t>     C, 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236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PK #1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4191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PK #2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010400" y="2438400"/>
            <a:ext cx="162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39000" y="236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know #2</a:t>
            </a:r>
            <a:endParaRPr lang="en-US" dirty="0"/>
          </a:p>
        </p:txBody>
      </p:sp>
      <p:cxnSp>
        <p:nvCxnSpPr>
          <p:cNvPr id="1025" name="Straight Connector 1024"/>
          <p:cNvCxnSpPr/>
          <p:nvPr/>
        </p:nvCxnSpPr>
        <p:spPr>
          <a:xfrm>
            <a:off x="7010400" y="4267200"/>
            <a:ext cx="1593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7239000" y="419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know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27179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Sorting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4478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It’s an intermediate stage where in coming data get sorted.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8153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Sorting take place according to key of paired data.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11973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Sorting speed up the reducer process.</a:t>
            </a:r>
            <a:endParaRPr lang="en-US" sz="24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03174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Reducer</a:t>
            </a:r>
            <a:endParaRPr lang="en-US" sz="2800" dirty="0"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2639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36713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Reducer is the final stage of Map Reduce.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It take the preprocessed data coming from some intermediate stages and do either aggregation, filtration or summation independently.  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The </a:t>
            </a:r>
            <a:r>
              <a:rPr lang="en-US" sz="2400" i="1" dirty="0" smtClean="0">
                <a:latin typeface="Monotype Corsiva" pitchFamily="66" charset="0"/>
              </a:rPr>
              <a:t>OutputCollector.collect()</a:t>
            </a:r>
            <a:r>
              <a:rPr lang="en-US" sz="2400" dirty="0" smtClean="0">
                <a:latin typeface="Monotype Corsiva" pitchFamily="66" charset="0"/>
              </a:rPr>
              <a:t> method, writes the output of the reduce task to the HDFS file system.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8862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Reducer output is not sorted when stored .</a:t>
            </a:r>
            <a:endParaRPr lang="en-US" sz="24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240268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Compression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1633">
            <a:off x="6324600" y="1447800"/>
            <a:ext cx="1835018" cy="15964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4478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Monotype Corsiva" pitchFamily="66" charset="0"/>
              </a:rPr>
              <a:t>Compression </a:t>
            </a:r>
            <a:r>
              <a:rPr lang="en-US" sz="2400" dirty="0" smtClean="0">
                <a:latin typeface="Monotype Corsiva" pitchFamily="66" charset="0"/>
              </a:rPr>
              <a:t>saves storage, network flow, processing cost significantly.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4384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Without compression hadoop would become impractical as it would be using enormous resources.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63872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General format used to store files in hadoop are Snappy, bZip2, AVOC, Parquet etc.</a:t>
            </a:r>
            <a:endParaRPr lang="en-US" sz="24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7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524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Features to care before selecting the right format</a:t>
            </a:r>
            <a:endParaRPr lang="en-US" sz="2800" dirty="0"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0" y="2057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Monotype Corsiva" pitchFamily="66" charset="0"/>
              </a:rPr>
              <a:t>Faster  read and write can be done after compression.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6670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Compressed </a:t>
            </a:r>
            <a:r>
              <a:rPr lang="en-US" sz="2400" dirty="0">
                <a:latin typeface="Monotype Corsiva" pitchFamily="66" charset="0"/>
              </a:rPr>
              <a:t>file should split if </a:t>
            </a:r>
            <a:r>
              <a:rPr lang="en-US" sz="2400" dirty="0" smtClean="0">
                <a:latin typeface="Monotype Corsiva" pitchFamily="66" charset="0"/>
              </a:rPr>
              <a:t>needed. (Distributive Nature)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411069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400" dirty="0">
                <a:latin typeface="Monotype Corsiva" pitchFamily="66" charset="0"/>
              </a:rPr>
              <a:t>Compressed file should be optimal in storage.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352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Should follow the </a:t>
            </a:r>
            <a:r>
              <a:rPr lang="en-US" sz="2400" dirty="0">
                <a:latin typeface="Monotype Corsiva" pitchFamily="66" charset="0"/>
              </a:rPr>
              <a:t>dynamic schema even after compression</a:t>
            </a:r>
            <a:r>
              <a:rPr lang="en-US" sz="2400" dirty="0" smtClean="0">
                <a:latin typeface="Monotype Corsiva" pitchFamily="66" charset="0"/>
              </a:rPr>
              <a:t>.</a:t>
            </a:r>
            <a:endParaRPr lang="en-US" sz="2400" dirty="0">
              <a:latin typeface="Monotype Corsiva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56" y="1072707"/>
            <a:ext cx="1462088" cy="12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38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Flow Chart Of Map Reduce With Example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3999" cy="3428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4648200"/>
            <a:ext cx="525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Monotype Corsiva" pitchFamily="66" charset="0"/>
              </a:rPr>
              <a:t>Solving Word Count Problem With Map Reduce</a:t>
            </a:r>
            <a:endParaRPr lang="en-US" u="sng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048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Map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Reduce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93818"/>
            <a:ext cx="1600200" cy="1524000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6248400" y="1143000"/>
            <a:ext cx="2514599" cy="1064444"/>
          </a:xfrm>
          <a:prstGeom prst="cloudCallou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1459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What is it ?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143000"/>
            <a:ext cx="5181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Def</a:t>
            </a:r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:</a:t>
            </a:r>
          </a:p>
          <a:p>
            <a:r>
              <a:rPr lang="en-US" sz="2400" dirty="0" smtClean="0">
                <a:latin typeface="Monotype Corsiva" pitchFamily="66" charset="0"/>
              </a:rPr>
              <a:t>Map Reduce is a programming model and an associated implementation for processing and generating big data sets with a parallel, distributed algorithm on a cluster. </a:t>
            </a:r>
            <a:endParaRPr lang="en-US" sz="24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6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04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Key  Features of Map Reduce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828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Take Key, Value pairs as input dataset at all stage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Take small pieces of data from big data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2004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Work on principle of distributed data and parallel processing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362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All stages of Map Reduce generate key, value pairs as output dataset.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Data saved within HDFS in certain format.</a:t>
            </a:r>
          </a:p>
          <a:p>
            <a:r>
              <a:rPr lang="en-US" sz="2400" dirty="0" smtClean="0">
                <a:latin typeface="Monotype Corsiva" pitchFamily="66" charset="0"/>
              </a:rPr>
              <a:t>      </a:t>
            </a:r>
            <a:r>
              <a:rPr lang="en-US" sz="2400" dirty="0" err="1" smtClean="0">
                <a:latin typeface="Monotype Corsiva" pitchFamily="66" charset="0"/>
              </a:rPr>
              <a:t>eg</a:t>
            </a:r>
            <a:r>
              <a:rPr lang="en-US" sz="2400" dirty="0" smtClean="0">
                <a:latin typeface="Monotype Corsiva" pitchFamily="66" charset="0"/>
              </a:rPr>
              <a:t>. bZip2, Snappy, AVOC etc.</a:t>
            </a:r>
            <a:endParaRPr lang="en-US" sz="24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286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Different Stages in Map Reduce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387257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Monotype Corsiva" pitchFamily="66" charset="0"/>
              </a:rPr>
              <a:t>Mapper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Monotype Corsiva" pitchFamily="66" charset="0"/>
              </a:rPr>
              <a:t>Intermediate Stages</a:t>
            </a:r>
          </a:p>
          <a:p>
            <a:r>
              <a:rPr lang="en-US" sz="2800" dirty="0">
                <a:latin typeface="Monotype Corsiva" pitchFamily="66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      i)      Combiner</a:t>
            </a:r>
          </a:p>
          <a:p>
            <a:r>
              <a:rPr lang="en-US" sz="2800" dirty="0">
                <a:latin typeface="Monotype Corsiva" pitchFamily="66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      ii)     Partitioner</a:t>
            </a:r>
          </a:p>
          <a:p>
            <a:r>
              <a:rPr lang="en-US" sz="2800" dirty="0">
                <a:latin typeface="Monotype Corsiva" pitchFamily="66" charset="0"/>
              </a:rPr>
              <a:t> </a:t>
            </a:r>
            <a:r>
              <a:rPr lang="en-US" sz="2800" dirty="0" smtClean="0">
                <a:latin typeface="Monotype Corsiva" pitchFamily="66" charset="0"/>
              </a:rPr>
              <a:t>      iii)    Sorting</a:t>
            </a:r>
          </a:p>
          <a:p>
            <a:r>
              <a:rPr lang="en-US" sz="2800" dirty="0" smtClean="0">
                <a:latin typeface="Monotype Corsiva" pitchFamily="66" charset="0"/>
              </a:rPr>
              <a:t>3. Reducer</a:t>
            </a:r>
          </a:p>
          <a:p>
            <a:r>
              <a:rPr lang="en-US" sz="2800" dirty="0" smtClean="0">
                <a:latin typeface="Monotype Corsiva" pitchFamily="66" charset="0"/>
              </a:rPr>
              <a:t>4. Compression</a:t>
            </a:r>
          </a:p>
        </p:txBody>
      </p:sp>
    </p:spTree>
    <p:extLst>
      <p:ext uri="{BB962C8B-B14F-4D97-AF65-F5344CB8AC3E}">
        <p14:creationId xmlns:p14="http://schemas.microsoft.com/office/powerpoint/2010/main" val="8623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Monotype Corsiva" pitchFamily="66" charset="0"/>
              </a:rPr>
              <a:t>			</a:t>
            </a:r>
          </a:p>
          <a:p>
            <a:r>
              <a:rPr lang="en-US" sz="2800" dirty="0">
                <a:solidFill>
                  <a:srgbClr val="002060"/>
                </a:solidFill>
                <a:latin typeface="Monotype Corsiva" pitchFamily="66" charset="0"/>
              </a:rPr>
              <a:t>	</a:t>
            </a:r>
            <a:r>
              <a:rPr lang="en-US" sz="2800" dirty="0" smtClean="0">
                <a:solidFill>
                  <a:srgbClr val="002060"/>
                </a:solidFill>
                <a:latin typeface="Monotype Corsiva" pitchFamily="66" charset="0"/>
              </a:rPr>
              <a:t>		Flow Chart Of Map Reduce</a:t>
            </a:r>
          </a:p>
          <a:p>
            <a:endParaRPr lang="en-US" sz="28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280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020"/>
            <a:ext cx="9144000" cy="44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28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Mapper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1143000"/>
            <a:ext cx="2162175" cy="2114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4433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Monotype Corsiva" pitchFamily="66" charset="0"/>
              </a:rPr>
              <a:t> </a:t>
            </a:r>
            <a:r>
              <a:rPr lang="en-US" sz="2400" dirty="0" smtClean="0">
                <a:latin typeface="Monotype Corsiva" pitchFamily="66" charset="0"/>
              </a:rPr>
              <a:t>It is where parallel processing take place on datasets.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2053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Business logical Model is implemented.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814935"/>
            <a:ext cx="617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 Semi processed Key, Value pair generated as output.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429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 Crucial stage of Map Reduce where actual  processing takes place.</a:t>
            </a:r>
            <a:endParaRPr lang="en-US" sz="24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8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1646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Combiner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39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34833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 It Aggregate data coming out from mapper.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25863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Also called Mini Reducer.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531203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It’s main function is to summarize the mapper output records with the same key.</a:t>
            </a:r>
            <a:endParaRPr lang="en-US" sz="24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			</a:t>
            </a:r>
          </a:p>
          <a:p>
            <a:r>
              <a:rPr lang="en-US" sz="2800" dirty="0">
                <a:latin typeface="Monotype Corsiva" pitchFamily="66" charset="0"/>
              </a:rPr>
              <a:t>	</a:t>
            </a:r>
            <a:r>
              <a:rPr lang="en-US" sz="2800" dirty="0" smtClean="0">
                <a:latin typeface="Monotype Corsiva" pitchFamily="66" charset="0"/>
              </a:rPr>
              <a:t>		     Flow Chart of Combiner</a:t>
            </a:r>
          </a:p>
          <a:p>
            <a:endParaRPr lang="en-US" sz="2800" dirty="0"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228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Partitioner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371599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It partitions the key-value pairs of intermediate Mapper outputs.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It partition data using user-defined function (like hash function).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5908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Different practitioners' assign different partition keys. 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Partition keys are used to map key, value paired data to a particular reducer.</a:t>
            </a:r>
            <a:endParaRPr lang="en-US" sz="2400" dirty="0">
              <a:latin typeface="Monotype Corsiva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1910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Monotype Corsiva" pitchFamily="66" charset="0"/>
              </a:rPr>
              <a:t>Number of Practitioners' = Number of Reducers</a:t>
            </a:r>
            <a:endParaRPr lang="en-US" sz="24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9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333</TotalTime>
  <Words>514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55</cp:revision>
  <dcterms:created xsi:type="dcterms:W3CDTF">2021-04-12T05:30:10Z</dcterms:created>
  <dcterms:modified xsi:type="dcterms:W3CDTF">2021-04-12T11:23:42Z</dcterms:modified>
</cp:coreProperties>
</file>