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300" r:id="rId3"/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0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7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CD0C67-079F-43ED-B31E-41CD521D504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scopus.com/search/form.uri?display=basic#ba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doc/1.2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515" y="5552823"/>
            <a:ext cx="376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Deshabhakt Naganath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Mohammad Ahsan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240924" y="5552824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Pushparaj Shetty</a:t>
            </a:r>
          </a:p>
          <a:p>
            <a:r>
              <a:rPr lang="en-US" b="1" dirty="0"/>
              <a:t>Subject:				Big Data Analytics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265709" y="95545"/>
            <a:ext cx="661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108803" y="2775743"/>
            <a:ext cx="6926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Co-Authorship network using Scopus databases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86" y="909010"/>
            <a:ext cx="1770626" cy="1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A3B2-2409-48EA-88BD-7FF4F8B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1276"/>
            <a:ext cx="7886700" cy="8794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Database to csv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E27C-482E-4C3D-AAB0-1410CEFF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249" r="2041"/>
          <a:stretch/>
        </p:blipFill>
        <p:spPr>
          <a:xfrm>
            <a:off x="262072" y="1098600"/>
            <a:ext cx="8619854" cy="17627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F06C-39B1-4975-9C0D-82E313FB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0" y="2989211"/>
            <a:ext cx="7122977" cy="873073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FB10-BDFD-4027-B72F-6539D1EE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047814"/>
            <a:ext cx="9144000" cy="271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376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9A-D088-4A93-A9AC-BDF4275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254000"/>
            <a:ext cx="7886700" cy="10064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necessary for further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B96F-E55B-45C2-9131-692E6101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77975"/>
            <a:ext cx="7800975" cy="2244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94A5-42F6-4ACC-AA48-11902714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90975"/>
            <a:ext cx="7800976" cy="261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0BC-BE73-4CFB-A0BC-A6607D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40" y="279399"/>
            <a:ext cx="8452318" cy="981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Author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CA7F-8CFC-4D3A-A02F-9B0BAF5D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" y="1519832"/>
            <a:ext cx="8946089" cy="31456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E3CA3-1C68-44F8-93FA-4A8F40601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40" y="5102623"/>
            <a:ext cx="8452318" cy="12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5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3A9-8C45-415B-A08A-E3860AB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6" y="151006"/>
            <a:ext cx="8407400" cy="10876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Author Names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1727-474F-47B5-BDB5-7A9BA5B0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" y="1369998"/>
            <a:ext cx="8407400" cy="1053306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F8D7B-2439-40E7-AC1B-5C749C66CAF2}"/>
              </a:ext>
            </a:extLst>
          </p:cNvPr>
          <p:cNvSpPr txBox="1">
            <a:spLocks/>
          </p:cNvSpPr>
          <p:nvPr/>
        </p:nvSpPr>
        <p:spPr>
          <a:xfrm>
            <a:off x="331346" y="2554629"/>
            <a:ext cx="8407400" cy="105330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Author Names from Text File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4C525-E8CD-4D99-A320-672F5ED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8"/>
          <a:stretch/>
        </p:blipFill>
        <p:spPr>
          <a:xfrm>
            <a:off x="331346" y="3776718"/>
            <a:ext cx="8407400" cy="2930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3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AE-EFB0-4A9F-9543-0E37414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38" y="55495"/>
            <a:ext cx="7898524" cy="8513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Author: Database Dictionary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F7D21-CBBA-426E-B028-F3C91057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111853" y="962327"/>
            <a:ext cx="8920294" cy="3165299"/>
          </a:xfr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FF758-D729-418F-88F3-ECD78841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" y="4238614"/>
            <a:ext cx="8920294" cy="24971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3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AFC-6180-44CF-9D76-B89146E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550"/>
            <a:ext cx="7886700" cy="9429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2703-CB02-4353-BC20-FBC7246C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/>
        </p:blipFill>
        <p:spPr>
          <a:xfrm>
            <a:off x="272858" y="1550577"/>
            <a:ext cx="8598284" cy="428266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3C0-8C24-493E-926B-32DAF18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91706"/>
            <a:ext cx="7886700" cy="8763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dictionary to text file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1B0C3-7529-4816-B44E-C477EC0E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3"/>
          <a:stretch/>
        </p:blipFill>
        <p:spPr>
          <a:xfrm>
            <a:off x="189185" y="1201806"/>
            <a:ext cx="8765628" cy="1434525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08A2A-EE3F-42EF-BDCA-825DA5C64FA6}"/>
              </a:ext>
            </a:extLst>
          </p:cNvPr>
          <p:cNvSpPr txBox="1">
            <a:spLocks/>
          </p:cNvSpPr>
          <p:nvPr/>
        </p:nvSpPr>
        <p:spPr>
          <a:xfrm>
            <a:off x="338958" y="2935669"/>
            <a:ext cx="8466083" cy="8763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Reading dictionary from text file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1F1E-5C32-4AFC-A6F4-841AA573F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/>
          <a:stretch/>
        </p:blipFill>
        <p:spPr>
          <a:xfrm>
            <a:off x="189185" y="4111308"/>
            <a:ext cx="8615856" cy="2596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4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47-FBF5-4141-96E1-87F73B9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20" y="189186"/>
            <a:ext cx="7737558" cy="1198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Indian Authors Names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286E9-2588-4A02-8370-4A054627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239793" y="1655352"/>
            <a:ext cx="8664413" cy="457202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99A-304E-41F1-A302-193AB10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607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Foreign Authors Names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5FFA-E37C-4382-B64E-75EADFF9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5"/>
          <a:stretch/>
        </p:blipFill>
        <p:spPr>
          <a:xfrm>
            <a:off x="191280" y="2335006"/>
            <a:ext cx="8761439" cy="3214455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51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927-7C3C-4599-98A1-F5C7A1B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" y="409904"/>
            <a:ext cx="8776892" cy="16906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Author :Publication count with Indian authors Dictionary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0BE-A4B9-477D-B03B-2A967CB2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3554" y="2558304"/>
            <a:ext cx="8776892" cy="274034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1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AAE66-EDDB-40B5-BF05-AD7684FF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3" y="270534"/>
            <a:ext cx="7886700" cy="75422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BD641-A12D-44FE-8C84-5E879221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0861"/>
            <a:ext cx="7886700" cy="3982380"/>
          </a:xfrm>
        </p:spPr>
        <p:txBody>
          <a:bodyPr>
            <a:normAutofit/>
          </a:bodyPr>
          <a:lstStyle/>
          <a:p>
            <a:r>
              <a:rPr lang="en-US" sz="2800" dirty="0"/>
              <a:t>Downloading Database</a:t>
            </a:r>
          </a:p>
          <a:p>
            <a:r>
              <a:rPr lang="en-US" sz="2800" dirty="0"/>
              <a:t>Data Preprocessing</a:t>
            </a:r>
          </a:p>
          <a:p>
            <a:r>
              <a:rPr lang="en-US" sz="2800" dirty="0"/>
              <a:t>Generating files necessary for analysis</a:t>
            </a:r>
          </a:p>
          <a:p>
            <a:r>
              <a:rPr lang="en-US" sz="2800" dirty="0"/>
              <a:t>Finding answers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847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4A8-311F-4C3F-8059-944DDEA7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Highest cited author and his h-index (from the world)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28B67-4B20-43BC-A3F3-E7846674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5" y="2086631"/>
            <a:ext cx="7204048" cy="456795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86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559-66DF-406C-B851-C09B264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0534"/>
            <a:ext cx="7886700" cy="135331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Highest publication author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4F23-4A61-4F10-ACD9-68334B18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" y="1970091"/>
            <a:ext cx="8850330" cy="3453248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61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203-B1E1-4C6F-8F26-C459592A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86" y="365126"/>
            <a:ext cx="8585228" cy="11956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Highest cited authors average citations, and the country name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A2C2F-D7B8-4DCD-8E98-B2260374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7" b="32396"/>
          <a:stretch/>
        </p:blipFill>
        <p:spPr>
          <a:xfrm>
            <a:off x="279386" y="2080830"/>
            <a:ext cx="8585228" cy="2543830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ACED3-9028-410A-BE30-CB4CACA8AA2E}"/>
              </a:ext>
            </a:extLst>
          </p:cNvPr>
          <p:cNvSpPr txBox="1"/>
          <p:nvPr/>
        </p:nvSpPr>
        <p:spPr>
          <a:xfrm>
            <a:off x="279386" y="5092261"/>
            <a:ext cx="8585228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google search with above author's name tells us that he's from 'United Kingdom' and doing research on 'Artificial Intelligence'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093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E10-7845-4B1B-942E-D2392A68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0" y="570078"/>
            <a:ext cx="8798859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Total number of publications of the highest cited author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DA245-867D-40E1-BA85-3EE9F2AF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" y="2647347"/>
            <a:ext cx="8798859" cy="1981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36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A07-D1CF-4D44-A3B4-0BACB50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0264"/>
            <a:ext cx="7886700" cy="8986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publication in year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54BF-C1A1-46A6-971E-43548786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2" y="2001851"/>
            <a:ext cx="8901166" cy="294827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05652-C7AE-418A-A69B-4DAADEF5C240}"/>
              </a:ext>
            </a:extLst>
          </p:cNvPr>
          <p:cNvSpPr txBox="1"/>
          <p:nvPr/>
        </p:nvSpPr>
        <p:spPr>
          <a:xfrm>
            <a:off x="6873765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35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FAA807D-BDAB-41C1-9216-D6289BE4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54" y="255437"/>
            <a:ext cx="1399543" cy="59751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{2020: 6222,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4122,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3341,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3159,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3117,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2017: 3049,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2021: 2688,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2277,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2191,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2010,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2008: 1933,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1565,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1559,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2010: 1542,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CC8F118-42BA-433B-8F37-76ADF4F2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653" y="269641"/>
            <a:ext cx="1399543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1991: 394,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1992: 357,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1987: 351,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1986: 165,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1985: 117,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1984: 70,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1983: 25,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1982: 23,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1977: 17,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1980: 13,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1973: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1978: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1979: 12,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1993: 485,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1990: 457,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5731C-7695-4B53-851D-79BFA3CC81C9}"/>
              </a:ext>
            </a:extLst>
          </p:cNvPr>
          <p:cNvSpPr txBox="1"/>
          <p:nvPr/>
        </p:nvSpPr>
        <p:spPr>
          <a:xfrm>
            <a:off x="2695789" y="255437"/>
            <a:ext cx="1399544" cy="5960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2006: 1464, </a:t>
            </a:r>
          </a:p>
          <a:p>
            <a:r>
              <a:rPr lang="en-IN" dirty="0"/>
              <a:t>2007: 1401, </a:t>
            </a:r>
          </a:p>
          <a:p>
            <a:r>
              <a:rPr lang="en-IN" dirty="0"/>
              <a:t>2003: 1357,</a:t>
            </a:r>
          </a:p>
          <a:p>
            <a:r>
              <a:rPr lang="en-IN" dirty="0"/>
              <a:t> 2005: 1346,</a:t>
            </a:r>
          </a:p>
          <a:p>
            <a:r>
              <a:rPr lang="en-IN" dirty="0"/>
              <a:t> 2000: 793,</a:t>
            </a:r>
          </a:p>
          <a:p>
            <a:r>
              <a:rPr lang="en-IN" dirty="0"/>
              <a:t> 1989: 734,</a:t>
            </a:r>
          </a:p>
          <a:p>
            <a:r>
              <a:rPr lang="en-IN" dirty="0"/>
              <a:t> 1999: 730,</a:t>
            </a:r>
          </a:p>
          <a:p>
            <a:r>
              <a:rPr lang="en-IN" dirty="0"/>
              <a:t> 2001: 726,</a:t>
            </a:r>
          </a:p>
          <a:p>
            <a:r>
              <a:rPr lang="en-IN" dirty="0"/>
              <a:t> 1997: 718,</a:t>
            </a:r>
          </a:p>
          <a:p>
            <a:r>
              <a:rPr lang="en-IN" dirty="0"/>
              <a:t> 1996: 713,</a:t>
            </a:r>
          </a:p>
          <a:p>
            <a:r>
              <a:rPr lang="en-IN" dirty="0"/>
              <a:t> 1994: 703,</a:t>
            </a:r>
          </a:p>
          <a:p>
            <a:r>
              <a:rPr lang="en-IN" dirty="0"/>
              <a:t> 2002: 702,</a:t>
            </a:r>
          </a:p>
          <a:p>
            <a:r>
              <a:rPr lang="en-IN" dirty="0"/>
              <a:t> 1998: 697,</a:t>
            </a:r>
          </a:p>
          <a:p>
            <a:r>
              <a:rPr lang="en-IN" dirty="0"/>
              <a:t> 1995: 601,</a:t>
            </a:r>
          </a:p>
          <a:p>
            <a:r>
              <a:rPr lang="en-IN" dirty="0"/>
              <a:t>1988: 531,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6D15-BF69-4FDC-A9DC-87127921D200}"/>
              </a:ext>
            </a:extLst>
          </p:cNvPr>
          <p:cNvSpPr txBox="1"/>
          <p:nvPr/>
        </p:nvSpPr>
        <p:spPr>
          <a:xfrm>
            <a:off x="7767385" y="847492"/>
            <a:ext cx="1059906" cy="5163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1981: 11,</a:t>
            </a:r>
          </a:p>
          <a:p>
            <a:r>
              <a:rPr lang="en-IN" dirty="0"/>
              <a:t> 1974: 8,</a:t>
            </a:r>
          </a:p>
          <a:p>
            <a:r>
              <a:rPr lang="en-IN" dirty="0"/>
              <a:t> 1975: 8,</a:t>
            </a:r>
          </a:p>
          <a:p>
            <a:r>
              <a:rPr lang="en-IN" dirty="0"/>
              <a:t> 1976: 8,</a:t>
            </a:r>
          </a:p>
          <a:p>
            <a:r>
              <a:rPr lang="en-IN" dirty="0"/>
              <a:t> 1971: 7,</a:t>
            </a:r>
          </a:p>
          <a:p>
            <a:r>
              <a:rPr lang="en-IN" dirty="0"/>
              <a:t> 1972: 6,</a:t>
            </a:r>
          </a:p>
          <a:p>
            <a:r>
              <a:rPr lang="en-IN" dirty="0"/>
              <a:t> 1970: 3,</a:t>
            </a:r>
          </a:p>
          <a:p>
            <a:r>
              <a:rPr lang="en-IN" dirty="0"/>
              <a:t> 1962: 1,</a:t>
            </a:r>
          </a:p>
          <a:p>
            <a:r>
              <a:rPr lang="en-IN" dirty="0"/>
              <a:t> 1963: 1,</a:t>
            </a:r>
          </a:p>
          <a:p>
            <a:r>
              <a:rPr lang="en-IN" dirty="0"/>
              <a:t> 1964: 1,</a:t>
            </a:r>
          </a:p>
          <a:p>
            <a:r>
              <a:rPr lang="en-IN" dirty="0"/>
              <a:t> 1965: 1,</a:t>
            </a:r>
          </a:p>
          <a:p>
            <a:r>
              <a:rPr lang="en-IN" dirty="0"/>
              <a:t> 1968: 1,</a:t>
            </a:r>
          </a:p>
          <a:p>
            <a:r>
              <a:rPr lang="en-IN" dirty="0"/>
              <a:t> 1969: 1}</a:t>
            </a:r>
          </a:p>
        </p:txBody>
      </p:sp>
    </p:spTree>
    <p:extLst>
      <p:ext uri="{BB962C8B-B14F-4D97-AF65-F5344CB8AC3E}">
        <p14:creationId xmlns:p14="http://schemas.microsoft.com/office/powerpoint/2010/main" val="20838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F87F-265D-4814-AA4C-6EF7784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818"/>
            <a:ext cx="7886700" cy="4546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Total citation per year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099B-3E15-4B95-9DBB-B981B70F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740980"/>
            <a:ext cx="8961406" cy="1196640"/>
          </a:xfrm>
          <a:ln w="3175">
            <a:solidFill>
              <a:schemeClr val="tx1"/>
            </a:solidFill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E5E6853-A1E2-4094-A4D1-B8485DAB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3" y="2028709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{2008: 86548.0,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2016: 85426.0,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2015: 81343.0,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2005: 78325.0,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2004: 75544.0,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2007: 73896.0,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2006: 73652.0,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2014: 69065.0,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2009: 68433.0,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2018: 66871.0,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2013: 63245.0,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2017: 61390.0,</a:t>
            </a:r>
            <a:endParaRPr lang="en-IN" dirty="0"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3B55CD-9231-4A3A-BDE8-56E96E51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18" y="2028708"/>
            <a:ext cx="1642910" cy="4729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2010: 61118.0,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2012: 56435.0,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2011: 55280.0,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2019: 42281.0,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2000: 36085.0,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2003: 32783.0,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1999: 28128.0,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1998: 26193.0,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2002: 25418.0,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2001: 25176.0,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1997: 21638.0,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2020: 21386.0,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3711679-135D-4F57-A240-9A69C1E8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483" y="2058699"/>
            <a:ext cx="1642910" cy="4699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1995: 18774.0,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1994: 18694.0,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1996: 16943.0,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1989: 12072.0,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1992: 10540.0,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1990: 9800.0,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1993: 8807.0,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1991: 8453.0,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1988: 8385.0,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1987: 5439.0,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1986: 3652.0,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1980: 2616.0,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D9859C0-9162-40F2-B17B-D1D5A01D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1" y="2058699"/>
            <a:ext cx="1642910" cy="4699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1985: 1930.0,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1977: 1644.0,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2021: 1568.0,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1979: 997.0,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1984: 812.0,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1971: 446.0,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1973: 256.0,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1978: 252.0,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1976: 215.0,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1983: 208.0,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1982: 202.0,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1975: 186.0,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effectLst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E966395-CCFD-4662-A6E5-4673F6E5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06" y="2315992"/>
            <a:ext cx="1642910" cy="40375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1970: 83.0,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1981: 76.0,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1972: 49.0,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1974: 33.0,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1963: 17.0,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1962: 16.0,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1969: 4.0,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1964: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1965: 2.0,</a:t>
            </a:r>
          </a:p>
          <a:p>
            <a:pPr marL="0"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</a:rPr>
              <a:t> 1968: 0.0}</a:t>
            </a:r>
          </a:p>
        </p:txBody>
      </p:sp>
    </p:spTree>
    <p:extLst>
      <p:ext uri="{BB962C8B-B14F-4D97-AF65-F5344CB8AC3E}">
        <p14:creationId xmlns:p14="http://schemas.microsoft.com/office/powerpoint/2010/main" val="83329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D502-52D6-4D7D-9C46-A8779FB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49362"/>
            <a:ext cx="8515350" cy="974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Author(country) having highest co-authorship with Indian authors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ADB12-9069-4527-90E2-5D96F2C4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" b="22248"/>
          <a:stretch/>
        </p:blipFill>
        <p:spPr>
          <a:xfrm>
            <a:off x="116883" y="1930229"/>
            <a:ext cx="8910233" cy="2830957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BB026-640A-4D9B-B85B-E3B11CA40E2E}"/>
              </a:ext>
            </a:extLst>
          </p:cNvPr>
          <p:cNvSpPr txBox="1"/>
          <p:nvPr/>
        </p:nvSpPr>
        <p:spPr>
          <a:xfrm>
            <a:off x="116883" y="5016491"/>
            <a:ext cx="89102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google search with above authors name tells us that he is from "Vascular Screening and Diagnostic Centre, University of Nicosia, Nicosia, Cyprus"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1883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D30-ED11-4DE6-B3E1-53F482D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230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Highest cited author from India and the university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400CE-F0E0-418E-BFE1-B008F772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7" y="1548800"/>
            <a:ext cx="8582966" cy="3953366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52952-C0FD-4DCF-A098-BC75A9257A5F}"/>
              </a:ext>
            </a:extLst>
          </p:cNvPr>
          <p:cNvSpPr txBox="1"/>
          <p:nvPr/>
        </p:nvSpPr>
        <p:spPr>
          <a:xfrm>
            <a:off x="280517" y="5770179"/>
            <a:ext cx="85829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Raghava G.P. is a Professor &amp; Head at Department of Computational Biology, Indraprastha Institute of Information Technology (IIIT-Delhi), India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2499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CA4D-0C94-49E7-A319-B65FE60E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4" y="112878"/>
            <a:ext cx="8875987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Comparative year wise article publication analysis of India, China and USA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878D-96E8-4621-A53D-7D4F0520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"/>
          <a:stretch/>
        </p:blipFill>
        <p:spPr>
          <a:xfrm>
            <a:off x="134006" y="1564565"/>
            <a:ext cx="8892985" cy="3271168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65ABE-2CDF-4B52-8069-07683922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0" y="4930075"/>
            <a:ext cx="5272279" cy="1815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4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B3AD5-677A-493B-8A0D-886E3B6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57083"/>
            <a:ext cx="8639503" cy="84881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3851E-C879-4EE6-B2B8-D2890C34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4" y="1435416"/>
            <a:ext cx="4999640" cy="2484336"/>
          </a:xfrm>
        </p:spPr>
        <p:txBody>
          <a:bodyPr>
            <a:normAutofit/>
          </a:bodyPr>
          <a:lstStyle/>
          <a:p>
            <a:r>
              <a:rPr lang="en-US" sz="2400" dirty="0"/>
              <a:t>Scopus</a:t>
            </a:r>
          </a:p>
          <a:p>
            <a:r>
              <a:rPr lang="en-US" sz="2400" dirty="0"/>
              <a:t>Keyword – Artificial intelligence</a:t>
            </a:r>
          </a:p>
          <a:p>
            <a:r>
              <a:rPr lang="en-US" sz="2400" dirty="0"/>
              <a:t>Document type – Article</a:t>
            </a:r>
          </a:p>
          <a:p>
            <a:r>
              <a:rPr lang="en-US" sz="2400" dirty="0"/>
              <a:t>Subject area – Engineering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196AD-E166-42B1-BB22-80B7648F3480}"/>
              </a:ext>
            </a:extLst>
          </p:cNvPr>
          <p:cNvSpPr txBox="1"/>
          <p:nvPr/>
        </p:nvSpPr>
        <p:spPr>
          <a:xfrm>
            <a:off x="943959" y="4902000"/>
            <a:ext cx="6875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DOCTYPE,"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B2-2D33-4454-8E9C-CFE8941DE935}"/>
              </a:ext>
            </a:extLst>
          </p:cNvPr>
          <p:cNvSpPr txBox="1"/>
          <p:nvPr/>
        </p:nvSpPr>
        <p:spPr>
          <a:xfrm>
            <a:off x="786304" y="4149266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61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00A-59DD-4021-8205-7DC7863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25"/>
            <a:ext cx="7886700" cy="6404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68E27-2635-46E5-AB13-23A2C486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80608"/>
            <a:ext cx="9090169" cy="4773349"/>
          </a:xfrm>
        </p:spPr>
      </p:pic>
    </p:spTree>
    <p:extLst>
      <p:ext uri="{BB962C8B-B14F-4D97-AF65-F5344CB8AC3E}">
        <p14:creationId xmlns:p14="http://schemas.microsoft.com/office/powerpoint/2010/main" val="375761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EED-019B-4BBD-A8AA-C8927D7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3" y="379631"/>
            <a:ext cx="7886700" cy="72269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Line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C1335-3C5D-4AC6-AD85-D49871D3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54318"/>
            <a:ext cx="9091594" cy="4746938"/>
          </a:xfrm>
        </p:spPr>
      </p:pic>
    </p:spTree>
    <p:extLst>
      <p:ext uri="{BB962C8B-B14F-4D97-AF65-F5344CB8AC3E}">
        <p14:creationId xmlns:p14="http://schemas.microsoft.com/office/powerpoint/2010/main" val="11910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B8B2-21F9-4C9F-B904-F6D4E9D6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300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6F45-1202-443E-B831-D332990E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"/>
          <a:stretch/>
        </p:blipFill>
        <p:spPr>
          <a:xfrm>
            <a:off x="1" y="1197863"/>
            <a:ext cx="9144000" cy="510472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9F9BDC-A478-461E-86D0-971DA889F93C}"/>
              </a:ext>
            </a:extLst>
          </p:cNvPr>
          <p:cNvCxnSpPr>
            <a:cxnSpLocks/>
          </p:cNvCxnSpPr>
          <p:nvPr/>
        </p:nvCxnSpPr>
        <p:spPr>
          <a:xfrm>
            <a:off x="9144000" y="1390650"/>
            <a:ext cx="0" cy="44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1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C25-8EA0-4ED9-81C3-0F5146A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4" y="183600"/>
            <a:ext cx="8276722" cy="92228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Total number of grants given to the field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75C8C-1D61-44D5-86E5-B0EB61B1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" y="1272625"/>
            <a:ext cx="8276721" cy="1528490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19ECC-B574-4A08-94C8-265D05E5A097}"/>
              </a:ext>
            </a:extLst>
          </p:cNvPr>
          <p:cNvSpPr txBox="1">
            <a:spLocks/>
          </p:cNvSpPr>
          <p:nvPr/>
        </p:nvSpPr>
        <p:spPr>
          <a:xfrm>
            <a:off x="433632" y="2967858"/>
            <a:ext cx="8276721" cy="92228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b="1" cap="all" spc="200" baseline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11. Country wise total number of publication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BD8F6-2FAB-49B9-9F7A-F731B8D68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5"/>
          <a:stretch/>
        </p:blipFill>
        <p:spPr>
          <a:xfrm>
            <a:off x="433631" y="4107680"/>
            <a:ext cx="8276721" cy="2136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42C29-415E-4FDA-8AFC-4F96FA704A86}"/>
              </a:ext>
            </a:extLst>
          </p:cNvPr>
          <p:cNvSpPr txBox="1"/>
          <p:nvPr/>
        </p:nvSpPr>
        <p:spPr>
          <a:xfrm>
            <a:off x="6873765" y="6337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*Output in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7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96589-8C16-4A35-845C-03A69741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5"/>
          <a:stretch/>
        </p:blipFill>
        <p:spPr>
          <a:xfrm>
            <a:off x="623886" y="394822"/>
            <a:ext cx="7896228" cy="6068355"/>
          </a:xfrm>
        </p:spPr>
      </p:pic>
    </p:spTree>
    <p:extLst>
      <p:ext uri="{BB962C8B-B14F-4D97-AF65-F5344CB8AC3E}">
        <p14:creationId xmlns:p14="http://schemas.microsoft.com/office/powerpoint/2010/main" val="115774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7012-B426-4959-9E99-C5D3E025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95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30A4-0A75-4BD5-BFCB-88114AF0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69" y="2070486"/>
            <a:ext cx="593775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2"/>
              </a:rPr>
              <a:t>Scopus</a:t>
            </a:r>
            <a:endParaRPr lang="en-US" sz="3200" dirty="0"/>
          </a:p>
          <a:p>
            <a:r>
              <a:rPr lang="en-US" sz="3200" dirty="0">
                <a:hlinkClick r:id="rId3"/>
              </a:rPr>
              <a:t>Pandas Documentation</a:t>
            </a:r>
            <a:endParaRPr lang="en-US" sz="3200" dirty="0"/>
          </a:p>
          <a:p>
            <a:r>
              <a:rPr lang="en-US" sz="3200" dirty="0">
                <a:hlinkClick r:id="rId4"/>
              </a:rPr>
              <a:t>Numpy Documentation</a:t>
            </a:r>
            <a:endParaRPr lang="en-US" sz="3200" dirty="0"/>
          </a:p>
          <a:p>
            <a:r>
              <a:rPr lang="en-US" sz="3200" dirty="0">
                <a:hlinkClick r:id="rId5"/>
              </a:rPr>
              <a:t>Matplotlib Documentation</a:t>
            </a:r>
            <a:endParaRPr lang="en-US" sz="3200" dirty="0"/>
          </a:p>
          <a:p>
            <a:r>
              <a:rPr lang="en-US" sz="3200" dirty="0">
                <a:hlinkClick r:id="rId6"/>
              </a:rPr>
              <a:t>GeeksForGeeks</a:t>
            </a:r>
            <a:endParaRPr lang="en-US" sz="3200" dirty="0"/>
          </a:p>
          <a:p>
            <a:r>
              <a:rPr lang="en-US" sz="3200" dirty="0">
                <a:hlinkClick r:id="rId7"/>
              </a:rPr>
              <a:t>StackOverFlow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62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561-220F-4297-A819-0025225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268"/>
            <a:ext cx="7886700" cy="249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D35-F281-414B-9641-379F7E6E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2997" y="3003384"/>
            <a:ext cx="6858000" cy="36873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D5C4F-01BD-42CA-9B44-6C524450642B}"/>
              </a:ext>
            </a:extLst>
          </p:cNvPr>
          <p:cNvSpPr txBox="1"/>
          <p:nvPr/>
        </p:nvSpPr>
        <p:spPr>
          <a:xfrm>
            <a:off x="789616" y="1828296"/>
            <a:ext cx="756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TITLE-ABS-KEY(Artificial Intelligence) AND (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AFFILCOUNTRY,"India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) AND ( LIMIT-TO ( DOCTYPE,"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) OR LIMIT-TO ( DOCTYPE,"ENGI" ) OR LIMIT-TO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DOCTYPE,"Artificial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Intelligence" ) )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4CF839-6895-493E-849B-094516F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167284"/>
            <a:ext cx="8639503" cy="141511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India’s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15E-7BCC-47BC-BB40-5566ECD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682"/>
            <a:ext cx="7886700" cy="137510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path of Data directory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1F325-BB90-49D6-BA58-79694A9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" y="2114222"/>
            <a:ext cx="8743925" cy="32575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8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992-4C26-4747-B24E-DB6C349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" y="510139"/>
            <a:ext cx="8860221" cy="147689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preprocessing country-wise database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201A-6548-4548-8236-BD3CA8726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" y="2264915"/>
            <a:ext cx="8535726" cy="40829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11-56E2-4659-80EC-7F0FD90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6" y="334964"/>
            <a:ext cx="8893668" cy="10445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7AAD-7E77-42AA-9F6C-85286FE7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" y="1709738"/>
            <a:ext cx="8893668" cy="4291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9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94A-9E6C-482E-8863-85F7F6FF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1" y="412898"/>
            <a:ext cx="8515418" cy="14789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same data pipeline to Database with sponsorship column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4B7C-B667-4141-BCF1-5CE7F48F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" y="2607092"/>
            <a:ext cx="8784687" cy="281624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D61-8670-44D0-861D-D004D03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8" y="302541"/>
            <a:ext cx="8389293" cy="13213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Funding details of Main Dataframe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34E19-BB2B-4D0B-9788-DDE21CA5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6312" y="2003946"/>
            <a:ext cx="7711376" cy="45515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4421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264</TotalTime>
  <Words>1028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Parcel</vt:lpstr>
      <vt:lpstr>PowerPoint Presentation</vt:lpstr>
      <vt:lpstr>Agenda</vt:lpstr>
      <vt:lpstr>Downloading Database</vt:lpstr>
      <vt:lpstr>Downloading India’s Database</vt:lpstr>
      <vt:lpstr>Setting path of Data directory</vt:lpstr>
      <vt:lpstr>Importing and preprocessing country-wise database</vt:lpstr>
      <vt:lpstr>Forming Main Dataframe</vt:lpstr>
      <vt:lpstr>Applying same data pipeline to Database with sponsorship column</vt:lpstr>
      <vt:lpstr>Updating Funding details of Main Dataframe</vt:lpstr>
      <vt:lpstr>Saving Database to csv File</vt:lpstr>
      <vt:lpstr>Generating Files necessary for further Analysis</vt:lpstr>
      <vt:lpstr>Separating Author Names</vt:lpstr>
      <vt:lpstr>Storing Author Names to Text File</vt:lpstr>
      <vt:lpstr>Creating Author: Database Dictionary</vt:lpstr>
      <vt:lpstr>Alternative code</vt:lpstr>
      <vt:lpstr>Storing dictionary to text file</vt:lpstr>
      <vt:lpstr>Separating Indian Authors Names</vt:lpstr>
      <vt:lpstr>Separating Foreign Authors Names</vt:lpstr>
      <vt:lpstr>Generating Author :Publication count with Indian authors Dictionary</vt:lpstr>
      <vt:lpstr>1. Highest cited author and his h-index (from the world)</vt:lpstr>
      <vt:lpstr>2. Highest publication author</vt:lpstr>
      <vt:lpstr>3. Highest cited authors average citations, and the country name</vt:lpstr>
      <vt:lpstr>4. Total number of publications of the highest cited author</vt:lpstr>
      <vt:lpstr>5. Total publication in year</vt:lpstr>
      <vt:lpstr>PowerPoint Presentation</vt:lpstr>
      <vt:lpstr>6. Total citation per year</vt:lpstr>
      <vt:lpstr>7. Author(country) having highest co-authorship with Indian authors</vt:lpstr>
      <vt:lpstr>8. Highest cited author from India and the university</vt:lpstr>
      <vt:lpstr>9. Comparative year wise article publication analysis of India, China and USA</vt:lpstr>
      <vt:lpstr>Rough Line Plot</vt:lpstr>
      <vt:lpstr>Smooth Line Plot</vt:lpstr>
      <vt:lpstr>Bar Plot</vt:lpstr>
      <vt:lpstr>10. Total number of grants given to the field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151</cp:revision>
  <dcterms:created xsi:type="dcterms:W3CDTF">2021-05-01T13:59:53Z</dcterms:created>
  <dcterms:modified xsi:type="dcterms:W3CDTF">2021-05-03T04:27:38Z</dcterms:modified>
</cp:coreProperties>
</file>