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9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5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A1A8-6EB0-4E29-A454-A552856E72DE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8BF0-63A3-4C21-A362-4CABEAE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Bayesian Belief Network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Solved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9347" y="4680225"/>
                <a:ext cx="1143688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Book Antiqua" panose="02040602050305030304" pitchFamily="18" charset="0"/>
                  </a:rPr>
                  <a:t>P(Norman late)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𝒔𝒕𝒓𝒊𝒌𝒆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𝑵𝒐𝒓𝒎𝒂𝒏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𝑳𝒂𝒕𝒆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𝑻𝒓𝒂𝒊𝒏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𝑺𝒕𝒓𝒊𝒌𝒆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b="1" dirty="0" smtClean="0">
                  <a:latin typeface="Book Antiqua" panose="02040602050305030304" pitchFamily="18" charset="0"/>
                </a:endParaRPr>
              </a:p>
              <a:p>
                <a:endParaRPr lang="en-US" b="1" dirty="0">
                  <a:latin typeface="Book Antiqua" panose="02040602050305030304" pitchFamily="18" charset="0"/>
                </a:endParaRPr>
              </a:p>
              <a:p>
                <a:r>
                  <a:rPr lang="en-US" b="1" dirty="0" smtClean="0">
                    <a:latin typeface="Book Antiqua" panose="02040602050305030304" pitchFamily="18" charset="0"/>
                  </a:rPr>
                  <a:t>  	= </a:t>
                </a:r>
                <a:r>
                  <a:rPr lang="en-US" b="1" dirty="0">
                    <a:latin typeface="Book Antiqua" panose="02040602050305030304" pitchFamily="18" charset="0"/>
                  </a:rPr>
                  <a:t>P(Norman </a:t>
                </a:r>
                <a:r>
                  <a:rPr lang="en-US" b="1" dirty="0" err="1">
                    <a:latin typeface="Book Antiqua" panose="02040602050305030304" pitchFamily="18" charset="0"/>
                  </a:rPr>
                  <a:t>late|Train</a:t>
                </a:r>
                <a:r>
                  <a:rPr lang="en-US" b="1" dirty="0">
                    <a:latin typeface="Book Antiqua" panose="02040602050305030304" pitchFamily="18" charset="0"/>
                  </a:rPr>
                  <a:t> strike)*P(Train strike) + P(Norman </a:t>
                </a:r>
                <a:r>
                  <a:rPr lang="en-US" b="1" dirty="0" err="1">
                    <a:latin typeface="Book Antiqua" panose="02040602050305030304" pitchFamily="18" charset="0"/>
                  </a:rPr>
                  <a:t>late|No</a:t>
                </a:r>
                <a:r>
                  <a:rPr lang="en-US" b="1" dirty="0">
                    <a:latin typeface="Book Antiqua" panose="02040602050305030304" pitchFamily="18" charset="0"/>
                  </a:rPr>
                  <a:t> 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train strike</a:t>
                </a:r>
                <a:r>
                  <a:rPr lang="en-US" b="1" dirty="0">
                    <a:latin typeface="Book Antiqua" panose="02040602050305030304" pitchFamily="18" charset="0"/>
                  </a:rPr>
                  <a:t>)*P(No train strike)</a:t>
                </a:r>
              </a:p>
              <a:p>
                <a:r>
                  <a:rPr lang="en-US" b="1" dirty="0">
                    <a:latin typeface="Book Antiqua" panose="02040602050305030304" pitchFamily="18" charset="0"/>
                  </a:rPr>
                  <a:t>	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= </a:t>
                </a:r>
                <a:r>
                  <a:rPr lang="en-US" b="1" dirty="0">
                    <a:latin typeface="Book Antiqua" panose="02040602050305030304" pitchFamily="18" charset="0"/>
                  </a:rPr>
                  <a:t>(</a:t>
                </a:r>
                <a:r>
                  <a:rPr lang="en-US" b="1">
                    <a:latin typeface="Book Antiqua" panose="02040602050305030304" pitchFamily="18" charset="0"/>
                  </a:rPr>
                  <a:t>0.8*0.1</a:t>
                </a:r>
                <a:r>
                  <a:rPr lang="en-US" b="1" smtClean="0">
                    <a:latin typeface="Book Antiqua" panose="02040602050305030304" pitchFamily="18" charset="0"/>
                  </a:rPr>
                  <a:t>) + (</a:t>
                </a:r>
                <a:r>
                  <a:rPr lang="en-US" b="1" dirty="0">
                    <a:latin typeface="Book Antiqua" panose="02040602050305030304" pitchFamily="18" charset="0"/>
                  </a:rPr>
                  <a:t>0.1*0.9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)</a:t>
                </a:r>
              </a:p>
              <a:p>
                <a:r>
                  <a:rPr lang="en-US" b="1" dirty="0">
                    <a:latin typeface="Book Antiqua" panose="02040602050305030304" pitchFamily="18" charset="0"/>
                  </a:rPr>
                  <a:t>	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= 0.17</a:t>
                </a:r>
                <a:endParaRPr lang="en-US" b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47" y="4680225"/>
                <a:ext cx="11436889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426" t="-30165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6" y="70125"/>
            <a:ext cx="6705600" cy="461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18388" y="162368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Marginal Probability Example</a:t>
            </a:r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26256" y="1993019"/>
                <a:ext cx="2269980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256" y="1993019"/>
                <a:ext cx="2269980" cy="7643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9347" y="4200540"/>
            <a:ext cx="10139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Find P(Norman late) using the information given in Bayesian Belief Network</a:t>
            </a:r>
          </a:p>
        </p:txBody>
      </p:sp>
    </p:spTree>
    <p:extLst>
      <p:ext uri="{BB962C8B-B14F-4D97-AF65-F5344CB8AC3E}">
        <p14:creationId xmlns:p14="http://schemas.microsoft.com/office/powerpoint/2010/main" val="25750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5557" y="3709112"/>
                <a:ext cx="9110730" cy="3022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Find P(C) using the information given in Bayesian Belief Network</a:t>
                </a:r>
              </a:p>
              <a:p>
                <a:endParaRPr lang="en-US" b="1" dirty="0" smtClean="0">
                  <a:latin typeface="Book Antiqua" panose="02040602050305030304" pitchFamily="18" charset="0"/>
                </a:endParaRPr>
              </a:p>
              <a:p>
                <a:r>
                  <a:rPr lang="en-US" b="1" dirty="0" smtClean="0">
                    <a:latin typeface="Book Antiqua" panose="02040602050305030304" pitchFamily="18" charset="0"/>
                  </a:rPr>
                  <a:t>Solution:</a:t>
                </a:r>
              </a:p>
              <a:p>
                <a:r>
                  <a:rPr lang="en-US" b="1" dirty="0" smtClean="0">
                    <a:latin typeface="Book Antiqua" panose="02040602050305030304" pitchFamily="18" charset="0"/>
                  </a:rPr>
                  <a:t>P(C)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 smtClean="0">
                    <a:latin typeface="Book Antiqua" panose="02040602050305030304" pitchFamily="18" charset="0"/>
                  </a:rPr>
                  <a:t>	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 Joint probability </a:t>
                </a:r>
              </a:p>
              <a:p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den>
                            </m:f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den>
                            </m:f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b="1" dirty="0" smtClean="0">
                    <a:latin typeface="Book Antiqua" panose="02040602050305030304" pitchFamily="18" charset="0"/>
                  </a:rPr>
                  <a:t>P(a)</a:t>
                </a:r>
              </a:p>
              <a:p>
                <a:r>
                  <a:rPr lang="en-US" b="1" dirty="0">
                    <a:latin typeface="Book Antiqua" panose="02040602050305030304" pitchFamily="18" charset="0"/>
                  </a:rPr>
                  <a:t> 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        = P(C/B) ( P(B/A)P(A) + P(B/A’)P(A’) ) + P(C/B’) (P(B’/A) P(A) + P(B’/A’) P(A’))</a:t>
                </a:r>
              </a:p>
              <a:p>
                <a:r>
                  <a:rPr lang="en-US" b="1" dirty="0" smtClean="0">
                    <a:latin typeface="Book Antiqua" panose="02040602050305030304" pitchFamily="18" charset="0"/>
                  </a:rPr>
                  <a:t>         = 0.3 (0.2 * 0.5 + 0.75 * 0.5) + 0.4 (0.8 * 0.5 + 0.25 * 0.5) </a:t>
                </a:r>
              </a:p>
              <a:p>
                <a:r>
                  <a:rPr lang="en-US" b="1" dirty="0" smtClean="0">
                    <a:latin typeface="Book Antiqua" panose="02040602050305030304" pitchFamily="18" charset="0"/>
                  </a:rPr>
                  <a:t>         = 0.3525</a:t>
                </a:r>
              </a:p>
              <a:p>
                <a:endParaRPr lang="en-US" b="1" dirty="0" smtClean="0">
                  <a:latin typeface="Book Antiqua" panose="02040602050305030304" pitchFamily="18" charset="0"/>
                </a:endParaRPr>
              </a:p>
              <a:p>
                <a:r>
                  <a:rPr lang="en-US" b="1" dirty="0" smtClean="0">
                    <a:latin typeface="Book Antiqua" panose="02040602050305030304" pitchFamily="18" charset="0"/>
                  </a:rPr>
                  <a:t> </a:t>
                </a:r>
                <a:endParaRPr lang="en-US" b="1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57" y="3709112"/>
                <a:ext cx="9110730" cy="3022109"/>
              </a:xfrm>
              <a:prstGeom prst="rect">
                <a:avLst/>
              </a:prstGeom>
              <a:blipFill rotWithShape="0">
                <a:blip r:embed="rId2"/>
                <a:stretch>
                  <a:fillRect l="-602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0866" y="708737"/>
            <a:ext cx="7353300" cy="3000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5327" y="8371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Chain Rule Example</a:t>
            </a:r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04" y="978795"/>
            <a:ext cx="10765842" cy="46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1" y="837127"/>
            <a:ext cx="11958569" cy="47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t grass / sprinkler Bayesian network proble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74" y="930811"/>
            <a:ext cx="6090679" cy="50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4529" y="11127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Which event is more likely -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Wetgrass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due to sprinkler P(S=T,W=T)  or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Wetgrass</a:t>
            </a:r>
            <a:r>
              <a:rPr lang="en-US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due to rain P(R=T, W=T)?</a:t>
            </a:r>
            <a:endParaRPr lang="en-US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7730" y="437878"/>
                <a:ext cx="11694016" cy="540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Book Antiqua" panose="02040602050305030304" pitchFamily="18" charset="0"/>
                  </a:rPr>
                  <a:t>Solution 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Book Antiqua" panose="02040602050305030304" pitchFamily="18" charset="0"/>
                  </a:rPr>
                  <a:t>Find P(W=T) 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 Denominator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en-US" b="1" dirty="0" smtClean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en-US" b="1" dirty="0" smtClean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More likely is the maximum probability among (2) and (3) </a:t>
                </a:r>
              </a:p>
              <a:p>
                <a:endParaRPr lang="en-US" b="1" dirty="0" smtClean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endParaRPr lang="en-US" b="1" dirty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Step1: Denominator P(W=T)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=    P(C = T)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P(S=T|C=T)P(R=T|C=T)P(W=T|S=T,R=T) + P(S=F|C=T)P(R=T|C=T)P(W=T|S=F,R=T)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Book Antiqua" panose="0204060205030503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                   + P(S=T|C=T)P(R=F|C=T)P(W=T|S=T,R=F)  + P(S=F|C=T)P(R=F|C=T)P(W=T|S=F,R=F)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}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+  P(C = F)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P(S=T|C=F)P(R=T|C=F)P(W=T|S=T,R=T) + P(S=F|C=F)P(R=T|C=F)P(W=T|S=F,R=T)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                    + P(S=T|C=F)P(R=F|C=F)P(W=T|S=T,R=F)  + P(S=F|C=F)P(R=F|C=F)P(W=T|S=F,R=F)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}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endParaRPr lang="en-US" b="1" dirty="0" smtClean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r>
                  <a:rPr lang="en-US" b="1" dirty="0" smtClean="0">
                    <a:latin typeface="Book Antiqua" panose="02040602050305030304" pitchFamily="18" charset="0"/>
                  </a:rPr>
                  <a:t>= 0.5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 0.1*0.8*0.99 + 0.9*0.8*0.9 + 0.1*0.2*0.9 + 0.9*0.2* 0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}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 + 0.5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</a:rPr>
                  <a:t>0.5*0.2*0.99 + 0.5*0.2*0.9 + 0.5*0.8*0.9 + 0.5*0.2*0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}</a:t>
                </a:r>
              </a:p>
              <a:p>
                <a:endParaRPr lang="en-US" b="1" dirty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= 0.6471</a:t>
                </a:r>
                <a:endParaRPr lang="en-US" b="1" dirty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0" y="437878"/>
                <a:ext cx="11694016" cy="5406737"/>
              </a:xfrm>
              <a:prstGeom prst="rect">
                <a:avLst/>
              </a:prstGeom>
              <a:blipFill rotWithShape="0">
                <a:blip r:embed="rId2"/>
                <a:stretch>
                  <a:fillRect l="-417" t="-676" r="-313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7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0457" y="167421"/>
                <a:ext cx="11694016" cy="6402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Step 2:  P(S=T,W=T)  Numerator</a:t>
                </a:r>
              </a:p>
              <a:p>
                <a:endParaRPr lang="en-US" b="1" dirty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= P(C = T)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P(S=T|C=T)P(R=T|C=T)P(W=T|S=T,R=T) + P(S=T|C=T)P(R=F|C=T)P(W=T|S=T,R=F)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} </a:t>
                </a:r>
                <a:endParaRPr lang="en-US" b="1" dirty="0" smtClean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   + P(C=F)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P(S=T|C=F)P(R=T|C=F)P(W=T|S=T,R=T)  + P(S=T|C=F)P(R=F|C=F)P(W=T|S=T,R=F)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= 0.5 { 0.1*0.8*0.99 + 0.1*0.2*0.9} + 0.5 { 0.5*0.2*0.99 + 0.5*0.8*0.9}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= 0.0486+0.2295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= 0.2781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𝟐𝟕𝟖𝟏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𝟔𝟒𝟕𝟏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 = 0.43</a:t>
                </a:r>
              </a:p>
              <a:p>
                <a:pPr>
                  <a:lnSpc>
                    <a:spcPct val="150000"/>
                  </a:lnSpc>
                </a:pPr>
                <a:endParaRPr lang="en-US" b="1" dirty="0" smtClean="0">
                  <a:solidFill>
                    <a:srgbClr val="FF0000"/>
                  </a:solidFill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Step 3: Similarly compute P(R=T,W=T)  Numerator </a:t>
                </a:r>
              </a:p>
              <a:p>
                <a:pPr>
                  <a:lnSpc>
                    <a:spcPct val="150000"/>
                  </a:lnSpc>
                </a:pPr>
                <a:endParaRPr lang="en-US" b="1" dirty="0" smtClean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= P(C = T)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P(S=T|C=T)P(R=T|C=T)P(W=T|S=T,R=T) + P(S=F|C=T)P(R=T|C=T)P(W=T|S=F,R=T)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} </a:t>
                </a:r>
                <a:endParaRPr lang="en-US" b="1" dirty="0" smtClean="0">
                  <a:latin typeface="Book Antiqua" panose="0204060205030503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   + P(C=F)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{</a:t>
                </a:r>
                <a:r>
                  <a:rPr lang="en-US" b="1" dirty="0" smtClean="0">
                    <a:latin typeface="Book Antiqua" panose="02040602050305030304" pitchFamily="18" charset="0"/>
                    <a:sym typeface="Wingdings" panose="05000000000000000000" pitchFamily="2" charset="2"/>
                  </a:rPr>
                  <a:t> P(S=T|C=F)P(R=T|C=F)P(W=T|S=T,R=T)  + P(S=F|C=F)P(R=T|C=F)P(W=T|S=F,R=T) </a:t>
                </a: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= 0.4581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𝟒𝟓𝟖𝟏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𝟔𝟒𝟕𝟏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Book Antiqua" panose="02040602050305030304" pitchFamily="18" charset="0"/>
                    <a:sym typeface="Wingdings" panose="05000000000000000000" pitchFamily="2" charset="2"/>
                  </a:rPr>
                  <a:t> = 0.708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7" y="167421"/>
                <a:ext cx="11694016" cy="6402009"/>
              </a:xfrm>
              <a:prstGeom prst="rect">
                <a:avLst/>
              </a:prstGeom>
              <a:blipFill rotWithShape="0">
                <a:blip r:embed="rId2"/>
                <a:stretch>
                  <a:fillRect l="-417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28067" y="60144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ook Antiqua" panose="02040602050305030304" pitchFamily="18" charset="0"/>
              </a:rPr>
              <a:t>It is more likely that grass is wet due to rain</a:t>
            </a:r>
            <a:endParaRPr lang="en-US" b="1" dirty="0">
              <a:solidFill>
                <a:srgbClr val="00B0F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Bayesian Belief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Belief Network</dc:title>
  <dc:creator>hp</dc:creator>
  <cp:lastModifiedBy>hp</cp:lastModifiedBy>
  <cp:revision>25</cp:revision>
  <dcterms:created xsi:type="dcterms:W3CDTF">2019-02-06T13:00:12Z</dcterms:created>
  <dcterms:modified xsi:type="dcterms:W3CDTF">2019-04-22T06:47:54Z</dcterms:modified>
</cp:coreProperties>
</file>