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39"/>
  </p:notesMasterIdLst>
  <p:sldIdLst>
    <p:sldId id="266" r:id="rId3"/>
    <p:sldId id="300" r:id="rId4"/>
    <p:sldId id="25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9" r:id="rId27"/>
    <p:sldId id="288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6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D85D34-5574-48C5-BDC9-9585AA2FD75D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6FB0E-82CD-43AB-99B6-60F8C468B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301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1DB8-1552-47B8-8455-A76BD3F03EA1}" type="datetime1">
              <a:rPr lang="en-IN" smtClean="0"/>
              <a:t>11-05-2021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305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7CB04-F3AE-4259-9EA5-5E68862F4D48}" type="datetime1">
              <a:rPr lang="en-IN" smtClean="0"/>
              <a:t>11-05-2021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451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93DB-590C-4826-9499-ECCFCFAAEB5D}" type="datetime1">
              <a:rPr lang="en-IN" smtClean="0"/>
              <a:t>11-05-2021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03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C878-6603-4E49-A3EE-D63DC2179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1871AC-D762-4374-9EC0-DABB5A7DAB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43B66-5D54-4302-9C5B-E2FBB6686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677E-A47B-435B-AB5C-D46D7030E2FD}" type="datetime1">
              <a:rPr lang="en-IN" smtClean="0"/>
              <a:t>11-05-2021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9BA9A-9CCD-4D69-805C-6F3A8BE7E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62704-331E-45F0-A6AD-F1CF9C99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4236-EC6C-4943-82C4-68DAF3E1E2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735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ADBAF-1781-4918-8A0D-84F250A5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58DCA-455E-45A6-9499-ACB090FB6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09810-5901-42B3-9430-109EAC527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F9E62-D17F-47CF-9E98-6ECCE342ADA9}" type="datetime1">
              <a:rPr lang="en-IN" smtClean="0"/>
              <a:t>11-05-2021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0D060-3749-4BAB-9880-7CEAA869F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CCFE7-C1F6-4BB2-94D6-9DE02787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4236-EC6C-4943-82C4-68DAF3E1E2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885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BACEE-2252-480F-8F00-4134A5E72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F206A-23F4-4635-9A6D-78D749E29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18347-457F-4004-BC56-0D0B781A2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E1B0-8811-4D05-9E11-9838C037B3CE}" type="datetime1">
              <a:rPr lang="en-IN" smtClean="0"/>
              <a:t>11-05-2021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03C89-33B9-4110-9909-4D87FDB99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31A12-C56E-48F8-BBB5-7D36A7151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4236-EC6C-4943-82C4-68DAF3E1E2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540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72CF1-B42C-420F-9EFC-A108F2A7F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2197B-EB82-4E49-A6E5-D070625D83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557E3-3A56-4329-857F-AA805DB93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EC7D4-D988-43D7-962F-85A9887F7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57018-839E-41D4-8ED6-753F52585BDD}" type="datetime1">
              <a:rPr lang="en-IN" smtClean="0"/>
              <a:t>11-05-2021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F8464-89EF-4841-A84F-5E8DCF9DE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D8310-A2E9-4ED1-A913-E341C71B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4236-EC6C-4943-82C4-68DAF3E1E2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605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A1EFC-ECEB-48B6-BB86-2F7404565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D5753-65A0-44D2-8C42-708CA25F2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07A2ED-4DB7-4454-B8E8-9CCDF3FCE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B491D9-C019-4D0C-B2AB-BE7F32CFB3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B7BB27-CF54-406E-BE40-6F9DDBB730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0FDCFD-D123-4C86-B261-F3F807BDB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173B-C232-4A46-BBED-FFE8917C312B}" type="datetime1">
              <a:rPr lang="en-IN" smtClean="0"/>
              <a:t>11-05-2021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9BF160-D03B-4A46-9F8A-E3A8BEEB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1A34DB-C39B-4135-8EA2-BFFE36DC9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4236-EC6C-4943-82C4-68DAF3E1E2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417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68BAC-53E3-4863-9AA5-FE38B1388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8C971C-0C9B-4903-BD13-937205068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6C24-B90B-4795-A004-B735C1BFCB12}" type="datetime1">
              <a:rPr lang="en-IN" smtClean="0"/>
              <a:t>11-05-2021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82B276-A5E0-44DA-91F5-775E61326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166CA-1002-4F10-899F-FA1E0838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4236-EC6C-4943-82C4-68DAF3E1E2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0504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43CAB8-C7D9-453B-9E53-4E4CE994F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795D-D1D1-4B16-AD74-8A76B1DBE6EC}" type="datetime1">
              <a:rPr lang="en-IN" smtClean="0"/>
              <a:t>11-05-2021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8019FD-000E-49A6-901C-569780136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A3809-30FE-43E0-994E-6715BDFFC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4236-EC6C-4943-82C4-68DAF3E1E2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0170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36802-E998-41D5-A542-53576BAF4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6F428-A7AC-49CF-984D-472179823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4F51B-D146-414A-8977-D7E0A5C6C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A9D9E-5798-4234-951F-8E41F95B3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50B1-849D-480F-B0AB-0520E76E14A5}" type="datetime1">
              <a:rPr lang="en-IN" smtClean="0"/>
              <a:t>11-05-2021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D19B3-EF4F-4E56-AA37-EEA25F6DF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A8AF6-C41B-4CC2-8F32-864586C86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4236-EC6C-4943-82C4-68DAF3E1E2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33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4EE3D-1394-4329-9148-1F3FC96DF490}" type="datetime1">
              <a:rPr lang="en-IN" smtClean="0"/>
              <a:t>11-05-2021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5067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3A987-2D24-43D9-9AE3-5DBB26B60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0222F7-B06E-44D5-8C0E-CF5949F043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81798-208B-4814-88A5-B86F97438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77CF5-E1A6-4998-BA5E-FC8B0C416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88D9B-9D05-4F9E-BF45-AEE1A4DBD6E6}" type="datetime1">
              <a:rPr lang="en-IN" smtClean="0"/>
              <a:t>11-05-2021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8765E-43CF-41BF-B87C-D9F412E86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52989-B0DC-4E3E-BB42-7EF8DB10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4236-EC6C-4943-82C4-68DAF3E1E2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7299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040D-BC61-439A-A9A3-4FB26E8AE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AA84E4-C9C1-4EA6-972A-7A9B4B410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8DB08-C472-4401-B0AF-7B22A2961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FF1-2FC0-4099-8A6D-DB0EB3BB40B3}" type="datetime1">
              <a:rPr lang="en-IN" smtClean="0"/>
              <a:t>11-05-2021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898C8-1F7E-49F5-A5DF-BB731768C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DAC75-6B42-4CE7-922A-0FA8CCAC7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4236-EC6C-4943-82C4-68DAF3E1E2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1045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267CC8-C65E-4167-8424-4F1FC38B23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421D40-2325-4F25-B625-E638121A9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D5D42-1D0D-4775-8712-807235491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CFEA-E915-4050-A12C-0F8C99718BFB}" type="datetime1">
              <a:rPr lang="en-IN" smtClean="0"/>
              <a:t>11-05-2021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61845-38F2-4965-AFF2-408C22C9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00F41-1FDD-4B5B-9955-497D23A46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4236-EC6C-4943-82C4-68DAF3E1E2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426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1AA9-AD99-4D0B-BDAC-3B856413E078}" type="datetime1">
              <a:rPr lang="en-IN" smtClean="0"/>
              <a:t>11-05-2021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71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23F6-5185-474B-A9A1-FA57E5AFB919}" type="datetime1">
              <a:rPr lang="en-IN" smtClean="0"/>
              <a:t>11-05-2021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117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6071-F162-4900-A208-E43631DF6D65}" type="datetime1">
              <a:rPr lang="en-IN" smtClean="0"/>
              <a:t>11-05-2021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04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DD42-B8D9-4C6F-94D8-BA937B99F333}" type="datetime1">
              <a:rPr lang="en-IN" smtClean="0"/>
              <a:t>11-05-2021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280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E02BE17-C39C-46BA-AAF8-63E67833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561EB619-DE6A-4260-8FE6-462F1D6CE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03560-D524-47F9-9D2A-A487F133C1B1}" type="datetime1">
              <a:rPr lang="en-IN" smtClean="0"/>
              <a:t>11-05-2021</a:t>
            </a:fld>
            <a:endParaRPr lang="en-IN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561B37C6-FF8B-4F41-B4E8-0B09CE5E2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6BFF28A-87FF-4FBD-BB53-48A124FFD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24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FC4D0-CC54-4DD8-A536-C73AB70FF9D9}" type="datetime1">
              <a:rPr lang="en-IN" smtClean="0"/>
              <a:t>11-05-2021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768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F8BBE6A-FDB4-45D8-B525-9D370DAD9223}" type="datetime1">
              <a:rPr lang="en-IN" smtClean="0"/>
              <a:t>11-05-2021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05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D0C79DF-3230-4211-9EA0-79FC21BAF537}" type="datetime1">
              <a:rPr lang="en-IN" smtClean="0"/>
              <a:t>11-05-2021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78240" y="6396228"/>
            <a:ext cx="365760" cy="365760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18288" tIns="45720" rIns="18288" bIns="45720" rtlCol="0" anchor="ctr">
            <a:noAutofit/>
          </a:bodyPr>
          <a:lstStyle>
            <a:lvl1pPr algn="ctr">
              <a:defRPr sz="1200" b="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fld id="{7987DD4C-104F-411D-B6F4-1344AD33E2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439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0DEA6B-802A-4B2E-A03E-FA673CCF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723F7-FD11-4C17-9732-CDCE85BAE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81CE6-460F-4D5F-B88B-5FA2108D86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C2C4F-A2D2-4579-96E6-26C79735DE5F}" type="datetime1">
              <a:rPr lang="en-IN" smtClean="0"/>
              <a:t>11-05-2021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77652-6791-4915-9AB9-B45A8E4B71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28434-F190-476B-906D-BF934928F7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04236-EC6C-4943-82C4-68DAF3E1E21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1689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docs/" TargetMode="External"/><Relationship Id="rId7" Type="http://schemas.openxmlformats.org/officeDocument/2006/relationships/hyperlink" Target="https://stackoverflow.com/" TargetMode="External"/><Relationship Id="rId2" Type="http://schemas.openxmlformats.org/officeDocument/2006/relationships/hyperlink" Target="https://www.scopus.com/search/form.uri?display=basic#basi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" TargetMode="External"/><Relationship Id="rId5" Type="http://schemas.openxmlformats.org/officeDocument/2006/relationships/hyperlink" Target="https://matplotlib.org/" TargetMode="External"/><Relationship Id="rId4" Type="http://schemas.openxmlformats.org/officeDocument/2006/relationships/hyperlink" Target="https://numpy.org/doc/1.20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8515" y="5552823"/>
            <a:ext cx="37670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Times New Roman" panose="02020603050405020304" pitchFamily="18" charset="0"/>
              </a:rPr>
              <a:t>Presented by-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b="1" dirty="0">
                <a:cs typeface="Times New Roman" panose="02020603050405020304" pitchFamily="18" charset="0"/>
              </a:rPr>
              <a:t>Gavali </a:t>
            </a:r>
            <a:r>
              <a:rPr lang="en-US" b="1">
                <a:cs typeface="Times New Roman" panose="02020603050405020304" pitchFamily="18" charset="0"/>
              </a:rPr>
              <a:t>Deshabhakt Nagnath</a:t>
            </a:r>
            <a:endParaRPr lang="en-US" b="1" dirty="0">
              <a:cs typeface="Times New Roman" panose="02020603050405020304" pitchFamily="18" charset="0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b="1" dirty="0">
                <a:cs typeface="Times New Roman" panose="02020603050405020304" pitchFamily="18" charset="0"/>
              </a:rPr>
              <a:t>Mohammad Ahsan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b="1" dirty="0">
                <a:cs typeface="Times New Roman" panose="02020603050405020304" pitchFamily="18" charset="0"/>
              </a:rPr>
              <a:t>Mayur Anil Shimpi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CB7C39-E1FA-4DE0-B584-98D34561364C}"/>
              </a:ext>
            </a:extLst>
          </p:cNvPr>
          <p:cNvSpPr txBox="1"/>
          <p:nvPr/>
        </p:nvSpPr>
        <p:spPr>
          <a:xfrm>
            <a:off x="4240924" y="5552824"/>
            <a:ext cx="4903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cs typeface="Times New Roman" panose="02020603050405020304" pitchFamily="18" charset="0"/>
              </a:defRPr>
            </a:lvl1pPr>
          </a:lstStyle>
          <a:p>
            <a:r>
              <a:rPr lang="en-US" b="1" dirty="0"/>
              <a:t>Course Instructor:	Dr. Pushparaj Shetty</a:t>
            </a:r>
          </a:p>
          <a:p>
            <a:r>
              <a:rPr lang="en-US" b="1" dirty="0"/>
              <a:t>Subject:				Big Data Analytics</a:t>
            </a:r>
          </a:p>
          <a:p>
            <a:r>
              <a:rPr lang="en-US" b="1" dirty="0"/>
              <a:t>Specialization:		CDS</a:t>
            </a:r>
          </a:p>
          <a:p>
            <a:r>
              <a:rPr lang="en-US" b="1" dirty="0"/>
              <a:t>Date:				07/05/2021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857447-F905-436A-8417-D88E25E01D17}"/>
              </a:ext>
            </a:extLst>
          </p:cNvPr>
          <p:cNvSpPr txBox="1"/>
          <p:nvPr/>
        </p:nvSpPr>
        <p:spPr>
          <a:xfrm>
            <a:off x="1265709" y="95545"/>
            <a:ext cx="6612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National Institute of Technology, Karnataka</a:t>
            </a:r>
            <a:endParaRPr lang="en-IN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4911B1-246E-4E4B-B8B5-39DECF4B1868}"/>
              </a:ext>
            </a:extLst>
          </p:cNvPr>
          <p:cNvSpPr txBox="1"/>
          <p:nvPr/>
        </p:nvSpPr>
        <p:spPr>
          <a:xfrm>
            <a:off x="1108803" y="2775743"/>
            <a:ext cx="69263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Co-Authorship network using Scopus databases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64EB3C-9A09-4385-91A5-B399B7C5F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686" y="909010"/>
            <a:ext cx="1770626" cy="167256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A67F-CD2F-4B04-951E-7401A3AD7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634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5A3B2-2409-48EA-88BD-7FF4F8BF6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91276"/>
            <a:ext cx="7886700" cy="87947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 Database to csv File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F2E27C-482E-4C3D-AAB0-1410CEFF6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" t="3249" r="2041"/>
          <a:stretch/>
        </p:blipFill>
        <p:spPr>
          <a:xfrm>
            <a:off x="262072" y="1098600"/>
            <a:ext cx="8619854" cy="176276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C0F06C-39B1-4975-9C0D-82E313FB5B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510" y="2989211"/>
            <a:ext cx="7122977" cy="873073"/>
          </a:xfrm>
          <a:prstGeom prst="rect">
            <a:avLst/>
          </a:prstGeom>
          <a:ln w="3175">
            <a:solidFill>
              <a:schemeClr val="tx1"/>
            </a:solidFill>
          </a:ln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46FB10-BDFD-4027-B72F-6539D1EE0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" y="4047814"/>
            <a:ext cx="9144000" cy="271891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720C8-1305-4E78-99F8-6D634267F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661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20E9A-D088-4A93-A9AC-BDF427591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2" y="254000"/>
            <a:ext cx="7886700" cy="1006473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Files necessary for further Analysis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BFB96F-E55B-45C2-9131-692E6101BA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" y="1577975"/>
            <a:ext cx="7800975" cy="2244725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1E94A5-42F6-4ACC-AA48-119027144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" y="3990975"/>
            <a:ext cx="7800976" cy="261302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68FF5C-29EB-4B04-9341-5EBC8E106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150BC-BE73-4CFB-A0BC-A6607DC8A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840" y="279399"/>
            <a:ext cx="8452318" cy="98184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Separating Author Names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7FCA7F-8CFC-4D3A-A02F-9B0BAF5DD0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4" y="1519832"/>
            <a:ext cx="8946089" cy="3145632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1E3CA3-1C68-44F8-93FA-4A8F406014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840" y="5102623"/>
            <a:ext cx="8452318" cy="121681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10E3E-8337-4820-BAEC-AC1250C98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590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043A9-8C45-415B-A08A-E3860AB15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46" y="151006"/>
            <a:ext cx="8407400" cy="1087667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Storing Author Names to Text File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8C1727-474F-47B5-BDB5-7A9BA5B07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46" y="1369998"/>
            <a:ext cx="8407400" cy="1053306"/>
          </a:xfrm>
          <a:ln w="3175">
            <a:solidFill>
              <a:schemeClr val="tx1"/>
            </a:solidFill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6EF8D7B-2439-40E7-AC1B-5C749C66CAF2}"/>
              </a:ext>
            </a:extLst>
          </p:cNvPr>
          <p:cNvSpPr txBox="1">
            <a:spLocks/>
          </p:cNvSpPr>
          <p:nvPr/>
        </p:nvSpPr>
        <p:spPr>
          <a:xfrm>
            <a:off x="331346" y="2554629"/>
            <a:ext cx="8407400" cy="105330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>
              <a:lnSpc>
                <a:spcPct val="90000"/>
              </a:lnSpc>
              <a:spcBef>
                <a:spcPct val="0"/>
              </a:spcBef>
              <a:buNone/>
              <a:defRPr sz="3200" b="1" cap="all" spc="200" baseline="0">
                <a:solidFill>
                  <a:srgbClr val="26262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Reading Author Names from Text File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C4C525-E8CD-4D99-A320-672F5EDF8A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8"/>
          <a:stretch/>
        </p:blipFill>
        <p:spPr>
          <a:xfrm>
            <a:off x="331346" y="3776718"/>
            <a:ext cx="8407400" cy="29302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C1710B-ED6D-4338-86BC-F44DD19C2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324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A4BAE-EFB0-4A9F-9543-0E37414C3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738" y="55495"/>
            <a:ext cx="7898524" cy="85133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Author: Database Dictionary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1F7D21-CBBA-426E-B028-F3C9105794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203"/>
          <a:stretch/>
        </p:blipFill>
        <p:spPr>
          <a:xfrm>
            <a:off x="111853" y="962327"/>
            <a:ext cx="8920294" cy="3165299"/>
          </a:xfrm>
          <a:ln w="3175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CFF758-D729-418F-88F3-ECD7884100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3" y="4238614"/>
            <a:ext cx="8920294" cy="249712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F461D-D347-4B40-8148-9BE86EAB7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399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D2AFC-6180-44CF-9D76-B89146EAA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9550"/>
            <a:ext cx="7886700" cy="94297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 code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A92703-CB02-4353-BC20-FBC7246C6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07"/>
          <a:stretch/>
        </p:blipFill>
        <p:spPr>
          <a:xfrm>
            <a:off x="272858" y="1550577"/>
            <a:ext cx="8598284" cy="4282664"/>
          </a:xfrm>
          <a:ln w="3175"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4F5E6-B0EA-41A4-B8B6-DA9C6B3F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51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6A3C0-8C24-493E-926B-32DAF1847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91706"/>
            <a:ext cx="7886700" cy="8763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Storing dictionary to text file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01B0C3-7529-4816-B44E-C477EC0E20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033"/>
          <a:stretch/>
        </p:blipFill>
        <p:spPr>
          <a:xfrm>
            <a:off x="189185" y="1201806"/>
            <a:ext cx="8765628" cy="1434525"/>
          </a:xfrm>
          <a:ln w="3175">
            <a:solidFill>
              <a:schemeClr val="tx1"/>
            </a:solidFill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7D08A2A-EE3F-42EF-BDCA-825DA5C64FA6}"/>
              </a:ext>
            </a:extLst>
          </p:cNvPr>
          <p:cNvSpPr txBox="1">
            <a:spLocks/>
          </p:cNvSpPr>
          <p:nvPr/>
        </p:nvSpPr>
        <p:spPr>
          <a:xfrm>
            <a:off x="338958" y="2935669"/>
            <a:ext cx="8466083" cy="87630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>
              <a:lnSpc>
                <a:spcPct val="90000"/>
              </a:lnSpc>
              <a:spcBef>
                <a:spcPct val="0"/>
              </a:spcBef>
              <a:buNone/>
              <a:defRPr sz="3200" b="1" cap="all" spc="200" baseline="0">
                <a:solidFill>
                  <a:srgbClr val="26262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Reading dictionary from text file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261F1E-5C32-4AFC-A6F4-841AA573FC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68"/>
          <a:stretch/>
        </p:blipFill>
        <p:spPr>
          <a:xfrm>
            <a:off x="189185" y="4111308"/>
            <a:ext cx="8615856" cy="259671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5F416-A4D7-4E6A-8075-E282C27A1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496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85847-FBF5-4141-96E1-87F73B973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20" y="189186"/>
            <a:ext cx="7737558" cy="11981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Separating Indian Authors Names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3B286E9-2588-4A02-8370-4A05462745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6"/>
          <a:stretch/>
        </p:blipFill>
        <p:spPr>
          <a:xfrm>
            <a:off x="239793" y="1655352"/>
            <a:ext cx="8664413" cy="4572027"/>
          </a:xfrm>
          <a:ln w="3175"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FD0AA-41E2-4DB0-BFC4-DB2400F22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983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DC99A-304E-41F1-A302-193AB10A0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45" y="365126"/>
            <a:ext cx="860797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Separating Foreign Authors Names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ED5FFA-E37C-4382-B64E-75EADFF97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345"/>
          <a:stretch/>
        </p:blipFill>
        <p:spPr>
          <a:xfrm>
            <a:off x="191280" y="2335006"/>
            <a:ext cx="8761439" cy="3214455"/>
          </a:xfrm>
          <a:ln w="3175"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71425-920A-4C6C-8BBA-CEFCCF61A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516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B2927-7C3C-4599-98A1-F5C7A1B80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54" y="409904"/>
            <a:ext cx="8776892" cy="169069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Author :Publication count with Indian authors Dictionary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C960BE-A4B9-477D-B03B-2A967CB2B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83554" y="2558304"/>
            <a:ext cx="8776892" cy="2740340"/>
          </a:xfrm>
          <a:ln w="3175"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A48212-04A8-40DF-BB4A-7CAAC773F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147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4AAE66-EDDB-40B5-BF05-AD7684FF2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463" y="270534"/>
            <a:ext cx="7886700" cy="754226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CBD641-A12D-44FE-8C84-5E879221B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50861"/>
            <a:ext cx="7886700" cy="3982380"/>
          </a:xfrm>
        </p:spPr>
        <p:txBody>
          <a:bodyPr>
            <a:normAutofit/>
          </a:bodyPr>
          <a:lstStyle/>
          <a:p>
            <a:r>
              <a:rPr lang="en-US" sz="2800" dirty="0"/>
              <a:t>Downloading Database</a:t>
            </a:r>
          </a:p>
          <a:p>
            <a:r>
              <a:rPr lang="en-US" sz="2800" dirty="0"/>
              <a:t>Data Preprocessing</a:t>
            </a:r>
          </a:p>
          <a:p>
            <a:r>
              <a:rPr lang="en-US" sz="2800" dirty="0"/>
              <a:t>Generating files necessary for analysis</a:t>
            </a:r>
          </a:p>
          <a:p>
            <a:r>
              <a:rPr lang="en-US" sz="2800" dirty="0"/>
              <a:t>Finding answers</a:t>
            </a:r>
            <a:endParaRPr lang="en-IN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5725A9-FC1D-45D1-81E0-13F982C1B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475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AF4A8-311F-4C3F-8059-944DDEA79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65126"/>
            <a:ext cx="9144000" cy="1325563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Highest cited author and his h-index (from the world)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E28B67-4B20-43BC-A3F3-E7846674C6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65" y="2086631"/>
            <a:ext cx="7204048" cy="4567957"/>
          </a:xfrm>
          <a:ln w="3175"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F219C-0ECE-4B06-994E-B9FFB047A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862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32559-66DF-406C-B851-C09B26492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0534"/>
            <a:ext cx="7886700" cy="1353314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Highest publication author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2A4F23-4A61-4F10-ACD9-68334B18BA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35" y="1970091"/>
            <a:ext cx="8850330" cy="3453248"/>
          </a:xfrm>
          <a:ln w="3175"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FB272-393A-4ADA-851B-26C25F66F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613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26203-B1E1-4C6F-8F26-C459592AF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386" y="365126"/>
            <a:ext cx="8585228" cy="119566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Highest cited authors average citations, and the country name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BA2C2F-D7B8-4DCD-8E98-B2260374C9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007" b="32396"/>
          <a:stretch/>
        </p:blipFill>
        <p:spPr>
          <a:xfrm>
            <a:off x="279386" y="2080830"/>
            <a:ext cx="8585228" cy="2543830"/>
          </a:xfrm>
          <a:ln w="317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4ACED3-9028-410A-BE30-CB4CACA8AA2E}"/>
              </a:ext>
            </a:extLst>
          </p:cNvPr>
          <p:cNvSpPr txBox="1"/>
          <p:nvPr/>
        </p:nvSpPr>
        <p:spPr>
          <a:xfrm>
            <a:off x="279386" y="5092261"/>
            <a:ext cx="8585228" cy="120032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 google search with above author's name tells us that he's from 'United Kingdom' and doing research on 'Artificial Intelligence'</a:t>
            </a:r>
            <a:endParaRPr lang="en-IN" sz="24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52A5C-1ABE-44DB-BC9C-E1229CCDE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932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8CE10-7845-4B1B-942E-D2392A68B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70" y="570078"/>
            <a:ext cx="8798859" cy="132556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Total number of publications of the highest cited author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2DA245-867D-40E1-BA85-3EE9F2AF9D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70" y="2647347"/>
            <a:ext cx="8798859" cy="1981200"/>
          </a:xfrm>
          <a:ln w="3175"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F1995-EA96-4A8A-A912-B504C7775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365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CDA07-D1CF-4D44-A3B4-0BACB5027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20264"/>
            <a:ext cx="7886700" cy="89863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Total publication in year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7054BF-C1A1-46A6-971E-435487864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92" y="2001851"/>
            <a:ext cx="8901166" cy="2948276"/>
          </a:xfrm>
          <a:ln w="317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A05652-C7AE-418A-A69B-4DAADEF5C240}"/>
              </a:ext>
            </a:extLst>
          </p:cNvPr>
          <p:cNvSpPr txBox="1"/>
          <p:nvPr/>
        </p:nvSpPr>
        <p:spPr>
          <a:xfrm>
            <a:off x="6629447" y="6337736"/>
            <a:ext cx="2148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*Output in next slide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11674-2B00-4EF6-8D21-04C963409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351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3FAA807D-BDAB-41C1-9216-D6289BE46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454" y="255437"/>
            <a:ext cx="1399543" cy="597513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{2020: 6222,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2019: 4688,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2018: 4122,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2016: 3341,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2014: 3159,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2015: 3117,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2017: 3049,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2021: 2688,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2013: 2277,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2004: 2191,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2012: 2010,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2008: 1933,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2009: 1565,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2011: 1559,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2010: 1542,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BCC8F118-42BA-433B-8F37-76ADF4F25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0653" y="269641"/>
            <a:ext cx="1399543" cy="59609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1991: 394,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1992: 357,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1987: 351,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1986: 165,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1985: 117,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1984: 70,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1983: 25,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1982: 23,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1977: 17,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1980: 13,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1973: 12,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1978: 12,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1979: 12,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1993: 485,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1990: 457,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D5731C-7695-4B53-851D-79BFA3CC81C9}"/>
              </a:ext>
            </a:extLst>
          </p:cNvPr>
          <p:cNvSpPr txBox="1"/>
          <p:nvPr/>
        </p:nvSpPr>
        <p:spPr>
          <a:xfrm>
            <a:off x="2695789" y="255437"/>
            <a:ext cx="1399544" cy="59609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>
            <a:defPPr>
              <a:defRPr lang="en-US"/>
            </a:defPPr>
            <a:lvl1pPr>
              <a:lnSpc>
                <a:spcPct val="107000"/>
              </a:lnSpc>
              <a:spcAft>
                <a:spcPts val="800"/>
              </a:spcAft>
              <a:defRPr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2006: 1464, </a:t>
            </a:r>
          </a:p>
          <a:p>
            <a:r>
              <a:rPr lang="en-IN" dirty="0"/>
              <a:t>2007: 1401, </a:t>
            </a:r>
          </a:p>
          <a:p>
            <a:r>
              <a:rPr lang="en-IN" dirty="0"/>
              <a:t>2003: 1357,</a:t>
            </a:r>
          </a:p>
          <a:p>
            <a:r>
              <a:rPr lang="en-IN" dirty="0"/>
              <a:t> 2005: 1346,</a:t>
            </a:r>
          </a:p>
          <a:p>
            <a:r>
              <a:rPr lang="en-IN" dirty="0"/>
              <a:t> 2000: 793,</a:t>
            </a:r>
          </a:p>
          <a:p>
            <a:r>
              <a:rPr lang="en-IN" dirty="0"/>
              <a:t> 1989: 734,</a:t>
            </a:r>
          </a:p>
          <a:p>
            <a:r>
              <a:rPr lang="en-IN" dirty="0"/>
              <a:t> 1999: 730,</a:t>
            </a:r>
          </a:p>
          <a:p>
            <a:r>
              <a:rPr lang="en-IN" dirty="0"/>
              <a:t> 2001: 726,</a:t>
            </a:r>
          </a:p>
          <a:p>
            <a:r>
              <a:rPr lang="en-IN" dirty="0"/>
              <a:t> 1997: 718,</a:t>
            </a:r>
          </a:p>
          <a:p>
            <a:r>
              <a:rPr lang="en-IN" dirty="0"/>
              <a:t> 1996: 713,</a:t>
            </a:r>
          </a:p>
          <a:p>
            <a:r>
              <a:rPr lang="en-IN" dirty="0"/>
              <a:t> 1994: 703,</a:t>
            </a:r>
          </a:p>
          <a:p>
            <a:r>
              <a:rPr lang="en-IN" dirty="0"/>
              <a:t> 2002: 702,</a:t>
            </a:r>
          </a:p>
          <a:p>
            <a:r>
              <a:rPr lang="en-IN" dirty="0"/>
              <a:t> 1998: 697,</a:t>
            </a:r>
          </a:p>
          <a:p>
            <a:r>
              <a:rPr lang="en-IN" dirty="0"/>
              <a:t> 1995: 601,</a:t>
            </a:r>
          </a:p>
          <a:p>
            <a:r>
              <a:rPr lang="en-IN" dirty="0"/>
              <a:t>1988: 531,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8D6D15-BF69-4FDC-A9DC-87127921D200}"/>
              </a:ext>
            </a:extLst>
          </p:cNvPr>
          <p:cNvSpPr txBox="1"/>
          <p:nvPr/>
        </p:nvSpPr>
        <p:spPr>
          <a:xfrm>
            <a:off x="7767385" y="847492"/>
            <a:ext cx="1059906" cy="516301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>
            <a:defPPr>
              <a:defRPr lang="en-US"/>
            </a:defPPr>
            <a:lvl1pPr>
              <a:lnSpc>
                <a:spcPct val="107000"/>
              </a:lnSpc>
              <a:spcAft>
                <a:spcPts val="800"/>
              </a:spcAft>
              <a:defRPr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1981: 11,</a:t>
            </a:r>
          </a:p>
          <a:p>
            <a:r>
              <a:rPr lang="en-IN" dirty="0"/>
              <a:t> 1974: 8,</a:t>
            </a:r>
          </a:p>
          <a:p>
            <a:r>
              <a:rPr lang="en-IN" dirty="0"/>
              <a:t> 1975: 8,</a:t>
            </a:r>
          </a:p>
          <a:p>
            <a:r>
              <a:rPr lang="en-IN" dirty="0"/>
              <a:t> 1976: 8,</a:t>
            </a:r>
          </a:p>
          <a:p>
            <a:r>
              <a:rPr lang="en-IN" dirty="0"/>
              <a:t> 1971: 7,</a:t>
            </a:r>
          </a:p>
          <a:p>
            <a:r>
              <a:rPr lang="en-IN" dirty="0"/>
              <a:t> 1972: 6,</a:t>
            </a:r>
          </a:p>
          <a:p>
            <a:r>
              <a:rPr lang="en-IN" dirty="0"/>
              <a:t> 1970: 3,</a:t>
            </a:r>
          </a:p>
          <a:p>
            <a:r>
              <a:rPr lang="en-IN" dirty="0"/>
              <a:t> 1962: 1,</a:t>
            </a:r>
          </a:p>
          <a:p>
            <a:r>
              <a:rPr lang="en-IN" dirty="0"/>
              <a:t> 1963: 1,</a:t>
            </a:r>
          </a:p>
          <a:p>
            <a:r>
              <a:rPr lang="en-IN" dirty="0"/>
              <a:t> 1964: 1,</a:t>
            </a:r>
          </a:p>
          <a:p>
            <a:r>
              <a:rPr lang="en-IN" dirty="0"/>
              <a:t> 1965: 1,</a:t>
            </a:r>
          </a:p>
          <a:p>
            <a:r>
              <a:rPr lang="en-IN" dirty="0"/>
              <a:t> 1968: 1,</a:t>
            </a:r>
          </a:p>
          <a:p>
            <a:r>
              <a:rPr lang="en-IN" dirty="0"/>
              <a:t> 1969: 1}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532522-05AE-4C1F-9270-21953B4CC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817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CF87F-265D-4814-AA4C-6EF778427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9818"/>
            <a:ext cx="7886700" cy="45467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Total citation per year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9A099B-3E15-4B95-9DBB-B981B70F3A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0" y="740980"/>
            <a:ext cx="8961406" cy="1196640"/>
          </a:xfrm>
          <a:ln w="3175">
            <a:solidFill>
              <a:schemeClr val="tx1"/>
            </a:solidFill>
          </a:ln>
        </p:spPr>
      </p:pic>
      <p:sp>
        <p:nvSpPr>
          <p:cNvPr id="6" name="Text Box 2">
            <a:extLst>
              <a:ext uri="{FF2B5EF4-FFF2-40B4-BE49-F238E27FC236}">
                <a16:creationId xmlns:a16="http://schemas.microsoft.com/office/drawing/2014/main" id="{CE5E6853-A1E2-4094-A4D1-B8485DAB1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53" y="2028709"/>
            <a:ext cx="1642910" cy="47296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{2008: 86548.0,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2016: 85426.0,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2015: 81343.0,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2005: 78325.0,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2004: 75544.0,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2007: 73896.0,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2006: 73652.0,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2014: 69065.0,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2009: 68433.0,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2018: 66871.0,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2013: 63245.0,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2017: 61390.0,</a:t>
            </a:r>
            <a:endParaRPr lang="en-IN" dirty="0">
              <a:effectLst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E83B55CD-9231-4A3A-BDE8-56E96E515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0018" y="2028708"/>
            <a:ext cx="1642910" cy="47296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2010: 61118.0,</a:t>
            </a:r>
            <a:endParaRPr lang="en-IN" dirty="0">
              <a:effectLst/>
            </a:endParaRP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2012: 56435.0,</a:t>
            </a:r>
            <a:endParaRPr lang="en-IN" dirty="0">
              <a:effectLst/>
            </a:endParaRP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2011: 55280.0,</a:t>
            </a:r>
            <a:endParaRPr lang="en-IN" dirty="0">
              <a:effectLst/>
            </a:endParaRP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2019: 42281.0,</a:t>
            </a:r>
            <a:endParaRPr lang="en-IN" dirty="0">
              <a:effectLst/>
            </a:endParaRP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2000: 36085.0,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2003: 32783.0,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1999: 28128.0,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1998: 26193.0,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2002: 25418.0,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2001: 25176.0,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1997: 21638.0,</a:t>
            </a:r>
            <a:endParaRPr lang="en-IN" dirty="0">
              <a:effectLst/>
            </a:endParaRP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 2020: 21386.0,</a:t>
            </a: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A3711679-135D-4F57-A240-9A69C1E88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7483" y="2058699"/>
            <a:ext cx="1642910" cy="46996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</a:rPr>
              <a:t> 1995: 18774.0,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</a:rPr>
              <a:t> 1994: 18694.0,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</a:rPr>
              <a:t> 1996: 16943.0,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</a:rPr>
              <a:t> 1989: 12072.0,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</a:rPr>
              <a:t> 1992: 10540.0,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</a:rPr>
              <a:t> 1990: 9800.0,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</a:rPr>
              <a:t> 1993: 8807.0,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</a:rPr>
              <a:t> 1991: 8453.0,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</a:rPr>
              <a:t> 1988: 8385.0,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/>
              <a:t> </a:t>
            </a: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1987: 5439.0,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 1986: 3652.0,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1980: 2616.0,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IN" dirty="0">
              <a:effectLst/>
            </a:endParaRP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5D9859C0-9162-40F2-B17B-D1D5A01DA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9541" y="2058699"/>
            <a:ext cx="1642910" cy="469966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 1985: 1930.0,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 1977: 1644.0,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 2021: 1568.0,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 1979: 997.0,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 1984: 812.0,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 1971: 446.0,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 1973: 256.0,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</a:rPr>
              <a:t> 1978: 252.0,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</a:rPr>
              <a:t>1976: 215.0,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</a:rPr>
              <a:t> 1983: 208.0,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</a:rPr>
              <a:t> 1982: 202.0,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</a:rPr>
              <a:t> 1975: 186.0,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IN" dirty="0">
              <a:effectLst/>
            </a:endParaRP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9E966395-CCFD-4662-A6E5-4673F6E5F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7006" y="2315992"/>
            <a:ext cx="1642910" cy="40375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</a:rPr>
              <a:t> 1970: 83.0,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</a:rPr>
              <a:t> 1981: 76.0,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</a:rPr>
              <a:t> 1972: 49.0,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</a:rPr>
              <a:t> 1974: 33.0,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</a:rPr>
              <a:t> 1963: 17.0,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</a:rPr>
              <a:t> 1962: 16.0,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</a:rPr>
              <a:t> 1969: 4.0,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</a:rPr>
              <a:t> 1964: 2.0,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</a:rPr>
              <a:t> 1965: 2.0,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</a:rPr>
              <a:t> 1968: 0.0}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E85C2-CBB5-4698-9423-51D6F6BA2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2995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9D502-52D6-4D7D-9C46-A8779FB8C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349362"/>
            <a:ext cx="8515350" cy="97494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Author(country) having highest co-authorship with Indian authors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DADB12-9069-4527-90E2-5D96F2C45C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9" b="22248"/>
          <a:stretch/>
        </p:blipFill>
        <p:spPr>
          <a:xfrm>
            <a:off x="116883" y="1930229"/>
            <a:ext cx="8910233" cy="2830957"/>
          </a:xfrm>
          <a:ln w="317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FBB026-640A-4D9B-B85B-E3B11CA40E2E}"/>
              </a:ext>
            </a:extLst>
          </p:cNvPr>
          <p:cNvSpPr txBox="1"/>
          <p:nvPr/>
        </p:nvSpPr>
        <p:spPr>
          <a:xfrm>
            <a:off x="116883" y="5016491"/>
            <a:ext cx="8910233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 google search with above authors name tells us that he is from "Vascular Screening and Diagnostic Centre, University of Nicosia, Nicosia, Cyprus"</a:t>
            </a:r>
            <a:endParaRPr lang="en-IN" sz="2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6D8B9-1F46-43F2-B22C-4BD7EE90C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8360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E7D30-ED11-4DE6-B3E1-53F482DF5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9230"/>
            <a:ext cx="78867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Highest cited author from India and the university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6400CE-F0E0-418E-BFE1-B008F7720F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17" y="1548800"/>
            <a:ext cx="8582966" cy="3953366"/>
          </a:xfrm>
          <a:ln w="317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952952-C0FD-4DCF-A098-BC75A9257A5F}"/>
              </a:ext>
            </a:extLst>
          </p:cNvPr>
          <p:cNvSpPr txBox="1"/>
          <p:nvPr/>
        </p:nvSpPr>
        <p:spPr>
          <a:xfrm>
            <a:off x="280517" y="5770179"/>
            <a:ext cx="858296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Raghava G.P. is a Professor &amp; Head at Department of Computational Biology, Indraprastha Institute of Information Technology (IIIT-Delhi), India</a:t>
            </a:r>
            <a:endParaRPr lang="en-IN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50A45-802B-40D5-A5E0-349D6FBB2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4991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6CA4D-0C94-49E7-A319-B65FE60EB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04" y="112878"/>
            <a:ext cx="8875987" cy="1325563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Comparative year wise article publication analysis of India, China and USA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1D878D-96E8-4621-A53D-7D4F0520AB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40"/>
          <a:stretch/>
        </p:blipFill>
        <p:spPr>
          <a:xfrm>
            <a:off x="134006" y="1564565"/>
            <a:ext cx="8892985" cy="3271168"/>
          </a:xfrm>
          <a:ln w="3175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465ABE-2CDF-4B52-8069-07683922A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860" y="4930075"/>
            <a:ext cx="5272279" cy="181504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F09873-FC48-4061-B01B-C96C19E4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439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1B3AD5-677A-493B-8A0D-886E3B671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8" y="357083"/>
            <a:ext cx="8639503" cy="848819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Downloading Database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93851E-C879-4EE6-B2B8-D2890C34A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04" y="1435416"/>
            <a:ext cx="4999640" cy="2484336"/>
          </a:xfrm>
        </p:spPr>
        <p:txBody>
          <a:bodyPr>
            <a:normAutofit/>
          </a:bodyPr>
          <a:lstStyle/>
          <a:p>
            <a:r>
              <a:rPr lang="en-US" sz="2400" dirty="0"/>
              <a:t>Scopus</a:t>
            </a:r>
          </a:p>
          <a:p>
            <a:r>
              <a:rPr lang="en-US" sz="2400" dirty="0"/>
              <a:t>Keyword – Artificial intelligence</a:t>
            </a:r>
          </a:p>
          <a:p>
            <a:r>
              <a:rPr lang="en-US" sz="2400" dirty="0"/>
              <a:t>Document type – Article</a:t>
            </a:r>
          </a:p>
          <a:p>
            <a:r>
              <a:rPr lang="en-US" sz="2400" dirty="0"/>
              <a:t>Subject area – Engineering</a:t>
            </a: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6196AD-E166-42B1-BB22-80B7648F3480}"/>
              </a:ext>
            </a:extLst>
          </p:cNvPr>
          <p:cNvSpPr txBox="1"/>
          <p:nvPr/>
        </p:nvSpPr>
        <p:spPr>
          <a:xfrm>
            <a:off x="943959" y="4902000"/>
            <a:ext cx="68757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TITLE-ABS-KEY(Artificial Intelligence) AND ( LIMIT-TO ( DOCTYPE,"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" ) OR LIMIT-TO ( DOCTYPE,"ENGI" ) OR LIMIT-TO (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DOCTYPE,"Artificial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Intelligence" ) )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4EF7B2-2D33-4454-8E9C-CFE8941DE935}"/>
              </a:ext>
            </a:extLst>
          </p:cNvPr>
          <p:cNvSpPr txBox="1"/>
          <p:nvPr/>
        </p:nvSpPr>
        <p:spPr>
          <a:xfrm>
            <a:off x="786304" y="4149266"/>
            <a:ext cx="1178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Query:</a:t>
            </a:r>
            <a:endParaRPr lang="en-IN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5B13C7-53F4-4B38-AEBB-26C4A7E56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166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E100A-59DD-4021-8205-7DC7863A1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89725"/>
            <a:ext cx="7886700" cy="64044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Rough Line Plot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968E27-2635-46E5-AB13-23A2C486E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280608"/>
            <a:ext cx="9090169" cy="477334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8B4CB-9B4A-40CF-8785-86F5091F9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6145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EFEED-019B-4BBD-A8AA-C8927D7A2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853" y="379631"/>
            <a:ext cx="7886700" cy="722695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Smooth Line Plot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4C1335-3C5D-4AC6-AD85-D49871D39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354318"/>
            <a:ext cx="9091594" cy="47469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0CA84-0017-4C6D-9121-00AAD03EA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0155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EB8B2-21F9-4C9F-B904-F6D4E9D68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86300"/>
            <a:ext cx="7886700" cy="67539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Plot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626F45-1202-443E-B831-D332990E2A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333"/>
          <a:stretch/>
        </p:blipFill>
        <p:spPr>
          <a:xfrm>
            <a:off x="1" y="1197863"/>
            <a:ext cx="9144000" cy="5104724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9F9BDC-A478-461E-86D0-971DA889F93C}"/>
              </a:ext>
            </a:extLst>
          </p:cNvPr>
          <p:cNvCxnSpPr>
            <a:cxnSpLocks/>
          </p:cNvCxnSpPr>
          <p:nvPr/>
        </p:nvCxnSpPr>
        <p:spPr>
          <a:xfrm>
            <a:off x="9144000" y="1390650"/>
            <a:ext cx="0" cy="449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50FDD-9E0A-48A3-9275-07FDC3A75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4182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5EC25-8EA0-4ED9-81C3-0F5146A59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634" y="183600"/>
            <a:ext cx="8276722" cy="922282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Total number of grants given to the field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C75C8C-1D61-44D5-86E5-B0EB61B19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31" y="1272625"/>
            <a:ext cx="8276721" cy="1528490"/>
          </a:xfrm>
          <a:ln w="3175">
            <a:solidFill>
              <a:schemeClr val="tx1"/>
            </a:solidFill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4E19ECC-B574-4A08-94C8-265D05E5A097}"/>
              </a:ext>
            </a:extLst>
          </p:cNvPr>
          <p:cNvSpPr txBox="1">
            <a:spLocks/>
          </p:cNvSpPr>
          <p:nvPr/>
        </p:nvSpPr>
        <p:spPr>
          <a:xfrm>
            <a:off x="433632" y="2967858"/>
            <a:ext cx="8276721" cy="922283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>
              <a:lnSpc>
                <a:spcPct val="90000"/>
              </a:lnSpc>
              <a:spcBef>
                <a:spcPct val="0"/>
              </a:spcBef>
              <a:buNone/>
              <a:defRPr sz="2800" b="1" cap="all" spc="200" baseline="0">
                <a:solidFill>
                  <a:srgbClr val="26262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11. Country wise total number of publication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FBD8F6-2FAB-49B9-9F7A-F731B8D68A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055"/>
          <a:stretch/>
        </p:blipFill>
        <p:spPr>
          <a:xfrm>
            <a:off x="433631" y="4107680"/>
            <a:ext cx="8276721" cy="213622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F42C29-415E-4FDA-8AFC-4F96FA704A86}"/>
              </a:ext>
            </a:extLst>
          </p:cNvPr>
          <p:cNvSpPr txBox="1"/>
          <p:nvPr/>
        </p:nvSpPr>
        <p:spPr>
          <a:xfrm>
            <a:off x="6132786" y="6392656"/>
            <a:ext cx="2148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*Output in next slide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237311-EA11-4C9D-82AA-2AA5C5846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5789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8396589-8C16-4A35-845C-03A69741E4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05"/>
          <a:stretch/>
        </p:blipFill>
        <p:spPr>
          <a:xfrm>
            <a:off x="623886" y="394822"/>
            <a:ext cx="7896228" cy="6068355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0A1A81-0896-4251-ABF9-280D3DB8E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7481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27012-B426-4959-9E99-C5D3E0251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6953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30A4-0A75-4BD5-BFCB-88114AF0A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769" y="2070486"/>
            <a:ext cx="5937755" cy="3101983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>
                <a:hlinkClick r:id="rId2"/>
              </a:rPr>
              <a:t>Scopus</a:t>
            </a:r>
            <a:endParaRPr lang="en-US" sz="3200" dirty="0"/>
          </a:p>
          <a:p>
            <a:r>
              <a:rPr lang="en-US" sz="3200" dirty="0">
                <a:hlinkClick r:id="rId3"/>
              </a:rPr>
              <a:t>Pandas Documentation</a:t>
            </a:r>
            <a:endParaRPr lang="en-US" sz="3200" dirty="0"/>
          </a:p>
          <a:p>
            <a:r>
              <a:rPr lang="en-US" sz="3200" dirty="0">
                <a:hlinkClick r:id="rId4"/>
              </a:rPr>
              <a:t>Numpy Documentation</a:t>
            </a:r>
            <a:endParaRPr lang="en-US" sz="3200" dirty="0"/>
          </a:p>
          <a:p>
            <a:r>
              <a:rPr lang="en-US" sz="3200" dirty="0">
                <a:hlinkClick r:id="rId5"/>
              </a:rPr>
              <a:t>Matplotlib Documentation</a:t>
            </a:r>
            <a:endParaRPr lang="en-US" sz="3200" dirty="0"/>
          </a:p>
          <a:p>
            <a:r>
              <a:rPr lang="en-US" sz="3200" dirty="0">
                <a:hlinkClick r:id="rId6"/>
              </a:rPr>
              <a:t>GeeksForGeeks</a:t>
            </a:r>
            <a:endParaRPr lang="en-US" sz="3200" dirty="0"/>
          </a:p>
          <a:p>
            <a:r>
              <a:rPr lang="en-US" sz="3200" dirty="0">
                <a:hlinkClick r:id="rId7"/>
              </a:rPr>
              <a:t>StackOverFlow</a:t>
            </a:r>
            <a:endParaRPr lang="en-IN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CF46D-6D9A-4CB8-BB3A-2D218A3F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229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2C561-220F-4297-A819-002522537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79268"/>
            <a:ext cx="7886700" cy="249946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9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55BE2-3ED7-47FD-B046-A259E7C48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966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D77D35-F281-414B-9641-379F7E6E3B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142997" y="3003384"/>
            <a:ext cx="6858000" cy="3687332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ED5C4F-01BD-42CA-9B44-6C524450642B}"/>
              </a:ext>
            </a:extLst>
          </p:cNvPr>
          <p:cNvSpPr txBox="1"/>
          <p:nvPr/>
        </p:nvSpPr>
        <p:spPr>
          <a:xfrm>
            <a:off x="789616" y="1828296"/>
            <a:ext cx="7564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TITLE-ABS-KEY(Artificial Intelligence) AND ( LIMIT-TO (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AFFILCOUNTRY,"India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" ) ) AND ( LIMIT-TO ( DOCTYPE,"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" ) OR LIMIT-TO ( DOCTYPE,"ENGI" ) OR LIMIT-TO (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DOCTYPE,"Artificial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Intelligence" ) ) 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974CF839-6895-493E-849B-094516F12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167284"/>
            <a:ext cx="8639503" cy="1415118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Downloading India’s Database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EF5036-1755-4216-B992-F6672BD65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618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3E15E-7BCC-47BC-BB40-5566ECD6E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5682"/>
            <a:ext cx="7886700" cy="1375103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path of Data directory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91F325-BB90-49D6-BA58-79694A9C6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37" y="2114222"/>
            <a:ext cx="8743925" cy="325755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12C23-324C-4E8C-8930-32876CC7A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863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0D992-4C26-4747-B24E-DB6C34977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89" y="510139"/>
            <a:ext cx="8860221" cy="1476896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and preprocessing country-wise database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41201A-6548-4548-8236-BD3CA87264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37" y="2264915"/>
            <a:ext cx="8535726" cy="4082946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1B793-984A-4EE5-9AD7-C371237EF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182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D5511-56E2-4659-80EC-7F0FD90C2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6" y="334964"/>
            <a:ext cx="8893668" cy="1044574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Forming Main Dataframe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FA7AAD-7E77-42AA-9F6C-85286FE7D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6" y="1709738"/>
            <a:ext cx="8893668" cy="4291011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21519B-94AF-43C5-8E80-D58EA3D3A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944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5194A-9E6C-482E-8863-85F7F6FF6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291" y="412898"/>
            <a:ext cx="8515418" cy="147896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same data pipeline to Database with sponsorship column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464B7C-B667-4141-BCF1-5CE7F48F0B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56" y="2607092"/>
            <a:ext cx="8784687" cy="2816246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422D3-8079-40D3-AA34-71DF275D6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926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2FD61-8670-44D0-861D-D004D036E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038" y="302541"/>
            <a:ext cx="8389293" cy="132130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Updating Funding details of Main Dataframe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934E19-BB2B-4D0B-9788-DDE21CA553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16312" y="2003946"/>
            <a:ext cx="7711376" cy="4551513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EB958-88C6-409F-8994-709D2CDA1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4219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365</TotalTime>
  <Words>1064</Words>
  <Application>Microsoft Office PowerPoint</Application>
  <PresentationFormat>On-screen Show (4:3)</PresentationFormat>
  <Paragraphs>222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Gill Sans MT</vt:lpstr>
      <vt:lpstr>Times New Roman</vt:lpstr>
      <vt:lpstr>Parcel</vt:lpstr>
      <vt:lpstr>Custom Design</vt:lpstr>
      <vt:lpstr>PowerPoint Presentation</vt:lpstr>
      <vt:lpstr>Agenda</vt:lpstr>
      <vt:lpstr>Downloading Database</vt:lpstr>
      <vt:lpstr>Downloading India’s Database</vt:lpstr>
      <vt:lpstr>Setting path of Data directory</vt:lpstr>
      <vt:lpstr>Importing and preprocessing country-wise database</vt:lpstr>
      <vt:lpstr>Forming Main Dataframe</vt:lpstr>
      <vt:lpstr>Applying same data pipeline to Database with sponsorship column</vt:lpstr>
      <vt:lpstr>Updating Funding details of Main Dataframe</vt:lpstr>
      <vt:lpstr>Saving Database to csv File</vt:lpstr>
      <vt:lpstr>Generating Files necessary for further Analysis</vt:lpstr>
      <vt:lpstr>Separating Author Names</vt:lpstr>
      <vt:lpstr>Storing Author Names to Text File</vt:lpstr>
      <vt:lpstr>Creating Author: Database Dictionary</vt:lpstr>
      <vt:lpstr>Alternative code</vt:lpstr>
      <vt:lpstr>Storing dictionary to text file</vt:lpstr>
      <vt:lpstr>Separating Indian Authors Names</vt:lpstr>
      <vt:lpstr>Separating Foreign Authors Names</vt:lpstr>
      <vt:lpstr>Generating Author :Publication count with Indian authors Dictionary</vt:lpstr>
      <vt:lpstr>1. Highest cited author and his h-index (from the world)</vt:lpstr>
      <vt:lpstr>2. Highest publication author</vt:lpstr>
      <vt:lpstr>3. Highest cited authors average citations, and the country name</vt:lpstr>
      <vt:lpstr>4. Total number of publications of the highest cited author</vt:lpstr>
      <vt:lpstr>5. Total publication in year</vt:lpstr>
      <vt:lpstr>PowerPoint Presentation</vt:lpstr>
      <vt:lpstr>6. Total citation per year</vt:lpstr>
      <vt:lpstr>7. Author(country) having highest co-authorship with Indian authors</vt:lpstr>
      <vt:lpstr>8. Highest cited author from India and the university</vt:lpstr>
      <vt:lpstr>9. Comparative year wise article publication analysis of India, China and USA</vt:lpstr>
      <vt:lpstr>Rough Line Plot</vt:lpstr>
      <vt:lpstr>Smooth Line Plot</vt:lpstr>
      <vt:lpstr>Bar Plot</vt:lpstr>
      <vt:lpstr>10. Total number of grants given to the field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Deshabhakt</dc:creator>
  <cp:lastModifiedBy>Deshabhakt</cp:lastModifiedBy>
  <cp:revision>161</cp:revision>
  <dcterms:created xsi:type="dcterms:W3CDTF">2021-05-01T13:59:53Z</dcterms:created>
  <dcterms:modified xsi:type="dcterms:W3CDTF">2021-05-11T04:51:54Z</dcterms:modified>
</cp:coreProperties>
</file>