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26"/>
  </p:notesMasterIdLst>
  <p:sldIdLst>
    <p:sldId id="278" r:id="rId2"/>
    <p:sldId id="257" r:id="rId3"/>
    <p:sldId id="275" r:id="rId4"/>
    <p:sldId id="259" r:id="rId5"/>
    <p:sldId id="258" r:id="rId6"/>
    <p:sldId id="260" r:id="rId7"/>
    <p:sldId id="261" r:id="rId8"/>
    <p:sldId id="262" r:id="rId9"/>
    <p:sldId id="279" r:id="rId10"/>
    <p:sldId id="263" r:id="rId11"/>
    <p:sldId id="264" r:id="rId12"/>
    <p:sldId id="265" r:id="rId13"/>
    <p:sldId id="266" r:id="rId14"/>
    <p:sldId id="267" r:id="rId15"/>
    <p:sldId id="268" r:id="rId16"/>
    <p:sldId id="280" r:id="rId17"/>
    <p:sldId id="269" r:id="rId18"/>
    <p:sldId id="281" r:id="rId19"/>
    <p:sldId id="270" r:id="rId20"/>
    <p:sldId id="272" r:id="rId21"/>
    <p:sldId id="283" r:id="rId22"/>
    <p:sldId id="273" r:id="rId23"/>
    <p:sldId id="276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217" autoAdjust="0"/>
  </p:normalViewPr>
  <p:slideViewPr>
    <p:cSldViewPr snapToGrid="0">
      <p:cViewPr varScale="1">
        <p:scale>
          <a:sx n="53" d="100"/>
          <a:sy n="53" d="100"/>
        </p:scale>
        <p:origin x="183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37D14-4470-4006-ADC8-4430CD56D73E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83A0-C724-4766-A52E-748DB7059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71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E83A0-C724-4766-A52E-748DB70594E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928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E569-2423-4AB4-898B-283006582785}" type="datetime1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39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D37F-2E22-476C-8078-9059B127C64B}" type="datetime1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68719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D37F-2E22-476C-8078-9059B127C64B}" type="datetime1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94841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D37F-2E22-476C-8078-9059B127C64B}" type="datetime1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521651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D37F-2E22-476C-8078-9059B127C64B}" type="datetime1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61543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D37F-2E22-476C-8078-9059B127C64B}" type="datetime1">
              <a:rPr lang="en-IN" smtClean="0"/>
              <a:t>20-05-2021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8547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D37F-2E22-476C-8078-9059B127C64B}" type="datetime1">
              <a:rPr lang="en-IN" smtClean="0"/>
              <a:t>20-05-2021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96940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B92E-88A4-4E52-98D4-906476D5C303}" type="datetime1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112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0388-035D-4623-A17B-A6ACBB7023F9}" type="datetime1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936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E02BE17-C39C-46BA-AAF8-63E67833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61EB619-DE6A-4260-8FE6-462F1D6C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3560-D524-47F9-9D2A-A487F133C1B1}" type="datetime1">
              <a:rPr lang="en-IN" smtClean="0"/>
              <a:t>20-05-2021</a:t>
            </a:fld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61B37C6-FF8B-4F41-B4E8-0B09CE5E2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6BFF28A-87FF-4FBD-BB53-48A124FF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23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899-008E-41E6-853E-5B0FE1497108}" type="datetime1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24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4484-7A1B-41FA-8673-445419874734}" type="datetime1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7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CED7-9885-4F61-B425-B4F9A6ED1978}" type="datetime1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90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D37F-2E22-476C-8078-9059B127C64B}" type="datetime1">
              <a:rPr lang="en-IN" smtClean="0"/>
              <a:t>20-05-2021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69837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CC04-00A6-4D0E-B702-61D35F39C274}" type="datetime1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72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0D75-87AB-4D41-8BB6-C10B55CB941F}" type="datetime1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85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198B-A7CC-444C-8441-202C4F311AFE}" type="datetime1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6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8C24-10F6-443D-85EE-CB031C1B6505}" type="datetime1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99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FAD37F-2E22-476C-8078-9059B127C64B}" type="datetime1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6DA49-FB33-4037-B598-B98B303EB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853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  <p:sldLayoutId id="2147483840" r:id="rId18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8515" y="5275823"/>
            <a:ext cx="3767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Presented by-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b="1" dirty="0">
                <a:cs typeface="Times New Roman" panose="02020603050405020304" pitchFamily="18" charset="0"/>
              </a:rPr>
              <a:t>Gavali Deshabhakt Nagnath</a:t>
            </a:r>
          </a:p>
          <a:p>
            <a:r>
              <a:rPr lang="en-US" b="1" dirty="0">
                <a:cs typeface="Times New Roman" panose="02020603050405020304" pitchFamily="18" charset="0"/>
              </a:rPr>
              <a:t>     (202CD005)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B7C39-E1FA-4DE0-B584-98D34561364C}"/>
              </a:ext>
            </a:extLst>
          </p:cNvPr>
          <p:cNvSpPr txBox="1"/>
          <p:nvPr/>
        </p:nvSpPr>
        <p:spPr>
          <a:xfrm>
            <a:off x="4240924" y="5275823"/>
            <a:ext cx="4903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cs typeface="Times New Roman" panose="02020603050405020304" pitchFamily="18" charset="0"/>
              </a:defRPr>
            </a:lvl1pPr>
          </a:lstStyle>
          <a:p>
            <a:r>
              <a:rPr lang="en-US" b="1" dirty="0"/>
              <a:t>Course Instructor:	Dr. </a:t>
            </a:r>
            <a:r>
              <a:rPr lang="en-US" b="1" dirty="0" err="1"/>
              <a:t>Chandhini</a:t>
            </a:r>
            <a:r>
              <a:rPr lang="en-US" b="1" dirty="0"/>
              <a:t> G.</a:t>
            </a:r>
          </a:p>
          <a:p>
            <a:r>
              <a:rPr lang="en-US" b="1" dirty="0"/>
              <a:t>Subject:				Numerical Methods</a:t>
            </a:r>
          </a:p>
          <a:p>
            <a:r>
              <a:rPr lang="en-US" b="1" dirty="0"/>
              <a:t>Specialization:		CDS</a:t>
            </a:r>
          </a:p>
          <a:p>
            <a:r>
              <a:rPr lang="en-US" b="1" dirty="0"/>
              <a:t>Date:				20/05/2021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857447-F905-436A-8417-D88E25E01D17}"/>
              </a:ext>
            </a:extLst>
          </p:cNvPr>
          <p:cNvSpPr txBox="1"/>
          <p:nvPr/>
        </p:nvSpPr>
        <p:spPr>
          <a:xfrm>
            <a:off x="1108798" y="156359"/>
            <a:ext cx="6612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National Institute of Technology, Karnataka</a:t>
            </a:r>
            <a:endParaRPr lang="en-I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4911B1-246E-4E4B-B8B5-39DECF4B1868}"/>
              </a:ext>
            </a:extLst>
          </p:cNvPr>
          <p:cNvSpPr txBox="1"/>
          <p:nvPr/>
        </p:nvSpPr>
        <p:spPr>
          <a:xfrm>
            <a:off x="1352804" y="2367171"/>
            <a:ext cx="61245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Solution of Ordinary Differential Equations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4EB3C-9A09-4385-91A5-B399B7C5F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860" y="784544"/>
            <a:ext cx="1588457" cy="150047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A67F-CD2F-4B04-951E-7401A3AD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634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5EE6-9D5D-4F43-A992-24E4169E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597" y="295736"/>
            <a:ext cx="7055380" cy="1013475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Runge-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EC7A4-36F8-4A4C-9734-1319E488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10</a:t>
            </a:fld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256D7-FFB7-49C7-B3AF-E4042963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597" y="1256131"/>
            <a:ext cx="8173803" cy="183614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/>
              <a:t>Runge–</a:t>
            </a:r>
            <a:r>
              <a:rPr lang="en-US" sz="2400" dirty="0" err="1"/>
              <a:t>Kutta</a:t>
            </a:r>
            <a:r>
              <a:rPr lang="en-US" sz="2400" dirty="0"/>
              <a:t> methods aim to achieve higher accuracy by sacrificing the efficiency of Euler’s method through re-evaluating f (·, ·) at points intermediate between (x n , y(x n )) and (x n+1 , y(x n+1 )). </a:t>
            </a:r>
          </a:p>
          <a:p>
            <a:pPr algn="just"/>
            <a:r>
              <a:rPr lang="en-US" sz="2400" dirty="0"/>
              <a:t>The general R-stage Runge–</a:t>
            </a:r>
            <a:r>
              <a:rPr lang="en-US" sz="2400" dirty="0" err="1"/>
              <a:t>Kutta</a:t>
            </a:r>
            <a:r>
              <a:rPr lang="en-US" sz="2400" dirty="0"/>
              <a:t> family is defined by</a:t>
            </a: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E4370E-1101-45AD-AAA9-A2784FEFBC87}"/>
                  </a:ext>
                </a:extLst>
              </p:cNvPr>
              <p:cNvSpPr txBox="1"/>
              <p:nvPr/>
            </p:nvSpPr>
            <p:spPr>
              <a:xfrm>
                <a:off x="360597" y="3179745"/>
                <a:ext cx="8422807" cy="3369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pt-BR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nary>
                  </m:oMath>
                </a14:m>
                <a:endParaRPr lang="pt-BR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BR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BR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pt-BR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nary>
                          <m:naryPr>
                            <m:chr m:val="∑"/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𝑟𝑠</m:t>
                            </m:r>
                          </m:sub>
                        </m:sSub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E4370E-1101-45AD-AAA9-A2784FEFB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97" y="3179745"/>
                <a:ext cx="8422807" cy="3369192"/>
              </a:xfrm>
              <a:prstGeom prst="rect">
                <a:avLst/>
              </a:prstGeom>
              <a:blipFill>
                <a:blip r:embed="rId2"/>
                <a:stretch>
                  <a:fillRect l="-1085" b="-264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12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1553F-4743-4046-83C3-4434513C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37932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Runge-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8070C-6022-4459-9E67-10646564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293" y="1957675"/>
            <a:ext cx="7567544" cy="4195481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For different value of R, there are different methods with corresponding number of stages</a:t>
            </a:r>
          </a:p>
          <a:p>
            <a:pPr algn="just"/>
            <a:r>
              <a:rPr lang="en-US" sz="2400" dirty="0"/>
              <a:t>We will be discussing only following here</a:t>
            </a:r>
          </a:p>
          <a:p>
            <a:pPr marL="857256" lvl="1" indent="-457200" algn="just">
              <a:buSzPct val="100000"/>
              <a:buFont typeface="+mj-lt"/>
              <a:buAutoNum type="arabicPeriod"/>
            </a:pPr>
            <a:r>
              <a:rPr lang="en-US" sz="2400" dirty="0"/>
              <a:t>One Stage Runge-</a:t>
            </a:r>
            <a:r>
              <a:rPr lang="en-US" sz="2400" dirty="0" err="1"/>
              <a:t>Kutta</a:t>
            </a:r>
            <a:r>
              <a:rPr lang="en-US" sz="2400" dirty="0"/>
              <a:t> method</a:t>
            </a:r>
          </a:p>
          <a:p>
            <a:pPr marL="857256" lvl="1" indent="-457200" algn="just">
              <a:buSzPct val="100000"/>
              <a:buFont typeface="+mj-lt"/>
              <a:buAutoNum type="arabicPeriod"/>
            </a:pPr>
            <a:r>
              <a:rPr lang="en-US" sz="2400" dirty="0"/>
              <a:t>Two Stage Runge-</a:t>
            </a:r>
            <a:r>
              <a:rPr lang="en-US" sz="2400" dirty="0" err="1"/>
              <a:t>Kutta</a:t>
            </a:r>
            <a:r>
              <a:rPr lang="en-US" sz="2400" dirty="0"/>
              <a:t> Method</a:t>
            </a:r>
          </a:p>
          <a:p>
            <a:pPr marL="857256" lvl="1" indent="-457200" algn="just">
              <a:buSzPct val="100000"/>
              <a:buFont typeface="+mj-lt"/>
              <a:buAutoNum type="arabicPeriod"/>
            </a:pPr>
            <a:r>
              <a:rPr lang="en-US" sz="2400" dirty="0"/>
              <a:t>Four Stage Runge-</a:t>
            </a:r>
            <a:r>
              <a:rPr lang="en-US" sz="2400" dirty="0" err="1"/>
              <a:t>kutta</a:t>
            </a:r>
            <a:r>
              <a:rPr lang="en-US" sz="2400" dirty="0"/>
              <a:t> method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2B608-32F1-491A-9941-A097C352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494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0FB8F-5DEB-4CBC-AB96-334FE24F2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324912"/>
            <a:ext cx="7055380" cy="1052232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Stage Runge-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20379-1C49-47BD-98E5-E1165B3B3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0" y="2203342"/>
            <a:ext cx="6711654" cy="575975"/>
          </a:xfrm>
        </p:spPr>
        <p:txBody>
          <a:bodyPr>
            <a:normAutofit/>
          </a:bodyPr>
          <a:lstStyle/>
          <a:p>
            <a:r>
              <a:rPr lang="en-US" sz="2800" dirty="0"/>
              <a:t>This is Simply Euler’s explicit Method</a:t>
            </a:r>
            <a:r>
              <a:rPr lang="en-IN" sz="2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20FF1-4D38-4B6C-BF4C-FC8E714E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12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9F74E2-4519-48AD-90AF-6E094D03AB8B}"/>
                  </a:ext>
                </a:extLst>
              </p:cNvPr>
              <p:cNvSpPr txBox="1"/>
              <p:nvPr/>
            </p:nvSpPr>
            <p:spPr>
              <a:xfrm>
                <a:off x="1014151" y="2964500"/>
                <a:ext cx="4509407" cy="7224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IN" sz="3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32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3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sz="3200" dirty="0">
                    <a:solidFill>
                      <a:schemeClr val="tx1"/>
                    </a:solidFill>
                  </a:rPr>
                  <a:t> 	,</a:t>
                </a:r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9F74E2-4519-48AD-90AF-6E094D03A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151" y="2964500"/>
                <a:ext cx="4509407" cy="722442"/>
              </a:xfrm>
              <a:prstGeom prst="rect">
                <a:avLst/>
              </a:prstGeom>
              <a:blipFill>
                <a:blip r:embed="rId2"/>
                <a:stretch>
                  <a:fillRect t="-1681" b="-168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AA12FB-FE1C-4B9E-9F7A-0DBB7F2590A3}"/>
                  </a:ext>
                </a:extLst>
              </p:cNvPr>
              <p:cNvSpPr txBox="1"/>
              <p:nvPr/>
            </p:nvSpPr>
            <p:spPr>
              <a:xfrm>
                <a:off x="5760521" y="3066572"/>
                <a:ext cx="287168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2800" dirty="0">
                    <a:solidFill>
                      <a:schemeClr val="tx1"/>
                    </a:solidFill>
                  </a:rPr>
                  <a:t>&amp;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AA12FB-FE1C-4B9E-9F7A-0DBB7F259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521" y="3066572"/>
                <a:ext cx="2871686" cy="492443"/>
              </a:xfrm>
              <a:prstGeom prst="rect">
                <a:avLst/>
              </a:prstGeom>
              <a:blipFill>
                <a:blip r:embed="rId3"/>
                <a:stretch>
                  <a:fillRect l="-7643" t="-12346" b="-40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4F2D81F-573C-454C-ADC9-2AF0EDB2D689}"/>
              </a:ext>
            </a:extLst>
          </p:cNvPr>
          <p:cNvGrpSpPr/>
          <p:nvPr/>
        </p:nvGrpSpPr>
        <p:grpSpPr>
          <a:xfrm>
            <a:off x="857250" y="4287106"/>
            <a:ext cx="7372350" cy="1667062"/>
            <a:chOff x="181433" y="3942782"/>
            <a:chExt cx="4085767" cy="16670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83D94D6-70DB-4913-ADE7-F74A63733799}"/>
                    </a:ext>
                  </a:extLst>
                </p:cNvPr>
                <p:cNvSpPr txBox="1"/>
                <p:nvPr/>
              </p:nvSpPr>
              <p:spPr>
                <a:xfrm>
                  <a:off x="203200" y="4488669"/>
                  <a:ext cx="4064000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>
                    <a:defRPr sz="3200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h𝑓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F4E18AC-5045-4759-A82E-10AE4C6EAA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200" y="4488669"/>
                  <a:ext cx="4064000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FB0724-DD39-410E-830C-CAF79BE6E954}"/>
                </a:ext>
              </a:extLst>
            </p:cNvPr>
            <p:cNvSpPr txBox="1"/>
            <p:nvPr/>
          </p:nvSpPr>
          <p:spPr>
            <a:xfrm>
              <a:off x="181433" y="3942782"/>
              <a:ext cx="2053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Iterative Formula</a:t>
              </a:r>
              <a:endParaRPr lang="en-IN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6EE01D-8236-4380-BDEE-121877B772AE}"/>
                </a:ext>
              </a:extLst>
            </p:cNvPr>
            <p:cNvSpPr txBox="1"/>
            <p:nvPr/>
          </p:nvSpPr>
          <p:spPr>
            <a:xfrm>
              <a:off x="1636429" y="5240512"/>
              <a:ext cx="2375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where, h is step size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4162826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5F26-8089-48B8-9134-9A948B7F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74" y="363158"/>
            <a:ext cx="7055380" cy="1400530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Stage Runge-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C0DE40-0DB0-437B-92BF-E6F2EBDE9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</m:e>
                    </m:d>
                  </m:oMath>
                </a14:m>
                <a:endParaRPr lang="pt-BR" sz="2000" dirty="0"/>
              </a:p>
              <a:p>
                <a:pPr marL="457207" lvl="1" indent="0">
                  <a:buNone/>
                </a:pPr>
                <a:r>
                  <a:rPr lang="pt-B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Where,</a:t>
                </a:r>
              </a:p>
              <a:p>
                <a:pPr marL="457207" lvl="1" indent="0">
                  <a:buNone/>
                </a:pPr>
                <a:r>
                  <a:rPr lang="pt-B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7" lvl="1" indent="0">
                  <a:buNone/>
                </a:pPr>
                <a:r>
                  <a:rPr lang="pt-B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pt-B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BR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7" lvl="1" indent="0">
                  <a:buNone/>
                </a:pPr>
                <a:r>
                  <a:rPr lang="pt-B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 method is second-order accurate. (with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as free parameter).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C0DE40-0DB0-437B-92BF-E6F2EBDE9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B27E8-6684-46A1-95EE-8E341EEC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678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3A1C1-0982-4194-8954-9EE61F45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74" y="295736"/>
            <a:ext cx="7055380" cy="140053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Second order Runge-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A3562-15FD-404A-9BA7-10F0C18FF6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068" y="2181278"/>
                <a:ext cx="8185864" cy="4059411"/>
              </a:xfrm>
            </p:spPr>
            <p:txBody>
              <a:bodyPr>
                <a:noAutofit/>
              </a:bodyPr>
              <a:lstStyle/>
              <a:p>
                <a:r>
                  <a:rPr lang="en-IN" sz="2400" i="1" dirty="0">
                    <a:latin typeface="Cambria Math" panose="02040503050406030204" pitchFamily="18" charset="0"/>
                  </a:rPr>
                  <a:t>The Modified Euler Method: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kern="1200" smtClean="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= ½)</a:t>
                </a:r>
              </a:p>
              <a:p>
                <a:pPr marL="0" indent="0">
                  <a:buNone/>
                </a:pPr>
                <a:r>
                  <a:rPr lang="en-IN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endParaRPr lang="en-IN" sz="2400" dirty="0"/>
              </a:p>
              <a:p>
                <a:r>
                  <a:rPr lang="en-IN" sz="2400" i="1" dirty="0">
                    <a:latin typeface="Cambria Math" panose="02040503050406030204" pitchFamily="18" charset="0"/>
                  </a:rPr>
                  <a:t>The Improved Euler Method: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kern="1200" smtClean="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kern="12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kern="1200" smtClean="0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=1)</m:t>
                    </m:r>
                  </m:oMath>
                </a14:m>
                <a:endParaRPr lang="en-US" b="0" i="1" kern="1200" dirty="0">
                  <a:solidFill>
                    <a:srgbClr val="FFFFFF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</m:d>
                      </m:e>
                    </m:d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IN" sz="2400" dirty="0"/>
                  <a:t>	</a:t>
                </a:r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where,</a:t>
                </a:r>
              </a:p>
              <a:p>
                <a:pPr marL="0" indent="0">
                  <a:buNone/>
                </a:pPr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k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A3562-15FD-404A-9BA7-10F0C18FF6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068" y="2181278"/>
                <a:ext cx="8185864" cy="4059411"/>
              </a:xfrm>
              <a:blipFill>
                <a:blip r:embed="rId2"/>
                <a:stretch>
                  <a:fillRect l="-596" t="-12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D6B64-DA8F-4293-B98C-9F7A38207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752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487B-5BFA-40F2-9BC5-6410834B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632" y="71175"/>
            <a:ext cx="7046604" cy="110031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function for Modified Euler’s Method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89615-6950-44DD-B3AB-3A8C0D37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15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05F90-ED8F-44C7-887A-E47BCF1EA1E6}"/>
              </a:ext>
            </a:extLst>
          </p:cNvPr>
          <p:cNvSpPr txBox="1"/>
          <p:nvPr/>
        </p:nvSpPr>
        <p:spPr>
          <a:xfrm>
            <a:off x="764039" y="1523846"/>
            <a:ext cx="7631205" cy="52629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/>
              <a:t>def </a:t>
            </a:r>
            <a:r>
              <a:rPr lang="en-IN" sz="2400" dirty="0" err="1"/>
              <a:t>eulerModified</a:t>
            </a:r>
            <a:r>
              <a:rPr lang="en-IN" sz="2400" dirty="0"/>
              <a:t>(x0,xn,y0,n,f,g):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lst</a:t>
            </a:r>
            <a:r>
              <a:rPr lang="en-IN" sz="2400" dirty="0"/>
              <a:t> = [[x0,y0,g(x0)]]</a:t>
            </a:r>
          </a:p>
          <a:p>
            <a:r>
              <a:rPr lang="en-IN" sz="2400" dirty="0"/>
              <a:t>    h = (xn-x0)/n</a:t>
            </a:r>
          </a:p>
          <a:p>
            <a:r>
              <a:rPr lang="en-IN" sz="2400" dirty="0"/>
              <a:t>    print('x0\t\</a:t>
            </a:r>
            <a:r>
              <a:rPr lang="en-IN" sz="2400" dirty="0" err="1"/>
              <a:t>ty_approx</a:t>
            </a:r>
            <a:r>
              <a:rPr lang="en-IN" sz="2400" dirty="0"/>
              <a:t>\</a:t>
            </a:r>
            <a:r>
              <a:rPr lang="en-IN" sz="2400" dirty="0" err="1"/>
              <a:t>ty_exact</a:t>
            </a:r>
            <a:r>
              <a:rPr lang="en-IN" sz="2400" dirty="0"/>
              <a:t>\n')</a:t>
            </a:r>
          </a:p>
          <a:p>
            <a:r>
              <a:rPr lang="en-IN" sz="2400" dirty="0"/>
              <a:t>    for </a:t>
            </a:r>
            <a:r>
              <a:rPr lang="en-IN" sz="2400" dirty="0" err="1"/>
              <a:t>i</a:t>
            </a:r>
            <a:r>
              <a:rPr lang="en-IN" sz="2400" dirty="0"/>
              <a:t> in range(n):</a:t>
            </a:r>
          </a:p>
          <a:p>
            <a:r>
              <a:rPr lang="en-IN" sz="2400" dirty="0"/>
              <a:t>        k = h*f(x0, y0)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yn</a:t>
            </a:r>
            <a:r>
              <a:rPr lang="en-IN" sz="2400" dirty="0"/>
              <a:t> = y0 + h * f(x0 +h/2, y0+k/2)</a:t>
            </a:r>
          </a:p>
          <a:p>
            <a:r>
              <a:rPr lang="en-IN" sz="2400" dirty="0"/>
              <a:t>        </a:t>
            </a:r>
          </a:p>
          <a:p>
            <a:r>
              <a:rPr lang="en-IN" sz="2400" dirty="0"/>
              <a:t>        print(f'{x0:f}\t{y0:f}\t{g(x0):f}') </a:t>
            </a:r>
          </a:p>
          <a:p>
            <a:r>
              <a:rPr lang="en-IN" sz="2400" dirty="0"/>
              <a:t>        y0 = </a:t>
            </a:r>
            <a:r>
              <a:rPr lang="en-IN" sz="2400" dirty="0" err="1"/>
              <a:t>yn</a:t>
            </a:r>
            <a:endParaRPr lang="en-IN" sz="2400" dirty="0"/>
          </a:p>
          <a:p>
            <a:r>
              <a:rPr lang="en-IN" sz="2400" dirty="0"/>
              <a:t>        x0 = x0+h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lst.append</a:t>
            </a:r>
            <a:r>
              <a:rPr lang="en-IN" sz="2400" dirty="0"/>
              <a:t>([x0,y0,g(x0)])</a:t>
            </a:r>
          </a:p>
          <a:p>
            <a:r>
              <a:rPr lang="en-IN" sz="2400" dirty="0"/>
              <a:t>    print(f'{x0:f}\t{y0:f}\t{g(x0):f}') </a:t>
            </a:r>
          </a:p>
          <a:p>
            <a:r>
              <a:rPr lang="en-IN" sz="2400" dirty="0"/>
              <a:t>    return </a:t>
            </a:r>
            <a:r>
              <a:rPr lang="en-IN" sz="2400" dirty="0" err="1"/>
              <a:t>lst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02352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AA368-C041-4A99-8FB0-1AA750CA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16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4A0167-9C91-4741-815F-8D0E900DFF9C}"/>
                  </a:ext>
                </a:extLst>
              </p:cNvPr>
              <p:cNvSpPr txBox="1"/>
              <p:nvPr/>
            </p:nvSpPr>
            <p:spPr>
              <a:xfrm>
                <a:off x="321662" y="499059"/>
                <a:ext cx="6776150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N" sz="280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   0≤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          &amp;      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4A0167-9C91-4741-815F-8D0E900DF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62" y="499059"/>
                <a:ext cx="6776150" cy="8180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AEE339-4692-47E3-98CD-ED91AA3FEE69}"/>
                  </a:ext>
                </a:extLst>
              </p:cNvPr>
              <p:cNvSpPr txBox="1"/>
              <p:nvPr/>
            </p:nvSpPr>
            <p:spPr>
              <a:xfrm>
                <a:off x="257528" y="1501825"/>
                <a:ext cx="32027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AEE339-4692-47E3-98CD-ED91AA3F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8" y="1501825"/>
                <a:ext cx="320273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86ED4B5D-2221-4C6A-9FC9-0B14DC339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57901"/>
              </p:ext>
            </p:extLst>
          </p:nvPr>
        </p:nvGraphicFramePr>
        <p:xfrm>
          <a:off x="6646390" y="1570783"/>
          <a:ext cx="2240082" cy="4961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874">
                  <a:extLst>
                    <a:ext uri="{9D8B030D-6E8A-4147-A177-3AD203B41FA5}">
                      <a16:colId xmlns:a16="http://schemas.microsoft.com/office/drawing/2014/main" val="522008175"/>
                    </a:ext>
                  </a:extLst>
                </a:gridCol>
                <a:gridCol w="826008">
                  <a:extLst>
                    <a:ext uri="{9D8B030D-6E8A-4147-A177-3AD203B41FA5}">
                      <a16:colId xmlns:a16="http://schemas.microsoft.com/office/drawing/2014/main" val="1662408336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579267700"/>
                    </a:ext>
                  </a:extLst>
                </a:gridCol>
              </a:tblGrid>
              <a:tr h="1245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endParaRPr lang="en-IN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yt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146965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194660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1.105127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1.105171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4700634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1.221311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1.221403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8765785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1.349713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1.349859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0181566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1.49162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1.491825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6479195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1.648451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1.648721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5307536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1.821776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1.822119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9652680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2.013753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9588982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2.22503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2.225541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8512930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2.458995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2.459603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399334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2.717566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2.718282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9958208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3.003331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3.004166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1020016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3.31915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3.320117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1290324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3.668185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3.669297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6835345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4.053927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4.0552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6429019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4.480239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4.481689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6085579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4.951386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4.953032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594458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5.472084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5.473947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0463885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6.047544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6.049647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7251843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6.683526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6.685894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626424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7.386395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7.389056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127883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D301109-121B-4755-B36F-693B85C37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83" y="2382312"/>
            <a:ext cx="5986806" cy="41495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C0083B-93AC-4E25-87A7-694ABE5A5B5A}"/>
              </a:ext>
            </a:extLst>
          </p:cNvPr>
          <p:cNvSpPr txBox="1"/>
          <p:nvPr/>
        </p:nvSpPr>
        <p:spPr>
          <a:xfrm>
            <a:off x="2774116" y="37394"/>
            <a:ext cx="3288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Euler Method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05A71A-73DC-403C-8841-D023C874FFA2}"/>
                  </a:ext>
                </a:extLst>
              </p:cNvPr>
              <p:cNvSpPr txBox="1"/>
              <p:nvPr/>
            </p:nvSpPr>
            <p:spPr>
              <a:xfrm>
                <a:off x="4418573" y="1501825"/>
                <a:ext cx="12358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05A71A-73DC-403C-8841-D023C874F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573" y="1501825"/>
                <a:ext cx="123585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291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D3EB-FFA4-4E21-98F4-5F797501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632" y="37028"/>
            <a:ext cx="7055380" cy="140053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function for Improved Euler’s Method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FD672-8D49-426F-A3C2-EE405F1F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17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52075D-1833-4B86-BD11-340265D968B8}"/>
              </a:ext>
            </a:extLst>
          </p:cNvPr>
          <p:cNvSpPr txBox="1">
            <a:spLocks/>
          </p:cNvSpPr>
          <p:nvPr/>
        </p:nvSpPr>
        <p:spPr>
          <a:xfrm>
            <a:off x="449632" y="304069"/>
            <a:ext cx="7046604" cy="11003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CF436-6952-41A3-B81C-D7BF4D6851CB}"/>
              </a:ext>
            </a:extLst>
          </p:cNvPr>
          <p:cNvSpPr txBox="1"/>
          <p:nvPr/>
        </p:nvSpPr>
        <p:spPr>
          <a:xfrm>
            <a:off x="764039" y="1437558"/>
            <a:ext cx="7631205" cy="52629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/>
              <a:t>def </a:t>
            </a:r>
            <a:r>
              <a:rPr lang="en-IN" sz="2400" dirty="0" err="1"/>
              <a:t>eulerImproved</a:t>
            </a:r>
            <a:r>
              <a:rPr lang="en-IN" sz="2400" dirty="0"/>
              <a:t>(x0,xn,y0,n,f,g):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lst</a:t>
            </a:r>
            <a:r>
              <a:rPr lang="en-IN" sz="2400" dirty="0"/>
              <a:t> = [[x0,y0,g(x0)]]</a:t>
            </a:r>
          </a:p>
          <a:p>
            <a:r>
              <a:rPr lang="en-IN" sz="2400" dirty="0"/>
              <a:t>    h = (xn-x0)/n</a:t>
            </a:r>
          </a:p>
          <a:p>
            <a:r>
              <a:rPr lang="en-IN" sz="2400" dirty="0"/>
              <a:t>    print('x0\t\</a:t>
            </a:r>
            <a:r>
              <a:rPr lang="en-IN" sz="2400" dirty="0" err="1"/>
              <a:t>ty_approx</a:t>
            </a:r>
            <a:r>
              <a:rPr lang="en-IN" sz="2400" dirty="0"/>
              <a:t>\</a:t>
            </a:r>
            <a:r>
              <a:rPr lang="en-IN" sz="2400" dirty="0" err="1"/>
              <a:t>ty_exact</a:t>
            </a:r>
            <a:r>
              <a:rPr lang="en-IN" sz="2400" dirty="0"/>
              <a:t>\n')</a:t>
            </a:r>
          </a:p>
          <a:p>
            <a:r>
              <a:rPr lang="en-IN" sz="2400" dirty="0"/>
              <a:t>    for </a:t>
            </a:r>
            <a:r>
              <a:rPr lang="en-IN" sz="2400" dirty="0" err="1"/>
              <a:t>i</a:t>
            </a:r>
            <a:r>
              <a:rPr lang="en-IN" sz="2400" dirty="0"/>
              <a:t> in range(n):</a:t>
            </a:r>
          </a:p>
          <a:p>
            <a:r>
              <a:rPr lang="en-IN" sz="2400" dirty="0"/>
              <a:t>        k = h*f(x0, y0)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yn</a:t>
            </a:r>
            <a:r>
              <a:rPr lang="en-IN" sz="2400" dirty="0"/>
              <a:t> = y0 + (h/2) *( f(x0, y0) + f(x0 + h, y0 + k) )</a:t>
            </a:r>
          </a:p>
          <a:p>
            <a:r>
              <a:rPr lang="en-IN" sz="2400" dirty="0"/>
              <a:t>        </a:t>
            </a:r>
          </a:p>
          <a:p>
            <a:r>
              <a:rPr lang="en-IN" sz="2400" dirty="0"/>
              <a:t>        print(f'{x0:f}\t{y0:f}\t{g(x0):f}') </a:t>
            </a:r>
          </a:p>
          <a:p>
            <a:r>
              <a:rPr lang="en-IN" sz="2400" dirty="0"/>
              <a:t>        y0 = </a:t>
            </a:r>
            <a:r>
              <a:rPr lang="en-IN" sz="2400" dirty="0" err="1"/>
              <a:t>yn</a:t>
            </a:r>
            <a:endParaRPr lang="en-IN" sz="2400" dirty="0"/>
          </a:p>
          <a:p>
            <a:r>
              <a:rPr lang="en-IN" sz="2400" dirty="0"/>
              <a:t>        x0 = x0+h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lst.append</a:t>
            </a:r>
            <a:r>
              <a:rPr lang="en-IN" sz="2400" dirty="0"/>
              <a:t>([x0,y0,g(x0)])</a:t>
            </a:r>
          </a:p>
          <a:p>
            <a:r>
              <a:rPr lang="en-IN" sz="2400" dirty="0"/>
              <a:t>    print(f'{x0:f}\t{y0:f}\t{g(x0):f}') </a:t>
            </a:r>
          </a:p>
          <a:p>
            <a:r>
              <a:rPr lang="en-IN" sz="2400" dirty="0"/>
              <a:t>    return </a:t>
            </a:r>
            <a:r>
              <a:rPr lang="en-IN" sz="2400" dirty="0" err="1"/>
              <a:t>lst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35286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01F95-6473-4E43-AF76-59BF740A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18</a:t>
            </a:fld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AF4733-9B5E-4CEF-94EC-343F53DD09F5}"/>
                  </a:ext>
                </a:extLst>
              </p:cNvPr>
              <p:cNvSpPr txBox="1"/>
              <p:nvPr/>
            </p:nvSpPr>
            <p:spPr>
              <a:xfrm>
                <a:off x="257528" y="499059"/>
                <a:ext cx="6776150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N" sz="280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   0≤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          &amp;      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AF4733-9B5E-4CEF-94EC-343F53DD0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8" y="499059"/>
                <a:ext cx="6776150" cy="8180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2439AC-8BD4-4FD3-A2EC-D89035802D90}"/>
                  </a:ext>
                </a:extLst>
              </p:cNvPr>
              <p:cNvSpPr txBox="1"/>
              <p:nvPr/>
            </p:nvSpPr>
            <p:spPr>
              <a:xfrm>
                <a:off x="257528" y="1501825"/>
                <a:ext cx="32027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2439AC-8BD4-4FD3-A2EC-D89035802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8" y="1501825"/>
                <a:ext cx="320273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CB20CA00-31CC-47E9-ADC5-BF42BBEA8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727634"/>
              </p:ext>
            </p:extLst>
          </p:nvPr>
        </p:nvGraphicFramePr>
        <p:xfrm>
          <a:off x="6646390" y="1570783"/>
          <a:ext cx="2240082" cy="4961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874">
                  <a:extLst>
                    <a:ext uri="{9D8B030D-6E8A-4147-A177-3AD203B41FA5}">
                      <a16:colId xmlns:a16="http://schemas.microsoft.com/office/drawing/2014/main" val="522008175"/>
                    </a:ext>
                  </a:extLst>
                </a:gridCol>
                <a:gridCol w="826008">
                  <a:extLst>
                    <a:ext uri="{9D8B030D-6E8A-4147-A177-3AD203B41FA5}">
                      <a16:colId xmlns:a16="http://schemas.microsoft.com/office/drawing/2014/main" val="1662408336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579267700"/>
                    </a:ext>
                  </a:extLst>
                </a:gridCol>
              </a:tblGrid>
              <a:tr h="1245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endParaRPr lang="en-IN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yt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146965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194660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1.105259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1.105171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4700634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1.221587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1.221403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8765785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1.349859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0181566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1.492234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1.491825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6479195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1.649262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1.648721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5307536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1.822804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1.822119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9652680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2.014597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2.013753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9588982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2.226562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2.225541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8512930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2.460819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2.459603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399334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2.719713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2.718282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9958208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3.005836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3.004166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1020016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3.32205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3.320117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1290324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3.671521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3.669297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6835345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4.057746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4.0552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6429019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4.48459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4.481689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6085579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4.956326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4.953032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594458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5.477675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5.473947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0463885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6.053855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6.049647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7251843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6.690632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6.685894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626424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7.394379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7.389056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127883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03B2E5C-2172-407F-A615-83BF08C84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83" y="2382312"/>
            <a:ext cx="5986806" cy="41495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55C174-AAE8-49AD-B043-D8E0EDE7F0C9}"/>
              </a:ext>
            </a:extLst>
          </p:cNvPr>
          <p:cNvSpPr txBox="1"/>
          <p:nvPr/>
        </p:nvSpPr>
        <p:spPr>
          <a:xfrm>
            <a:off x="2533411" y="0"/>
            <a:ext cx="338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Euler Method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C68514-D1FB-4485-8B97-E29A3EB87278}"/>
                  </a:ext>
                </a:extLst>
              </p:cNvPr>
              <p:cNvSpPr txBox="1"/>
              <p:nvPr/>
            </p:nvSpPr>
            <p:spPr>
              <a:xfrm>
                <a:off x="4418573" y="1501825"/>
                <a:ext cx="12358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C68514-D1FB-4485-8B97-E29A3EB87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573" y="1501825"/>
                <a:ext cx="123585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821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3CB8-E678-436B-979A-C4DE4105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74" y="295736"/>
            <a:ext cx="7055380" cy="1400530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Stage Runge-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D5CD17-5CF8-4D89-A215-DC32A3E512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0443" y="1893268"/>
                <a:ext cx="7683114" cy="4522046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2∗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+2∗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IN" sz="2800" b="0" dirty="0"/>
              </a:p>
              <a:p>
                <a:pPr marL="0" indent="0">
                  <a:buNone/>
                </a:pPr>
                <a:r>
                  <a:rPr lang="en-I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where,</a:t>
                </a:r>
              </a:p>
              <a:p>
                <a:pPr marL="0" indent="0">
                  <a:buNone/>
                </a:pPr>
                <a:r>
                  <a:rPr lang="en-IN" sz="28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D5CD17-5CF8-4D89-A215-DC32A3E512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0443" y="1893268"/>
                <a:ext cx="7683114" cy="452204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E4321-3299-4F6B-8376-5BEDE486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91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61C8-A0F8-48BB-803E-67FC4D12B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121212" cy="1085302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&amp; Terminology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BF2E2-F7B9-4CCB-B400-31469612F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41" y="1519819"/>
            <a:ext cx="7886700" cy="4837437"/>
          </a:xfrm>
        </p:spPr>
        <p:txBody>
          <a:bodyPr>
            <a:normAutofit/>
          </a:bodyPr>
          <a:lstStyle/>
          <a:p>
            <a:pPr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TW" sz="3200" b="1" dirty="0">
                <a:ea typeface="新細明體" panose="020B0604030504040204" pitchFamily="18" charset="-120"/>
              </a:rPr>
              <a:t>Ordinary differential equation </a:t>
            </a:r>
            <a:r>
              <a:rPr lang="en-US" altLang="zh-TW" sz="3200" dirty="0">
                <a:ea typeface="新細明體" panose="020B0604030504040204" pitchFamily="18" charset="-120"/>
              </a:rPr>
              <a:t>(ODE) </a:t>
            </a: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TW" sz="2800" dirty="0">
                <a:ea typeface="新細明體" panose="020B0604030504040204" pitchFamily="18" charset="-120"/>
              </a:rPr>
              <a:t>Differential equations that involve only</a:t>
            </a:r>
            <a:r>
              <a:rPr lang="he-IL" altLang="en-US" sz="2800" dirty="0"/>
              <a:t> </a:t>
            </a:r>
            <a:r>
              <a:rPr lang="en-US" altLang="zh-TW" sz="2800" dirty="0">
                <a:ea typeface="新細明體" panose="020B0604030504040204" pitchFamily="18" charset="-120"/>
              </a:rPr>
              <a:t> </a:t>
            </a: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TW" sz="2800" b="1" dirty="0">
                <a:solidFill>
                  <a:srgbClr val="FF0000"/>
                </a:solidFill>
                <a:ea typeface="新細明體" panose="020B0604030504040204" pitchFamily="18" charset="-120"/>
              </a:rPr>
              <a:t>ONE</a:t>
            </a:r>
            <a:r>
              <a:rPr lang="en-US" altLang="zh-TW" sz="2800" dirty="0">
                <a:ea typeface="新細明體" panose="020B0604030504040204" pitchFamily="18" charset="-120"/>
              </a:rPr>
              <a:t> independent variable</a:t>
            </a:r>
            <a:r>
              <a:rPr lang="he-IL" altLang="en-US" sz="2800" dirty="0"/>
              <a:t> </a:t>
            </a:r>
            <a:r>
              <a:rPr lang="en-US" altLang="zh-TW" sz="2800" dirty="0">
                <a:ea typeface="新細明體" panose="020B0604030504040204" pitchFamily="18" charset="-120"/>
              </a:rPr>
              <a:t>are called</a:t>
            </a:r>
            <a:r>
              <a:rPr lang="he-IL" altLang="en-US" sz="2800" dirty="0"/>
              <a:t> </a:t>
            </a:r>
            <a:endParaRPr lang="en-US" altLang="zh-TW" sz="2800" dirty="0">
              <a:ea typeface="新細明體" panose="020B0604030504040204" pitchFamily="18" charset="-120"/>
            </a:endParaRP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TW" sz="2800" dirty="0">
                <a:ea typeface="新細明體" panose="020B0604030504040204" pitchFamily="18" charset="-120"/>
              </a:rPr>
              <a:t>ordinary</a:t>
            </a:r>
            <a:r>
              <a:rPr lang="he-IL" altLang="en-US" sz="2800" dirty="0"/>
              <a:t> </a:t>
            </a:r>
            <a:r>
              <a:rPr lang="en-US" altLang="zh-TW" sz="2800" dirty="0">
                <a:ea typeface="新細明體" panose="020B0604030504040204" pitchFamily="18" charset="-120"/>
              </a:rPr>
              <a:t>differential equations.</a:t>
            </a: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TW" sz="2800" b="1" dirty="0">
              <a:solidFill>
                <a:srgbClr val="FF6600"/>
              </a:solidFill>
              <a:ea typeface="新細明體" panose="020B0604030504040204" pitchFamily="18" charset="-120"/>
            </a:endParaRP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TW" sz="2800" b="1" dirty="0">
                <a:solidFill>
                  <a:srgbClr val="FF6600"/>
                </a:solidFill>
                <a:ea typeface="新細明體" panose="020B0604030504040204" pitchFamily="18" charset="-120"/>
              </a:rPr>
              <a:t>Examples:</a:t>
            </a: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TW" sz="2800" b="1" dirty="0">
              <a:solidFill>
                <a:srgbClr val="FF6600"/>
              </a:solidFill>
              <a:ea typeface="新細明體" panose="020B0604030504040204" pitchFamily="18" charset="-120"/>
            </a:endParaRP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TW" sz="2800" b="1" dirty="0">
              <a:solidFill>
                <a:srgbClr val="FF6600"/>
              </a:solidFill>
              <a:ea typeface="新細明體" panose="020B0604030504040204" pitchFamily="18" charset="-120"/>
            </a:endParaRP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TW" sz="2800" b="1" dirty="0">
              <a:solidFill>
                <a:srgbClr val="FF6600"/>
              </a:solidFill>
              <a:ea typeface="新細明體" panose="020B0604030504040204" pitchFamily="18" charset="-120"/>
            </a:endParaRP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TW" sz="2800" b="1" dirty="0">
              <a:solidFill>
                <a:srgbClr val="FF6600"/>
              </a:solidFill>
              <a:ea typeface="新細明體" panose="020B0604030504040204" pitchFamily="18" charset="-12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None/>
            </a:pPr>
            <a:r>
              <a:rPr lang="en-US" altLang="zh-TW" sz="2800" b="1" dirty="0">
                <a:ea typeface="新細明體" panose="020B0604030504040204" pitchFamily="18" charset="-120"/>
                <a:sym typeface="Wingdings" panose="05000000000000000000" pitchFamily="2" charset="2"/>
              </a:rPr>
              <a:t>only </a:t>
            </a:r>
            <a:r>
              <a:rPr lang="en-US" altLang="zh-TW" sz="2800" b="1" i="1" dirty="0">
                <a:ea typeface="新細明體" panose="020B0604030504040204" pitchFamily="18" charset="-120"/>
                <a:sym typeface="Wingdings" panose="05000000000000000000" pitchFamily="2" charset="2"/>
              </a:rPr>
              <a:t>ordinary</a:t>
            </a:r>
            <a:r>
              <a:rPr lang="en-US" altLang="zh-TW" sz="2800" b="1" dirty="0">
                <a:ea typeface="新細明體" panose="020B0604030504040204" pitchFamily="18" charset="-120"/>
                <a:sym typeface="Wingdings" panose="05000000000000000000" pitchFamily="2" charset="2"/>
              </a:rPr>
              <a:t> (or </a:t>
            </a:r>
            <a:r>
              <a:rPr lang="en-US" altLang="zh-TW" sz="2800" b="1" i="1" dirty="0">
                <a:ea typeface="新細明體" panose="020B0604030504040204" pitchFamily="18" charset="-120"/>
                <a:sym typeface="Wingdings" panose="05000000000000000000" pitchFamily="2" charset="2"/>
              </a:rPr>
              <a:t>total </a:t>
            </a:r>
            <a:r>
              <a:rPr lang="en-US" altLang="zh-TW" sz="2800" b="1" dirty="0">
                <a:ea typeface="新細明體" panose="020B0604030504040204" pitchFamily="18" charset="-120"/>
                <a:sym typeface="Wingdings" panose="05000000000000000000" pitchFamily="2" charset="2"/>
              </a:rPr>
              <a:t>) derivatives</a:t>
            </a:r>
            <a:endParaRPr lang="en-US" altLang="zh-TW" sz="2800" dirty="0">
              <a:ea typeface="新細明體" panose="020B0604030504040204" pitchFamily="18" charset="-120"/>
            </a:endParaRP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TW" sz="2800" b="1" dirty="0">
              <a:solidFill>
                <a:srgbClr val="FF6600"/>
              </a:solidFill>
              <a:ea typeface="新細明體" panose="020B0604030504040204" pitchFamily="18" charset="-12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2C56F-FF6A-4215-9A44-FA2C1BE4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2</a:t>
            </a:fld>
            <a:endParaRPr lang="en-IN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E15827AF-B18F-4411-9841-412ED45D77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628794"/>
              </p:ext>
            </p:extLst>
          </p:nvPr>
        </p:nvGraphicFramePr>
        <p:xfrm>
          <a:off x="608141" y="4229808"/>
          <a:ext cx="2187575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685800" imgH="355320" progId="Equation.3">
                  <p:embed/>
                </p:oleObj>
              </mc:Choice>
              <mc:Fallback>
                <p:oleObj name="方程式" r:id="rId2" imgW="685800" imgH="355320" progId="Equation.3">
                  <p:embed/>
                  <p:pic>
                    <p:nvPicPr>
                      <p:cNvPr id="3074" name="Object 4">
                        <a:extLst>
                          <a:ext uri="{FF2B5EF4-FFF2-40B4-BE49-F238E27FC236}">
                            <a16:creationId xmlns:a16="http://schemas.microsoft.com/office/drawing/2014/main" id="{66C6056C-71A7-408B-9FBB-0DF1CD57DE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141" y="4229808"/>
                        <a:ext cx="2187575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226EA96D-5E28-4077-A514-7F44F701EE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367793"/>
              </p:ext>
            </p:extLst>
          </p:nvPr>
        </p:nvGraphicFramePr>
        <p:xfrm>
          <a:off x="3358100" y="4290049"/>
          <a:ext cx="2374900" cy="965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990360" imgH="380880" progId="Equation.3">
                  <p:embed/>
                </p:oleObj>
              </mc:Choice>
              <mc:Fallback>
                <p:oleObj name="方程式" r:id="rId4" imgW="990360" imgH="380880" progId="Equation.3">
                  <p:embed/>
                  <p:pic>
                    <p:nvPicPr>
                      <p:cNvPr id="3075" name="Object 6">
                        <a:extLst>
                          <a:ext uri="{FF2B5EF4-FFF2-40B4-BE49-F238E27FC236}">
                            <a16:creationId xmlns:a16="http://schemas.microsoft.com/office/drawing/2014/main" id="{6158F25E-77BD-4454-8585-276EC3ACB5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8100" y="4290049"/>
                        <a:ext cx="2374900" cy="965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7244DB4-76CF-449E-A5A8-D5F60F32D6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736745"/>
              </p:ext>
            </p:extLst>
          </p:nvPr>
        </p:nvGraphicFramePr>
        <p:xfrm>
          <a:off x="6295384" y="4314741"/>
          <a:ext cx="24844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914400" imgH="355320" progId="Equation.3">
                  <p:embed/>
                </p:oleObj>
              </mc:Choice>
              <mc:Fallback>
                <p:oleObj name="方程式" r:id="rId6" imgW="914400" imgH="355320" progId="Equation.3">
                  <p:embed/>
                  <p:pic>
                    <p:nvPicPr>
                      <p:cNvPr id="3076" name="Object 8">
                        <a:extLst>
                          <a:ext uri="{FF2B5EF4-FFF2-40B4-BE49-F238E27FC236}">
                            <a16:creationId xmlns:a16="http://schemas.microsoft.com/office/drawing/2014/main" id="{A8A06C58-BF6C-4C6F-89E1-D386C94A8D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5384" y="4314741"/>
                        <a:ext cx="248443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4156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D3EB-FFA4-4E21-98F4-5F797501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93" y="39958"/>
            <a:ext cx="7055380" cy="1400530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function for Fourth-Order Runge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EB0DF-E5C2-42F6-8D7F-347C4D80A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19" y="1922296"/>
            <a:ext cx="6711654" cy="419548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FD672-8D49-426F-A3C2-EE405F1F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20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CF436-6952-41A3-B81C-D7BF4D6851CB}"/>
              </a:ext>
            </a:extLst>
          </p:cNvPr>
          <p:cNvSpPr txBox="1"/>
          <p:nvPr/>
        </p:nvSpPr>
        <p:spPr>
          <a:xfrm>
            <a:off x="449633" y="1237729"/>
            <a:ext cx="7945612" cy="53245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/>
              <a:t>def rk4(x0,xn,y0,n,f,g):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lst</a:t>
            </a:r>
            <a:r>
              <a:rPr lang="en-IN" sz="2000" dirty="0"/>
              <a:t> = [[x0,y0,g(x0)]]</a:t>
            </a:r>
          </a:p>
          <a:p>
            <a:r>
              <a:rPr lang="en-IN" sz="2000" dirty="0"/>
              <a:t>    h = (xn-x0)/n</a:t>
            </a:r>
          </a:p>
          <a:p>
            <a:r>
              <a:rPr lang="en-IN" sz="2000" dirty="0"/>
              <a:t>    print('x0\t\</a:t>
            </a:r>
            <a:r>
              <a:rPr lang="en-IN" sz="2000" dirty="0" err="1"/>
              <a:t>ty_approx</a:t>
            </a:r>
            <a:r>
              <a:rPr lang="en-IN" sz="2000" dirty="0"/>
              <a:t>\</a:t>
            </a:r>
            <a:r>
              <a:rPr lang="en-IN" sz="2000" dirty="0" err="1"/>
              <a:t>ty_exact</a:t>
            </a:r>
            <a:r>
              <a:rPr lang="en-IN" sz="2000" dirty="0"/>
              <a:t>\n')</a:t>
            </a:r>
          </a:p>
          <a:p>
            <a:r>
              <a:rPr lang="en-IN" sz="2000" dirty="0"/>
              <a:t>    for </a:t>
            </a:r>
            <a:r>
              <a:rPr lang="en-IN" sz="2000" dirty="0" err="1"/>
              <a:t>i</a:t>
            </a:r>
            <a:r>
              <a:rPr lang="en-IN" sz="2000" dirty="0"/>
              <a:t> in range(n):</a:t>
            </a:r>
          </a:p>
          <a:p>
            <a:r>
              <a:rPr lang="en-IN" sz="2000" dirty="0"/>
              <a:t>        k1 = h*f(x0, y0)</a:t>
            </a:r>
          </a:p>
          <a:p>
            <a:r>
              <a:rPr lang="en-IN" sz="2000" dirty="0"/>
              <a:t>        k2 = h*f(x0+h/2,y0+k1/2)</a:t>
            </a:r>
          </a:p>
          <a:p>
            <a:r>
              <a:rPr lang="en-IN" sz="2000" dirty="0"/>
              <a:t>        k3 = h*f(x0+h/2,y0+k2/2)</a:t>
            </a:r>
          </a:p>
          <a:p>
            <a:r>
              <a:rPr lang="en-IN" sz="2000" dirty="0"/>
              <a:t>        k4 = h*f(x0+h,y0+k3)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yn</a:t>
            </a:r>
            <a:r>
              <a:rPr lang="en-IN" sz="2000" dirty="0"/>
              <a:t> = y0 + (1/6) *(k1 + 2*k2 + 2*k3 + k4)</a:t>
            </a:r>
          </a:p>
          <a:p>
            <a:r>
              <a:rPr lang="en-IN" sz="2000" dirty="0"/>
              <a:t>        </a:t>
            </a:r>
          </a:p>
          <a:p>
            <a:r>
              <a:rPr lang="en-IN" sz="2000" dirty="0"/>
              <a:t>        print(f'{x0:f}\t{y0:f}\t{g(x0):f}') </a:t>
            </a:r>
          </a:p>
          <a:p>
            <a:r>
              <a:rPr lang="en-IN" sz="2000" dirty="0"/>
              <a:t>        y0 = </a:t>
            </a:r>
            <a:r>
              <a:rPr lang="en-IN" sz="2000" dirty="0" err="1"/>
              <a:t>yn</a:t>
            </a:r>
            <a:endParaRPr lang="en-IN" sz="2000" dirty="0"/>
          </a:p>
          <a:p>
            <a:r>
              <a:rPr lang="en-IN" sz="2000" dirty="0"/>
              <a:t>        x0 = x0+h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lst.append</a:t>
            </a:r>
            <a:r>
              <a:rPr lang="en-IN" sz="2000" dirty="0"/>
              <a:t>([x0,y0,g(x0)])</a:t>
            </a:r>
          </a:p>
          <a:p>
            <a:r>
              <a:rPr lang="en-IN" sz="2000" dirty="0"/>
              <a:t>    print(f'{x0:f}\t{y0:f}\t{g(x0):f}') </a:t>
            </a:r>
          </a:p>
          <a:p>
            <a:r>
              <a:rPr lang="en-IN" sz="2000" dirty="0"/>
              <a:t>    return </a:t>
            </a:r>
            <a:r>
              <a:rPr lang="en-IN" sz="2000" dirty="0" err="1"/>
              <a:t>lst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79868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AA368-C041-4A99-8FB0-1AA750CA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21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4A0167-9C91-4741-815F-8D0E900DFF9C}"/>
                  </a:ext>
                </a:extLst>
              </p:cNvPr>
              <p:cNvSpPr txBox="1"/>
              <p:nvPr/>
            </p:nvSpPr>
            <p:spPr>
              <a:xfrm>
                <a:off x="321662" y="499059"/>
                <a:ext cx="6776150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N" sz="280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   0≤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          &amp;      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4A0167-9C91-4741-815F-8D0E900DF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62" y="499059"/>
                <a:ext cx="6776150" cy="8180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AEE339-4692-47E3-98CD-ED91AA3FEE69}"/>
                  </a:ext>
                </a:extLst>
              </p:cNvPr>
              <p:cNvSpPr txBox="1"/>
              <p:nvPr/>
            </p:nvSpPr>
            <p:spPr>
              <a:xfrm>
                <a:off x="257528" y="1501825"/>
                <a:ext cx="32027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AEE339-4692-47E3-98CD-ED91AA3F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8" y="1501825"/>
                <a:ext cx="320273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86ED4B5D-2221-4C6A-9FC9-0B14DC339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335367"/>
              </p:ext>
            </p:extLst>
          </p:nvPr>
        </p:nvGraphicFramePr>
        <p:xfrm>
          <a:off x="6646390" y="1570783"/>
          <a:ext cx="2240082" cy="4961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874">
                  <a:extLst>
                    <a:ext uri="{9D8B030D-6E8A-4147-A177-3AD203B41FA5}">
                      <a16:colId xmlns:a16="http://schemas.microsoft.com/office/drawing/2014/main" val="522008175"/>
                    </a:ext>
                  </a:extLst>
                </a:gridCol>
                <a:gridCol w="826008">
                  <a:extLst>
                    <a:ext uri="{9D8B030D-6E8A-4147-A177-3AD203B41FA5}">
                      <a16:colId xmlns:a16="http://schemas.microsoft.com/office/drawing/2014/main" val="1662408336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579267700"/>
                    </a:ext>
                  </a:extLst>
                </a:gridCol>
              </a:tblGrid>
              <a:tr h="1245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endParaRPr lang="en-IN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yt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146965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194660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1.105171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1.105171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4700634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1.221403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1.221403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8765785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1.349859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1.349859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0181566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1.491825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1.491825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6479195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1.648721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1.648721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5307536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1.822119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1.822119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9652680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2.013753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2.013753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9588982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2.225541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2.225541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8512930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2.459603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2.459603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399334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2.718282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2.718282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9958208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3.004166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3.004166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1020016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3.320117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3.320117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1290324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3.669297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3.669297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6835345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4.0552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4.0552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6429019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4.481689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4.481689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6085579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4.953033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4.953032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594458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5.473948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5.473947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0463885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6.049648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6.049647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7251843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6.685895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6.685894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626424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7.389056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7.389056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127883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D301109-121B-4755-B36F-693B85C37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83" y="2382312"/>
            <a:ext cx="5986806" cy="41495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C0083B-93AC-4E25-87A7-694ABE5A5B5A}"/>
              </a:ext>
            </a:extLst>
          </p:cNvPr>
          <p:cNvSpPr txBox="1"/>
          <p:nvPr/>
        </p:nvSpPr>
        <p:spPr>
          <a:xfrm>
            <a:off x="2774116" y="37394"/>
            <a:ext cx="3809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Runge-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Fourth Order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982A4C-28E7-49FD-9225-A0762121A782}"/>
                  </a:ext>
                </a:extLst>
              </p:cNvPr>
              <p:cNvSpPr txBox="1"/>
              <p:nvPr/>
            </p:nvSpPr>
            <p:spPr>
              <a:xfrm>
                <a:off x="4418573" y="1501825"/>
                <a:ext cx="12358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982A4C-28E7-49FD-9225-A0762121A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573" y="1501825"/>
                <a:ext cx="123585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18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268E-E29D-4A4E-9509-FDA80C31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457" y="122563"/>
            <a:ext cx="6938387" cy="767687"/>
          </a:xfrm>
        </p:spPr>
        <p:txBody>
          <a:bodyPr/>
          <a:lstStyle/>
          <a:p>
            <a:r>
              <a:rPr lang="en-US" sz="2400" b="1" dirty="0"/>
              <a:t>Comparison of different methods at common mesh points</a:t>
            </a:r>
            <a:endParaRPr lang="en-IN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3A332-6AD4-4C9A-801E-2E82145B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22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9C501F-32DC-4CE3-9EB1-27C0ADFB7EF3}"/>
                  </a:ext>
                </a:extLst>
              </p:cNvPr>
              <p:cNvSpPr txBox="1"/>
              <p:nvPr/>
            </p:nvSpPr>
            <p:spPr>
              <a:xfrm>
                <a:off x="286457" y="1212260"/>
                <a:ext cx="83903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+1          0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≤2          &amp;      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9C501F-32DC-4CE3-9EB1-27C0ADFB7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57" y="1212260"/>
                <a:ext cx="839037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8A8F68C7-600C-423F-874F-E988D4ECAC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8578515"/>
                  </p:ext>
                </p:extLst>
              </p:nvPr>
            </p:nvGraphicFramePr>
            <p:xfrm>
              <a:off x="286457" y="2049700"/>
              <a:ext cx="8571085" cy="4512564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918888">
                      <a:extLst>
                        <a:ext uri="{9D8B030D-6E8A-4147-A177-3AD203B41FA5}">
                          <a16:colId xmlns:a16="http://schemas.microsoft.com/office/drawing/2014/main" val="2320458079"/>
                        </a:ext>
                      </a:extLst>
                    </a:gridCol>
                    <a:gridCol w="1724891">
                      <a:extLst>
                        <a:ext uri="{9D8B030D-6E8A-4147-A177-3AD203B41FA5}">
                          <a16:colId xmlns:a16="http://schemas.microsoft.com/office/drawing/2014/main" val="66656452"/>
                        </a:ext>
                      </a:extLst>
                    </a:gridCol>
                    <a:gridCol w="1953491">
                      <a:extLst>
                        <a:ext uri="{9D8B030D-6E8A-4147-A177-3AD203B41FA5}">
                          <a16:colId xmlns:a16="http://schemas.microsoft.com/office/drawing/2014/main" val="2622632710"/>
                        </a:ext>
                      </a:extLst>
                    </a:gridCol>
                    <a:gridCol w="1995055">
                      <a:extLst>
                        <a:ext uri="{9D8B030D-6E8A-4147-A177-3AD203B41FA5}">
                          <a16:colId xmlns:a16="http://schemas.microsoft.com/office/drawing/2014/main" val="1223959478"/>
                        </a:ext>
                      </a:extLst>
                    </a:gridCol>
                    <a:gridCol w="1978760">
                      <a:extLst>
                        <a:ext uri="{9D8B030D-6E8A-4147-A177-3AD203B41FA5}">
                          <a16:colId xmlns:a16="http://schemas.microsoft.com/office/drawing/2014/main" val="316775590"/>
                        </a:ext>
                      </a:extLst>
                    </a:gridCol>
                  </a:tblGrid>
                  <a:tr h="6469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Exact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Euler</a:t>
                          </a:r>
                        </a:p>
                        <a:p>
                          <a:pPr algn="ctr"/>
                          <a:r>
                            <a:rPr lang="en-US" sz="2400" dirty="0"/>
                            <a:t>h = 0.025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Modified Euler</a:t>
                          </a:r>
                        </a:p>
                        <a:p>
                          <a:pPr algn="ctr"/>
                          <a:r>
                            <a:rPr lang="en-US" sz="2400" dirty="0"/>
                            <a:t>h = 0.05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RK order four</a:t>
                          </a:r>
                        </a:p>
                        <a:p>
                          <a:pPr algn="ctr"/>
                          <a:r>
                            <a:rPr lang="en-US" sz="2400" dirty="0"/>
                            <a:t>h = 0.1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900056"/>
                      </a:ext>
                    </a:extLst>
                  </a:tr>
                  <a:tr h="553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0.0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0.5000000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0.5000000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0.5000000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0.5000000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414338"/>
                      </a:ext>
                    </a:extLst>
                  </a:tr>
                  <a:tr h="553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0.1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0.6574145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0.6554982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0.6573085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0.6574144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9226388"/>
                      </a:ext>
                    </a:extLst>
                  </a:tr>
                  <a:tr h="553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0.2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0.8292986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0.8253385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0.8290778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0.8292983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2967812"/>
                      </a:ext>
                    </a:extLst>
                  </a:tr>
                  <a:tr h="553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0.3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1.0150706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1.0089334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1.0147254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1.0150701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9169033"/>
                      </a:ext>
                    </a:extLst>
                  </a:tr>
                  <a:tr h="553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1.2140877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1.2056345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1.2136079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1.2140869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9637130"/>
                      </a:ext>
                    </a:extLst>
                  </a:tr>
                  <a:tr h="553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1.4256394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1.4147264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1.4250141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1.4256384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91494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8A8F68C7-600C-423F-874F-E988D4ECAC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8578515"/>
                  </p:ext>
                </p:extLst>
              </p:nvPr>
            </p:nvGraphicFramePr>
            <p:xfrm>
              <a:off x="286457" y="2049700"/>
              <a:ext cx="8571085" cy="4512564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918888">
                      <a:extLst>
                        <a:ext uri="{9D8B030D-6E8A-4147-A177-3AD203B41FA5}">
                          <a16:colId xmlns:a16="http://schemas.microsoft.com/office/drawing/2014/main" val="2320458079"/>
                        </a:ext>
                      </a:extLst>
                    </a:gridCol>
                    <a:gridCol w="1724891">
                      <a:extLst>
                        <a:ext uri="{9D8B030D-6E8A-4147-A177-3AD203B41FA5}">
                          <a16:colId xmlns:a16="http://schemas.microsoft.com/office/drawing/2014/main" val="66656452"/>
                        </a:ext>
                      </a:extLst>
                    </a:gridCol>
                    <a:gridCol w="1953491">
                      <a:extLst>
                        <a:ext uri="{9D8B030D-6E8A-4147-A177-3AD203B41FA5}">
                          <a16:colId xmlns:a16="http://schemas.microsoft.com/office/drawing/2014/main" val="2622632710"/>
                        </a:ext>
                      </a:extLst>
                    </a:gridCol>
                    <a:gridCol w="1995055">
                      <a:extLst>
                        <a:ext uri="{9D8B030D-6E8A-4147-A177-3AD203B41FA5}">
                          <a16:colId xmlns:a16="http://schemas.microsoft.com/office/drawing/2014/main" val="1223959478"/>
                        </a:ext>
                      </a:extLst>
                    </a:gridCol>
                    <a:gridCol w="1978760">
                      <a:extLst>
                        <a:ext uri="{9D8B030D-6E8A-4147-A177-3AD203B41FA5}">
                          <a16:colId xmlns:a16="http://schemas.microsoft.com/office/drawing/2014/main" val="316775590"/>
                        </a:ext>
                      </a:extLst>
                    </a:gridCol>
                  </a:tblGrid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62" t="-4103" r="-833775" b="-283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Exact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Euler</a:t>
                          </a:r>
                        </a:p>
                        <a:p>
                          <a:pPr algn="ctr"/>
                          <a:r>
                            <a:rPr lang="en-US" sz="2400" dirty="0"/>
                            <a:t>h = 0.025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Modified Euler</a:t>
                          </a:r>
                        </a:p>
                        <a:p>
                          <a:pPr algn="ctr"/>
                          <a:r>
                            <a:rPr lang="en-US" sz="2400" dirty="0"/>
                            <a:t>h = 0.05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RK order four</a:t>
                          </a:r>
                        </a:p>
                        <a:p>
                          <a:pPr algn="ctr"/>
                          <a:r>
                            <a:rPr lang="en-US" sz="2400" dirty="0"/>
                            <a:t>h = 0.1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900056"/>
                      </a:ext>
                    </a:extLst>
                  </a:tr>
                  <a:tr h="553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0.0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0.5000000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0.5000000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0.5000000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0.5000000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414338"/>
                      </a:ext>
                    </a:extLst>
                  </a:tr>
                  <a:tr h="553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0.1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0.6574145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0.6554982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0.6573085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0.6574144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9226388"/>
                      </a:ext>
                    </a:extLst>
                  </a:tr>
                  <a:tr h="553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0.2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0.8292986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0.8253385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0.8290778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0.8292983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2967812"/>
                      </a:ext>
                    </a:extLst>
                  </a:tr>
                  <a:tr h="553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0.3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1.0150706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1.0089334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1.0147254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1.0150701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9169033"/>
                      </a:ext>
                    </a:extLst>
                  </a:tr>
                  <a:tr h="553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0.4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1.2140877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1.2056345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1.2136079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1.2140869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9637130"/>
                      </a:ext>
                    </a:extLst>
                  </a:tr>
                  <a:tr h="5539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0.5</a:t>
                          </a:r>
                          <a:endPara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1.4256394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1.4147264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1.4250141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/>
                            <a:t>1.4256384</a:t>
                          </a:r>
                          <a:endParaRPr lang="en-I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91494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24028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E22E1-4ED5-469F-B5A7-4C9B6990B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76768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FEF81-625F-4526-B32F-BB74FBD05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84" y="1650590"/>
            <a:ext cx="6711654" cy="1940336"/>
          </a:xfrm>
        </p:spPr>
        <p:txBody>
          <a:bodyPr/>
          <a:lstStyle/>
          <a:p>
            <a:r>
              <a:rPr lang="en-US" dirty="0"/>
              <a:t>Numerical Analysis, by Richard L. Burden &amp; J. Douglas Faires</a:t>
            </a:r>
          </a:p>
          <a:p>
            <a:r>
              <a:rPr lang="en-US" dirty="0"/>
              <a:t>Numerical Solution of Ordinary Differential Equations, by E. </a:t>
            </a:r>
            <a:r>
              <a:rPr lang="en-US" dirty="0" err="1"/>
              <a:t>Süli</a:t>
            </a:r>
            <a:endParaRPr lang="en-US" dirty="0"/>
          </a:p>
          <a:p>
            <a:r>
              <a:rPr lang="en-US" dirty="0"/>
              <a:t>Wikipedia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FF9F6-EA73-416E-A6DF-76D82BB4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527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6F33-472F-4C17-ACF3-19F54290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528" y="2817711"/>
            <a:ext cx="4470944" cy="1222578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r>
              <a:rPr lang="en-US" sz="66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600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5DDFD-7021-4C1A-9AD8-54AAE2C8C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00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DECB-D01F-42B0-A538-213EE6970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55458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&amp; Degree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15911-7303-4606-94E7-93A9371FF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0" y="1652080"/>
            <a:ext cx="7738671" cy="4195481"/>
          </a:xfrm>
        </p:spPr>
        <p:txBody>
          <a:bodyPr>
            <a:normAutofit/>
          </a:bodyPr>
          <a:lstStyle/>
          <a:p>
            <a:r>
              <a:rPr lang="en-US" sz="2400" dirty="0"/>
              <a:t>The order of a differential equation is determined by the highest-order derivative</a:t>
            </a:r>
          </a:p>
          <a:p>
            <a:pPr algn="just"/>
            <a:r>
              <a:rPr lang="en-US" sz="2400" dirty="0"/>
              <a:t>the degree of a differential equation is power of highest order derivative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B6B81-2B6E-4517-AD71-6CB45C09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3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3F8FDB-1555-4634-9909-38CD278FC7A9}"/>
                  </a:ext>
                </a:extLst>
              </p:cNvPr>
              <p:cNvSpPr txBox="1"/>
              <p:nvPr/>
            </p:nvSpPr>
            <p:spPr>
              <a:xfrm>
                <a:off x="1941773" y="3896124"/>
                <a:ext cx="3037113" cy="1018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3F8FDB-1555-4634-9909-38CD278FC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773" y="3896124"/>
                <a:ext cx="3037113" cy="10181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D6FAB8F-3064-43F3-AB39-E14B7AD207EB}"/>
              </a:ext>
            </a:extLst>
          </p:cNvPr>
          <p:cNvSpPr txBox="1"/>
          <p:nvPr/>
        </p:nvSpPr>
        <p:spPr>
          <a:xfrm>
            <a:off x="1447997" y="5616728"/>
            <a:ext cx="438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Order = 2		 &amp; 		degree = 1</a:t>
            </a:r>
            <a:endParaRPr lang="en-I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96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82FE-C7B0-4F16-8466-BD107E79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Value Problem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D9336-EEB1-49CE-955B-E3DE2233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4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503A89-84A1-4B54-8C20-2C59061A1C47}"/>
                  </a:ext>
                </a:extLst>
              </p:cNvPr>
              <p:cNvSpPr txBox="1"/>
              <p:nvPr/>
            </p:nvSpPr>
            <p:spPr>
              <a:xfrm>
                <a:off x="815802" y="1679455"/>
                <a:ext cx="3756197" cy="7224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IN" sz="3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32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3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sz="2400" dirty="0">
                    <a:solidFill>
                      <a:schemeClr val="tx1"/>
                    </a:solidFill>
                  </a:rPr>
                  <a:t>	- (1)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503A89-84A1-4B54-8C20-2C59061A1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02" y="1679455"/>
                <a:ext cx="3756197" cy="722442"/>
              </a:xfrm>
              <a:prstGeom prst="rect">
                <a:avLst/>
              </a:prstGeom>
              <a:blipFill>
                <a:blip r:embed="rId2"/>
                <a:stretch>
                  <a:fillRect l="-162" b="-50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13C894-15B2-4E02-A9FD-1375F3695E2B}"/>
                  </a:ext>
                </a:extLst>
              </p:cNvPr>
              <p:cNvSpPr txBox="1"/>
              <p:nvPr/>
            </p:nvSpPr>
            <p:spPr>
              <a:xfrm>
                <a:off x="5631824" y="1794454"/>
                <a:ext cx="288352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3200" dirty="0">
                    <a:solidFill>
                      <a:schemeClr val="tx1"/>
                    </a:solidFill>
                  </a:rPr>
                  <a:t>     </a:t>
                </a:r>
                <a:r>
                  <a:rPr lang="en-IN" sz="2400" dirty="0">
                    <a:solidFill>
                      <a:schemeClr val="tx1"/>
                    </a:solidFill>
                  </a:rPr>
                  <a:t> -(2)</a:t>
                </a:r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13C894-15B2-4E02-A9FD-1375F3695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824" y="1794454"/>
                <a:ext cx="2883526" cy="492443"/>
              </a:xfrm>
              <a:prstGeom prst="rect">
                <a:avLst/>
              </a:prstGeom>
              <a:blipFill>
                <a:blip r:embed="rId3"/>
                <a:stretch>
                  <a:fillRect r="-3383" b="-320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AB3179C-E36D-4A49-8EE8-9638F87B1003}"/>
              </a:ext>
            </a:extLst>
          </p:cNvPr>
          <p:cNvSpPr txBox="1"/>
          <p:nvPr/>
        </p:nvSpPr>
        <p:spPr>
          <a:xfrm>
            <a:off x="525516" y="3187185"/>
            <a:ext cx="78867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Equation (1) and (2) together is called an Initial value Problem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In order to select a particular integral from the infinite family of solution curves that constitute the general solution to (1), the differential equation will be considered in tandem with an initial condition i.e. (2)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8374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0812-CECD-46A3-9650-4CEB85B25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44" y="295736"/>
            <a:ext cx="7886700" cy="927646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Method’s Of Solving ODE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00D33-EBD2-4BAF-BDAD-774B36625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592827"/>
            <a:ext cx="6711654" cy="4655580"/>
          </a:xfrm>
        </p:spPr>
        <p:txBody>
          <a:bodyPr>
            <a:normAutofit/>
          </a:bodyPr>
          <a:lstStyle/>
          <a:p>
            <a:r>
              <a:rPr lang="en-US" sz="2800" dirty="0"/>
              <a:t>Euler’s Method</a:t>
            </a:r>
          </a:p>
          <a:p>
            <a:r>
              <a:rPr lang="en-US" sz="2800" dirty="0"/>
              <a:t>Runge-</a:t>
            </a:r>
            <a:r>
              <a:rPr lang="en-US" sz="2800" dirty="0" err="1"/>
              <a:t>kutta</a:t>
            </a:r>
            <a:r>
              <a:rPr lang="en-US" sz="2800" dirty="0"/>
              <a:t> methods</a:t>
            </a:r>
          </a:p>
          <a:p>
            <a:pPr lvl="1"/>
            <a:r>
              <a:rPr lang="en-US" sz="2600" dirty="0"/>
              <a:t>One-stage RK method</a:t>
            </a:r>
          </a:p>
          <a:p>
            <a:pPr lvl="1"/>
            <a:r>
              <a:rPr lang="en-US" sz="2600" dirty="0"/>
              <a:t>Two-stage RK method</a:t>
            </a:r>
          </a:p>
          <a:p>
            <a:pPr lvl="2"/>
            <a:r>
              <a:rPr lang="en-US" sz="2400" dirty="0"/>
              <a:t>Modified Euler Method</a:t>
            </a:r>
          </a:p>
          <a:p>
            <a:pPr lvl="2"/>
            <a:r>
              <a:rPr lang="en-US" sz="2400" dirty="0"/>
              <a:t>Improved Euler Method</a:t>
            </a:r>
          </a:p>
          <a:p>
            <a:pPr marL="438150" lvl="2" indent="274638"/>
            <a:r>
              <a:rPr lang="en-US" sz="2800" dirty="0"/>
              <a:t>Four-stage RK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73E4E-25C1-4747-9449-3C282CA6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77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8B8B3-C32D-45A9-A115-FCF8D3DC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08" y="271338"/>
            <a:ext cx="7055380" cy="83378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Euler’s Method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F6F8F-F6F6-40C3-B1C2-4E6D8E96C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758" y="1111895"/>
            <a:ext cx="4509407" cy="29759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First-order method</a:t>
            </a:r>
          </a:p>
          <a:p>
            <a:r>
              <a:rPr lang="en-US" dirty="0"/>
              <a:t>Local Error (error per step) is proportional to the square of the step size</a:t>
            </a:r>
          </a:p>
          <a:p>
            <a:r>
              <a:rPr lang="en-US" dirty="0"/>
              <a:t>Global error (error at a given time) is proportional to the step size</a:t>
            </a:r>
          </a:p>
          <a:p>
            <a:r>
              <a:rPr lang="en-US" dirty="0"/>
              <a:t>Often serves as basis for constructing more complex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499DC-865C-4721-B2F4-4ABDF2C5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6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7E75AA-70C3-430E-B7FE-1963FBCF6D11}"/>
                  </a:ext>
                </a:extLst>
              </p:cNvPr>
              <p:cNvSpPr txBox="1"/>
              <p:nvPr/>
            </p:nvSpPr>
            <p:spPr>
              <a:xfrm>
                <a:off x="328351" y="1492027"/>
                <a:ext cx="4509407" cy="7224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IN" sz="3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32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3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sz="3200" dirty="0">
                    <a:solidFill>
                      <a:schemeClr val="tx1"/>
                    </a:solidFill>
                  </a:rPr>
                  <a:t> 	,</a:t>
                </a:r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7E75AA-70C3-430E-B7FE-1963FBCF6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51" y="1492027"/>
                <a:ext cx="4509407" cy="722442"/>
              </a:xfrm>
              <a:prstGeom prst="rect">
                <a:avLst/>
              </a:prstGeom>
              <a:blipFill>
                <a:blip r:embed="rId2"/>
                <a:stretch>
                  <a:fillRect l="-135" t="-2542" b="-169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2D8D39-393B-41DD-A04E-EF752C3A218A}"/>
                  </a:ext>
                </a:extLst>
              </p:cNvPr>
              <p:cNvSpPr txBox="1"/>
              <p:nvPr/>
            </p:nvSpPr>
            <p:spPr>
              <a:xfrm>
                <a:off x="328351" y="2419997"/>
                <a:ext cx="177046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2D8D39-393B-41DD-A04E-EF752C3A2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51" y="2419997"/>
                <a:ext cx="177046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E1375C89-36FD-494D-93C9-424ACF92DCAE}"/>
              </a:ext>
            </a:extLst>
          </p:cNvPr>
          <p:cNvGrpSpPr/>
          <p:nvPr/>
        </p:nvGrpSpPr>
        <p:grpSpPr>
          <a:xfrm>
            <a:off x="192316" y="3718465"/>
            <a:ext cx="4085767" cy="1667062"/>
            <a:chOff x="181433" y="3942782"/>
            <a:chExt cx="4085767" cy="16670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F4E18AC-5045-4759-A82E-10AE4C6EAAD7}"/>
                    </a:ext>
                  </a:extLst>
                </p:cNvPr>
                <p:cNvSpPr txBox="1"/>
                <p:nvPr/>
              </p:nvSpPr>
              <p:spPr>
                <a:xfrm>
                  <a:off x="203200" y="4488669"/>
                  <a:ext cx="4064000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>
                    <a:defRPr sz="3200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h𝑓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F4E18AC-5045-4759-A82E-10AE4C6EAA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200" y="4488669"/>
                  <a:ext cx="4064000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786F0E-ECDB-4F5B-91D3-8D1CEF8560AF}"/>
                </a:ext>
              </a:extLst>
            </p:cNvPr>
            <p:cNvSpPr txBox="1"/>
            <p:nvPr/>
          </p:nvSpPr>
          <p:spPr>
            <a:xfrm>
              <a:off x="181433" y="3942782"/>
              <a:ext cx="2053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Iterative Formula</a:t>
              </a:r>
              <a:endParaRPr lang="en-IN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0CB778-01C4-4F9B-AC60-9C455CC84B56}"/>
                </a:ext>
              </a:extLst>
            </p:cNvPr>
            <p:cNvSpPr txBox="1"/>
            <p:nvPr/>
          </p:nvSpPr>
          <p:spPr>
            <a:xfrm>
              <a:off x="1636429" y="5240512"/>
              <a:ext cx="2375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where, h is step size</a:t>
              </a:r>
              <a:endParaRPr lang="en-IN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28F7361-C426-4B82-8C68-A7A694EA7F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291" y="3903131"/>
            <a:ext cx="3264934" cy="279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15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1688-D468-4497-98F3-643AAD6D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46" y="295735"/>
            <a:ext cx="8082397" cy="767687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of Euler’s Method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C2FDA2-CE22-46B1-8A5D-44085264D2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5343" y="1277006"/>
                <a:ext cx="8119900" cy="5285257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IN" sz="2400" dirty="0"/>
                  <a:t>Input: Endpoints a, b; integer N ; initial condition α.</a:t>
                </a:r>
              </a:p>
              <a:p>
                <a:pPr>
                  <a:lnSpc>
                    <a:spcPct val="160000"/>
                  </a:lnSpc>
                </a:pPr>
                <a:r>
                  <a:rPr lang="en-IN" sz="2400" dirty="0"/>
                  <a:t>Output: approximation w to y at the N values of x.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:endParaRPr lang="en-IN" sz="600" dirty="0"/>
              </a:p>
              <a:p>
                <a:pPr>
                  <a:lnSpc>
                    <a:spcPct val="160000"/>
                  </a:lnSpc>
                  <a:buFont typeface="Wingdings" panose="05000000000000000000" pitchFamily="2" charset="2"/>
                  <a:buChar char="v"/>
                </a:pPr>
                <a:r>
                  <a:rPr lang="en-IN" sz="2400" dirty="0"/>
                  <a:t>Step 1: Set h = (b − a)/N ; 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IN" sz="2400" dirty="0"/>
                  <a:t>		     x = a; w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sz="2400" dirty="0"/>
              </a:p>
              <a:p>
                <a:pPr>
                  <a:lnSpc>
                    <a:spcPct val="160000"/>
                  </a:lnSpc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Step 2: For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= 1, 2, . . . , N do steps 3, 4.</a:t>
                </a:r>
              </a:p>
              <a:p>
                <a:pPr lvl="1">
                  <a:lnSpc>
                    <a:spcPct val="160000"/>
                  </a:lnSpc>
                  <a:buFont typeface="Wingdings" panose="05000000000000000000" pitchFamily="2" charset="2"/>
                  <a:buChar char="v"/>
                </a:pPr>
                <a:r>
                  <a:rPr lang="en-US" sz="2000" dirty="0"/>
                  <a:t>Step 3: </a:t>
                </a:r>
                <a:r>
                  <a:rPr lang="pl-PL" sz="2000" dirty="0"/>
                  <a:t>Set w = w + h</a:t>
                </a:r>
                <a:r>
                  <a:rPr lang="en-US" sz="2000" dirty="0"/>
                  <a:t>* f</a:t>
                </a:r>
                <a:r>
                  <a:rPr lang="pl-PL" sz="2000" dirty="0"/>
                  <a:t>(</a:t>
                </a:r>
                <a:r>
                  <a:rPr lang="en-US" sz="2000" dirty="0"/>
                  <a:t>x</a:t>
                </a:r>
                <a:r>
                  <a:rPr lang="pl-PL" sz="2000" dirty="0"/>
                  <a:t>, w)</a:t>
                </a:r>
                <a:r>
                  <a:rPr lang="en-US" sz="2000" dirty="0"/>
                  <a:t>  (i.e. c</a:t>
                </a:r>
                <a:r>
                  <a:rPr lang="pl-PL" sz="2000" dirty="0"/>
                  <a:t>ompute w</a:t>
                </a:r>
                <a:r>
                  <a:rPr lang="en-US" sz="2000" dirty="0"/>
                  <a:t>I</a:t>
                </a:r>
                <a:r>
                  <a:rPr lang="pl-PL" sz="2000" dirty="0"/>
                  <a:t>)</a:t>
                </a:r>
                <a:endParaRPr lang="en-US" sz="2000" dirty="0"/>
              </a:p>
              <a:p>
                <a:pPr lvl="1">
                  <a:lnSpc>
                    <a:spcPct val="160000"/>
                  </a:lnSpc>
                  <a:buFont typeface="Wingdings" panose="05000000000000000000" pitchFamily="2" charset="2"/>
                  <a:buChar char="v"/>
                </a:pPr>
                <a:r>
                  <a:rPr lang="en-US" sz="2000" dirty="0"/>
                  <a:t>Step 4: x = x +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*h 		(i.e. compute xi)</a:t>
                </a:r>
              </a:p>
              <a:p>
                <a:pPr>
                  <a:lnSpc>
                    <a:spcPct val="160000"/>
                  </a:lnSpc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Step 5: STOP</a:t>
                </a:r>
                <a:endParaRPr lang="en-IN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C2FDA2-CE22-46B1-8A5D-44085264D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5343" y="1277006"/>
                <a:ext cx="8119900" cy="5285257"/>
              </a:xfrm>
              <a:blipFill>
                <a:blip r:embed="rId2"/>
                <a:stretch>
                  <a:fillRect l="-4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928E9-D58E-49E3-A041-CF8C129EA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175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9E63-A49F-4DB6-B72B-005A5AAC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60" y="91238"/>
            <a:ext cx="7286171" cy="143413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function for Euler’s Method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4B40B-E4B6-4F07-B0CE-DEE4C309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8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717093-A63A-438E-9429-A8ACFABD4177}"/>
              </a:ext>
            </a:extLst>
          </p:cNvPr>
          <p:cNvSpPr txBox="1"/>
          <p:nvPr/>
        </p:nvSpPr>
        <p:spPr>
          <a:xfrm>
            <a:off x="764039" y="1668617"/>
            <a:ext cx="7631205" cy="48936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/>
              <a:t>def </a:t>
            </a:r>
            <a:r>
              <a:rPr lang="en-IN" sz="2400" dirty="0" err="1"/>
              <a:t>euler</a:t>
            </a:r>
            <a:r>
              <a:rPr lang="en-IN" sz="2400" dirty="0"/>
              <a:t>(x0,xn,y0,n,f,g):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lst</a:t>
            </a:r>
            <a:r>
              <a:rPr lang="en-IN" sz="2400" dirty="0"/>
              <a:t> = [[x0,y0,g(x0)]]</a:t>
            </a:r>
          </a:p>
          <a:p>
            <a:r>
              <a:rPr lang="en-IN" sz="2400" dirty="0"/>
              <a:t>    h = (xn-x0)/n</a:t>
            </a:r>
          </a:p>
          <a:p>
            <a:r>
              <a:rPr lang="en-IN" sz="2400" dirty="0"/>
              <a:t>    print('x0\t\</a:t>
            </a:r>
            <a:r>
              <a:rPr lang="en-IN" sz="2400" dirty="0" err="1"/>
              <a:t>ty_approx</a:t>
            </a:r>
            <a:r>
              <a:rPr lang="en-IN" sz="2400" dirty="0"/>
              <a:t>\</a:t>
            </a:r>
            <a:r>
              <a:rPr lang="en-IN" sz="2400" dirty="0" err="1"/>
              <a:t>ty_exact</a:t>
            </a:r>
            <a:r>
              <a:rPr lang="en-IN" sz="2400" dirty="0"/>
              <a:t>\n')</a:t>
            </a:r>
          </a:p>
          <a:p>
            <a:r>
              <a:rPr lang="en-IN" sz="2400" dirty="0"/>
              <a:t>    for </a:t>
            </a:r>
            <a:r>
              <a:rPr lang="en-IN" sz="2400" dirty="0" err="1"/>
              <a:t>i</a:t>
            </a:r>
            <a:r>
              <a:rPr lang="en-IN" sz="2400" dirty="0"/>
              <a:t> in range(n):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yn</a:t>
            </a:r>
            <a:r>
              <a:rPr lang="en-IN" sz="2400" dirty="0"/>
              <a:t> = y0 + h * f(x0, y0)</a:t>
            </a:r>
          </a:p>
          <a:p>
            <a:r>
              <a:rPr lang="en-IN" sz="2400" dirty="0"/>
              <a:t>        </a:t>
            </a:r>
          </a:p>
          <a:p>
            <a:r>
              <a:rPr lang="en-IN" sz="2400" dirty="0"/>
              <a:t>        print(f'{x0:f}\t{y0:f}\t{g(x0):f}') </a:t>
            </a:r>
          </a:p>
          <a:p>
            <a:r>
              <a:rPr lang="en-IN" sz="2400" dirty="0"/>
              <a:t>        y0 = </a:t>
            </a:r>
            <a:r>
              <a:rPr lang="en-IN" sz="2400" dirty="0" err="1"/>
              <a:t>yn</a:t>
            </a:r>
            <a:endParaRPr lang="en-IN" sz="2400" dirty="0"/>
          </a:p>
          <a:p>
            <a:r>
              <a:rPr lang="en-IN" sz="2400" dirty="0"/>
              <a:t>        x0 = x0+h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lst.append</a:t>
            </a:r>
            <a:r>
              <a:rPr lang="en-IN" sz="2400" dirty="0"/>
              <a:t>([x0,y0,g(x0)])</a:t>
            </a:r>
          </a:p>
          <a:p>
            <a:r>
              <a:rPr lang="en-IN" sz="2400" dirty="0"/>
              <a:t>    print(f'{x0:f}\t{y0:f}\t{g(x0):f}') </a:t>
            </a:r>
          </a:p>
          <a:p>
            <a:r>
              <a:rPr lang="en-IN" sz="2400" dirty="0"/>
              <a:t>    return </a:t>
            </a:r>
            <a:r>
              <a:rPr lang="en-IN" sz="2400" dirty="0" err="1"/>
              <a:t>lst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4013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6C362-0EB3-4BAC-8493-13EA6AD6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9</a:t>
            </a:fld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CA2388-03B4-4FA8-8826-36595B451D93}"/>
                  </a:ext>
                </a:extLst>
              </p:cNvPr>
              <p:cNvSpPr txBox="1"/>
              <p:nvPr/>
            </p:nvSpPr>
            <p:spPr>
              <a:xfrm>
                <a:off x="390983" y="295736"/>
                <a:ext cx="7022051" cy="16798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N" sz="280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   0≤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          &amp;      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r>
                  <a:rPr lang="en-US" sz="2800" b="0" dirty="0">
                    <a:ea typeface="Cambria Math" panose="02040503050406030204" pitchFamily="18" charset="0"/>
                  </a:rPr>
                  <a:t>   									</a:t>
                </a:r>
              </a:p>
              <a:p>
                <a:pPr/>
                <a:r>
                  <a:rPr lang="en-US" sz="2800" dirty="0">
                    <a:ea typeface="Cambria Math" panose="02040503050406030204" pitchFamily="18" charset="0"/>
                  </a:rPr>
                  <a:t>								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</m:t>
                    </m:r>
                  </m:oMath>
                </a14:m>
                <a:endParaRPr lang="en-IN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CA2388-03B4-4FA8-8826-36595B45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83" y="295736"/>
                <a:ext cx="7022051" cy="16798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59E4894-9C11-46E3-BC5A-41B066CDA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205670"/>
              </p:ext>
            </p:extLst>
          </p:nvPr>
        </p:nvGraphicFramePr>
        <p:xfrm>
          <a:off x="6646390" y="1570783"/>
          <a:ext cx="2240082" cy="5137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874">
                  <a:extLst>
                    <a:ext uri="{9D8B030D-6E8A-4147-A177-3AD203B41FA5}">
                      <a16:colId xmlns:a16="http://schemas.microsoft.com/office/drawing/2014/main" val="522008175"/>
                    </a:ext>
                  </a:extLst>
                </a:gridCol>
                <a:gridCol w="826008">
                  <a:extLst>
                    <a:ext uri="{9D8B030D-6E8A-4147-A177-3AD203B41FA5}">
                      <a16:colId xmlns:a16="http://schemas.microsoft.com/office/drawing/2014/main" val="1662408336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579267700"/>
                    </a:ext>
                  </a:extLst>
                </a:gridCol>
              </a:tblGrid>
              <a:tr h="1245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endParaRPr lang="en-IN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yt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146965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194660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1.105171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4700634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1.210517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1.221403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8765785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1.332657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1.349859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0181566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1.467643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1.491825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6479195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1.616826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1.648721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5307536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1.781698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1.822119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9652680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1.96391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2.013753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9588982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2.165285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2.225541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8512930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2.387839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2.459603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399334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2.633799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2.718282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9958208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2.905628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3.004166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1020016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3.206044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3.320117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1290324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3.538056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3.669297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6835345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3.904986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4.0552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6429019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4.310506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4.481689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6085579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4.758674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4.953032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594458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5.253978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5.473947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0463885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5.801372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6.049647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7251843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6.406337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6.685894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626424"/>
                  </a:ext>
                </a:extLst>
              </a:tr>
              <a:tr h="214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7.074927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7.389056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1278831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21647CA4-0ABA-4B1F-80C5-88353EB1D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83" y="2382313"/>
            <a:ext cx="5915486" cy="41799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1309BA-D3C3-42FA-9E0A-3E0543537DC9}"/>
                  </a:ext>
                </a:extLst>
              </p:cNvPr>
              <p:cNvSpPr txBox="1"/>
              <p:nvPr/>
            </p:nvSpPr>
            <p:spPr>
              <a:xfrm>
                <a:off x="257528" y="1501825"/>
                <a:ext cx="32027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1309BA-D3C3-42FA-9E0A-3E0543537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8" y="1501825"/>
                <a:ext cx="320273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833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623</TotalTime>
  <Words>2013</Words>
  <Application>Microsoft Office PowerPoint</Application>
  <PresentationFormat>On-screen Show (4:3)</PresentationFormat>
  <Paragraphs>518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Ion</vt:lpstr>
      <vt:lpstr>方程式</vt:lpstr>
      <vt:lpstr>PowerPoint Presentation</vt:lpstr>
      <vt:lpstr>Definition &amp; Terminology</vt:lpstr>
      <vt:lpstr>Order &amp; Degree</vt:lpstr>
      <vt:lpstr>Initial Value Problem</vt:lpstr>
      <vt:lpstr>Method’s Of Solving ODE</vt:lpstr>
      <vt:lpstr>Euler’s Method</vt:lpstr>
      <vt:lpstr>Algorithm of Euler’s Method</vt:lpstr>
      <vt:lpstr>Python function for Euler’s Method</vt:lpstr>
      <vt:lpstr>PowerPoint Presentation</vt:lpstr>
      <vt:lpstr>Runge-Kutta Methods</vt:lpstr>
      <vt:lpstr>Runge-Kutta Methods</vt:lpstr>
      <vt:lpstr>One Stage Runge-Kutta Method</vt:lpstr>
      <vt:lpstr>Two Stage Runge-Kutta Methods </vt:lpstr>
      <vt:lpstr>Examples of Second order Runge-Kutta Method</vt:lpstr>
      <vt:lpstr>Python function for Modified Euler’s Method</vt:lpstr>
      <vt:lpstr>PowerPoint Presentation</vt:lpstr>
      <vt:lpstr>Python function for Improved Euler’s Method </vt:lpstr>
      <vt:lpstr>PowerPoint Presentation</vt:lpstr>
      <vt:lpstr>Four Stage Runge-Kutta Method</vt:lpstr>
      <vt:lpstr>Python function for Fourth-Order Runge Kutta Method </vt:lpstr>
      <vt:lpstr>PowerPoint Presentation</vt:lpstr>
      <vt:lpstr>Comparison of different methods at common mesh points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Deshabhakt</dc:creator>
  <cp:lastModifiedBy>Deshabhakt</cp:lastModifiedBy>
  <cp:revision>134</cp:revision>
  <dcterms:created xsi:type="dcterms:W3CDTF">2021-05-17T14:15:15Z</dcterms:created>
  <dcterms:modified xsi:type="dcterms:W3CDTF">2021-05-20T06:02:02Z</dcterms:modified>
</cp:coreProperties>
</file>