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35"/>
  </p:notesMasterIdLst>
  <p:sldIdLst>
    <p:sldId id="266" r:id="rId2"/>
    <p:sldId id="303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294" r:id="rId26"/>
    <p:sldId id="258" r:id="rId27"/>
    <p:sldId id="262" r:id="rId28"/>
    <p:sldId id="259" r:id="rId29"/>
    <p:sldId id="263" r:id="rId30"/>
    <p:sldId id="261" r:id="rId31"/>
    <p:sldId id="264" r:id="rId32"/>
    <p:sldId id="265" r:id="rId33"/>
    <p:sldId id="304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19" autoAdjust="0"/>
    <p:restoredTop sz="94660"/>
  </p:normalViewPr>
  <p:slideViewPr>
    <p:cSldViewPr snapToGrid="0">
      <p:cViewPr varScale="1">
        <p:scale>
          <a:sx n="74" d="100"/>
          <a:sy n="74" d="100"/>
        </p:scale>
        <p:origin x="9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941A5-F34E-4A5A-9DC8-7824D4155564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7577C-7D6F-450D-9F6A-EA76032EF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3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98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78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3494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722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217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707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452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93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05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81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60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51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27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97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10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8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C926F6-494B-48CC-A404-D203D5876B03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687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stable/hadoop-project-dist/hadoop-common/ClusterSetup.html" TargetMode="External"/><Relationship Id="rId2" Type="http://schemas.openxmlformats.org/officeDocument/2006/relationships/hyperlink" Target="https://hadoop.apache.org/docs/stable/hadoop-project-dist/hadoop-common/SingleCluster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tarlanahad/a-friendly-introduction-to-k-means-clustering-algorithm-b31ff7df7ef1" TargetMode="External"/><Relationship Id="rId3" Type="http://schemas.openxmlformats.org/officeDocument/2006/relationships/hyperlink" Target="https://www.tutorialspoint.com/hadoop/index.htm" TargetMode="External"/><Relationship Id="rId7" Type="http://schemas.openxmlformats.org/officeDocument/2006/relationships/hyperlink" Target="https://www.coursera.org/lecture/ml-clustering-and-retrieval/mapreduce-for-k-means-EhCYk" TargetMode="External"/><Relationship Id="rId2" Type="http://schemas.openxmlformats.org/officeDocument/2006/relationships/hyperlink" Target="https://hadoop.apache.org/docs/stable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nford.edu/~rezab/classes/cme323/S16/projects_reports/bodoia.pdf" TargetMode="External"/><Relationship Id="rId5" Type="http://schemas.openxmlformats.org/officeDocument/2006/relationships/hyperlink" Target="https://www.geeksforgeeks.org/hadoop-an-introduction/" TargetMode="External"/><Relationship Id="rId4" Type="http://schemas.openxmlformats.org/officeDocument/2006/relationships/hyperlink" Target="https://www.javatpoint.com/hadoop-tutorial" TargetMode="External"/><Relationship Id="rId9" Type="http://schemas.openxmlformats.org/officeDocument/2006/relationships/hyperlink" Target="https://www.baeldung.com/java-k-means-clustering-algorith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576" y="5037977"/>
            <a:ext cx="4038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by-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Gavali Deshabhakt Naganath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Ahsan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Mayur Anil Shimpi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B7C39-E1FA-4DE0-B584-98D34561364C}"/>
              </a:ext>
            </a:extLst>
          </p:cNvPr>
          <p:cNvSpPr txBox="1"/>
          <p:nvPr/>
        </p:nvSpPr>
        <p:spPr>
          <a:xfrm>
            <a:off x="4077176" y="5057595"/>
            <a:ext cx="5159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Instructor: Dr. Pushparaj Shetty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Subject:			Big Data Analytics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Specialization:		CDS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				14/04/2021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857447-F905-436A-8417-D88E25E01D17}"/>
              </a:ext>
            </a:extLst>
          </p:cNvPr>
          <p:cNvSpPr txBox="1"/>
          <p:nvPr/>
        </p:nvSpPr>
        <p:spPr>
          <a:xfrm>
            <a:off x="907438" y="307688"/>
            <a:ext cx="732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National Institute of Technology, Karnataka</a:t>
            </a: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5ACFAB-1F0F-4CD0-9C67-86EE6A9CE569}"/>
              </a:ext>
            </a:extLst>
          </p:cNvPr>
          <p:cNvSpPr/>
          <p:nvPr/>
        </p:nvSpPr>
        <p:spPr>
          <a:xfrm>
            <a:off x="1828953" y="1438160"/>
            <a:ext cx="548609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REDUCE</a:t>
            </a:r>
          </a:p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</a:p>
        </p:txBody>
      </p:sp>
    </p:spTree>
    <p:extLst>
      <p:ext uri="{BB962C8B-B14F-4D97-AF65-F5344CB8AC3E}">
        <p14:creationId xmlns:p14="http://schemas.microsoft.com/office/powerpoint/2010/main" val="4155634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B4A3D-C71E-4C8B-A6A3-38ACC1C9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63" y="0"/>
            <a:ext cx="7511473" cy="1312480"/>
          </a:xfrm>
        </p:spPr>
        <p:txBody>
          <a:bodyPr/>
          <a:lstStyle/>
          <a:p>
            <a:r>
              <a:rPr lang="en-IN" dirty="0"/>
              <a:t>Combiner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9EDD7-B581-48E8-8531-0403492AB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64" y="1309507"/>
            <a:ext cx="7511472" cy="1898914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It’s main function is to summarize the mapper output records with the same key.</a:t>
            </a:r>
          </a:p>
          <a:p>
            <a:pPr algn="just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Also called Mini Reducer.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It Aggregate data coming out from mapper.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D5B7F2-E5F7-4E09-B37D-E5426AA45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42" y="3429000"/>
            <a:ext cx="6803513" cy="306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48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649FD-9D58-4631-8C0E-79F109FF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255" y="433137"/>
            <a:ext cx="7765322" cy="97045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Partitioner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9CED9-AC8C-40C5-AAD5-84087E2D3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80" y="1667867"/>
            <a:ext cx="7511472" cy="404116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partitions the key-value pairs of intermediate Mapper outputs.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partition data using user-defined function (like hash function).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Different practitioners' assign different partition keys.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Partition keys are used to map key, value paired data to a particular reducer.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Number of Practitioners' = Number of Reducers</a:t>
            </a:r>
          </a:p>
        </p:txBody>
      </p:sp>
    </p:spTree>
    <p:extLst>
      <p:ext uri="{BB962C8B-B14F-4D97-AF65-F5344CB8AC3E}">
        <p14:creationId xmlns:p14="http://schemas.microsoft.com/office/powerpoint/2010/main" val="135943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2F6D5101-724F-4D0D-8BD1-23440841023B}"/>
              </a:ext>
            </a:extLst>
          </p:cNvPr>
          <p:cNvGrpSpPr/>
          <p:nvPr/>
        </p:nvGrpSpPr>
        <p:grpSpPr>
          <a:xfrm>
            <a:off x="438150" y="2050217"/>
            <a:ext cx="8267700" cy="3747403"/>
            <a:chOff x="438150" y="1889796"/>
            <a:chExt cx="8267700" cy="3747403"/>
          </a:xfrm>
        </p:grpSpPr>
        <p:sp>
          <p:nvSpPr>
            <p:cNvPr id="34" name="Rounded Rectangle 9">
              <a:extLst>
                <a:ext uri="{FF2B5EF4-FFF2-40B4-BE49-F238E27FC236}">
                  <a16:creationId xmlns:a16="http://schemas.microsoft.com/office/drawing/2014/main" id="{5B34C920-BD7C-4D0A-B446-8133B8EFD38F}"/>
                </a:ext>
              </a:extLst>
            </p:cNvPr>
            <p:cNvSpPr/>
            <p:nvPr/>
          </p:nvSpPr>
          <p:spPr>
            <a:xfrm>
              <a:off x="7105650" y="4220905"/>
              <a:ext cx="1600200" cy="1039091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Rounded Rectangle 9">
              <a:extLst>
                <a:ext uri="{FF2B5EF4-FFF2-40B4-BE49-F238E27FC236}">
                  <a16:creationId xmlns:a16="http://schemas.microsoft.com/office/drawing/2014/main" id="{0A87E1E0-D5E8-4616-B4BC-A4887141BED3}"/>
                </a:ext>
              </a:extLst>
            </p:cNvPr>
            <p:cNvSpPr/>
            <p:nvPr/>
          </p:nvSpPr>
          <p:spPr>
            <a:xfrm>
              <a:off x="7029450" y="2268411"/>
              <a:ext cx="1600200" cy="10390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B, 8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42E084F-C76C-4C69-B7DF-705B26DBA213}"/>
                </a:ext>
              </a:extLst>
            </p:cNvPr>
            <p:cNvSpPr/>
            <p:nvPr/>
          </p:nvSpPr>
          <p:spPr>
            <a:xfrm>
              <a:off x="438150" y="2369351"/>
              <a:ext cx="1676400" cy="28956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dirty="0">
                  <a:solidFill>
                    <a:schemeClr val="tx1"/>
                  </a:solidFill>
                </a:rPr>
                <a:t>A, 2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B, 3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A, 5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A, 4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B, 4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C, 3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B, 1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C, 2</a:t>
              </a:r>
            </a:p>
          </p:txBody>
        </p:sp>
        <p:sp>
          <p:nvSpPr>
            <p:cNvPr id="6" name="Right Arrow 6">
              <a:extLst>
                <a:ext uri="{FF2B5EF4-FFF2-40B4-BE49-F238E27FC236}">
                  <a16:creationId xmlns:a16="http://schemas.microsoft.com/office/drawing/2014/main" id="{8A6EE3E2-492F-400E-8372-3A84A49807D7}"/>
                </a:ext>
              </a:extLst>
            </p:cNvPr>
            <p:cNvSpPr/>
            <p:nvPr/>
          </p:nvSpPr>
          <p:spPr>
            <a:xfrm>
              <a:off x="2315078" y="3601707"/>
              <a:ext cx="1828800" cy="175758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9">
              <a:extLst>
                <a:ext uri="{FF2B5EF4-FFF2-40B4-BE49-F238E27FC236}">
                  <a16:creationId xmlns:a16="http://schemas.microsoft.com/office/drawing/2014/main" id="{50795833-F097-450A-867F-F5AC4E42365A}"/>
                </a:ext>
              </a:extLst>
            </p:cNvPr>
            <p:cNvSpPr/>
            <p:nvPr/>
          </p:nvSpPr>
          <p:spPr>
            <a:xfrm>
              <a:off x="4198937" y="2329203"/>
              <a:ext cx="1600200" cy="1039091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A, {2,5,4}</a:t>
              </a:r>
            </a:p>
            <a:p>
              <a:r>
                <a:rPr lang="en-US" dirty="0"/>
                <a:t>   C, {3,2}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064CCC-0AD4-4C91-AA4F-FDD13D5CD41C}"/>
                </a:ext>
              </a:extLst>
            </p:cNvPr>
            <p:cNvSpPr txBox="1"/>
            <p:nvPr/>
          </p:nvSpPr>
          <p:spPr>
            <a:xfrm>
              <a:off x="4248149" y="1889796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Partitioner 1</a:t>
              </a:r>
            </a:p>
          </p:txBody>
        </p:sp>
        <p:sp>
          <p:nvSpPr>
            <p:cNvPr id="16" name="Rounded Rectangle 10">
              <a:extLst>
                <a:ext uri="{FF2B5EF4-FFF2-40B4-BE49-F238E27FC236}">
                  <a16:creationId xmlns:a16="http://schemas.microsoft.com/office/drawing/2014/main" id="{60AA4912-063F-40A9-8F20-244651F63814}"/>
                </a:ext>
              </a:extLst>
            </p:cNvPr>
            <p:cNvSpPr/>
            <p:nvPr/>
          </p:nvSpPr>
          <p:spPr>
            <a:xfrm>
              <a:off x="4198937" y="4271761"/>
              <a:ext cx="1600200" cy="101292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FC7951-C423-472D-92C6-F6101302EE7F}"/>
                </a:ext>
              </a:extLst>
            </p:cNvPr>
            <p:cNvSpPr txBox="1"/>
            <p:nvPr/>
          </p:nvSpPr>
          <p:spPr>
            <a:xfrm>
              <a:off x="4095750" y="4579657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B, {3,4,1}</a:t>
              </a:r>
            </a:p>
          </p:txBody>
        </p:sp>
        <p:sp>
          <p:nvSpPr>
            <p:cNvPr id="18" name="Right Arrow 13">
              <a:extLst>
                <a:ext uri="{FF2B5EF4-FFF2-40B4-BE49-F238E27FC236}">
                  <a16:creationId xmlns:a16="http://schemas.microsoft.com/office/drawing/2014/main" id="{5B2A3C22-C359-441F-92BA-DB268AB1B91F}"/>
                </a:ext>
              </a:extLst>
            </p:cNvPr>
            <p:cNvSpPr/>
            <p:nvPr/>
          </p:nvSpPr>
          <p:spPr>
            <a:xfrm>
              <a:off x="5772150" y="3608562"/>
              <a:ext cx="1066800" cy="208589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8D024EE-2220-4FC2-98C6-EF8BA8AB09FE}"/>
                </a:ext>
              </a:extLst>
            </p:cNvPr>
            <p:cNvSpPr txBox="1"/>
            <p:nvPr/>
          </p:nvSpPr>
          <p:spPr>
            <a:xfrm>
              <a:off x="4171950" y="3925677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Partitioner 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82F34A-8129-4129-962B-104AE695E4D5}"/>
                </a:ext>
              </a:extLst>
            </p:cNvPr>
            <p:cNvSpPr txBox="1"/>
            <p:nvPr/>
          </p:nvSpPr>
          <p:spPr>
            <a:xfrm>
              <a:off x="6981322" y="189476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 Reducer 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892CEE-791F-4AD2-AAA7-15BF5316B49A}"/>
                </a:ext>
              </a:extLst>
            </p:cNvPr>
            <p:cNvSpPr txBox="1"/>
            <p:nvPr/>
          </p:nvSpPr>
          <p:spPr>
            <a:xfrm>
              <a:off x="7105650" y="3893857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Reducer 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0FF3E8-D642-491D-A6C8-4D1A49420852}"/>
                </a:ext>
              </a:extLst>
            </p:cNvPr>
            <p:cNvSpPr txBox="1"/>
            <p:nvPr/>
          </p:nvSpPr>
          <p:spPr>
            <a:xfrm>
              <a:off x="7229978" y="3260899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 know #2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D2ED86F-DE9F-4AB3-BFDD-68491815CFD0}"/>
                </a:ext>
              </a:extLst>
            </p:cNvPr>
            <p:cNvSpPr txBox="1"/>
            <p:nvPr/>
          </p:nvSpPr>
          <p:spPr>
            <a:xfrm>
              <a:off x="7229978" y="4455058"/>
              <a:ext cx="1302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A, 11</a:t>
              </a:r>
            </a:p>
            <a:p>
              <a:r>
                <a:rPr lang="en-US" dirty="0"/>
                <a:t>     C, 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91BFF89-F880-4AB2-86A4-16205FC7C9E9}"/>
                </a:ext>
              </a:extLst>
            </p:cNvPr>
            <p:cNvSpPr txBox="1"/>
            <p:nvPr/>
          </p:nvSpPr>
          <p:spPr>
            <a:xfrm>
              <a:off x="7325772" y="5259996"/>
              <a:ext cx="133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 know #1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2AF1607-BA71-4377-837A-6208F76BCD98}"/>
                </a:ext>
              </a:extLst>
            </p:cNvPr>
            <p:cNvSpPr txBox="1"/>
            <p:nvPr/>
          </p:nvSpPr>
          <p:spPr>
            <a:xfrm>
              <a:off x="2228850" y="3078487"/>
              <a:ext cx="16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Data As Output of Mapper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ED58B18-9F7C-4F2E-98E9-A6837AB32BB8}"/>
                </a:ext>
              </a:extLst>
            </p:cNvPr>
            <p:cNvSpPr txBox="1"/>
            <p:nvPr/>
          </p:nvSpPr>
          <p:spPr>
            <a:xfrm>
              <a:off x="4446564" y="3374032"/>
              <a:ext cx="1082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PK #1</a:t>
              </a:r>
              <a:endParaRPr lang="en-IN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766D35A-125E-49FB-8CC6-15513556D13C}"/>
                </a:ext>
              </a:extLst>
            </p:cNvPr>
            <p:cNvSpPr txBox="1"/>
            <p:nvPr/>
          </p:nvSpPr>
          <p:spPr>
            <a:xfrm>
              <a:off x="4506775" y="5267867"/>
              <a:ext cx="1082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PK #2</a:t>
              </a:r>
              <a:endParaRPr lang="en-IN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DB9FB62-2F78-4C2F-9F68-88C65F97F140}"/>
              </a:ext>
            </a:extLst>
          </p:cNvPr>
          <p:cNvSpPr txBox="1"/>
          <p:nvPr/>
        </p:nvSpPr>
        <p:spPr>
          <a:xfrm>
            <a:off x="1939554" y="587292"/>
            <a:ext cx="5386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IN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Flow Chart Of Partitioner</a:t>
            </a:r>
          </a:p>
        </p:txBody>
      </p:sp>
    </p:spTree>
    <p:extLst>
      <p:ext uri="{BB962C8B-B14F-4D97-AF65-F5344CB8AC3E}">
        <p14:creationId xmlns:p14="http://schemas.microsoft.com/office/powerpoint/2010/main" val="4205613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EC2D-7E4F-4351-9294-6377C95B3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62" y="52534"/>
            <a:ext cx="7511473" cy="794632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18A4F-129E-4C02-A724-30DD12671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62" y="844100"/>
            <a:ext cx="7511472" cy="178720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It’s an intermediate stage where in coming data get sorted.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Sorting take place according to key of paired data.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Sorting speed up the reducer process.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6B75B06-39A8-4DBD-A174-AF82E9BD0149}"/>
              </a:ext>
            </a:extLst>
          </p:cNvPr>
          <p:cNvSpPr txBox="1">
            <a:spLocks/>
          </p:cNvSpPr>
          <p:nvPr/>
        </p:nvSpPr>
        <p:spPr>
          <a:xfrm>
            <a:off x="816261" y="2631302"/>
            <a:ext cx="7511473" cy="79463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buNone/>
              <a:defRPr sz="40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Reducer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8BC8B-7819-4D05-A6CB-7CAE56607028}"/>
              </a:ext>
            </a:extLst>
          </p:cNvPr>
          <p:cNvSpPr txBox="1">
            <a:spLocks/>
          </p:cNvSpPr>
          <p:nvPr/>
        </p:nvSpPr>
        <p:spPr>
          <a:xfrm>
            <a:off x="816262" y="3432067"/>
            <a:ext cx="7511472" cy="317088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20000" indent="-270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2pPr>
            <a:lvl3pPr marL="1026000" indent="-21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3pPr>
            <a:lvl4pPr marL="1386000" indent="-21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4pPr>
            <a:lvl5pPr marL="1674000" indent="-21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5pPr>
            <a:lvl6pPr marL="20146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6pPr>
            <a:lvl7pPr marL="24018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7pPr>
            <a:lvl8pPr marL="2789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8pPr>
            <a:lvl9pPr marL="3106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9pPr>
          </a:lstStyle>
          <a:p>
            <a:r>
              <a:rPr lang="en-US" dirty="0"/>
              <a:t>Reducer is the final stage of Map Reduce</a:t>
            </a:r>
          </a:p>
          <a:p>
            <a:r>
              <a:rPr lang="en-US" dirty="0"/>
              <a:t>It take the preprocessed data coming from some intermediate stages and do either aggregation, filtration or summation independently.</a:t>
            </a:r>
          </a:p>
          <a:p>
            <a:r>
              <a:rPr lang="en-US" dirty="0"/>
              <a:t>The OutputCollector.collect() method, writes the output of the reduce task to the HDFS file system</a:t>
            </a:r>
          </a:p>
          <a:p>
            <a:r>
              <a:rPr lang="en-US" dirty="0"/>
              <a:t>Reducer output is not sorted when stored </a:t>
            </a:r>
          </a:p>
        </p:txBody>
      </p:sp>
    </p:spTree>
    <p:extLst>
      <p:ext uri="{BB962C8B-B14F-4D97-AF65-F5344CB8AC3E}">
        <p14:creationId xmlns:p14="http://schemas.microsoft.com/office/powerpoint/2010/main" val="3130214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8D60E-C945-440D-AD99-3DFFE737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63" y="307991"/>
            <a:ext cx="7511473" cy="895898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2FBCC-7522-4789-98EB-97997A123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63" y="1460563"/>
            <a:ext cx="7511472" cy="284451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Compression saves storage, network flow, processing cost significantly.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Without compression hadoop would become impractical as it would be using enormous resources.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General format used to store files in hadoop are Snappy, bZip2, AVOC, Parquet etc.</a:t>
            </a:r>
          </a:p>
        </p:txBody>
      </p:sp>
    </p:spTree>
    <p:extLst>
      <p:ext uri="{BB962C8B-B14F-4D97-AF65-F5344CB8AC3E}">
        <p14:creationId xmlns:p14="http://schemas.microsoft.com/office/powerpoint/2010/main" val="223872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8F968-2CEB-4F7A-8BC7-159144D8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89" y="368148"/>
            <a:ext cx="7994161" cy="1536851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Features to care before selecting the right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D64F5-ABB5-4B6F-92FA-04E3C9F78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64" y="2056759"/>
            <a:ext cx="7511472" cy="2744481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Compressed file should be optimal in storage.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Faster  read and write can be done after compression.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Compressed file should split if needed. (Distributive Nature)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Should follow the dynamic schema even after compression.</a:t>
            </a:r>
          </a:p>
        </p:txBody>
      </p:sp>
    </p:spTree>
    <p:extLst>
      <p:ext uri="{BB962C8B-B14F-4D97-AF65-F5344CB8AC3E}">
        <p14:creationId xmlns:p14="http://schemas.microsoft.com/office/powerpoint/2010/main" val="2171421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D2D4-0428-47B2-B0BC-0372C1AA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63" y="386468"/>
            <a:ext cx="7511473" cy="13124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Flow Chart Of Map Reduce With Example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6A4C5-3C52-4DC1-A929-D94B0424C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08498"/>
            <a:ext cx="9143999" cy="3428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BCB6BF-8B43-4C71-ADF5-86D601FC2E0B}"/>
              </a:ext>
            </a:extLst>
          </p:cNvPr>
          <p:cNvSpPr txBox="1"/>
          <p:nvPr/>
        </p:nvSpPr>
        <p:spPr>
          <a:xfrm>
            <a:off x="1943099" y="5512444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Solving Word Count Problem With Map Reduce</a:t>
            </a:r>
          </a:p>
        </p:txBody>
      </p:sp>
    </p:spTree>
    <p:extLst>
      <p:ext uri="{BB962C8B-B14F-4D97-AF65-F5344CB8AC3E}">
        <p14:creationId xmlns:p14="http://schemas.microsoft.com/office/powerpoint/2010/main" val="723801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9156-E441-457A-8674-BDA5092EC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698" y="518800"/>
            <a:ext cx="7511473" cy="131248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4B295-90BD-4637-A715-4A9A7726A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699" y="1831280"/>
            <a:ext cx="7511472" cy="219528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Find homogeneous subgroups within the data 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points in each cluster are as similar as possible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Similarity measures are such as Euclidean-based distance or correlation-based distance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384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B74F-5012-42AB-B388-0744DC29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63" y="348368"/>
            <a:ext cx="7511473" cy="13124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K-Means Clustering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E5E16-0567-41FC-A699-8C331DE82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63" y="1660848"/>
            <a:ext cx="7511472" cy="324456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K-Means algorithm is an iterative algorithm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partitions the dataset into K pre-defined distinct clusters where each data point belongs to only one group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It assigns data points to a cluster such that the sum of the squared distance between the data points and the cluster’s centroid is at the minimum</a:t>
            </a:r>
          </a:p>
        </p:txBody>
      </p:sp>
    </p:spTree>
    <p:extLst>
      <p:ext uri="{BB962C8B-B14F-4D97-AF65-F5344CB8AC3E}">
        <p14:creationId xmlns:p14="http://schemas.microsoft.com/office/powerpoint/2010/main" val="2140234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4371EE-CB97-49C1-AA3D-7529189E8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19" y="610337"/>
            <a:ext cx="7148361" cy="563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7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3CCE4F0-9996-4673-823F-7C5277724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497305"/>
            <a:ext cx="7765322" cy="97045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lang="en-IN" sz="54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2D65EC4-279A-42E9-B156-1B673B5F6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5" y="1989123"/>
            <a:ext cx="8041559" cy="4371572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to Hadoop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to MapReduce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Stages in MapReduce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MapReduce Use Case: K means clustering Algorithm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Hadoop Installation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Hadoop Demonstration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Covid-19 Database analysis </a:t>
            </a:r>
          </a:p>
        </p:txBody>
      </p:sp>
    </p:spTree>
    <p:extLst>
      <p:ext uri="{BB962C8B-B14F-4D97-AF65-F5344CB8AC3E}">
        <p14:creationId xmlns:p14="http://schemas.microsoft.com/office/powerpoint/2010/main" val="301518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209E-3E88-4C1B-99F8-E60B3869A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748418"/>
            <a:ext cx="7511473" cy="131248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K-Means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FCE08-E7EA-41BD-A54F-DB3DE881C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80" y="2060898"/>
            <a:ext cx="7507306" cy="335683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Choose k initial means µ1, . . . , µk uniformly at random from the set X.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each point x ∈ X, find the closest mean µi and add x to a set Si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i = 1, . . . , k, set µ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be the centroid of the points in Si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Repeat steps 2 and 3 until the means have converged.</a:t>
            </a:r>
          </a:p>
        </p:txBody>
      </p:sp>
    </p:spTree>
    <p:extLst>
      <p:ext uri="{BB962C8B-B14F-4D97-AF65-F5344CB8AC3E}">
        <p14:creationId xmlns:p14="http://schemas.microsoft.com/office/powerpoint/2010/main" val="814808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72C1-F99C-4BF0-831F-8EC5C60E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K-Means via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5E60C-5B50-4C0E-8300-803C0D365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798" y="1908498"/>
            <a:ext cx="7511472" cy="240636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Two Phases of K-Means</a:t>
            </a: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1. Map will Assign Observations to Closest cluster Center </a:t>
            </a: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2. Reduce will revise cluster centers as mean of assigned             	  observations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150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FF2D-1471-4C37-A344-2584A3C40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519818"/>
            <a:ext cx="7943850" cy="1312480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K-Means via MapReduce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C66EB-0A3E-44F4-A529-22AEB725A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671877"/>
            <a:ext cx="7725577" cy="3920802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Choose k initial means µ1, . . ., µk uniformly at random from the set X.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Apply the MapReduce given by k-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meansMap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k-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meansReduce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X.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Compute the new means µ1, . . ., µk from the results of the MapReduce.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Broadcast the new means to each machine on the cluster.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Repeat steps 2 through 4 until the means have converged.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615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75A3-0C18-446A-AB13-A2A420BDC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Classification step as Map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40962-54B0-43A6-86E1-560542BFA1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6264" y="1908498"/>
                <a:ext cx="7511472" cy="2615376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Classify: Assign observations to closest cluster center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1. map([</a:t>
                </a:r>
                <a:r>
                  <a:rPr lang="el-G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μ</a:t>
                </a:r>
                <a14:m>
                  <m:oMath xmlns:m="http://schemas.openxmlformats.org/officeDocument/2006/math"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l-G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μ</a:t>
                </a:r>
                <a:r>
                  <a:rPr lang="en-US" sz="24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……….</a:t>
                </a:r>
                <a:r>
                  <a:rPr lang="el-G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μ</a:t>
                </a:r>
                <a:r>
                  <a:rPr lang="en-US" sz="24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],X</a:t>
                </a:r>
                <a:r>
                  <a:rPr lang="en-US" sz="24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2. Z</a:t>
                </a:r>
                <a:r>
                  <a:rPr lang="en-US" sz="24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 argmin ||</a:t>
                </a:r>
                <a:r>
                  <a:rPr lang="el-GR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μ</a:t>
                </a:r>
                <a:r>
                  <a:rPr lang="en-US" sz="2400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i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-X</a:t>
                </a:r>
                <a:r>
                  <a:rPr lang="en-US" sz="24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i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||</a:t>
                </a:r>
                <a:r>
                  <a:rPr lang="en-US" sz="24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2</a:t>
                </a:r>
                <a:r>
                  <a:rPr lang="en-US" sz="2400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2</a:t>
                </a:r>
              </a:p>
              <a:p>
                <a:pPr marL="0" indent="0">
                  <a:buNone/>
                </a:pPr>
                <a:r>
                  <a:rPr lang="en-US" sz="2400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                             ‘i’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    3. emit(Zi,Xi)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40962-54B0-43A6-86E1-560542BFA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6264" y="1908498"/>
                <a:ext cx="7511472" cy="261537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884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1443-CEBC-4983-BC5E-720F5D8BB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80" y="370114"/>
            <a:ext cx="7511473" cy="13124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Re-center Step as Reduce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72360-0934-41CA-8570-8CD442A86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81" y="1600556"/>
            <a:ext cx="7511472" cy="46751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Recenter: Revise cluster centers as Mean of Assigned observations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1]reduce (Zi, X in cluster i:[X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1,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X3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……….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])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sum=0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count=0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2]for x in cluster i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sum +=x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count+=1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3]emit(Zi, sum/count)</a:t>
            </a:r>
          </a:p>
        </p:txBody>
      </p:sp>
    </p:spTree>
    <p:extLst>
      <p:ext uri="{BB962C8B-B14F-4D97-AF65-F5344CB8AC3E}">
        <p14:creationId xmlns:p14="http://schemas.microsoft.com/office/powerpoint/2010/main" val="3738265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F6AA-7EE9-4F8B-8B5A-C67AB24CC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63" y="178922"/>
            <a:ext cx="7511473" cy="13124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Installation Of Hadoop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1B2DA-A52F-44E8-BA8B-A21BC4645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63" y="1491402"/>
            <a:ext cx="3755736" cy="164482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Standalone Mode -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link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Pseudo Distributed mode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Distributed mode -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link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392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0165-DB7E-4811-9D46-A87D69A8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2951"/>
            <a:ext cx="7886700" cy="796924"/>
          </a:xfrm>
        </p:spPr>
        <p:txBody>
          <a:bodyPr/>
          <a:lstStyle/>
          <a:p>
            <a:r>
              <a:rPr lang="en-US" dirty="0"/>
              <a:t>Creating Hadoop User</a:t>
            </a:r>
            <a:endParaRPr lang="en-IN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8DBAA039-F481-4A57-851F-389A15B3F81F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628650" y="1342275"/>
            <a:ext cx="7886700" cy="23083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kern="150" dirty="0">
                <a:effectLst/>
                <a:latin typeface="Liberation Serif"/>
                <a:ea typeface="Droid Sans Fallback"/>
                <a:cs typeface="Droid Sans Devanagari"/>
              </a:rPr>
              <a:t>$ su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kern="150" dirty="0">
                <a:effectLst/>
                <a:latin typeface="Liberation Serif"/>
                <a:ea typeface="Droid Sans Fallback"/>
                <a:cs typeface="Droid Sans Devanagari"/>
              </a:rPr>
              <a:t>   password: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kern="150" dirty="0">
                <a:effectLst/>
                <a:latin typeface="Liberation Serif"/>
                <a:ea typeface="Droid Sans Fallback"/>
                <a:cs typeface="Droid Sans Devanagari"/>
              </a:rPr>
              <a:t># useradd &lt;username&gt;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kern="150" dirty="0">
                <a:effectLst/>
                <a:latin typeface="Liberation Serif"/>
                <a:ea typeface="Droid Sans Fallback"/>
                <a:cs typeface="Droid Sans Devanagari"/>
              </a:rPr>
              <a:t># passwd &lt;username&gt;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kern="150" dirty="0">
                <a:effectLst/>
                <a:latin typeface="Liberation Serif"/>
                <a:ea typeface="Droid Sans Fallback"/>
                <a:cs typeface="Droid Sans Devanagari"/>
              </a:rPr>
              <a:t>   New passwd: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kern="150" dirty="0">
                <a:effectLst/>
                <a:latin typeface="Liberation Serif"/>
                <a:ea typeface="Droid Sans Fallback"/>
                <a:cs typeface="Droid Sans Devanagari"/>
              </a:rPr>
              <a:t>   Retype new passwd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7F85C5-D03B-4007-A066-3DE52158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011910"/>
            <a:ext cx="7886700" cy="214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30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AAA31-1275-496F-BAE4-2B1300C7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8100"/>
            <a:ext cx="7886700" cy="1325563"/>
          </a:xfrm>
        </p:spPr>
        <p:txBody>
          <a:bodyPr/>
          <a:lstStyle/>
          <a:p>
            <a:r>
              <a:rPr lang="en-US" dirty="0"/>
              <a:t>Java Installation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65CBB5-3181-4FBC-8853-070724538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4035498"/>
            <a:ext cx="8252753" cy="1623083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EBF3C6EB-00EA-4254-B904-0211593A2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1199419"/>
            <a:ext cx="8252753" cy="22293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rtlCol="0" anchor="t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>
                <a:latin typeface="Liberation Serif"/>
              </a:rPr>
              <a:t>$ cd Downloads/ </a:t>
            </a:r>
          </a:p>
          <a:p>
            <a:pPr marL="0" indent="0">
              <a:buNone/>
            </a:pPr>
            <a:r>
              <a:rPr lang="en-IN" sz="1800" dirty="0">
                <a:latin typeface="Liberation Serif"/>
              </a:rPr>
              <a:t>$ ls </a:t>
            </a:r>
          </a:p>
          <a:p>
            <a:pPr marL="0" indent="0">
              <a:buNone/>
            </a:pPr>
            <a:r>
              <a:rPr lang="en-IN" sz="1800" dirty="0">
                <a:latin typeface="Liberation Serif"/>
              </a:rPr>
              <a:t>jdk-8u281-linux-x64.tar.gz</a:t>
            </a:r>
          </a:p>
          <a:p>
            <a:pPr marL="0" indent="0">
              <a:buNone/>
            </a:pPr>
            <a:r>
              <a:rPr lang="en-IN" sz="1800" dirty="0">
                <a:latin typeface="Liberation Serif"/>
              </a:rPr>
              <a:t>$ tar xvf jdk-8u281-linux-x64.tar.gz</a:t>
            </a:r>
          </a:p>
          <a:p>
            <a:pPr marL="0" indent="0">
              <a:buNone/>
            </a:pPr>
            <a:r>
              <a:rPr lang="en-IN" sz="1800" dirty="0">
                <a:latin typeface="Liberation Serif"/>
              </a:rPr>
              <a:t>$ ls </a:t>
            </a:r>
          </a:p>
          <a:p>
            <a:pPr marL="0" indent="0">
              <a:buNone/>
            </a:pPr>
            <a:r>
              <a:rPr lang="en-IN" sz="1800" dirty="0">
                <a:latin typeface="Liberation Serif"/>
              </a:rPr>
              <a:t>jdk-8u281-linux-x64   jdk-7u71-linux-x64.gz</a:t>
            </a:r>
            <a:endParaRPr lang="en-IN" dirty="0">
              <a:latin typeface="Liberation Serif"/>
            </a:endParaRPr>
          </a:p>
        </p:txBody>
      </p:sp>
    </p:spTree>
    <p:extLst>
      <p:ext uri="{BB962C8B-B14F-4D97-AF65-F5344CB8AC3E}">
        <p14:creationId xmlns:p14="http://schemas.microsoft.com/office/powerpoint/2010/main" val="631882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89A2-5048-421E-88BE-72498C6CB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5154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Installing/Configuring Hadoop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F83A7-9248-448F-B025-F469C8F76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6231"/>
            <a:ext cx="7886700" cy="500061"/>
          </a:xfrm>
        </p:spPr>
        <p:txBody>
          <a:bodyPr>
            <a:normAutofit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Setting up environment variables for Hadoop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BB96E8C8-D66C-427F-9A84-E10B7709E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2401303"/>
            <a:ext cx="7886700" cy="39433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Droid Sans Devanagari"/>
              </a:rPr>
              <a:t>export HADOOP_HOME=/home/hadoop/hadoop-3.2.2</a:t>
            </a:r>
            <a:endParaRPr lang="en-IN" sz="2000" kern="150" dirty="0">
              <a:effectLst/>
              <a:latin typeface="Liberation Serif"/>
              <a:ea typeface="Droid Sans Fallback"/>
              <a:cs typeface="Droid Sans Devanagari"/>
            </a:endParaRPr>
          </a:p>
          <a:p>
            <a:pPr marL="0" marR="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Droid Sans Devanagari"/>
              </a:rPr>
              <a:t>export HADOOP_CONF_DIR=/home/hadoop/hadoop-3.2.2/etc/hadoop</a:t>
            </a:r>
            <a:endParaRPr lang="en-IN" sz="2000" kern="150" dirty="0">
              <a:effectLst/>
              <a:latin typeface="Liberation Serif"/>
              <a:ea typeface="Droid Sans Fallback"/>
              <a:cs typeface="Droid Sans Devanagari"/>
            </a:endParaRPr>
          </a:p>
          <a:p>
            <a:pPr marL="0" marR="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Droid Sans Devanagari"/>
              </a:rPr>
              <a:t>export HADOOP_MAPRED_HOME=/home/hadoop/hadoop-3.2.2</a:t>
            </a:r>
            <a:endParaRPr lang="en-IN" sz="2000" kern="150" dirty="0">
              <a:effectLst/>
              <a:latin typeface="Liberation Serif"/>
              <a:ea typeface="Droid Sans Fallback"/>
              <a:cs typeface="Droid Sans Devanagari"/>
            </a:endParaRPr>
          </a:p>
          <a:p>
            <a:pPr marL="0" marR="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Droid Sans Devanagari"/>
              </a:rPr>
              <a:t>export HADOOP_COMMON_HOME=/home/hadoop/hadoop-3.2.2</a:t>
            </a:r>
            <a:endParaRPr lang="en-IN" sz="2000" kern="150" dirty="0">
              <a:effectLst/>
              <a:latin typeface="Liberation Serif"/>
              <a:ea typeface="Droid Sans Fallback"/>
              <a:cs typeface="Droid Sans Devanagari"/>
            </a:endParaRPr>
          </a:p>
          <a:p>
            <a:pPr marL="0" marR="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Droid Sans Devanagari"/>
              </a:rPr>
              <a:t>export HADOOP_HDFS_HOME=/home/hadoop/hadoop-3.2.2</a:t>
            </a:r>
            <a:endParaRPr lang="en-IN" sz="2000" kern="150" dirty="0">
              <a:effectLst/>
              <a:latin typeface="Liberation Serif"/>
              <a:ea typeface="Droid Sans Fallback"/>
              <a:cs typeface="Droid Sans Devanagari"/>
            </a:endParaRPr>
          </a:p>
          <a:p>
            <a:pPr marL="0" marR="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Droid Sans Devanagari"/>
              </a:rPr>
              <a:t>export YARN_HOME=$HADOOP_HOME</a:t>
            </a:r>
            <a:endParaRPr lang="en-IN" sz="2000" kern="150" dirty="0">
              <a:effectLst/>
              <a:latin typeface="Liberation Serif"/>
              <a:ea typeface="Droid Sans Fallback"/>
              <a:cs typeface="Droid Sans Devanagari"/>
            </a:endParaRPr>
          </a:p>
          <a:p>
            <a:pPr marL="0" marR="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Droid Sans Devanagari"/>
              </a:rPr>
              <a:t>export HADOOP_COMMON_LIB_NATIVE_DIR=/home/hadoop/hadoop-3.2.2/lib/native</a:t>
            </a:r>
            <a:endParaRPr lang="en-IN" sz="2000" kern="150" dirty="0">
              <a:effectLst/>
              <a:latin typeface="Liberation Serif"/>
              <a:ea typeface="Droid Sans Fallback"/>
              <a:cs typeface="Droid Sans Devanagari"/>
            </a:endParaRPr>
          </a:p>
          <a:p>
            <a:pPr marL="0" marR="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Droid Sans Devanagari"/>
              </a:rPr>
              <a:t>export HADOOP_OPTS="-Djava.library.path=/home/hadoop/hadoop-3.2.2/lib"</a:t>
            </a:r>
            <a:endParaRPr lang="en-IN" sz="2000" kern="150" dirty="0">
              <a:effectLst/>
              <a:latin typeface="Liberation Serif"/>
              <a:ea typeface="Droid Sans Fallback"/>
              <a:cs typeface="Droid Sans Devanagari"/>
            </a:endParaRPr>
          </a:p>
          <a:p>
            <a:pPr marL="0" marR="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Droid Sans Devanagari"/>
              </a:rPr>
              <a:t>export PATH=$PATH:/home/hadoop/hadoop-3.2.2/bin</a:t>
            </a:r>
            <a:endParaRPr lang="en-IN" sz="2000" kern="150" dirty="0">
              <a:effectLst/>
              <a:latin typeface="Liberation Serif"/>
              <a:ea typeface="Droid Sans Fallback"/>
              <a:cs typeface="Droid Sans Devanagari"/>
            </a:endParaRPr>
          </a:p>
          <a:p>
            <a:pPr marL="0" marR="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Droid Sans Devanagari"/>
              </a:rPr>
              <a:t>export HADOOP_PID_DIR=/home/hadoop/hadoop-3.2.2/hadoop_data/hdfs/pid</a:t>
            </a:r>
            <a:endParaRPr lang="en-IN" sz="2000" kern="150" dirty="0">
              <a:effectLst/>
              <a:latin typeface="Liberation Serif"/>
              <a:ea typeface="Droid Sans Fallback"/>
              <a:cs typeface="Droid Sans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734242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0E4D2-709F-4649-ADFB-AC7B26FD8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335882"/>
            <a:ext cx="7886700" cy="749968"/>
          </a:xfrm>
        </p:spPr>
        <p:txBody>
          <a:bodyPr>
            <a:normAutofit/>
          </a:bodyPr>
          <a:lstStyle/>
          <a:p>
            <a:pPr marL="0" indent="0" algn="ctr">
              <a:buSzPct val="100000"/>
              <a:buNone/>
            </a:pPr>
            <a:r>
              <a:rPr lang="en-IN" sz="3600" b="1" dirty="0"/>
              <a:t>2.	Hadoop Configuration</a:t>
            </a:r>
            <a:endParaRPr lang="en-IN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E6148A-1201-4FAB-97B9-89D93F007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61" y="3621308"/>
            <a:ext cx="7886700" cy="259079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D40136-40AE-496F-922B-22476800030F}"/>
              </a:ext>
            </a:extLst>
          </p:cNvPr>
          <p:cNvSpPr txBox="1">
            <a:spLocks/>
          </p:cNvSpPr>
          <p:nvPr/>
        </p:nvSpPr>
        <p:spPr>
          <a:xfrm>
            <a:off x="689339" y="1330895"/>
            <a:ext cx="7765322" cy="223035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24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core-site.xml</a:t>
            </a:r>
            <a:endParaRPr lang="en-IN" sz="2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4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hdf-site.xml</a:t>
            </a:r>
            <a:endParaRPr lang="en-IN" sz="2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4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yarn-site.xml</a:t>
            </a:r>
            <a:endParaRPr lang="en-IN" sz="2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4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mapred-site.xml</a:t>
            </a:r>
            <a:endParaRPr lang="en-IN" sz="2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4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hadoop-env.sh</a:t>
            </a:r>
            <a:endParaRPr lang="en-IN" sz="2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37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B50E4D-29C1-433F-840A-239A701A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79" y="351603"/>
            <a:ext cx="7511473" cy="131248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Key features of Hadoop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384FA-AD5E-4C83-9DFA-75DCEBCD6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79" y="1664083"/>
            <a:ext cx="2779252" cy="404116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Open Source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Highly Scalable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Distributed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Massive Storage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High Availability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Fault Tolerance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466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96A4-765E-40B3-9446-79E3B939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93" y="419971"/>
            <a:ext cx="8108950" cy="131248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  <a:cs typeface="Calibri" panose="020F0502020204030204" pitchFamily="34" charset="0"/>
              </a:rPr>
              <a:t>3.	Verifying Hadoop Installation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A2AD5-144C-4FE8-8734-3796DE3AF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169655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‘hadoop version’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‘hdfs namenode –format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‘./start-all.sh</a:t>
            </a:r>
          </a:p>
          <a:p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F724B-A15C-41E9-AA6F-A4A88F95ED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18" y="3474381"/>
            <a:ext cx="78867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87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CCAC87-97C7-49CC-9440-EC05E0143A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52" y="2022426"/>
            <a:ext cx="8742695" cy="451961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618AEE-0C96-48D0-9D13-DAE184309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3192"/>
            <a:ext cx="7886700" cy="79023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Accessing Hadoop Web UI</a:t>
            </a:r>
            <a:endParaRPr lang="en-IN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182E1D-393A-43EE-8D48-BC1186AD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2327"/>
            <a:ext cx="2622551" cy="50120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‘localhost:9870’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088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C532B0-D03A-4994-9DC2-55CFD99F1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0632"/>
            <a:ext cx="9144000" cy="51152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5487B9-82B9-4185-91D5-3334739623E9}"/>
              </a:ext>
            </a:extLst>
          </p:cNvPr>
          <p:cNvSpPr txBox="1"/>
          <p:nvPr/>
        </p:nvSpPr>
        <p:spPr>
          <a:xfrm>
            <a:off x="939800" y="444863"/>
            <a:ext cx="726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Summary of Hadoop Cluster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5261805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945A2-7C8F-4D5C-8BCD-ACBAA63F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90916"/>
            <a:ext cx="7765322" cy="97045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IN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57E90-4858-4E29-884C-7A9388242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204416"/>
            <a:ext cx="7765322" cy="4977443"/>
          </a:xfrm>
        </p:spPr>
        <p:txBody>
          <a:bodyPr>
            <a:normAutofit fontScale="92500"/>
          </a:bodyPr>
          <a:lstStyle/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kern="150" dirty="0">
                <a:effectLst/>
                <a:latin typeface="Liberation Serif"/>
                <a:ea typeface="Droid Sans Fallback"/>
                <a:cs typeface="Mangal" panose="02040503050203030202" pitchFamily="18" charset="0"/>
              </a:rPr>
              <a:t>Acharya, Seema; Subhashini </a:t>
            </a:r>
            <a:r>
              <a:rPr lang="en-IN" sz="1800" b="1" kern="150" dirty="0" err="1">
                <a:effectLst/>
                <a:latin typeface="Liberation Serif"/>
                <a:ea typeface="Droid Sans Fallback"/>
                <a:cs typeface="Mangal" panose="02040503050203030202" pitchFamily="18" charset="0"/>
              </a:rPr>
              <a:t>Chellappan</a:t>
            </a:r>
            <a:r>
              <a:rPr lang="en-IN" sz="1800" b="1" kern="150" dirty="0">
                <a:effectLst/>
                <a:latin typeface="Liberation Serif"/>
                <a:ea typeface="Droid Sans Fallback"/>
                <a:cs typeface="Mangal" panose="02040503050203030202" pitchFamily="18" charset="0"/>
              </a:rPr>
              <a:t>. Big Data and Analytics, 2ed (p. 253). Kindle Edition.</a:t>
            </a:r>
            <a:endParaRPr lang="en-IN" sz="1800" kern="150" dirty="0">
              <a:effectLst/>
              <a:latin typeface="Liberation Serif"/>
              <a:ea typeface="Droid Sans Fallback"/>
              <a:cs typeface="Mangal" panose="02040503050203030202" pitchFamily="18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u="sng" kern="150" dirty="0">
                <a:solidFill>
                  <a:srgbClr val="0563C1"/>
                </a:solidFill>
                <a:effectLst/>
                <a:latin typeface="Liberation Serif"/>
                <a:ea typeface="Droid Sans Fallback"/>
                <a:cs typeface="Mangal" panose="02040503050203030202" pitchFamily="18" charset="0"/>
                <a:hlinkClick r:id="rId2"/>
              </a:rPr>
              <a:t>https://hadoop.apache.org/docs/stable/index.html</a:t>
            </a:r>
            <a:endParaRPr lang="en-IN" sz="1800" kern="150" dirty="0">
              <a:effectLst/>
              <a:latin typeface="Liberation Serif"/>
              <a:ea typeface="Droid Sans Fallback"/>
              <a:cs typeface="Mangal" panose="02040503050203030202" pitchFamily="18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u="sng" kern="150" dirty="0">
                <a:solidFill>
                  <a:srgbClr val="0563C1"/>
                </a:solidFill>
                <a:effectLst/>
                <a:latin typeface="Liberation Serif"/>
                <a:ea typeface="Droid Sans Fallback"/>
                <a:cs typeface="Mangal" panose="02040503050203030202" pitchFamily="18" charset="0"/>
                <a:hlinkClick r:id="rId3"/>
              </a:rPr>
              <a:t>Tutorialspoint.com</a:t>
            </a:r>
            <a:endParaRPr lang="en-IN" sz="1800" kern="150" dirty="0">
              <a:effectLst/>
              <a:latin typeface="Liberation Serif"/>
              <a:ea typeface="Droid Sans Fallback"/>
              <a:cs typeface="Mangal" panose="02040503050203030202" pitchFamily="18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u="sng" kern="150" dirty="0">
                <a:solidFill>
                  <a:srgbClr val="0563C1"/>
                </a:solidFill>
                <a:effectLst/>
                <a:latin typeface="Liberation Serif"/>
                <a:ea typeface="Droid Sans Fallback"/>
                <a:cs typeface="Mangal" panose="02040503050203030202" pitchFamily="18" charset="0"/>
                <a:hlinkClick r:id="rId4"/>
              </a:rPr>
              <a:t>Javatpoint.com</a:t>
            </a:r>
            <a:endParaRPr lang="en-IN" sz="1800" kern="150" dirty="0">
              <a:effectLst/>
              <a:latin typeface="Liberation Serif"/>
              <a:ea typeface="Droid Sans Fallback"/>
              <a:cs typeface="Mangal" panose="02040503050203030202" pitchFamily="18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u="sng" kern="150" dirty="0" err="1">
                <a:solidFill>
                  <a:srgbClr val="0563C1"/>
                </a:solidFill>
                <a:effectLst/>
                <a:latin typeface="Liberation Serif"/>
                <a:ea typeface="Droid Sans Fallback"/>
                <a:cs typeface="Mangal" panose="02040503050203030202" pitchFamily="18" charset="0"/>
                <a:hlinkClick r:id="rId5"/>
              </a:rPr>
              <a:t>GeeksForGeeks</a:t>
            </a:r>
            <a:endParaRPr lang="en-IN" sz="1800" kern="150" dirty="0">
              <a:effectLst/>
              <a:latin typeface="Liberation Serif"/>
              <a:ea typeface="Droid Sans Fallback"/>
              <a:cs typeface="Mangal" panose="02040503050203030202" pitchFamily="18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u="sng" kern="150" dirty="0">
                <a:solidFill>
                  <a:srgbClr val="0563C1"/>
                </a:solidFill>
                <a:effectLst/>
                <a:latin typeface="Liberation Serif"/>
                <a:ea typeface="Droid Sans Fallback"/>
                <a:cs typeface="Mangal" panose="02040503050203030202" pitchFamily="18" charset="0"/>
                <a:hlinkClick r:id="rId6"/>
              </a:rPr>
              <a:t>https://stanford.edu/~rezab/classes/cme323/S16/projects_reports/bodoia.pdf</a:t>
            </a:r>
            <a:endParaRPr lang="en-IN" sz="1800" kern="150" dirty="0">
              <a:effectLst/>
              <a:latin typeface="Liberation Serif"/>
              <a:ea typeface="Droid Sans Fallback"/>
              <a:cs typeface="Mangal" panose="02040503050203030202" pitchFamily="18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u="sng" kern="150" dirty="0">
                <a:solidFill>
                  <a:srgbClr val="0563C1"/>
                </a:solidFill>
                <a:effectLst/>
                <a:latin typeface="Liberation Serif"/>
                <a:ea typeface="Droid Sans Fallback"/>
                <a:cs typeface="Mangal" panose="02040503050203030202" pitchFamily="18" charset="0"/>
                <a:hlinkClick r:id="rId7"/>
              </a:rPr>
              <a:t>https://www.coursera.org/lecture/ml-clustering-and-retrieval/mapreduce-for-k-means-EhCYk</a:t>
            </a:r>
            <a:endParaRPr lang="en-IN" sz="1800" kern="150" dirty="0">
              <a:effectLst/>
              <a:latin typeface="Liberation Serif"/>
              <a:ea typeface="Droid Sans Fallback"/>
              <a:cs typeface="Mangal" panose="02040503050203030202" pitchFamily="18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u="sng" kern="150" dirty="0">
                <a:solidFill>
                  <a:srgbClr val="0563C1"/>
                </a:solidFill>
                <a:effectLst/>
                <a:latin typeface="Liberation Serif"/>
                <a:ea typeface="Droid Sans Fallback"/>
                <a:cs typeface="Mangal" panose="02040503050203030202" pitchFamily="18" charset="0"/>
                <a:hlinkClick r:id="rId8"/>
              </a:rPr>
              <a:t>https://medium.com/@tarlanahad/a-friendly-introduction-to-k-means-clustering-algorithm-b31ff7df7ef1</a:t>
            </a:r>
            <a:endParaRPr lang="en-IN" sz="1800" kern="150" dirty="0">
              <a:effectLst/>
              <a:latin typeface="Liberation Serif"/>
              <a:ea typeface="Droid Sans Fallback"/>
              <a:cs typeface="Mangal" panose="02040503050203030202" pitchFamily="18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u="sng" kern="150" dirty="0">
                <a:solidFill>
                  <a:srgbClr val="0563C1"/>
                </a:solidFill>
                <a:effectLst/>
                <a:latin typeface="Liberation Serif"/>
                <a:ea typeface="Droid Sans Fallback"/>
                <a:cs typeface="Mangal" panose="02040503050203030202" pitchFamily="18" charset="0"/>
                <a:hlinkClick r:id="rId9"/>
              </a:rPr>
              <a:t>https://www.baeldung.com/java-k-means-clustering-algorithm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8617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39D66-5BB1-4161-9465-8D849DB2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Core Components of Hadoop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EFDD8A-5339-43A4-AF09-EA05F16DC4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9"/>
          <a:stretch/>
        </p:blipFill>
        <p:spPr>
          <a:xfrm>
            <a:off x="3532682" y="2092569"/>
            <a:ext cx="5410374" cy="3602629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EC04DD8-0768-4EEE-9D09-28202BE6AF94}"/>
              </a:ext>
            </a:extLst>
          </p:cNvPr>
          <p:cNvSpPr txBox="1">
            <a:spLocks/>
          </p:cNvSpPr>
          <p:nvPr/>
        </p:nvSpPr>
        <p:spPr>
          <a:xfrm>
            <a:off x="380546" y="1873302"/>
            <a:ext cx="2779252" cy="404116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HDFS</a:t>
            </a:r>
          </a:p>
          <a:p>
            <a:pPr marL="36900" indent="0">
              <a:lnSpc>
                <a:spcPct val="150000"/>
              </a:lnSpc>
              <a:buNone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	- NameNode</a:t>
            </a:r>
          </a:p>
          <a:p>
            <a:pPr marL="36900" indent="0">
              <a:lnSpc>
                <a:spcPct val="150000"/>
              </a:lnSpc>
              <a:buNone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	- DataNode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YARN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MapReduce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770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A15E-A0CF-4662-B8AF-E8B793D9C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63" y="275176"/>
            <a:ext cx="7511473" cy="13124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Map Reduce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9521-887A-4897-AB7C-7D3ADAD34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63" y="1547448"/>
            <a:ext cx="7151651" cy="18815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Map Reduce is a programming model and an associated implementation for processing and generating big data sets with a parallel, distributed algorithm on a cluster. </a:t>
            </a:r>
          </a:p>
        </p:txBody>
      </p:sp>
    </p:spTree>
    <p:extLst>
      <p:ext uri="{BB962C8B-B14F-4D97-AF65-F5344CB8AC3E}">
        <p14:creationId xmlns:p14="http://schemas.microsoft.com/office/powerpoint/2010/main" val="1658894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36D0-85C8-45A8-840D-92201EC7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Key  Features of Map Reduce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813D6-A98C-4C1A-9AE7-70D29D0B4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917" y="1908498"/>
            <a:ext cx="7511472" cy="382994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Take small pieces of data from big data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Take Key, Value pairs as input dataset at all stage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 stages of Map Reduce generate key, value pairs as output dataset.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Work on principle of distributed data and parallel processing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saved within HDFS in certain format.</a:t>
            </a: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eg.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bZip2, Snappy, AVOC ,etc.</a:t>
            </a:r>
          </a:p>
        </p:txBody>
      </p:sp>
    </p:spTree>
    <p:extLst>
      <p:ext uri="{BB962C8B-B14F-4D97-AF65-F5344CB8AC3E}">
        <p14:creationId xmlns:p14="http://schemas.microsoft.com/office/powerpoint/2010/main" val="3808208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F613-FEA0-4F7B-9131-AD961FD62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596018"/>
            <a:ext cx="7868453" cy="131248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Different Stages in Map 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F78C1-0E8A-42A5-B4D8-2462848D1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SzPct val="90000"/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Mapper</a:t>
            </a:r>
          </a:p>
          <a:p>
            <a:pPr marL="457200" indent="-457200">
              <a:buSzPct val="90000"/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Intermediate Stages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i)      Combiner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ii)     Partitioner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iii)    Sorting</a:t>
            </a:r>
          </a:p>
          <a:p>
            <a:pPr marL="457200" indent="-457200">
              <a:buSzPct val="90000"/>
              <a:buFont typeface="+mj-lt"/>
              <a:buAutoNum type="arabicPeriod" startAt="3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Reducer</a:t>
            </a:r>
          </a:p>
          <a:p>
            <a:pPr marL="457200" indent="-457200">
              <a:buSzPct val="90000"/>
              <a:buFont typeface="+mj-lt"/>
              <a:buAutoNum type="arabicPeriod" startAt="3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Compression</a:t>
            </a: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573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6709-0A29-455F-B7A3-578509580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8" y="325510"/>
            <a:ext cx="7511473" cy="13124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Flow Chart Of Map Reduce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4C8E6-F4A2-45B8-9378-7460ECCA7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D9FDD4-FCF3-47A6-86B0-FDCF4BFBB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9444"/>
            <a:ext cx="9144000" cy="44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4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E237-7278-4D28-A34E-FD6EA661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Mapper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9FE4-DF7F-4653-8C9C-F9AE1C6DA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80" y="1606215"/>
            <a:ext cx="7511472" cy="306833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It is where parallel processing take place on datasets.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Business logical Model is implemented.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Semi processed Key, Value pair generated as output.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Crucial stage of Map Reduce where actual  processing takes place.</a:t>
            </a:r>
          </a:p>
        </p:txBody>
      </p:sp>
    </p:spTree>
    <p:extLst>
      <p:ext uri="{BB962C8B-B14F-4D97-AF65-F5344CB8AC3E}">
        <p14:creationId xmlns:p14="http://schemas.microsoft.com/office/powerpoint/2010/main" val="2423827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537</TotalTime>
  <Words>1373</Words>
  <Application>Microsoft Office PowerPoint</Application>
  <PresentationFormat>On-screen Show (4:3)</PresentationFormat>
  <Paragraphs>201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Calisto MT</vt:lpstr>
      <vt:lpstr>Cambria Math</vt:lpstr>
      <vt:lpstr>Courier New</vt:lpstr>
      <vt:lpstr>Liberation Serif</vt:lpstr>
      <vt:lpstr>Times New Roman</vt:lpstr>
      <vt:lpstr>Wingdings 2</vt:lpstr>
      <vt:lpstr>Slate</vt:lpstr>
      <vt:lpstr>PowerPoint Presentation</vt:lpstr>
      <vt:lpstr>Agenda</vt:lpstr>
      <vt:lpstr>Key features of Hadoop</vt:lpstr>
      <vt:lpstr>Core Components of Hadoop</vt:lpstr>
      <vt:lpstr>Map Reduce</vt:lpstr>
      <vt:lpstr>Key  Features of Map Reduce</vt:lpstr>
      <vt:lpstr>Different Stages in Map Reduce</vt:lpstr>
      <vt:lpstr>Flow Chart Of Map Reduce</vt:lpstr>
      <vt:lpstr>Mapper</vt:lpstr>
      <vt:lpstr>Combiner</vt:lpstr>
      <vt:lpstr>Partitioner</vt:lpstr>
      <vt:lpstr>PowerPoint Presentation</vt:lpstr>
      <vt:lpstr>Sorting</vt:lpstr>
      <vt:lpstr>Compression</vt:lpstr>
      <vt:lpstr>Features to care before selecting the right format</vt:lpstr>
      <vt:lpstr>Flow Chart Of Map Reduce With Example</vt:lpstr>
      <vt:lpstr>Clustering</vt:lpstr>
      <vt:lpstr>K-Means Clustering</vt:lpstr>
      <vt:lpstr>PowerPoint Presentation</vt:lpstr>
      <vt:lpstr>K-Means Algorithm</vt:lpstr>
      <vt:lpstr>K-Means via MapReduce</vt:lpstr>
      <vt:lpstr>K-Means via MapReduce Algorithm</vt:lpstr>
      <vt:lpstr>Classification step as Map</vt:lpstr>
      <vt:lpstr>Re-center Step as Reduce</vt:lpstr>
      <vt:lpstr>Installation Of Hadoop</vt:lpstr>
      <vt:lpstr>Creating Hadoop User</vt:lpstr>
      <vt:lpstr>Java Installation</vt:lpstr>
      <vt:lpstr>Installing/Configuring Hadoop</vt:lpstr>
      <vt:lpstr>PowerPoint Presentation</vt:lpstr>
      <vt:lpstr>3. Verifying Hadoop Installation</vt:lpstr>
      <vt:lpstr>Accessing Hadoop Web UI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Deshabhakt Gavali</dc:creator>
  <cp:lastModifiedBy>Deshabhakt Gavali</cp:lastModifiedBy>
  <cp:revision>73</cp:revision>
  <dcterms:created xsi:type="dcterms:W3CDTF">2021-04-12T05:17:29Z</dcterms:created>
  <dcterms:modified xsi:type="dcterms:W3CDTF">2021-04-13T13:42:39Z</dcterms:modified>
</cp:coreProperties>
</file>