
<file path=[Content_Types].xml><?xml version="1.0" encoding="utf-8"?>
<Types xmlns="http://schemas.openxmlformats.org/package/2006/content-types">
  <Default Extension="png" ContentType="image/png"/>
  <Default Extension="bin" ContentType="audio/unknown"/>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57"/>
  </p:notesMasterIdLst>
  <p:handoutMasterIdLst>
    <p:handoutMasterId r:id="rId58"/>
  </p:handoutMasterIdLst>
  <p:sldIdLst>
    <p:sldId id="404" r:id="rId2"/>
    <p:sldId id="362" r:id="rId3"/>
    <p:sldId id="424" r:id="rId4"/>
    <p:sldId id="425" r:id="rId5"/>
    <p:sldId id="428" r:id="rId6"/>
    <p:sldId id="417" r:id="rId7"/>
    <p:sldId id="415" r:id="rId8"/>
    <p:sldId id="416" r:id="rId9"/>
    <p:sldId id="427" r:id="rId10"/>
    <p:sldId id="420" r:id="rId11"/>
    <p:sldId id="421" r:id="rId12"/>
    <p:sldId id="422" r:id="rId13"/>
    <p:sldId id="405" r:id="rId14"/>
    <p:sldId id="406" r:id="rId15"/>
    <p:sldId id="407" r:id="rId16"/>
    <p:sldId id="389" r:id="rId17"/>
    <p:sldId id="390" r:id="rId18"/>
    <p:sldId id="296" r:id="rId19"/>
    <p:sldId id="317" r:id="rId20"/>
    <p:sldId id="382" r:id="rId21"/>
    <p:sldId id="392" r:id="rId22"/>
    <p:sldId id="423" r:id="rId23"/>
    <p:sldId id="418" r:id="rId24"/>
    <p:sldId id="297" r:id="rId25"/>
    <p:sldId id="408" r:id="rId26"/>
    <p:sldId id="300" r:id="rId27"/>
    <p:sldId id="302" r:id="rId28"/>
    <p:sldId id="367" r:id="rId29"/>
    <p:sldId id="429" r:id="rId30"/>
    <p:sldId id="419" r:id="rId31"/>
    <p:sldId id="303" r:id="rId32"/>
    <p:sldId id="305" r:id="rId33"/>
    <p:sldId id="432" r:id="rId34"/>
    <p:sldId id="433" r:id="rId35"/>
    <p:sldId id="342" r:id="rId36"/>
    <p:sldId id="306" r:id="rId37"/>
    <p:sldId id="372" r:id="rId38"/>
    <p:sldId id="375" r:id="rId39"/>
    <p:sldId id="393" r:id="rId40"/>
    <p:sldId id="376" r:id="rId41"/>
    <p:sldId id="394" r:id="rId42"/>
    <p:sldId id="398" r:id="rId43"/>
    <p:sldId id="396" r:id="rId44"/>
    <p:sldId id="400" r:id="rId45"/>
    <p:sldId id="402" r:id="rId46"/>
    <p:sldId id="430" r:id="rId47"/>
    <p:sldId id="431" r:id="rId48"/>
    <p:sldId id="434" r:id="rId49"/>
    <p:sldId id="307" r:id="rId50"/>
    <p:sldId id="308" r:id="rId51"/>
    <p:sldId id="395" r:id="rId52"/>
    <p:sldId id="385" r:id="rId53"/>
    <p:sldId id="313" r:id="rId54"/>
    <p:sldId id="314" r:id="rId55"/>
    <p:sldId id="363" r:id="rId56"/>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Times" charset="0"/>
        <a:ea typeface="ＭＳ Ｐゴシック" charset="-128"/>
        <a:cs typeface="+mn-cs"/>
      </a:defRPr>
    </a:lvl1pPr>
    <a:lvl2pPr marL="457200" algn="l" rtl="0" eaLnBrk="0" fontAlgn="base" hangingPunct="0">
      <a:spcBef>
        <a:spcPct val="0"/>
      </a:spcBef>
      <a:spcAft>
        <a:spcPct val="0"/>
      </a:spcAft>
      <a:defRPr b="1" kern="1200">
        <a:solidFill>
          <a:schemeClr val="tx1"/>
        </a:solidFill>
        <a:latin typeface="Times" charset="0"/>
        <a:ea typeface="ＭＳ Ｐゴシック" charset="-128"/>
        <a:cs typeface="+mn-cs"/>
      </a:defRPr>
    </a:lvl2pPr>
    <a:lvl3pPr marL="914400" algn="l" rtl="0" eaLnBrk="0" fontAlgn="base" hangingPunct="0">
      <a:spcBef>
        <a:spcPct val="0"/>
      </a:spcBef>
      <a:spcAft>
        <a:spcPct val="0"/>
      </a:spcAft>
      <a:defRPr b="1" kern="1200">
        <a:solidFill>
          <a:schemeClr val="tx1"/>
        </a:solidFill>
        <a:latin typeface="Times" charset="0"/>
        <a:ea typeface="ＭＳ Ｐゴシック" charset="-128"/>
        <a:cs typeface="+mn-cs"/>
      </a:defRPr>
    </a:lvl3pPr>
    <a:lvl4pPr marL="1371600" algn="l" rtl="0" eaLnBrk="0" fontAlgn="base" hangingPunct="0">
      <a:spcBef>
        <a:spcPct val="0"/>
      </a:spcBef>
      <a:spcAft>
        <a:spcPct val="0"/>
      </a:spcAft>
      <a:defRPr b="1" kern="1200">
        <a:solidFill>
          <a:schemeClr val="tx1"/>
        </a:solidFill>
        <a:latin typeface="Times" charset="0"/>
        <a:ea typeface="ＭＳ Ｐゴシック" charset="-128"/>
        <a:cs typeface="+mn-cs"/>
      </a:defRPr>
    </a:lvl4pPr>
    <a:lvl5pPr marL="1828800" algn="l" rtl="0" eaLnBrk="0" fontAlgn="base" hangingPunct="0">
      <a:spcBef>
        <a:spcPct val="0"/>
      </a:spcBef>
      <a:spcAft>
        <a:spcPct val="0"/>
      </a:spcAft>
      <a:defRPr b="1" kern="1200">
        <a:solidFill>
          <a:schemeClr val="tx1"/>
        </a:solidFill>
        <a:latin typeface="Times" charset="0"/>
        <a:ea typeface="ＭＳ Ｐゴシック" charset="-128"/>
        <a:cs typeface="+mn-cs"/>
      </a:defRPr>
    </a:lvl5pPr>
    <a:lvl6pPr marL="2286000" algn="l" defTabSz="914400" rtl="0" eaLnBrk="1" latinLnBrk="0" hangingPunct="1">
      <a:defRPr b="1" kern="1200">
        <a:solidFill>
          <a:schemeClr val="tx1"/>
        </a:solidFill>
        <a:latin typeface="Times" charset="0"/>
        <a:ea typeface="ＭＳ Ｐゴシック" charset="-128"/>
        <a:cs typeface="+mn-cs"/>
      </a:defRPr>
    </a:lvl6pPr>
    <a:lvl7pPr marL="2743200" algn="l" defTabSz="914400" rtl="0" eaLnBrk="1" latinLnBrk="0" hangingPunct="1">
      <a:defRPr b="1" kern="1200">
        <a:solidFill>
          <a:schemeClr val="tx1"/>
        </a:solidFill>
        <a:latin typeface="Times" charset="0"/>
        <a:ea typeface="ＭＳ Ｐゴシック" charset="-128"/>
        <a:cs typeface="+mn-cs"/>
      </a:defRPr>
    </a:lvl7pPr>
    <a:lvl8pPr marL="3200400" algn="l" defTabSz="914400" rtl="0" eaLnBrk="1" latinLnBrk="0" hangingPunct="1">
      <a:defRPr b="1" kern="1200">
        <a:solidFill>
          <a:schemeClr val="tx1"/>
        </a:solidFill>
        <a:latin typeface="Times" charset="0"/>
        <a:ea typeface="ＭＳ Ｐゴシック" charset="-128"/>
        <a:cs typeface="+mn-cs"/>
      </a:defRPr>
    </a:lvl8pPr>
    <a:lvl9pPr marL="3657600" algn="l" defTabSz="914400" rtl="0" eaLnBrk="1" latinLnBrk="0" hangingPunct="1">
      <a:defRPr b="1" kern="1200">
        <a:solidFill>
          <a:schemeClr val="tx1"/>
        </a:solidFill>
        <a:latin typeface="Times"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66"/>
    <a:srgbClr val="0000CC"/>
    <a:srgbClr val="FF0000"/>
    <a:srgbClr val="FF9999"/>
    <a:srgbClr val="00FF00"/>
    <a:srgbClr val="2B0122"/>
    <a:srgbClr val="0005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14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60"/>
    </p:cViewPr>
  </p:sorterViewPr>
  <p:notesViewPr>
    <p:cSldViewPr snapToGrid="0" snapToObjects="1">
      <p:cViewPr>
        <p:scale>
          <a:sx n="100" d="100"/>
          <a:sy n="100" d="100"/>
        </p:scale>
        <p:origin x="-160"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21013" y="8710613"/>
            <a:ext cx="815975" cy="260350"/>
          </a:xfrm>
          <a:prstGeom prst="rect">
            <a:avLst/>
          </a:prstGeom>
          <a:noFill/>
          <a:ln w="12700">
            <a:noFill/>
            <a:miter lim="800000"/>
            <a:headEnd/>
            <a:tailEnd/>
          </a:ln>
          <a:effectLst/>
        </p:spPr>
        <p:txBody>
          <a:bodyPr wrap="none" lIns="87312" tIns="44450" rIns="87312" bIns="44450">
            <a:spAutoFit/>
          </a:bodyPr>
          <a:lstStyle>
            <a:lvl1pPr defTabSz="868363">
              <a:defRPr sz="2400" b="1">
                <a:solidFill>
                  <a:schemeClr val="tx1"/>
                </a:solidFill>
                <a:latin typeface="Times" charset="0"/>
                <a:ea typeface="ＭＳ Ｐゴシック" charset="-128"/>
              </a:defRPr>
            </a:lvl1pPr>
            <a:lvl2pPr marL="37931725" indent="-37474525" defTabSz="868363">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lnSpc>
                <a:spcPct val="90000"/>
              </a:lnSpc>
            </a:pPr>
            <a:r>
              <a:rPr lang="en-US" altLang="en-US" sz="1200" b="0">
                <a:latin typeface="Book Antiqua" charset="0"/>
              </a:rPr>
              <a:t>Page </a:t>
            </a:r>
            <a:fld id="{BD488C4C-5C5E-469E-A4A8-AFAD5F03DA5D}" type="slidenum">
              <a:rPr lang="en-US" altLang="en-US" sz="1200" b="0">
                <a:latin typeface="Book Antiqua" charset="0"/>
              </a:rPr>
              <a:pPr algn="ctr">
                <a:lnSpc>
                  <a:spcPct val="90000"/>
                </a:lnSpc>
              </a:pPr>
              <a:t>‹#›</a:t>
            </a:fld>
            <a:endParaRPr lang="en-US" altLang="en-US" sz="1200" b="0">
              <a:latin typeface="Book Antiqua" charset="0"/>
            </a:endParaRPr>
          </a:p>
        </p:txBody>
      </p:sp>
    </p:spTree>
    <p:extLst>
      <p:ext uri="{BB962C8B-B14F-4D97-AF65-F5344CB8AC3E}">
        <p14:creationId xmlns:p14="http://schemas.microsoft.com/office/powerpoint/2010/main" val="15335870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457200" y="3294063"/>
            <a:ext cx="5986463" cy="5240337"/>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1" name="Rectangle 3"/>
          <p:cNvSpPr>
            <a:spLocks noChangeArrowheads="1"/>
          </p:cNvSpPr>
          <p:nvPr/>
        </p:nvSpPr>
        <p:spPr bwMode="auto">
          <a:xfrm>
            <a:off x="3062288" y="8710613"/>
            <a:ext cx="731837" cy="254000"/>
          </a:xfrm>
          <a:prstGeom prst="rect">
            <a:avLst/>
          </a:prstGeom>
          <a:noFill/>
          <a:ln w="12700">
            <a:noFill/>
            <a:miter lim="800000"/>
            <a:headEnd/>
            <a:tailEnd/>
          </a:ln>
          <a:effectLst/>
        </p:spPr>
        <p:txBody>
          <a:bodyPr wrap="none" lIns="87312" tIns="44450" rIns="87312" bIns="44450">
            <a:spAutoFit/>
          </a:bodyPr>
          <a:lstStyle>
            <a:lvl1pPr defTabSz="868363">
              <a:defRPr sz="2400" b="1">
                <a:solidFill>
                  <a:schemeClr val="tx1"/>
                </a:solidFill>
                <a:latin typeface="Times" charset="0"/>
                <a:ea typeface="ＭＳ Ｐゴシック" charset="-128"/>
              </a:defRPr>
            </a:lvl1pPr>
            <a:lvl2pPr marL="37931725" indent="-37474525" defTabSz="868363">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lnSpc>
                <a:spcPct val="90000"/>
              </a:lnSpc>
            </a:pPr>
            <a:r>
              <a:rPr lang="en-US" altLang="en-US" sz="1200" b="0">
                <a:latin typeface="Book Antiqua" charset="0"/>
              </a:rPr>
              <a:t>Page </a:t>
            </a:r>
            <a:fld id="{37A78E76-171E-4A3C-B03E-8D7435416948}" type="slidenum">
              <a:rPr lang="en-US" altLang="en-US" sz="1200" b="0">
                <a:latin typeface="Book Antiqua" charset="0"/>
              </a:rPr>
              <a:pPr algn="ctr">
                <a:lnSpc>
                  <a:spcPct val="90000"/>
                </a:lnSpc>
              </a:pPr>
              <a:t>‹#›</a:t>
            </a:fld>
            <a:endParaRPr lang="en-US" altLang="en-US" sz="1200" b="0">
              <a:latin typeface="Book Antiqua" charset="0"/>
            </a:endParaRPr>
          </a:p>
        </p:txBody>
      </p:sp>
      <p:sp>
        <p:nvSpPr>
          <p:cNvPr id="15364" name="Rectangle 4"/>
          <p:cNvSpPr>
            <a:spLocks noGrp="1" noRot="1" noChangeAspect="1" noChangeArrowheads="1" noTextEdit="1"/>
          </p:cNvSpPr>
          <p:nvPr>
            <p:ph type="sldImg" idx="2"/>
          </p:nvPr>
        </p:nvSpPr>
        <p:spPr bwMode="auto">
          <a:xfrm>
            <a:off x="1292225" y="31750"/>
            <a:ext cx="4162425" cy="31226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383631278"/>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charset="-128"/>
        <a:cs typeface="ＭＳ Ｐゴシック" charset="-128"/>
      </a:defRPr>
    </a:lvl1pPr>
    <a:lvl2pPr marL="457200"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mn-cs"/>
      </a:defRPr>
    </a:lvl2pPr>
    <a:lvl3pPr marL="914400"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mn-cs"/>
      </a:defRPr>
    </a:lvl3pPr>
    <a:lvl4pPr marL="1371600"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mn-cs"/>
      </a:defRPr>
    </a:lvl4pPr>
    <a:lvl5pPr marL="1828800"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latin typeface="Times"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r>
              <a:rPr lang="en-US" altLang="en-US" smtClean="0">
                <a:latin typeface="Times" charset="0"/>
                <a:ea typeface="ＭＳ Ｐゴシック" charset="-128"/>
              </a:rPr>
              <a:t>Round robin, time slicing, collaborating processes, interrupt handling</a:t>
            </a:r>
          </a:p>
          <a:p>
            <a:pPr lvl="2"/>
            <a:r>
              <a:rPr lang="en-US" altLang="en-US" smtClean="0">
                <a:latin typeface="Times" charset="0"/>
                <a:ea typeface="ＭＳ Ｐゴシック" charset="-128"/>
              </a:rPr>
              <a:t>Topics in operating systems!!!</a:t>
            </a:r>
            <a:endParaRPr lang="de-DE" altLang="en-US" smtClean="0">
              <a:latin typeface="Times" charset="0"/>
              <a:ea typeface="ＭＳ Ｐゴシック"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p:cNvSpPr>
          <p:nvPr>
            <p:ph type="sldImg"/>
          </p:nvPr>
        </p:nvSpPr>
        <p:spPr>
          <a:solidFill>
            <a:srgbClr val="FFFFFF"/>
          </a:solidFill>
          <a:ln/>
        </p:spPr>
      </p:sp>
      <p:sp>
        <p:nvSpPr>
          <p:cNvPr id="35843" name="Rectangle 3"/>
          <p:cNvSpPr>
            <a:spLocks noGrp="1" noChangeArrowheads="1"/>
          </p:cNvSpPr>
          <p:nvPr>
            <p:ph type="body" idx="1"/>
          </p:nvPr>
        </p:nvSpPr>
        <p:spPr>
          <a:solidFill>
            <a:srgbClr val="FFFFFF"/>
          </a:solidFill>
          <a:ln>
            <a:solidFill>
              <a:srgbClr val="000000"/>
            </a:solidFill>
          </a:ln>
        </p:spPr>
        <p:txBody>
          <a:bodyPr/>
          <a:lstStyle/>
          <a:p>
            <a:endParaRPr lang="de-DE" altLang="en-US" smtClean="0">
              <a:latin typeface="Times"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altLang="en-US" smtClean="0">
                <a:latin typeface="Times" charset="0"/>
              </a:rPr>
              <a:t>A first heuristic would be  Control objects need a processor,  Entity objects need memory </a:t>
            </a:r>
          </a:p>
          <a:p>
            <a:r>
              <a:rPr lang="de-DE" altLang="en-US" smtClean="0">
                <a:latin typeface="Times" charset="0"/>
              </a:rPr>
              <a:t>Boundary objects should be mapped to input/output devices. </a:t>
            </a:r>
          </a:p>
          <a:p>
            <a:r>
              <a:rPr lang="de-DE" altLang="en-US" smtClean="0">
                <a:latin typeface="Times" charset="0"/>
              </a:rPr>
              <a:t>These abstractions are available in hardware as well as in software.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smtClean="0">
                <a:latin typeface="Times" charset="0"/>
                <a:ea typeface="ＭＳ Ｐゴシック" charset="-128"/>
              </a:rPr>
              <a:t>Does the response time exceed the available bandwith for a task and a piece of hardware?</a:t>
            </a:r>
          </a:p>
          <a:p>
            <a:endParaRPr lang="de-DE" altLang="en-US" smtClean="0">
              <a:latin typeface="Times"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charset="0"/>
              </a:rPr>
              <a:t>Describe the physical connectivity of the hardware  </a:t>
            </a:r>
          </a:p>
          <a:p>
            <a:pPr lvl="1"/>
            <a:r>
              <a:rPr lang="en-US" altLang="en-US" smtClean="0">
                <a:latin typeface="Times" charset="0"/>
                <a:ea typeface="ＭＳ Ｐゴシック" charset="-128"/>
              </a:rPr>
              <a:t>This is usually the physical layer in the OSI Reference Model</a:t>
            </a:r>
          </a:p>
          <a:p>
            <a:pPr lvl="2"/>
            <a:r>
              <a:rPr lang="en-US" altLang="en-US" smtClean="0">
                <a:latin typeface="Times" charset="0"/>
                <a:ea typeface="ＭＳ Ｐゴシック" charset="-128"/>
              </a:rPr>
              <a:t>Which associations in the object model  are mapped to physical connections?</a:t>
            </a:r>
          </a:p>
          <a:p>
            <a:pPr lvl="2"/>
            <a:r>
              <a:rPr lang="en-US" altLang="en-US" smtClean="0">
                <a:latin typeface="Times" charset="0"/>
                <a:ea typeface="ＭＳ Ｐゴシック" charset="-128"/>
              </a:rPr>
              <a:t>Which of the client-supplier relationships in the analysis/design model  correspond to physical connections?</a:t>
            </a:r>
          </a:p>
          <a:p>
            <a:r>
              <a:rPr lang="en-US" altLang="en-US" smtClean="0">
                <a:latin typeface="Times" charset="0"/>
              </a:rPr>
              <a:t>Describe the logical connectivity  (subsystem associations)</a:t>
            </a:r>
          </a:p>
          <a:p>
            <a:pPr lvl="1"/>
            <a:r>
              <a:rPr lang="en-US" altLang="en-US" smtClean="0">
                <a:latin typeface="Times" charset="0"/>
                <a:ea typeface="ＭＳ Ｐゴシック" charset="-128"/>
              </a:rPr>
              <a:t>Identify associations that do not directly map into physical connections:</a:t>
            </a:r>
          </a:p>
          <a:p>
            <a:pPr lvl="2"/>
            <a:r>
              <a:rPr lang="en-US" altLang="en-US" smtClean="0">
                <a:latin typeface="Times" charset="0"/>
                <a:ea typeface="ＭＳ Ｐゴシック" charset="-128"/>
              </a:rPr>
              <a:t>How should these associations be implemented?</a:t>
            </a:r>
          </a:p>
          <a:p>
            <a:endParaRPr lang="en-US" altLang="en-US" smtClean="0">
              <a:latin typeface="Times" charset="0"/>
            </a:endParaRPr>
          </a:p>
          <a:p>
            <a:endParaRPr lang="de-DE" altLang="en-US" smtClean="0">
              <a:latin typeface="Times"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Rot="1" noChangeAspect="1" noChangeArrowheads="1" noTextEdit="1"/>
          </p:cNvSpPr>
          <p:nvPr>
            <p:ph type="sldImg"/>
          </p:nvPr>
        </p:nvSpPr>
        <p:spPr>
          <a:ln/>
        </p:spPr>
      </p:sp>
      <p:sp>
        <p:nvSpPr>
          <p:cNvPr id="44035" name="Rectangle 5"/>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latin typeface="Time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latin typeface="Times"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charset="0"/>
              </a:rPr>
              <a:t>Some objects in the system model need to be persistent</a:t>
            </a:r>
          </a:p>
          <a:p>
            <a:pPr lvl="1"/>
            <a:r>
              <a:rPr lang="en-US" altLang="en-US" smtClean="0">
                <a:latin typeface="Times" charset="0"/>
                <a:ea typeface="ＭＳ Ｐゴシック" charset="-128"/>
              </a:rPr>
              <a:t>Provide clean separation points between subsystems with well-defined interfaces.</a:t>
            </a:r>
          </a:p>
          <a:p>
            <a:pPr lvl="1"/>
            <a:endParaRPr lang="en-US" altLang="en-US" smtClean="0">
              <a:latin typeface="Times" charset="0"/>
              <a:ea typeface="ＭＳ Ｐゴシック" charset="-128"/>
            </a:endParaRPr>
          </a:p>
          <a:p>
            <a:pPr lvl="1"/>
            <a:r>
              <a:rPr lang="en-US" altLang="en-US" smtClean="0">
                <a:latin typeface="Times" charset="0"/>
                <a:ea typeface="ＭＳ Ｐゴシック" charset="-128"/>
              </a:rPr>
              <a:t>Data structure</a:t>
            </a:r>
          </a:p>
          <a:p>
            <a:pPr lvl="2"/>
            <a:r>
              <a:rPr lang="en-US" altLang="en-US" smtClean="0">
                <a:latin typeface="Times" charset="0"/>
                <a:ea typeface="ＭＳ Ｐゴシック" charset="-128"/>
              </a:rPr>
              <a:t>If the data can be volatile</a:t>
            </a:r>
          </a:p>
          <a:p>
            <a:pPr lvl="1"/>
            <a:r>
              <a:rPr lang="en-US" altLang="en-US" smtClean="0">
                <a:latin typeface="Times" charset="0"/>
                <a:ea typeface="ＭＳ Ｐゴシック" charset="-128"/>
              </a:rPr>
              <a:t>Files</a:t>
            </a:r>
          </a:p>
          <a:p>
            <a:pPr lvl="2"/>
            <a:r>
              <a:rPr lang="en-US" altLang="en-US" smtClean="0">
                <a:latin typeface="Times" charset="0"/>
                <a:ea typeface="ＭＳ Ｐゴシック" charset="-128"/>
              </a:rPr>
              <a:t>If the data has a lifetime longer than a single execution</a:t>
            </a:r>
          </a:p>
          <a:p>
            <a:pPr lvl="2"/>
            <a:r>
              <a:rPr lang="en-US" altLang="en-US" smtClean="0">
                <a:latin typeface="Times" charset="0"/>
                <a:ea typeface="ＭＳ Ｐゴシック" charset="-128"/>
              </a:rPr>
              <a:t>Cheap, simple, permanent storage</a:t>
            </a:r>
          </a:p>
          <a:p>
            <a:pPr lvl="2"/>
            <a:r>
              <a:rPr lang="en-US" altLang="en-US" smtClean="0">
                <a:latin typeface="Times" charset="0"/>
                <a:ea typeface="ＭＳ Ｐゴシック" charset="-128"/>
              </a:rPr>
              <a:t>Low level (Read, Write)</a:t>
            </a:r>
          </a:p>
          <a:p>
            <a:pPr lvl="2"/>
            <a:r>
              <a:rPr lang="en-US" altLang="en-US" smtClean="0">
                <a:latin typeface="Times" charset="0"/>
                <a:ea typeface="ＭＳ Ｐゴシック" charset="-128"/>
              </a:rPr>
              <a:t>Applications must add code to provide suitable level of abstraction</a:t>
            </a:r>
          </a:p>
          <a:p>
            <a:pPr lvl="1"/>
            <a:r>
              <a:rPr lang="en-US" altLang="en-US" smtClean="0">
                <a:latin typeface="Times" charset="0"/>
                <a:ea typeface="ＭＳ Ｐゴシック" charset="-128"/>
              </a:rPr>
              <a:t>Database</a:t>
            </a:r>
          </a:p>
          <a:p>
            <a:pPr lvl="2"/>
            <a:r>
              <a:rPr lang="en-US" altLang="en-US" smtClean="0">
                <a:latin typeface="Times" charset="0"/>
                <a:ea typeface="ＭＳ Ｐゴシック" charset="-128"/>
              </a:rPr>
              <a:t>Powerful, easy to port</a:t>
            </a:r>
          </a:p>
          <a:p>
            <a:pPr lvl="2"/>
            <a:r>
              <a:rPr lang="en-US" altLang="en-US" smtClean="0">
                <a:latin typeface="Times" charset="0"/>
                <a:ea typeface="ＭＳ Ｐゴシック" charset="-128"/>
              </a:rPr>
              <a:t>Supports multiple writers and readers</a:t>
            </a:r>
          </a:p>
          <a:p>
            <a:pPr lvl="1"/>
            <a:endParaRPr lang="de-DE" altLang="en-US" smtClean="0">
              <a:latin typeface="Times" charset="0"/>
              <a:ea typeface="ＭＳ Ｐゴシック"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charset="0"/>
              </a:rPr>
              <a:t>Should the database be relational or object-oriented?</a:t>
            </a:r>
            <a:endParaRPr lang="de-DE" altLang="en-US" smtClean="0">
              <a:latin typeface="Times"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charset="0"/>
              </a:rPr>
              <a:t>UML object models can be mapped to relational databases</a:t>
            </a:r>
          </a:p>
          <a:p>
            <a:pPr lvl="1"/>
            <a:r>
              <a:rPr lang="en-US" altLang="en-US" smtClean="0">
                <a:latin typeface="Times" charset="0"/>
                <a:ea typeface="ＭＳ Ｐゴシック" charset="-128"/>
              </a:rPr>
              <a:t>Some degradation occurs because all UML constructs must be mapped to a single relational database construct - the table</a:t>
            </a:r>
          </a:p>
          <a:p>
            <a:pPr lvl="1"/>
            <a:r>
              <a:rPr lang="en-US" altLang="en-US" smtClean="0">
                <a:latin typeface="Times" charset="0"/>
                <a:ea typeface="ＭＳ Ｐゴシック" charset="-128"/>
              </a:rPr>
              <a:t>UML mappings (Chapter 10, p 414ff)</a:t>
            </a:r>
          </a:p>
          <a:p>
            <a:endParaRPr lang="de-DE" altLang="en-US" smtClean="0">
              <a:latin typeface="Times"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latin typeface="Times"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latin typeface="Times"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altLang="en-US" smtClean="0">
                <a:latin typeface="Times" charset="0"/>
              </a:rPr>
              <a:t>During system design we model them by examining the object model by determining which objects are shared among actors. </a:t>
            </a:r>
          </a:p>
          <a:p>
            <a:r>
              <a:rPr lang="de-DE" altLang="en-US" smtClean="0">
                <a:latin typeface="Times" charset="0"/>
              </a:rPr>
              <a:t>Depending on the security requirements of the system, we also define how actors are authenticated </a:t>
            </a:r>
          </a:p>
          <a:p>
            <a:r>
              <a:rPr lang="de-DE" altLang="en-US" smtClean="0">
                <a:latin typeface="Times" charset="0"/>
              </a:rPr>
              <a:t>to the system and how selected data in the system should be encrypted.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latin typeface="Times"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altLang="en-US" smtClean="0">
                <a:solidFill>
                  <a:srgbClr val="0006A3"/>
                </a:solidFill>
                <a:latin typeface="Times" charset="0"/>
              </a:rPr>
              <a:t>Global access table:</a:t>
            </a:r>
            <a:r>
              <a:rPr lang="de-DE" altLang="en-US" smtClean="0">
                <a:latin typeface="Times" charset="0"/>
              </a:rPr>
              <a:t> Represents explicitly every cell in the matrix as a triple (actor,class, operation) </a:t>
            </a:r>
          </a:p>
          <a:p>
            <a:pPr lvl="1"/>
            <a:r>
              <a:rPr lang="de-DE" altLang="en-US" smtClean="0">
                <a:latin typeface="Times" charset="0"/>
                <a:ea typeface="ＭＳ Ｐゴシック" charset="-128"/>
              </a:rPr>
              <a:t>Determining if an actor has access to a specific object requires looking up the corresponding tuple. If no such tuple is found, access is denied.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altLang="en-US" smtClean="0">
                <a:solidFill>
                  <a:srgbClr val="0006A3"/>
                </a:solidFill>
                <a:latin typeface="Times" charset="0"/>
              </a:rPr>
              <a:t>Access control</a:t>
            </a:r>
            <a:r>
              <a:rPr lang="de-DE" altLang="en-US" smtClean="0">
                <a:latin typeface="Times" charset="0"/>
              </a:rPr>
              <a:t> list associates a list of (actor,operation) pairs with each class to be accessed. </a:t>
            </a:r>
          </a:p>
          <a:p>
            <a:pPr lvl="1"/>
            <a:r>
              <a:rPr lang="de-DE" altLang="en-US" smtClean="0">
                <a:latin typeface="Times" charset="0"/>
                <a:ea typeface="ＭＳ Ｐゴシック" charset="-128"/>
              </a:rPr>
              <a:t>Every time an object is accessed, its access list is checked for the corresponding actor and operation. </a:t>
            </a:r>
          </a:p>
          <a:p>
            <a:pPr lvl="1"/>
            <a:r>
              <a:rPr lang="de-DE" altLang="en-US" smtClean="0">
                <a:latin typeface="Times" charset="0"/>
                <a:ea typeface="ＭＳ Ｐゴシック" charset="-128"/>
              </a:rPr>
              <a:t>Example: guest list for a party. </a:t>
            </a:r>
          </a:p>
          <a:p>
            <a:r>
              <a:rPr lang="de-DE" altLang="en-US" smtClean="0">
                <a:latin typeface="Times" charset="0"/>
              </a:rPr>
              <a:t>A capability associates a (class,operation) pair with an actor.</a:t>
            </a:r>
          </a:p>
          <a:p>
            <a:pPr lvl="1"/>
            <a:r>
              <a:rPr lang="de-DE" altLang="en-US" smtClean="0">
                <a:latin typeface="Times" charset="0"/>
                <a:ea typeface="ＭＳ Ｐゴシック" charset="-128"/>
              </a:rPr>
              <a:t> A capability provides an actor to gain control access to an object of the class described in the capability. </a:t>
            </a:r>
          </a:p>
          <a:p>
            <a:pPr lvl="1"/>
            <a:r>
              <a:rPr lang="de-DE" altLang="en-US" smtClean="0">
                <a:latin typeface="Times" charset="0"/>
                <a:ea typeface="ＭＳ Ｐゴシック" charset="-128"/>
              </a:rPr>
              <a:t>Example: An invitation card for a party.</a:t>
            </a:r>
          </a:p>
          <a:p>
            <a:r>
              <a:rPr lang="de-DE" altLang="en-US" smtClean="0">
                <a:latin typeface="Times" charset="0"/>
              </a:rPr>
              <a:t>Which is the right implementation? </a:t>
            </a:r>
          </a:p>
          <a:p>
            <a:endParaRPr lang="de-DE" altLang="en-US" smtClean="0">
              <a:latin typeface="Times" charset="0"/>
            </a:endParaRPr>
          </a:p>
          <a:p>
            <a:endParaRPr lang="en-US" altLang="en-US" smtClean="0">
              <a:latin typeface="Times"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p:cNvSpPr>
          <p:nvPr>
            <p:ph type="sldImg"/>
          </p:nvPr>
        </p:nvSpPr>
        <p:spPr>
          <a:solidFill>
            <a:srgbClr val="FFFFFF"/>
          </a:solidFill>
          <a:ln/>
        </p:spPr>
      </p:sp>
      <p:sp>
        <p:nvSpPr>
          <p:cNvPr id="82947" name="Rectangle 3"/>
          <p:cNvSpPr>
            <a:spLocks noGrp="1" noChangeArrowheads="1"/>
          </p:cNvSpPr>
          <p:nvPr>
            <p:ph type="body" idx="1"/>
          </p:nvPr>
        </p:nvSpPr>
        <p:spPr>
          <a:solidFill>
            <a:srgbClr val="FFFFFF"/>
          </a:solidFill>
          <a:ln>
            <a:solidFill>
              <a:srgbClr val="000000"/>
            </a:solidFill>
          </a:ln>
        </p:spPr>
        <p:txBody>
          <a:bodyPr/>
          <a:lstStyle/>
          <a:p>
            <a:endParaRPr lang="de-DE" altLang="en-US" smtClean="0">
              <a:latin typeface="Times"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p:cNvSpPr>
          <p:nvPr>
            <p:ph type="sldImg"/>
          </p:nvPr>
        </p:nvSpPr>
        <p:spPr>
          <a:solidFill>
            <a:srgbClr val="FFFFFF"/>
          </a:solidFill>
          <a:ln/>
        </p:spPr>
      </p:sp>
      <p:sp>
        <p:nvSpPr>
          <p:cNvPr id="84995" name="Rectangle 3"/>
          <p:cNvSpPr>
            <a:spLocks noGrp="1" noChangeArrowheads="1"/>
          </p:cNvSpPr>
          <p:nvPr>
            <p:ph type="body" idx="1"/>
          </p:nvPr>
        </p:nvSpPr>
        <p:spPr>
          <a:solidFill>
            <a:srgbClr val="FFFFFF"/>
          </a:solidFill>
          <a:ln>
            <a:solidFill>
              <a:srgbClr val="000000"/>
            </a:solidFill>
          </a:ln>
        </p:spPr>
        <p:txBody>
          <a:bodyPr/>
          <a:lstStyle/>
          <a:p>
            <a:endParaRPr lang="de-DE" altLang="en-US" smtClean="0">
              <a:latin typeface="Times"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p:cNvSpPr>
          <p:nvPr>
            <p:ph type="sldImg"/>
          </p:nvPr>
        </p:nvSpPr>
        <p:spPr>
          <a:solidFill>
            <a:srgbClr val="FFFFFF"/>
          </a:solidFill>
          <a:ln/>
        </p:spPr>
      </p:sp>
      <p:sp>
        <p:nvSpPr>
          <p:cNvPr id="87043" name="Rectangle 3"/>
          <p:cNvSpPr>
            <a:spLocks noGrp="1" noChangeArrowheads="1"/>
          </p:cNvSpPr>
          <p:nvPr>
            <p:ph type="body" idx="1"/>
          </p:nvPr>
        </p:nvSpPr>
        <p:spPr>
          <a:solidFill>
            <a:srgbClr val="FFFFFF"/>
          </a:solidFill>
          <a:ln>
            <a:solidFill>
              <a:srgbClr val="000000"/>
            </a:solidFill>
          </a:ln>
        </p:spPr>
        <p:txBody>
          <a:bodyPr/>
          <a:lstStyle/>
          <a:p>
            <a:endParaRPr lang="de-DE" altLang="en-US" smtClean="0">
              <a:latin typeface="Times"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latin typeface="Times"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charset="0"/>
              </a:rPr>
              <a:t>Two major design choices:</a:t>
            </a:r>
          </a:p>
          <a:p>
            <a:r>
              <a:rPr lang="en-US" altLang="en-US" smtClean="0">
                <a:latin typeface="Times" charset="0"/>
              </a:rPr>
              <a:t>1. Choose </a:t>
            </a:r>
            <a:r>
              <a:rPr lang="en-US" altLang="en-US" smtClean="0">
                <a:solidFill>
                  <a:srgbClr val="FF0000"/>
                </a:solidFill>
                <a:latin typeface="Times" charset="0"/>
              </a:rPr>
              <a:t>implicit  control</a:t>
            </a:r>
            <a:r>
              <a:rPr lang="en-US" altLang="en-US" smtClean="0">
                <a:latin typeface="Times" charset="0"/>
              </a:rPr>
              <a:t> (non-procedural, declarative languages)</a:t>
            </a:r>
          </a:p>
          <a:p>
            <a:pPr lvl="2"/>
            <a:r>
              <a:rPr lang="en-US" altLang="en-US" smtClean="0">
                <a:latin typeface="Times" charset="0"/>
                <a:ea typeface="ＭＳ Ｐゴシック" charset="-128"/>
              </a:rPr>
              <a:t>Rule-based systems </a:t>
            </a:r>
          </a:p>
          <a:p>
            <a:pPr lvl="2"/>
            <a:r>
              <a:rPr lang="en-US" altLang="en-US" smtClean="0">
                <a:latin typeface="Times" charset="0"/>
                <a:ea typeface="ＭＳ Ｐゴシック" charset="-128"/>
              </a:rPr>
              <a:t>Logic programming </a:t>
            </a:r>
          </a:p>
          <a:p>
            <a:r>
              <a:rPr lang="en-US" altLang="en-US" smtClean="0">
                <a:latin typeface="Times" charset="0"/>
              </a:rPr>
              <a:t>2. Choose </a:t>
            </a:r>
            <a:r>
              <a:rPr lang="en-US" altLang="en-US" smtClean="0">
                <a:solidFill>
                  <a:srgbClr val="FF0000"/>
                </a:solidFill>
                <a:latin typeface="Times" charset="0"/>
              </a:rPr>
              <a:t>explicit control</a:t>
            </a:r>
            <a:r>
              <a:rPr lang="en-US" altLang="en-US" smtClean="0">
                <a:latin typeface="Times" charset="0"/>
              </a:rPr>
              <a:t> (procedural languages): Centralized or decentralized</a:t>
            </a:r>
          </a:p>
          <a:p>
            <a:endParaRPr lang="en-US" altLang="en-US" smtClean="0">
              <a:latin typeface="Times" charset="0"/>
            </a:endParaRPr>
          </a:p>
          <a:p>
            <a:r>
              <a:rPr lang="en-US" altLang="en-US" smtClean="0">
                <a:latin typeface="Times" charset="0"/>
              </a:rPr>
              <a:t>In the case of centralized control we have another choice: Procedure-driven or event-driven?</a:t>
            </a:r>
          </a:p>
          <a:p>
            <a:r>
              <a:rPr lang="en-US" altLang="en-US" smtClean="0">
                <a:solidFill>
                  <a:srgbClr val="FF0000"/>
                </a:solidFill>
                <a:latin typeface="Times" charset="0"/>
              </a:rPr>
              <a:t>Procedure-driven control</a:t>
            </a:r>
            <a:endParaRPr lang="en-US" altLang="en-US" smtClean="0">
              <a:latin typeface="Times" charset="0"/>
            </a:endParaRPr>
          </a:p>
          <a:p>
            <a:pPr lvl="1"/>
            <a:r>
              <a:rPr lang="en-US" altLang="en-US" smtClean="0">
                <a:latin typeface="Times" charset="0"/>
                <a:ea typeface="ＭＳ Ｐゴシック" charset="-128"/>
              </a:rPr>
              <a:t>Control resides within program code. Example: Main program calling procedures of subsystems.</a:t>
            </a:r>
          </a:p>
          <a:p>
            <a:pPr lvl="1"/>
            <a:r>
              <a:rPr lang="en-US" altLang="en-US" smtClean="0">
                <a:latin typeface="Times" charset="0"/>
                <a:ea typeface="ＭＳ Ｐゴシック" charset="-128"/>
              </a:rPr>
              <a:t>Simple, easy to build, hard to maintain (high recompilation costs)</a:t>
            </a:r>
          </a:p>
          <a:p>
            <a:r>
              <a:rPr lang="en-US" altLang="en-US" smtClean="0">
                <a:solidFill>
                  <a:srgbClr val="FF0000"/>
                </a:solidFill>
                <a:latin typeface="Times" charset="0"/>
              </a:rPr>
              <a:t>Event-driven control</a:t>
            </a:r>
            <a:endParaRPr lang="en-US" altLang="en-US" smtClean="0">
              <a:latin typeface="Times" charset="0"/>
            </a:endParaRPr>
          </a:p>
          <a:p>
            <a:pPr lvl="1"/>
            <a:r>
              <a:rPr lang="en-US" altLang="en-US" smtClean="0">
                <a:latin typeface="Times" charset="0"/>
                <a:ea typeface="ＭＳ Ｐゴシック" charset="-128"/>
              </a:rPr>
              <a:t>Control resides within a dispatcher calling functions via callbacks.</a:t>
            </a:r>
          </a:p>
          <a:p>
            <a:pPr lvl="1"/>
            <a:r>
              <a:rPr lang="en-US" altLang="en-US" smtClean="0">
                <a:latin typeface="Times" charset="0"/>
                <a:ea typeface="ＭＳ Ｐゴシック" charset="-128"/>
              </a:rPr>
              <a:t>Very flexible, good for the design of graphical user interfaces, easy to extend</a:t>
            </a:r>
          </a:p>
          <a:p>
            <a:endParaRPr lang="de-DE" altLang="en-US" smtClean="0">
              <a:latin typeface="Time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latin typeface="Times"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charset="0"/>
            </a:endParaRPr>
          </a:p>
          <a:p>
            <a:endParaRPr lang="en-US" altLang="en-US" smtClean="0">
              <a:latin typeface="Times"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charset="0"/>
              </a:rPr>
              <a:t>Most of the system design effort is concerned with the steady-state behavior described</a:t>
            </a:r>
          </a:p>
          <a:p>
            <a:r>
              <a:rPr lang="en-US" altLang="en-US" smtClean="0">
                <a:latin typeface="Times" charset="0"/>
              </a:rPr>
              <a:t> in the analysis phase. </a:t>
            </a:r>
          </a:p>
          <a:p>
            <a:r>
              <a:rPr lang="en-US" altLang="en-US" smtClean="0">
                <a:latin typeface="Times" charset="0"/>
              </a:rPr>
              <a:t>However, the system design phase must also address </a:t>
            </a:r>
          </a:p>
          <a:p>
            <a:r>
              <a:rPr lang="en-US" altLang="en-US" smtClean="0">
                <a:latin typeface="Times" charset="0"/>
              </a:rPr>
              <a:t>the initiation and finalization of the system. </a:t>
            </a:r>
          </a:p>
          <a:p>
            <a:r>
              <a:rPr lang="en-US" altLang="en-US" smtClean="0">
                <a:latin typeface="Times" charset="0"/>
              </a:rPr>
              <a:t>This is done with a set of new uses cases called </a:t>
            </a:r>
            <a:r>
              <a:rPr lang="en-US" altLang="en-US" smtClean="0">
                <a:solidFill>
                  <a:srgbClr val="FF0000"/>
                </a:solidFill>
                <a:latin typeface="Times" charset="0"/>
              </a:rPr>
              <a:t>administration use cases</a:t>
            </a:r>
          </a:p>
          <a:p>
            <a:endParaRPr lang="en-US" altLang="en-US" smtClean="0">
              <a:solidFill>
                <a:srgbClr val="FF0000"/>
              </a:solidFill>
              <a:latin typeface="Times" charset="0"/>
            </a:endParaRPr>
          </a:p>
          <a:p>
            <a:r>
              <a:rPr lang="en-US" altLang="en-US" smtClean="0">
                <a:latin typeface="Times" charset="0"/>
              </a:rPr>
              <a:t>Initialization </a:t>
            </a:r>
          </a:p>
          <a:p>
            <a:pPr lvl="1"/>
            <a:r>
              <a:rPr lang="en-US" altLang="en-US" smtClean="0">
                <a:latin typeface="Times" charset="0"/>
                <a:ea typeface="ＭＳ Ｐゴシック" charset="-128"/>
              </a:rPr>
              <a:t>Describes how the system is brought from an non initialized state to steady-state ("startup use cases”)</a:t>
            </a:r>
          </a:p>
          <a:p>
            <a:r>
              <a:rPr lang="en-US" altLang="en-US" smtClean="0">
                <a:latin typeface="Times" charset="0"/>
              </a:rPr>
              <a:t>Termination</a:t>
            </a:r>
          </a:p>
          <a:p>
            <a:pPr lvl="1"/>
            <a:r>
              <a:rPr lang="en-US" altLang="en-US" smtClean="0">
                <a:latin typeface="Times" charset="0"/>
                <a:ea typeface="ＭＳ Ｐゴシック" charset="-128"/>
              </a:rPr>
              <a:t>Describes what resources are cleaned up and which systems are notified upon termination ("termination use cases")</a:t>
            </a:r>
          </a:p>
          <a:p>
            <a:r>
              <a:rPr lang="en-US" altLang="en-US" smtClean="0">
                <a:latin typeface="Times" charset="0"/>
              </a:rPr>
              <a:t>Failure</a:t>
            </a:r>
          </a:p>
          <a:p>
            <a:pPr lvl="1"/>
            <a:r>
              <a:rPr lang="en-US" altLang="en-US" smtClean="0">
                <a:latin typeface="Times" charset="0"/>
                <a:ea typeface="ＭＳ Ｐゴシック" charset="-128"/>
              </a:rPr>
              <a:t>Describes possible failures: Bugs, errors, external problems (power supply). </a:t>
            </a:r>
          </a:p>
          <a:p>
            <a:pPr lvl="1"/>
            <a:r>
              <a:rPr lang="en-US" altLang="en-US" smtClean="0">
                <a:latin typeface="Times" charset="0"/>
                <a:ea typeface="ＭＳ Ｐゴシック" charset="-128"/>
              </a:rPr>
              <a:t>Good system design foresees fatal failures (“failure use cases”) </a:t>
            </a:r>
          </a:p>
          <a:p>
            <a:endParaRPr lang="de-DE" altLang="en-US" smtClean="0">
              <a:solidFill>
                <a:srgbClr val="FF0000"/>
              </a:solidFill>
              <a:latin typeface="Times"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charset="0"/>
              </a:rPr>
              <a:t>8.1 Initialization</a:t>
            </a:r>
          </a:p>
          <a:p>
            <a:pPr lvl="1"/>
            <a:r>
              <a:rPr lang="en-US" altLang="en-US" smtClean="0">
                <a:latin typeface="Times" charset="0"/>
                <a:ea typeface="ＭＳ Ｐゴシック" charset="-128"/>
              </a:rPr>
              <a:t>How does the system start up?</a:t>
            </a:r>
          </a:p>
          <a:p>
            <a:pPr lvl="2"/>
            <a:r>
              <a:rPr lang="en-US" altLang="en-US" smtClean="0">
                <a:latin typeface="Times" charset="0"/>
                <a:ea typeface="ＭＳ Ｐゴシック" charset="-128"/>
              </a:rPr>
              <a:t>What data need to be accessed at startup time?</a:t>
            </a:r>
          </a:p>
          <a:p>
            <a:pPr lvl="2"/>
            <a:r>
              <a:rPr lang="en-US" altLang="en-US" smtClean="0">
                <a:latin typeface="Times" charset="0"/>
                <a:ea typeface="ＭＳ Ｐゴシック" charset="-128"/>
              </a:rPr>
              <a:t>What services have to registered?</a:t>
            </a:r>
          </a:p>
          <a:p>
            <a:pPr lvl="1"/>
            <a:r>
              <a:rPr lang="en-US" altLang="en-US" smtClean="0">
                <a:latin typeface="Times" charset="0"/>
                <a:ea typeface="ＭＳ Ｐゴシック" charset="-128"/>
              </a:rPr>
              <a:t>What does the user interface do at start up time?</a:t>
            </a:r>
          </a:p>
          <a:p>
            <a:pPr lvl="2"/>
            <a:r>
              <a:rPr lang="en-US" altLang="en-US" smtClean="0">
                <a:latin typeface="Times" charset="0"/>
                <a:ea typeface="ＭＳ Ｐゴシック" charset="-128"/>
              </a:rPr>
              <a:t>How does it present itself to the user?</a:t>
            </a:r>
          </a:p>
          <a:p>
            <a:r>
              <a:rPr lang="en-US" altLang="en-US" smtClean="0">
                <a:latin typeface="Times" charset="0"/>
              </a:rPr>
              <a:t>8.2 Termination</a:t>
            </a:r>
          </a:p>
          <a:p>
            <a:pPr lvl="1"/>
            <a:r>
              <a:rPr lang="en-US" altLang="en-US" smtClean="0">
                <a:latin typeface="Times" charset="0"/>
                <a:ea typeface="ＭＳ Ｐゴシック" charset="-128"/>
              </a:rPr>
              <a:t>Are single subsystems allowed to terminate?</a:t>
            </a:r>
          </a:p>
          <a:p>
            <a:pPr lvl="1"/>
            <a:r>
              <a:rPr lang="en-US" altLang="en-US" smtClean="0">
                <a:latin typeface="Times" charset="0"/>
                <a:ea typeface="ＭＳ Ｐゴシック" charset="-128"/>
              </a:rPr>
              <a:t>Are other subsystems notified if a single subsystem terminates?</a:t>
            </a:r>
          </a:p>
          <a:p>
            <a:pPr lvl="1"/>
            <a:r>
              <a:rPr lang="en-US" altLang="en-US" smtClean="0">
                <a:latin typeface="Times" charset="0"/>
                <a:ea typeface="ＭＳ Ｐゴシック" charset="-128"/>
              </a:rPr>
              <a:t>How are local updates communicated to the database?</a:t>
            </a:r>
          </a:p>
          <a:p>
            <a:r>
              <a:rPr lang="en-US" altLang="en-US" smtClean="0">
                <a:latin typeface="Times" charset="0"/>
              </a:rPr>
              <a:t>8.3 Failure</a:t>
            </a:r>
          </a:p>
          <a:p>
            <a:pPr lvl="1"/>
            <a:r>
              <a:rPr lang="en-US" altLang="en-US" smtClean="0">
                <a:latin typeface="Times" charset="0"/>
                <a:ea typeface="ＭＳ Ｐゴシック" charset="-128"/>
              </a:rPr>
              <a:t>How does the system behave when a node or communication link fails? Are there backup communication links?</a:t>
            </a:r>
          </a:p>
          <a:p>
            <a:pPr lvl="1"/>
            <a:r>
              <a:rPr lang="en-US" altLang="en-US" smtClean="0">
                <a:latin typeface="Times" charset="0"/>
                <a:ea typeface="ＭＳ Ｐゴシック" charset="-128"/>
              </a:rPr>
              <a:t>How does the system recover from failure? Is this different from initialization?</a:t>
            </a:r>
          </a:p>
          <a:p>
            <a:endParaRPr lang="de-DE" altLang="en-US" smtClean="0">
              <a:latin typeface="Times"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charset="0"/>
              </a:rPr>
              <a:t>In this lecture, we reviewed the activities of system design:</a:t>
            </a:r>
          </a:p>
          <a:p>
            <a:r>
              <a:rPr lang="en-US" altLang="en-US" smtClean="0">
                <a:latin typeface="Times" charset="0"/>
              </a:rPr>
              <a:t>….</a:t>
            </a:r>
          </a:p>
          <a:p>
            <a:r>
              <a:rPr lang="en-US" altLang="en-US" smtClean="0">
                <a:latin typeface="Times" charset="0"/>
              </a:rPr>
              <a:t>Each of these activities may affects the subsystem decomposition to address a specific issue</a:t>
            </a:r>
          </a:p>
          <a:p>
            <a:endParaRPr lang="en-US" altLang="en-US" smtClean="0">
              <a:latin typeface="Times" charset="0"/>
            </a:endParaRPr>
          </a:p>
          <a:p>
            <a:pPr lvl="1"/>
            <a:endParaRPr lang="en-US" altLang="en-US" smtClean="0">
              <a:latin typeface="Times" charset="0"/>
              <a:ea typeface="ＭＳ Ｐゴシック" charset="-128"/>
            </a:endParaRPr>
          </a:p>
          <a:p>
            <a:pPr lvl="1"/>
            <a:r>
              <a:rPr lang="en-US" altLang="en-US" smtClean="0">
                <a:latin typeface="Times" charset="0"/>
                <a:ea typeface="ＭＳ Ｐゴシック" charset="-128"/>
              </a:rPr>
              <a:t>Once these activities are completed, the interface of the subsystems can be defined.</a:t>
            </a:r>
          </a:p>
          <a:p>
            <a:pPr lvl="1"/>
            <a:r>
              <a:rPr lang="en-US" altLang="en-US" smtClean="0">
                <a:latin typeface="Times" charset="0"/>
                <a:ea typeface="ＭＳ Ｐゴシック" charset="-128"/>
              </a:rPr>
              <a:t>This leads us to Object Design</a:t>
            </a:r>
          </a:p>
          <a:p>
            <a:endParaRPr lang="de-DE" altLang="en-US" smtClean="0">
              <a:latin typeface="Times"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latin typeface="Time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charset="0"/>
              </a:rPr>
              <a:t>Objects with mutual exclusive activity could be folded into a single thread of control (Why?)</a:t>
            </a:r>
          </a:p>
          <a:p>
            <a:endParaRPr lang="en-US" altLang="en-US" smtClean="0">
              <a:latin typeface="Times" charset="0"/>
            </a:endParaRPr>
          </a:p>
          <a:p>
            <a:r>
              <a:rPr lang="en-US" altLang="en-US" smtClean="0">
                <a:latin typeface="Times" charset="0"/>
              </a:rPr>
              <a:t>Should client and server of a client/server architecture be folded on the same thread?</a:t>
            </a:r>
          </a:p>
          <a:p>
            <a:pPr lvl="1"/>
            <a:r>
              <a:rPr lang="en-US" altLang="en-US" smtClean="0">
                <a:latin typeface="Times" charset="0"/>
                <a:ea typeface="ＭＳ Ｐゴシック" charset="-128"/>
              </a:rPr>
              <a:t>If there are multiple clients?</a:t>
            </a:r>
          </a:p>
          <a:p>
            <a:pPr lvl="1"/>
            <a:r>
              <a:rPr lang="en-US" altLang="en-US" smtClean="0">
                <a:latin typeface="Times" charset="0"/>
                <a:ea typeface="ＭＳ Ｐゴシック" charset="-128"/>
              </a:rPr>
              <a:t>If there is only a single client and the server?.</a:t>
            </a:r>
            <a:endParaRPr lang="de-DE" altLang="en-US" smtClean="0">
              <a:latin typeface="Times" charset="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charset="0"/>
              </a:rPr>
              <a:t>Example: An instance of a client/server architectural style consists of at least two threads</a:t>
            </a:r>
          </a:p>
          <a:p>
            <a:endParaRPr lang="en-US" altLang="en-US" smtClean="0">
              <a:latin typeface="Times" charset="0"/>
            </a:endParaRPr>
          </a:p>
          <a:p>
            <a:r>
              <a:rPr lang="de-DE" altLang="en-US" smtClean="0">
                <a:latin typeface="Times" charset="0"/>
              </a:rPr>
              <a:t>A race condition or race hazard is a flaw in a system or process whereby the output and/or result of the process is unexpectedly and critically dependent on the sequence or timing of other events. The term originates with the idea of two signals racing each other to influence the output first.</a:t>
            </a:r>
            <a:endParaRPr lang="en-US" altLang="en-US" smtClean="0">
              <a:latin typeface="Times" charset="0"/>
            </a:endParaRPr>
          </a:p>
          <a:p>
            <a:endParaRPr lang="de-DE" altLang="en-US" smtClean="0">
              <a:latin typeface="Times"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p:cNvSpPr>
          <p:nvPr>
            <p:ph type="sldImg"/>
          </p:nvPr>
        </p:nvSpPr>
        <p:spPr>
          <a:solidFill>
            <a:srgbClr val="FFFFFF"/>
          </a:solidFill>
          <a:ln/>
        </p:spPr>
      </p:sp>
      <p:sp>
        <p:nvSpPr>
          <p:cNvPr id="26627" name="Rectangle 3"/>
          <p:cNvSpPr>
            <a:spLocks noGrp="1" noChangeArrowheads="1"/>
          </p:cNvSpPr>
          <p:nvPr>
            <p:ph type="body" idx="1"/>
          </p:nvPr>
        </p:nvSpPr>
        <p:spPr>
          <a:solidFill>
            <a:srgbClr val="FFFFFF"/>
          </a:solidFill>
          <a:ln>
            <a:solidFill>
              <a:srgbClr val="000000"/>
            </a:solidFill>
          </a:ln>
        </p:spPr>
        <p:txBody>
          <a:bodyPr/>
          <a:lstStyle/>
          <a:p>
            <a:pPr>
              <a:lnSpc>
                <a:spcPct val="100000"/>
              </a:lnSpc>
              <a:spcBef>
                <a:spcPct val="0"/>
              </a:spcBef>
            </a:pPr>
            <a:r>
              <a:rPr lang="en-US" altLang="en-US" sz="1500" b="1" smtClean="0">
                <a:solidFill>
                  <a:srgbClr val="0000CC"/>
                </a:solidFill>
                <a:latin typeface="Arial" charset="0"/>
              </a:rPr>
              <a:t>When you introduce the second customer, say that he interacts with his own control object of type WithdrawCtrl</a:t>
            </a:r>
          </a:p>
          <a:p>
            <a:pPr>
              <a:lnSpc>
                <a:spcPct val="100000"/>
              </a:lnSpc>
              <a:spcBef>
                <a:spcPct val="0"/>
              </a:spcBef>
            </a:pPr>
            <a:endParaRPr lang="en-US" altLang="en-US" sz="1500" b="1" smtClean="0">
              <a:solidFill>
                <a:srgbClr val="0000CC"/>
              </a:solidFill>
              <a:latin typeface="Arial" charset="0"/>
            </a:endParaRPr>
          </a:p>
          <a:p>
            <a:pPr>
              <a:lnSpc>
                <a:spcPct val="100000"/>
              </a:lnSpc>
              <a:spcBef>
                <a:spcPct val="0"/>
              </a:spcBef>
            </a:pPr>
            <a:endParaRPr lang="en-US" altLang="en-US" sz="1500" b="1" smtClean="0">
              <a:solidFill>
                <a:srgbClr val="0000CC"/>
              </a:solidFill>
              <a:latin typeface="Arial" charset="0"/>
            </a:endParaRPr>
          </a:p>
          <a:p>
            <a:pPr>
              <a:lnSpc>
                <a:spcPct val="100000"/>
              </a:lnSpc>
              <a:spcBef>
                <a:spcPct val="0"/>
              </a:spcBef>
            </a:pPr>
            <a:r>
              <a:rPr lang="en-US" altLang="en-US" sz="1500" b="1" smtClean="0">
                <a:solidFill>
                  <a:srgbClr val="0000CC"/>
                </a:solidFill>
                <a:latin typeface="Arial" charset="0"/>
              </a:rPr>
              <a:t>Ask this question at the end of the animation: Can thread 1 or 2 be folded  with thread 3?</a:t>
            </a:r>
          </a:p>
          <a:p>
            <a:endParaRPr lang="de-DE" altLang="en-US" smtClean="0">
              <a:latin typeface="Time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altLang="en-US" smtClean="0">
                <a:latin typeface="Times" charset="0"/>
              </a:rPr>
              <a:t>Examples for requests: </a:t>
            </a:r>
          </a:p>
          <a:p>
            <a:pPr lvl="1"/>
            <a:r>
              <a:rPr lang="en-US" altLang="en-US" smtClean="0">
                <a:latin typeface="Times" charset="0"/>
                <a:ea typeface="ＭＳ Ｐゴシック" charset="-128"/>
              </a:rPr>
              <a:t>Examples:</a:t>
            </a:r>
          </a:p>
          <a:p>
            <a:pPr lvl="2"/>
            <a:r>
              <a:rPr lang="en-US" altLang="en-US" smtClean="0">
                <a:latin typeface="Times" charset="0"/>
                <a:ea typeface="ＭＳ Ｐゴシック" charset="-128"/>
              </a:rPr>
              <a:t>Sorting request</a:t>
            </a:r>
          </a:p>
          <a:p>
            <a:pPr lvl="2"/>
            <a:r>
              <a:rPr lang="en-US" altLang="en-US" smtClean="0">
                <a:latin typeface="Times" charset="0"/>
                <a:ea typeface="ＭＳ Ｐゴシック" charset="-128"/>
              </a:rPr>
              <a:t>Searching request in a distributed data base</a:t>
            </a:r>
          </a:p>
          <a:p>
            <a:pPr lvl="2"/>
            <a:r>
              <a:rPr lang="en-US" altLang="en-US" smtClean="0">
                <a:latin typeface="Times" charset="0"/>
                <a:ea typeface="ＭＳ Ｐゴシック" charset="-128"/>
              </a:rPr>
              <a:t>Image recognition by decomposing the image into stripes</a:t>
            </a:r>
          </a:p>
          <a:p>
            <a:pPr lvl="2"/>
            <a:r>
              <a:rPr lang="en-US" altLang="en-US" smtClean="0">
                <a:latin typeface="Times" charset="0"/>
                <a:ea typeface="ＭＳ Ｐゴシック" charset="-128"/>
              </a:rPr>
              <a:t>Matrix multiplication with a systolic array algorithm</a:t>
            </a:r>
          </a:p>
          <a:p>
            <a:endParaRPr lang="de-DE" altLang="en-US" smtClean="0">
              <a:latin typeface="Time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charset="0"/>
              </a:rPr>
              <a:t>Logical concurrency is provided by threads packages : Java, for example, has a thread abstraction</a:t>
            </a:r>
            <a:endParaRPr lang="de-DE" altLang="en-US" smtClean="0">
              <a:latin typeface="Time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en-US"/>
              <a:t>Mastertitelformat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Master-Untertitelformat bearbeiten</a:t>
            </a:r>
          </a:p>
        </p:txBody>
      </p:sp>
    </p:spTree>
    <p:extLst>
      <p:ext uri="{BB962C8B-B14F-4D97-AF65-F5344CB8AC3E}">
        <p14:creationId xmlns:p14="http://schemas.microsoft.com/office/powerpoint/2010/main" val="3253471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
        <p:nvSpPr>
          <p:cNvPr id="3" name="Vertikaler Textplatzhalter 2"/>
          <p:cNvSpPr>
            <a:spLocks noGrp="1"/>
          </p:cNvSpPr>
          <p:nvPr>
            <p:ph type="body" orient="vert" idx="1"/>
          </p:nvPr>
        </p:nvSpPr>
        <p:spPr/>
        <p:txBody>
          <a:bodyPr vert="eaVert"/>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extLst>
      <p:ext uri="{BB962C8B-B14F-4D97-AF65-F5344CB8AC3E}">
        <p14:creationId xmlns:p14="http://schemas.microsoft.com/office/powerpoint/2010/main" val="186294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34150" y="222250"/>
            <a:ext cx="2038350" cy="5873750"/>
          </a:xfrm>
        </p:spPr>
        <p:txBody>
          <a:bodyPr vert="eaVert"/>
          <a:lstStyle/>
          <a:p>
            <a:r>
              <a:rPr lang="en-US"/>
              <a:t>Mastertitelformat bearbeiten</a:t>
            </a:r>
          </a:p>
        </p:txBody>
      </p:sp>
      <p:sp>
        <p:nvSpPr>
          <p:cNvPr id="3" name="Vertikaler Textplatzhalter 2"/>
          <p:cNvSpPr>
            <a:spLocks noGrp="1"/>
          </p:cNvSpPr>
          <p:nvPr>
            <p:ph type="body" orient="vert" idx="1"/>
          </p:nvPr>
        </p:nvSpPr>
        <p:spPr>
          <a:xfrm>
            <a:off x="419100" y="222250"/>
            <a:ext cx="5962650" cy="5873750"/>
          </a:xfrm>
        </p:spPr>
        <p:txBody>
          <a:bodyPr vert="eaVert"/>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extLst>
      <p:ext uri="{BB962C8B-B14F-4D97-AF65-F5344CB8AC3E}">
        <p14:creationId xmlns:p14="http://schemas.microsoft.com/office/powerpoint/2010/main" val="1161707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elfolie">
    <p:spTree>
      <p:nvGrpSpPr>
        <p:cNvPr id="1" name=""/>
        <p:cNvGrpSpPr/>
        <p:nvPr/>
      </p:nvGrpSpPr>
      <p:grpSpPr>
        <a:xfrm>
          <a:off x="0" y="0"/>
          <a:ext cx="0" cy="0"/>
          <a:chOff x="0" y="0"/>
          <a:chExt cx="0" cy="0"/>
        </a:xfrm>
      </p:grpSpPr>
      <p:sp>
        <p:nvSpPr>
          <p:cNvPr id="3" name="Rectangle 2"/>
          <p:cNvSpPr>
            <a:spLocks noChangeArrowheads="1"/>
          </p:cNvSpPr>
          <p:nvPr/>
        </p:nvSpPr>
        <p:spPr bwMode="auto">
          <a:xfrm rot="16200000">
            <a:off x="-2289969" y="2955132"/>
            <a:ext cx="6416675" cy="474662"/>
          </a:xfrm>
          <a:prstGeom prst="rect">
            <a:avLst/>
          </a:prstGeom>
          <a:noFill/>
          <a:ln w="12700">
            <a:noFill/>
            <a:miter lim="800000"/>
            <a:headEnd/>
            <a:tailEnd/>
          </a:ln>
          <a:effectLst/>
        </p:spPr>
        <p:txBody>
          <a:bodyPr lIns="0" tIns="0" rIns="0" bIns="0"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b="0"/>
              <a:t>Using UML, Patterns, and Java</a:t>
            </a:r>
          </a:p>
        </p:txBody>
      </p:sp>
      <p:sp>
        <p:nvSpPr>
          <p:cNvPr id="4" name="Text Box 5"/>
          <p:cNvSpPr txBox="1">
            <a:spLocks noChangeArrowheads="1"/>
          </p:cNvSpPr>
          <p:nvPr/>
        </p:nvSpPr>
        <p:spPr bwMode="auto">
          <a:xfrm rot="16200000">
            <a:off x="-2644774" y="3160712"/>
            <a:ext cx="6405562" cy="519113"/>
          </a:xfrm>
          <a:prstGeom prst="rect">
            <a:avLst/>
          </a:prstGeom>
          <a:noFill/>
          <a:ln w="12700">
            <a:noFill/>
            <a:miter lim="800000"/>
            <a:headEnd/>
            <a:tailEnd/>
          </a:ln>
          <a:effectLst/>
        </p:spPr>
        <p:txBody>
          <a:bodyPr>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spcBef>
                <a:spcPct val="50000"/>
              </a:spcBef>
            </a:pPr>
            <a:r>
              <a:rPr lang="en-US" altLang="en-US" sz="2800"/>
              <a:t>Object-Oriented Software Engineering</a:t>
            </a:r>
            <a:endParaRPr lang="en-US" altLang="en-US" b="0"/>
          </a:p>
        </p:txBody>
      </p:sp>
      <p:sp>
        <p:nvSpPr>
          <p:cNvPr id="163843" name="Rectangle 3"/>
          <p:cNvSpPr>
            <a:spLocks noGrp="1" noChangeArrowheads="1"/>
          </p:cNvSpPr>
          <p:nvPr>
            <p:ph type="ctrTitle"/>
          </p:nvPr>
        </p:nvSpPr>
        <p:spPr>
          <a:xfrm>
            <a:off x="1485900" y="320675"/>
            <a:ext cx="5638800" cy="2143125"/>
          </a:xfrm>
        </p:spPr>
        <p:txBody>
          <a:bodyPr/>
          <a:lstStyle>
            <a:lvl1pPr algn="ctr">
              <a:defRPr sz="2400" i="0"/>
            </a:lvl1pPr>
          </a:lstStyle>
          <a:p>
            <a:r>
              <a:rPr lang="de-DE"/>
              <a:t>Click to edit Master title style</a:t>
            </a:r>
          </a:p>
        </p:txBody>
      </p:sp>
    </p:spTree>
    <p:extLst>
      <p:ext uri="{BB962C8B-B14F-4D97-AF65-F5344CB8AC3E}">
        <p14:creationId xmlns:p14="http://schemas.microsoft.com/office/powerpoint/2010/main" val="1622538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
        <p:nvSpPr>
          <p:cNvPr id="3" name="Inhaltsplatzhalter 2"/>
          <p:cNvSpPr>
            <a:spLocks noGrp="1"/>
          </p:cNvSpPr>
          <p:nvPr>
            <p:ph idx="1"/>
          </p:nvPr>
        </p:nvSpPr>
        <p:spPr/>
        <p:txBody>
          <a:body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extLst>
      <p:ext uri="{BB962C8B-B14F-4D97-AF65-F5344CB8AC3E}">
        <p14:creationId xmlns:p14="http://schemas.microsoft.com/office/powerpoint/2010/main" val="543634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Mastertextformat bearbeiten</a:t>
            </a:r>
          </a:p>
        </p:txBody>
      </p:sp>
    </p:spTree>
    <p:extLst>
      <p:ext uri="{BB962C8B-B14F-4D97-AF65-F5344CB8AC3E}">
        <p14:creationId xmlns:p14="http://schemas.microsoft.com/office/powerpoint/2010/main" val="1404044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
        <p:nvSpPr>
          <p:cNvPr id="3" name="Inhaltsplatzhalter 2"/>
          <p:cNvSpPr>
            <a:spLocks noGrp="1"/>
          </p:cNvSpPr>
          <p:nvPr>
            <p:ph sz="half" idx="1"/>
          </p:nvPr>
        </p:nvSpPr>
        <p:spPr>
          <a:xfrm>
            <a:off x="533400" y="12954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4" name="Inhaltsplatzhalter 3"/>
          <p:cNvSpPr>
            <a:spLocks noGrp="1"/>
          </p:cNvSpPr>
          <p:nvPr>
            <p:ph sz="half" idx="2"/>
          </p:nvPr>
        </p:nvSpPr>
        <p:spPr>
          <a:xfrm>
            <a:off x="4610100" y="12954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extLst>
      <p:ext uri="{BB962C8B-B14F-4D97-AF65-F5344CB8AC3E}">
        <p14:creationId xmlns:p14="http://schemas.microsoft.com/office/powerpoint/2010/main" val="4078981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extLst>
      <p:ext uri="{BB962C8B-B14F-4D97-AF65-F5344CB8AC3E}">
        <p14:creationId xmlns:p14="http://schemas.microsoft.com/office/powerpoint/2010/main" val="4033241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Tree>
    <p:extLst>
      <p:ext uri="{BB962C8B-B14F-4D97-AF65-F5344CB8AC3E}">
        <p14:creationId xmlns:p14="http://schemas.microsoft.com/office/powerpoint/2010/main" val="1937246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96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Mastertextformat bearbeiten</a:t>
            </a:r>
          </a:p>
        </p:txBody>
      </p:sp>
    </p:spTree>
    <p:extLst>
      <p:ext uri="{BB962C8B-B14F-4D97-AF65-F5344CB8AC3E}">
        <p14:creationId xmlns:p14="http://schemas.microsoft.com/office/powerpoint/2010/main" val="1804303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Mastertextformat bearbeiten</a:t>
            </a:r>
          </a:p>
        </p:txBody>
      </p:sp>
    </p:spTree>
    <p:extLst>
      <p:ext uri="{BB962C8B-B14F-4D97-AF65-F5344CB8AC3E}">
        <p14:creationId xmlns:p14="http://schemas.microsoft.com/office/powerpoint/2010/main" val="3955390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33400" y="1295400"/>
            <a:ext cx="8001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7" name="Rectangle 3"/>
          <p:cNvSpPr>
            <a:spLocks noGrp="1" noChangeArrowheads="1"/>
          </p:cNvSpPr>
          <p:nvPr>
            <p:ph type="title"/>
          </p:nvPr>
        </p:nvSpPr>
        <p:spPr bwMode="auto">
          <a:xfrm>
            <a:off x="419100" y="222250"/>
            <a:ext cx="8153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p>
            <a:pPr lvl="0"/>
            <a:r>
              <a:rPr lang="en-US" altLang="en-US" smtClean="0"/>
              <a:t>Click to edit Master title style</a:t>
            </a:r>
          </a:p>
        </p:txBody>
      </p:sp>
      <p:sp>
        <p:nvSpPr>
          <p:cNvPr id="6" name="Text Box 10"/>
          <p:cNvSpPr txBox="1">
            <a:spLocks noChangeArrowheads="1"/>
          </p:cNvSpPr>
          <p:nvPr userDrawn="1"/>
        </p:nvSpPr>
        <p:spPr bwMode="auto">
          <a:xfrm>
            <a:off x="533400" y="6400800"/>
            <a:ext cx="8382000" cy="230188"/>
          </a:xfrm>
          <a:prstGeom prst="rect">
            <a:avLst/>
          </a:prstGeom>
          <a:noFill/>
          <a:ln w="12700">
            <a:noFill/>
            <a:miter lim="800000"/>
            <a:headEnd/>
            <a:tailEnd/>
          </a:ln>
          <a:effectLst/>
        </p:spPr>
        <p:txBody>
          <a:bodyPr>
            <a:spAutoFit/>
          </a:bodyPr>
          <a:lstStyle>
            <a:lvl1pPr defTabSz="514350">
              <a:defRPr sz="2400" b="1">
                <a:solidFill>
                  <a:schemeClr val="tx1"/>
                </a:solidFill>
                <a:latin typeface="Times" charset="0"/>
                <a:ea typeface="ＭＳ Ｐゴシック" charset="-128"/>
              </a:defRPr>
            </a:lvl1pPr>
            <a:lvl2pPr marL="37931725" indent="-37474525" defTabSz="514350">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900"/>
              <a:t>Bernd Bruegge &amp; Allen H. Dutoit 	       	   Object-Oriented Software Engineering: Using UML, Patterns, and Java                                        </a:t>
            </a:r>
            <a:fld id="{B9BDF5CF-A49A-4982-89A4-69BDC55EF3F9}" type="slidenum">
              <a:rPr lang="en-US" altLang="en-US" sz="900"/>
              <a:pPr algn="ctr"/>
              <a:t>‹#›</a:t>
            </a:fld>
            <a:endParaRPr lang="en-US" altLang="en-US" sz="900"/>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txStyles>
    <p:titleStyle>
      <a:lvl1pPr algn="l" rtl="0" eaLnBrk="0" fontAlgn="base" hangingPunct="0">
        <a:lnSpc>
          <a:spcPct val="90000"/>
        </a:lnSpc>
        <a:spcBef>
          <a:spcPct val="0"/>
        </a:spcBef>
        <a:spcAft>
          <a:spcPct val="0"/>
        </a:spcAft>
        <a:defRPr sz="3000" b="1">
          <a:solidFill>
            <a:schemeClr val="tx2"/>
          </a:solidFill>
          <a:latin typeface="+mj-lt"/>
          <a:ea typeface="ＭＳ Ｐゴシック" charset="-128"/>
          <a:cs typeface="ＭＳ Ｐゴシック" charset="-128"/>
        </a:defRPr>
      </a:lvl1pPr>
      <a:lvl2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charset="-128"/>
          <a:cs typeface="ＭＳ Ｐゴシック" charset="-128"/>
        </a:defRPr>
      </a:lvl2pPr>
      <a:lvl3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charset="-128"/>
          <a:cs typeface="ＭＳ Ｐゴシック" charset="-128"/>
        </a:defRPr>
      </a:lvl3pPr>
      <a:lvl4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charset="-128"/>
          <a:cs typeface="ＭＳ Ｐゴシック" charset="-128"/>
        </a:defRPr>
      </a:lvl4pPr>
      <a:lvl5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charset="-128"/>
          <a:cs typeface="ＭＳ Ｐゴシック" charset="-128"/>
        </a:defRPr>
      </a:lvl5pPr>
      <a:lvl6pPr marL="457200" algn="l" rtl="0" eaLnBrk="0" fontAlgn="base" hangingPunct="0">
        <a:lnSpc>
          <a:spcPct val="90000"/>
        </a:lnSpc>
        <a:spcBef>
          <a:spcPct val="0"/>
        </a:spcBef>
        <a:spcAft>
          <a:spcPct val="0"/>
        </a:spcAft>
        <a:defRPr sz="3000" b="1">
          <a:solidFill>
            <a:schemeClr val="tx2"/>
          </a:solidFill>
          <a:latin typeface="Century Gothic" pitchFamily="-108" charset="0"/>
        </a:defRPr>
      </a:lvl6pPr>
      <a:lvl7pPr marL="914400" algn="l" rtl="0" eaLnBrk="0" fontAlgn="base" hangingPunct="0">
        <a:lnSpc>
          <a:spcPct val="90000"/>
        </a:lnSpc>
        <a:spcBef>
          <a:spcPct val="0"/>
        </a:spcBef>
        <a:spcAft>
          <a:spcPct val="0"/>
        </a:spcAft>
        <a:defRPr sz="3000" b="1">
          <a:solidFill>
            <a:schemeClr val="tx2"/>
          </a:solidFill>
          <a:latin typeface="Century Gothic" pitchFamily="-108" charset="0"/>
        </a:defRPr>
      </a:lvl7pPr>
      <a:lvl8pPr marL="1371600" algn="l" rtl="0" eaLnBrk="0" fontAlgn="base" hangingPunct="0">
        <a:lnSpc>
          <a:spcPct val="90000"/>
        </a:lnSpc>
        <a:spcBef>
          <a:spcPct val="0"/>
        </a:spcBef>
        <a:spcAft>
          <a:spcPct val="0"/>
        </a:spcAft>
        <a:defRPr sz="3000" b="1">
          <a:solidFill>
            <a:schemeClr val="tx2"/>
          </a:solidFill>
          <a:latin typeface="Century Gothic" pitchFamily="-108" charset="0"/>
        </a:defRPr>
      </a:lvl8pPr>
      <a:lvl9pPr marL="1828800" algn="l" rtl="0" eaLnBrk="0" fontAlgn="base" hangingPunct="0">
        <a:lnSpc>
          <a:spcPct val="90000"/>
        </a:lnSpc>
        <a:spcBef>
          <a:spcPct val="0"/>
        </a:spcBef>
        <a:spcAft>
          <a:spcPct val="0"/>
        </a:spcAft>
        <a:defRPr sz="3000" b="1">
          <a:solidFill>
            <a:schemeClr val="tx2"/>
          </a:solidFill>
          <a:latin typeface="Century Gothic" pitchFamily="-108" charset="0"/>
        </a:defRPr>
      </a:lvl9pPr>
    </p:titleStyle>
    <p:bodyStyle>
      <a:lvl1pPr marL="285750" indent="-285750" algn="l" rtl="0" eaLnBrk="0" fontAlgn="base" hangingPunct="0">
        <a:lnSpc>
          <a:spcPct val="90000"/>
        </a:lnSpc>
        <a:spcBef>
          <a:spcPct val="30000"/>
        </a:spcBef>
        <a:spcAft>
          <a:spcPct val="0"/>
        </a:spcAft>
        <a:buClr>
          <a:schemeClr val="tx2"/>
        </a:buClr>
        <a:buFont typeface="Times" charset="0"/>
        <a:buChar char="•"/>
        <a:defRPr sz="2400">
          <a:solidFill>
            <a:schemeClr val="tx1"/>
          </a:solidFill>
          <a:latin typeface="+mn-lt"/>
          <a:ea typeface="ＭＳ Ｐゴシック" charset="-128"/>
          <a:cs typeface="ＭＳ Ｐゴシック" charset="-128"/>
        </a:defRPr>
      </a:lvl1pPr>
      <a:lvl2pPr marL="685800" indent="-228600" algn="l" rtl="0" eaLnBrk="0" fontAlgn="base" hangingPunct="0">
        <a:lnSpc>
          <a:spcPct val="90000"/>
        </a:lnSpc>
        <a:spcBef>
          <a:spcPct val="30000"/>
        </a:spcBef>
        <a:spcAft>
          <a:spcPct val="0"/>
        </a:spcAft>
        <a:buClr>
          <a:schemeClr val="hlink"/>
        </a:buClr>
        <a:buSzPct val="100000"/>
        <a:buFont typeface="Times" charset="0"/>
        <a:buChar char="•"/>
        <a:defRPr sz="2000">
          <a:solidFill>
            <a:schemeClr val="tx1"/>
          </a:solidFill>
          <a:latin typeface="+mn-lt"/>
          <a:ea typeface="ＭＳ Ｐゴシック" pitchFamily="-108" charset="-128"/>
        </a:defRPr>
      </a:lvl2pPr>
      <a:lvl3pPr marL="1143000" indent="-228600" algn="l" rtl="0" eaLnBrk="0" fontAlgn="base" hangingPunct="0">
        <a:lnSpc>
          <a:spcPct val="90000"/>
        </a:lnSpc>
        <a:spcBef>
          <a:spcPct val="30000"/>
        </a:spcBef>
        <a:spcAft>
          <a:spcPct val="0"/>
        </a:spcAft>
        <a:buClr>
          <a:schemeClr val="tx2"/>
        </a:buClr>
        <a:buFont typeface="Times" charset="0"/>
        <a:buChar char="•"/>
        <a:defRPr sz="2000">
          <a:solidFill>
            <a:schemeClr val="tx1"/>
          </a:solidFill>
          <a:latin typeface="+mn-lt"/>
          <a:ea typeface="ＭＳ Ｐゴシック" pitchFamily="-108" charset="-128"/>
        </a:defRPr>
      </a:lvl3pPr>
      <a:lvl4pPr marL="1543050" indent="-171450" algn="l" rtl="0" eaLnBrk="0" fontAlgn="base" hangingPunct="0">
        <a:lnSpc>
          <a:spcPct val="90000"/>
        </a:lnSpc>
        <a:spcBef>
          <a:spcPct val="30000"/>
        </a:spcBef>
        <a:spcAft>
          <a:spcPct val="0"/>
        </a:spcAft>
        <a:buSzPct val="100000"/>
        <a:buFont typeface="Times" charset="0"/>
        <a:buChar char="•"/>
        <a:defRPr sz="2000">
          <a:solidFill>
            <a:schemeClr val="tx1"/>
          </a:solidFill>
          <a:latin typeface="+mn-lt"/>
          <a:ea typeface="ＭＳ Ｐゴシック" pitchFamily="-108" charset="-128"/>
        </a:defRPr>
      </a:lvl4pPr>
      <a:lvl5pPr marL="2000250" indent="-171450" algn="l" rtl="0" eaLnBrk="0" fontAlgn="base" hangingPunct="0">
        <a:lnSpc>
          <a:spcPct val="90000"/>
        </a:lnSpc>
        <a:spcBef>
          <a:spcPct val="30000"/>
        </a:spcBef>
        <a:spcAft>
          <a:spcPct val="0"/>
        </a:spcAft>
        <a:buSzPct val="100000"/>
        <a:buFont typeface="Times" charset="0"/>
        <a:buChar char="•"/>
        <a:defRPr sz="2000">
          <a:solidFill>
            <a:schemeClr val="tx1"/>
          </a:solidFill>
          <a:latin typeface="+mn-lt"/>
          <a:ea typeface="ＭＳ Ｐゴシック" pitchFamily="-108" charset="-128"/>
        </a:defRPr>
      </a:lvl5pPr>
      <a:lvl6pPr marL="24574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6pPr>
      <a:lvl7pPr marL="29146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7pPr>
      <a:lvl8pPr marL="33718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8pPr>
      <a:lvl9pPr marL="38290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04" descr="CO.6.LookingOutOfTent.tif                                      0012C2BCMacintosh HD                   B7C803F1:"/>
          <p:cNvPicPr>
            <a:picLocks noChangeAspect="1" noChangeArrowheads="1"/>
          </p:cNvPicPr>
          <p:nvPr/>
        </p:nvPicPr>
        <p:blipFill>
          <a:blip r:embed="rId2">
            <a:extLst>
              <a:ext uri="{28A0092B-C50C-407E-A947-70E740481C1C}">
                <a14:useLocalDpi xmlns:a14="http://schemas.microsoft.com/office/drawing/2010/main" val="0"/>
              </a:ext>
            </a:extLst>
          </a:blip>
          <a:srcRect b="15819"/>
          <a:stretch>
            <a:fillRect/>
          </a:stretch>
        </p:blipFill>
        <p:spPr bwMode="auto">
          <a:xfrm>
            <a:off x="1485900" y="366713"/>
            <a:ext cx="7489825" cy="630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102"/>
          <p:cNvSpPr>
            <a:spLocks noGrp="1" noChangeArrowheads="1"/>
          </p:cNvSpPr>
          <p:nvPr>
            <p:ph type="ctrTitle"/>
          </p:nvPr>
        </p:nvSpPr>
        <p:spPr>
          <a:xfrm>
            <a:off x="1485900" y="2674938"/>
            <a:ext cx="7308850" cy="1068387"/>
          </a:xfrm>
        </p:spPr>
        <p:txBody>
          <a:bodyPr/>
          <a:lstStyle/>
          <a:p>
            <a:r>
              <a:rPr lang="en-US" altLang="en-US" sz="4800" dirty="0" smtClean="0">
                <a:solidFill>
                  <a:schemeClr val="tx1"/>
                </a:solidFill>
              </a:rPr>
              <a:t>Chapter 7 </a:t>
            </a:r>
            <a:br>
              <a:rPr lang="en-US" altLang="en-US" sz="4800" dirty="0" smtClean="0">
                <a:solidFill>
                  <a:schemeClr val="tx1"/>
                </a:solidFill>
              </a:rPr>
            </a:br>
            <a:r>
              <a:rPr lang="en-US" altLang="en-US" sz="4800" dirty="0" smtClean="0">
                <a:solidFill>
                  <a:schemeClr val="tx1"/>
                </a:solidFill>
              </a:rPr>
              <a:t>System Design:</a:t>
            </a:r>
            <a:br>
              <a:rPr lang="en-US" altLang="en-US" sz="4800" dirty="0" smtClean="0">
                <a:solidFill>
                  <a:schemeClr val="tx1"/>
                </a:solidFill>
              </a:rPr>
            </a:br>
            <a:r>
              <a:rPr lang="en-US" altLang="en-US" sz="4800" dirty="0" smtClean="0">
                <a:solidFill>
                  <a:schemeClr val="tx1"/>
                </a:solidFill>
              </a:rPr>
              <a:t>Addressing Design Goals</a:t>
            </a:r>
            <a:endParaRPr lang="en-US" altLang="en-US" dirty="0" smtClean="0">
              <a:solidFill>
                <a:schemeClr val="tx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el 1"/>
          <p:cNvSpPr>
            <a:spLocks noGrp="1"/>
          </p:cNvSpPr>
          <p:nvPr>
            <p:ph type="title"/>
          </p:nvPr>
        </p:nvSpPr>
        <p:spPr/>
        <p:txBody>
          <a:bodyPr/>
          <a:lstStyle/>
          <a:p>
            <a:r>
              <a:rPr lang="en-US" altLang="en-US" smtClean="0"/>
              <a:t>UML Interfaces: Lollipops and Sockets</a:t>
            </a:r>
          </a:p>
        </p:txBody>
      </p:sp>
      <p:sp>
        <p:nvSpPr>
          <p:cNvPr id="56323" name="Inhaltsplatzhalter 2"/>
          <p:cNvSpPr>
            <a:spLocks noGrp="1"/>
          </p:cNvSpPr>
          <p:nvPr>
            <p:ph idx="1"/>
          </p:nvPr>
        </p:nvSpPr>
        <p:spPr/>
        <p:txBody>
          <a:bodyPr/>
          <a:lstStyle/>
          <a:p>
            <a:r>
              <a:rPr lang="en-US" altLang="en-US" smtClean="0">
                <a:solidFill>
                  <a:srgbClr val="424542"/>
                </a:solidFill>
              </a:rPr>
              <a:t>A UML interface describes a group of operations used or created by UML components.</a:t>
            </a:r>
          </a:p>
          <a:p>
            <a:pPr lvl="1"/>
            <a:r>
              <a:rPr lang="de-DE" altLang="en-US" smtClean="0">
                <a:ea typeface="ＭＳ Ｐゴシック" charset="-128"/>
              </a:rPr>
              <a:t>There are two types of interfaces: provided and required interfaces.  </a:t>
            </a:r>
          </a:p>
          <a:p>
            <a:pPr lvl="2"/>
            <a:r>
              <a:rPr lang="de-DE" altLang="en-US" smtClean="0">
                <a:ea typeface="ＭＳ Ｐゴシック" charset="-128"/>
              </a:rPr>
              <a:t>A </a:t>
            </a:r>
            <a:r>
              <a:rPr lang="de-DE" altLang="en-US" smtClean="0">
                <a:solidFill>
                  <a:srgbClr val="FF0000"/>
                </a:solidFill>
                <a:ea typeface="ＭＳ Ｐゴシック" charset="-128"/>
              </a:rPr>
              <a:t>provided interface </a:t>
            </a:r>
            <a:r>
              <a:rPr lang="de-DE" altLang="en-US" smtClean="0">
                <a:ea typeface="ＭＳ Ｐゴシック" charset="-128"/>
              </a:rPr>
              <a:t>is modeled using the lollipop notation </a:t>
            </a:r>
          </a:p>
          <a:p>
            <a:pPr lvl="2"/>
            <a:r>
              <a:rPr lang="de-DE" altLang="en-US" smtClean="0">
                <a:ea typeface="ＭＳ Ｐゴシック" charset="-128"/>
              </a:rPr>
              <a:t>A </a:t>
            </a:r>
            <a:r>
              <a:rPr lang="de-DE" altLang="en-US" smtClean="0">
                <a:solidFill>
                  <a:srgbClr val="FF0000"/>
                </a:solidFill>
                <a:ea typeface="ＭＳ Ｐゴシック" charset="-128"/>
              </a:rPr>
              <a:t>required interface </a:t>
            </a:r>
            <a:r>
              <a:rPr lang="de-DE" altLang="en-US" smtClean="0">
                <a:ea typeface="ＭＳ Ｐゴシック" charset="-128"/>
              </a:rPr>
              <a:t>is modeled using the socket notation. </a:t>
            </a:r>
          </a:p>
          <a:p>
            <a:r>
              <a:rPr lang="de-DE" altLang="en-US" smtClean="0"/>
              <a:t> A port specifies a distinct interaction point between the component and its environment.</a:t>
            </a:r>
          </a:p>
          <a:p>
            <a:pPr lvl="1"/>
            <a:r>
              <a:rPr lang="de-DE" altLang="en-US" smtClean="0">
                <a:ea typeface="ＭＳ Ｐゴシック" charset="-128"/>
              </a:rPr>
              <a:t>Ports are depicted as small squares on the sides of classifiers.	</a:t>
            </a:r>
          </a:p>
          <a:p>
            <a:endParaRPr lang="en-US" altLang="en-US" smtClean="0"/>
          </a:p>
        </p:txBody>
      </p:sp>
      <p:grpSp>
        <p:nvGrpSpPr>
          <p:cNvPr id="56324" name="Group 7"/>
          <p:cNvGrpSpPr>
            <a:grpSpLocks/>
          </p:cNvGrpSpPr>
          <p:nvPr/>
        </p:nvGrpSpPr>
        <p:grpSpPr bwMode="auto">
          <a:xfrm>
            <a:off x="3232150" y="3009900"/>
            <a:ext cx="993775" cy="349250"/>
            <a:chOff x="4364" y="3500"/>
            <a:chExt cx="626" cy="220"/>
          </a:xfrm>
        </p:grpSpPr>
        <p:sp>
          <p:nvSpPr>
            <p:cNvPr id="56330" name="Line 5"/>
            <p:cNvSpPr>
              <a:spLocks noChangeShapeType="1"/>
            </p:cNvSpPr>
            <p:nvPr/>
          </p:nvSpPr>
          <p:spPr bwMode="auto">
            <a:xfrm>
              <a:off x="4364" y="3610"/>
              <a:ext cx="38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31" name="Oval 6"/>
            <p:cNvSpPr>
              <a:spLocks noChangeArrowheads="1"/>
            </p:cNvSpPr>
            <p:nvPr/>
          </p:nvSpPr>
          <p:spPr bwMode="auto">
            <a:xfrm>
              <a:off x="4750" y="3500"/>
              <a:ext cx="240" cy="220"/>
            </a:xfrm>
            <a:prstGeom prst="ellipse">
              <a:avLst/>
            </a:prstGeom>
            <a:solidFill>
              <a:schemeClr val="bg1"/>
            </a:solidFill>
            <a:ln w="12700">
              <a:solidFill>
                <a:schemeClr val="tx1"/>
              </a:solidFill>
              <a:round/>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grpSp>
      <p:grpSp>
        <p:nvGrpSpPr>
          <p:cNvPr id="56325" name="Gruppierung 14"/>
          <p:cNvGrpSpPr>
            <a:grpSpLocks/>
          </p:cNvGrpSpPr>
          <p:nvPr/>
        </p:nvGrpSpPr>
        <p:grpSpPr bwMode="auto">
          <a:xfrm>
            <a:off x="3209925" y="3648075"/>
            <a:ext cx="1189038" cy="349250"/>
            <a:chOff x="3210277" y="3648804"/>
            <a:chExt cx="1189295" cy="349250"/>
          </a:xfrm>
        </p:grpSpPr>
        <p:grpSp>
          <p:nvGrpSpPr>
            <p:cNvPr id="56326" name="Group 7"/>
            <p:cNvGrpSpPr>
              <a:grpSpLocks/>
            </p:cNvGrpSpPr>
            <p:nvPr/>
          </p:nvGrpSpPr>
          <p:grpSpPr bwMode="auto">
            <a:xfrm>
              <a:off x="3210277" y="3648804"/>
              <a:ext cx="993775" cy="349250"/>
              <a:chOff x="4364" y="3500"/>
              <a:chExt cx="626" cy="220"/>
            </a:xfrm>
          </p:grpSpPr>
          <p:sp>
            <p:nvSpPr>
              <p:cNvPr id="56328" name="Line 5"/>
              <p:cNvSpPr>
                <a:spLocks noChangeShapeType="1"/>
              </p:cNvSpPr>
              <p:nvPr/>
            </p:nvSpPr>
            <p:spPr bwMode="auto">
              <a:xfrm>
                <a:off x="4364" y="3610"/>
                <a:ext cx="38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29" name="Oval 6"/>
              <p:cNvSpPr>
                <a:spLocks noChangeArrowheads="1"/>
              </p:cNvSpPr>
              <p:nvPr/>
            </p:nvSpPr>
            <p:spPr bwMode="auto">
              <a:xfrm>
                <a:off x="4750" y="3500"/>
                <a:ext cx="240" cy="220"/>
              </a:xfrm>
              <a:prstGeom prst="ellipse">
                <a:avLst/>
              </a:prstGeom>
              <a:solidFill>
                <a:schemeClr val="bg1"/>
              </a:solidFill>
              <a:ln w="12700">
                <a:solidFill>
                  <a:schemeClr val="tx1"/>
                </a:solidFill>
                <a:round/>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grpSp>
        <p:sp>
          <p:nvSpPr>
            <p:cNvPr id="56327" name="Rechteck 12"/>
            <p:cNvSpPr>
              <a:spLocks noChangeArrowheads="1"/>
            </p:cNvSpPr>
            <p:nvPr/>
          </p:nvSpPr>
          <p:spPr bwMode="auto">
            <a:xfrm>
              <a:off x="4018572" y="3648804"/>
              <a:ext cx="381000" cy="349250"/>
            </a:xfrm>
            <a:prstGeom prst="rect">
              <a:avLst/>
            </a:prstGeom>
            <a:solidFill>
              <a:schemeClr val="bg1"/>
            </a:solidFill>
            <a:ln w="12700">
              <a:solidFill>
                <a:srgbClr val="FFFFFF"/>
              </a:solidFill>
              <a:round/>
              <a:headEnd/>
              <a:tailEnd/>
            </a:ln>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grpSp>
    </p:spTree>
    <p:extLst>
      <p:ext uri="{BB962C8B-B14F-4D97-AF65-F5344CB8AC3E}">
        <p14:creationId xmlns:p14="http://schemas.microsoft.com/office/powerpoint/2010/main" val="28460948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222250"/>
            <a:ext cx="8153400" cy="704850"/>
          </a:xfrm>
        </p:spPr>
        <p:txBody>
          <a:bodyPr/>
          <a:lstStyle/>
          <a:p>
            <a:r>
              <a:rPr lang="en-US" altLang="en-US" smtClean="0"/>
              <a:t>Component Diagram Example</a:t>
            </a:r>
          </a:p>
        </p:txBody>
      </p:sp>
      <p:sp>
        <p:nvSpPr>
          <p:cNvPr id="95238" name="AutoShape 6"/>
          <p:cNvSpPr>
            <a:spLocks noChangeArrowheads="1"/>
          </p:cNvSpPr>
          <p:nvPr/>
        </p:nvSpPr>
        <p:spPr bwMode="auto">
          <a:xfrm>
            <a:off x="6249988" y="5157788"/>
            <a:ext cx="2233612" cy="1066800"/>
          </a:xfrm>
          <a:prstGeom prst="cloudCallout">
            <a:avLst>
              <a:gd name="adj1" fmla="val -62014"/>
              <a:gd name="adj2" fmla="val -85264"/>
            </a:avLst>
          </a:prstGeom>
          <a:solidFill>
            <a:schemeClr val="bg1"/>
          </a:solidFill>
          <a:ln w="12700">
            <a:solidFill>
              <a:schemeClr val="tx1"/>
            </a:solidFill>
            <a:round/>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2000">
                <a:solidFill>
                  <a:srgbClr val="0006A3"/>
                </a:solidFill>
                <a:latin typeface="Helvetica" charset="0"/>
              </a:rPr>
              <a:t>UML Interface</a:t>
            </a:r>
          </a:p>
        </p:txBody>
      </p:sp>
      <p:sp>
        <p:nvSpPr>
          <p:cNvPr id="95239" name="AutoShape 7"/>
          <p:cNvSpPr>
            <a:spLocks noChangeArrowheads="1"/>
          </p:cNvSpPr>
          <p:nvPr/>
        </p:nvSpPr>
        <p:spPr bwMode="auto">
          <a:xfrm flipH="1">
            <a:off x="457200" y="2133600"/>
            <a:ext cx="2286000" cy="1219200"/>
          </a:xfrm>
          <a:prstGeom prst="cloudCallout">
            <a:avLst>
              <a:gd name="adj1" fmla="val -54444"/>
              <a:gd name="adj2" fmla="val 57940"/>
            </a:avLst>
          </a:prstGeom>
          <a:solidFill>
            <a:schemeClr val="bg1"/>
          </a:solidFill>
          <a:ln w="12700">
            <a:solidFill>
              <a:schemeClr val="tx1"/>
            </a:solidFill>
            <a:round/>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2000">
                <a:solidFill>
                  <a:srgbClr val="0006A3"/>
                </a:solidFill>
                <a:latin typeface="Helvetica" charset="0"/>
              </a:rPr>
              <a:t>UML</a:t>
            </a:r>
          </a:p>
          <a:p>
            <a:pPr algn="ctr"/>
            <a:r>
              <a:rPr lang="en-US" altLang="en-US" sz="2000">
                <a:solidFill>
                  <a:srgbClr val="0006A3"/>
                </a:solidFill>
                <a:latin typeface="Helvetica" charset="0"/>
              </a:rPr>
              <a:t> Component</a:t>
            </a:r>
          </a:p>
        </p:txBody>
      </p:sp>
      <p:sp>
        <p:nvSpPr>
          <p:cNvPr id="57349" name="Rectangle 38"/>
          <p:cNvSpPr>
            <a:spLocks noChangeArrowheads="1"/>
          </p:cNvSpPr>
          <p:nvPr/>
        </p:nvSpPr>
        <p:spPr bwMode="auto">
          <a:xfrm>
            <a:off x="5867400" y="1941513"/>
            <a:ext cx="18303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solidFill>
                  <a:srgbClr val="000000"/>
                </a:solidFill>
                <a:latin typeface="Courier New" charset="0"/>
              </a:rPr>
              <a:t>reservations</a:t>
            </a:r>
          </a:p>
        </p:txBody>
      </p:sp>
      <p:sp>
        <p:nvSpPr>
          <p:cNvPr id="57350" name="Rectangle 39"/>
          <p:cNvSpPr>
            <a:spLocks noChangeArrowheads="1"/>
          </p:cNvSpPr>
          <p:nvPr/>
        </p:nvSpPr>
        <p:spPr bwMode="auto">
          <a:xfrm>
            <a:off x="5867400" y="3541713"/>
            <a:ext cx="100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solidFill>
                  <a:srgbClr val="000000"/>
                </a:solidFill>
                <a:latin typeface="Courier New" charset="0"/>
              </a:rPr>
              <a:t>update</a:t>
            </a:r>
          </a:p>
        </p:txBody>
      </p:sp>
      <p:sp>
        <p:nvSpPr>
          <p:cNvPr id="95276" name="AutoShape 44"/>
          <p:cNvSpPr>
            <a:spLocks noChangeArrowheads="1"/>
          </p:cNvSpPr>
          <p:nvPr/>
        </p:nvSpPr>
        <p:spPr bwMode="auto">
          <a:xfrm>
            <a:off x="6376988" y="703263"/>
            <a:ext cx="2233612" cy="1066800"/>
          </a:xfrm>
          <a:prstGeom prst="cloudCallout">
            <a:avLst>
              <a:gd name="adj1" fmla="val -76269"/>
              <a:gd name="adj2" fmla="val 69981"/>
            </a:avLst>
          </a:prstGeom>
          <a:solidFill>
            <a:schemeClr val="bg1"/>
          </a:solidFill>
          <a:ln w="12700">
            <a:solidFill>
              <a:schemeClr val="tx1"/>
            </a:solidFill>
            <a:round/>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2000">
                <a:solidFill>
                  <a:srgbClr val="0006A3"/>
                </a:solidFill>
                <a:latin typeface="Helvetica" charset="0"/>
              </a:rPr>
              <a:t>   Dependency.</a:t>
            </a:r>
          </a:p>
        </p:txBody>
      </p:sp>
      <p:pic>
        <p:nvPicPr>
          <p:cNvPr id="57352" name="Bild 35" descr="ComponentDiagramExample.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16250" y="1597025"/>
            <a:ext cx="2851150"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94682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5239"/>
                                        </p:tgtEl>
                                        <p:attrNameLst>
                                          <p:attrName>style.visibility</p:attrName>
                                        </p:attrNameLst>
                                      </p:cBhvr>
                                      <p:to>
                                        <p:strVal val="visible"/>
                                      </p:to>
                                    </p:set>
                                    <p:anim calcmode="lin" valueType="num">
                                      <p:cBhvr additive="base">
                                        <p:cTn id="7" dur="500" fill="hold"/>
                                        <p:tgtEl>
                                          <p:spTgt spid="95239"/>
                                        </p:tgtEl>
                                        <p:attrNameLst>
                                          <p:attrName>ppt_x</p:attrName>
                                        </p:attrNameLst>
                                      </p:cBhvr>
                                      <p:tavLst>
                                        <p:tav tm="0">
                                          <p:val>
                                            <p:strVal val="0-#ppt_w/2"/>
                                          </p:val>
                                        </p:tav>
                                        <p:tav tm="100000">
                                          <p:val>
                                            <p:strVal val="#ppt_x"/>
                                          </p:val>
                                        </p:tav>
                                      </p:tavLst>
                                    </p:anim>
                                    <p:anim calcmode="lin" valueType="num">
                                      <p:cBhvr additive="base">
                                        <p:cTn id="8" dur="500" fill="hold"/>
                                        <p:tgtEl>
                                          <p:spTgt spid="952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5238"/>
                                        </p:tgtEl>
                                        <p:attrNameLst>
                                          <p:attrName>style.visibility</p:attrName>
                                        </p:attrNameLst>
                                      </p:cBhvr>
                                      <p:to>
                                        <p:strVal val="visible"/>
                                      </p:to>
                                    </p:set>
                                    <p:anim calcmode="lin" valueType="num">
                                      <p:cBhvr additive="base">
                                        <p:cTn id="13" dur="500" fill="hold"/>
                                        <p:tgtEl>
                                          <p:spTgt spid="95238"/>
                                        </p:tgtEl>
                                        <p:attrNameLst>
                                          <p:attrName>ppt_x</p:attrName>
                                        </p:attrNameLst>
                                      </p:cBhvr>
                                      <p:tavLst>
                                        <p:tav tm="0">
                                          <p:val>
                                            <p:strVal val="1+#ppt_w/2"/>
                                          </p:val>
                                        </p:tav>
                                        <p:tav tm="100000">
                                          <p:val>
                                            <p:strVal val="#ppt_x"/>
                                          </p:val>
                                        </p:tav>
                                      </p:tavLst>
                                    </p:anim>
                                    <p:anim calcmode="lin" valueType="num">
                                      <p:cBhvr additive="base">
                                        <p:cTn id="14" dur="500" fill="hold"/>
                                        <p:tgtEl>
                                          <p:spTgt spid="9523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8" grpId="0" animBg="1" autoUpdateAnimBg="0"/>
      <p:bldP spid="95239" grpId="0" animBg="1" autoUpdateAnimBg="0"/>
      <p:bldP spid="95276"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Bild 47" descr="DeploymentDiagramExample.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1450" y="2103438"/>
            <a:ext cx="43053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Rectangle 2"/>
          <p:cNvSpPr>
            <a:spLocks noGrp="1" noChangeArrowheads="1"/>
          </p:cNvSpPr>
          <p:nvPr>
            <p:ph type="title"/>
          </p:nvPr>
        </p:nvSpPr>
        <p:spPr>
          <a:xfrm>
            <a:off x="419100" y="214313"/>
            <a:ext cx="8153400" cy="863600"/>
          </a:xfrm>
        </p:spPr>
        <p:txBody>
          <a:bodyPr/>
          <a:lstStyle/>
          <a:p>
            <a:r>
              <a:rPr lang="en-US" altLang="en-US" smtClean="0"/>
              <a:t>Deployment Diagram Example</a:t>
            </a:r>
          </a:p>
        </p:txBody>
      </p:sp>
      <p:sp>
        <p:nvSpPr>
          <p:cNvPr id="97285" name="AutoShape 5"/>
          <p:cNvSpPr>
            <a:spLocks noChangeArrowheads="1"/>
          </p:cNvSpPr>
          <p:nvPr/>
        </p:nvSpPr>
        <p:spPr bwMode="auto">
          <a:xfrm>
            <a:off x="285750" y="4170363"/>
            <a:ext cx="2419350" cy="1144587"/>
          </a:xfrm>
          <a:prstGeom prst="cloudCallout">
            <a:avLst>
              <a:gd name="adj1" fmla="val 86602"/>
              <a:gd name="adj2" fmla="val -27894"/>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800">
                <a:solidFill>
                  <a:srgbClr val="0006A3"/>
                </a:solidFill>
                <a:latin typeface="Helvetica" charset="0"/>
              </a:rPr>
              <a:t>Dependency </a:t>
            </a:r>
          </a:p>
          <a:p>
            <a:pPr algn="ctr"/>
            <a:r>
              <a:rPr lang="en-US" altLang="en-US" sz="1800">
                <a:solidFill>
                  <a:srgbClr val="0006A3"/>
                </a:solidFill>
                <a:latin typeface="Helvetica" charset="0"/>
              </a:rPr>
              <a:t>(between nodes)</a:t>
            </a:r>
          </a:p>
        </p:txBody>
      </p:sp>
      <p:sp>
        <p:nvSpPr>
          <p:cNvPr id="97286" name="AutoShape 6"/>
          <p:cNvSpPr>
            <a:spLocks noChangeArrowheads="1"/>
          </p:cNvSpPr>
          <p:nvPr/>
        </p:nvSpPr>
        <p:spPr bwMode="auto">
          <a:xfrm>
            <a:off x="4768850" y="1016000"/>
            <a:ext cx="1981200" cy="1066800"/>
          </a:xfrm>
          <a:prstGeom prst="cloudCallout">
            <a:avLst>
              <a:gd name="adj1" fmla="val -35898"/>
              <a:gd name="adj2" fmla="val 13050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800">
                <a:solidFill>
                  <a:srgbClr val="0006A3"/>
                </a:solidFill>
                <a:latin typeface="Helvetica" charset="0"/>
              </a:rPr>
              <a:t>Dependency </a:t>
            </a:r>
          </a:p>
          <a:p>
            <a:pPr algn="ctr"/>
            <a:r>
              <a:rPr lang="en-US" altLang="en-US" sz="1800">
                <a:solidFill>
                  <a:srgbClr val="0006A3"/>
                </a:solidFill>
                <a:latin typeface="Helvetica" charset="0"/>
              </a:rPr>
              <a:t>(in a node)</a:t>
            </a:r>
          </a:p>
        </p:txBody>
      </p:sp>
      <p:sp>
        <p:nvSpPr>
          <p:cNvPr id="97335" name="AutoShape 55"/>
          <p:cNvSpPr>
            <a:spLocks noChangeArrowheads="1"/>
          </p:cNvSpPr>
          <p:nvPr/>
        </p:nvSpPr>
        <p:spPr bwMode="auto">
          <a:xfrm flipH="1">
            <a:off x="419100" y="1077913"/>
            <a:ext cx="2286000" cy="1219200"/>
          </a:xfrm>
          <a:prstGeom prst="cloudCallout">
            <a:avLst>
              <a:gd name="adj1" fmla="val -47523"/>
              <a:gd name="adj2" fmla="val 95231"/>
            </a:avLst>
          </a:prstGeom>
          <a:solidFill>
            <a:schemeClr val="bg1"/>
          </a:solidFill>
          <a:ln w="12700">
            <a:solidFill>
              <a:schemeClr val="tx1"/>
            </a:solidFill>
            <a:round/>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800">
                <a:solidFill>
                  <a:srgbClr val="0006A3"/>
                </a:solidFill>
                <a:latin typeface="Helvetica" charset="0"/>
              </a:rPr>
              <a:t>UML Node</a:t>
            </a:r>
          </a:p>
        </p:txBody>
      </p:sp>
      <p:sp>
        <p:nvSpPr>
          <p:cNvPr id="97337" name="AutoShape 57"/>
          <p:cNvSpPr>
            <a:spLocks noChangeArrowheads="1"/>
          </p:cNvSpPr>
          <p:nvPr/>
        </p:nvSpPr>
        <p:spPr bwMode="auto">
          <a:xfrm flipH="1">
            <a:off x="933450" y="2927350"/>
            <a:ext cx="1446213" cy="828675"/>
          </a:xfrm>
          <a:prstGeom prst="cloudCallout">
            <a:avLst>
              <a:gd name="adj1" fmla="val -125588"/>
              <a:gd name="adj2" fmla="val 53620"/>
            </a:avLst>
          </a:prstGeom>
          <a:solidFill>
            <a:schemeClr val="bg1"/>
          </a:solidFill>
          <a:ln w="12700">
            <a:solidFill>
              <a:schemeClr val="tx1"/>
            </a:solidFill>
            <a:round/>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800">
                <a:solidFill>
                  <a:srgbClr val="0006A3"/>
                </a:solidFill>
                <a:latin typeface="Helvetica" charset="0"/>
              </a:rPr>
              <a:t>UML</a:t>
            </a:r>
          </a:p>
          <a:p>
            <a:pPr algn="ctr"/>
            <a:r>
              <a:rPr lang="en-US" altLang="en-US" sz="1800">
                <a:solidFill>
                  <a:srgbClr val="0006A3"/>
                </a:solidFill>
                <a:latin typeface="Helvetica" charset="0"/>
              </a:rPr>
              <a:t> Interface</a:t>
            </a:r>
          </a:p>
        </p:txBody>
      </p:sp>
    </p:spTree>
    <p:extLst>
      <p:ext uri="{BB962C8B-B14F-4D97-AF65-F5344CB8AC3E}">
        <p14:creationId xmlns:p14="http://schemas.microsoft.com/office/powerpoint/2010/main" val="27158152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2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73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73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7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animBg="1" autoUpdateAnimBg="0"/>
      <p:bldP spid="97286" grpId="0" animBg="1" autoUpdateAnimBg="0"/>
      <p:bldP spid="97335" grpId="0" animBg="1" autoUpdateAnimBg="0"/>
      <p:bldP spid="97337"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ChangeArrowheads="1"/>
          </p:cNvSpPr>
          <p:nvPr/>
        </p:nvSpPr>
        <p:spPr bwMode="auto">
          <a:xfrm>
            <a:off x="3309938" y="755650"/>
            <a:ext cx="25415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3000">
                <a:solidFill>
                  <a:srgbClr val="000000"/>
                </a:solidFill>
              </a:rPr>
              <a:t>System Design</a:t>
            </a:r>
          </a:p>
        </p:txBody>
      </p:sp>
      <p:grpSp>
        <p:nvGrpSpPr>
          <p:cNvPr id="19459" name="Group 5"/>
          <p:cNvGrpSpPr>
            <a:grpSpLocks/>
          </p:cNvGrpSpPr>
          <p:nvPr/>
        </p:nvGrpSpPr>
        <p:grpSpPr bwMode="auto">
          <a:xfrm>
            <a:off x="65088" y="1395413"/>
            <a:ext cx="3898900" cy="2614612"/>
            <a:chOff x="138" y="783"/>
            <a:chExt cx="2456" cy="1647"/>
          </a:xfrm>
        </p:grpSpPr>
        <p:sp>
          <p:nvSpPr>
            <p:cNvPr id="19492" name="Rectangle 6"/>
            <p:cNvSpPr>
              <a:spLocks noChangeArrowheads="1"/>
            </p:cNvSpPr>
            <p:nvPr/>
          </p:nvSpPr>
          <p:spPr bwMode="auto">
            <a:xfrm>
              <a:off x="138" y="1854"/>
              <a:ext cx="1975"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buFont typeface="Wingdings" charset="2"/>
                <a:buChar char="ü"/>
              </a:pPr>
              <a:r>
                <a:rPr lang="en-US" altLang="en-US" sz="1800">
                  <a:solidFill>
                    <a:srgbClr val="0000CC"/>
                  </a:solidFill>
                </a:rPr>
                <a:t>2. Subsystem Decomposition</a:t>
              </a:r>
            </a:p>
          </p:txBody>
        </p:sp>
        <p:sp>
          <p:nvSpPr>
            <p:cNvPr id="19493" name="Rectangle 7"/>
            <p:cNvSpPr>
              <a:spLocks noChangeArrowheads="1"/>
            </p:cNvSpPr>
            <p:nvPr/>
          </p:nvSpPr>
          <p:spPr bwMode="auto">
            <a:xfrm>
              <a:off x="272" y="2048"/>
              <a:ext cx="1308"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700">
                  <a:solidFill>
                    <a:srgbClr val="000000"/>
                  </a:solidFill>
                </a:rPr>
                <a:t>Layers vs Partitions</a:t>
              </a:r>
            </a:p>
            <a:p>
              <a:r>
                <a:rPr lang="en-US" altLang="en-US" sz="1700">
                  <a:solidFill>
                    <a:srgbClr val="000000"/>
                  </a:solidFill>
                </a:rPr>
                <a:t>Coherence/Coupling</a:t>
              </a:r>
            </a:p>
          </p:txBody>
        </p:sp>
        <p:sp>
          <p:nvSpPr>
            <p:cNvPr id="19494" name="Line 8"/>
            <p:cNvSpPr>
              <a:spLocks noChangeShapeType="1"/>
            </p:cNvSpPr>
            <p:nvPr/>
          </p:nvSpPr>
          <p:spPr bwMode="auto">
            <a:xfrm flipH="1">
              <a:off x="1118" y="783"/>
              <a:ext cx="1476" cy="104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460" name="Rectangle 9"/>
          <p:cNvSpPr>
            <a:spLocks noChangeArrowheads="1"/>
          </p:cNvSpPr>
          <p:nvPr/>
        </p:nvSpPr>
        <p:spPr bwMode="auto">
          <a:xfrm>
            <a:off x="2663825" y="4913313"/>
            <a:ext cx="2381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solidFill>
                  <a:srgbClr val="000000"/>
                </a:solidFill>
              </a:rPr>
              <a:t> </a:t>
            </a:r>
          </a:p>
        </p:txBody>
      </p:sp>
      <p:grpSp>
        <p:nvGrpSpPr>
          <p:cNvPr id="19461" name="Group 10"/>
          <p:cNvGrpSpPr>
            <a:grpSpLocks/>
          </p:cNvGrpSpPr>
          <p:nvPr/>
        </p:nvGrpSpPr>
        <p:grpSpPr bwMode="auto">
          <a:xfrm>
            <a:off x="2058988" y="1606550"/>
            <a:ext cx="2392362" cy="4772025"/>
            <a:chOff x="1394" y="916"/>
            <a:chExt cx="1507" cy="3006"/>
          </a:xfrm>
        </p:grpSpPr>
        <p:sp>
          <p:nvSpPr>
            <p:cNvPr id="19488" name="Rectangle 11"/>
            <p:cNvSpPr>
              <a:spLocks noChangeArrowheads="1"/>
            </p:cNvSpPr>
            <p:nvPr/>
          </p:nvSpPr>
          <p:spPr bwMode="auto">
            <a:xfrm>
              <a:off x="1394" y="2852"/>
              <a:ext cx="126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solidFill>
                    <a:srgbClr val="0000CC"/>
                  </a:solidFill>
                </a:rPr>
                <a:t>4. Hardware/</a:t>
              </a:r>
            </a:p>
            <a:p>
              <a:r>
                <a:rPr lang="en-US" altLang="en-US" sz="1800">
                  <a:solidFill>
                    <a:srgbClr val="0000CC"/>
                  </a:solidFill>
                </a:rPr>
                <a:t>Software Mapping</a:t>
              </a:r>
            </a:p>
          </p:txBody>
        </p:sp>
        <p:grpSp>
          <p:nvGrpSpPr>
            <p:cNvPr id="19489" name="Group 12"/>
            <p:cNvGrpSpPr>
              <a:grpSpLocks/>
            </p:cNvGrpSpPr>
            <p:nvPr/>
          </p:nvGrpSpPr>
          <p:grpSpPr bwMode="auto">
            <a:xfrm>
              <a:off x="1404" y="916"/>
              <a:ext cx="1497" cy="3006"/>
              <a:chOff x="1404" y="916"/>
              <a:chExt cx="1497" cy="3006"/>
            </a:xfrm>
          </p:grpSpPr>
          <p:sp>
            <p:nvSpPr>
              <p:cNvPr id="19490" name="Line 13"/>
              <p:cNvSpPr>
                <a:spLocks noChangeShapeType="1"/>
              </p:cNvSpPr>
              <p:nvPr/>
            </p:nvSpPr>
            <p:spPr bwMode="auto">
              <a:xfrm flipH="1">
                <a:off x="2194" y="916"/>
                <a:ext cx="707" cy="19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1" name="Rectangle 14"/>
              <p:cNvSpPr>
                <a:spLocks noChangeArrowheads="1"/>
              </p:cNvSpPr>
              <p:nvPr/>
            </p:nvSpPr>
            <p:spPr bwMode="auto">
              <a:xfrm>
                <a:off x="1404" y="3214"/>
                <a:ext cx="1481" cy="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700">
                    <a:solidFill>
                      <a:srgbClr val="000000"/>
                    </a:solidFill>
                  </a:rPr>
                  <a:t>Special Purpose</a:t>
                </a:r>
              </a:p>
              <a:p>
                <a:r>
                  <a:rPr lang="en-US" altLang="en-US" sz="1700">
                    <a:solidFill>
                      <a:srgbClr val="000000"/>
                    </a:solidFill>
                  </a:rPr>
                  <a:t>Buy vs Build</a:t>
                </a:r>
              </a:p>
              <a:p>
                <a:r>
                  <a:rPr lang="en-US" altLang="en-US" sz="1700">
                    <a:solidFill>
                      <a:srgbClr val="000000"/>
                    </a:solidFill>
                  </a:rPr>
                  <a:t>Allocation of Resources</a:t>
                </a:r>
              </a:p>
              <a:p>
                <a:r>
                  <a:rPr lang="en-US" altLang="en-US" sz="1700">
                    <a:solidFill>
                      <a:srgbClr val="000000"/>
                    </a:solidFill>
                  </a:rPr>
                  <a:t>Connectivity</a:t>
                </a:r>
              </a:p>
            </p:txBody>
          </p:sp>
        </p:grpSp>
      </p:grpSp>
      <p:sp>
        <p:nvSpPr>
          <p:cNvPr id="19462" name="Rectangle 15"/>
          <p:cNvSpPr>
            <a:spLocks noChangeArrowheads="1"/>
          </p:cNvSpPr>
          <p:nvPr/>
        </p:nvSpPr>
        <p:spPr bwMode="auto">
          <a:xfrm>
            <a:off x="723900" y="4672013"/>
            <a:ext cx="2381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solidFill>
                  <a:srgbClr val="000000"/>
                </a:solidFill>
              </a:rPr>
              <a:t> </a:t>
            </a:r>
          </a:p>
        </p:txBody>
      </p:sp>
      <p:grpSp>
        <p:nvGrpSpPr>
          <p:cNvPr id="19463" name="Group 16"/>
          <p:cNvGrpSpPr>
            <a:grpSpLocks/>
          </p:cNvGrpSpPr>
          <p:nvPr/>
        </p:nvGrpSpPr>
        <p:grpSpPr bwMode="auto">
          <a:xfrm>
            <a:off x="4243388" y="1535113"/>
            <a:ext cx="2676525" cy="4379912"/>
            <a:chOff x="2770" y="871"/>
            <a:chExt cx="1686" cy="2759"/>
          </a:xfrm>
        </p:grpSpPr>
        <p:sp>
          <p:nvSpPr>
            <p:cNvPr id="19485" name="Line 17"/>
            <p:cNvSpPr>
              <a:spLocks noChangeShapeType="1"/>
            </p:cNvSpPr>
            <p:nvPr/>
          </p:nvSpPr>
          <p:spPr bwMode="auto">
            <a:xfrm>
              <a:off x="2972" y="871"/>
              <a:ext cx="192" cy="18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86" name="Rectangle 18"/>
            <p:cNvSpPr>
              <a:spLocks noChangeArrowheads="1"/>
            </p:cNvSpPr>
            <p:nvPr/>
          </p:nvSpPr>
          <p:spPr bwMode="auto">
            <a:xfrm>
              <a:off x="2770" y="2852"/>
              <a:ext cx="95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solidFill>
                    <a:srgbClr val="0000CC"/>
                  </a:solidFill>
                </a:rPr>
                <a:t>5. Data</a:t>
              </a:r>
            </a:p>
            <a:p>
              <a:r>
                <a:rPr lang="en-US" altLang="en-US" sz="1800">
                  <a:solidFill>
                    <a:srgbClr val="0000CC"/>
                  </a:solidFill>
                </a:rPr>
                <a:t>Management </a:t>
              </a:r>
            </a:p>
          </p:txBody>
        </p:sp>
        <p:sp>
          <p:nvSpPr>
            <p:cNvPr id="19487" name="Rectangle 19"/>
            <p:cNvSpPr>
              <a:spLocks noChangeArrowheads="1"/>
            </p:cNvSpPr>
            <p:nvPr/>
          </p:nvSpPr>
          <p:spPr bwMode="auto">
            <a:xfrm>
              <a:off x="2960" y="3248"/>
              <a:ext cx="1496"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700">
                  <a:solidFill>
                    <a:srgbClr val="000000"/>
                  </a:solidFill>
                </a:rPr>
                <a:t>Persistent Objects</a:t>
              </a:r>
            </a:p>
            <a:p>
              <a:r>
                <a:rPr lang="en-US" altLang="en-US" sz="1700">
                  <a:solidFill>
                    <a:srgbClr val="000000"/>
                  </a:solidFill>
                </a:rPr>
                <a:t>File system vs Database</a:t>
              </a:r>
            </a:p>
          </p:txBody>
        </p:sp>
      </p:grpSp>
      <p:grpSp>
        <p:nvGrpSpPr>
          <p:cNvPr id="19464" name="Group 20"/>
          <p:cNvGrpSpPr>
            <a:grpSpLocks/>
          </p:cNvGrpSpPr>
          <p:nvPr/>
        </p:nvGrpSpPr>
        <p:grpSpPr bwMode="auto">
          <a:xfrm>
            <a:off x="4646613" y="1395413"/>
            <a:ext cx="4244975" cy="4770437"/>
            <a:chOff x="3024" y="783"/>
            <a:chExt cx="2674" cy="3005"/>
          </a:xfrm>
        </p:grpSpPr>
        <p:sp>
          <p:nvSpPr>
            <p:cNvPr id="19482" name="Line 21"/>
            <p:cNvSpPr>
              <a:spLocks noChangeShapeType="1"/>
            </p:cNvSpPr>
            <p:nvPr/>
          </p:nvSpPr>
          <p:spPr bwMode="auto">
            <a:xfrm>
              <a:off x="3024" y="783"/>
              <a:ext cx="1152" cy="19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83" name="Rectangle 22"/>
            <p:cNvSpPr>
              <a:spLocks noChangeArrowheads="1"/>
            </p:cNvSpPr>
            <p:nvPr/>
          </p:nvSpPr>
          <p:spPr bwMode="auto">
            <a:xfrm>
              <a:off x="4451" y="3243"/>
              <a:ext cx="1247"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700">
                  <a:solidFill>
                    <a:srgbClr val="000000"/>
                  </a:solidFill>
                </a:rPr>
                <a:t>Access Control List</a:t>
              </a:r>
            </a:p>
            <a:p>
              <a:r>
                <a:rPr lang="en-US" altLang="en-US" sz="1700">
                  <a:solidFill>
                    <a:srgbClr val="000000"/>
                  </a:solidFill>
                </a:rPr>
                <a:t>vs Capabilities</a:t>
              </a:r>
            </a:p>
            <a:p>
              <a:r>
                <a:rPr lang="en-US" altLang="en-US" sz="1700">
                  <a:solidFill>
                    <a:srgbClr val="000000"/>
                  </a:solidFill>
                </a:rPr>
                <a:t>Security</a:t>
              </a:r>
            </a:p>
          </p:txBody>
        </p:sp>
        <p:sp>
          <p:nvSpPr>
            <p:cNvPr id="19484" name="Rectangle 23"/>
            <p:cNvSpPr>
              <a:spLocks noChangeArrowheads="1"/>
            </p:cNvSpPr>
            <p:nvPr/>
          </p:nvSpPr>
          <p:spPr bwMode="auto">
            <a:xfrm>
              <a:off x="4314" y="2852"/>
              <a:ext cx="131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solidFill>
                    <a:srgbClr val="0000CC"/>
                  </a:solidFill>
                </a:rPr>
                <a:t>6. Global Resource </a:t>
              </a:r>
            </a:p>
            <a:p>
              <a:r>
                <a:rPr lang="en-US" altLang="en-US" sz="1800">
                  <a:solidFill>
                    <a:srgbClr val="0000CC"/>
                  </a:solidFill>
                </a:rPr>
                <a:t>Handlung </a:t>
              </a:r>
            </a:p>
          </p:txBody>
        </p:sp>
      </p:grpSp>
      <p:grpSp>
        <p:nvGrpSpPr>
          <p:cNvPr id="19465" name="Group 24"/>
          <p:cNvGrpSpPr>
            <a:grpSpLocks/>
          </p:cNvGrpSpPr>
          <p:nvPr/>
        </p:nvGrpSpPr>
        <p:grpSpPr bwMode="auto">
          <a:xfrm>
            <a:off x="5021263" y="1312863"/>
            <a:ext cx="3741737" cy="1800225"/>
            <a:chOff x="3260" y="731"/>
            <a:chExt cx="2357" cy="1134"/>
          </a:xfrm>
        </p:grpSpPr>
        <p:sp>
          <p:nvSpPr>
            <p:cNvPr id="19479" name="Rectangle 25"/>
            <p:cNvSpPr>
              <a:spLocks noChangeArrowheads="1"/>
            </p:cNvSpPr>
            <p:nvPr/>
          </p:nvSpPr>
          <p:spPr bwMode="auto">
            <a:xfrm>
              <a:off x="4584" y="948"/>
              <a:ext cx="87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solidFill>
                    <a:srgbClr val="0000CC"/>
                  </a:solidFill>
                </a:rPr>
                <a:t>8. Boundary</a:t>
              </a:r>
            </a:p>
            <a:p>
              <a:r>
                <a:rPr lang="en-US" altLang="en-US" sz="1800">
                  <a:solidFill>
                    <a:srgbClr val="0000CC"/>
                  </a:solidFill>
                </a:rPr>
                <a:t>Conditions</a:t>
              </a:r>
              <a:endParaRPr lang="en-US" altLang="en-US" sz="1800">
                <a:solidFill>
                  <a:srgbClr val="FF0000"/>
                </a:solidFill>
              </a:endParaRPr>
            </a:p>
          </p:txBody>
        </p:sp>
        <p:sp>
          <p:nvSpPr>
            <p:cNvPr id="19480" name="Rectangle 26"/>
            <p:cNvSpPr>
              <a:spLocks noChangeArrowheads="1"/>
            </p:cNvSpPr>
            <p:nvPr/>
          </p:nvSpPr>
          <p:spPr bwMode="auto">
            <a:xfrm>
              <a:off x="4755" y="1320"/>
              <a:ext cx="862"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700">
                  <a:solidFill>
                    <a:srgbClr val="000000"/>
                  </a:solidFill>
                </a:rPr>
                <a:t>Initialization</a:t>
              </a:r>
            </a:p>
            <a:p>
              <a:r>
                <a:rPr lang="en-US" altLang="en-US" sz="1700">
                  <a:solidFill>
                    <a:srgbClr val="000000"/>
                  </a:solidFill>
                </a:rPr>
                <a:t>Termination</a:t>
              </a:r>
            </a:p>
            <a:p>
              <a:r>
                <a:rPr lang="en-US" altLang="en-US" sz="1700">
                  <a:solidFill>
                    <a:srgbClr val="000000"/>
                  </a:solidFill>
                </a:rPr>
                <a:t>Failure</a:t>
              </a:r>
            </a:p>
          </p:txBody>
        </p:sp>
        <p:sp>
          <p:nvSpPr>
            <p:cNvPr id="19481" name="Line 27"/>
            <p:cNvSpPr>
              <a:spLocks noChangeShapeType="1"/>
            </p:cNvSpPr>
            <p:nvPr/>
          </p:nvSpPr>
          <p:spPr bwMode="auto">
            <a:xfrm>
              <a:off x="3260" y="731"/>
              <a:ext cx="1324" cy="43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466" name="Group 28"/>
          <p:cNvGrpSpPr>
            <a:grpSpLocks/>
          </p:cNvGrpSpPr>
          <p:nvPr/>
        </p:nvGrpSpPr>
        <p:grpSpPr bwMode="auto">
          <a:xfrm>
            <a:off x="128588" y="1395413"/>
            <a:ext cx="4114800" cy="3946525"/>
            <a:chOff x="178" y="783"/>
            <a:chExt cx="2592" cy="2486"/>
          </a:xfrm>
        </p:grpSpPr>
        <p:sp>
          <p:nvSpPr>
            <p:cNvPr id="19476" name="Line 29"/>
            <p:cNvSpPr>
              <a:spLocks noChangeShapeType="1"/>
            </p:cNvSpPr>
            <p:nvPr/>
          </p:nvSpPr>
          <p:spPr bwMode="auto">
            <a:xfrm flipH="1">
              <a:off x="1280" y="783"/>
              <a:ext cx="1490" cy="18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7" name="Rectangle 30"/>
            <p:cNvSpPr>
              <a:spLocks noChangeArrowheads="1"/>
            </p:cNvSpPr>
            <p:nvPr/>
          </p:nvSpPr>
          <p:spPr bwMode="auto">
            <a:xfrm>
              <a:off x="178" y="2670"/>
              <a:ext cx="118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buFont typeface="Wingdings" charset="2"/>
                <a:buChar char="Ø"/>
              </a:pPr>
              <a:r>
                <a:rPr lang="en-US" altLang="en-US" sz="1800">
                  <a:solidFill>
                    <a:srgbClr val="0000CC"/>
                  </a:solidFill>
                </a:rPr>
                <a:t>3. Concurrency</a:t>
              </a:r>
            </a:p>
          </p:txBody>
        </p:sp>
        <p:sp>
          <p:nvSpPr>
            <p:cNvPr id="19478" name="Rectangle 31"/>
            <p:cNvSpPr>
              <a:spLocks noChangeArrowheads="1"/>
            </p:cNvSpPr>
            <p:nvPr/>
          </p:nvSpPr>
          <p:spPr bwMode="auto">
            <a:xfrm>
              <a:off x="328" y="2887"/>
              <a:ext cx="1074"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700">
                  <a:solidFill>
                    <a:srgbClr val="000000"/>
                  </a:solidFill>
                </a:rPr>
                <a:t>Identification of </a:t>
              </a:r>
            </a:p>
            <a:p>
              <a:r>
                <a:rPr lang="en-US" altLang="en-US" sz="1700">
                  <a:solidFill>
                    <a:srgbClr val="000000"/>
                  </a:solidFill>
                </a:rPr>
                <a:t>Threads</a:t>
              </a:r>
            </a:p>
          </p:txBody>
        </p:sp>
      </p:grpSp>
      <p:grpSp>
        <p:nvGrpSpPr>
          <p:cNvPr id="19467" name="Group 32"/>
          <p:cNvGrpSpPr>
            <a:grpSpLocks/>
          </p:cNvGrpSpPr>
          <p:nvPr/>
        </p:nvGrpSpPr>
        <p:grpSpPr bwMode="auto">
          <a:xfrm>
            <a:off x="4818063" y="1365250"/>
            <a:ext cx="4325937" cy="3300413"/>
            <a:chOff x="3132" y="764"/>
            <a:chExt cx="2725" cy="2079"/>
          </a:xfrm>
        </p:grpSpPr>
        <p:sp>
          <p:nvSpPr>
            <p:cNvPr id="19473" name="Line 33"/>
            <p:cNvSpPr>
              <a:spLocks noChangeShapeType="1"/>
            </p:cNvSpPr>
            <p:nvPr/>
          </p:nvSpPr>
          <p:spPr bwMode="auto">
            <a:xfrm>
              <a:off x="3132" y="764"/>
              <a:ext cx="1324" cy="9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4" name="Rectangle 34"/>
            <p:cNvSpPr>
              <a:spLocks noChangeArrowheads="1"/>
            </p:cNvSpPr>
            <p:nvPr/>
          </p:nvSpPr>
          <p:spPr bwMode="auto">
            <a:xfrm>
              <a:off x="4584" y="1891"/>
              <a:ext cx="84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solidFill>
                    <a:srgbClr val="0000CC"/>
                  </a:solidFill>
                </a:rPr>
                <a:t>7. Software </a:t>
              </a:r>
            </a:p>
            <a:p>
              <a:r>
                <a:rPr lang="en-US" altLang="en-US" sz="1800">
                  <a:solidFill>
                    <a:srgbClr val="0000CC"/>
                  </a:solidFill>
                </a:rPr>
                <a:t>Control</a:t>
              </a:r>
            </a:p>
          </p:txBody>
        </p:sp>
        <p:sp>
          <p:nvSpPr>
            <p:cNvPr id="19475" name="Rectangle 35"/>
            <p:cNvSpPr>
              <a:spLocks noChangeArrowheads="1"/>
            </p:cNvSpPr>
            <p:nvPr/>
          </p:nvSpPr>
          <p:spPr bwMode="auto">
            <a:xfrm>
              <a:off x="4696" y="2298"/>
              <a:ext cx="1161"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700">
                  <a:solidFill>
                    <a:srgbClr val="000000"/>
                  </a:solidFill>
                </a:rPr>
                <a:t>Monolithic</a:t>
              </a:r>
            </a:p>
            <a:p>
              <a:r>
                <a:rPr lang="en-US" altLang="en-US" sz="1700">
                  <a:solidFill>
                    <a:srgbClr val="000000"/>
                  </a:solidFill>
                </a:rPr>
                <a:t>Event-Driven</a:t>
              </a:r>
            </a:p>
            <a:p>
              <a:r>
                <a:rPr lang="en-US" altLang="en-US" sz="1700">
                  <a:solidFill>
                    <a:srgbClr val="000000"/>
                  </a:solidFill>
                </a:rPr>
                <a:t>Conc. Processes</a:t>
              </a:r>
            </a:p>
          </p:txBody>
        </p:sp>
      </p:grpSp>
      <p:grpSp>
        <p:nvGrpSpPr>
          <p:cNvPr id="19468" name="Group 36"/>
          <p:cNvGrpSpPr>
            <a:grpSpLocks/>
          </p:cNvGrpSpPr>
          <p:nvPr/>
        </p:nvGrpSpPr>
        <p:grpSpPr bwMode="auto">
          <a:xfrm>
            <a:off x="139700" y="1263650"/>
            <a:ext cx="3582988" cy="1590675"/>
            <a:chOff x="185" y="700"/>
            <a:chExt cx="2257" cy="1002"/>
          </a:xfrm>
        </p:grpSpPr>
        <p:sp>
          <p:nvSpPr>
            <p:cNvPr id="19470" name="Line 37"/>
            <p:cNvSpPr>
              <a:spLocks noChangeShapeType="1"/>
            </p:cNvSpPr>
            <p:nvPr/>
          </p:nvSpPr>
          <p:spPr bwMode="auto">
            <a:xfrm flipH="1">
              <a:off x="897" y="700"/>
              <a:ext cx="1545" cy="43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1" name="Rectangle 38"/>
            <p:cNvSpPr>
              <a:spLocks noChangeArrowheads="1"/>
            </p:cNvSpPr>
            <p:nvPr/>
          </p:nvSpPr>
          <p:spPr bwMode="auto">
            <a:xfrm>
              <a:off x="185" y="1117"/>
              <a:ext cx="1175"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buFont typeface="Wingdings" charset="2"/>
                <a:buChar char="ü"/>
              </a:pPr>
              <a:r>
                <a:rPr lang="en-US" altLang="en-US" sz="1800">
                  <a:solidFill>
                    <a:srgbClr val="0000CC"/>
                  </a:solidFill>
                </a:rPr>
                <a:t>1. Design Goals</a:t>
              </a:r>
            </a:p>
          </p:txBody>
        </p:sp>
        <p:sp>
          <p:nvSpPr>
            <p:cNvPr id="19472" name="Rectangle 39"/>
            <p:cNvSpPr>
              <a:spLocks noChangeArrowheads="1"/>
            </p:cNvSpPr>
            <p:nvPr/>
          </p:nvSpPr>
          <p:spPr bwMode="auto">
            <a:xfrm>
              <a:off x="288" y="1320"/>
              <a:ext cx="726"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700">
                  <a:solidFill>
                    <a:srgbClr val="000000"/>
                  </a:solidFill>
                </a:rPr>
                <a:t>Definition</a:t>
              </a:r>
            </a:p>
            <a:p>
              <a:r>
                <a:rPr lang="en-US" altLang="en-US" sz="1700">
                  <a:solidFill>
                    <a:srgbClr val="000000"/>
                  </a:solidFill>
                </a:rPr>
                <a:t>Trade-offs</a:t>
              </a:r>
            </a:p>
          </p:txBody>
        </p:sp>
      </p:grpSp>
      <p:sp>
        <p:nvSpPr>
          <p:cNvPr id="38" name="Pfeil nach rechts 37"/>
          <p:cNvSpPr>
            <a:spLocks noChangeArrowheads="1"/>
          </p:cNvSpPr>
          <p:nvPr/>
        </p:nvSpPr>
        <p:spPr bwMode="auto">
          <a:xfrm>
            <a:off x="65088" y="4437063"/>
            <a:ext cx="301625" cy="317500"/>
          </a:xfrm>
          <a:prstGeom prst="rightArrow">
            <a:avLst>
              <a:gd name="adj1" fmla="val 50000"/>
              <a:gd name="adj2" fmla="val 50000"/>
            </a:avLst>
          </a:prstGeom>
          <a:solidFill>
            <a:srgbClr val="00FF00"/>
          </a:solidFill>
          <a:ln w="12700">
            <a:solidFill>
              <a:schemeClr val="tx1"/>
            </a:solidFill>
            <a:round/>
            <a:headEnd/>
            <a:tailEnd/>
          </a:ln>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p:txBody>
          <a:bodyPr/>
          <a:lstStyle/>
          <a:p>
            <a:r>
              <a:rPr lang="en-US" altLang="en-US" smtClean="0"/>
              <a:t>Concurrency</a:t>
            </a:r>
          </a:p>
        </p:txBody>
      </p:sp>
      <p:sp>
        <p:nvSpPr>
          <p:cNvPr id="21507" name="Rectangle 7"/>
          <p:cNvSpPr>
            <a:spLocks noGrp="1" noChangeArrowheads="1"/>
          </p:cNvSpPr>
          <p:nvPr>
            <p:ph type="body" idx="1"/>
          </p:nvPr>
        </p:nvSpPr>
        <p:spPr/>
        <p:txBody>
          <a:bodyPr/>
          <a:lstStyle/>
          <a:p>
            <a:r>
              <a:rPr lang="en-US" altLang="en-US" dirty="0" smtClean="0"/>
              <a:t>Nonfunctional Requirements to be addressed: Performance, Response time, latency, availability.</a:t>
            </a:r>
          </a:p>
          <a:p>
            <a:r>
              <a:rPr lang="en-US" altLang="en-US" dirty="0" smtClean="0"/>
              <a:t> Two objects are </a:t>
            </a:r>
            <a:r>
              <a:rPr lang="en-US" altLang="en-US" dirty="0" smtClean="0">
                <a:solidFill>
                  <a:srgbClr val="FF0000"/>
                </a:solidFill>
              </a:rPr>
              <a:t>inherently concurrent </a:t>
            </a:r>
            <a:r>
              <a:rPr lang="en-US" altLang="en-US" dirty="0" smtClean="0"/>
              <a:t>if they can receive events at the same time without interacting</a:t>
            </a:r>
          </a:p>
          <a:p>
            <a:r>
              <a:rPr lang="en-US" altLang="en-US" dirty="0" smtClean="0"/>
              <a:t>Inherently concurrent objects can be assigned to different threads of control</a:t>
            </a:r>
          </a:p>
          <a:p>
            <a:r>
              <a:rPr lang="en-US" altLang="en-US" dirty="0" smtClean="0"/>
              <a:t>Objects with </a:t>
            </a:r>
            <a:r>
              <a:rPr lang="en-US" altLang="en-US" dirty="0" smtClean="0">
                <a:solidFill>
                  <a:srgbClr val="FF0000"/>
                </a:solidFill>
              </a:rPr>
              <a:t>mutual exclusive activity </a:t>
            </a:r>
            <a:r>
              <a:rPr lang="en-US" altLang="en-US" dirty="0" smtClean="0"/>
              <a:t>could be folded into a single thread of control</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title"/>
          </p:nvPr>
        </p:nvSpPr>
        <p:spPr/>
        <p:txBody>
          <a:bodyPr/>
          <a:lstStyle/>
          <a:p>
            <a:r>
              <a:rPr lang="en-US" altLang="en-US" smtClean="0"/>
              <a:t>Thread of Control</a:t>
            </a:r>
          </a:p>
        </p:txBody>
      </p:sp>
      <p:sp>
        <p:nvSpPr>
          <p:cNvPr id="23555" name="Rectangle 6"/>
          <p:cNvSpPr>
            <a:spLocks noGrp="1" noChangeArrowheads="1"/>
          </p:cNvSpPr>
          <p:nvPr>
            <p:ph type="body" idx="1"/>
          </p:nvPr>
        </p:nvSpPr>
        <p:spPr/>
        <p:txBody>
          <a:bodyPr/>
          <a:lstStyle/>
          <a:p>
            <a:r>
              <a:rPr lang="en-US" altLang="en-US" dirty="0" smtClean="0"/>
              <a:t>A </a:t>
            </a:r>
            <a:r>
              <a:rPr lang="en-US" altLang="en-US" dirty="0" smtClean="0">
                <a:solidFill>
                  <a:srgbClr val="FF0000"/>
                </a:solidFill>
              </a:rPr>
              <a:t>thread of control </a:t>
            </a:r>
            <a:r>
              <a:rPr lang="en-US" altLang="en-US" dirty="0" smtClean="0"/>
              <a:t>is a path through a set of state diagrams on which a single object is active at a time</a:t>
            </a:r>
          </a:p>
          <a:p>
            <a:pPr lvl="1"/>
            <a:r>
              <a:rPr lang="en-US" altLang="en-US" dirty="0" smtClean="0">
                <a:ea typeface="ＭＳ Ｐゴシック" charset="-128"/>
              </a:rPr>
              <a:t>A thread remains within a state diagram until an object sends an event to different object and waits for another event</a:t>
            </a:r>
          </a:p>
          <a:p>
            <a:pPr lvl="1"/>
            <a:r>
              <a:rPr lang="en-US" altLang="en-US" dirty="0" smtClean="0">
                <a:solidFill>
                  <a:srgbClr val="FF0000"/>
                </a:solidFill>
                <a:ea typeface="ＭＳ Ｐゴシック" charset="-128"/>
              </a:rPr>
              <a:t>Thread splitting: </a:t>
            </a:r>
            <a:r>
              <a:rPr lang="en-US" altLang="en-US" dirty="0" smtClean="0">
                <a:ea typeface="ＭＳ Ｐゴシック" charset="-128"/>
              </a:rPr>
              <a:t>Object does a non-blocking send of an event to another object.</a:t>
            </a:r>
          </a:p>
          <a:p>
            <a:r>
              <a:rPr lang="en-US" altLang="en-US" dirty="0" smtClean="0"/>
              <a:t>Concurrent threads can lead to race conditions.</a:t>
            </a:r>
          </a:p>
          <a:p>
            <a:r>
              <a:rPr lang="de-DE" altLang="en-US" dirty="0" smtClean="0"/>
              <a:t>A </a:t>
            </a:r>
            <a:r>
              <a:rPr lang="de-DE" altLang="en-US" dirty="0" smtClean="0">
                <a:solidFill>
                  <a:srgbClr val="FF0000"/>
                </a:solidFill>
              </a:rPr>
              <a:t>race condition  </a:t>
            </a:r>
            <a:r>
              <a:rPr lang="de-DE" altLang="en-US" dirty="0" smtClean="0"/>
              <a:t>(also race hazard) is a design flaw where the output of a process is depends on the specific sequence of other events.</a:t>
            </a:r>
          </a:p>
          <a:p>
            <a:pPr lvl="1"/>
            <a:r>
              <a:rPr lang="de-DE" altLang="en-US" dirty="0" smtClean="0">
                <a:ea typeface="ＭＳ Ｐゴシック" charset="-128"/>
              </a:rPr>
              <a:t>The name originated in digital circuit design: Two signals racing each other to influence the output.</a:t>
            </a:r>
            <a:endParaRPr lang="en-US" altLang="en-US" dirty="0" smtClean="0">
              <a:ea typeface="ＭＳ Ｐゴシック" charset="-128"/>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30200" y="222250"/>
            <a:ext cx="8153400" cy="863600"/>
          </a:xfrm>
        </p:spPr>
        <p:txBody>
          <a:bodyPr/>
          <a:lstStyle/>
          <a:p>
            <a:r>
              <a:rPr lang="en-US" altLang="en-US" smtClean="0"/>
              <a:t>Example: Problem with threads</a:t>
            </a:r>
          </a:p>
        </p:txBody>
      </p:sp>
      <p:grpSp>
        <p:nvGrpSpPr>
          <p:cNvPr id="2" name="Group 3"/>
          <p:cNvGrpSpPr>
            <a:grpSpLocks/>
          </p:cNvGrpSpPr>
          <p:nvPr/>
        </p:nvGrpSpPr>
        <p:grpSpPr bwMode="auto">
          <a:xfrm>
            <a:off x="3511550" y="1169988"/>
            <a:ext cx="1644650" cy="4951412"/>
            <a:chOff x="2212" y="737"/>
            <a:chExt cx="1036" cy="3119"/>
          </a:xfrm>
        </p:grpSpPr>
        <p:sp>
          <p:nvSpPr>
            <p:cNvPr id="25684" name="Rectangle 4"/>
            <p:cNvSpPr>
              <a:spLocks noChangeArrowheads="1"/>
            </p:cNvSpPr>
            <p:nvPr/>
          </p:nvSpPr>
          <p:spPr bwMode="auto">
            <a:xfrm>
              <a:off x="2212" y="737"/>
              <a:ext cx="1036" cy="324"/>
            </a:xfrm>
            <a:prstGeom prst="rect">
              <a:avLst/>
            </a:prstGeom>
            <a:noFill/>
            <a:ln w="4826">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500" u="sng">
                  <a:solidFill>
                    <a:srgbClr val="000000"/>
                  </a:solidFill>
                  <a:latin typeface="Arial" charset="0"/>
                </a:rPr>
                <a:t>:BankAccount</a:t>
              </a:r>
            </a:p>
          </p:txBody>
        </p:sp>
        <p:sp>
          <p:nvSpPr>
            <p:cNvPr id="25685" name="Line 5"/>
            <p:cNvSpPr>
              <a:spLocks noChangeShapeType="1"/>
            </p:cNvSpPr>
            <p:nvPr/>
          </p:nvSpPr>
          <p:spPr bwMode="auto">
            <a:xfrm>
              <a:off x="2724" y="1074"/>
              <a:ext cx="12" cy="2782"/>
            </a:xfrm>
            <a:prstGeom prst="line">
              <a:avLst/>
            </a:prstGeom>
            <a:noFill/>
            <a:ln w="4763">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Group 6"/>
          <p:cNvGrpSpPr>
            <a:grpSpLocks/>
          </p:cNvGrpSpPr>
          <p:nvPr/>
        </p:nvGrpSpPr>
        <p:grpSpPr bwMode="auto">
          <a:xfrm>
            <a:off x="452438" y="846138"/>
            <a:ext cx="1249362" cy="5410200"/>
            <a:chOff x="285" y="533"/>
            <a:chExt cx="787" cy="3408"/>
          </a:xfrm>
        </p:grpSpPr>
        <p:grpSp>
          <p:nvGrpSpPr>
            <p:cNvPr id="25673" name="Group 7"/>
            <p:cNvGrpSpPr>
              <a:grpSpLocks/>
            </p:cNvGrpSpPr>
            <p:nvPr/>
          </p:nvGrpSpPr>
          <p:grpSpPr bwMode="auto">
            <a:xfrm>
              <a:off x="285" y="533"/>
              <a:ext cx="787" cy="528"/>
              <a:chOff x="285" y="533"/>
              <a:chExt cx="787" cy="528"/>
            </a:xfrm>
          </p:grpSpPr>
          <p:grpSp>
            <p:nvGrpSpPr>
              <p:cNvPr id="25676" name="Group 8"/>
              <p:cNvGrpSpPr>
                <a:grpSpLocks/>
              </p:cNvGrpSpPr>
              <p:nvPr/>
            </p:nvGrpSpPr>
            <p:grpSpPr bwMode="auto">
              <a:xfrm>
                <a:off x="538" y="533"/>
                <a:ext cx="281" cy="377"/>
                <a:chOff x="428" y="533"/>
                <a:chExt cx="281" cy="377"/>
              </a:xfrm>
            </p:grpSpPr>
            <p:sp>
              <p:nvSpPr>
                <p:cNvPr id="25678" name="Freeform 9"/>
                <p:cNvSpPr>
                  <a:spLocks/>
                </p:cNvSpPr>
                <p:nvPr/>
              </p:nvSpPr>
              <p:spPr bwMode="auto">
                <a:xfrm>
                  <a:off x="521" y="533"/>
                  <a:ext cx="95" cy="95"/>
                </a:xfrm>
                <a:custGeom>
                  <a:avLst/>
                  <a:gdLst>
                    <a:gd name="T0" fmla="*/ 0 w 95"/>
                    <a:gd name="T1" fmla="*/ 50 h 95"/>
                    <a:gd name="T2" fmla="*/ 0 w 95"/>
                    <a:gd name="T3" fmla="*/ 55 h 95"/>
                    <a:gd name="T4" fmla="*/ 2 w 95"/>
                    <a:gd name="T5" fmla="*/ 60 h 95"/>
                    <a:gd name="T6" fmla="*/ 2 w 95"/>
                    <a:gd name="T7" fmla="*/ 65 h 95"/>
                    <a:gd name="T8" fmla="*/ 5 w 95"/>
                    <a:gd name="T9" fmla="*/ 70 h 95"/>
                    <a:gd name="T10" fmla="*/ 8 w 95"/>
                    <a:gd name="T11" fmla="*/ 73 h 95"/>
                    <a:gd name="T12" fmla="*/ 10 w 95"/>
                    <a:gd name="T13" fmla="*/ 78 h 95"/>
                    <a:gd name="T14" fmla="*/ 15 w 95"/>
                    <a:gd name="T15" fmla="*/ 80 h 95"/>
                    <a:gd name="T16" fmla="*/ 18 w 95"/>
                    <a:gd name="T17" fmla="*/ 85 h 95"/>
                    <a:gd name="T18" fmla="*/ 23 w 95"/>
                    <a:gd name="T19" fmla="*/ 88 h 95"/>
                    <a:gd name="T20" fmla="*/ 28 w 95"/>
                    <a:gd name="T21" fmla="*/ 90 h 95"/>
                    <a:gd name="T22" fmla="*/ 30 w 95"/>
                    <a:gd name="T23" fmla="*/ 90 h 95"/>
                    <a:gd name="T24" fmla="*/ 35 w 95"/>
                    <a:gd name="T25" fmla="*/ 93 h 95"/>
                    <a:gd name="T26" fmla="*/ 40 w 95"/>
                    <a:gd name="T27" fmla="*/ 93 h 95"/>
                    <a:gd name="T28" fmla="*/ 45 w 95"/>
                    <a:gd name="T29" fmla="*/ 93 h 95"/>
                    <a:gd name="T30" fmla="*/ 50 w 95"/>
                    <a:gd name="T31" fmla="*/ 93 h 95"/>
                    <a:gd name="T32" fmla="*/ 55 w 95"/>
                    <a:gd name="T33" fmla="*/ 93 h 95"/>
                    <a:gd name="T34" fmla="*/ 60 w 95"/>
                    <a:gd name="T35" fmla="*/ 93 h 95"/>
                    <a:gd name="T36" fmla="*/ 65 w 95"/>
                    <a:gd name="T37" fmla="*/ 90 h 95"/>
                    <a:gd name="T38" fmla="*/ 70 w 95"/>
                    <a:gd name="T39" fmla="*/ 88 h 95"/>
                    <a:gd name="T40" fmla="*/ 73 w 95"/>
                    <a:gd name="T41" fmla="*/ 85 h 95"/>
                    <a:gd name="T42" fmla="*/ 78 w 95"/>
                    <a:gd name="T43" fmla="*/ 83 h 95"/>
                    <a:gd name="T44" fmla="*/ 80 w 95"/>
                    <a:gd name="T45" fmla="*/ 80 h 95"/>
                    <a:gd name="T46" fmla="*/ 85 w 95"/>
                    <a:gd name="T47" fmla="*/ 75 h 95"/>
                    <a:gd name="T48" fmla="*/ 88 w 95"/>
                    <a:gd name="T49" fmla="*/ 73 h 95"/>
                    <a:gd name="T50" fmla="*/ 90 w 95"/>
                    <a:gd name="T51" fmla="*/ 68 h 95"/>
                    <a:gd name="T52" fmla="*/ 90 w 95"/>
                    <a:gd name="T53" fmla="*/ 63 h 95"/>
                    <a:gd name="T54" fmla="*/ 93 w 95"/>
                    <a:gd name="T55" fmla="*/ 58 h 95"/>
                    <a:gd name="T56" fmla="*/ 93 w 95"/>
                    <a:gd name="T57" fmla="*/ 53 h 95"/>
                    <a:gd name="T58" fmla="*/ 93 w 95"/>
                    <a:gd name="T59" fmla="*/ 48 h 95"/>
                    <a:gd name="T60" fmla="*/ 93 w 95"/>
                    <a:gd name="T61" fmla="*/ 43 h 95"/>
                    <a:gd name="T62" fmla="*/ 93 w 95"/>
                    <a:gd name="T63" fmla="*/ 38 h 95"/>
                    <a:gd name="T64" fmla="*/ 93 w 95"/>
                    <a:gd name="T65" fmla="*/ 35 h 95"/>
                    <a:gd name="T66" fmla="*/ 90 w 95"/>
                    <a:gd name="T67" fmla="*/ 30 h 95"/>
                    <a:gd name="T68" fmla="*/ 88 w 95"/>
                    <a:gd name="T69" fmla="*/ 25 h 95"/>
                    <a:gd name="T70" fmla="*/ 85 w 95"/>
                    <a:gd name="T71" fmla="*/ 20 h 95"/>
                    <a:gd name="T72" fmla="*/ 83 w 95"/>
                    <a:gd name="T73" fmla="*/ 18 h 95"/>
                    <a:gd name="T74" fmla="*/ 80 w 95"/>
                    <a:gd name="T75" fmla="*/ 13 h 95"/>
                    <a:gd name="T76" fmla="*/ 75 w 95"/>
                    <a:gd name="T77" fmla="*/ 10 h 95"/>
                    <a:gd name="T78" fmla="*/ 73 w 95"/>
                    <a:gd name="T79" fmla="*/ 8 h 95"/>
                    <a:gd name="T80" fmla="*/ 68 w 95"/>
                    <a:gd name="T81" fmla="*/ 5 h 95"/>
                    <a:gd name="T82" fmla="*/ 63 w 95"/>
                    <a:gd name="T83" fmla="*/ 3 h 95"/>
                    <a:gd name="T84" fmla="*/ 58 w 95"/>
                    <a:gd name="T85" fmla="*/ 3 h 95"/>
                    <a:gd name="T86" fmla="*/ 53 w 95"/>
                    <a:gd name="T87" fmla="*/ 0 h 95"/>
                    <a:gd name="T88" fmla="*/ 48 w 95"/>
                    <a:gd name="T89" fmla="*/ 0 h 95"/>
                    <a:gd name="T90" fmla="*/ 43 w 95"/>
                    <a:gd name="T91" fmla="*/ 0 h 95"/>
                    <a:gd name="T92" fmla="*/ 38 w 95"/>
                    <a:gd name="T93" fmla="*/ 0 h 95"/>
                    <a:gd name="T94" fmla="*/ 35 w 95"/>
                    <a:gd name="T95" fmla="*/ 3 h 95"/>
                    <a:gd name="T96" fmla="*/ 30 w 95"/>
                    <a:gd name="T97" fmla="*/ 3 h 95"/>
                    <a:gd name="T98" fmla="*/ 25 w 95"/>
                    <a:gd name="T99" fmla="*/ 5 h 95"/>
                    <a:gd name="T100" fmla="*/ 20 w 95"/>
                    <a:gd name="T101" fmla="*/ 8 h 95"/>
                    <a:gd name="T102" fmla="*/ 18 w 95"/>
                    <a:gd name="T103" fmla="*/ 10 h 95"/>
                    <a:gd name="T104" fmla="*/ 13 w 95"/>
                    <a:gd name="T105" fmla="*/ 15 h 95"/>
                    <a:gd name="T106" fmla="*/ 10 w 95"/>
                    <a:gd name="T107" fmla="*/ 18 h 95"/>
                    <a:gd name="T108" fmla="*/ 8 w 95"/>
                    <a:gd name="T109" fmla="*/ 23 h 95"/>
                    <a:gd name="T110" fmla="*/ 5 w 95"/>
                    <a:gd name="T111" fmla="*/ 28 h 95"/>
                    <a:gd name="T112" fmla="*/ 2 w 95"/>
                    <a:gd name="T113" fmla="*/ 30 h 95"/>
                    <a:gd name="T114" fmla="*/ 2 w 95"/>
                    <a:gd name="T115" fmla="*/ 35 h 95"/>
                    <a:gd name="T116" fmla="*/ 0 w 95"/>
                    <a:gd name="T117" fmla="*/ 40 h 95"/>
                    <a:gd name="T118" fmla="*/ 0 w 95"/>
                    <a:gd name="T119" fmla="*/ 45 h 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5"/>
                    <a:gd name="T181" fmla="*/ 0 h 95"/>
                    <a:gd name="T182" fmla="*/ 95 w 95"/>
                    <a:gd name="T183" fmla="*/ 95 h 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5" h="95">
                      <a:moveTo>
                        <a:pt x="0" y="48"/>
                      </a:moveTo>
                      <a:lnTo>
                        <a:pt x="0" y="48"/>
                      </a:lnTo>
                      <a:lnTo>
                        <a:pt x="0" y="50"/>
                      </a:lnTo>
                      <a:lnTo>
                        <a:pt x="0" y="53"/>
                      </a:lnTo>
                      <a:lnTo>
                        <a:pt x="0" y="55"/>
                      </a:lnTo>
                      <a:lnTo>
                        <a:pt x="0" y="58"/>
                      </a:lnTo>
                      <a:lnTo>
                        <a:pt x="2" y="58"/>
                      </a:lnTo>
                      <a:lnTo>
                        <a:pt x="2" y="60"/>
                      </a:lnTo>
                      <a:lnTo>
                        <a:pt x="2" y="63"/>
                      </a:lnTo>
                      <a:lnTo>
                        <a:pt x="2" y="65"/>
                      </a:lnTo>
                      <a:lnTo>
                        <a:pt x="5" y="65"/>
                      </a:lnTo>
                      <a:lnTo>
                        <a:pt x="5" y="68"/>
                      </a:lnTo>
                      <a:lnTo>
                        <a:pt x="5" y="70"/>
                      </a:lnTo>
                      <a:lnTo>
                        <a:pt x="8" y="70"/>
                      </a:lnTo>
                      <a:lnTo>
                        <a:pt x="8" y="73"/>
                      </a:lnTo>
                      <a:lnTo>
                        <a:pt x="10" y="75"/>
                      </a:lnTo>
                      <a:lnTo>
                        <a:pt x="10" y="78"/>
                      </a:lnTo>
                      <a:lnTo>
                        <a:pt x="13" y="78"/>
                      </a:lnTo>
                      <a:lnTo>
                        <a:pt x="13" y="80"/>
                      </a:lnTo>
                      <a:lnTo>
                        <a:pt x="15" y="80"/>
                      </a:lnTo>
                      <a:lnTo>
                        <a:pt x="15" y="83"/>
                      </a:lnTo>
                      <a:lnTo>
                        <a:pt x="18" y="83"/>
                      </a:lnTo>
                      <a:lnTo>
                        <a:pt x="18" y="85"/>
                      </a:lnTo>
                      <a:lnTo>
                        <a:pt x="20" y="85"/>
                      </a:lnTo>
                      <a:lnTo>
                        <a:pt x="23" y="88"/>
                      </a:lnTo>
                      <a:lnTo>
                        <a:pt x="25" y="88"/>
                      </a:lnTo>
                      <a:lnTo>
                        <a:pt x="28" y="90"/>
                      </a:lnTo>
                      <a:lnTo>
                        <a:pt x="30" y="90"/>
                      </a:lnTo>
                      <a:lnTo>
                        <a:pt x="33" y="93"/>
                      </a:lnTo>
                      <a:lnTo>
                        <a:pt x="35" y="93"/>
                      </a:lnTo>
                      <a:lnTo>
                        <a:pt x="38" y="93"/>
                      </a:lnTo>
                      <a:lnTo>
                        <a:pt x="40" y="93"/>
                      </a:lnTo>
                      <a:lnTo>
                        <a:pt x="43" y="93"/>
                      </a:lnTo>
                      <a:lnTo>
                        <a:pt x="45" y="93"/>
                      </a:lnTo>
                      <a:lnTo>
                        <a:pt x="48" y="95"/>
                      </a:lnTo>
                      <a:lnTo>
                        <a:pt x="48" y="93"/>
                      </a:lnTo>
                      <a:lnTo>
                        <a:pt x="50" y="93"/>
                      </a:lnTo>
                      <a:lnTo>
                        <a:pt x="53" y="93"/>
                      </a:lnTo>
                      <a:lnTo>
                        <a:pt x="55" y="93"/>
                      </a:lnTo>
                      <a:lnTo>
                        <a:pt x="58" y="93"/>
                      </a:lnTo>
                      <a:lnTo>
                        <a:pt x="60" y="93"/>
                      </a:lnTo>
                      <a:lnTo>
                        <a:pt x="63" y="93"/>
                      </a:lnTo>
                      <a:lnTo>
                        <a:pt x="63" y="90"/>
                      </a:lnTo>
                      <a:lnTo>
                        <a:pt x="65" y="90"/>
                      </a:lnTo>
                      <a:lnTo>
                        <a:pt x="68" y="90"/>
                      </a:lnTo>
                      <a:lnTo>
                        <a:pt x="70" y="88"/>
                      </a:lnTo>
                      <a:lnTo>
                        <a:pt x="73" y="88"/>
                      </a:lnTo>
                      <a:lnTo>
                        <a:pt x="73" y="85"/>
                      </a:lnTo>
                      <a:lnTo>
                        <a:pt x="75" y="85"/>
                      </a:lnTo>
                      <a:lnTo>
                        <a:pt x="78" y="83"/>
                      </a:lnTo>
                      <a:lnTo>
                        <a:pt x="80" y="80"/>
                      </a:lnTo>
                      <a:lnTo>
                        <a:pt x="83" y="78"/>
                      </a:lnTo>
                      <a:lnTo>
                        <a:pt x="85" y="75"/>
                      </a:lnTo>
                      <a:lnTo>
                        <a:pt x="85" y="73"/>
                      </a:lnTo>
                      <a:lnTo>
                        <a:pt x="88" y="73"/>
                      </a:lnTo>
                      <a:lnTo>
                        <a:pt x="88" y="70"/>
                      </a:lnTo>
                      <a:lnTo>
                        <a:pt x="90" y="68"/>
                      </a:lnTo>
                      <a:lnTo>
                        <a:pt x="90" y="65"/>
                      </a:lnTo>
                      <a:lnTo>
                        <a:pt x="90" y="63"/>
                      </a:lnTo>
                      <a:lnTo>
                        <a:pt x="93" y="63"/>
                      </a:lnTo>
                      <a:lnTo>
                        <a:pt x="93" y="60"/>
                      </a:lnTo>
                      <a:lnTo>
                        <a:pt x="93" y="58"/>
                      </a:lnTo>
                      <a:lnTo>
                        <a:pt x="93" y="55"/>
                      </a:lnTo>
                      <a:lnTo>
                        <a:pt x="93" y="53"/>
                      </a:lnTo>
                      <a:lnTo>
                        <a:pt x="93" y="50"/>
                      </a:lnTo>
                      <a:lnTo>
                        <a:pt x="93" y="48"/>
                      </a:lnTo>
                      <a:lnTo>
                        <a:pt x="95" y="48"/>
                      </a:lnTo>
                      <a:lnTo>
                        <a:pt x="93" y="45"/>
                      </a:lnTo>
                      <a:lnTo>
                        <a:pt x="93" y="43"/>
                      </a:lnTo>
                      <a:lnTo>
                        <a:pt x="93" y="40"/>
                      </a:lnTo>
                      <a:lnTo>
                        <a:pt x="93" y="38"/>
                      </a:lnTo>
                      <a:lnTo>
                        <a:pt x="93" y="35"/>
                      </a:lnTo>
                      <a:lnTo>
                        <a:pt x="93" y="33"/>
                      </a:lnTo>
                      <a:lnTo>
                        <a:pt x="90" y="30"/>
                      </a:lnTo>
                      <a:lnTo>
                        <a:pt x="90" y="28"/>
                      </a:lnTo>
                      <a:lnTo>
                        <a:pt x="88" y="25"/>
                      </a:lnTo>
                      <a:lnTo>
                        <a:pt x="88" y="23"/>
                      </a:lnTo>
                      <a:lnTo>
                        <a:pt x="85" y="20"/>
                      </a:lnTo>
                      <a:lnTo>
                        <a:pt x="85" y="18"/>
                      </a:lnTo>
                      <a:lnTo>
                        <a:pt x="83" y="18"/>
                      </a:lnTo>
                      <a:lnTo>
                        <a:pt x="83" y="15"/>
                      </a:lnTo>
                      <a:lnTo>
                        <a:pt x="80" y="15"/>
                      </a:lnTo>
                      <a:lnTo>
                        <a:pt x="80" y="13"/>
                      </a:lnTo>
                      <a:lnTo>
                        <a:pt x="78" y="13"/>
                      </a:lnTo>
                      <a:lnTo>
                        <a:pt x="78" y="10"/>
                      </a:lnTo>
                      <a:lnTo>
                        <a:pt x="75" y="10"/>
                      </a:lnTo>
                      <a:lnTo>
                        <a:pt x="73" y="8"/>
                      </a:lnTo>
                      <a:lnTo>
                        <a:pt x="70" y="8"/>
                      </a:lnTo>
                      <a:lnTo>
                        <a:pt x="70" y="5"/>
                      </a:lnTo>
                      <a:lnTo>
                        <a:pt x="68" y="5"/>
                      </a:lnTo>
                      <a:lnTo>
                        <a:pt x="65" y="5"/>
                      </a:lnTo>
                      <a:lnTo>
                        <a:pt x="65" y="3"/>
                      </a:lnTo>
                      <a:lnTo>
                        <a:pt x="63" y="3"/>
                      </a:lnTo>
                      <a:lnTo>
                        <a:pt x="60" y="3"/>
                      </a:lnTo>
                      <a:lnTo>
                        <a:pt x="58" y="3"/>
                      </a:lnTo>
                      <a:lnTo>
                        <a:pt x="58" y="0"/>
                      </a:lnTo>
                      <a:lnTo>
                        <a:pt x="55" y="0"/>
                      </a:lnTo>
                      <a:lnTo>
                        <a:pt x="53" y="0"/>
                      </a:lnTo>
                      <a:lnTo>
                        <a:pt x="50" y="0"/>
                      </a:lnTo>
                      <a:lnTo>
                        <a:pt x="48" y="0"/>
                      </a:lnTo>
                      <a:lnTo>
                        <a:pt x="45" y="0"/>
                      </a:lnTo>
                      <a:lnTo>
                        <a:pt x="43" y="0"/>
                      </a:lnTo>
                      <a:lnTo>
                        <a:pt x="40" y="0"/>
                      </a:lnTo>
                      <a:lnTo>
                        <a:pt x="38" y="0"/>
                      </a:lnTo>
                      <a:lnTo>
                        <a:pt x="35" y="3"/>
                      </a:lnTo>
                      <a:lnTo>
                        <a:pt x="33" y="3"/>
                      </a:lnTo>
                      <a:lnTo>
                        <a:pt x="30" y="3"/>
                      </a:lnTo>
                      <a:lnTo>
                        <a:pt x="28" y="5"/>
                      </a:lnTo>
                      <a:lnTo>
                        <a:pt x="25" y="5"/>
                      </a:lnTo>
                      <a:lnTo>
                        <a:pt x="23" y="8"/>
                      </a:lnTo>
                      <a:lnTo>
                        <a:pt x="20" y="8"/>
                      </a:lnTo>
                      <a:lnTo>
                        <a:pt x="20" y="10"/>
                      </a:lnTo>
                      <a:lnTo>
                        <a:pt x="18" y="10"/>
                      </a:lnTo>
                      <a:lnTo>
                        <a:pt x="15" y="13"/>
                      </a:lnTo>
                      <a:lnTo>
                        <a:pt x="13" y="15"/>
                      </a:lnTo>
                      <a:lnTo>
                        <a:pt x="10" y="18"/>
                      </a:lnTo>
                      <a:lnTo>
                        <a:pt x="10" y="20"/>
                      </a:lnTo>
                      <a:lnTo>
                        <a:pt x="8" y="20"/>
                      </a:lnTo>
                      <a:lnTo>
                        <a:pt x="8" y="23"/>
                      </a:lnTo>
                      <a:lnTo>
                        <a:pt x="5" y="25"/>
                      </a:lnTo>
                      <a:lnTo>
                        <a:pt x="5" y="28"/>
                      </a:lnTo>
                      <a:lnTo>
                        <a:pt x="2" y="30"/>
                      </a:lnTo>
                      <a:lnTo>
                        <a:pt x="2" y="33"/>
                      </a:lnTo>
                      <a:lnTo>
                        <a:pt x="2" y="35"/>
                      </a:lnTo>
                      <a:lnTo>
                        <a:pt x="0" y="38"/>
                      </a:lnTo>
                      <a:lnTo>
                        <a:pt x="0" y="40"/>
                      </a:lnTo>
                      <a:lnTo>
                        <a:pt x="0" y="43"/>
                      </a:lnTo>
                      <a:lnTo>
                        <a:pt x="0" y="45"/>
                      </a:lnTo>
                      <a:lnTo>
                        <a:pt x="0"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25679" name="Line 10"/>
                <p:cNvSpPr>
                  <a:spLocks noChangeShapeType="1"/>
                </p:cNvSpPr>
                <p:nvPr/>
              </p:nvSpPr>
              <p:spPr bwMode="auto">
                <a:xfrm>
                  <a:off x="428" y="691"/>
                  <a:ext cx="281"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80" name="Freeform 11"/>
                <p:cNvSpPr>
                  <a:spLocks/>
                </p:cNvSpPr>
                <p:nvPr/>
              </p:nvSpPr>
              <p:spPr bwMode="auto">
                <a:xfrm>
                  <a:off x="473" y="784"/>
                  <a:ext cx="189" cy="126"/>
                </a:xfrm>
                <a:custGeom>
                  <a:avLst/>
                  <a:gdLst>
                    <a:gd name="T0" fmla="*/ 0 w 189"/>
                    <a:gd name="T1" fmla="*/ 126 h 126"/>
                    <a:gd name="T2" fmla="*/ 96 w 189"/>
                    <a:gd name="T3" fmla="*/ 0 h 126"/>
                    <a:gd name="T4" fmla="*/ 189 w 189"/>
                    <a:gd name="T5" fmla="*/ 126 h 126"/>
                    <a:gd name="T6" fmla="*/ 0 60000 65536"/>
                    <a:gd name="T7" fmla="*/ 0 60000 65536"/>
                    <a:gd name="T8" fmla="*/ 0 60000 65536"/>
                    <a:gd name="T9" fmla="*/ 0 w 189"/>
                    <a:gd name="T10" fmla="*/ 0 h 126"/>
                    <a:gd name="T11" fmla="*/ 189 w 189"/>
                    <a:gd name="T12" fmla="*/ 126 h 126"/>
                  </a:gdLst>
                  <a:ahLst/>
                  <a:cxnLst>
                    <a:cxn ang="T6">
                      <a:pos x="T0" y="T1"/>
                    </a:cxn>
                    <a:cxn ang="T7">
                      <a:pos x="T2" y="T3"/>
                    </a:cxn>
                    <a:cxn ang="T8">
                      <a:pos x="T4" y="T5"/>
                    </a:cxn>
                  </a:cxnLst>
                  <a:rect l="T9" t="T10" r="T11" b="T12"/>
                  <a:pathLst>
                    <a:path w="189" h="126">
                      <a:moveTo>
                        <a:pt x="0" y="126"/>
                      </a:moveTo>
                      <a:lnTo>
                        <a:pt x="96" y="0"/>
                      </a:lnTo>
                      <a:lnTo>
                        <a:pt x="189" y="126"/>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25681" name="Line 12"/>
                <p:cNvSpPr>
                  <a:spLocks noChangeShapeType="1"/>
                </p:cNvSpPr>
                <p:nvPr/>
              </p:nvSpPr>
              <p:spPr bwMode="auto">
                <a:xfrm flipV="1">
                  <a:off x="569" y="628"/>
                  <a:ext cx="1" cy="156"/>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82" name="Bogen 13"/>
                <p:cNvSpPr>
                  <a:spLocks/>
                </p:cNvSpPr>
                <p:nvPr/>
              </p:nvSpPr>
              <p:spPr bwMode="auto">
                <a:xfrm>
                  <a:off x="521" y="580"/>
                  <a:ext cx="95" cy="49"/>
                </a:xfrm>
                <a:custGeom>
                  <a:avLst/>
                  <a:gdLst>
                    <a:gd name="T0" fmla="*/ 0 w 43200"/>
                    <a:gd name="T1" fmla="*/ 0 h 22069"/>
                    <a:gd name="T2" fmla="*/ 0 w 43200"/>
                    <a:gd name="T3" fmla="*/ 0 h 22069"/>
                    <a:gd name="T4" fmla="*/ 0 w 43200"/>
                    <a:gd name="T5" fmla="*/ 0 h 22069"/>
                    <a:gd name="T6" fmla="*/ 0 60000 65536"/>
                    <a:gd name="T7" fmla="*/ 0 60000 65536"/>
                    <a:gd name="T8" fmla="*/ 0 60000 65536"/>
                    <a:gd name="T9" fmla="*/ 0 w 43200"/>
                    <a:gd name="T10" fmla="*/ 0 h 22069"/>
                    <a:gd name="T11" fmla="*/ 43200 w 43200"/>
                    <a:gd name="T12" fmla="*/ 22069 h 22069"/>
                  </a:gdLst>
                  <a:ahLst/>
                  <a:cxnLst>
                    <a:cxn ang="T6">
                      <a:pos x="T0" y="T1"/>
                    </a:cxn>
                    <a:cxn ang="T7">
                      <a:pos x="T2" y="T3"/>
                    </a:cxn>
                    <a:cxn ang="T8">
                      <a:pos x="T4" y="T5"/>
                    </a:cxn>
                  </a:cxnLst>
                  <a:rect l="T9" t="T10" r="T11" b="T12"/>
                  <a:pathLst>
                    <a:path w="43200" h="22069" fill="none" extrusionOk="0">
                      <a:moveTo>
                        <a:pt x="43194" y="-1"/>
                      </a:moveTo>
                      <a:cubicBezTo>
                        <a:pt x="43198" y="156"/>
                        <a:pt x="43200" y="312"/>
                        <a:pt x="43200" y="469"/>
                      </a:cubicBezTo>
                      <a:cubicBezTo>
                        <a:pt x="43200" y="12398"/>
                        <a:pt x="33529" y="22069"/>
                        <a:pt x="21600" y="22069"/>
                      </a:cubicBezTo>
                      <a:cubicBezTo>
                        <a:pt x="9670" y="22069"/>
                        <a:pt x="0" y="12398"/>
                        <a:pt x="0" y="469"/>
                      </a:cubicBezTo>
                      <a:cubicBezTo>
                        <a:pt x="0" y="319"/>
                        <a:pt x="1" y="169"/>
                        <a:pt x="4" y="19"/>
                      </a:cubicBezTo>
                    </a:path>
                    <a:path w="43200" h="22069" stroke="0" extrusionOk="0">
                      <a:moveTo>
                        <a:pt x="43194" y="-1"/>
                      </a:moveTo>
                      <a:cubicBezTo>
                        <a:pt x="43198" y="156"/>
                        <a:pt x="43200" y="312"/>
                        <a:pt x="43200" y="469"/>
                      </a:cubicBezTo>
                      <a:cubicBezTo>
                        <a:pt x="43200" y="12398"/>
                        <a:pt x="33529" y="22069"/>
                        <a:pt x="21600" y="22069"/>
                      </a:cubicBezTo>
                      <a:cubicBezTo>
                        <a:pt x="9670" y="22069"/>
                        <a:pt x="0" y="12398"/>
                        <a:pt x="0" y="469"/>
                      </a:cubicBezTo>
                      <a:cubicBezTo>
                        <a:pt x="0" y="319"/>
                        <a:pt x="1" y="169"/>
                        <a:pt x="4" y="19"/>
                      </a:cubicBezTo>
                      <a:lnTo>
                        <a:pt x="21600" y="469"/>
                      </a:lnTo>
                      <a:close/>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25683" name="Bogen 14"/>
                <p:cNvSpPr>
                  <a:spLocks/>
                </p:cNvSpPr>
                <p:nvPr/>
              </p:nvSpPr>
              <p:spPr bwMode="auto">
                <a:xfrm>
                  <a:off x="522" y="533"/>
                  <a:ext cx="95" cy="48"/>
                </a:xfrm>
                <a:custGeom>
                  <a:avLst/>
                  <a:gdLst>
                    <a:gd name="T0" fmla="*/ 0 w 43189"/>
                    <a:gd name="T1" fmla="*/ 0 h 21600"/>
                    <a:gd name="T2" fmla="*/ 0 w 43189"/>
                    <a:gd name="T3" fmla="*/ 0 h 21600"/>
                    <a:gd name="T4" fmla="*/ 0 w 43189"/>
                    <a:gd name="T5" fmla="*/ 0 h 21600"/>
                    <a:gd name="T6" fmla="*/ 0 60000 65536"/>
                    <a:gd name="T7" fmla="*/ 0 60000 65536"/>
                    <a:gd name="T8" fmla="*/ 0 60000 65536"/>
                    <a:gd name="T9" fmla="*/ 0 w 43189"/>
                    <a:gd name="T10" fmla="*/ 0 h 21600"/>
                    <a:gd name="T11" fmla="*/ 43189 w 43189"/>
                    <a:gd name="T12" fmla="*/ 21600 h 21600"/>
                  </a:gdLst>
                  <a:ahLst/>
                  <a:cxnLst>
                    <a:cxn ang="T6">
                      <a:pos x="T0" y="T1"/>
                    </a:cxn>
                    <a:cxn ang="T7">
                      <a:pos x="T2" y="T3"/>
                    </a:cxn>
                    <a:cxn ang="T8">
                      <a:pos x="T4" y="T5"/>
                    </a:cxn>
                  </a:cxnLst>
                  <a:rect l="T9" t="T10" r="T11" b="T12"/>
                  <a:pathLst>
                    <a:path w="43189" h="21600" fill="none" extrusionOk="0">
                      <a:moveTo>
                        <a:pt x="-1" y="21150"/>
                      </a:moveTo>
                      <a:cubicBezTo>
                        <a:pt x="244" y="9399"/>
                        <a:pt x="9840" y="-1"/>
                        <a:pt x="21595" y="-1"/>
                      </a:cubicBezTo>
                      <a:cubicBezTo>
                        <a:pt x="33341" y="-1"/>
                        <a:pt x="42934" y="9387"/>
                        <a:pt x="43189" y="21130"/>
                      </a:cubicBezTo>
                    </a:path>
                    <a:path w="43189" h="21600" stroke="0" extrusionOk="0">
                      <a:moveTo>
                        <a:pt x="-1" y="21150"/>
                      </a:moveTo>
                      <a:cubicBezTo>
                        <a:pt x="244" y="9399"/>
                        <a:pt x="9840" y="-1"/>
                        <a:pt x="21595" y="-1"/>
                      </a:cubicBezTo>
                      <a:cubicBezTo>
                        <a:pt x="33341" y="-1"/>
                        <a:pt x="42934" y="9387"/>
                        <a:pt x="43189" y="21130"/>
                      </a:cubicBezTo>
                      <a:lnTo>
                        <a:pt x="21595" y="21600"/>
                      </a:lnTo>
                      <a:close/>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grpSp>
          <p:sp>
            <p:nvSpPr>
              <p:cNvPr id="25677" name="Rectangle 15"/>
              <p:cNvSpPr>
                <a:spLocks noChangeArrowheads="1"/>
              </p:cNvSpPr>
              <p:nvPr/>
            </p:nvSpPr>
            <p:spPr bwMode="auto">
              <a:xfrm>
                <a:off x="285" y="917"/>
                <a:ext cx="7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500" u="sng">
                    <a:solidFill>
                      <a:srgbClr val="000000"/>
                    </a:solidFill>
                    <a:latin typeface="Arial" charset="0"/>
                  </a:rPr>
                  <a:t>c1:Customer </a:t>
                </a:r>
              </a:p>
            </p:txBody>
          </p:sp>
        </p:grpSp>
        <p:sp>
          <p:nvSpPr>
            <p:cNvPr id="25674" name="Line 16"/>
            <p:cNvSpPr>
              <a:spLocks noChangeShapeType="1"/>
            </p:cNvSpPr>
            <p:nvPr/>
          </p:nvSpPr>
          <p:spPr bwMode="auto">
            <a:xfrm>
              <a:off x="680" y="1074"/>
              <a:ext cx="12" cy="2782"/>
            </a:xfrm>
            <a:prstGeom prst="line">
              <a:avLst/>
            </a:prstGeom>
            <a:noFill/>
            <a:ln w="4763">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5675" name="Rectangle 17"/>
            <p:cNvSpPr>
              <a:spLocks noChangeArrowheads="1"/>
            </p:cNvSpPr>
            <p:nvPr/>
          </p:nvSpPr>
          <p:spPr bwMode="auto">
            <a:xfrm>
              <a:off x="630" y="1253"/>
              <a:ext cx="96" cy="2688"/>
            </a:xfrm>
            <a:prstGeom prst="rect">
              <a:avLst/>
            </a:prstGeom>
            <a:solidFill>
              <a:schemeClr val="bg1"/>
            </a:solidFill>
            <a:ln w="4763">
              <a:solidFill>
                <a:srgbClr val="000000"/>
              </a:solidFill>
              <a:miter lim="800000"/>
              <a:headEnd/>
              <a:tailEnd/>
            </a:ln>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grpSp>
      <p:grpSp>
        <p:nvGrpSpPr>
          <p:cNvPr id="6" name="Group 18"/>
          <p:cNvGrpSpPr>
            <a:grpSpLocks/>
          </p:cNvGrpSpPr>
          <p:nvPr/>
        </p:nvGrpSpPr>
        <p:grpSpPr bwMode="auto">
          <a:xfrm>
            <a:off x="7094538" y="846138"/>
            <a:ext cx="1249362" cy="5410200"/>
            <a:chOff x="4429" y="533"/>
            <a:chExt cx="787" cy="3408"/>
          </a:xfrm>
        </p:grpSpPr>
        <p:grpSp>
          <p:nvGrpSpPr>
            <p:cNvPr id="25662" name="Group 19"/>
            <p:cNvGrpSpPr>
              <a:grpSpLocks/>
            </p:cNvGrpSpPr>
            <p:nvPr/>
          </p:nvGrpSpPr>
          <p:grpSpPr bwMode="auto">
            <a:xfrm>
              <a:off x="4429" y="533"/>
              <a:ext cx="787" cy="528"/>
              <a:chOff x="285" y="533"/>
              <a:chExt cx="787" cy="528"/>
            </a:xfrm>
          </p:grpSpPr>
          <p:grpSp>
            <p:nvGrpSpPr>
              <p:cNvPr id="25665" name="Group 20"/>
              <p:cNvGrpSpPr>
                <a:grpSpLocks/>
              </p:cNvGrpSpPr>
              <p:nvPr/>
            </p:nvGrpSpPr>
            <p:grpSpPr bwMode="auto">
              <a:xfrm>
                <a:off x="538" y="533"/>
                <a:ext cx="281" cy="377"/>
                <a:chOff x="428" y="533"/>
                <a:chExt cx="281" cy="377"/>
              </a:xfrm>
            </p:grpSpPr>
            <p:sp>
              <p:nvSpPr>
                <p:cNvPr id="25667" name="Freeform 21"/>
                <p:cNvSpPr>
                  <a:spLocks/>
                </p:cNvSpPr>
                <p:nvPr/>
              </p:nvSpPr>
              <p:spPr bwMode="auto">
                <a:xfrm>
                  <a:off x="521" y="533"/>
                  <a:ext cx="95" cy="95"/>
                </a:xfrm>
                <a:custGeom>
                  <a:avLst/>
                  <a:gdLst>
                    <a:gd name="T0" fmla="*/ 0 w 95"/>
                    <a:gd name="T1" fmla="*/ 50 h 95"/>
                    <a:gd name="T2" fmla="*/ 0 w 95"/>
                    <a:gd name="T3" fmla="*/ 55 h 95"/>
                    <a:gd name="T4" fmla="*/ 2 w 95"/>
                    <a:gd name="T5" fmla="*/ 60 h 95"/>
                    <a:gd name="T6" fmla="*/ 2 w 95"/>
                    <a:gd name="T7" fmla="*/ 65 h 95"/>
                    <a:gd name="T8" fmla="*/ 5 w 95"/>
                    <a:gd name="T9" fmla="*/ 70 h 95"/>
                    <a:gd name="T10" fmla="*/ 8 w 95"/>
                    <a:gd name="T11" fmla="*/ 73 h 95"/>
                    <a:gd name="T12" fmla="*/ 10 w 95"/>
                    <a:gd name="T13" fmla="*/ 78 h 95"/>
                    <a:gd name="T14" fmla="*/ 15 w 95"/>
                    <a:gd name="T15" fmla="*/ 80 h 95"/>
                    <a:gd name="T16" fmla="*/ 18 w 95"/>
                    <a:gd name="T17" fmla="*/ 85 h 95"/>
                    <a:gd name="T18" fmla="*/ 23 w 95"/>
                    <a:gd name="T19" fmla="*/ 88 h 95"/>
                    <a:gd name="T20" fmla="*/ 28 w 95"/>
                    <a:gd name="T21" fmla="*/ 90 h 95"/>
                    <a:gd name="T22" fmla="*/ 30 w 95"/>
                    <a:gd name="T23" fmla="*/ 90 h 95"/>
                    <a:gd name="T24" fmla="*/ 35 w 95"/>
                    <a:gd name="T25" fmla="*/ 93 h 95"/>
                    <a:gd name="T26" fmla="*/ 40 w 95"/>
                    <a:gd name="T27" fmla="*/ 93 h 95"/>
                    <a:gd name="T28" fmla="*/ 45 w 95"/>
                    <a:gd name="T29" fmla="*/ 93 h 95"/>
                    <a:gd name="T30" fmla="*/ 50 w 95"/>
                    <a:gd name="T31" fmla="*/ 93 h 95"/>
                    <a:gd name="T32" fmla="*/ 55 w 95"/>
                    <a:gd name="T33" fmla="*/ 93 h 95"/>
                    <a:gd name="T34" fmla="*/ 60 w 95"/>
                    <a:gd name="T35" fmla="*/ 93 h 95"/>
                    <a:gd name="T36" fmla="*/ 65 w 95"/>
                    <a:gd name="T37" fmla="*/ 90 h 95"/>
                    <a:gd name="T38" fmla="*/ 70 w 95"/>
                    <a:gd name="T39" fmla="*/ 88 h 95"/>
                    <a:gd name="T40" fmla="*/ 73 w 95"/>
                    <a:gd name="T41" fmla="*/ 85 h 95"/>
                    <a:gd name="T42" fmla="*/ 78 w 95"/>
                    <a:gd name="T43" fmla="*/ 83 h 95"/>
                    <a:gd name="T44" fmla="*/ 80 w 95"/>
                    <a:gd name="T45" fmla="*/ 80 h 95"/>
                    <a:gd name="T46" fmla="*/ 85 w 95"/>
                    <a:gd name="T47" fmla="*/ 75 h 95"/>
                    <a:gd name="T48" fmla="*/ 88 w 95"/>
                    <a:gd name="T49" fmla="*/ 73 h 95"/>
                    <a:gd name="T50" fmla="*/ 90 w 95"/>
                    <a:gd name="T51" fmla="*/ 68 h 95"/>
                    <a:gd name="T52" fmla="*/ 90 w 95"/>
                    <a:gd name="T53" fmla="*/ 63 h 95"/>
                    <a:gd name="T54" fmla="*/ 93 w 95"/>
                    <a:gd name="T55" fmla="*/ 58 h 95"/>
                    <a:gd name="T56" fmla="*/ 93 w 95"/>
                    <a:gd name="T57" fmla="*/ 53 h 95"/>
                    <a:gd name="T58" fmla="*/ 93 w 95"/>
                    <a:gd name="T59" fmla="*/ 48 h 95"/>
                    <a:gd name="T60" fmla="*/ 93 w 95"/>
                    <a:gd name="T61" fmla="*/ 43 h 95"/>
                    <a:gd name="T62" fmla="*/ 93 w 95"/>
                    <a:gd name="T63" fmla="*/ 38 h 95"/>
                    <a:gd name="T64" fmla="*/ 93 w 95"/>
                    <a:gd name="T65" fmla="*/ 35 h 95"/>
                    <a:gd name="T66" fmla="*/ 90 w 95"/>
                    <a:gd name="T67" fmla="*/ 30 h 95"/>
                    <a:gd name="T68" fmla="*/ 88 w 95"/>
                    <a:gd name="T69" fmla="*/ 25 h 95"/>
                    <a:gd name="T70" fmla="*/ 85 w 95"/>
                    <a:gd name="T71" fmla="*/ 20 h 95"/>
                    <a:gd name="T72" fmla="*/ 83 w 95"/>
                    <a:gd name="T73" fmla="*/ 18 h 95"/>
                    <a:gd name="T74" fmla="*/ 80 w 95"/>
                    <a:gd name="T75" fmla="*/ 13 h 95"/>
                    <a:gd name="T76" fmla="*/ 75 w 95"/>
                    <a:gd name="T77" fmla="*/ 10 h 95"/>
                    <a:gd name="T78" fmla="*/ 73 w 95"/>
                    <a:gd name="T79" fmla="*/ 8 h 95"/>
                    <a:gd name="T80" fmla="*/ 68 w 95"/>
                    <a:gd name="T81" fmla="*/ 5 h 95"/>
                    <a:gd name="T82" fmla="*/ 63 w 95"/>
                    <a:gd name="T83" fmla="*/ 3 h 95"/>
                    <a:gd name="T84" fmla="*/ 58 w 95"/>
                    <a:gd name="T85" fmla="*/ 3 h 95"/>
                    <a:gd name="T86" fmla="*/ 53 w 95"/>
                    <a:gd name="T87" fmla="*/ 0 h 95"/>
                    <a:gd name="T88" fmla="*/ 48 w 95"/>
                    <a:gd name="T89" fmla="*/ 0 h 95"/>
                    <a:gd name="T90" fmla="*/ 43 w 95"/>
                    <a:gd name="T91" fmla="*/ 0 h 95"/>
                    <a:gd name="T92" fmla="*/ 38 w 95"/>
                    <a:gd name="T93" fmla="*/ 0 h 95"/>
                    <a:gd name="T94" fmla="*/ 35 w 95"/>
                    <a:gd name="T95" fmla="*/ 3 h 95"/>
                    <a:gd name="T96" fmla="*/ 30 w 95"/>
                    <a:gd name="T97" fmla="*/ 3 h 95"/>
                    <a:gd name="T98" fmla="*/ 25 w 95"/>
                    <a:gd name="T99" fmla="*/ 5 h 95"/>
                    <a:gd name="T100" fmla="*/ 20 w 95"/>
                    <a:gd name="T101" fmla="*/ 8 h 95"/>
                    <a:gd name="T102" fmla="*/ 18 w 95"/>
                    <a:gd name="T103" fmla="*/ 10 h 95"/>
                    <a:gd name="T104" fmla="*/ 13 w 95"/>
                    <a:gd name="T105" fmla="*/ 15 h 95"/>
                    <a:gd name="T106" fmla="*/ 10 w 95"/>
                    <a:gd name="T107" fmla="*/ 18 h 95"/>
                    <a:gd name="T108" fmla="*/ 8 w 95"/>
                    <a:gd name="T109" fmla="*/ 23 h 95"/>
                    <a:gd name="T110" fmla="*/ 5 w 95"/>
                    <a:gd name="T111" fmla="*/ 28 h 95"/>
                    <a:gd name="T112" fmla="*/ 2 w 95"/>
                    <a:gd name="T113" fmla="*/ 30 h 95"/>
                    <a:gd name="T114" fmla="*/ 2 w 95"/>
                    <a:gd name="T115" fmla="*/ 35 h 95"/>
                    <a:gd name="T116" fmla="*/ 0 w 95"/>
                    <a:gd name="T117" fmla="*/ 40 h 95"/>
                    <a:gd name="T118" fmla="*/ 0 w 95"/>
                    <a:gd name="T119" fmla="*/ 45 h 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5"/>
                    <a:gd name="T181" fmla="*/ 0 h 95"/>
                    <a:gd name="T182" fmla="*/ 95 w 95"/>
                    <a:gd name="T183" fmla="*/ 95 h 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5" h="95">
                      <a:moveTo>
                        <a:pt x="0" y="48"/>
                      </a:moveTo>
                      <a:lnTo>
                        <a:pt x="0" y="48"/>
                      </a:lnTo>
                      <a:lnTo>
                        <a:pt x="0" y="50"/>
                      </a:lnTo>
                      <a:lnTo>
                        <a:pt x="0" y="53"/>
                      </a:lnTo>
                      <a:lnTo>
                        <a:pt x="0" y="55"/>
                      </a:lnTo>
                      <a:lnTo>
                        <a:pt x="0" y="58"/>
                      </a:lnTo>
                      <a:lnTo>
                        <a:pt x="2" y="58"/>
                      </a:lnTo>
                      <a:lnTo>
                        <a:pt x="2" y="60"/>
                      </a:lnTo>
                      <a:lnTo>
                        <a:pt x="2" y="63"/>
                      </a:lnTo>
                      <a:lnTo>
                        <a:pt x="2" y="65"/>
                      </a:lnTo>
                      <a:lnTo>
                        <a:pt x="5" y="65"/>
                      </a:lnTo>
                      <a:lnTo>
                        <a:pt x="5" y="68"/>
                      </a:lnTo>
                      <a:lnTo>
                        <a:pt x="5" y="70"/>
                      </a:lnTo>
                      <a:lnTo>
                        <a:pt x="8" y="70"/>
                      </a:lnTo>
                      <a:lnTo>
                        <a:pt x="8" y="73"/>
                      </a:lnTo>
                      <a:lnTo>
                        <a:pt x="10" y="75"/>
                      </a:lnTo>
                      <a:lnTo>
                        <a:pt x="10" y="78"/>
                      </a:lnTo>
                      <a:lnTo>
                        <a:pt x="13" y="78"/>
                      </a:lnTo>
                      <a:lnTo>
                        <a:pt x="13" y="80"/>
                      </a:lnTo>
                      <a:lnTo>
                        <a:pt x="15" y="80"/>
                      </a:lnTo>
                      <a:lnTo>
                        <a:pt x="15" y="83"/>
                      </a:lnTo>
                      <a:lnTo>
                        <a:pt x="18" y="83"/>
                      </a:lnTo>
                      <a:lnTo>
                        <a:pt x="18" y="85"/>
                      </a:lnTo>
                      <a:lnTo>
                        <a:pt x="20" y="85"/>
                      </a:lnTo>
                      <a:lnTo>
                        <a:pt x="23" y="88"/>
                      </a:lnTo>
                      <a:lnTo>
                        <a:pt x="25" y="88"/>
                      </a:lnTo>
                      <a:lnTo>
                        <a:pt x="28" y="90"/>
                      </a:lnTo>
                      <a:lnTo>
                        <a:pt x="30" y="90"/>
                      </a:lnTo>
                      <a:lnTo>
                        <a:pt x="33" y="93"/>
                      </a:lnTo>
                      <a:lnTo>
                        <a:pt x="35" y="93"/>
                      </a:lnTo>
                      <a:lnTo>
                        <a:pt x="38" y="93"/>
                      </a:lnTo>
                      <a:lnTo>
                        <a:pt x="40" y="93"/>
                      </a:lnTo>
                      <a:lnTo>
                        <a:pt x="43" y="93"/>
                      </a:lnTo>
                      <a:lnTo>
                        <a:pt x="45" y="93"/>
                      </a:lnTo>
                      <a:lnTo>
                        <a:pt x="48" y="95"/>
                      </a:lnTo>
                      <a:lnTo>
                        <a:pt x="48" y="93"/>
                      </a:lnTo>
                      <a:lnTo>
                        <a:pt x="50" y="93"/>
                      </a:lnTo>
                      <a:lnTo>
                        <a:pt x="53" y="93"/>
                      </a:lnTo>
                      <a:lnTo>
                        <a:pt x="55" y="93"/>
                      </a:lnTo>
                      <a:lnTo>
                        <a:pt x="58" y="93"/>
                      </a:lnTo>
                      <a:lnTo>
                        <a:pt x="60" y="93"/>
                      </a:lnTo>
                      <a:lnTo>
                        <a:pt x="63" y="93"/>
                      </a:lnTo>
                      <a:lnTo>
                        <a:pt x="63" y="90"/>
                      </a:lnTo>
                      <a:lnTo>
                        <a:pt x="65" y="90"/>
                      </a:lnTo>
                      <a:lnTo>
                        <a:pt x="68" y="90"/>
                      </a:lnTo>
                      <a:lnTo>
                        <a:pt x="70" y="88"/>
                      </a:lnTo>
                      <a:lnTo>
                        <a:pt x="73" y="88"/>
                      </a:lnTo>
                      <a:lnTo>
                        <a:pt x="73" y="85"/>
                      </a:lnTo>
                      <a:lnTo>
                        <a:pt x="75" y="85"/>
                      </a:lnTo>
                      <a:lnTo>
                        <a:pt x="78" y="83"/>
                      </a:lnTo>
                      <a:lnTo>
                        <a:pt x="80" y="80"/>
                      </a:lnTo>
                      <a:lnTo>
                        <a:pt x="83" y="78"/>
                      </a:lnTo>
                      <a:lnTo>
                        <a:pt x="85" y="75"/>
                      </a:lnTo>
                      <a:lnTo>
                        <a:pt x="85" y="73"/>
                      </a:lnTo>
                      <a:lnTo>
                        <a:pt x="88" y="73"/>
                      </a:lnTo>
                      <a:lnTo>
                        <a:pt x="88" y="70"/>
                      </a:lnTo>
                      <a:lnTo>
                        <a:pt x="90" y="68"/>
                      </a:lnTo>
                      <a:lnTo>
                        <a:pt x="90" y="65"/>
                      </a:lnTo>
                      <a:lnTo>
                        <a:pt x="90" y="63"/>
                      </a:lnTo>
                      <a:lnTo>
                        <a:pt x="93" y="63"/>
                      </a:lnTo>
                      <a:lnTo>
                        <a:pt x="93" y="60"/>
                      </a:lnTo>
                      <a:lnTo>
                        <a:pt x="93" y="58"/>
                      </a:lnTo>
                      <a:lnTo>
                        <a:pt x="93" y="55"/>
                      </a:lnTo>
                      <a:lnTo>
                        <a:pt x="93" y="53"/>
                      </a:lnTo>
                      <a:lnTo>
                        <a:pt x="93" y="50"/>
                      </a:lnTo>
                      <a:lnTo>
                        <a:pt x="93" y="48"/>
                      </a:lnTo>
                      <a:lnTo>
                        <a:pt x="95" y="48"/>
                      </a:lnTo>
                      <a:lnTo>
                        <a:pt x="93" y="45"/>
                      </a:lnTo>
                      <a:lnTo>
                        <a:pt x="93" y="43"/>
                      </a:lnTo>
                      <a:lnTo>
                        <a:pt x="93" y="40"/>
                      </a:lnTo>
                      <a:lnTo>
                        <a:pt x="93" y="38"/>
                      </a:lnTo>
                      <a:lnTo>
                        <a:pt x="93" y="35"/>
                      </a:lnTo>
                      <a:lnTo>
                        <a:pt x="93" y="33"/>
                      </a:lnTo>
                      <a:lnTo>
                        <a:pt x="90" y="30"/>
                      </a:lnTo>
                      <a:lnTo>
                        <a:pt x="90" y="28"/>
                      </a:lnTo>
                      <a:lnTo>
                        <a:pt x="88" y="25"/>
                      </a:lnTo>
                      <a:lnTo>
                        <a:pt x="88" y="23"/>
                      </a:lnTo>
                      <a:lnTo>
                        <a:pt x="85" y="20"/>
                      </a:lnTo>
                      <a:lnTo>
                        <a:pt x="85" y="18"/>
                      </a:lnTo>
                      <a:lnTo>
                        <a:pt x="83" y="18"/>
                      </a:lnTo>
                      <a:lnTo>
                        <a:pt x="83" y="15"/>
                      </a:lnTo>
                      <a:lnTo>
                        <a:pt x="80" y="15"/>
                      </a:lnTo>
                      <a:lnTo>
                        <a:pt x="80" y="13"/>
                      </a:lnTo>
                      <a:lnTo>
                        <a:pt x="78" y="13"/>
                      </a:lnTo>
                      <a:lnTo>
                        <a:pt x="78" y="10"/>
                      </a:lnTo>
                      <a:lnTo>
                        <a:pt x="75" y="10"/>
                      </a:lnTo>
                      <a:lnTo>
                        <a:pt x="73" y="8"/>
                      </a:lnTo>
                      <a:lnTo>
                        <a:pt x="70" y="8"/>
                      </a:lnTo>
                      <a:lnTo>
                        <a:pt x="70" y="5"/>
                      </a:lnTo>
                      <a:lnTo>
                        <a:pt x="68" y="5"/>
                      </a:lnTo>
                      <a:lnTo>
                        <a:pt x="65" y="5"/>
                      </a:lnTo>
                      <a:lnTo>
                        <a:pt x="65" y="3"/>
                      </a:lnTo>
                      <a:lnTo>
                        <a:pt x="63" y="3"/>
                      </a:lnTo>
                      <a:lnTo>
                        <a:pt x="60" y="3"/>
                      </a:lnTo>
                      <a:lnTo>
                        <a:pt x="58" y="3"/>
                      </a:lnTo>
                      <a:lnTo>
                        <a:pt x="58" y="0"/>
                      </a:lnTo>
                      <a:lnTo>
                        <a:pt x="55" y="0"/>
                      </a:lnTo>
                      <a:lnTo>
                        <a:pt x="53" y="0"/>
                      </a:lnTo>
                      <a:lnTo>
                        <a:pt x="50" y="0"/>
                      </a:lnTo>
                      <a:lnTo>
                        <a:pt x="48" y="0"/>
                      </a:lnTo>
                      <a:lnTo>
                        <a:pt x="45" y="0"/>
                      </a:lnTo>
                      <a:lnTo>
                        <a:pt x="43" y="0"/>
                      </a:lnTo>
                      <a:lnTo>
                        <a:pt x="40" y="0"/>
                      </a:lnTo>
                      <a:lnTo>
                        <a:pt x="38" y="0"/>
                      </a:lnTo>
                      <a:lnTo>
                        <a:pt x="35" y="3"/>
                      </a:lnTo>
                      <a:lnTo>
                        <a:pt x="33" y="3"/>
                      </a:lnTo>
                      <a:lnTo>
                        <a:pt x="30" y="3"/>
                      </a:lnTo>
                      <a:lnTo>
                        <a:pt x="28" y="5"/>
                      </a:lnTo>
                      <a:lnTo>
                        <a:pt x="25" y="5"/>
                      </a:lnTo>
                      <a:lnTo>
                        <a:pt x="23" y="8"/>
                      </a:lnTo>
                      <a:lnTo>
                        <a:pt x="20" y="8"/>
                      </a:lnTo>
                      <a:lnTo>
                        <a:pt x="20" y="10"/>
                      </a:lnTo>
                      <a:lnTo>
                        <a:pt x="18" y="10"/>
                      </a:lnTo>
                      <a:lnTo>
                        <a:pt x="15" y="13"/>
                      </a:lnTo>
                      <a:lnTo>
                        <a:pt x="13" y="15"/>
                      </a:lnTo>
                      <a:lnTo>
                        <a:pt x="10" y="18"/>
                      </a:lnTo>
                      <a:lnTo>
                        <a:pt x="10" y="20"/>
                      </a:lnTo>
                      <a:lnTo>
                        <a:pt x="8" y="20"/>
                      </a:lnTo>
                      <a:lnTo>
                        <a:pt x="8" y="23"/>
                      </a:lnTo>
                      <a:lnTo>
                        <a:pt x="5" y="25"/>
                      </a:lnTo>
                      <a:lnTo>
                        <a:pt x="5" y="28"/>
                      </a:lnTo>
                      <a:lnTo>
                        <a:pt x="2" y="30"/>
                      </a:lnTo>
                      <a:lnTo>
                        <a:pt x="2" y="33"/>
                      </a:lnTo>
                      <a:lnTo>
                        <a:pt x="2" y="35"/>
                      </a:lnTo>
                      <a:lnTo>
                        <a:pt x="0" y="38"/>
                      </a:lnTo>
                      <a:lnTo>
                        <a:pt x="0" y="40"/>
                      </a:lnTo>
                      <a:lnTo>
                        <a:pt x="0" y="43"/>
                      </a:lnTo>
                      <a:lnTo>
                        <a:pt x="0" y="45"/>
                      </a:lnTo>
                      <a:lnTo>
                        <a:pt x="0"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25668" name="Line 22"/>
                <p:cNvSpPr>
                  <a:spLocks noChangeShapeType="1"/>
                </p:cNvSpPr>
                <p:nvPr/>
              </p:nvSpPr>
              <p:spPr bwMode="auto">
                <a:xfrm>
                  <a:off x="428" y="691"/>
                  <a:ext cx="281"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9" name="Freeform 23"/>
                <p:cNvSpPr>
                  <a:spLocks/>
                </p:cNvSpPr>
                <p:nvPr/>
              </p:nvSpPr>
              <p:spPr bwMode="auto">
                <a:xfrm>
                  <a:off x="473" y="784"/>
                  <a:ext cx="189" cy="126"/>
                </a:xfrm>
                <a:custGeom>
                  <a:avLst/>
                  <a:gdLst>
                    <a:gd name="T0" fmla="*/ 0 w 189"/>
                    <a:gd name="T1" fmla="*/ 126 h 126"/>
                    <a:gd name="T2" fmla="*/ 96 w 189"/>
                    <a:gd name="T3" fmla="*/ 0 h 126"/>
                    <a:gd name="T4" fmla="*/ 189 w 189"/>
                    <a:gd name="T5" fmla="*/ 126 h 126"/>
                    <a:gd name="T6" fmla="*/ 0 60000 65536"/>
                    <a:gd name="T7" fmla="*/ 0 60000 65536"/>
                    <a:gd name="T8" fmla="*/ 0 60000 65536"/>
                    <a:gd name="T9" fmla="*/ 0 w 189"/>
                    <a:gd name="T10" fmla="*/ 0 h 126"/>
                    <a:gd name="T11" fmla="*/ 189 w 189"/>
                    <a:gd name="T12" fmla="*/ 126 h 126"/>
                  </a:gdLst>
                  <a:ahLst/>
                  <a:cxnLst>
                    <a:cxn ang="T6">
                      <a:pos x="T0" y="T1"/>
                    </a:cxn>
                    <a:cxn ang="T7">
                      <a:pos x="T2" y="T3"/>
                    </a:cxn>
                    <a:cxn ang="T8">
                      <a:pos x="T4" y="T5"/>
                    </a:cxn>
                  </a:cxnLst>
                  <a:rect l="T9" t="T10" r="T11" b="T12"/>
                  <a:pathLst>
                    <a:path w="189" h="126">
                      <a:moveTo>
                        <a:pt x="0" y="126"/>
                      </a:moveTo>
                      <a:lnTo>
                        <a:pt x="96" y="0"/>
                      </a:lnTo>
                      <a:lnTo>
                        <a:pt x="189" y="126"/>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25670" name="Line 24"/>
                <p:cNvSpPr>
                  <a:spLocks noChangeShapeType="1"/>
                </p:cNvSpPr>
                <p:nvPr/>
              </p:nvSpPr>
              <p:spPr bwMode="auto">
                <a:xfrm flipV="1">
                  <a:off x="569" y="628"/>
                  <a:ext cx="1" cy="156"/>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71" name="Bogen 25"/>
                <p:cNvSpPr>
                  <a:spLocks/>
                </p:cNvSpPr>
                <p:nvPr/>
              </p:nvSpPr>
              <p:spPr bwMode="auto">
                <a:xfrm>
                  <a:off x="521" y="580"/>
                  <a:ext cx="95" cy="49"/>
                </a:xfrm>
                <a:custGeom>
                  <a:avLst/>
                  <a:gdLst>
                    <a:gd name="T0" fmla="*/ 0 w 43200"/>
                    <a:gd name="T1" fmla="*/ 0 h 22069"/>
                    <a:gd name="T2" fmla="*/ 0 w 43200"/>
                    <a:gd name="T3" fmla="*/ 0 h 22069"/>
                    <a:gd name="T4" fmla="*/ 0 w 43200"/>
                    <a:gd name="T5" fmla="*/ 0 h 22069"/>
                    <a:gd name="T6" fmla="*/ 0 60000 65536"/>
                    <a:gd name="T7" fmla="*/ 0 60000 65536"/>
                    <a:gd name="T8" fmla="*/ 0 60000 65536"/>
                    <a:gd name="T9" fmla="*/ 0 w 43200"/>
                    <a:gd name="T10" fmla="*/ 0 h 22069"/>
                    <a:gd name="T11" fmla="*/ 43200 w 43200"/>
                    <a:gd name="T12" fmla="*/ 22069 h 22069"/>
                  </a:gdLst>
                  <a:ahLst/>
                  <a:cxnLst>
                    <a:cxn ang="T6">
                      <a:pos x="T0" y="T1"/>
                    </a:cxn>
                    <a:cxn ang="T7">
                      <a:pos x="T2" y="T3"/>
                    </a:cxn>
                    <a:cxn ang="T8">
                      <a:pos x="T4" y="T5"/>
                    </a:cxn>
                  </a:cxnLst>
                  <a:rect l="T9" t="T10" r="T11" b="T12"/>
                  <a:pathLst>
                    <a:path w="43200" h="22069" fill="none" extrusionOk="0">
                      <a:moveTo>
                        <a:pt x="43194" y="-1"/>
                      </a:moveTo>
                      <a:cubicBezTo>
                        <a:pt x="43198" y="156"/>
                        <a:pt x="43200" y="312"/>
                        <a:pt x="43200" y="469"/>
                      </a:cubicBezTo>
                      <a:cubicBezTo>
                        <a:pt x="43200" y="12398"/>
                        <a:pt x="33529" y="22069"/>
                        <a:pt x="21600" y="22069"/>
                      </a:cubicBezTo>
                      <a:cubicBezTo>
                        <a:pt x="9670" y="22069"/>
                        <a:pt x="0" y="12398"/>
                        <a:pt x="0" y="469"/>
                      </a:cubicBezTo>
                      <a:cubicBezTo>
                        <a:pt x="0" y="319"/>
                        <a:pt x="1" y="169"/>
                        <a:pt x="4" y="19"/>
                      </a:cubicBezTo>
                    </a:path>
                    <a:path w="43200" h="22069" stroke="0" extrusionOk="0">
                      <a:moveTo>
                        <a:pt x="43194" y="-1"/>
                      </a:moveTo>
                      <a:cubicBezTo>
                        <a:pt x="43198" y="156"/>
                        <a:pt x="43200" y="312"/>
                        <a:pt x="43200" y="469"/>
                      </a:cubicBezTo>
                      <a:cubicBezTo>
                        <a:pt x="43200" y="12398"/>
                        <a:pt x="33529" y="22069"/>
                        <a:pt x="21600" y="22069"/>
                      </a:cubicBezTo>
                      <a:cubicBezTo>
                        <a:pt x="9670" y="22069"/>
                        <a:pt x="0" y="12398"/>
                        <a:pt x="0" y="469"/>
                      </a:cubicBezTo>
                      <a:cubicBezTo>
                        <a:pt x="0" y="319"/>
                        <a:pt x="1" y="169"/>
                        <a:pt x="4" y="19"/>
                      </a:cubicBezTo>
                      <a:lnTo>
                        <a:pt x="21600" y="469"/>
                      </a:lnTo>
                      <a:close/>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25672" name="Bogen 26"/>
                <p:cNvSpPr>
                  <a:spLocks/>
                </p:cNvSpPr>
                <p:nvPr/>
              </p:nvSpPr>
              <p:spPr bwMode="auto">
                <a:xfrm>
                  <a:off x="522" y="533"/>
                  <a:ext cx="95" cy="48"/>
                </a:xfrm>
                <a:custGeom>
                  <a:avLst/>
                  <a:gdLst>
                    <a:gd name="T0" fmla="*/ 0 w 43189"/>
                    <a:gd name="T1" fmla="*/ 0 h 21600"/>
                    <a:gd name="T2" fmla="*/ 0 w 43189"/>
                    <a:gd name="T3" fmla="*/ 0 h 21600"/>
                    <a:gd name="T4" fmla="*/ 0 w 43189"/>
                    <a:gd name="T5" fmla="*/ 0 h 21600"/>
                    <a:gd name="T6" fmla="*/ 0 60000 65536"/>
                    <a:gd name="T7" fmla="*/ 0 60000 65536"/>
                    <a:gd name="T8" fmla="*/ 0 60000 65536"/>
                    <a:gd name="T9" fmla="*/ 0 w 43189"/>
                    <a:gd name="T10" fmla="*/ 0 h 21600"/>
                    <a:gd name="T11" fmla="*/ 43189 w 43189"/>
                    <a:gd name="T12" fmla="*/ 21600 h 21600"/>
                  </a:gdLst>
                  <a:ahLst/>
                  <a:cxnLst>
                    <a:cxn ang="T6">
                      <a:pos x="T0" y="T1"/>
                    </a:cxn>
                    <a:cxn ang="T7">
                      <a:pos x="T2" y="T3"/>
                    </a:cxn>
                    <a:cxn ang="T8">
                      <a:pos x="T4" y="T5"/>
                    </a:cxn>
                  </a:cxnLst>
                  <a:rect l="T9" t="T10" r="T11" b="T12"/>
                  <a:pathLst>
                    <a:path w="43189" h="21600" fill="none" extrusionOk="0">
                      <a:moveTo>
                        <a:pt x="-1" y="21150"/>
                      </a:moveTo>
                      <a:cubicBezTo>
                        <a:pt x="244" y="9399"/>
                        <a:pt x="9840" y="-1"/>
                        <a:pt x="21595" y="-1"/>
                      </a:cubicBezTo>
                      <a:cubicBezTo>
                        <a:pt x="33341" y="-1"/>
                        <a:pt x="42934" y="9387"/>
                        <a:pt x="43189" y="21130"/>
                      </a:cubicBezTo>
                    </a:path>
                    <a:path w="43189" h="21600" stroke="0" extrusionOk="0">
                      <a:moveTo>
                        <a:pt x="-1" y="21150"/>
                      </a:moveTo>
                      <a:cubicBezTo>
                        <a:pt x="244" y="9399"/>
                        <a:pt x="9840" y="-1"/>
                        <a:pt x="21595" y="-1"/>
                      </a:cubicBezTo>
                      <a:cubicBezTo>
                        <a:pt x="33341" y="-1"/>
                        <a:pt x="42934" y="9387"/>
                        <a:pt x="43189" y="21130"/>
                      </a:cubicBezTo>
                      <a:lnTo>
                        <a:pt x="21595" y="21600"/>
                      </a:lnTo>
                      <a:close/>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grpSp>
          <p:sp>
            <p:nvSpPr>
              <p:cNvPr id="25666" name="Rectangle 27"/>
              <p:cNvSpPr>
                <a:spLocks noChangeArrowheads="1"/>
              </p:cNvSpPr>
              <p:nvPr/>
            </p:nvSpPr>
            <p:spPr bwMode="auto">
              <a:xfrm>
                <a:off x="285" y="917"/>
                <a:ext cx="7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500" u="sng">
                    <a:solidFill>
                      <a:srgbClr val="000000"/>
                    </a:solidFill>
                    <a:latin typeface="Arial" charset="0"/>
                  </a:rPr>
                  <a:t>c2:Customer </a:t>
                </a:r>
                <a:endParaRPr lang="en-US" altLang="en-US" u="sng"/>
              </a:p>
            </p:txBody>
          </p:sp>
        </p:grpSp>
        <p:sp>
          <p:nvSpPr>
            <p:cNvPr id="25663" name="Line 28"/>
            <p:cNvSpPr>
              <a:spLocks noChangeShapeType="1"/>
            </p:cNvSpPr>
            <p:nvPr/>
          </p:nvSpPr>
          <p:spPr bwMode="auto">
            <a:xfrm>
              <a:off x="4824" y="1074"/>
              <a:ext cx="12" cy="2782"/>
            </a:xfrm>
            <a:prstGeom prst="line">
              <a:avLst/>
            </a:prstGeom>
            <a:noFill/>
            <a:ln w="4763">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5664" name="Rectangle 29"/>
            <p:cNvSpPr>
              <a:spLocks noChangeArrowheads="1"/>
            </p:cNvSpPr>
            <p:nvPr/>
          </p:nvSpPr>
          <p:spPr bwMode="auto">
            <a:xfrm>
              <a:off x="4774" y="1253"/>
              <a:ext cx="96" cy="2688"/>
            </a:xfrm>
            <a:prstGeom prst="rect">
              <a:avLst/>
            </a:prstGeom>
            <a:solidFill>
              <a:schemeClr val="bg1"/>
            </a:solidFill>
            <a:ln w="4763">
              <a:solidFill>
                <a:srgbClr val="000000"/>
              </a:solidFill>
              <a:miter lim="800000"/>
              <a:headEnd/>
              <a:tailEnd/>
            </a:ln>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grpSp>
      <p:grpSp>
        <p:nvGrpSpPr>
          <p:cNvPr id="9" name="Group 30"/>
          <p:cNvGrpSpPr>
            <a:grpSpLocks/>
          </p:cNvGrpSpPr>
          <p:nvPr/>
        </p:nvGrpSpPr>
        <p:grpSpPr bwMode="auto">
          <a:xfrm>
            <a:off x="1701800" y="1169988"/>
            <a:ext cx="1644650" cy="4951412"/>
            <a:chOff x="2212" y="737"/>
            <a:chExt cx="1036" cy="3119"/>
          </a:xfrm>
        </p:grpSpPr>
        <p:sp>
          <p:nvSpPr>
            <p:cNvPr id="25660" name="Rectangle 31"/>
            <p:cNvSpPr>
              <a:spLocks noChangeArrowheads="1"/>
            </p:cNvSpPr>
            <p:nvPr/>
          </p:nvSpPr>
          <p:spPr bwMode="auto">
            <a:xfrm>
              <a:off x="2212" y="737"/>
              <a:ext cx="1036" cy="324"/>
            </a:xfrm>
            <a:prstGeom prst="rect">
              <a:avLst/>
            </a:prstGeom>
            <a:noFill/>
            <a:ln w="4826">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500" u="sng">
                  <a:solidFill>
                    <a:srgbClr val="000000"/>
                  </a:solidFill>
                  <a:latin typeface="Arial" charset="0"/>
                </a:rPr>
                <a:t>:WithdrawCtrl</a:t>
              </a:r>
            </a:p>
          </p:txBody>
        </p:sp>
        <p:sp>
          <p:nvSpPr>
            <p:cNvPr id="25661" name="Line 32"/>
            <p:cNvSpPr>
              <a:spLocks noChangeShapeType="1"/>
            </p:cNvSpPr>
            <p:nvPr/>
          </p:nvSpPr>
          <p:spPr bwMode="auto">
            <a:xfrm>
              <a:off x="2724" y="1074"/>
              <a:ext cx="12" cy="2782"/>
            </a:xfrm>
            <a:prstGeom prst="line">
              <a:avLst/>
            </a:prstGeom>
            <a:noFill/>
            <a:ln w="4763">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 name="Group 33"/>
          <p:cNvGrpSpPr>
            <a:grpSpLocks/>
          </p:cNvGrpSpPr>
          <p:nvPr/>
        </p:nvGrpSpPr>
        <p:grpSpPr bwMode="auto">
          <a:xfrm>
            <a:off x="5373688" y="1169988"/>
            <a:ext cx="1644650" cy="4951412"/>
            <a:chOff x="2212" y="737"/>
            <a:chExt cx="1036" cy="3119"/>
          </a:xfrm>
        </p:grpSpPr>
        <p:sp>
          <p:nvSpPr>
            <p:cNvPr id="25658" name="Rectangle 34"/>
            <p:cNvSpPr>
              <a:spLocks noChangeArrowheads="1"/>
            </p:cNvSpPr>
            <p:nvPr/>
          </p:nvSpPr>
          <p:spPr bwMode="auto">
            <a:xfrm>
              <a:off x="2212" y="737"/>
              <a:ext cx="1036" cy="324"/>
            </a:xfrm>
            <a:prstGeom prst="rect">
              <a:avLst/>
            </a:prstGeom>
            <a:noFill/>
            <a:ln w="4826">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500" u="sng">
                  <a:solidFill>
                    <a:srgbClr val="000000"/>
                  </a:solidFill>
                  <a:latin typeface="Arial" charset="0"/>
                </a:rPr>
                <a:t>:WithdrawCtrl</a:t>
              </a:r>
            </a:p>
          </p:txBody>
        </p:sp>
        <p:sp>
          <p:nvSpPr>
            <p:cNvPr id="25659" name="Line 35"/>
            <p:cNvSpPr>
              <a:spLocks noChangeShapeType="1"/>
            </p:cNvSpPr>
            <p:nvPr/>
          </p:nvSpPr>
          <p:spPr bwMode="auto">
            <a:xfrm>
              <a:off x="2724" y="1074"/>
              <a:ext cx="12" cy="2782"/>
            </a:xfrm>
            <a:prstGeom prst="line">
              <a:avLst/>
            </a:prstGeom>
            <a:noFill/>
            <a:ln w="4763">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 name="Group 36"/>
          <p:cNvGrpSpPr>
            <a:grpSpLocks/>
          </p:cNvGrpSpPr>
          <p:nvPr/>
        </p:nvGrpSpPr>
        <p:grpSpPr bwMode="auto">
          <a:xfrm>
            <a:off x="2582863" y="2078038"/>
            <a:ext cx="1846262" cy="782637"/>
            <a:chOff x="1632" y="1309"/>
            <a:chExt cx="1163" cy="493"/>
          </a:xfrm>
        </p:grpSpPr>
        <p:sp>
          <p:nvSpPr>
            <p:cNvPr id="25655" name="Rectangle 37"/>
            <p:cNvSpPr>
              <a:spLocks noChangeArrowheads="1"/>
            </p:cNvSpPr>
            <p:nvPr/>
          </p:nvSpPr>
          <p:spPr bwMode="auto">
            <a:xfrm>
              <a:off x="1632" y="1309"/>
              <a:ext cx="83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500">
                  <a:solidFill>
                    <a:srgbClr val="0000CC"/>
                  </a:solidFill>
                  <a:latin typeface="Arial" charset="0"/>
                </a:rPr>
                <a:t>getBalance()</a:t>
              </a:r>
              <a:endParaRPr lang="en-US" altLang="en-US" sz="1500" u="sng">
                <a:solidFill>
                  <a:srgbClr val="0000CC"/>
                </a:solidFill>
                <a:latin typeface="Arial" charset="0"/>
              </a:endParaRPr>
            </a:p>
          </p:txBody>
        </p:sp>
        <p:sp>
          <p:nvSpPr>
            <p:cNvPr id="25656" name="Rectangle 38"/>
            <p:cNvSpPr>
              <a:spLocks noChangeArrowheads="1"/>
            </p:cNvSpPr>
            <p:nvPr/>
          </p:nvSpPr>
          <p:spPr bwMode="auto">
            <a:xfrm>
              <a:off x="2699" y="1514"/>
              <a:ext cx="96" cy="288"/>
            </a:xfrm>
            <a:prstGeom prst="rect">
              <a:avLst/>
            </a:prstGeom>
            <a:solidFill>
              <a:schemeClr val="bg1"/>
            </a:solidFill>
            <a:ln w="4826">
              <a:solidFill>
                <a:srgbClr val="000000"/>
              </a:solidFill>
              <a:miter lim="800000"/>
              <a:headEnd/>
              <a:tailEnd/>
            </a:ln>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25657" name="Line 39"/>
            <p:cNvSpPr>
              <a:spLocks noChangeShapeType="1"/>
            </p:cNvSpPr>
            <p:nvPr/>
          </p:nvSpPr>
          <p:spPr bwMode="auto">
            <a:xfrm>
              <a:off x="1632" y="1506"/>
              <a:ext cx="1067" cy="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2" name="Group 40"/>
          <p:cNvGrpSpPr>
            <a:grpSpLocks/>
          </p:cNvGrpSpPr>
          <p:nvPr/>
        </p:nvGrpSpPr>
        <p:grpSpPr bwMode="auto">
          <a:xfrm>
            <a:off x="2582863" y="2540000"/>
            <a:ext cx="1797050" cy="320675"/>
            <a:chOff x="1627" y="1600"/>
            <a:chExt cx="1132" cy="202"/>
          </a:xfrm>
        </p:grpSpPr>
        <p:sp>
          <p:nvSpPr>
            <p:cNvPr id="25653" name="Line 41"/>
            <p:cNvSpPr>
              <a:spLocks noChangeShapeType="1"/>
            </p:cNvSpPr>
            <p:nvPr/>
          </p:nvSpPr>
          <p:spPr bwMode="auto">
            <a:xfrm flipH="1">
              <a:off x="1627" y="1794"/>
              <a:ext cx="1132" cy="0"/>
            </a:xfrm>
            <a:prstGeom prst="line">
              <a:avLst/>
            </a:prstGeom>
            <a:noFill/>
            <a:ln w="12700">
              <a:solidFill>
                <a:schemeClr val="tx1"/>
              </a:solidFill>
              <a:prstDash val="lg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54" name="Rectangle 42"/>
            <p:cNvSpPr>
              <a:spLocks noChangeArrowheads="1"/>
            </p:cNvSpPr>
            <p:nvPr/>
          </p:nvSpPr>
          <p:spPr bwMode="auto">
            <a:xfrm>
              <a:off x="1692" y="1600"/>
              <a:ext cx="31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500">
                  <a:solidFill>
                    <a:srgbClr val="0000CC"/>
                  </a:solidFill>
                  <a:latin typeface="Arial" charset="0"/>
                </a:rPr>
                <a:t>200</a:t>
              </a:r>
            </a:p>
          </p:txBody>
        </p:sp>
      </p:grpSp>
      <p:grpSp>
        <p:nvGrpSpPr>
          <p:cNvPr id="13" name="Group 43"/>
          <p:cNvGrpSpPr>
            <a:grpSpLocks/>
          </p:cNvGrpSpPr>
          <p:nvPr/>
        </p:nvGrpSpPr>
        <p:grpSpPr bwMode="auto">
          <a:xfrm>
            <a:off x="1146175" y="1901825"/>
            <a:ext cx="1436688" cy="3062288"/>
            <a:chOff x="722" y="1198"/>
            <a:chExt cx="905" cy="1929"/>
          </a:xfrm>
        </p:grpSpPr>
        <p:sp>
          <p:nvSpPr>
            <p:cNvPr id="25649" name="Line 44"/>
            <p:cNvSpPr>
              <a:spLocks noChangeShapeType="1"/>
            </p:cNvSpPr>
            <p:nvPr/>
          </p:nvSpPr>
          <p:spPr bwMode="auto">
            <a:xfrm>
              <a:off x="729" y="1400"/>
              <a:ext cx="802" cy="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5650" name="Group 45"/>
            <p:cNvGrpSpPr>
              <a:grpSpLocks/>
            </p:cNvGrpSpPr>
            <p:nvPr/>
          </p:nvGrpSpPr>
          <p:grpSpPr bwMode="auto">
            <a:xfrm>
              <a:off x="722" y="1198"/>
              <a:ext cx="905" cy="1929"/>
              <a:chOff x="722" y="1198"/>
              <a:chExt cx="905" cy="1929"/>
            </a:xfrm>
          </p:grpSpPr>
          <p:sp>
            <p:nvSpPr>
              <p:cNvPr id="25651" name="Rectangle 46"/>
              <p:cNvSpPr>
                <a:spLocks noChangeArrowheads="1"/>
              </p:cNvSpPr>
              <p:nvPr/>
            </p:nvSpPr>
            <p:spPr bwMode="auto">
              <a:xfrm>
                <a:off x="1531" y="1400"/>
                <a:ext cx="96" cy="1727"/>
              </a:xfrm>
              <a:prstGeom prst="rect">
                <a:avLst/>
              </a:prstGeom>
              <a:solidFill>
                <a:schemeClr val="bg1"/>
              </a:solidFill>
              <a:ln w="4826">
                <a:solidFill>
                  <a:srgbClr val="000000"/>
                </a:solidFill>
                <a:miter lim="800000"/>
                <a:headEnd/>
                <a:tailEnd/>
              </a:ln>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25652" name="Rectangle 47"/>
              <p:cNvSpPr>
                <a:spLocks noChangeArrowheads="1"/>
              </p:cNvSpPr>
              <p:nvPr/>
            </p:nvSpPr>
            <p:spPr bwMode="auto">
              <a:xfrm>
                <a:off x="722" y="1198"/>
                <a:ext cx="84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500">
                    <a:solidFill>
                      <a:srgbClr val="0000CC"/>
                    </a:solidFill>
                    <a:latin typeface="Arial" charset="0"/>
                  </a:rPr>
                  <a:t>withdraw(50)</a:t>
                </a:r>
                <a:endParaRPr lang="en-US" altLang="en-US" sz="1500" u="sng">
                  <a:solidFill>
                    <a:srgbClr val="0000CC"/>
                  </a:solidFill>
                  <a:latin typeface="Arial" charset="0"/>
                </a:endParaRPr>
              </a:p>
            </p:txBody>
          </p:sp>
        </p:grpSp>
      </p:grpSp>
      <p:grpSp>
        <p:nvGrpSpPr>
          <p:cNvPr id="15" name="Group 48"/>
          <p:cNvGrpSpPr>
            <a:grpSpLocks/>
          </p:cNvGrpSpPr>
          <p:nvPr/>
        </p:nvGrpSpPr>
        <p:grpSpPr bwMode="auto">
          <a:xfrm>
            <a:off x="2579688" y="4010025"/>
            <a:ext cx="1846262" cy="782638"/>
            <a:chOff x="1632" y="1309"/>
            <a:chExt cx="1163" cy="493"/>
          </a:xfrm>
        </p:grpSpPr>
        <p:sp>
          <p:nvSpPr>
            <p:cNvPr id="25646" name="Rectangle 49"/>
            <p:cNvSpPr>
              <a:spLocks noChangeArrowheads="1"/>
            </p:cNvSpPr>
            <p:nvPr/>
          </p:nvSpPr>
          <p:spPr bwMode="auto">
            <a:xfrm>
              <a:off x="1632" y="1309"/>
              <a:ext cx="103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500">
                  <a:solidFill>
                    <a:srgbClr val="0000CC"/>
                  </a:solidFill>
                  <a:latin typeface="Arial" charset="0"/>
                </a:rPr>
                <a:t>setBalance(150)</a:t>
              </a:r>
              <a:endParaRPr lang="en-US" altLang="en-US" sz="1500" u="sng">
                <a:solidFill>
                  <a:srgbClr val="0000CC"/>
                </a:solidFill>
                <a:latin typeface="Arial" charset="0"/>
              </a:endParaRPr>
            </a:p>
          </p:txBody>
        </p:sp>
        <p:sp>
          <p:nvSpPr>
            <p:cNvPr id="25647" name="Rectangle 50"/>
            <p:cNvSpPr>
              <a:spLocks noChangeArrowheads="1"/>
            </p:cNvSpPr>
            <p:nvPr/>
          </p:nvSpPr>
          <p:spPr bwMode="auto">
            <a:xfrm>
              <a:off x="2699" y="1514"/>
              <a:ext cx="96" cy="288"/>
            </a:xfrm>
            <a:prstGeom prst="rect">
              <a:avLst/>
            </a:prstGeom>
            <a:solidFill>
              <a:schemeClr val="bg1"/>
            </a:solidFill>
            <a:ln w="4826">
              <a:solidFill>
                <a:srgbClr val="000000"/>
              </a:solidFill>
              <a:miter lim="800000"/>
              <a:headEnd/>
              <a:tailEnd/>
            </a:ln>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25648" name="Line 51"/>
            <p:cNvSpPr>
              <a:spLocks noChangeShapeType="1"/>
            </p:cNvSpPr>
            <p:nvPr/>
          </p:nvSpPr>
          <p:spPr bwMode="auto">
            <a:xfrm>
              <a:off x="1632" y="1506"/>
              <a:ext cx="1067" cy="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6" name="Group 52"/>
          <p:cNvGrpSpPr>
            <a:grpSpLocks/>
          </p:cNvGrpSpPr>
          <p:nvPr/>
        </p:nvGrpSpPr>
        <p:grpSpPr bwMode="auto">
          <a:xfrm flipH="1">
            <a:off x="4276725" y="2771775"/>
            <a:ext cx="1846263" cy="782638"/>
            <a:chOff x="1632" y="1309"/>
            <a:chExt cx="1163" cy="493"/>
          </a:xfrm>
        </p:grpSpPr>
        <p:sp>
          <p:nvSpPr>
            <p:cNvPr id="25643" name="Rectangle 53"/>
            <p:cNvSpPr>
              <a:spLocks noChangeArrowheads="1"/>
            </p:cNvSpPr>
            <p:nvPr/>
          </p:nvSpPr>
          <p:spPr bwMode="auto">
            <a:xfrm>
              <a:off x="1959" y="1309"/>
              <a:ext cx="83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500">
                  <a:solidFill>
                    <a:srgbClr val="1AA50F"/>
                  </a:solidFill>
                  <a:latin typeface="Arial" charset="0"/>
                </a:rPr>
                <a:t>getBalance()</a:t>
              </a:r>
              <a:endParaRPr lang="en-US" altLang="en-US" sz="1500" u="sng">
                <a:solidFill>
                  <a:srgbClr val="1AA50F"/>
                </a:solidFill>
                <a:latin typeface="Arial" charset="0"/>
              </a:endParaRPr>
            </a:p>
          </p:txBody>
        </p:sp>
        <p:sp>
          <p:nvSpPr>
            <p:cNvPr id="25644" name="Rectangle 54"/>
            <p:cNvSpPr>
              <a:spLocks noChangeArrowheads="1"/>
            </p:cNvSpPr>
            <p:nvPr/>
          </p:nvSpPr>
          <p:spPr bwMode="auto">
            <a:xfrm>
              <a:off x="2699" y="1514"/>
              <a:ext cx="96" cy="288"/>
            </a:xfrm>
            <a:prstGeom prst="rect">
              <a:avLst/>
            </a:prstGeom>
            <a:solidFill>
              <a:schemeClr val="bg1"/>
            </a:solidFill>
            <a:ln w="4826">
              <a:solidFill>
                <a:srgbClr val="000000"/>
              </a:solidFill>
              <a:miter lim="800000"/>
              <a:headEnd/>
              <a:tailEnd/>
            </a:ln>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25645" name="Line 55"/>
            <p:cNvSpPr>
              <a:spLocks noChangeShapeType="1"/>
            </p:cNvSpPr>
            <p:nvPr/>
          </p:nvSpPr>
          <p:spPr bwMode="auto">
            <a:xfrm>
              <a:off x="1632" y="1506"/>
              <a:ext cx="1067" cy="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 name="Group 56"/>
          <p:cNvGrpSpPr>
            <a:grpSpLocks/>
          </p:cNvGrpSpPr>
          <p:nvPr/>
        </p:nvGrpSpPr>
        <p:grpSpPr bwMode="auto">
          <a:xfrm>
            <a:off x="4325938" y="3233738"/>
            <a:ext cx="1797050" cy="320675"/>
            <a:chOff x="2725" y="1987"/>
            <a:chExt cx="1132" cy="202"/>
          </a:xfrm>
        </p:grpSpPr>
        <p:sp>
          <p:nvSpPr>
            <p:cNvPr id="25641" name="Line 57"/>
            <p:cNvSpPr>
              <a:spLocks noChangeShapeType="1"/>
            </p:cNvSpPr>
            <p:nvPr/>
          </p:nvSpPr>
          <p:spPr bwMode="auto">
            <a:xfrm>
              <a:off x="2725" y="2181"/>
              <a:ext cx="1132" cy="0"/>
            </a:xfrm>
            <a:prstGeom prst="line">
              <a:avLst/>
            </a:prstGeom>
            <a:noFill/>
            <a:ln w="12700">
              <a:solidFill>
                <a:schemeClr val="tx1"/>
              </a:solidFill>
              <a:prstDash val="lg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42" name="Rectangle 58"/>
            <p:cNvSpPr>
              <a:spLocks noChangeArrowheads="1"/>
            </p:cNvSpPr>
            <p:nvPr/>
          </p:nvSpPr>
          <p:spPr bwMode="auto">
            <a:xfrm flipH="1">
              <a:off x="3476" y="1987"/>
              <a:ext cx="31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500">
                  <a:solidFill>
                    <a:srgbClr val="1AA50F"/>
                  </a:solidFill>
                  <a:latin typeface="Arial" charset="0"/>
                </a:rPr>
                <a:t>200</a:t>
              </a:r>
            </a:p>
          </p:txBody>
        </p:sp>
      </p:grpSp>
      <p:grpSp>
        <p:nvGrpSpPr>
          <p:cNvPr id="18" name="Group 59"/>
          <p:cNvGrpSpPr>
            <a:grpSpLocks/>
          </p:cNvGrpSpPr>
          <p:nvPr/>
        </p:nvGrpSpPr>
        <p:grpSpPr bwMode="auto">
          <a:xfrm>
            <a:off x="6122988" y="2516188"/>
            <a:ext cx="1522412" cy="3062287"/>
            <a:chOff x="3857" y="1585"/>
            <a:chExt cx="959" cy="1929"/>
          </a:xfrm>
        </p:grpSpPr>
        <p:sp>
          <p:nvSpPr>
            <p:cNvPr id="25638" name="Rectangle 60"/>
            <p:cNvSpPr>
              <a:spLocks noChangeArrowheads="1"/>
            </p:cNvSpPr>
            <p:nvPr/>
          </p:nvSpPr>
          <p:spPr bwMode="auto">
            <a:xfrm flipH="1">
              <a:off x="3857" y="1787"/>
              <a:ext cx="96" cy="1727"/>
            </a:xfrm>
            <a:prstGeom prst="rect">
              <a:avLst/>
            </a:prstGeom>
            <a:solidFill>
              <a:schemeClr val="bg1"/>
            </a:solidFill>
            <a:ln w="4826">
              <a:solidFill>
                <a:srgbClr val="000000"/>
              </a:solidFill>
              <a:miter lim="800000"/>
              <a:headEnd/>
              <a:tailEnd/>
            </a:ln>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25639" name="Line 61"/>
            <p:cNvSpPr>
              <a:spLocks noChangeShapeType="1"/>
            </p:cNvSpPr>
            <p:nvPr/>
          </p:nvSpPr>
          <p:spPr bwMode="auto">
            <a:xfrm flipH="1">
              <a:off x="3953" y="1787"/>
              <a:ext cx="863" cy="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40" name="Rectangle 62"/>
            <p:cNvSpPr>
              <a:spLocks noChangeArrowheads="1"/>
            </p:cNvSpPr>
            <p:nvPr/>
          </p:nvSpPr>
          <p:spPr bwMode="auto">
            <a:xfrm flipH="1">
              <a:off x="3913" y="1585"/>
              <a:ext cx="84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500">
                  <a:solidFill>
                    <a:srgbClr val="1AA50F"/>
                  </a:solidFill>
                  <a:latin typeface="Arial" charset="0"/>
                </a:rPr>
                <a:t>withdraw(50)</a:t>
              </a:r>
              <a:endParaRPr lang="en-US" altLang="en-US" sz="1500" u="sng">
                <a:solidFill>
                  <a:srgbClr val="1AA50F"/>
                </a:solidFill>
                <a:latin typeface="Arial" charset="0"/>
              </a:endParaRPr>
            </a:p>
          </p:txBody>
        </p:sp>
      </p:grpSp>
      <p:grpSp>
        <p:nvGrpSpPr>
          <p:cNvPr id="19" name="Group 63"/>
          <p:cNvGrpSpPr>
            <a:grpSpLocks/>
          </p:cNvGrpSpPr>
          <p:nvPr/>
        </p:nvGrpSpPr>
        <p:grpSpPr bwMode="auto">
          <a:xfrm flipH="1">
            <a:off x="4279900" y="4751388"/>
            <a:ext cx="1846263" cy="782637"/>
            <a:chOff x="1632" y="1309"/>
            <a:chExt cx="1163" cy="493"/>
          </a:xfrm>
        </p:grpSpPr>
        <p:sp>
          <p:nvSpPr>
            <p:cNvPr id="25635" name="Rectangle 64"/>
            <p:cNvSpPr>
              <a:spLocks noChangeArrowheads="1"/>
            </p:cNvSpPr>
            <p:nvPr/>
          </p:nvSpPr>
          <p:spPr bwMode="auto">
            <a:xfrm>
              <a:off x="1763" y="1309"/>
              <a:ext cx="103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500">
                  <a:solidFill>
                    <a:srgbClr val="1AA50F"/>
                  </a:solidFill>
                  <a:latin typeface="Arial" charset="0"/>
                </a:rPr>
                <a:t>setBalance(150)</a:t>
              </a:r>
              <a:endParaRPr lang="en-US" altLang="en-US" sz="1500" u="sng">
                <a:solidFill>
                  <a:srgbClr val="1AA50F"/>
                </a:solidFill>
                <a:latin typeface="Arial" charset="0"/>
              </a:endParaRPr>
            </a:p>
          </p:txBody>
        </p:sp>
        <p:sp>
          <p:nvSpPr>
            <p:cNvPr id="25636" name="Rectangle 65"/>
            <p:cNvSpPr>
              <a:spLocks noChangeArrowheads="1"/>
            </p:cNvSpPr>
            <p:nvPr/>
          </p:nvSpPr>
          <p:spPr bwMode="auto">
            <a:xfrm>
              <a:off x="2699" y="1514"/>
              <a:ext cx="96" cy="288"/>
            </a:xfrm>
            <a:prstGeom prst="rect">
              <a:avLst/>
            </a:prstGeom>
            <a:solidFill>
              <a:schemeClr val="bg1"/>
            </a:solidFill>
            <a:ln w="4826">
              <a:solidFill>
                <a:srgbClr val="000000"/>
              </a:solidFill>
              <a:miter lim="800000"/>
              <a:headEnd/>
              <a:tailEnd/>
            </a:ln>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25637" name="Line 66"/>
            <p:cNvSpPr>
              <a:spLocks noChangeShapeType="1"/>
            </p:cNvSpPr>
            <p:nvPr/>
          </p:nvSpPr>
          <p:spPr bwMode="auto">
            <a:xfrm>
              <a:off x="1632" y="1506"/>
              <a:ext cx="1067" cy="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0" name="Group 67"/>
          <p:cNvGrpSpPr>
            <a:grpSpLocks/>
          </p:cNvGrpSpPr>
          <p:nvPr/>
        </p:nvGrpSpPr>
        <p:grpSpPr bwMode="auto">
          <a:xfrm>
            <a:off x="1292225" y="2995613"/>
            <a:ext cx="2809875" cy="1014412"/>
            <a:chOff x="814" y="1887"/>
            <a:chExt cx="1770" cy="639"/>
          </a:xfrm>
        </p:grpSpPr>
        <p:grpSp>
          <p:nvGrpSpPr>
            <p:cNvPr id="25629" name="Group 68"/>
            <p:cNvGrpSpPr>
              <a:grpSpLocks/>
            </p:cNvGrpSpPr>
            <p:nvPr/>
          </p:nvGrpSpPr>
          <p:grpSpPr bwMode="auto">
            <a:xfrm flipH="1">
              <a:off x="1571" y="2099"/>
              <a:ext cx="394" cy="427"/>
              <a:chOff x="284" y="1738"/>
              <a:chExt cx="394" cy="427"/>
            </a:xfrm>
          </p:grpSpPr>
          <p:sp>
            <p:nvSpPr>
              <p:cNvPr id="25631" name="Rectangle 69"/>
              <p:cNvSpPr>
                <a:spLocks noChangeArrowheads="1"/>
              </p:cNvSpPr>
              <p:nvPr/>
            </p:nvSpPr>
            <p:spPr bwMode="auto">
              <a:xfrm>
                <a:off x="582" y="1877"/>
                <a:ext cx="96" cy="288"/>
              </a:xfrm>
              <a:prstGeom prst="rect">
                <a:avLst/>
              </a:prstGeom>
              <a:solidFill>
                <a:schemeClr val="bg1"/>
              </a:solidFill>
              <a:ln w="4826">
                <a:solidFill>
                  <a:srgbClr val="000000"/>
                </a:solidFill>
                <a:miter lim="800000"/>
                <a:headEnd/>
                <a:tailEnd/>
              </a:ln>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grpSp>
            <p:nvGrpSpPr>
              <p:cNvPr id="25632" name="Group 70"/>
              <p:cNvGrpSpPr>
                <a:grpSpLocks/>
              </p:cNvGrpSpPr>
              <p:nvPr/>
            </p:nvGrpSpPr>
            <p:grpSpPr bwMode="auto">
              <a:xfrm>
                <a:off x="284" y="1738"/>
                <a:ext cx="334" cy="139"/>
                <a:chOff x="284" y="1738"/>
                <a:chExt cx="334" cy="139"/>
              </a:xfrm>
            </p:grpSpPr>
            <p:sp>
              <p:nvSpPr>
                <p:cNvPr id="25633" name="Bogen 71"/>
                <p:cNvSpPr>
                  <a:spLocks/>
                </p:cNvSpPr>
                <p:nvPr/>
              </p:nvSpPr>
              <p:spPr bwMode="auto">
                <a:xfrm flipH="1">
                  <a:off x="284" y="1738"/>
                  <a:ext cx="334" cy="70"/>
                </a:xfrm>
                <a:custGeom>
                  <a:avLst/>
                  <a:gdLst>
                    <a:gd name="T0" fmla="*/ 0 w 24183"/>
                    <a:gd name="T1" fmla="*/ 0 h 21600"/>
                    <a:gd name="T2" fmla="*/ 0 w 24183"/>
                    <a:gd name="T3" fmla="*/ 0 h 21600"/>
                    <a:gd name="T4" fmla="*/ 0 w 24183"/>
                    <a:gd name="T5" fmla="*/ 0 h 21600"/>
                    <a:gd name="T6" fmla="*/ 0 60000 65536"/>
                    <a:gd name="T7" fmla="*/ 0 60000 65536"/>
                    <a:gd name="T8" fmla="*/ 0 60000 65536"/>
                    <a:gd name="T9" fmla="*/ 0 w 24183"/>
                    <a:gd name="T10" fmla="*/ 0 h 21600"/>
                    <a:gd name="T11" fmla="*/ 24183 w 24183"/>
                    <a:gd name="T12" fmla="*/ 21600 h 21600"/>
                  </a:gdLst>
                  <a:ahLst/>
                  <a:cxnLst>
                    <a:cxn ang="T6">
                      <a:pos x="T0" y="T1"/>
                    </a:cxn>
                    <a:cxn ang="T7">
                      <a:pos x="T2" y="T3"/>
                    </a:cxn>
                    <a:cxn ang="T8">
                      <a:pos x="T4" y="T5"/>
                    </a:cxn>
                  </a:cxnLst>
                  <a:rect l="T9" t="T10" r="T11" b="T12"/>
                  <a:pathLst>
                    <a:path w="24183" h="21600" fill="none" extrusionOk="0">
                      <a:moveTo>
                        <a:pt x="-1" y="155"/>
                      </a:moveTo>
                      <a:cubicBezTo>
                        <a:pt x="857" y="51"/>
                        <a:pt x="1719" y="-1"/>
                        <a:pt x="2583" y="-1"/>
                      </a:cubicBezTo>
                      <a:cubicBezTo>
                        <a:pt x="14512" y="-1"/>
                        <a:pt x="24183" y="9670"/>
                        <a:pt x="24183" y="21600"/>
                      </a:cubicBezTo>
                    </a:path>
                    <a:path w="24183" h="21600" stroke="0" extrusionOk="0">
                      <a:moveTo>
                        <a:pt x="-1" y="155"/>
                      </a:moveTo>
                      <a:cubicBezTo>
                        <a:pt x="857" y="51"/>
                        <a:pt x="1719" y="-1"/>
                        <a:pt x="2583" y="-1"/>
                      </a:cubicBezTo>
                      <a:cubicBezTo>
                        <a:pt x="14512" y="-1"/>
                        <a:pt x="24183" y="9670"/>
                        <a:pt x="24183" y="21600"/>
                      </a:cubicBezTo>
                      <a:lnTo>
                        <a:pt x="2583" y="2160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25634" name="Bogen 72"/>
                <p:cNvSpPr>
                  <a:spLocks/>
                </p:cNvSpPr>
                <p:nvPr/>
              </p:nvSpPr>
              <p:spPr bwMode="auto">
                <a:xfrm flipH="1" flipV="1">
                  <a:off x="284" y="1808"/>
                  <a:ext cx="281" cy="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a:solidFill>
                    <a:schemeClr val="tx1"/>
                  </a:solidFill>
                  <a:round/>
                  <a:headEnd type="arrow" w="med" len="me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grpSp>
        </p:grpSp>
        <p:sp>
          <p:nvSpPr>
            <p:cNvPr id="25630" name="Rectangle 73"/>
            <p:cNvSpPr>
              <a:spLocks noChangeArrowheads="1"/>
            </p:cNvSpPr>
            <p:nvPr/>
          </p:nvSpPr>
          <p:spPr bwMode="auto">
            <a:xfrm>
              <a:off x="814" y="1887"/>
              <a:ext cx="1770" cy="2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500">
                  <a:solidFill>
                    <a:srgbClr val="0000CC"/>
                  </a:solidFill>
                  <a:latin typeface="Arial" charset="0"/>
                </a:rPr>
                <a:t>computeNewBalance(200,50)</a:t>
              </a:r>
            </a:p>
          </p:txBody>
        </p:sp>
      </p:grpSp>
      <p:grpSp>
        <p:nvGrpSpPr>
          <p:cNvPr id="23" name="Group 74"/>
          <p:cNvGrpSpPr>
            <a:grpSpLocks/>
          </p:cNvGrpSpPr>
          <p:nvPr/>
        </p:nvGrpSpPr>
        <p:grpSpPr bwMode="auto">
          <a:xfrm>
            <a:off x="4600575" y="3609975"/>
            <a:ext cx="2809875" cy="1014413"/>
            <a:chOff x="2898" y="2274"/>
            <a:chExt cx="1770" cy="639"/>
          </a:xfrm>
        </p:grpSpPr>
        <p:grpSp>
          <p:nvGrpSpPr>
            <p:cNvPr id="25623" name="Group 75"/>
            <p:cNvGrpSpPr>
              <a:grpSpLocks/>
            </p:cNvGrpSpPr>
            <p:nvPr/>
          </p:nvGrpSpPr>
          <p:grpSpPr bwMode="auto">
            <a:xfrm>
              <a:off x="3519" y="2486"/>
              <a:ext cx="394" cy="427"/>
              <a:chOff x="284" y="1738"/>
              <a:chExt cx="394" cy="427"/>
            </a:xfrm>
          </p:grpSpPr>
          <p:sp>
            <p:nvSpPr>
              <p:cNvPr id="25625" name="Rectangle 76"/>
              <p:cNvSpPr>
                <a:spLocks noChangeArrowheads="1"/>
              </p:cNvSpPr>
              <p:nvPr/>
            </p:nvSpPr>
            <p:spPr bwMode="auto">
              <a:xfrm>
                <a:off x="582" y="1877"/>
                <a:ext cx="96" cy="288"/>
              </a:xfrm>
              <a:prstGeom prst="rect">
                <a:avLst/>
              </a:prstGeom>
              <a:solidFill>
                <a:schemeClr val="bg1"/>
              </a:solidFill>
              <a:ln w="4826">
                <a:solidFill>
                  <a:srgbClr val="000000"/>
                </a:solidFill>
                <a:miter lim="800000"/>
                <a:headEnd/>
                <a:tailEnd/>
              </a:ln>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grpSp>
            <p:nvGrpSpPr>
              <p:cNvPr id="25626" name="Group 77"/>
              <p:cNvGrpSpPr>
                <a:grpSpLocks/>
              </p:cNvGrpSpPr>
              <p:nvPr/>
            </p:nvGrpSpPr>
            <p:grpSpPr bwMode="auto">
              <a:xfrm>
                <a:off x="284" y="1738"/>
                <a:ext cx="334" cy="139"/>
                <a:chOff x="284" y="1738"/>
                <a:chExt cx="334" cy="139"/>
              </a:xfrm>
            </p:grpSpPr>
            <p:sp>
              <p:nvSpPr>
                <p:cNvPr id="25627" name="Bogen 78"/>
                <p:cNvSpPr>
                  <a:spLocks/>
                </p:cNvSpPr>
                <p:nvPr/>
              </p:nvSpPr>
              <p:spPr bwMode="auto">
                <a:xfrm flipH="1">
                  <a:off x="284" y="1738"/>
                  <a:ext cx="334" cy="70"/>
                </a:xfrm>
                <a:custGeom>
                  <a:avLst/>
                  <a:gdLst>
                    <a:gd name="T0" fmla="*/ 0 w 24183"/>
                    <a:gd name="T1" fmla="*/ 0 h 21600"/>
                    <a:gd name="T2" fmla="*/ 0 w 24183"/>
                    <a:gd name="T3" fmla="*/ 0 h 21600"/>
                    <a:gd name="T4" fmla="*/ 0 w 24183"/>
                    <a:gd name="T5" fmla="*/ 0 h 21600"/>
                    <a:gd name="T6" fmla="*/ 0 60000 65536"/>
                    <a:gd name="T7" fmla="*/ 0 60000 65536"/>
                    <a:gd name="T8" fmla="*/ 0 60000 65536"/>
                    <a:gd name="T9" fmla="*/ 0 w 24183"/>
                    <a:gd name="T10" fmla="*/ 0 h 21600"/>
                    <a:gd name="T11" fmla="*/ 24183 w 24183"/>
                    <a:gd name="T12" fmla="*/ 21600 h 21600"/>
                  </a:gdLst>
                  <a:ahLst/>
                  <a:cxnLst>
                    <a:cxn ang="T6">
                      <a:pos x="T0" y="T1"/>
                    </a:cxn>
                    <a:cxn ang="T7">
                      <a:pos x="T2" y="T3"/>
                    </a:cxn>
                    <a:cxn ang="T8">
                      <a:pos x="T4" y="T5"/>
                    </a:cxn>
                  </a:cxnLst>
                  <a:rect l="T9" t="T10" r="T11" b="T12"/>
                  <a:pathLst>
                    <a:path w="24183" h="21600" fill="none" extrusionOk="0">
                      <a:moveTo>
                        <a:pt x="-1" y="155"/>
                      </a:moveTo>
                      <a:cubicBezTo>
                        <a:pt x="857" y="51"/>
                        <a:pt x="1719" y="-1"/>
                        <a:pt x="2583" y="-1"/>
                      </a:cubicBezTo>
                      <a:cubicBezTo>
                        <a:pt x="14512" y="-1"/>
                        <a:pt x="24183" y="9670"/>
                        <a:pt x="24183" y="21600"/>
                      </a:cubicBezTo>
                    </a:path>
                    <a:path w="24183" h="21600" stroke="0" extrusionOk="0">
                      <a:moveTo>
                        <a:pt x="-1" y="155"/>
                      </a:moveTo>
                      <a:cubicBezTo>
                        <a:pt x="857" y="51"/>
                        <a:pt x="1719" y="-1"/>
                        <a:pt x="2583" y="-1"/>
                      </a:cubicBezTo>
                      <a:cubicBezTo>
                        <a:pt x="14512" y="-1"/>
                        <a:pt x="24183" y="9670"/>
                        <a:pt x="24183" y="21600"/>
                      </a:cubicBezTo>
                      <a:lnTo>
                        <a:pt x="2583" y="2160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25628" name="Bogen 79"/>
                <p:cNvSpPr>
                  <a:spLocks/>
                </p:cNvSpPr>
                <p:nvPr/>
              </p:nvSpPr>
              <p:spPr bwMode="auto">
                <a:xfrm flipH="1" flipV="1">
                  <a:off x="284" y="1808"/>
                  <a:ext cx="281" cy="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a:solidFill>
                    <a:schemeClr val="tx1"/>
                  </a:solidFill>
                  <a:round/>
                  <a:headEnd type="arrow" w="med" len="me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grpSp>
        </p:grpSp>
        <p:sp>
          <p:nvSpPr>
            <p:cNvPr id="25624" name="Rectangle 80"/>
            <p:cNvSpPr>
              <a:spLocks noChangeArrowheads="1"/>
            </p:cNvSpPr>
            <p:nvPr/>
          </p:nvSpPr>
          <p:spPr bwMode="auto">
            <a:xfrm flipH="1">
              <a:off x="2898" y="2274"/>
              <a:ext cx="1770" cy="2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500">
                  <a:solidFill>
                    <a:srgbClr val="1AA50F"/>
                  </a:solidFill>
                  <a:latin typeface="Arial" charset="0"/>
                </a:rPr>
                <a:t>computeNewBalance(200,50)</a:t>
              </a:r>
            </a:p>
          </p:txBody>
        </p:sp>
      </p:grpSp>
      <p:sp>
        <p:nvSpPr>
          <p:cNvPr id="240721" name="AutoShape 81"/>
          <p:cNvSpPr>
            <a:spLocks noChangeArrowheads="1"/>
          </p:cNvSpPr>
          <p:nvPr/>
        </p:nvSpPr>
        <p:spPr bwMode="auto">
          <a:xfrm>
            <a:off x="6484938" y="254000"/>
            <a:ext cx="1682750" cy="544513"/>
          </a:xfrm>
          <a:prstGeom prst="wedgeRectCallout">
            <a:avLst>
              <a:gd name="adj1" fmla="val -139810"/>
              <a:gd name="adj2" fmla="val 138630"/>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500">
                <a:latin typeface="Arial" charset="0"/>
              </a:rPr>
              <a:t>Assume: Initial</a:t>
            </a:r>
            <a:br>
              <a:rPr lang="en-US" altLang="en-US" sz="1500">
                <a:latin typeface="Arial" charset="0"/>
              </a:rPr>
            </a:br>
            <a:r>
              <a:rPr lang="en-US" altLang="en-US" sz="1500">
                <a:latin typeface="Arial" charset="0"/>
              </a:rPr>
              <a:t>balance = 200</a:t>
            </a:r>
          </a:p>
        </p:txBody>
      </p:sp>
      <p:sp>
        <p:nvSpPr>
          <p:cNvPr id="240722" name="AutoShape 82"/>
          <p:cNvSpPr>
            <a:spLocks noChangeArrowheads="1"/>
          </p:cNvSpPr>
          <p:nvPr/>
        </p:nvSpPr>
        <p:spPr bwMode="auto">
          <a:xfrm>
            <a:off x="4946650" y="5721350"/>
            <a:ext cx="2071688" cy="800100"/>
          </a:xfrm>
          <a:prstGeom prst="wedgeRectCallout">
            <a:avLst>
              <a:gd name="adj1" fmla="val -78657"/>
              <a:gd name="adj2" fmla="val -43454"/>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500">
                <a:solidFill>
                  <a:srgbClr val="FF0000"/>
                </a:solidFill>
                <a:latin typeface="Arial" charset="0"/>
              </a:rPr>
              <a:t>Final </a:t>
            </a:r>
          </a:p>
          <a:p>
            <a:pPr algn="ctr"/>
            <a:r>
              <a:rPr lang="en-US" altLang="en-US" sz="1500">
                <a:solidFill>
                  <a:srgbClr val="FF0000"/>
                </a:solidFill>
                <a:latin typeface="Arial" charset="0"/>
              </a:rPr>
              <a:t>balance = 150 ??!</a:t>
            </a:r>
          </a:p>
        </p:txBody>
      </p:sp>
      <p:sp>
        <p:nvSpPr>
          <p:cNvPr id="240723" name="AutoShape 83"/>
          <p:cNvSpPr>
            <a:spLocks noChangeArrowheads="1"/>
          </p:cNvSpPr>
          <p:nvPr/>
        </p:nvSpPr>
        <p:spPr bwMode="auto">
          <a:xfrm>
            <a:off x="84138" y="2292350"/>
            <a:ext cx="1682750" cy="800100"/>
          </a:xfrm>
          <a:prstGeom prst="wedgeEllipseCallout">
            <a:avLst>
              <a:gd name="adj1" fmla="val 88491"/>
              <a:gd name="adj2" fmla="val -46431"/>
            </a:avLst>
          </a:prstGeom>
          <a:solidFill>
            <a:srgbClr val="0000CC"/>
          </a:solidFill>
          <a:ln w="12700">
            <a:solidFill>
              <a:schemeClr val="tx1"/>
            </a:solidFill>
            <a:miter lim="800000"/>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500">
                <a:solidFill>
                  <a:schemeClr val="bg1"/>
                </a:solidFill>
                <a:latin typeface="Arial" charset="0"/>
              </a:rPr>
              <a:t>Thread 1</a:t>
            </a:r>
          </a:p>
        </p:txBody>
      </p:sp>
      <p:sp>
        <p:nvSpPr>
          <p:cNvPr id="240724" name="AutoShape 84"/>
          <p:cNvSpPr>
            <a:spLocks noChangeArrowheads="1"/>
          </p:cNvSpPr>
          <p:nvPr/>
        </p:nvSpPr>
        <p:spPr bwMode="auto">
          <a:xfrm>
            <a:off x="7258050" y="3092450"/>
            <a:ext cx="1682750" cy="800100"/>
          </a:xfrm>
          <a:prstGeom prst="wedgeEllipseCallout">
            <a:avLst>
              <a:gd name="adj1" fmla="val -108111"/>
              <a:gd name="adj2" fmla="val -71032"/>
            </a:avLst>
          </a:prstGeom>
          <a:solidFill>
            <a:srgbClr val="00FF00"/>
          </a:solidFill>
          <a:ln w="12700">
            <a:solidFill>
              <a:schemeClr val="tx1"/>
            </a:solidFill>
            <a:miter lim="800000"/>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500">
                <a:solidFill>
                  <a:schemeClr val="bg1"/>
                </a:solidFill>
                <a:latin typeface="Arial" charset="0"/>
              </a:rPr>
              <a:t>Thread 2</a:t>
            </a:r>
          </a:p>
        </p:txBody>
      </p:sp>
      <p:sp>
        <p:nvSpPr>
          <p:cNvPr id="240725" name="AutoShape 85"/>
          <p:cNvSpPr>
            <a:spLocks noChangeArrowheads="1"/>
          </p:cNvSpPr>
          <p:nvPr/>
        </p:nvSpPr>
        <p:spPr bwMode="auto">
          <a:xfrm>
            <a:off x="1098550" y="5064125"/>
            <a:ext cx="2503488" cy="914400"/>
          </a:xfrm>
          <a:prstGeom prst="wedgeEllipseCallout">
            <a:avLst>
              <a:gd name="adj1" fmla="val 75870"/>
              <a:gd name="adj2" fmla="val -34375"/>
            </a:avLst>
          </a:prstGeom>
          <a:solidFill>
            <a:srgbClr val="FF9999"/>
          </a:solidFill>
          <a:ln w="12700">
            <a:solidFill>
              <a:schemeClr val="tx1"/>
            </a:solidFill>
            <a:miter lim="800000"/>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500">
                <a:solidFill>
                  <a:srgbClr val="0000CC"/>
                </a:solidFill>
                <a:latin typeface="Arial" charset="0"/>
              </a:rPr>
              <a:t>Should BankAccount</a:t>
            </a:r>
          </a:p>
          <a:p>
            <a:pPr algn="ctr"/>
            <a:r>
              <a:rPr lang="en-US" altLang="en-US" sz="1500">
                <a:solidFill>
                  <a:srgbClr val="0000CC"/>
                </a:solidFill>
                <a:latin typeface="Arial" charset="0"/>
              </a:rPr>
              <a:t>  be another Thread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40721"/>
                                        </p:tgtEl>
                                        <p:attrNameLst>
                                          <p:attrName>style.visibility</p:attrName>
                                        </p:attrNameLst>
                                      </p:cBhvr>
                                      <p:to>
                                        <p:strVal val="visible"/>
                                      </p:to>
                                    </p:set>
                                    <p:animEffect transition="in" filter="dissolve">
                                      <p:cBhvr>
                                        <p:cTn id="11" dur="500"/>
                                        <p:tgtEl>
                                          <p:spTgt spid="24072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9"/>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1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right)">
                                      <p:cBhvr>
                                        <p:cTn id="37" dur="500"/>
                                        <p:tgtEl>
                                          <p:spTgt spid="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right)">
                                      <p:cBhvr>
                                        <p:cTn id="47" dur="500"/>
                                        <p:tgtEl>
                                          <p:spTgt spid="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right)">
                                      <p:cBhvr>
                                        <p:cTn id="52" dur="500"/>
                                        <p:tgtEl>
                                          <p:spTgt spid="1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left)">
                                      <p:cBhvr>
                                        <p:cTn id="57" dur="500"/>
                                        <p:tgtEl>
                                          <p:spTgt spid="1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blinds(horizontal)">
                                      <p:cBhvr>
                                        <p:cTn id="62" dur="500"/>
                                        <p:tgtEl>
                                          <p:spTgt spid="2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left)">
                                      <p:cBhvr>
                                        <p:cTn id="67" dur="500"/>
                                        <p:tgtEl>
                                          <p:spTgt spid="1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wipe(up)">
                                      <p:cBhvr>
                                        <p:cTn id="72" dur="500"/>
                                        <p:tgtEl>
                                          <p:spTgt spid="2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2" fill="hold"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wipe(right)">
                                      <p:cBhvr>
                                        <p:cTn id="77" dur="500"/>
                                        <p:tgtEl>
                                          <p:spTgt spid="1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240722"/>
                                        </p:tgtEl>
                                        <p:attrNameLst>
                                          <p:attrName>style.visibility</p:attrName>
                                        </p:attrNameLst>
                                      </p:cBhvr>
                                      <p:to>
                                        <p:strVal val="visible"/>
                                      </p:to>
                                    </p:set>
                                    <p:animEffect transition="in" filter="dissolve">
                                      <p:cBhvr>
                                        <p:cTn id="82" dur="500"/>
                                        <p:tgtEl>
                                          <p:spTgt spid="24072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240723"/>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240724"/>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2407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721" grpId="0" animBg="1" autoUpdateAnimBg="0"/>
      <p:bldP spid="240722" grpId="0" animBg="1" autoUpdateAnimBg="0"/>
      <p:bldP spid="240723" grpId="0" animBg="1" autoUpdateAnimBg="0"/>
      <p:bldP spid="240724" grpId="0" animBg="1" autoUpdateAnimBg="0"/>
      <p:bldP spid="240725"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smtClean="0"/>
              <a:t>Solution: Synchronization of Threads</a:t>
            </a:r>
          </a:p>
        </p:txBody>
      </p:sp>
      <p:grpSp>
        <p:nvGrpSpPr>
          <p:cNvPr id="27651" name="Group 3"/>
          <p:cNvGrpSpPr>
            <a:grpSpLocks/>
          </p:cNvGrpSpPr>
          <p:nvPr/>
        </p:nvGrpSpPr>
        <p:grpSpPr bwMode="auto">
          <a:xfrm>
            <a:off x="452438" y="846138"/>
            <a:ext cx="1249362" cy="5410200"/>
            <a:chOff x="285" y="533"/>
            <a:chExt cx="787" cy="3408"/>
          </a:xfrm>
        </p:grpSpPr>
        <p:grpSp>
          <p:nvGrpSpPr>
            <p:cNvPr id="27700" name="Group 4"/>
            <p:cNvGrpSpPr>
              <a:grpSpLocks/>
            </p:cNvGrpSpPr>
            <p:nvPr/>
          </p:nvGrpSpPr>
          <p:grpSpPr bwMode="auto">
            <a:xfrm>
              <a:off x="285" y="533"/>
              <a:ext cx="787" cy="528"/>
              <a:chOff x="285" y="533"/>
              <a:chExt cx="787" cy="528"/>
            </a:xfrm>
          </p:grpSpPr>
          <p:grpSp>
            <p:nvGrpSpPr>
              <p:cNvPr id="27703" name="Group 5"/>
              <p:cNvGrpSpPr>
                <a:grpSpLocks/>
              </p:cNvGrpSpPr>
              <p:nvPr/>
            </p:nvGrpSpPr>
            <p:grpSpPr bwMode="auto">
              <a:xfrm>
                <a:off x="538" y="533"/>
                <a:ext cx="281" cy="377"/>
                <a:chOff x="428" y="533"/>
                <a:chExt cx="281" cy="377"/>
              </a:xfrm>
            </p:grpSpPr>
            <p:sp>
              <p:nvSpPr>
                <p:cNvPr id="27705" name="Freeform 6"/>
                <p:cNvSpPr>
                  <a:spLocks/>
                </p:cNvSpPr>
                <p:nvPr/>
              </p:nvSpPr>
              <p:spPr bwMode="auto">
                <a:xfrm>
                  <a:off x="521" y="533"/>
                  <a:ext cx="95" cy="95"/>
                </a:xfrm>
                <a:custGeom>
                  <a:avLst/>
                  <a:gdLst>
                    <a:gd name="T0" fmla="*/ 0 w 95"/>
                    <a:gd name="T1" fmla="*/ 50 h 95"/>
                    <a:gd name="T2" fmla="*/ 0 w 95"/>
                    <a:gd name="T3" fmla="*/ 55 h 95"/>
                    <a:gd name="T4" fmla="*/ 2 w 95"/>
                    <a:gd name="T5" fmla="*/ 60 h 95"/>
                    <a:gd name="T6" fmla="*/ 2 w 95"/>
                    <a:gd name="T7" fmla="*/ 65 h 95"/>
                    <a:gd name="T8" fmla="*/ 5 w 95"/>
                    <a:gd name="T9" fmla="*/ 70 h 95"/>
                    <a:gd name="T10" fmla="*/ 8 w 95"/>
                    <a:gd name="T11" fmla="*/ 73 h 95"/>
                    <a:gd name="T12" fmla="*/ 10 w 95"/>
                    <a:gd name="T13" fmla="*/ 78 h 95"/>
                    <a:gd name="T14" fmla="*/ 15 w 95"/>
                    <a:gd name="T15" fmla="*/ 80 h 95"/>
                    <a:gd name="T16" fmla="*/ 18 w 95"/>
                    <a:gd name="T17" fmla="*/ 85 h 95"/>
                    <a:gd name="T18" fmla="*/ 23 w 95"/>
                    <a:gd name="T19" fmla="*/ 88 h 95"/>
                    <a:gd name="T20" fmla="*/ 28 w 95"/>
                    <a:gd name="T21" fmla="*/ 90 h 95"/>
                    <a:gd name="T22" fmla="*/ 30 w 95"/>
                    <a:gd name="T23" fmla="*/ 90 h 95"/>
                    <a:gd name="T24" fmla="*/ 35 w 95"/>
                    <a:gd name="T25" fmla="*/ 93 h 95"/>
                    <a:gd name="T26" fmla="*/ 40 w 95"/>
                    <a:gd name="T27" fmla="*/ 93 h 95"/>
                    <a:gd name="T28" fmla="*/ 45 w 95"/>
                    <a:gd name="T29" fmla="*/ 93 h 95"/>
                    <a:gd name="T30" fmla="*/ 50 w 95"/>
                    <a:gd name="T31" fmla="*/ 93 h 95"/>
                    <a:gd name="T32" fmla="*/ 55 w 95"/>
                    <a:gd name="T33" fmla="*/ 93 h 95"/>
                    <a:gd name="T34" fmla="*/ 60 w 95"/>
                    <a:gd name="T35" fmla="*/ 93 h 95"/>
                    <a:gd name="T36" fmla="*/ 65 w 95"/>
                    <a:gd name="T37" fmla="*/ 90 h 95"/>
                    <a:gd name="T38" fmla="*/ 70 w 95"/>
                    <a:gd name="T39" fmla="*/ 88 h 95"/>
                    <a:gd name="T40" fmla="*/ 73 w 95"/>
                    <a:gd name="T41" fmla="*/ 85 h 95"/>
                    <a:gd name="T42" fmla="*/ 78 w 95"/>
                    <a:gd name="T43" fmla="*/ 83 h 95"/>
                    <a:gd name="T44" fmla="*/ 80 w 95"/>
                    <a:gd name="T45" fmla="*/ 80 h 95"/>
                    <a:gd name="T46" fmla="*/ 85 w 95"/>
                    <a:gd name="T47" fmla="*/ 75 h 95"/>
                    <a:gd name="T48" fmla="*/ 88 w 95"/>
                    <a:gd name="T49" fmla="*/ 73 h 95"/>
                    <a:gd name="T50" fmla="*/ 90 w 95"/>
                    <a:gd name="T51" fmla="*/ 68 h 95"/>
                    <a:gd name="T52" fmla="*/ 90 w 95"/>
                    <a:gd name="T53" fmla="*/ 63 h 95"/>
                    <a:gd name="T54" fmla="*/ 93 w 95"/>
                    <a:gd name="T55" fmla="*/ 58 h 95"/>
                    <a:gd name="T56" fmla="*/ 93 w 95"/>
                    <a:gd name="T57" fmla="*/ 53 h 95"/>
                    <a:gd name="T58" fmla="*/ 93 w 95"/>
                    <a:gd name="T59" fmla="*/ 48 h 95"/>
                    <a:gd name="T60" fmla="*/ 93 w 95"/>
                    <a:gd name="T61" fmla="*/ 43 h 95"/>
                    <a:gd name="T62" fmla="*/ 93 w 95"/>
                    <a:gd name="T63" fmla="*/ 38 h 95"/>
                    <a:gd name="T64" fmla="*/ 93 w 95"/>
                    <a:gd name="T65" fmla="*/ 35 h 95"/>
                    <a:gd name="T66" fmla="*/ 90 w 95"/>
                    <a:gd name="T67" fmla="*/ 30 h 95"/>
                    <a:gd name="T68" fmla="*/ 88 w 95"/>
                    <a:gd name="T69" fmla="*/ 25 h 95"/>
                    <a:gd name="T70" fmla="*/ 85 w 95"/>
                    <a:gd name="T71" fmla="*/ 20 h 95"/>
                    <a:gd name="T72" fmla="*/ 83 w 95"/>
                    <a:gd name="T73" fmla="*/ 18 h 95"/>
                    <a:gd name="T74" fmla="*/ 80 w 95"/>
                    <a:gd name="T75" fmla="*/ 13 h 95"/>
                    <a:gd name="T76" fmla="*/ 75 w 95"/>
                    <a:gd name="T77" fmla="*/ 10 h 95"/>
                    <a:gd name="T78" fmla="*/ 73 w 95"/>
                    <a:gd name="T79" fmla="*/ 8 h 95"/>
                    <a:gd name="T80" fmla="*/ 68 w 95"/>
                    <a:gd name="T81" fmla="*/ 5 h 95"/>
                    <a:gd name="T82" fmla="*/ 63 w 95"/>
                    <a:gd name="T83" fmla="*/ 3 h 95"/>
                    <a:gd name="T84" fmla="*/ 58 w 95"/>
                    <a:gd name="T85" fmla="*/ 3 h 95"/>
                    <a:gd name="T86" fmla="*/ 53 w 95"/>
                    <a:gd name="T87" fmla="*/ 0 h 95"/>
                    <a:gd name="T88" fmla="*/ 48 w 95"/>
                    <a:gd name="T89" fmla="*/ 0 h 95"/>
                    <a:gd name="T90" fmla="*/ 43 w 95"/>
                    <a:gd name="T91" fmla="*/ 0 h 95"/>
                    <a:gd name="T92" fmla="*/ 38 w 95"/>
                    <a:gd name="T93" fmla="*/ 0 h 95"/>
                    <a:gd name="T94" fmla="*/ 35 w 95"/>
                    <a:gd name="T95" fmla="*/ 3 h 95"/>
                    <a:gd name="T96" fmla="*/ 30 w 95"/>
                    <a:gd name="T97" fmla="*/ 3 h 95"/>
                    <a:gd name="T98" fmla="*/ 25 w 95"/>
                    <a:gd name="T99" fmla="*/ 5 h 95"/>
                    <a:gd name="T100" fmla="*/ 20 w 95"/>
                    <a:gd name="T101" fmla="*/ 8 h 95"/>
                    <a:gd name="T102" fmla="*/ 18 w 95"/>
                    <a:gd name="T103" fmla="*/ 10 h 95"/>
                    <a:gd name="T104" fmla="*/ 13 w 95"/>
                    <a:gd name="T105" fmla="*/ 15 h 95"/>
                    <a:gd name="T106" fmla="*/ 10 w 95"/>
                    <a:gd name="T107" fmla="*/ 18 h 95"/>
                    <a:gd name="T108" fmla="*/ 8 w 95"/>
                    <a:gd name="T109" fmla="*/ 23 h 95"/>
                    <a:gd name="T110" fmla="*/ 5 w 95"/>
                    <a:gd name="T111" fmla="*/ 28 h 95"/>
                    <a:gd name="T112" fmla="*/ 2 w 95"/>
                    <a:gd name="T113" fmla="*/ 30 h 95"/>
                    <a:gd name="T114" fmla="*/ 2 w 95"/>
                    <a:gd name="T115" fmla="*/ 35 h 95"/>
                    <a:gd name="T116" fmla="*/ 0 w 95"/>
                    <a:gd name="T117" fmla="*/ 40 h 95"/>
                    <a:gd name="T118" fmla="*/ 0 w 95"/>
                    <a:gd name="T119" fmla="*/ 45 h 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5"/>
                    <a:gd name="T181" fmla="*/ 0 h 95"/>
                    <a:gd name="T182" fmla="*/ 95 w 95"/>
                    <a:gd name="T183" fmla="*/ 95 h 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5" h="95">
                      <a:moveTo>
                        <a:pt x="0" y="48"/>
                      </a:moveTo>
                      <a:lnTo>
                        <a:pt x="0" y="48"/>
                      </a:lnTo>
                      <a:lnTo>
                        <a:pt x="0" y="50"/>
                      </a:lnTo>
                      <a:lnTo>
                        <a:pt x="0" y="53"/>
                      </a:lnTo>
                      <a:lnTo>
                        <a:pt x="0" y="55"/>
                      </a:lnTo>
                      <a:lnTo>
                        <a:pt x="0" y="58"/>
                      </a:lnTo>
                      <a:lnTo>
                        <a:pt x="2" y="58"/>
                      </a:lnTo>
                      <a:lnTo>
                        <a:pt x="2" y="60"/>
                      </a:lnTo>
                      <a:lnTo>
                        <a:pt x="2" y="63"/>
                      </a:lnTo>
                      <a:lnTo>
                        <a:pt x="2" y="65"/>
                      </a:lnTo>
                      <a:lnTo>
                        <a:pt x="5" y="65"/>
                      </a:lnTo>
                      <a:lnTo>
                        <a:pt x="5" y="68"/>
                      </a:lnTo>
                      <a:lnTo>
                        <a:pt x="5" y="70"/>
                      </a:lnTo>
                      <a:lnTo>
                        <a:pt x="8" y="70"/>
                      </a:lnTo>
                      <a:lnTo>
                        <a:pt x="8" y="73"/>
                      </a:lnTo>
                      <a:lnTo>
                        <a:pt x="10" y="75"/>
                      </a:lnTo>
                      <a:lnTo>
                        <a:pt x="10" y="78"/>
                      </a:lnTo>
                      <a:lnTo>
                        <a:pt x="13" y="78"/>
                      </a:lnTo>
                      <a:lnTo>
                        <a:pt x="13" y="80"/>
                      </a:lnTo>
                      <a:lnTo>
                        <a:pt x="15" y="80"/>
                      </a:lnTo>
                      <a:lnTo>
                        <a:pt x="15" y="83"/>
                      </a:lnTo>
                      <a:lnTo>
                        <a:pt x="18" y="83"/>
                      </a:lnTo>
                      <a:lnTo>
                        <a:pt x="18" y="85"/>
                      </a:lnTo>
                      <a:lnTo>
                        <a:pt x="20" y="85"/>
                      </a:lnTo>
                      <a:lnTo>
                        <a:pt x="23" y="88"/>
                      </a:lnTo>
                      <a:lnTo>
                        <a:pt x="25" y="88"/>
                      </a:lnTo>
                      <a:lnTo>
                        <a:pt x="28" y="90"/>
                      </a:lnTo>
                      <a:lnTo>
                        <a:pt x="30" y="90"/>
                      </a:lnTo>
                      <a:lnTo>
                        <a:pt x="33" y="93"/>
                      </a:lnTo>
                      <a:lnTo>
                        <a:pt x="35" y="93"/>
                      </a:lnTo>
                      <a:lnTo>
                        <a:pt x="38" y="93"/>
                      </a:lnTo>
                      <a:lnTo>
                        <a:pt x="40" y="93"/>
                      </a:lnTo>
                      <a:lnTo>
                        <a:pt x="43" y="93"/>
                      </a:lnTo>
                      <a:lnTo>
                        <a:pt x="45" y="93"/>
                      </a:lnTo>
                      <a:lnTo>
                        <a:pt x="48" y="95"/>
                      </a:lnTo>
                      <a:lnTo>
                        <a:pt x="48" y="93"/>
                      </a:lnTo>
                      <a:lnTo>
                        <a:pt x="50" y="93"/>
                      </a:lnTo>
                      <a:lnTo>
                        <a:pt x="53" y="93"/>
                      </a:lnTo>
                      <a:lnTo>
                        <a:pt x="55" y="93"/>
                      </a:lnTo>
                      <a:lnTo>
                        <a:pt x="58" y="93"/>
                      </a:lnTo>
                      <a:lnTo>
                        <a:pt x="60" y="93"/>
                      </a:lnTo>
                      <a:lnTo>
                        <a:pt x="63" y="93"/>
                      </a:lnTo>
                      <a:lnTo>
                        <a:pt x="63" y="90"/>
                      </a:lnTo>
                      <a:lnTo>
                        <a:pt x="65" y="90"/>
                      </a:lnTo>
                      <a:lnTo>
                        <a:pt x="68" y="90"/>
                      </a:lnTo>
                      <a:lnTo>
                        <a:pt x="70" y="88"/>
                      </a:lnTo>
                      <a:lnTo>
                        <a:pt x="73" y="88"/>
                      </a:lnTo>
                      <a:lnTo>
                        <a:pt x="73" y="85"/>
                      </a:lnTo>
                      <a:lnTo>
                        <a:pt x="75" y="85"/>
                      </a:lnTo>
                      <a:lnTo>
                        <a:pt x="78" y="83"/>
                      </a:lnTo>
                      <a:lnTo>
                        <a:pt x="80" y="80"/>
                      </a:lnTo>
                      <a:lnTo>
                        <a:pt x="83" y="78"/>
                      </a:lnTo>
                      <a:lnTo>
                        <a:pt x="85" y="75"/>
                      </a:lnTo>
                      <a:lnTo>
                        <a:pt x="85" y="73"/>
                      </a:lnTo>
                      <a:lnTo>
                        <a:pt x="88" y="73"/>
                      </a:lnTo>
                      <a:lnTo>
                        <a:pt x="88" y="70"/>
                      </a:lnTo>
                      <a:lnTo>
                        <a:pt x="90" y="68"/>
                      </a:lnTo>
                      <a:lnTo>
                        <a:pt x="90" y="65"/>
                      </a:lnTo>
                      <a:lnTo>
                        <a:pt x="90" y="63"/>
                      </a:lnTo>
                      <a:lnTo>
                        <a:pt x="93" y="63"/>
                      </a:lnTo>
                      <a:lnTo>
                        <a:pt x="93" y="60"/>
                      </a:lnTo>
                      <a:lnTo>
                        <a:pt x="93" y="58"/>
                      </a:lnTo>
                      <a:lnTo>
                        <a:pt x="93" y="55"/>
                      </a:lnTo>
                      <a:lnTo>
                        <a:pt x="93" y="53"/>
                      </a:lnTo>
                      <a:lnTo>
                        <a:pt x="93" y="50"/>
                      </a:lnTo>
                      <a:lnTo>
                        <a:pt x="93" y="48"/>
                      </a:lnTo>
                      <a:lnTo>
                        <a:pt x="95" y="48"/>
                      </a:lnTo>
                      <a:lnTo>
                        <a:pt x="93" y="45"/>
                      </a:lnTo>
                      <a:lnTo>
                        <a:pt x="93" y="43"/>
                      </a:lnTo>
                      <a:lnTo>
                        <a:pt x="93" y="40"/>
                      </a:lnTo>
                      <a:lnTo>
                        <a:pt x="93" y="38"/>
                      </a:lnTo>
                      <a:lnTo>
                        <a:pt x="93" y="35"/>
                      </a:lnTo>
                      <a:lnTo>
                        <a:pt x="93" y="33"/>
                      </a:lnTo>
                      <a:lnTo>
                        <a:pt x="90" y="30"/>
                      </a:lnTo>
                      <a:lnTo>
                        <a:pt x="90" y="28"/>
                      </a:lnTo>
                      <a:lnTo>
                        <a:pt x="88" y="25"/>
                      </a:lnTo>
                      <a:lnTo>
                        <a:pt x="88" y="23"/>
                      </a:lnTo>
                      <a:lnTo>
                        <a:pt x="85" y="20"/>
                      </a:lnTo>
                      <a:lnTo>
                        <a:pt x="85" y="18"/>
                      </a:lnTo>
                      <a:lnTo>
                        <a:pt x="83" y="18"/>
                      </a:lnTo>
                      <a:lnTo>
                        <a:pt x="83" y="15"/>
                      </a:lnTo>
                      <a:lnTo>
                        <a:pt x="80" y="15"/>
                      </a:lnTo>
                      <a:lnTo>
                        <a:pt x="80" y="13"/>
                      </a:lnTo>
                      <a:lnTo>
                        <a:pt x="78" y="13"/>
                      </a:lnTo>
                      <a:lnTo>
                        <a:pt x="78" y="10"/>
                      </a:lnTo>
                      <a:lnTo>
                        <a:pt x="75" y="10"/>
                      </a:lnTo>
                      <a:lnTo>
                        <a:pt x="73" y="8"/>
                      </a:lnTo>
                      <a:lnTo>
                        <a:pt x="70" y="8"/>
                      </a:lnTo>
                      <a:lnTo>
                        <a:pt x="70" y="5"/>
                      </a:lnTo>
                      <a:lnTo>
                        <a:pt x="68" y="5"/>
                      </a:lnTo>
                      <a:lnTo>
                        <a:pt x="65" y="5"/>
                      </a:lnTo>
                      <a:lnTo>
                        <a:pt x="65" y="3"/>
                      </a:lnTo>
                      <a:lnTo>
                        <a:pt x="63" y="3"/>
                      </a:lnTo>
                      <a:lnTo>
                        <a:pt x="60" y="3"/>
                      </a:lnTo>
                      <a:lnTo>
                        <a:pt x="58" y="3"/>
                      </a:lnTo>
                      <a:lnTo>
                        <a:pt x="58" y="0"/>
                      </a:lnTo>
                      <a:lnTo>
                        <a:pt x="55" y="0"/>
                      </a:lnTo>
                      <a:lnTo>
                        <a:pt x="53" y="0"/>
                      </a:lnTo>
                      <a:lnTo>
                        <a:pt x="50" y="0"/>
                      </a:lnTo>
                      <a:lnTo>
                        <a:pt x="48" y="0"/>
                      </a:lnTo>
                      <a:lnTo>
                        <a:pt x="45" y="0"/>
                      </a:lnTo>
                      <a:lnTo>
                        <a:pt x="43" y="0"/>
                      </a:lnTo>
                      <a:lnTo>
                        <a:pt x="40" y="0"/>
                      </a:lnTo>
                      <a:lnTo>
                        <a:pt x="38" y="0"/>
                      </a:lnTo>
                      <a:lnTo>
                        <a:pt x="35" y="3"/>
                      </a:lnTo>
                      <a:lnTo>
                        <a:pt x="33" y="3"/>
                      </a:lnTo>
                      <a:lnTo>
                        <a:pt x="30" y="3"/>
                      </a:lnTo>
                      <a:lnTo>
                        <a:pt x="28" y="5"/>
                      </a:lnTo>
                      <a:lnTo>
                        <a:pt x="25" y="5"/>
                      </a:lnTo>
                      <a:lnTo>
                        <a:pt x="23" y="8"/>
                      </a:lnTo>
                      <a:lnTo>
                        <a:pt x="20" y="8"/>
                      </a:lnTo>
                      <a:lnTo>
                        <a:pt x="20" y="10"/>
                      </a:lnTo>
                      <a:lnTo>
                        <a:pt x="18" y="10"/>
                      </a:lnTo>
                      <a:lnTo>
                        <a:pt x="15" y="13"/>
                      </a:lnTo>
                      <a:lnTo>
                        <a:pt x="13" y="15"/>
                      </a:lnTo>
                      <a:lnTo>
                        <a:pt x="10" y="18"/>
                      </a:lnTo>
                      <a:lnTo>
                        <a:pt x="10" y="20"/>
                      </a:lnTo>
                      <a:lnTo>
                        <a:pt x="8" y="20"/>
                      </a:lnTo>
                      <a:lnTo>
                        <a:pt x="8" y="23"/>
                      </a:lnTo>
                      <a:lnTo>
                        <a:pt x="5" y="25"/>
                      </a:lnTo>
                      <a:lnTo>
                        <a:pt x="5" y="28"/>
                      </a:lnTo>
                      <a:lnTo>
                        <a:pt x="2" y="30"/>
                      </a:lnTo>
                      <a:lnTo>
                        <a:pt x="2" y="33"/>
                      </a:lnTo>
                      <a:lnTo>
                        <a:pt x="2" y="35"/>
                      </a:lnTo>
                      <a:lnTo>
                        <a:pt x="0" y="38"/>
                      </a:lnTo>
                      <a:lnTo>
                        <a:pt x="0" y="40"/>
                      </a:lnTo>
                      <a:lnTo>
                        <a:pt x="0" y="43"/>
                      </a:lnTo>
                      <a:lnTo>
                        <a:pt x="0" y="45"/>
                      </a:lnTo>
                      <a:lnTo>
                        <a:pt x="0"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27706" name="Line 7"/>
                <p:cNvSpPr>
                  <a:spLocks noChangeShapeType="1"/>
                </p:cNvSpPr>
                <p:nvPr/>
              </p:nvSpPr>
              <p:spPr bwMode="auto">
                <a:xfrm>
                  <a:off x="428" y="691"/>
                  <a:ext cx="281"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7" name="Freeform 8"/>
                <p:cNvSpPr>
                  <a:spLocks/>
                </p:cNvSpPr>
                <p:nvPr/>
              </p:nvSpPr>
              <p:spPr bwMode="auto">
                <a:xfrm>
                  <a:off x="473" y="784"/>
                  <a:ext cx="189" cy="126"/>
                </a:xfrm>
                <a:custGeom>
                  <a:avLst/>
                  <a:gdLst>
                    <a:gd name="T0" fmla="*/ 0 w 189"/>
                    <a:gd name="T1" fmla="*/ 126 h 126"/>
                    <a:gd name="T2" fmla="*/ 96 w 189"/>
                    <a:gd name="T3" fmla="*/ 0 h 126"/>
                    <a:gd name="T4" fmla="*/ 189 w 189"/>
                    <a:gd name="T5" fmla="*/ 126 h 126"/>
                    <a:gd name="T6" fmla="*/ 0 60000 65536"/>
                    <a:gd name="T7" fmla="*/ 0 60000 65536"/>
                    <a:gd name="T8" fmla="*/ 0 60000 65536"/>
                    <a:gd name="T9" fmla="*/ 0 w 189"/>
                    <a:gd name="T10" fmla="*/ 0 h 126"/>
                    <a:gd name="T11" fmla="*/ 189 w 189"/>
                    <a:gd name="T12" fmla="*/ 126 h 126"/>
                  </a:gdLst>
                  <a:ahLst/>
                  <a:cxnLst>
                    <a:cxn ang="T6">
                      <a:pos x="T0" y="T1"/>
                    </a:cxn>
                    <a:cxn ang="T7">
                      <a:pos x="T2" y="T3"/>
                    </a:cxn>
                    <a:cxn ang="T8">
                      <a:pos x="T4" y="T5"/>
                    </a:cxn>
                  </a:cxnLst>
                  <a:rect l="T9" t="T10" r="T11" b="T12"/>
                  <a:pathLst>
                    <a:path w="189" h="126">
                      <a:moveTo>
                        <a:pt x="0" y="126"/>
                      </a:moveTo>
                      <a:lnTo>
                        <a:pt x="96" y="0"/>
                      </a:lnTo>
                      <a:lnTo>
                        <a:pt x="189" y="126"/>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27708" name="Line 9"/>
                <p:cNvSpPr>
                  <a:spLocks noChangeShapeType="1"/>
                </p:cNvSpPr>
                <p:nvPr/>
              </p:nvSpPr>
              <p:spPr bwMode="auto">
                <a:xfrm flipV="1">
                  <a:off x="569" y="628"/>
                  <a:ext cx="1" cy="156"/>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09" name="Bogen 10"/>
                <p:cNvSpPr>
                  <a:spLocks/>
                </p:cNvSpPr>
                <p:nvPr/>
              </p:nvSpPr>
              <p:spPr bwMode="auto">
                <a:xfrm>
                  <a:off x="521" y="580"/>
                  <a:ext cx="95" cy="49"/>
                </a:xfrm>
                <a:custGeom>
                  <a:avLst/>
                  <a:gdLst>
                    <a:gd name="T0" fmla="*/ 0 w 43200"/>
                    <a:gd name="T1" fmla="*/ 0 h 22069"/>
                    <a:gd name="T2" fmla="*/ 0 w 43200"/>
                    <a:gd name="T3" fmla="*/ 0 h 22069"/>
                    <a:gd name="T4" fmla="*/ 0 w 43200"/>
                    <a:gd name="T5" fmla="*/ 0 h 22069"/>
                    <a:gd name="T6" fmla="*/ 0 60000 65536"/>
                    <a:gd name="T7" fmla="*/ 0 60000 65536"/>
                    <a:gd name="T8" fmla="*/ 0 60000 65536"/>
                    <a:gd name="T9" fmla="*/ 0 w 43200"/>
                    <a:gd name="T10" fmla="*/ 0 h 22069"/>
                    <a:gd name="T11" fmla="*/ 43200 w 43200"/>
                    <a:gd name="T12" fmla="*/ 22069 h 22069"/>
                  </a:gdLst>
                  <a:ahLst/>
                  <a:cxnLst>
                    <a:cxn ang="T6">
                      <a:pos x="T0" y="T1"/>
                    </a:cxn>
                    <a:cxn ang="T7">
                      <a:pos x="T2" y="T3"/>
                    </a:cxn>
                    <a:cxn ang="T8">
                      <a:pos x="T4" y="T5"/>
                    </a:cxn>
                  </a:cxnLst>
                  <a:rect l="T9" t="T10" r="T11" b="T12"/>
                  <a:pathLst>
                    <a:path w="43200" h="22069" fill="none" extrusionOk="0">
                      <a:moveTo>
                        <a:pt x="43194" y="-1"/>
                      </a:moveTo>
                      <a:cubicBezTo>
                        <a:pt x="43198" y="156"/>
                        <a:pt x="43200" y="312"/>
                        <a:pt x="43200" y="469"/>
                      </a:cubicBezTo>
                      <a:cubicBezTo>
                        <a:pt x="43200" y="12398"/>
                        <a:pt x="33529" y="22069"/>
                        <a:pt x="21600" y="22069"/>
                      </a:cubicBezTo>
                      <a:cubicBezTo>
                        <a:pt x="9670" y="22069"/>
                        <a:pt x="0" y="12398"/>
                        <a:pt x="0" y="469"/>
                      </a:cubicBezTo>
                      <a:cubicBezTo>
                        <a:pt x="0" y="319"/>
                        <a:pt x="1" y="169"/>
                        <a:pt x="4" y="19"/>
                      </a:cubicBezTo>
                    </a:path>
                    <a:path w="43200" h="22069" stroke="0" extrusionOk="0">
                      <a:moveTo>
                        <a:pt x="43194" y="-1"/>
                      </a:moveTo>
                      <a:cubicBezTo>
                        <a:pt x="43198" y="156"/>
                        <a:pt x="43200" y="312"/>
                        <a:pt x="43200" y="469"/>
                      </a:cubicBezTo>
                      <a:cubicBezTo>
                        <a:pt x="43200" y="12398"/>
                        <a:pt x="33529" y="22069"/>
                        <a:pt x="21600" y="22069"/>
                      </a:cubicBezTo>
                      <a:cubicBezTo>
                        <a:pt x="9670" y="22069"/>
                        <a:pt x="0" y="12398"/>
                        <a:pt x="0" y="469"/>
                      </a:cubicBezTo>
                      <a:cubicBezTo>
                        <a:pt x="0" y="319"/>
                        <a:pt x="1" y="169"/>
                        <a:pt x="4" y="19"/>
                      </a:cubicBezTo>
                      <a:lnTo>
                        <a:pt x="21600" y="469"/>
                      </a:lnTo>
                      <a:close/>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27710" name="Bogen 11"/>
                <p:cNvSpPr>
                  <a:spLocks/>
                </p:cNvSpPr>
                <p:nvPr/>
              </p:nvSpPr>
              <p:spPr bwMode="auto">
                <a:xfrm>
                  <a:off x="522" y="533"/>
                  <a:ext cx="95" cy="48"/>
                </a:xfrm>
                <a:custGeom>
                  <a:avLst/>
                  <a:gdLst>
                    <a:gd name="T0" fmla="*/ 0 w 43189"/>
                    <a:gd name="T1" fmla="*/ 0 h 21600"/>
                    <a:gd name="T2" fmla="*/ 0 w 43189"/>
                    <a:gd name="T3" fmla="*/ 0 h 21600"/>
                    <a:gd name="T4" fmla="*/ 0 w 43189"/>
                    <a:gd name="T5" fmla="*/ 0 h 21600"/>
                    <a:gd name="T6" fmla="*/ 0 60000 65536"/>
                    <a:gd name="T7" fmla="*/ 0 60000 65536"/>
                    <a:gd name="T8" fmla="*/ 0 60000 65536"/>
                    <a:gd name="T9" fmla="*/ 0 w 43189"/>
                    <a:gd name="T10" fmla="*/ 0 h 21600"/>
                    <a:gd name="T11" fmla="*/ 43189 w 43189"/>
                    <a:gd name="T12" fmla="*/ 21600 h 21600"/>
                  </a:gdLst>
                  <a:ahLst/>
                  <a:cxnLst>
                    <a:cxn ang="T6">
                      <a:pos x="T0" y="T1"/>
                    </a:cxn>
                    <a:cxn ang="T7">
                      <a:pos x="T2" y="T3"/>
                    </a:cxn>
                    <a:cxn ang="T8">
                      <a:pos x="T4" y="T5"/>
                    </a:cxn>
                  </a:cxnLst>
                  <a:rect l="T9" t="T10" r="T11" b="T12"/>
                  <a:pathLst>
                    <a:path w="43189" h="21600" fill="none" extrusionOk="0">
                      <a:moveTo>
                        <a:pt x="-1" y="21150"/>
                      </a:moveTo>
                      <a:cubicBezTo>
                        <a:pt x="244" y="9399"/>
                        <a:pt x="9840" y="-1"/>
                        <a:pt x="21595" y="-1"/>
                      </a:cubicBezTo>
                      <a:cubicBezTo>
                        <a:pt x="33341" y="-1"/>
                        <a:pt x="42934" y="9387"/>
                        <a:pt x="43189" y="21130"/>
                      </a:cubicBezTo>
                    </a:path>
                    <a:path w="43189" h="21600" stroke="0" extrusionOk="0">
                      <a:moveTo>
                        <a:pt x="-1" y="21150"/>
                      </a:moveTo>
                      <a:cubicBezTo>
                        <a:pt x="244" y="9399"/>
                        <a:pt x="9840" y="-1"/>
                        <a:pt x="21595" y="-1"/>
                      </a:cubicBezTo>
                      <a:cubicBezTo>
                        <a:pt x="33341" y="-1"/>
                        <a:pt x="42934" y="9387"/>
                        <a:pt x="43189" y="21130"/>
                      </a:cubicBezTo>
                      <a:lnTo>
                        <a:pt x="21595" y="21600"/>
                      </a:lnTo>
                      <a:close/>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grpSp>
          <p:sp>
            <p:nvSpPr>
              <p:cNvPr id="27704" name="Rectangle 12"/>
              <p:cNvSpPr>
                <a:spLocks noChangeArrowheads="1"/>
              </p:cNvSpPr>
              <p:nvPr/>
            </p:nvSpPr>
            <p:spPr bwMode="auto">
              <a:xfrm>
                <a:off x="285" y="917"/>
                <a:ext cx="7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500" u="sng">
                    <a:solidFill>
                      <a:srgbClr val="000000"/>
                    </a:solidFill>
                    <a:latin typeface="Arial" charset="0"/>
                  </a:rPr>
                  <a:t>c1:Customer </a:t>
                </a:r>
              </a:p>
            </p:txBody>
          </p:sp>
        </p:grpSp>
        <p:sp>
          <p:nvSpPr>
            <p:cNvPr id="27701" name="Line 13"/>
            <p:cNvSpPr>
              <a:spLocks noChangeShapeType="1"/>
            </p:cNvSpPr>
            <p:nvPr/>
          </p:nvSpPr>
          <p:spPr bwMode="auto">
            <a:xfrm>
              <a:off x="680" y="1074"/>
              <a:ext cx="12" cy="2782"/>
            </a:xfrm>
            <a:prstGeom prst="line">
              <a:avLst/>
            </a:prstGeom>
            <a:noFill/>
            <a:ln w="4763">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7702" name="Rectangle 14"/>
            <p:cNvSpPr>
              <a:spLocks noChangeArrowheads="1"/>
            </p:cNvSpPr>
            <p:nvPr/>
          </p:nvSpPr>
          <p:spPr bwMode="auto">
            <a:xfrm>
              <a:off x="630" y="1253"/>
              <a:ext cx="96" cy="2688"/>
            </a:xfrm>
            <a:prstGeom prst="rect">
              <a:avLst/>
            </a:prstGeom>
            <a:solidFill>
              <a:schemeClr val="bg1"/>
            </a:solidFill>
            <a:ln w="4763">
              <a:solidFill>
                <a:srgbClr val="000000"/>
              </a:solidFill>
              <a:miter lim="800000"/>
              <a:headEnd/>
              <a:tailEnd/>
            </a:ln>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grpSp>
      <p:grpSp>
        <p:nvGrpSpPr>
          <p:cNvPr id="5" name="Group 15"/>
          <p:cNvGrpSpPr>
            <a:grpSpLocks/>
          </p:cNvGrpSpPr>
          <p:nvPr/>
        </p:nvGrpSpPr>
        <p:grpSpPr bwMode="auto">
          <a:xfrm>
            <a:off x="1773238" y="846138"/>
            <a:ext cx="1249362" cy="5410200"/>
            <a:chOff x="285" y="533"/>
            <a:chExt cx="787" cy="3408"/>
          </a:xfrm>
        </p:grpSpPr>
        <p:grpSp>
          <p:nvGrpSpPr>
            <p:cNvPr id="27689" name="Group 16"/>
            <p:cNvGrpSpPr>
              <a:grpSpLocks/>
            </p:cNvGrpSpPr>
            <p:nvPr/>
          </p:nvGrpSpPr>
          <p:grpSpPr bwMode="auto">
            <a:xfrm>
              <a:off x="285" y="533"/>
              <a:ext cx="787" cy="528"/>
              <a:chOff x="285" y="533"/>
              <a:chExt cx="787" cy="528"/>
            </a:xfrm>
          </p:grpSpPr>
          <p:grpSp>
            <p:nvGrpSpPr>
              <p:cNvPr id="27692" name="Group 17"/>
              <p:cNvGrpSpPr>
                <a:grpSpLocks/>
              </p:cNvGrpSpPr>
              <p:nvPr/>
            </p:nvGrpSpPr>
            <p:grpSpPr bwMode="auto">
              <a:xfrm>
                <a:off x="538" y="533"/>
                <a:ext cx="281" cy="377"/>
                <a:chOff x="428" y="533"/>
                <a:chExt cx="281" cy="377"/>
              </a:xfrm>
            </p:grpSpPr>
            <p:sp>
              <p:nvSpPr>
                <p:cNvPr id="27694" name="Freeform 18"/>
                <p:cNvSpPr>
                  <a:spLocks/>
                </p:cNvSpPr>
                <p:nvPr/>
              </p:nvSpPr>
              <p:spPr bwMode="auto">
                <a:xfrm>
                  <a:off x="521" y="533"/>
                  <a:ext cx="95" cy="95"/>
                </a:xfrm>
                <a:custGeom>
                  <a:avLst/>
                  <a:gdLst>
                    <a:gd name="T0" fmla="*/ 0 w 95"/>
                    <a:gd name="T1" fmla="*/ 50 h 95"/>
                    <a:gd name="T2" fmla="*/ 0 w 95"/>
                    <a:gd name="T3" fmla="*/ 55 h 95"/>
                    <a:gd name="T4" fmla="*/ 2 w 95"/>
                    <a:gd name="T5" fmla="*/ 60 h 95"/>
                    <a:gd name="T6" fmla="*/ 2 w 95"/>
                    <a:gd name="T7" fmla="*/ 65 h 95"/>
                    <a:gd name="T8" fmla="*/ 5 w 95"/>
                    <a:gd name="T9" fmla="*/ 70 h 95"/>
                    <a:gd name="T10" fmla="*/ 8 w 95"/>
                    <a:gd name="T11" fmla="*/ 73 h 95"/>
                    <a:gd name="T12" fmla="*/ 10 w 95"/>
                    <a:gd name="T13" fmla="*/ 78 h 95"/>
                    <a:gd name="T14" fmla="*/ 15 w 95"/>
                    <a:gd name="T15" fmla="*/ 80 h 95"/>
                    <a:gd name="T16" fmla="*/ 18 w 95"/>
                    <a:gd name="T17" fmla="*/ 85 h 95"/>
                    <a:gd name="T18" fmla="*/ 23 w 95"/>
                    <a:gd name="T19" fmla="*/ 88 h 95"/>
                    <a:gd name="T20" fmla="*/ 28 w 95"/>
                    <a:gd name="T21" fmla="*/ 90 h 95"/>
                    <a:gd name="T22" fmla="*/ 30 w 95"/>
                    <a:gd name="T23" fmla="*/ 90 h 95"/>
                    <a:gd name="T24" fmla="*/ 35 w 95"/>
                    <a:gd name="T25" fmla="*/ 93 h 95"/>
                    <a:gd name="T26" fmla="*/ 40 w 95"/>
                    <a:gd name="T27" fmla="*/ 93 h 95"/>
                    <a:gd name="T28" fmla="*/ 45 w 95"/>
                    <a:gd name="T29" fmla="*/ 93 h 95"/>
                    <a:gd name="T30" fmla="*/ 50 w 95"/>
                    <a:gd name="T31" fmla="*/ 93 h 95"/>
                    <a:gd name="T32" fmla="*/ 55 w 95"/>
                    <a:gd name="T33" fmla="*/ 93 h 95"/>
                    <a:gd name="T34" fmla="*/ 60 w 95"/>
                    <a:gd name="T35" fmla="*/ 93 h 95"/>
                    <a:gd name="T36" fmla="*/ 65 w 95"/>
                    <a:gd name="T37" fmla="*/ 90 h 95"/>
                    <a:gd name="T38" fmla="*/ 70 w 95"/>
                    <a:gd name="T39" fmla="*/ 88 h 95"/>
                    <a:gd name="T40" fmla="*/ 73 w 95"/>
                    <a:gd name="T41" fmla="*/ 85 h 95"/>
                    <a:gd name="T42" fmla="*/ 78 w 95"/>
                    <a:gd name="T43" fmla="*/ 83 h 95"/>
                    <a:gd name="T44" fmla="*/ 80 w 95"/>
                    <a:gd name="T45" fmla="*/ 80 h 95"/>
                    <a:gd name="T46" fmla="*/ 85 w 95"/>
                    <a:gd name="T47" fmla="*/ 75 h 95"/>
                    <a:gd name="T48" fmla="*/ 88 w 95"/>
                    <a:gd name="T49" fmla="*/ 73 h 95"/>
                    <a:gd name="T50" fmla="*/ 90 w 95"/>
                    <a:gd name="T51" fmla="*/ 68 h 95"/>
                    <a:gd name="T52" fmla="*/ 90 w 95"/>
                    <a:gd name="T53" fmla="*/ 63 h 95"/>
                    <a:gd name="T54" fmla="*/ 93 w 95"/>
                    <a:gd name="T55" fmla="*/ 58 h 95"/>
                    <a:gd name="T56" fmla="*/ 93 w 95"/>
                    <a:gd name="T57" fmla="*/ 53 h 95"/>
                    <a:gd name="T58" fmla="*/ 93 w 95"/>
                    <a:gd name="T59" fmla="*/ 48 h 95"/>
                    <a:gd name="T60" fmla="*/ 93 w 95"/>
                    <a:gd name="T61" fmla="*/ 43 h 95"/>
                    <a:gd name="T62" fmla="*/ 93 w 95"/>
                    <a:gd name="T63" fmla="*/ 38 h 95"/>
                    <a:gd name="T64" fmla="*/ 93 w 95"/>
                    <a:gd name="T65" fmla="*/ 35 h 95"/>
                    <a:gd name="T66" fmla="*/ 90 w 95"/>
                    <a:gd name="T67" fmla="*/ 30 h 95"/>
                    <a:gd name="T68" fmla="*/ 88 w 95"/>
                    <a:gd name="T69" fmla="*/ 25 h 95"/>
                    <a:gd name="T70" fmla="*/ 85 w 95"/>
                    <a:gd name="T71" fmla="*/ 20 h 95"/>
                    <a:gd name="T72" fmla="*/ 83 w 95"/>
                    <a:gd name="T73" fmla="*/ 18 h 95"/>
                    <a:gd name="T74" fmla="*/ 80 w 95"/>
                    <a:gd name="T75" fmla="*/ 13 h 95"/>
                    <a:gd name="T76" fmla="*/ 75 w 95"/>
                    <a:gd name="T77" fmla="*/ 10 h 95"/>
                    <a:gd name="T78" fmla="*/ 73 w 95"/>
                    <a:gd name="T79" fmla="*/ 8 h 95"/>
                    <a:gd name="T80" fmla="*/ 68 w 95"/>
                    <a:gd name="T81" fmla="*/ 5 h 95"/>
                    <a:gd name="T82" fmla="*/ 63 w 95"/>
                    <a:gd name="T83" fmla="*/ 3 h 95"/>
                    <a:gd name="T84" fmla="*/ 58 w 95"/>
                    <a:gd name="T85" fmla="*/ 3 h 95"/>
                    <a:gd name="T86" fmla="*/ 53 w 95"/>
                    <a:gd name="T87" fmla="*/ 0 h 95"/>
                    <a:gd name="T88" fmla="*/ 48 w 95"/>
                    <a:gd name="T89" fmla="*/ 0 h 95"/>
                    <a:gd name="T90" fmla="*/ 43 w 95"/>
                    <a:gd name="T91" fmla="*/ 0 h 95"/>
                    <a:gd name="T92" fmla="*/ 38 w 95"/>
                    <a:gd name="T93" fmla="*/ 0 h 95"/>
                    <a:gd name="T94" fmla="*/ 35 w 95"/>
                    <a:gd name="T95" fmla="*/ 3 h 95"/>
                    <a:gd name="T96" fmla="*/ 30 w 95"/>
                    <a:gd name="T97" fmla="*/ 3 h 95"/>
                    <a:gd name="T98" fmla="*/ 25 w 95"/>
                    <a:gd name="T99" fmla="*/ 5 h 95"/>
                    <a:gd name="T100" fmla="*/ 20 w 95"/>
                    <a:gd name="T101" fmla="*/ 8 h 95"/>
                    <a:gd name="T102" fmla="*/ 18 w 95"/>
                    <a:gd name="T103" fmla="*/ 10 h 95"/>
                    <a:gd name="T104" fmla="*/ 13 w 95"/>
                    <a:gd name="T105" fmla="*/ 15 h 95"/>
                    <a:gd name="T106" fmla="*/ 10 w 95"/>
                    <a:gd name="T107" fmla="*/ 18 h 95"/>
                    <a:gd name="T108" fmla="*/ 8 w 95"/>
                    <a:gd name="T109" fmla="*/ 23 h 95"/>
                    <a:gd name="T110" fmla="*/ 5 w 95"/>
                    <a:gd name="T111" fmla="*/ 28 h 95"/>
                    <a:gd name="T112" fmla="*/ 2 w 95"/>
                    <a:gd name="T113" fmla="*/ 30 h 95"/>
                    <a:gd name="T114" fmla="*/ 2 w 95"/>
                    <a:gd name="T115" fmla="*/ 35 h 95"/>
                    <a:gd name="T116" fmla="*/ 0 w 95"/>
                    <a:gd name="T117" fmla="*/ 40 h 95"/>
                    <a:gd name="T118" fmla="*/ 0 w 95"/>
                    <a:gd name="T119" fmla="*/ 45 h 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5"/>
                    <a:gd name="T181" fmla="*/ 0 h 95"/>
                    <a:gd name="T182" fmla="*/ 95 w 95"/>
                    <a:gd name="T183" fmla="*/ 95 h 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5" h="95">
                      <a:moveTo>
                        <a:pt x="0" y="48"/>
                      </a:moveTo>
                      <a:lnTo>
                        <a:pt x="0" y="48"/>
                      </a:lnTo>
                      <a:lnTo>
                        <a:pt x="0" y="50"/>
                      </a:lnTo>
                      <a:lnTo>
                        <a:pt x="0" y="53"/>
                      </a:lnTo>
                      <a:lnTo>
                        <a:pt x="0" y="55"/>
                      </a:lnTo>
                      <a:lnTo>
                        <a:pt x="0" y="58"/>
                      </a:lnTo>
                      <a:lnTo>
                        <a:pt x="2" y="58"/>
                      </a:lnTo>
                      <a:lnTo>
                        <a:pt x="2" y="60"/>
                      </a:lnTo>
                      <a:lnTo>
                        <a:pt x="2" y="63"/>
                      </a:lnTo>
                      <a:lnTo>
                        <a:pt x="2" y="65"/>
                      </a:lnTo>
                      <a:lnTo>
                        <a:pt x="5" y="65"/>
                      </a:lnTo>
                      <a:lnTo>
                        <a:pt x="5" y="68"/>
                      </a:lnTo>
                      <a:lnTo>
                        <a:pt x="5" y="70"/>
                      </a:lnTo>
                      <a:lnTo>
                        <a:pt x="8" y="70"/>
                      </a:lnTo>
                      <a:lnTo>
                        <a:pt x="8" y="73"/>
                      </a:lnTo>
                      <a:lnTo>
                        <a:pt x="10" y="75"/>
                      </a:lnTo>
                      <a:lnTo>
                        <a:pt x="10" y="78"/>
                      </a:lnTo>
                      <a:lnTo>
                        <a:pt x="13" y="78"/>
                      </a:lnTo>
                      <a:lnTo>
                        <a:pt x="13" y="80"/>
                      </a:lnTo>
                      <a:lnTo>
                        <a:pt x="15" y="80"/>
                      </a:lnTo>
                      <a:lnTo>
                        <a:pt x="15" y="83"/>
                      </a:lnTo>
                      <a:lnTo>
                        <a:pt x="18" y="83"/>
                      </a:lnTo>
                      <a:lnTo>
                        <a:pt x="18" y="85"/>
                      </a:lnTo>
                      <a:lnTo>
                        <a:pt x="20" y="85"/>
                      </a:lnTo>
                      <a:lnTo>
                        <a:pt x="23" y="88"/>
                      </a:lnTo>
                      <a:lnTo>
                        <a:pt x="25" y="88"/>
                      </a:lnTo>
                      <a:lnTo>
                        <a:pt x="28" y="90"/>
                      </a:lnTo>
                      <a:lnTo>
                        <a:pt x="30" y="90"/>
                      </a:lnTo>
                      <a:lnTo>
                        <a:pt x="33" y="93"/>
                      </a:lnTo>
                      <a:lnTo>
                        <a:pt x="35" y="93"/>
                      </a:lnTo>
                      <a:lnTo>
                        <a:pt x="38" y="93"/>
                      </a:lnTo>
                      <a:lnTo>
                        <a:pt x="40" y="93"/>
                      </a:lnTo>
                      <a:lnTo>
                        <a:pt x="43" y="93"/>
                      </a:lnTo>
                      <a:lnTo>
                        <a:pt x="45" y="93"/>
                      </a:lnTo>
                      <a:lnTo>
                        <a:pt x="48" y="95"/>
                      </a:lnTo>
                      <a:lnTo>
                        <a:pt x="48" y="93"/>
                      </a:lnTo>
                      <a:lnTo>
                        <a:pt x="50" y="93"/>
                      </a:lnTo>
                      <a:lnTo>
                        <a:pt x="53" y="93"/>
                      </a:lnTo>
                      <a:lnTo>
                        <a:pt x="55" y="93"/>
                      </a:lnTo>
                      <a:lnTo>
                        <a:pt x="58" y="93"/>
                      </a:lnTo>
                      <a:lnTo>
                        <a:pt x="60" y="93"/>
                      </a:lnTo>
                      <a:lnTo>
                        <a:pt x="63" y="93"/>
                      </a:lnTo>
                      <a:lnTo>
                        <a:pt x="63" y="90"/>
                      </a:lnTo>
                      <a:lnTo>
                        <a:pt x="65" y="90"/>
                      </a:lnTo>
                      <a:lnTo>
                        <a:pt x="68" y="90"/>
                      </a:lnTo>
                      <a:lnTo>
                        <a:pt x="70" y="88"/>
                      </a:lnTo>
                      <a:lnTo>
                        <a:pt x="73" y="88"/>
                      </a:lnTo>
                      <a:lnTo>
                        <a:pt x="73" y="85"/>
                      </a:lnTo>
                      <a:lnTo>
                        <a:pt x="75" y="85"/>
                      </a:lnTo>
                      <a:lnTo>
                        <a:pt x="78" y="83"/>
                      </a:lnTo>
                      <a:lnTo>
                        <a:pt x="80" y="80"/>
                      </a:lnTo>
                      <a:lnTo>
                        <a:pt x="83" y="78"/>
                      </a:lnTo>
                      <a:lnTo>
                        <a:pt x="85" y="75"/>
                      </a:lnTo>
                      <a:lnTo>
                        <a:pt x="85" y="73"/>
                      </a:lnTo>
                      <a:lnTo>
                        <a:pt x="88" y="73"/>
                      </a:lnTo>
                      <a:lnTo>
                        <a:pt x="88" y="70"/>
                      </a:lnTo>
                      <a:lnTo>
                        <a:pt x="90" y="68"/>
                      </a:lnTo>
                      <a:lnTo>
                        <a:pt x="90" y="65"/>
                      </a:lnTo>
                      <a:lnTo>
                        <a:pt x="90" y="63"/>
                      </a:lnTo>
                      <a:lnTo>
                        <a:pt x="93" y="63"/>
                      </a:lnTo>
                      <a:lnTo>
                        <a:pt x="93" y="60"/>
                      </a:lnTo>
                      <a:lnTo>
                        <a:pt x="93" y="58"/>
                      </a:lnTo>
                      <a:lnTo>
                        <a:pt x="93" y="55"/>
                      </a:lnTo>
                      <a:lnTo>
                        <a:pt x="93" y="53"/>
                      </a:lnTo>
                      <a:lnTo>
                        <a:pt x="93" y="50"/>
                      </a:lnTo>
                      <a:lnTo>
                        <a:pt x="93" y="48"/>
                      </a:lnTo>
                      <a:lnTo>
                        <a:pt x="95" y="48"/>
                      </a:lnTo>
                      <a:lnTo>
                        <a:pt x="93" y="45"/>
                      </a:lnTo>
                      <a:lnTo>
                        <a:pt x="93" y="43"/>
                      </a:lnTo>
                      <a:lnTo>
                        <a:pt x="93" y="40"/>
                      </a:lnTo>
                      <a:lnTo>
                        <a:pt x="93" y="38"/>
                      </a:lnTo>
                      <a:lnTo>
                        <a:pt x="93" y="35"/>
                      </a:lnTo>
                      <a:lnTo>
                        <a:pt x="93" y="33"/>
                      </a:lnTo>
                      <a:lnTo>
                        <a:pt x="90" y="30"/>
                      </a:lnTo>
                      <a:lnTo>
                        <a:pt x="90" y="28"/>
                      </a:lnTo>
                      <a:lnTo>
                        <a:pt x="88" y="25"/>
                      </a:lnTo>
                      <a:lnTo>
                        <a:pt x="88" y="23"/>
                      </a:lnTo>
                      <a:lnTo>
                        <a:pt x="85" y="20"/>
                      </a:lnTo>
                      <a:lnTo>
                        <a:pt x="85" y="18"/>
                      </a:lnTo>
                      <a:lnTo>
                        <a:pt x="83" y="18"/>
                      </a:lnTo>
                      <a:lnTo>
                        <a:pt x="83" y="15"/>
                      </a:lnTo>
                      <a:lnTo>
                        <a:pt x="80" y="15"/>
                      </a:lnTo>
                      <a:lnTo>
                        <a:pt x="80" y="13"/>
                      </a:lnTo>
                      <a:lnTo>
                        <a:pt x="78" y="13"/>
                      </a:lnTo>
                      <a:lnTo>
                        <a:pt x="78" y="10"/>
                      </a:lnTo>
                      <a:lnTo>
                        <a:pt x="75" y="10"/>
                      </a:lnTo>
                      <a:lnTo>
                        <a:pt x="73" y="8"/>
                      </a:lnTo>
                      <a:lnTo>
                        <a:pt x="70" y="8"/>
                      </a:lnTo>
                      <a:lnTo>
                        <a:pt x="70" y="5"/>
                      </a:lnTo>
                      <a:lnTo>
                        <a:pt x="68" y="5"/>
                      </a:lnTo>
                      <a:lnTo>
                        <a:pt x="65" y="5"/>
                      </a:lnTo>
                      <a:lnTo>
                        <a:pt x="65" y="3"/>
                      </a:lnTo>
                      <a:lnTo>
                        <a:pt x="63" y="3"/>
                      </a:lnTo>
                      <a:lnTo>
                        <a:pt x="60" y="3"/>
                      </a:lnTo>
                      <a:lnTo>
                        <a:pt x="58" y="3"/>
                      </a:lnTo>
                      <a:lnTo>
                        <a:pt x="58" y="0"/>
                      </a:lnTo>
                      <a:lnTo>
                        <a:pt x="55" y="0"/>
                      </a:lnTo>
                      <a:lnTo>
                        <a:pt x="53" y="0"/>
                      </a:lnTo>
                      <a:lnTo>
                        <a:pt x="50" y="0"/>
                      </a:lnTo>
                      <a:lnTo>
                        <a:pt x="48" y="0"/>
                      </a:lnTo>
                      <a:lnTo>
                        <a:pt x="45" y="0"/>
                      </a:lnTo>
                      <a:lnTo>
                        <a:pt x="43" y="0"/>
                      </a:lnTo>
                      <a:lnTo>
                        <a:pt x="40" y="0"/>
                      </a:lnTo>
                      <a:lnTo>
                        <a:pt x="38" y="0"/>
                      </a:lnTo>
                      <a:lnTo>
                        <a:pt x="35" y="3"/>
                      </a:lnTo>
                      <a:lnTo>
                        <a:pt x="33" y="3"/>
                      </a:lnTo>
                      <a:lnTo>
                        <a:pt x="30" y="3"/>
                      </a:lnTo>
                      <a:lnTo>
                        <a:pt x="28" y="5"/>
                      </a:lnTo>
                      <a:lnTo>
                        <a:pt x="25" y="5"/>
                      </a:lnTo>
                      <a:lnTo>
                        <a:pt x="23" y="8"/>
                      </a:lnTo>
                      <a:lnTo>
                        <a:pt x="20" y="8"/>
                      </a:lnTo>
                      <a:lnTo>
                        <a:pt x="20" y="10"/>
                      </a:lnTo>
                      <a:lnTo>
                        <a:pt x="18" y="10"/>
                      </a:lnTo>
                      <a:lnTo>
                        <a:pt x="15" y="13"/>
                      </a:lnTo>
                      <a:lnTo>
                        <a:pt x="13" y="15"/>
                      </a:lnTo>
                      <a:lnTo>
                        <a:pt x="10" y="18"/>
                      </a:lnTo>
                      <a:lnTo>
                        <a:pt x="10" y="20"/>
                      </a:lnTo>
                      <a:lnTo>
                        <a:pt x="8" y="20"/>
                      </a:lnTo>
                      <a:lnTo>
                        <a:pt x="8" y="23"/>
                      </a:lnTo>
                      <a:lnTo>
                        <a:pt x="5" y="25"/>
                      </a:lnTo>
                      <a:lnTo>
                        <a:pt x="5" y="28"/>
                      </a:lnTo>
                      <a:lnTo>
                        <a:pt x="2" y="30"/>
                      </a:lnTo>
                      <a:lnTo>
                        <a:pt x="2" y="33"/>
                      </a:lnTo>
                      <a:lnTo>
                        <a:pt x="2" y="35"/>
                      </a:lnTo>
                      <a:lnTo>
                        <a:pt x="0" y="38"/>
                      </a:lnTo>
                      <a:lnTo>
                        <a:pt x="0" y="40"/>
                      </a:lnTo>
                      <a:lnTo>
                        <a:pt x="0" y="43"/>
                      </a:lnTo>
                      <a:lnTo>
                        <a:pt x="0" y="45"/>
                      </a:lnTo>
                      <a:lnTo>
                        <a:pt x="0"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27695" name="Line 19"/>
                <p:cNvSpPr>
                  <a:spLocks noChangeShapeType="1"/>
                </p:cNvSpPr>
                <p:nvPr/>
              </p:nvSpPr>
              <p:spPr bwMode="auto">
                <a:xfrm>
                  <a:off x="428" y="691"/>
                  <a:ext cx="281"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96" name="Freeform 20"/>
                <p:cNvSpPr>
                  <a:spLocks/>
                </p:cNvSpPr>
                <p:nvPr/>
              </p:nvSpPr>
              <p:spPr bwMode="auto">
                <a:xfrm>
                  <a:off x="473" y="784"/>
                  <a:ext cx="189" cy="126"/>
                </a:xfrm>
                <a:custGeom>
                  <a:avLst/>
                  <a:gdLst>
                    <a:gd name="T0" fmla="*/ 0 w 189"/>
                    <a:gd name="T1" fmla="*/ 126 h 126"/>
                    <a:gd name="T2" fmla="*/ 96 w 189"/>
                    <a:gd name="T3" fmla="*/ 0 h 126"/>
                    <a:gd name="T4" fmla="*/ 189 w 189"/>
                    <a:gd name="T5" fmla="*/ 126 h 126"/>
                    <a:gd name="T6" fmla="*/ 0 60000 65536"/>
                    <a:gd name="T7" fmla="*/ 0 60000 65536"/>
                    <a:gd name="T8" fmla="*/ 0 60000 65536"/>
                    <a:gd name="T9" fmla="*/ 0 w 189"/>
                    <a:gd name="T10" fmla="*/ 0 h 126"/>
                    <a:gd name="T11" fmla="*/ 189 w 189"/>
                    <a:gd name="T12" fmla="*/ 126 h 126"/>
                  </a:gdLst>
                  <a:ahLst/>
                  <a:cxnLst>
                    <a:cxn ang="T6">
                      <a:pos x="T0" y="T1"/>
                    </a:cxn>
                    <a:cxn ang="T7">
                      <a:pos x="T2" y="T3"/>
                    </a:cxn>
                    <a:cxn ang="T8">
                      <a:pos x="T4" y="T5"/>
                    </a:cxn>
                  </a:cxnLst>
                  <a:rect l="T9" t="T10" r="T11" b="T12"/>
                  <a:pathLst>
                    <a:path w="189" h="126">
                      <a:moveTo>
                        <a:pt x="0" y="126"/>
                      </a:moveTo>
                      <a:lnTo>
                        <a:pt x="96" y="0"/>
                      </a:lnTo>
                      <a:lnTo>
                        <a:pt x="189" y="126"/>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27697" name="Line 21"/>
                <p:cNvSpPr>
                  <a:spLocks noChangeShapeType="1"/>
                </p:cNvSpPr>
                <p:nvPr/>
              </p:nvSpPr>
              <p:spPr bwMode="auto">
                <a:xfrm flipV="1">
                  <a:off x="569" y="628"/>
                  <a:ext cx="1" cy="156"/>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98" name="Bogen 22"/>
                <p:cNvSpPr>
                  <a:spLocks/>
                </p:cNvSpPr>
                <p:nvPr/>
              </p:nvSpPr>
              <p:spPr bwMode="auto">
                <a:xfrm>
                  <a:off x="521" y="580"/>
                  <a:ext cx="95" cy="49"/>
                </a:xfrm>
                <a:custGeom>
                  <a:avLst/>
                  <a:gdLst>
                    <a:gd name="T0" fmla="*/ 0 w 43200"/>
                    <a:gd name="T1" fmla="*/ 0 h 22069"/>
                    <a:gd name="T2" fmla="*/ 0 w 43200"/>
                    <a:gd name="T3" fmla="*/ 0 h 22069"/>
                    <a:gd name="T4" fmla="*/ 0 w 43200"/>
                    <a:gd name="T5" fmla="*/ 0 h 22069"/>
                    <a:gd name="T6" fmla="*/ 0 60000 65536"/>
                    <a:gd name="T7" fmla="*/ 0 60000 65536"/>
                    <a:gd name="T8" fmla="*/ 0 60000 65536"/>
                    <a:gd name="T9" fmla="*/ 0 w 43200"/>
                    <a:gd name="T10" fmla="*/ 0 h 22069"/>
                    <a:gd name="T11" fmla="*/ 43200 w 43200"/>
                    <a:gd name="T12" fmla="*/ 22069 h 22069"/>
                  </a:gdLst>
                  <a:ahLst/>
                  <a:cxnLst>
                    <a:cxn ang="T6">
                      <a:pos x="T0" y="T1"/>
                    </a:cxn>
                    <a:cxn ang="T7">
                      <a:pos x="T2" y="T3"/>
                    </a:cxn>
                    <a:cxn ang="T8">
                      <a:pos x="T4" y="T5"/>
                    </a:cxn>
                  </a:cxnLst>
                  <a:rect l="T9" t="T10" r="T11" b="T12"/>
                  <a:pathLst>
                    <a:path w="43200" h="22069" fill="none" extrusionOk="0">
                      <a:moveTo>
                        <a:pt x="43194" y="-1"/>
                      </a:moveTo>
                      <a:cubicBezTo>
                        <a:pt x="43198" y="156"/>
                        <a:pt x="43200" y="312"/>
                        <a:pt x="43200" y="469"/>
                      </a:cubicBezTo>
                      <a:cubicBezTo>
                        <a:pt x="43200" y="12398"/>
                        <a:pt x="33529" y="22069"/>
                        <a:pt x="21600" y="22069"/>
                      </a:cubicBezTo>
                      <a:cubicBezTo>
                        <a:pt x="9670" y="22069"/>
                        <a:pt x="0" y="12398"/>
                        <a:pt x="0" y="469"/>
                      </a:cubicBezTo>
                      <a:cubicBezTo>
                        <a:pt x="0" y="319"/>
                        <a:pt x="1" y="169"/>
                        <a:pt x="4" y="19"/>
                      </a:cubicBezTo>
                    </a:path>
                    <a:path w="43200" h="22069" stroke="0" extrusionOk="0">
                      <a:moveTo>
                        <a:pt x="43194" y="-1"/>
                      </a:moveTo>
                      <a:cubicBezTo>
                        <a:pt x="43198" y="156"/>
                        <a:pt x="43200" y="312"/>
                        <a:pt x="43200" y="469"/>
                      </a:cubicBezTo>
                      <a:cubicBezTo>
                        <a:pt x="43200" y="12398"/>
                        <a:pt x="33529" y="22069"/>
                        <a:pt x="21600" y="22069"/>
                      </a:cubicBezTo>
                      <a:cubicBezTo>
                        <a:pt x="9670" y="22069"/>
                        <a:pt x="0" y="12398"/>
                        <a:pt x="0" y="469"/>
                      </a:cubicBezTo>
                      <a:cubicBezTo>
                        <a:pt x="0" y="319"/>
                        <a:pt x="1" y="169"/>
                        <a:pt x="4" y="19"/>
                      </a:cubicBezTo>
                      <a:lnTo>
                        <a:pt x="21600" y="469"/>
                      </a:lnTo>
                      <a:close/>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27699" name="Bogen 23"/>
                <p:cNvSpPr>
                  <a:spLocks/>
                </p:cNvSpPr>
                <p:nvPr/>
              </p:nvSpPr>
              <p:spPr bwMode="auto">
                <a:xfrm>
                  <a:off x="522" y="533"/>
                  <a:ext cx="95" cy="48"/>
                </a:xfrm>
                <a:custGeom>
                  <a:avLst/>
                  <a:gdLst>
                    <a:gd name="T0" fmla="*/ 0 w 43189"/>
                    <a:gd name="T1" fmla="*/ 0 h 21600"/>
                    <a:gd name="T2" fmla="*/ 0 w 43189"/>
                    <a:gd name="T3" fmla="*/ 0 h 21600"/>
                    <a:gd name="T4" fmla="*/ 0 w 43189"/>
                    <a:gd name="T5" fmla="*/ 0 h 21600"/>
                    <a:gd name="T6" fmla="*/ 0 60000 65536"/>
                    <a:gd name="T7" fmla="*/ 0 60000 65536"/>
                    <a:gd name="T8" fmla="*/ 0 60000 65536"/>
                    <a:gd name="T9" fmla="*/ 0 w 43189"/>
                    <a:gd name="T10" fmla="*/ 0 h 21600"/>
                    <a:gd name="T11" fmla="*/ 43189 w 43189"/>
                    <a:gd name="T12" fmla="*/ 21600 h 21600"/>
                  </a:gdLst>
                  <a:ahLst/>
                  <a:cxnLst>
                    <a:cxn ang="T6">
                      <a:pos x="T0" y="T1"/>
                    </a:cxn>
                    <a:cxn ang="T7">
                      <a:pos x="T2" y="T3"/>
                    </a:cxn>
                    <a:cxn ang="T8">
                      <a:pos x="T4" y="T5"/>
                    </a:cxn>
                  </a:cxnLst>
                  <a:rect l="T9" t="T10" r="T11" b="T12"/>
                  <a:pathLst>
                    <a:path w="43189" h="21600" fill="none" extrusionOk="0">
                      <a:moveTo>
                        <a:pt x="-1" y="21150"/>
                      </a:moveTo>
                      <a:cubicBezTo>
                        <a:pt x="244" y="9399"/>
                        <a:pt x="9840" y="-1"/>
                        <a:pt x="21595" y="-1"/>
                      </a:cubicBezTo>
                      <a:cubicBezTo>
                        <a:pt x="33341" y="-1"/>
                        <a:pt x="42934" y="9387"/>
                        <a:pt x="43189" y="21130"/>
                      </a:cubicBezTo>
                    </a:path>
                    <a:path w="43189" h="21600" stroke="0" extrusionOk="0">
                      <a:moveTo>
                        <a:pt x="-1" y="21150"/>
                      </a:moveTo>
                      <a:cubicBezTo>
                        <a:pt x="244" y="9399"/>
                        <a:pt x="9840" y="-1"/>
                        <a:pt x="21595" y="-1"/>
                      </a:cubicBezTo>
                      <a:cubicBezTo>
                        <a:pt x="33341" y="-1"/>
                        <a:pt x="42934" y="9387"/>
                        <a:pt x="43189" y="21130"/>
                      </a:cubicBezTo>
                      <a:lnTo>
                        <a:pt x="21595" y="21600"/>
                      </a:lnTo>
                      <a:close/>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grpSp>
          <p:sp>
            <p:nvSpPr>
              <p:cNvPr id="27693" name="Rectangle 24"/>
              <p:cNvSpPr>
                <a:spLocks noChangeArrowheads="1"/>
              </p:cNvSpPr>
              <p:nvPr/>
            </p:nvSpPr>
            <p:spPr bwMode="auto">
              <a:xfrm>
                <a:off x="285" y="917"/>
                <a:ext cx="7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500" u="sng">
                    <a:solidFill>
                      <a:srgbClr val="000000"/>
                    </a:solidFill>
                    <a:latin typeface="Arial" charset="0"/>
                  </a:rPr>
                  <a:t>c2:Customer </a:t>
                </a:r>
              </a:p>
            </p:txBody>
          </p:sp>
        </p:grpSp>
        <p:sp>
          <p:nvSpPr>
            <p:cNvPr id="27690" name="Line 25"/>
            <p:cNvSpPr>
              <a:spLocks noChangeShapeType="1"/>
            </p:cNvSpPr>
            <p:nvPr/>
          </p:nvSpPr>
          <p:spPr bwMode="auto">
            <a:xfrm>
              <a:off x="680" y="1074"/>
              <a:ext cx="12" cy="2782"/>
            </a:xfrm>
            <a:prstGeom prst="line">
              <a:avLst/>
            </a:prstGeom>
            <a:noFill/>
            <a:ln w="4763">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91" name="Rectangle 26"/>
            <p:cNvSpPr>
              <a:spLocks noChangeArrowheads="1"/>
            </p:cNvSpPr>
            <p:nvPr/>
          </p:nvSpPr>
          <p:spPr bwMode="auto">
            <a:xfrm>
              <a:off x="630" y="1253"/>
              <a:ext cx="96" cy="2688"/>
            </a:xfrm>
            <a:prstGeom prst="rect">
              <a:avLst/>
            </a:prstGeom>
            <a:solidFill>
              <a:schemeClr val="bg1"/>
            </a:solidFill>
            <a:ln w="4763">
              <a:solidFill>
                <a:srgbClr val="000000"/>
              </a:solidFill>
              <a:miter lim="800000"/>
              <a:headEnd/>
              <a:tailEnd/>
            </a:ln>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grpSp>
      <p:grpSp>
        <p:nvGrpSpPr>
          <p:cNvPr id="8" name="Group 27"/>
          <p:cNvGrpSpPr>
            <a:grpSpLocks/>
          </p:cNvGrpSpPr>
          <p:nvPr/>
        </p:nvGrpSpPr>
        <p:grpSpPr bwMode="auto">
          <a:xfrm>
            <a:off x="5429250" y="1169988"/>
            <a:ext cx="1644650" cy="4951412"/>
            <a:chOff x="2212" y="737"/>
            <a:chExt cx="1036" cy="3119"/>
          </a:xfrm>
        </p:grpSpPr>
        <p:sp>
          <p:nvSpPr>
            <p:cNvPr id="27687" name="Rectangle 28"/>
            <p:cNvSpPr>
              <a:spLocks noChangeArrowheads="1"/>
            </p:cNvSpPr>
            <p:nvPr/>
          </p:nvSpPr>
          <p:spPr bwMode="auto">
            <a:xfrm>
              <a:off x="2212" y="737"/>
              <a:ext cx="1036" cy="324"/>
            </a:xfrm>
            <a:prstGeom prst="rect">
              <a:avLst/>
            </a:prstGeom>
            <a:noFill/>
            <a:ln w="4826">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500" u="sng">
                  <a:solidFill>
                    <a:srgbClr val="000000"/>
                  </a:solidFill>
                  <a:latin typeface="Arial" charset="0"/>
                </a:rPr>
                <a:t>:BankAccount</a:t>
              </a:r>
            </a:p>
          </p:txBody>
        </p:sp>
        <p:sp>
          <p:nvSpPr>
            <p:cNvPr id="27688" name="Line 29"/>
            <p:cNvSpPr>
              <a:spLocks noChangeShapeType="1"/>
            </p:cNvSpPr>
            <p:nvPr/>
          </p:nvSpPr>
          <p:spPr bwMode="auto">
            <a:xfrm>
              <a:off x="2724" y="1074"/>
              <a:ext cx="12" cy="2782"/>
            </a:xfrm>
            <a:prstGeom prst="line">
              <a:avLst/>
            </a:prstGeom>
            <a:noFill/>
            <a:ln w="4763">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 name="Group 30"/>
          <p:cNvGrpSpPr>
            <a:grpSpLocks/>
          </p:cNvGrpSpPr>
          <p:nvPr/>
        </p:nvGrpSpPr>
        <p:grpSpPr bwMode="auto">
          <a:xfrm>
            <a:off x="3619500" y="1169988"/>
            <a:ext cx="1644650" cy="4951412"/>
            <a:chOff x="2212" y="737"/>
            <a:chExt cx="1036" cy="3119"/>
          </a:xfrm>
        </p:grpSpPr>
        <p:sp>
          <p:nvSpPr>
            <p:cNvPr id="27685" name="Rectangle 31"/>
            <p:cNvSpPr>
              <a:spLocks noChangeArrowheads="1"/>
            </p:cNvSpPr>
            <p:nvPr/>
          </p:nvSpPr>
          <p:spPr bwMode="auto">
            <a:xfrm>
              <a:off x="2212" y="737"/>
              <a:ext cx="1036" cy="324"/>
            </a:xfrm>
            <a:prstGeom prst="rect">
              <a:avLst/>
            </a:prstGeom>
            <a:noFill/>
            <a:ln w="4826">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500" u="sng">
                  <a:solidFill>
                    <a:srgbClr val="000000"/>
                  </a:solidFill>
                  <a:latin typeface="Arial" charset="0"/>
                </a:rPr>
                <a:t>:WithdrawCtrl</a:t>
              </a:r>
            </a:p>
          </p:txBody>
        </p:sp>
        <p:sp>
          <p:nvSpPr>
            <p:cNvPr id="27686" name="Line 32"/>
            <p:cNvSpPr>
              <a:spLocks noChangeShapeType="1"/>
            </p:cNvSpPr>
            <p:nvPr/>
          </p:nvSpPr>
          <p:spPr bwMode="auto">
            <a:xfrm>
              <a:off x="2724" y="1074"/>
              <a:ext cx="12" cy="2782"/>
            </a:xfrm>
            <a:prstGeom prst="line">
              <a:avLst/>
            </a:prstGeom>
            <a:noFill/>
            <a:ln w="4763">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 name="Group 33"/>
          <p:cNvGrpSpPr>
            <a:grpSpLocks/>
          </p:cNvGrpSpPr>
          <p:nvPr/>
        </p:nvGrpSpPr>
        <p:grpSpPr bwMode="auto">
          <a:xfrm>
            <a:off x="4500563" y="2078038"/>
            <a:ext cx="1846262" cy="782637"/>
            <a:chOff x="1632" y="1309"/>
            <a:chExt cx="1163" cy="493"/>
          </a:xfrm>
        </p:grpSpPr>
        <p:sp>
          <p:nvSpPr>
            <p:cNvPr id="27682" name="Rectangle 34"/>
            <p:cNvSpPr>
              <a:spLocks noChangeArrowheads="1"/>
            </p:cNvSpPr>
            <p:nvPr/>
          </p:nvSpPr>
          <p:spPr bwMode="auto">
            <a:xfrm>
              <a:off x="1632" y="1309"/>
              <a:ext cx="83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500">
                  <a:solidFill>
                    <a:srgbClr val="0000CC"/>
                  </a:solidFill>
                  <a:latin typeface="Arial" charset="0"/>
                </a:rPr>
                <a:t>getBalance()</a:t>
              </a:r>
              <a:endParaRPr lang="en-US" altLang="en-US" sz="1500" u="sng">
                <a:solidFill>
                  <a:srgbClr val="0000CC"/>
                </a:solidFill>
                <a:latin typeface="Arial" charset="0"/>
              </a:endParaRPr>
            </a:p>
          </p:txBody>
        </p:sp>
        <p:sp>
          <p:nvSpPr>
            <p:cNvPr id="27683" name="Rectangle 35"/>
            <p:cNvSpPr>
              <a:spLocks noChangeArrowheads="1"/>
            </p:cNvSpPr>
            <p:nvPr/>
          </p:nvSpPr>
          <p:spPr bwMode="auto">
            <a:xfrm>
              <a:off x="2699" y="1514"/>
              <a:ext cx="96" cy="288"/>
            </a:xfrm>
            <a:prstGeom prst="rect">
              <a:avLst/>
            </a:prstGeom>
            <a:solidFill>
              <a:schemeClr val="bg1"/>
            </a:solidFill>
            <a:ln w="4826">
              <a:solidFill>
                <a:srgbClr val="000000"/>
              </a:solidFill>
              <a:miter lim="800000"/>
              <a:headEnd/>
              <a:tailEnd/>
            </a:ln>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27684" name="Line 36"/>
            <p:cNvSpPr>
              <a:spLocks noChangeShapeType="1"/>
            </p:cNvSpPr>
            <p:nvPr/>
          </p:nvSpPr>
          <p:spPr bwMode="auto">
            <a:xfrm>
              <a:off x="1632" y="1506"/>
              <a:ext cx="1067" cy="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 name="Group 37"/>
          <p:cNvGrpSpPr>
            <a:grpSpLocks/>
          </p:cNvGrpSpPr>
          <p:nvPr/>
        </p:nvGrpSpPr>
        <p:grpSpPr bwMode="auto">
          <a:xfrm>
            <a:off x="4500563" y="2540000"/>
            <a:ext cx="1797050" cy="320675"/>
            <a:chOff x="1627" y="1600"/>
            <a:chExt cx="1132" cy="202"/>
          </a:xfrm>
        </p:grpSpPr>
        <p:sp>
          <p:nvSpPr>
            <p:cNvPr id="27680" name="Line 38"/>
            <p:cNvSpPr>
              <a:spLocks noChangeShapeType="1"/>
            </p:cNvSpPr>
            <p:nvPr/>
          </p:nvSpPr>
          <p:spPr bwMode="auto">
            <a:xfrm flipH="1">
              <a:off x="1627" y="1794"/>
              <a:ext cx="1132" cy="0"/>
            </a:xfrm>
            <a:prstGeom prst="line">
              <a:avLst/>
            </a:prstGeom>
            <a:noFill/>
            <a:ln w="12700">
              <a:solidFill>
                <a:schemeClr val="tx1"/>
              </a:solidFill>
              <a:prstDash val="lg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81" name="Rectangle 39"/>
            <p:cNvSpPr>
              <a:spLocks noChangeArrowheads="1"/>
            </p:cNvSpPr>
            <p:nvPr/>
          </p:nvSpPr>
          <p:spPr bwMode="auto">
            <a:xfrm>
              <a:off x="1692" y="1600"/>
              <a:ext cx="31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500">
                  <a:solidFill>
                    <a:srgbClr val="0000CC"/>
                  </a:solidFill>
                  <a:latin typeface="Arial" charset="0"/>
                </a:rPr>
                <a:t>200</a:t>
              </a:r>
            </a:p>
          </p:txBody>
        </p:sp>
      </p:grpSp>
      <p:grpSp>
        <p:nvGrpSpPr>
          <p:cNvPr id="12" name="Group 40"/>
          <p:cNvGrpSpPr>
            <a:grpSpLocks/>
          </p:cNvGrpSpPr>
          <p:nvPr/>
        </p:nvGrpSpPr>
        <p:grpSpPr bwMode="auto">
          <a:xfrm>
            <a:off x="1158875" y="1901825"/>
            <a:ext cx="3341688" cy="3062288"/>
            <a:chOff x="730" y="1198"/>
            <a:chExt cx="2105" cy="1929"/>
          </a:xfrm>
        </p:grpSpPr>
        <p:sp>
          <p:nvSpPr>
            <p:cNvPr id="27677" name="Line 41"/>
            <p:cNvSpPr>
              <a:spLocks noChangeShapeType="1"/>
            </p:cNvSpPr>
            <p:nvPr/>
          </p:nvSpPr>
          <p:spPr bwMode="auto">
            <a:xfrm>
              <a:off x="737" y="1400"/>
              <a:ext cx="1994" cy="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8" name="Rectangle 42"/>
            <p:cNvSpPr>
              <a:spLocks noChangeArrowheads="1"/>
            </p:cNvSpPr>
            <p:nvPr/>
          </p:nvSpPr>
          <p:spPr bwMode="auto">
            <a:xfrm>
              <a:off x="2739" y="1400"/>
              <a:ext cx="96" cy="1727"/>
            </a:xfrm>
            <a:prstGeom prst="rect">
              <a:avLst/>
            </a:prstGeom>
            <a:solidFill>
              <a:schemeClr val="bg1"/>
            </a:solidFill>
            <a:ln w="4826">
              <a:solidFill>
                <a:srgbClr val="000000"/>
              </a:solidFill>
              <a:miter lim="800000"/>
              <a:headEnd/>
              <a:tailEnd/>
            </a:ln>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27679" name="Rectangle 43"/>
            <p:cNvSpPr>
              <a:spLocks noChangeArrowheads="1"/>
            </p:cNvSpPr>
            <p:nvPr/>
          </p:nvSpPr>
          <p:spPr bwMode="auto">
            <a:xfrm>
              <a:off x="730" y="1198"/>
              <a:ext cx="84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500">
                  <a:solidFill>
                    <a:srgbClr val="0000CC"/>
                  </a:solidFill>
                  <a:latin typeface="Arial" charset="0"/>
                </a:rPr>
                <a:t>withdraw(50)</a:t>
              </a:r>
              <a:endParaRPr lang="en-US" altLang="en-US" sz="1500" u="sng">
                <a:solidFill>
                  <a:srgbClr val="0000CC"/>
                </a:solidFill>
                <a:latin typeface="Arial" charset="0"/>
              </a:endParaRPr>
            </a:p>
          </p:txBody>
        </p:sp>
      </p:grpSp>
      <p:grpSp>
        <p:nvGrpSpPr>
          <p:cNvPr id="13" name="Group 44"/>
          <p:cNvGrpSpPr>
            <a:grpSpLocks/>
          </p:cNvGrpSpPr>
          <p:nvPr/>
        </p:nvGrpSpPr>
        <p:grpSpPr bwMode="auto">
          <a:xfrm>
            <a:off x="4497388" y="4010025"/>
            <a:ext cx="1846262" cy="782638"/>
            <a:chOff x="1632" y="1309"/>
            <a:chExt cx="1163" cy="493"/>
          </a:xfrm>
        </p:grpSpPr>
        <p:sp>
          <p:nvSpPr>
            <p:cNvPr id="27674" name="Rectangle 45"/>
            <p:cNvSpPr>
              <a:spLocks noChangeArrowheads="1"/>
            </p:cNvSpPr>
            <p:nvPr/>
          </p:nvSpPr>
          <p:spPr bwMode="auto">
            <a:xfrm>
              <a:off x="1632" y="1309"/>
              <a:ext cx="103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500">
                  <a:solidFill>
                    <a:srgbClr val="0000CC"/>
                  </a:solidFill>
                  <a:latin typeface="Arial" charset="0"/>
                </a:rPr>
                <a:t>setBalance(150)</a:t>
              </a:r>
              <a:endParaRPr lang="en-US" altLang="en-US" sz="1500" u="sng">
                <a:solidFill>
                  <a:srgbClr val="0000CC"/>
                </a:solidFill>
                <a:latin typeface="Arial" charset="0"/>
              </a:endParaRPr>
            </a:p>
          </p:txBody>
        </p:sp>
        <p:sp>
          <p:nvSpPr>
            <p:cNvPr id="27675" name="Rectangle 46"/>
            <p:cNvSpPr>
              <a:spLocks noChangeArrowheads="1"/>
            </p:cNvSpPr>
            <p:nvPr/>
          </p:nvSpPr>
          <p:spPr bwMode="auto">
            <a:xfrm>
              <a:off x="2699" y="1514"/>
              <a:ext cx="96" cy="288"/>
            </a:xfrm>
            <a:prstGeom prst="rect">
              <a:avLst/>
            </a:prstGeom>
            <a:solidFill>
              <a:schemeClr val="bg1"/>
            </a:solidFill>
            <a:ln w="4826">
              <a:solidFill>
                <a:srgbClr val="000000"/>
              </a:solidFill>
              <a:miter lim="800000"/>
              <a:headEnd/>
              <a:tailEnd/>
            </a:ln>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27676" name="Line 47"/>
            <p:cNvSpPr>
              <a:spLocks noChangeShapeType="1"/>
            </p:cNvSpPr>
            <p:nvPr/>
          </p:nvSpPr>
          <p:spPr bwMode="auto">
            <a:xfrm>
              <a:off x="1632" y="1506"/>
              <a:ext cx="1067" cy="0"/>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 name="Group 48"/>
          <p:cNvGrpSpPr>
            <a:grpSpLocks/>
          </p:cNvGrpSpPr>
          <p:nvPr/>
        </p:nvGrpSpPr>
        <p:grpSpPr bwMode="auto">
          <a:xfrm>
            <a:off x="3209925" y="2995613"/>
            <a:ext cx="2809875" cy="1014412"/>
            <a:chOff x="814" y="1887"/>
            <a:chExt cx="1770" cy="639"/>
          </a:xfrm>
        </p:grpSpPr>
        <p:grpSp>
          <p:nvGrpSpPr>
            <p:cNvPr id="27668" name="Group 49"/>
            <p:cNvGrpSpPr>
              <a:grpSpLocks/>
            </p:cNvGrpSpPr>
            <p:nvPr/>
          </p:nvGrpSpPr>
          <p:grpSpPr bwMode="auto">
            <a:xfrm flipH="1">
              <a:off x="1571" y="2099"/>
              <a:ext cx="394" cy="427"/>
              <a:chOff x="284" y="1738"/>
              <a:chExt cx="394" cy="427"/>
            </a:xfrm>
          </p:grpSpPr>
          <p:sp>
            <p:nvSpPr>
              <p:cNvPr id="27670" name="Rectangle 50"/>
              <p:cNvSpPr>
                <a:spLocks noChangeArrowheads="1"/>
              </p:cNvSpPr>
              <p:nvPr/>
            </p:nvSpPr>
            <p:spPr bwMode="auto">
              <a:xfrm>
                <a:off x="582" y="1877"/>
                <a:ext cx="96" cy="288"/>
              </a:xfrm>
              <a:prstGeom prst="rect">
                <a:avLst/>
              </a:prstGeom>
              <a:solidFill>
                <a:schemeClr val="bg1"/>
              </a:solidFill>
              <a:ln w="4826">
                <a:solidFill>
                  <a:srgbClr val="000000"/>
                </a:solidFill>
                <a:miter lim="800000"/>
                <a:headEnd/>
                <a:tailEnd/>
              </a:ln>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grpSp>
            <p:nvGrpSpPr>
              <p:cNvPr id="27671" name="Group 51"/>
              <p:cNvGrpSpPr>
                <a:grpSpLocks/>
              </p:cNvGrpSpPr>
              <p:nvPr/>
            </p:nvGrpSpPr>
            <p:grpSpPr bwMode="auto">
              <a:xfrm>
                <a:off x="284" y="1738"/>
                <a:ext cx="334" cy="139"/>
                <a:chOff x="284" y="1738"/>
                <a:chExt cx="334" cy="139"/>
              </a:xfrm>
            </p:grpSpPr>
            <p:sp>
              <p:nvSpPr>
                <p:cNvPr id="27672" name="Bogen 52"/>
                <p:cNvSpPr>
                  <a:spLocks/>
                </p:cNvSpPr>
                <p:nvPr/>
              </p:nvSpPr>
              <p:spPr bwMode="auto">
                <a:xfrm flipH="1">
                  <a:off x="284" y="1738"/>
                  <a:ext cx="334" cy="70"/>
                </a:xfrm>
                <a:custGeom>
                  <a:avLst/>
                  <a:gdLst>
                    <a:gd name="T0" fmla="*/ 0 w 24183"/>
                    <a:gd name="T1" fmla="*/ 0 h 21600"/>
                    <a:gd name="T2" fmla="*/ 0 w 24183"/>
                    <a:gd name="T3" fmla="*/ 0 h 21600"/>
                    <a:gd name="T4" fmla="*/ 0 w 24183"/>
                    <a:gd name="T5" fmla="*/ 0 h 21600"/>
                    <a:gd name="T6" fmla="*/ 0 60000 65536"/>
                    <a:gd name="T7" fmla="*/ 0 60000 65536"/>
                    <a:gd name="T8" fmla="*/ 0 60000 65536"/>
                    <a:gd name="T9" fmla="*/ 0 w 24183"/>
                    <a:gd name="T10" fmla="*/ 0 h 21600"/>
                    <a:gd name="T11" fmla="*/ 24183 w 24183"/>
                    <a:gd name="T12" fmla="*/ 21600 h 21600"/>
                  </a:gdLst>
                  <a:ahLst/>
                  <a:cxnLst>
                    <a:cxn ang="T6">
                      <a:pos x="T0" y="T1"/>
                    </a:cxn>
                    <a:cxn ang="T7">
                      <a:pos x="T2" y="T3"/>
                    </a:cxn>
                    <a:cxn ang="T8">
                      <a:pos x="T4" y="T5"/>
                    </a:cxn>
                  </a:cxnLst>
                  <a:rect l="T9" t="T10" r="T11" b="T12"/>
                  <a:pathLst>
                    <a:path w="24183" h="21600" fill="none" extrusionOk="0">
                      <a:moveTo>
                        <a:pt x="-1" y="155"/>
                      </a:moveTo>
                      <a:cubicBezTo>
                        <a:pt x="857" y="51"/>
                        <a:pt x="1719" y="-1"/>
                        <a:pt x="2583" y="-1"/>
                      </a:cubicBezTo>
                      <a:cubicBezTo>
                        <a:pt x="14512" y="-1"/>
                        <a:pt x="24183" y="9670"/>
                        <a:pt x="24183" y="21600"/>
                      </a:cubicBezTo>
                    </a:path>
                    <a:path w="24183" h="21600" stroke="0" extrusionOk="0">
                      <a:moveTo>
                        <a:pt x="-1" y="155"/>
                      </a:moveTo>
                      <a:cubicBezTo>
                        <a:pt x="857" y="51"/>
                        <a:pt x="1719" y="-1"/>
                        <a:pt x="2583" y="-1"/>
                      </a:cubicBezTo>
                      <a:cubicBezTo>
                        <a:pt x="14512" y="-1"/>
                        <a:pt x="24183" y="9670"/>
                        <a:pt x="24183" y="21600"/>
                      </a:cubicBezTo>
                      <a:lnTo>
                        <a:pt x="2583" y="2160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27673" name="Bogen 53"/>
                <p:cNvSpPr>
                  <a:spLocks/>
                </p:cNvSpPr>
                <p:nvPr/>
              </p:nvSpPr>
              <p:spPr bwMode="auto">
                <a:xfrm flipH="1" flipV="1">
                  <a:off x="284" y="1808"/>
                  <a:ext cx="281" cy="6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a:solidFill>
                    <a:schemeClr val="tx1"/>
                  </a:solidFill>
                  <a:round/>
                  <a:headEnd type="arrow" w="med" len="me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grpSp>
        </p:grpSp>
        <p:sp>
          <p:nvSpPr>
            <p:cNvPr id="27669" name="Rectangle 54"/>
            <p:cNvSpPr>
              <a:spLocks noChangeArrowheads="1"/>
            </p:cNvSpPr>
            <p:nvPr/>
          </p:nvSpPr>
          <p:spPr bwMode="auto">
            <a:xfrm>
              <a:off x="814" y="1887"/>
              <a:ext cx="1770" cy="2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500">
                  <a:solidFill>
                    <a:srgbClr val="0000CC"/>
                  </a:solidFill>
                  <a:latin typeface="Arial" charset="0"/>
                </a:rPr>
                <a:t>computeNewBalance(200,50)</a:t>
              </a:r>
            </a:p>
          </p:txBody>
        </p:sp>
      </p:grpSp>
      <p:sp>
        <p:nvSpPr>
          <p:cNvPr id="242743" name="AutoShape 55"/>
          <p:cNvSpPr>
            <a:spLocks noChangeArrowheads="1"/>
          </p:cNvSpPr>
          <p:nvPr/>
        </p:nvSpPr>
        <p:spPr bwMode="auto">
          <a:xfrm>
            <a:off x="6711950" y="198438"/>
            <a:ext cx="1682750" cy="800100"/>
          </a:xfrm>
          <a:prstGeom prst="wedgeEllipseCallout">
            <a:avLst>
              <a:gd name="adj1" fmla="val -43773"/>
              <a:gd name="adj2" fmla="val 75597"/>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500">
                <a:latin typeface="Arial" charset="0"/>
              </a:rPr>
              <a:t>Initial</a:t>
            </a:r>
            <a:br>
              <a:rPr lang="en-US" altLang="en-US" sz="1500">
                <a:latin typeface="Arial" charset="0"/>
              </a:rPr>
            </a:br>
            <a:r>
              <a:rPr lang="en-US" altLang="en-US" sz="1500">
                <a:latin typeface="Arial" charset="0"/>
              </a:rPr>
              <a:t>balance = 200</a:t>
            </a:r>
          </a:p>
        </p:txBody>
      </p:sp>
      <p:grpSp>
        <p:nvGrpSpPr>
          <p:cNvPr id="17" name="Group 56"/>
          <p:cNvGrpSpPr>
            <a:grpSpLocks/>
          </p:cNvGrpSpPr>
          <p:nvPr/>
        </p:nvGrpSpPr>
        <p:grpSpPr bwMode="auto">
          <a:xfrm>
            <a:off x="2463800" y="2224088"/>
            <a:ext cx="2057400" cy="3833812"/>
            <a:chOff x="1552" y="1401"/>
            <a:chExt cx="1296" cy="2415"/>
          </a:xfrm>
        </p:grpSpPr>
        <p:sp>
          <p:nvSpPr>
            <p:cNvPr id="27665" name="Freeform 57"/>
            <p:cNvSpPr>
              <a:spLocks/>
            </p:cNvSpPr>
            <p:nvPr/>
          </p:nvSpPr>
          <p:spPr bwMode="auto">
            <a:xfrm>
              <a:off x="1552" y="1495"/>
              <a:ext cx="1200" cy="1818"/>
            </a:xfrm>
            <a:custGeom>
              <a:avLst/>
              <a:gdLst>
                <a:gd name="T0" fmla="*/ 0 w 1136"/>
                <a:gd name="T1" fmla="*/ 59 h 1866"/>
                <a:gd name="T2" fmla="*/ 538 w 1136"/>
                <a:gd name="T3" fmla="*/ 238 h 1866"/>
                <a:gd name="T4" fmla="*/ 735 w 1136"/>
                <a:gd name="T5" fmla="*/ 1489 h 1866"/>
                <a:gd name="T6" fmla="*/ 1339 w 1136"/>
                <a:gd name="T7" fmla="*/ 1666 h 1866"/>
                <a:gd name="T8" fmla="*/ 0 60000 65536"/>
                <a:gd name="T9" fmla="*/ 0 60000 65536"/>
                <a:gd name="T10" fmla="*/ 0 60000 65536"/>
                <a:gd name="T11" fmla="*/ 0 60000 65536"/>
                <a:gd name="T12" fmla="*/ 0 w 1136"/>
                <a:gd name="T13" fmla="*/ 0 h 1866"/>
                <a:gd name="T14" fmla="*/ 1136 w 1136"/>
                <a:gd name="T15" fmla="*/ 1866 h 1866"/>
              </a:gdLst>
              <a:ahLst/>
              <a:cxnLst>
                <a:cxn ang="T8">
                  <a:pos x="T0" y="T1"/>
                </a:cxn>
                <a:cxn ang="T9">
                  <a:pos x="T2" y="T3"/>
                </a:cxn>
                <a:cxn ang="T10">
                  <a:pos x="T4" y="T5"/>
                </a:cxn>
                <a:cxn ang="T11">
                  <a:pos x="T6" y="T7"/>
                </a:cxn>
              </a:cxnLst>
              <a:rect l="T12" t="T13" r="T14" b="T15"/>
              <a:pathLst>
                <a:path w="1136" h="1866">
                  <a:moveTo>
                    <a:pt x="0" y="65"/>
                  </a:moveTo>
                  <a:cubicBezTo>
                    <a:pt x="76" y="97"/>
                    <a:pt x="352" y="0"/>
                    <a:pt x="456" y="257"/>
                  </a:cubicBezTo>
                  <a:cubicBezTo>
                    <a:pt x="560" y="514"/>
                    <a:pt x="511" y="1352"/>
                    <a:pt x="624" y="1609"/>
                  </a:cubicBezTo>
                  <a:cubicBezTo>
                    <a:pt x="737" y="1866"/>
                    <a:pt x="1029" y="1761"/>
                    <a:pt x="1136" y="1801"/>
                  </a:cubicBezTo>
                </a:path>
              </a:pathLst>
            </a:custGeom>
            <a:noFill/>
            <a:ln w="127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27666" name="Rectangle 58"/>
            <p:cNvSpPr>
              <a:spLocks noChangeArrowheads="1"/>
            </p:cNvSpPr>
            <p:nvPr/>
          </p:nvSpPr>
          <p:spPr bwMode="auto">
            <a:xfrm>
              <a:off x="1584" y="1401"/>
              <a:ext cx="84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500">
                  <a:solidFill>
                    <a:srgbClr val="1AA50F"/>
                  </a:solidFill>
                  <a:latin typeface="Arial" charset="0"/>
                </a:rPr>
                <a:t>withdraw(50)</a:t>
              </a:r>
            </a:p>
          </p:txBody>
        </p:sp>
        <p:sp>
          <p:nvSpPr>
            <p:cNvPr id="27667" name="Rectangle 59"/>
            <p:cNvSpPr>
              <a:spLocks noChangeArrowheads="1"/>
            </p:cNvSpPr>
            <p:nvPr/>
          </p:nvSpPr>
          <p:spPr bwMode="auto">
            <a:xfrm>
              <a:off x="2752" y="3240"/>
              <a:ext cx="96" cy="576"/>
            </a:xfrm>
            <a:prstGeom prst="rect">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grpSp>
      <p:sp>
        <p:nvSpPr>
          <p:cNvPr id="242748" name="AutoShape 60"/>
          <p:cNvSpPr>
            <a:spLocks noChangeArrowheads="1"/>
          </p:cNvSpPr>
          <p:nvPr/>
        </p:nvSpPr>
        <p:spPr bwMode="auto">
          <a:xfrm>
            <a:off x="4133850" y="285750"/>
            <a:ext cx="2076450" cy="800100"/>
          </a:xfrm>
          <a:prstGeom prst="wedgeEllipseCallout">
            <a:avLst>
              <a:gd name="adj1" fmla="val -35778"/>
              <a:gd name="adj2" fmla="val 64486"/>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500">
                <a:solidFill>
                  <a:srgbClr val="FF0000"/>
                </a:solidFill>
                <a:latin typeface="Arial" charset="0"/>
              </a:rPr>
              <a:t>Single WithdrawCtrl</a:t>
            </a:r>
            <a:br>
              <a:rPr lang="en-US" altLang="en-US" sz="1500">
                <a:solidFill>
                  <a:srgbClr val="FF0000"/>
                </a:solidFill>
                <a:latin typeface="Arial" charset="0"/>
              </a:rPr>
            </a:br>
            <a:r>
              <a:rPr lang="en-US" altLang="en-US" sz="1500">
                <a:solidFill>
                  <a:srgbClr val="FF0000"/>
                </a:solidFill>
                <a:latin typeface="Arial" charset="0"/>
              </a:rPr>
              <a:t>Instance</a:t>
            </a:r>
          </a:p>
        </p:txBody>
      </p:sp>
      <p:sp>
        <p:nvSpPr>
          <p:cNvPr id="242749" name="AutoShape 61"/>
          <p:cNvSpPr>
            <a:spLocks noChangeArrowheads="1"/>
          </p:cNvSpPr>
          <p:nvPr/>
        </p:nvSpPr>
        <p:spPr bwMode="auto">
          <a:xfrm>
            <a:off x="4108450" y="1250950"/>
            <a:ext cx="2076450" cy="800100"/>
          </a:xfrm>
          <a:prstGeom prst="wedgeEllipseCallout">
            <a:avLst>
              <a:gd name="adj1" fmla="val -59634"/>
              <a:gd name="adj2" fmla="val 69245"/>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500">
                <a:solidFill>
                  <a:srgbClr val="FF0000"/>
                </a:solidFill>
                <a:latin typeface="Arial" charset="0"/>
              </a:rPr>
              <a:t>Synchronized method</a:t>
            </a:r>
          </a:p>
        </p:txBody>
      </p:sp>
      <p:sp>
        <p:nvSpPr>
          <p:cNvPr id="242751" name="AutoShape 63"/>
          <p:cNvSpPr>
            <a:spLocks noChangeArrowheads="1"/>
          </p:cNvSpPr>
          <p:nvPr/>
        </p:nvSpPr>
        <p:spPr bwMode="auto">
          <a:xfrm>
            <a:off x="6858000" y="5832475"/>
            <a:ext cx="1682750" cy="800100"/>
          </a:xfrm>
          <a:prstGeom prst="wedgeEllipseCallout">
            <a:avLst>
              <a:gd name="adj1" fmla="val -85282"/>
              <a:gd name="adj2" fmla="val -43454"/>
            </a:avLst>
          </a:prstGeom>
          <a:solidFill>
            <a:schemeClr val="accent1"/>
          </a:solidFill>
          <a:ln w="12700">
            <a:solidFill>
              <a:schemeClr val="tx1"/>
            </a:solidFill>
            <a:miter lim="800000"/>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500">
                <a:solidFill>
                  <a:srgbClr val="FF0000"/>
                </a:solidFill>
                <a:latin typeface="Arial" charset="0"/>
              </a:rPr>
              <a:t>End</a:t>
            </a:r>
            <a:br>
              <a:rPr lang="en-US" altLang="en-US" sz="1500">
                <a:solidFill>
                  <a:srgbClr val="FF0000"/>
                </a:solidFill>
                <a:latin typeface="Arial" charset="0"/>
              </a:rPr>
            </a:br>
            <a:r>
              <a:rPr lang="en-US" altLang="en-US" sz="1500">
                <a:solidFill>
                  <a:srgbClr val="FF0000"/>
                </a:solidFill>
                <a:latin typeface="Arial" charset="0"/>
              </a:rPr>
              <a:t>balance = 100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4274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4274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1" nodeType="clickEffect">
                                  <p:stCondLst>
                                    <p:cond delay="0"/>
                                  </p:stCondLst>
                                  <p:childTnLst>
                                    <p:set>
                                      <p:cBhvr>
                                        <p:cTn id="32" dur="1" fill="hold">
                                          <p:stCondLst>
                                            <p:cond delay="499"/>
                                          </p:stCondLst>
                                        </p:cTn>
                                        <p:tgtEl>
                                          <p:spTgt spid="242748"/>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242749"/>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xit" presetSubtype="0" fill="hold" grpId="1" nodeType="clickEffect">
                                  <p:stCondLst>
                                    <p:cond delay="0"/>
                                  </p:stCondLst>
                                  <p:childTnLst>
                                    <p:set>
                                      <p:cBhvr>
                                        <p:cTn id="45" dur="1" fill="hold">
                                          <p:stCondLst>
                                            <p:cond delay="499"/>
                                          </p:stCondLst>
                                        </p:cTn>
                                        <p:tgtEl>
                                          <p:spTgt spid="242749"/>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left)">
                                      <p:cBhvr>
                                        <p:cTn id="50" dur="500"/>
                                        <p:tgtEl>
                                          <p:spTgt spid="1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2"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right)">
                                      <p:cBhvr>
                                        <p:cTn id="55" dur="500"/>
                                        <p:tgtEl>
                                          <p:spTgt spid="1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nodeType="click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up)">
                                      <p:cBhvr>
                                        <p:cTn id="60" dur="500"/>
                                        <p:tgtEl>
                                          <p:spTgt spid="1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wipe(left)">
                                      <p:cBhvr>
                                        <p:cTn id="65" dur="500"/>
                                        <p:tgtEl>
                                          <p:spTgt spid="1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wipe(up)">
                                      <p:cBhvr>
                                        <p:cTn id="70" dur="500"/>
                                        <p:tgtEl>
                                          <p:spTgt spid="1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42751"/>
                                        </p:tgtEl>
                                        <p:attrNameLst>
                                          <p:attrName>style.visibility</p:attrName>
                                        </p:attrNameLst>
                                      </p:cBhvr>
                                      <p:to>
                                        <p:strVal val="visible"/>
                                      </p:to>
                                    </p:set>
                                    <p:animEffect transition="in" filter="dissolve">
                                      <p:cBhvr>
                                        <p:cTn id="75" dur="500"/>
                                        <p:tgtEl>
                                          <p:spTgt spid="242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43" grpId="0" animBg="1" autoUpdateAnimBg="0"/>
      <p:bldP spid="242748" grpId="0" animBg="1" autoUpdateAnimBg="0"/>
      <p:bldP spid="242748" grpId="1" animBg="1" autoUpdateAnimBg="0"/>
      <p:bldP spid="242749" grpId="0" animBg="1" autoUpdateAnimBg="0"/>
      <p:bldP spid="242749" grpId="1" animBg="1" autoUpdateAnimBg="0"/>
      <p:bldP spid="242751"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r>
              <a:rPr lang="en-US" altLang="en-US" smtClean="0"/>
              <a:t>Concurrency Questions</a:t>
            </a:r>
          </a:p>
        </p:txBody>
      </p:sp>
      <p:sp>
        <p:nvSpPr>
          <p:cNvPr id="57349" name="Rectangle 5"/>
          <p:cNvSpPr>
            <a:spLocks noGrp="1" noChangeArrowheads="1"/>
          </p:cNvSpPr>
          <p:nvPr>
            <p:ph type="body" idx="1"/>
          </p:nvPr>
        </p:nvSpPr>
        <p:spPr/>
        <p:txBody>
          <a:bodyPr/>
          <a:lstStyle/>
          <a:p>
            <a:r>
              <a:rPr lang="en-US" altLang="en-US" dirty="0" smtClean="0"/>
              <a:t>To identify threads for concurrency we ask the following questions: </a:t>
            </a:r>
          </a:p>
          <a:p>
            <a:pPr lvl="1"/>
            <a:r>
              <a:rPr lang="en-US" altLang="en-US" dirty="0" smtClean="0">
                <a:ea typeface="ＭＳ Ｐゴシック" charset="-128"/>
              </a:rPr>
              <a:t>Does the system provide access to multiple users?</a:t>
            </a:r>
          </a:p>
          <a:p>
            <a:pPr lvl="1"/>
            <a:r>
              <a:rPr lang="en-US" altLang="en-US" dirty="0" smtClean="0">
                <a:ea typeface="ＭＳ Ｐゴシック" charset="-128"/>
              </a:rPr>
              <a:t>Which entity objects of the object model can be executed independently from each other?</a:t>
            </a:r>
          </a:p>
          <a:p>
            <a:pPr lvl="1"/>
            <a:r>
              <a:rPr lang="en-US" altLang="en-US" dirty="0" smtClean="0">
                <a:ea typeface="ＭＳ Ｐゴシック" charset="-128"/>
              </a:rPr>
              <a:t>What kinds of control objects are identifiable?</a:t>
            </a:r>
          </a:p>
          <a:p>
            <a:pPr lvl="1"/>
            <a:r>
              <a:rPr lang="en-US" altLang="en-US" dirty="0" smtClean="0">
                <a:ea typeface="ＭＳ Ｐゴシック" charset="-128"/>
              </a:rPr>
              <a:t>Can a single request to the system be decomposed into multiple requests? Can these requests and handled in parallel? (Example: a distributed query)</a:t>
            </a:r>
          </a:p>
          <a:p>
            <a:pPr lvl="2"/>
            <a:endParaRPr lang="en-US" altLang="en-US" dirty="0" smtClean="0">
              <a:ea typeface="ＭＳ Ｐゴシック" charset="-128"/>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8"/>
          <p:cNvSpPr>
            <a:spLocks noGrp="1" noChangeArrowheads="1"/>
          </p:cNvSpPr>
          <p:nvPr>
            <p:ph type="title"/>
          </p:nvPr>
        </p:nvSpPr>
        <p:spPr/>
        <p:txBody>
          <a:bodyPr/>
          <a:lstStyle/>
          <a:p>
            <a:r>
              <a:rPr lang="en-US" altLang="en-US" smtClean="0"/>
              <a:t>Implementing Concurrency</a:t>
            </a:r>
          </a:p>
        </p:txBody>
      </p:sp>
      <p:sp>
        <p:nvSpPr>
          <p:cNvPr id="81929" name="Rectangle 9"/>
          <p:cNvSpPr>
            <a:spLocks noGrp="1" noChangeArrowheads="1"/>
          </p:cNvSpPr>
          <p:nvPr>
            <p:ph type="body" idx="1"/>
          </p:nvPr>
        </p:nvSpPr>
        <p:spPr>
          <a:xfrm>
            <a:off x="533400" y="1295400"/>
            <a:ext cx="8255000" cy="4800600"/>
          </a:xfrm>
        </p:spPr>
        <p:txBody>
          <a:bodyPr/>
          <a:lstStyle/>
          <a:p>
            <a:r>
              <a:rPr lang="en-US" altLang="en-US" dirty="0" smtClean="0"/>
              <a:t>Concurrent systems can be implemented on any system that provides </a:t>
            </a:r>
          </a:p>
          <a:p>
            <a:pPr lvl="1"/>
            <a:r>
              <a:rPr lang="en-US" altLang="en-US" dirty="0" smtClean="0">
                <a:solidFill>
                  <a:srgbClr val="FF0000"/>
                </a:solidFill>
                <a:ea typeface="ＭＳ Ｐゴシック" charset="-128"/>
              </a:rPr>
              <a:t>Physical concurrency:</a:t>
            </a:r>
            <a:r>
              <a:rPr lang="en-US" altLang="en-US" dirty="0" smtClean="0">
                <a:ea typeface="ＭＳ Ｐゴシック" charset="-128"/>
              </a:rPr>
              <a:t> Threads are provided by hardware</a:t>
            </a:r>
          </a:p>
          <a:p>
            <a:pPr>
              <a:buFont typeface="Times" charset="0"/>
              <a:buNone/>
            </a:pPr>
            <a:r>
              <a:rPr lang="en-US" altLang="en-US" dirty="0" smtClean="0"/>
              <a:t>    or</a:t>
            </a:r>
          </a:p>
          <a:p>
            <a:pPr lvl="1"/>
            <a:r>
              <a:rPr lang="en-US" altLang="en-US" dirty="0" smtClean="0">
                <a:solidFill>
                  <a:srgbClr val="FF0000"/>
                </a:solidFill>
                <a:ea typeface="ＭＳ Ｐゴシック" charset="-128"/>
              </a:rPr>
              <a:t>Logical concurrency:</a:t>
            </a:r>
            <a:r>
              <a:rPr lang="en-US" altLang="en-US" dirty="0" smtClean="0">
                <a:ea typeface="ＭＳ Ｐゴシック" charset="-128"/>
              </a:rPr>
              <a:t> Threads are provided by software </a:t>
            </a:r>
          </a:p>
          <a:p>
            <a:r>
              <a:rPr lang="en-US" altLang="en-US" dirty="0" smtClean="0"/>
              <a:t>Physical concurrency is provided by multiprocessors and computer networks</a:t>
            </a:r>
          </a:p>
          <a:p>
            <a:r>
              <a:rPr lang="en-US" altLang="en-US" dirty="0" smtClean="0"/>
              <a:t>Logical concurrency is provided by threads packages.</a:t>
            </a:r>
          </a:p>
          <a:p>
            <a:endParaRPr lang="en-US" alt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smtClean="0"/>
              <a:t>Overview</a:t>
            </a:r>
          </a:p>
        </p:txBody>
      </p:sp>
      <p:sp>
        <p:nvSpPr>
          <p:cNvPr id="17411" name="Rectangle 3"/>
          <p:cNvSpPr>
            <a:spLocks noGrp="1" noChangeArrowheads="1"/>
          </p:cNvSpPr>
          <p:nvPr>
            <p:ph type="body" idx="1"/>
          </p:nvPr>
        </p:nvSpPr>
        <p:spPr/>
        <p:txBody>
          <a:bodyPr/>
          <a:lstStyle/>
          <a:p>
            <a:pPr>
              <a:buFont typeface="Times" charset="0"/>
              <a:buNone/>
            </a:pPr>
            <a:r>
              <a:rPr lang="en-US" altLang="en-US" smtClean="0"/>
              <a:t>System Design I</a:t>
            </a:r>
          </a:p>
          <a:p>
            <a:pPr lvl="1">
              <a:buFont typeface="Wingdings" charset="2"/>
              <a:buChar char="ü"/>
            </a:pPr>
            <a:r>
              <a:rPr lang="en-US" altLang="en-US" smtClean="0">
                <a:ea typeface="ＭＳ Ｐゴシック" charset="-128"/>
              </a:rPr>
              <a:t>0. Overview of System Design</a:t>
            </a:r>
          </a:p>
          <a:p>
            <a:pPr lvl="1">
              <a:buFont typeface="Wingdings" charset="2"/>
              <a:buChar char="ü"/>
            </a:pPr>
            <a:r>
              <a:rPr lang="en-US" altLang="en-US" smtClean="0">
                <a:ea typeface="ＭＳ Ｐゴシック" charset="-128"/>
              </a:rPr>
              <a:t>1. Design Goals</a:t>
            </a:r>
          </a:p>
          <a:p>
            <a:pPr lvl="1">
              <a:buFont typeface="Wingdings" charset="2"/>
              <a:buChar char="ü"/>
            </a:pPr>
            <a:r>
              <a:rPr lang="en-US" altLang="en-US" smtClean="0">
                <a:ea typeface="ＭＳ Ｐゴシック" charset="-128"/>
              </a:rPr>
              <a:t>2. Subsystem Decomposition</a:t>
            </a:r>
          </a:p>
          <a:p>
            <a:pPr lvl="2">
              <a:buFont typeface="Wingdings" charset="2"/>
              <a:buChar char="ü"/>
            </a:pPr>
            <a:r>
              <a:rPr lang="en-US" altLang="en-US" smtClean="0">
                <a:ea typeface="ＭＳ Ｐゴシック" charset="-128"/>
              </a:rPr>
              <a:t>Architectural Styles</a:t>
            </a:r>
          </a:p>
          <a:p>
            <a:endParaRPr lang="en-US" altLang="en-US" smtClean="0"/>
          </a:p>
          <a:p>
            <a:pPr>
              <a:buFont typeface="Times" charset="0"/>
              <a:buNone/>
            </a:pPr>
            <a:r>
              <a:rPr lang="en-US" altLang="en-US" smtClean="0"/>
              <a:t>System Design II</a:t>
            </a:r>
          </a:p>
          <a:p>
            <a:pPr lvl="1">
              <a:buFont typeface="Times" charset="0"/>
              <a:buNone/>
            </a:pPr>
            <a:r>
              <a:rPr lang="en-US" altLang="en-US" smtClean="0">
                <a:ea typeface="ＭＳ Ｐゴシック" charset="-128"/>
              </a:rPr>
              <a:t>3. Concurrency</a:t>
            </a:r>
          </a:p>
          <a:p>
            <a:pPr lvl="1">
              <a:buFont typeface="Times" charset="0"/>
              <a:buNone/>
            </a:pPr>
            <a:r>
              <a:rPr lang="en-US" altLang="en-US" smtClean="0">
                <a:ea typeface="ＭＳ Ｐゴシック" charset="-128"/>
              </a:rPr>
              <a:t>4. Hardware/Software Mapping</a:t>
            </a:r>
          </a:p>
          <a:p>
            <a:pPr lvl="1">
              <a:buFont typeface="Times" charset="0"/>
              <a:buNone/>
            </a:pPr>
            <a:r>
              <a:rPr lang="en-US" altLang="en-US" smtClean="0">
                <a:ea typeface="ＭＳ Ｐゴシック" charset="-128"/>
              </a:rPr>
              <a:t>5. Persistent Data Management</a:t>
            </a:r>
          </a:p>
          <a:p>
            <a:pPr lvl="1">
              <a:buFont typeface="Times" charset="0"/>
              <a:buNone/>
            </a:pPr>
            <a:r>
              <a:rPr lang="en-US" altLang="en-US" smtClean="0">
                <a:ea typeface="ＭＳ Ｐゴシック" charset="-128"/>
              </a:rPr>
              <a:t>6. Global Resource Handling and Access Control</a:t>
            </a:r>
          </a:p>
          <a:p>
            <a:pPr lvl="1">
              <a:buFont typeface="Times" charset="0"/>
              <a:buNone/>
            </a:pPr>
            <a:r>
              <a:rPr lang="en-US" altLang="en-US" smtClean="0">
                <a:ea typeface="ＭＳ Ｐゴシック" charset="-128"/>
              </a:rPr>
              <a:t>7. Software Control</a:t>
            </a:r>
          </a:p>
          <a:p>
            <a:pPr lvl="1">
              <a:buFont typeface="Times" charset="0"/>
              <a:buNone/>
            </a:pPr>
            <a:r>
              <a:rPr lang="en-US" altLang="en-US" smtClean="0">
                <a:ea typeface="ＭＳ Ｐゴシック" charset="-128"/>
              </a:rPr>
              <a:t>8. Boundary Conditions</a:t>
            </a:r>
          </a:p>
        </p:txBody>
      </p:sp>
      <p:sp>
        <p:nvSpPr>
          <p:cNvPr id="146436" name="AutoShape 4">
            <a:hlinkClick r:id="" action="ppaction://hlinkshowjump?jump=nextslide" highlightClick="1"/>
          </p:cNvPr>
          <p:cNvSpPr>
            <a:spLocks noChangeArrowheads="1"/>
          </p:cNvSpPr>
          <p:nvPr/>
        </p:nvSpPr>
        <p:spPr bwMode="auto">
          <a:xfrm>
            <a:off x="2400300" y="520700"/>
            <a:ext cx="228600" cy="228600"/>
          </a:xfrm>
          <a:prstGeom prst="actionButtonForwardNext">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US" altLang="en-US" smtClean="0"/>
              <a:t>Implementing Concurrency (2)</a:t>
            </a:r>
          </a:p>
        </p:txBody>
      </p:sp>
      <p:sp>
        <p:nvSpPr>
          <p:cNvPr id="224263" name="Rectangle 7"/>
          <p:cNvSpPr>
            <a:spLocks noGrp="1" noChangeArrowheads="1"/>
          </p:cNvSpPr>
          <p:nvPr>
            <p:ph type="body" idx="1"/>
          </p:nvPr>
        </p:nvSpPr>
        <p:spPr/>
        <p:txBody>
          <a:bodyPr/>
          <a:lstStyle/>
          <a:p>
            <a:pPr>
              <a:lnSpc>
                <a:spcPct val="80000"/>
              </a:lnSpc>
            </a:pPr>
            <a:r>
              <a:rPr lang="en-US" altLang="en-US" dirty="0" smtClean="0"/>
              <a:t>In both cases, - physical concurrency as well as logical concurrency - we have to solve the scheduling of these threads:</a:t>
            </a:r>
          </a:p>
          <a:p>
            <a:pPr lvl="1">
              <a:lnSpc>
                <a:spcPct val="80000"/>
              </a:lnSpc>
            </a:pPr>
            <a:r>
              <a:rPr lang="en-US" altLang="en-US" dirty="0" smtClean="0">
                <a:ea typeface="ＭＳ Ｐゴシック" charset="-128"/>
              </a:rPr>
              <a:t>Which thread runs when? </a:t>
            </a:r>
          </a:p>
          <a:p>
            <a:pPr>
              <a:lnSpc>
                <a:spcPct val="80000"/>
              </a:lnSpc>
            </a:pPr>
            <a:r>
              <a:rPr lang="en-US" altLang="en-US" dirty="0" smtClean="0"/>
              <a:t>Today’s operating systems provide a variety of scheduling mechanisms: </a:t>
            </a:r>
          </a:p>
          <a:p>
            <a:pPr lvl="2">
              <a:lnSpc>
                <a:spcPct val="80000"/>
              </a:lnSpc>
            </a:pPr>
            <a:r>
              <a:rPr lang="en-US" altLang="en-US" dirty="0" smtClean="0">
                <a:ea typeface="ＭＳ Ｐゴシック" charset="-128"/>
              </a:rPr>
              <a:t>Round robin, time slicing, collaborating processes, interrupt handling </a:t>
            </a:r>
          </a:p>
          <a:p>
            <a:pPr>
              <a:lnSpc>
                <a:spcPct val="80000"/>
              </a:lnSpc>
            </a:pPr>
            <a:r>
              <a:rPr lang="en-US" altLang="en-US" dirty="0" smtClean="0"/>
              <a:t>General question addresses starvation, deadlocks, fairness -&gt; Topic for researchers in operating systems</a:t>
            </a:r>
          </a:p>
          <a:p>
            <a:pPr>
              <a:lnSpc>
                <a:spcPct val="80000"/>
              </a:lnSpc>
            </a:pPr>
            <a:r>
              <a:rPr lang="en-US" altLang="en-US" dirty="0" smtClean="0"/>
              <a:t>Sometimes  we have to solve the scheduling problem ourselves</a:t>
            </a:r>
          </a:p>
          <a:p>
            <a:pPr lvl="2">
              <a:lnSpc>
                <a:spcPct val="80000"/>
              </a:lnSpc>
            </a:pPr>
            <a:r>
              <a:rPr lang="en-US" altLang="en-US" dirty="0" smtClean="0">
                <a:ea typeface="ＭＳ Ｐゴシック" charset="-128"/>
              </a:rPr>
              <a:t>Topic addressed by software control (system design topic 7).</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309938" y="755650"/>
            <a:ext cx="25415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3000">
                <a:solidFill>
                  <a:srgbClr val="000000"/>
                </a:solidFill>
              </a:rPr>
              <a:t>System Design</a:t>
            </a:r>
          </a:p>
        </p:txBody>
      </p:sp>
      <p:grpSp>
        <p:nvGrpSpPr>
          <p:cNvPr id="34819" name="Group 3"/>
          <p:cNvGrpSpPr>
            <a:grpSpLocks/>
          </p:cNvGrpSpPr>
          <p:nvPr/>
        </p:nvGrpSpPr>
        <p:grpSpPr bwMode="auto">
          <a:xfrm>
            <a:off x="65088" y="1395413"/>
            <a:ext cx="3898900" cy="2614612"/>
            <a:chOff x="138" y="783"/>
            <a:chExt cx="2456" cy="1647"/>
          </a:xfrm>
        </p:grpSpPr>
        <p:sp>
          <p:nvSpPr>
            <p:cNvPr id="34852" name="Rectangle 4"/>
            <p:cNvSpPr>
              <a:spLocks noChangeArrowheads="1"/>
            </p:cNvSpPr>
            <p:nvPr/>
          </p:nvSpPr>
          <p:spPr bwMode="auto">
            <a:xfrm>
              <a:off x="138" y="1854"/>
              <a:ext cx="1975"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buFont typeface="Wingdings" charset="2"/>
                <a:buChar char="ü"/>
              </a:pPr>
              <a:r>
                <a:rPr lang="en-US" altLang="en-US" sz="1800">
                  <a:solidFill>
                    <a:srgbClr val="0000CC"/>
                  </a:solidFill>
                </a:rPr>
                <a:t>2. Subsystem Decomposition</a:t>
              </a:r>
            </a:p>
          </p:txBody>
        </p:sp>
        <p:sp>
          <p:nvSpPr>
            <p:cNvPr id="34853" name="Rectangle 5"/>
            <p:cNvSpPr>
              <a:spLocks noChangeArrowheads="1"/>
            </p:cNvSpPr>
            <p:nvPr/>
          </p:nvSpPr>
          <p:spPr bwMode="auto">
            <a:xfrm>
              <a:off x="272" y="2048"/>
              <a:ext cx="1308"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700">
                  <a:solidFill>
                    <a:srgbClr val="000000"/>
                  </a:solidFill>
                </a:rPr>
                <a:t>Layers vs Partitions</a:t>
              </a:r>
            </a:p>
            <a:p>
              <a:r>
                <a:rPr lang="en-US" altLang="en-US" sz="1700">
                  <a:solidFill>
                    <a:srgbClr val="000000"/>
                  </a:solidFill>
                </a:rPr>
                <a:t>Coherence/Coupling</a:t>
              </a:r>
            </a:p>
          </p:txBody>
        </p:sp>
        <p:sp>
          <p:nvSpPr>
            <p:cNvPr id="34854" name="Line 6"/>
            <p:cNvSpPr>
              <a:spLocks noChangeShapeType="1"/>
            </p:cNvSpPr>
            <p:nvPr/>
          </p:nvSpPr>
          <p:spPr bwMode="auto">
            <a:xfrm flipH="1">
              <a:off x="1118" y="783"/>
              <a:ext cx="1476" cy="104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4820" name="Rectangle 7"/>
          <p:cNvSpPr>
            <a:spLocks noChangeArrowheads="1"/>
          </p:cNvSpPr>
          <p:nvPr/>
        </p:nvSpPr>
        <p:spPr bwMode="auto">
          <a:xfrm>
            <a:off x="2663825" y="4913313"/>
            <a:ext cx="2381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solidFill>
                  <a:srgbClr val="000000"/>
                </a:solidFill>
              </a:rPr>
              <a:t> </a:t>
            </a:r>
          </a:p>
        </p:txBody>
      </p:sp>
      <p:grpSp>
        <p:nvGrpSpPr>
          <p:cNvPr id="34821" name="Group 8"/>
          <p:cNvGrpSpPr>
            <a:grpSpLocks/>
          </p:cNvGrpSpPr>
          <p:nvPr/>
        </p:nvGrpSpPr>
        <p:grpSpPr bwMode="auto">
          <a:xfrm>
            <a:off x="2058988" y="1606550"/>
            <a:ext cx="2392362" cy="4772025"/>
            <a:chOff x="1394" y="916"/>
            <a:chExt cx="1507" cy="3006"/>
          </a:xfrm>
        </p:grpSpPr>
        <p:sp>
          <p:nvSpPr>
            <p:cNvPr id="34848" name="Rectangle 9"/>
            <p:cNvSpPr>
              <a:spLocks noChangeArrowheads="1"/>
            </p:cNvSpPr>
            <p:nvPr/>
          </p:nvSpPr>
          <p:spPr bwMode="auto">
            <a:xfrm>
              <a:off x="1394" y="2852"/>
              <a:ext cx="126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buFont typeface="Wingdings" charset="2"/>
                <a:buChar char="Ø"/>
              </a:pPr>
              <a:r>
                <a:rPr lang="en-US" altLang="en-US" sz="1800">
                  <a:solidFill>
                    <a:srgbClr val="0000CC"/>
                  </a:solidFill>
                </a:rPr>
                <a:t> 4. Hardware/</a:t>
              </a:r>
            </a:p>
            <a:p>
              <a:r>
                <a:rPr lang="en-US" altLang="en-US" sz="1800">
                  <a:solidFill>
                    <a:srgbClr val="0000CC"/>
                  </a:solidFill>
                </a:rPr>
                <a:t>Software Mapping</a:t>
              </a:r>
            </a:p>
          </p:txBody>
        </p:sp>
        <p:grpSp>
          <p:nvGrpSpPr>
            <p:cNvPr id="34849" name="Group 10"/>
            <p:cNvGrpSpPr>
              <a:grpSpLocks/>
            </p:cNvGrpSpPr>
            <p:nvPr/>
          </p:nvGrpSpPr>
          <p:grpSpPr bwMode="auto">
            <a:xfrm>
              <a:off x="1404" y="916"/>
              <a:ext cx="1497" cy="3006"/>
              <a:chOff x="1404" y="916"/>
              <a:chExt cx="1497" cy="3006"/>
            </a:xfrm>
          </p:grpSpPr>
          <p:sp>
            <p:nvSpPr>
              <p:cNvPr id="34850" name="Line 11"/>
              <p:cNvSpPr>
                <a:spLocks noChangeShapeType="1"/>
              </p:cNvSpPr>
              <p:nvPr/>
            </p:nvSpPr>
            <p:spPr bwMode="auto">
              <a:xfrm flipH="1">
                <a:off x="2194" y="916"/>
                <a:ext cx="707" cy="19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51" name="Rectangle 12"/>
              <p:cNvSpPr>
                <a:spLocks noChangeArrowheads="1"/>
              </p:cNvSpPr>
              <p:nvPr/>
            </p:nvSpPr>
            <p:spPr bwMode="auto">
              <a:xfrm>
                <a:off x="1404" y="3214"/>
                <a:ext cx="1481" cy="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700">
                    <a:solidFill>
                      <a:srgbClr val="000000"/>
                    </a:solidFill>
                  </a:rPr>
                  <a:t>Special Purpose</a:t>
                </a:r>
              </a:p>
              <a:p>
                <a:r>
                  <a:rPr lang="en-US" altLang="en-US" sz="1700">
                    <a:solidFill>
                      <a:srgbClr val="000000"/>
                    </a:solidFill>
                  </a:rPr>
                  <a:t>Buy vs Build</a:t>
                </a:r>
              </a:p>
              <a:p>
                <a:r>
                  <a:rPr lang="en-US" altLang="en-US" sz="1700">
                    <a:solidFill>
                      <a:srgbClr val="000000"/>
                    </a:solidFill>
                  </a:rPr>
                  <a:t>Allocation of Resources</a:t>
                </a:r>
              </a:p>
              <a:p>
                <a:r>
                  <a:rPr lang="en-US" altLang="en-US" sz="1700">
                    <a:solidFill>
                      <a:srgbClr val="000000"/>
                    </a:solidFill>
                  </a:rPr>
                  <a:t>Connectivity</a:t>
                </a:r>
              </a:p>
            </p:txBody>
          </p:sp>
        </p:grpSp>
      </p:grpSp>
      <p:sp>
        <p:nvSpPr>
          <p:cNvPr id="34822" name="Rectangle 13"/>
          <p:cNvSpPr>
            <a:spLocks noChangeArrowheads="1"/>
          </p:cNvSpPr>
          <p:nvPr/>
        </p:nvSpPr>
        <p:spPr bwMode="auto">
          <a:xfrm>
            <a:off x="723900" y="4672013"/>
            <a:ext cx="2381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solidFill>
                  <a:srgbClr val="000000"/>
                </a:solidFill>
              </a:rPr>
              <a:t> </a:t>
            </a:r>
          </a:p>
        </p:txBody>
      </p:sp>
      <p:grpSp>
        <p:nvGrpSpPr>
          <p:cNvPr id="34823" name="Group 14"/>
          <p:cNvGrpSpPr>
            <a:grpSpLocks/>
          </p:cNvGrpSpPr>
          <p:nvPr/>
        </p:nvGrpSpPr>
        <p:grpSpPr bwMode="auto">
          <a:xfrm>
            <a:off x="4243388" y="1535113"/>
            <a:ext cx="2676525" cy="4379912"/>
            <a:chOff x="2770" y="871"/>
            <a:chExt cx="1686" cy="2759"/>
          </a:xfrm>
        </p:grpSpPr>
        <p:sp>
          <p:nvSpPr>
            <p:cNvPr id="34845" name="Line 15"/>
            <p:cNvSpPr>
              <a:spLocks noChangeShapeType="1"/>
            </p:cNvSpPr>
            <p:nvPr/>
          </p:nvSpPr>
          <p:spPr bwMode="auto">
            <a:xfrm>
              <a:off x="2972" y="871"/>
              <a:ext cx="192" cy="18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46" name="Rectangle 16"/>
            <p:cNvSpPr>
              <a:spLocks noChangeArrowheads="1"/>
            </p:cNvSpPr>
            <p:nvPr/>
          </p:nvSpPr>
          <p:spPr bwMode="auto">
            <a:xfrm>
              <a:off x="2770" y="2852"/>
              <a:ext cx="95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solidFill>
                    <a:srgbClr val="0000CC"/>
                  </a:solidFill>
                </a:rPr>
                <a:t>5. Data</a:t>
              </a:r>
            </a:p>
            <a:p>
              <a:r>
                <a:rPr lang="en-US" altLang="en-US" sz="1800">
                  <a:solidFill>
                    <a:srgbClr val="0000CC"/>
                  </a:solidFill>
                </a:rPr>
                <a:t>Management </a:t>
              </a:r>
            </a:p>
          </p:txBody>
        </p:sp>
        <p:sp>
          <p:nvSpPr>
            <p:cNvPr id="34847" name="Rectangle 17"/>
            <p:cNvSpPr>
              <a:spLocks noChangeArrowheads="1"/>
            </p:cNvSpPr>
            <p:nvPr/>
          </p:nvSpPr>
          <p:spPr bwMode="auto">
            <a:xfrm>
              <a:off x="2960" y="3248"/>
              <a:ext cx="1496"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700">
                  <a:solidFill>
                    <a:srgbClr val="000000"/>
                  </a:solidFill>
                </a:rPr>
                <a:t>Persistent Objects</a:t>
              </a:r>
            </a:p>
            <a:p>
              <a:r>
                <a:rPr lang="en-US" altLang="en-US" sz="1700">
                  <a:solidFill>
                    <a:srgbClr val="000000"/>
                  </a:solidFill>
                </a:rPr>
                <a:t>Filesystem vs Database</a:t>
              </a:r>
            </a:p>
          </p:txBody>
        </p:sp>
      </p:grpSp>
      <p:grpSp>
        <p:nvGrpSpPr>
          <p:cNvPr id="34824" name="Group 18"/>
          <p:cNvGrpSpPr>
            <a:grpSpLocks/>
          </p:cNvGrpSpPr>
          <p:nvPr/>
        </p:nvGrpSpPr>
        <p:grpSpPr bwMode="auto">
          <a:xfrm>
            <a:off x="4646613" y="1395413"/>
            <a:ext cx="4244975" cy="4770437"/>
            <a:chOff x="3024" y="783"/>
            <a:chExt cx="2674" cy="3005"/>
          </a:xfrm>
        </p:grpSpPr>
        <p:sp>
          <p:nvSpPr>
            <p:cNvPr id="34842" name="Line 19"/>
            <p:cNvSpPr>
              <a:spLocks noChangeShapeType="1"/>
            </p:cNvSpPr>
            <p:nvPr/>
          </p:nvSpPr>
          <p:spPr bwMode="auto">
            <a:xfrm>
              <a:off x="3024" y="783"/>
              <a:ext cx="1152" cy="19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43" name="Rectangle 20"/>
            <p:cNvSpPr>
              <a:spLocks noChangeArrowheads="1"/>
            </p:cNvSpPr>
            <p:nvPr/>
          </p:nvSpPr>
          <p:spPr bwMode="auto">
            <a:xfrm>
              <a:off x="4451" y="3243"/>
              <a:ext cx="1247"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700">
                  <a:solidFill>
                    <a:srgbClr val="000000"/>
                  </a:solidFill>
                </a:rPr>
                <a:t>Access Control List</a:t>
              </a:r>
            </a:p>
            <a:p>
              <a:r>
                <a:rPr lang="en-US" altLang="en-US" sz="1700">
                  <a:solidFill>
                    <a:srgbClr val="000000"/>
                  </a:solidFill>
                </a:rPr>
                <a:t>vs Capabilities</a:t>
              </a:r>
            </a:p>
            <a:p>
              <a:r>
                <a:rPr lang="en-US" altLang="en-US" sz="1700">
                  <a:solidFill>
                    <a:srgbClr val="000000"/>
                  </a:solidFill>
                </a:rPr>
                <a:t>Security</a:t>
              </a:r>
            </a:p>
          </p:txBody>
        </p:sp>
        <p:sp>
          <p:nvSpPr>
            <p:cNvPr id="34844" name="Rectangle 21"/>
            <p:cNvSpPr>
              <a:spLocks noChangeArrowheads="1"/>
            </p:cNvSpPr>
            <p:nvPr/>
          </p:nvSpPr>
          <p:spPr bwMode="auto">
            <a:xfrm>
              <a:off x="4314" y="2852"/>
              <a:ext cx="131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solidFill>
                    <a:srgbClr val="0000CC"/>
                  </a:solidFill>
                </a:rPr>
                <a:t>6. Global Resource </a:t>
              </a:r>
            </a:p>
            <a:p>
              <a:r>
                <a:rPr lang="en-US" altLang="en-US" sz="1800">
                  <a:solidFill>
                    <a:srgbClr val="0000CC"/>
                  </a:solidFill>
                </a:rPr>
                <a:t>Handlung </a:t>
              </a:r>
            </a:p>
          </p:txBody>
        </p:sp>
      </p:grpSp>
      <p:grpSp>
        <p:nvGrpSpPr>
          <p:cNvPr id="34825" name="Group 22"/>
          <p:cNvGrpSpPr>
            <a:grpSpLocks/>
          </p:cNvGrpSpPr>
          <p:nvPr/>
        </p:nvGrpSpPr>
        <p:grpSpPr bwMode="auto">
          <a:xfrm>
            <a:off x="5021263" y="1312863"/>
            <a:ext cx="3741737" cy="1800225"/>
            <a:chOff x="3260" y="731"/>
            <a:chExt cx="2357" cy="1134"/>
          </a:xfrm>
        </p:grpSpPr>
        <p:sp>
          <p:nvSpPr>
            <p:cNvPr id="34839" name="Rectangle 23"/>
            <p:cNvSpPr>
              <a:spLocks noChangeArrowheads="1"/>
            </p:cNvSpPr>
            <p:nvPr/>
          </p:nvSpPr>
          <p:spPr bwMode="auto">
            <a:xfrm>
              <a:off x="4584" y="948"/>
              <a:ext cx="87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solidFill>
                    <a:srgbClr val="0000CC"/>
                  </a:solidFill>
                </a:rPr>
                <a:t>8. Boundary</a:t>
              </a:r>
            </a:p>
            <a:p>
              <a:r>
                <a:rPr lang="en-US" altLang="en-US" sz="1800">
                  <a:solidFill>
                    <a:srgbClr val="0000CC"/>
                  </a:solidFill>
                </a:rPr>
                <a:t>Conditions</a:t>
              </a:r>
              <a:endParaRPr lang="en-US" altLang="en-US" sz="1800">
                <a:solidFill>
                  <a:srgbClr val="FF0000"/>
                </a:solidFill>
              </a:endParaRPr>
            </a:p>
          </p:txBody>
        </p:sp>
        <p:sp>
          <p:nvSpPr>
            <p:cNvPr id="34840" name="Rectangle 24"/>
            <p:cNvSpPr>
              <a:spLocks noChangeArrowheads="1"/>
            </p:cNvSpPr>
            <p:nvPr/>
          </p:nvSpPr>
          <p:spPr bwMode="auto">
            <a:xfrm>
              <a:off x="4755" y="1320"/>
              <a:ext cx="862"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700">
                  <a:solidFill>
                    <a:srgbClr val="000000"/>
                  </a:solidFill>
                </a:rPr>
                <a:t>Initialization</a:t>
              </a:r>
            </a:p>
            <a:p>
              <a:r>
                <a:rPr lang="en-US" altLang="en-US" sz="1700">
                  <a:solidFill>
                    <a:srgbClr val="000000"/>
                  </a:solidFill>
                </a:rPr>
                <a:t>Termination</a:t>
              </a:r>
            </a:p>
            <a:p>
              <a:r>
                <a:rPr lang="en-US" altLang="en-US" sz="1700">
                  <a:solidFill>
                    <a:srgbClr val="000000"/>
                  </a:solidFill>
                </a:rPr>
                <a:t>Failure</a:t>
              </a:r>
            </a:p>
          </p:txBody>
        </p:sp>
        <p:sp>
          <p:nvSpPr>
            <p:cNvPr id="34841" name="Line 25"/>
            <p:cNvSpPr>
              <a:spLocks noChangeShapeType="1"/>
            </p:cNvSpPr>
            <p:nvPr/>
          </p:nvSpPr>
          <p:spPr bwMode="auto">
            <a:xfrm>
              <a:off x="3260" y="731"/>
              <a:ext cx="1324" cy="43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4826" name="Group 26"/>
          <p:cNvGrpSpPr>
            <a:grpSpLocks/>
          </p:cNvGrpSpPr>
          <p:nvPr/>
        </p:nvGrpSpPr>
        <p:grpSpPr bwMode="auto">
          <a:xfrm>
            <a:off x="128588" y="1395413"/>
            <a:ext cx="4114800" cy="3946525"/>
            <a:chOff x="178" y="783"/>
            <a:chExt cx="2592" cy="2486"/>
          </a:xfrm>
        </p:grpSpPr>
        <p:sp>
          <p:nvSpPr>
            <p:cNvPr id="34836" name="Line 27"/>
            <p:cNvSpPr>
              <a:spLocks noChangeShapeType="1"/>
            </p:cNvSpPr>
            <p:nvPr/>
          </p:nvSpPr>
          <p:spPr bwMode="auto">
            <a:xfrm flipH="1">
              <a:off x="1280" y="783"/>
              <a:ext cx="1490" cy="188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7" name="Rectangle 28"/>
            <p:cNvSpPr>
              <a:spLocks noChangeArrowheads="1"/>
            </p:cNvSpPr>
            <p:nvPr/>
          </p:nvSpPr>
          <p:spPr bwMode="auto">
            <a:xfrm>
              <a:off x="178" y="2670"/>
              <a:ext cx="117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buFont typeface="Wingdings" charset="2"/>
                <a:buChar char="ü"/>
              </a:pPr>
              <a:r>
                <a:rPr lang="en-US" altLang="en-US" sz="1800">
                  <a:solidFill>
                    <a:srgbClr val="0000CC"/>
                  </a:solidFill>
                </a:rPr>
                <a:t>3. Concurrency</a:t>
              </a:r>
            </a:p>
          </p:txBody>
        </p:sp>
        <p:sp>
          <p:nvSpPr>
            <p:cNvPr id="34838" name="Rectangle 29"/>
            <p:cNvSpPr>
              <a:spLocks noChangeArrowheads="1"/>
            </p:cNvSpPr>
            <p:nvPr/>
          </p:nvSpPr>
          <p:spPr bwMode="auto">
            <a:xfrm>
              <a:off x="328" y="2887"/>
              <a:ext cx="1074"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700">
                  <a:solidFill>
                    <a:srgbClr val="000000"/>
                  </a:solidFill>
                </a:rPr>
                <a:t>Identification of </a:t>
              </a:r>
            </a:p>
            <a:p>
              <a:r>
                <a:rPr lang="en-US" altLang="en-US" sz="1700">
                  <a:solidFill>
                    <a:srgbClr val="000000"/>
                  </a:solidFill>
                </a:rPr>
                <a:t>Threads</a:t>
              </a:r>
            </a:p>
          </p:txBody>
        </p:sp>
      </p:grpSp>
      <p:grpSp>
        <p:nvGrpSpPr>
          <p:cNvPr id="34827" name="Group 30"/>
          <p:cNvGrpSpPr>
            <a:grpSpLocks/>
          </p:cNvGrpSpPr>
          <p:nvPr/>
        </p:nvGrpSpPr>
        <p:grpSpPr bwMode="auto">
          <a:xfrm>
            <a:off x="4818063" y="1365250"/>
            <a:ext cx="4325937" cy="3300413"/>
            <a:chOff x="3132" y="764"/>
            <a:chExt cx="2725" cy="2079"/>
          </a:xfrm>
        </p:grpSpPr>
        <p:sp>
          <p:nvSpPr>
            <p:cNvPr id="34833" name="Line 31"/>
            <p:cNvSpPr>
              <a:spLocks noChangeShapeType="1"/>
            </p:cNvSpPr>
            <p:nvPr/>
          </p:nvSpPr>
          <p:spPr bwMode="auto">
            <a:xfrm>
              <a:off x="3132" y="764"/>
              <a:ext cx="1324" cy="9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4" name="Rectangle 32"/>
            <p:cNvSpPr>
              <a:spLocks noChangeArrowheads="1"/>
            </p:cNvSpPr>
            <p:nvPr/>
          </p:nvSpPr>
          <p:spPr bwMode="auto">
            <a:xfrm>
              <a:off x="4584" y="1891"/>
              <a:ext cx="84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solidFill>
                    <a:srgbClr val="0000CC"/>
                  </a:solidFill>
                </a:rPr>
                <a:t>7. Software </a:t>
              </a:r>
            </a:p>
            <a:p>
              <a:r>
                <a:rPr lang="en-US" altLang="en-US" sz="1800">
                  <a:solidFill>
                    <a:srgbClr val="0000CC"/>
                  </a:solidFill>
                </a:rPr>
                <a:t>Control</a:t>
              </a:r>
            </a:p>
          </p:txBody>
        </p:sp>
        <p:sp>
          <p:nvSpPr>
            <p:cNvPr id="34835" name="Rectangle 33"/>
            <p:cNvSpPr>
              <a:spLocks noChangeArrowheads="1"/>
            </p:cNvSpPr>
            <p:nvPr/>
          </p:nvSpPr>
          <p:spPr bwMode="auto">
            <a:xfrm>
              <a:off x="4696" y="2298"/>
              <a:ext cx="1161"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700">
                  <a:solidFill>
                    <a:srgbClr val="000000"/>
                  </a:solidFill>
                </a:rPr>
                <a:t>Monolithic</a:t>
              </a:r>
            </a:p>
            <a:p>
              <a:r>
                <a:rPr lang="en-US" altLang="en-US" sz="1700">
                  <a:solidFill>
                    <a:srgbClr val="000000"/>
                  </a:solidFill>
                </a:rPr>
                <a:t>Event-Driven</a:t>
              </a:r>
            </a:p>
            <a:p>
              <a:r>
                <a:rPr lang="en-US" altLang="en-US" sz="1700">
                  <a:solidFill>
                    <a:srgbClr val="000000"/>
                  </a:solidFill>
                </a:rPr>
                <a:t>Conc. Processes</a:t>
              </a:r>
            </a:p>
          </p:txBody>
        </p:sp>
      </p:grpSp>
      <p:grpSp>
        <p:nvGrpSpPr>
          <p:cNvPr id="34828" name="Group 34"/>
          <p:cNvGrpSpPr>
            <a:grpSpLocks/>
          </p:cNvGrpSpPr>
          <p:nvPr/>
        </p:nvGrpSpPr>
        <p:grpSpPr bwMode="auto">
          <a:xfrm>
            <a:off x="139700" y="1263650"/>
            <a:ext cx="3582988" cy="1590675"/>
            <a:chOff x="185" y="700"/>
            <a:chExt cx="2257" cy="1002"/>
          </a:xfrm>
        </p:grpSpPr>
        <p:sp>
          <p:nvSpPr>
            <p:cNvPr id="34830" name="Line 35"/>
            <p:cNvSpPr>
              <a:spLocks noChangeShapeType="1"/>
            </p:cNvSpPr>
            <p:nvPr/>
          </p:nvSpPr>
          <p:spPr bwMode="auto">
            <a:xfrm flipH="1">
              <a:off x="897" y="700"/>
              <a:ext cx="1545" cy="43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31" name="Rectangle 36"/>
            <p:cNvSpPr>
              <a:spLocks noChangeArrowheads="1"/>
            </p:cNvSpPr>
            <p:nvPr/>
          </p:nvSpPr>
          <p:spPr bwMode="auto">
            <a:xfrm>
              <a:off x="185" y="1117"/>
              <a:ext cx="1175"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buFont typeface="Wingdings" charset="2"/>
                <a:buChar char="ü"/>
              </a:pPr>
              <a:r>
                <a:rPr lang="en-US" altLang="en-US" sz="1800">
                  <a:solidFill>
                    <a:srgbClr val="0000CC"/>
                  </a:solidFill>
                </a:rPr>
                <a:t>1. Design Goals</a:t>
              </a:r>
            </a:p>
          </p:txBody>
        </p:sp>
        <p:sp>
          <p:nvSpPr>
            <p:cNvPr id="34832" name="Rectangle 37"/>
            <p:cNvSpPr>
              <a:spLocks noChangeArrowheads="1"/>
            </p:cNvSpPr>
            <p:nvPr/>
          </p:nvSpPr>
          <p:spPr bwMode="auto">
            <a:xfrm>
              <a:off x="288" y="1320"/>
              <a:ext cx="726"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700">
                  <a:solidFill>
                    <a:srgbClr val="000000"/>
                  </a:solidFill>
                </a:rPr>
                <a:t>Definition</a:t>
              </a:r>
            </a:p>
            <a:p>
              <a:r>
                <a:rPr lang="en-US" altLang="en-US" sz="1700">
                  <a:solidFill>
                    <a:srgbClr val="000000"/>
                  </a:solidFill>
                </a:rPr>
                <a:t>Trade-offs</a:t>
              </a:r>
            </a:p>
          </p:txBody>
        </p:sp>
      </p:grpSp>
      <p:sp>
        <p:nvSpPr>
          <p:cNvPr id="244775" name="AutoShape 39"/>
          <p:cNvSpPr>
            <a:spLocks noChangeArrowheads="1"/>
          </p:cNvSpPr>
          <p:nvPr/>
        </p:nvSpPr>
        <p:spPr bwMode="auto">
          <a:xfrm>
            <a:off x="2000250" y="4679950"/>
            <a:ext cx="354013" cy="355600"/>
          </a:xfrm>
          <a:prstGeom prst="rightArrow">
            <a:avLst>
              <a:gd name="adj1" fmla="val 50000"/>
              <a:gd name="adj2" fmla="val 25000"/>
            </a:avLst>
          </a:prstGeom>
          <a:solidFill>
            <a:srgbClr val="FF0000"/>
          </a:solidFill>
          <a:ln w="12700">
            <a:solidFill>
              <a:schemeClr val="tx1"/>
            </a:solidFill>
            <a:miter lim="800000"/>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4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7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a hardware configuration and a platform</a:t>
            </a:r>
            <a:endParaRPr lang="en-US" dirty="0"/>
          </a:p>
        </p:txBody>
      </p:sp>
      <p:sp>
        <p:nvSpPr>
          <p:cNvPr id="3" name="Content Placeholder 2"/>
          <p:cNvSpPr>
            <a:spLocks noGrp="1"/>
          </p:cNvSpPr>
          <p:nvPr>
            <p:ph idx="1"/>
          </p:nvPr>
        </p:nvSpPr>
        <p:spPr>
          <a:xfrm>
            <a:off x="533400" y="1295400"/>
            <a:ext cx="8001000" cy="3907971"/>
          </a:xfrm>
        </p:spPr>
        <p:txBody>
          <a:bodyPr/>
          <a:lstStyle/>
          <a:p>
            <a:r>
              <a:rPr lang="en-US" dirty="0" smtClean="0"/>
              <a:t>Many systems run on more than one computer and depend on access to internet</a:t>
            </a:r>
          </a:p>
          <a:p>
            <a:r>
              <a:rPr lang="en-US" dirty="0" smtClean="0"/>
              <a:t>The use of multiple computers can address high-performance needs and interconnect multiple distributed uses</a:t>
            </a:r>
          </a:p>
          <a:p>
            <a:r>
              <a:rPr lang="en-US" dirty="0" smtClean="0"/>
              <a:t>We  need to examine:</a:t>
            </a:r>
          </a:p>
          <a:p>
            <a:pPr lvl="1"/>
            <a:r>
              <a:rPr lang="en-US" dirty="0" smtClean="0"/>
              <a:t>The allocation of subsystems to computers</a:t>
            </a:r>
          </a:p>
          <a:p>
            <a:pPr lvl="1"/>
            <a:r>
              <a:rPr lang="en-US" dirty="0" smtClean="0"/>
              <a:t>The design of the infrastructure for supporting communication between subsystems</a:t>
            </a:r>
          </a:p>
          <a:p>
            <a:pPr marL="457200" lvl="1" indent="0">
              <a:buNone/>
            </a:pPr>
            <a:endParaRPr lang="en-US" dirty="0"/>
          </a:p>
        </p:txBody>
      </p:sp>
    </p:spTree>
    <p:extLst>
      <p:ext uri="{BB962C8B-B14F-4D97-AF65-F5344CB8AC3E}">
        <p14:creationId xmlns:p14="http://schemas.microsoft.com/office/powerpoint/2010/main" val="34318065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C:\Users\erdalk\Desktop\F.Dicksan.University\SE\115047-0136066836_pp2\Bruegge JPG\fig07_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043" y="509588"/>
            <a:ext cx="7957457" cy="522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4051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8"/>
          <p:cNvSpPr>
            <a:spLocks noGrp="1" noChangeArrowheads="1"/>
          </p:cNvSpPr>
          <p:nvPr>
            <p:ph type="title"/>
          </p:nvPr>
        </p:nvSpPr>
        <p:spPr/>
        <p:txBody>
          <a:bodyPr/>
          <a:lstStyle/>
          <a:p>
            <a:r>
              <a:rPr lang="en-US" altLang="en-US" dirty="0" smtClean="0"/>
              <a:t>4. Hardware Software Mapping</a:t>
            </a:r>
          </a:p>
        </p:txBody>
      </p:sp>
      <p:sp>
        <p:nvSpPr>
          <p:cNvPr id="58377" name="Rectangle 9"/>
          <p:cNvSpPr>
            <a:spLocks noGrp="1" noChangeArrowheads="1"/>
          </p:cNvSpPr>
          <p:nvPr>
            <p:ph type="body" idx="1"/>
          </p:nvPr>
        </p:nvSpPr>
        <p:spPr>
          <a:xfrm>
            <a:off x="571500" y="1204913"/>
            <a:ext cx="8001000" cy="4800600"/>
          </a:xfrm>
        </p:spPr>
        <p:txBody>
          <a:bodyPr/>
          <a:lstStyle/>
          <a:p>
            <a:r>
              <a:rPr lang="en-US" altLang="en-US" dirty="0" smtClean="0"/>
              <a:t>This system design activity addresses two questions: </a:t>
            </a:r>
          </a:p>
          <a:p>
            <a:pPr lvl="1"/>
            <a:r>
              <a:rPr lang="en-US" altLang="en-US" dirty="0" smtClean="0">
                <a:ea typeface="ＭＳ Ｐゴシック" charset="-128"/>
              </a:rPr>
              <a:t>How shall we realize the subsystems: With hardware or with software? </a:t>
            </a:r>
          </a:p>
          <a:p>
            <a:pPr lvl="1"/>
            <a:r>
              <a:rPr lang="en-US" altLang="en-US" dirty="0" smtClean="0">
                <a:ea typeface="ＭＳ Ｐゴシック" charset="-128"/>
              </a:rPr>
              <a:t>How do we map the object model onto the chosen hardware and/or software?</a:t>
            </a:r>
          </a:p>
          <a:p>
            <a:pPr lvl="2"/>
            <a:r>
              <a:rPr lang="en-US" altLang="en-US" dirty="0" smtClean="0">
                <a:ea typeface="ＭＳ Ｐゴシック" charset="-128"/>
              </a:rPr>
              <a:t>Mapping the Objects: </a:t>
            </a:r>
          </a:p>
          <a:p>
            <a:pPr lvl="3"/>
            <a:r>
              <a:rPr lang="en-US" altLang="en-US" dirty="0" smtClean="0">
                <a:ea typeface="ＭＳ Ｐゴシック" charset="-128"/>
              </a:rPr>
              <a:t>Processor, Memory, </a:t>
            </a:r>
            <a:r>
              <a:rPr lang="en-US" altLang="en-US" dirty="0" err="1" smtClean="0">
                <a:ea typeface="ＭＳ Ｐゴシック" charset="-128"/>
              </a:rPr>
              <a:t>Input/Output</a:t>
            </a:r>
            <a:endParaRPr lang="en-US" altLang="en-US" dirty="0" smtClean="0">
              <a:ea typeface="ＭＳ Ｐゴシック" charset="-128"/>
            </a:endParaRPr>
          </a:p>
          <a:p>
            <a:pPr lvl="2"/>
            <a:r>
              <a:rPr lang="en-US" altLang="en-US" dirty="0" smtClean="0">
                <a:ea typeface="ＭＳ Ｐゴシック" charset="-128"/>
              </a:rPr>
              <a:t>Mapping the Associations: </a:t>
            </a:r>
          </a:p>
          <a:p>
            <a:pPr lvl="3"/>
            <a:r>
              <a:rPr lang="en-US" altLang="en-US" dirty="0" smtClean="0">
                <a:ea typeface="ＭＳ Ｐゴシック" charset="-128"/>
              </a:rPr>
              <a:t>Network connections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title"/>
          </p:nvPr>
        </p:nvSpPr>
        <p:spPr/>
        <p:txBody>
          <a:bodyPr/>
          <a:lstStyle/>
          <a:p>
            <a:r>
              <a:rPr lang="en-US" altLang="en-US" smtClean="0"/>
              <a:t>Mapping Objects onto Hardware</a:t>
            </a:r>
          </a:p>
        </p:txBody>
      </p:sp>
      <p:sp>
        <p:nvSpPr>
          <p:cNvPr id="38915" name="Rectangle 8"/>
          <p:cNvSpPr>
            <a:spLocks noGrp="1" noChangeArrowheads="1"/>
          </p:cNvSpPr>
          <p:nvPr>
            <p:ph type="body" idx="1"/>
          </p:nvPr>
        </p:nvSpPr>
        <p:spPr/>
        <p:txBody>
          <a:bodyPr/>
          <a:lstStyle/>
          <a:p>
            <a:pPr>
              <a:lnSpc>
                <a:spcPct val="80000"/>
              </a:lnSpc>
            </a:pPr>
            <a:r>
              <a:rPr lang="en-US" altLang="en-US" dirty="0" smtClean="0">
                <a:solidFill>
                  <a:srgbClr val="0000FF"/>
                </a:solidFill>
              </a:rPr>
              <a:t>Control Objects -&gt; Processor </a:t>
            </a:r>
          </a:p>
          <a:p>
            <a:pPr lvl="1">
              <a:lnSpc>
                <a:spcPct val="80000"/>
              </a:lnSpc>
            </a:pPr>
            <a:r>
              <a:rPr lang="en-US" altLang="en-US" dirty="0" smtClean="0">
                <a:ea typeface="ＭＳ Ｐゴシック" charset="-128"/>
              </a:rPr>
              <a:t>Is the computation rate too demanding for a single processor?</a:t>
            </a:r>
          </a:p>
          <a:p>
            <a:pPr lvl="1">
              <a:lnSpc>
                <a:spcPct val="80000"/>
              </a:lnSpc>
            </a:pPr>
            <a:r>
              <a:rPr lang="en-US" altLang="en-US" dirty="0" smtClean="0">
                <a:ea typeface="ＭＳ Ｐゴシック" charset="-128"/>
              </a:rPr>
              <a:t>Can we get a speedup by distributing objects across several processors?</a:t>
            </a:r>
          </a:p>
          <a:p>
            <a:pPr lvl="1">
              <a:lnSpc>
                <a:spcPct val="80000"/>
              </a:lnSpc>
            </a:pPr>
            <a:r>
              <a:rPr lang="en-US" altLang="en-US" dirty="0" smtClean="0">
                <a:ea typeface="ＭＳ Ｐゴシック" charset="-128"/>
              </a:rPr>
              <a:t>How many processors are required to maintain a steady state load?</a:t>
            </a:r>
          </a:p>
          <a:p>
            <a:pPr>
              <a:lnSpc>
                <a:spcPct val="80000"/>
              </a:lnSpc>
            </a:pPr>
            <a:r>
              <a:rPr lang="en-US" altLang="en-US" dirty="0" smtClean="0">
                <a:solidFill>
                  <a:srgbClr val="0000FF"/>
                </a:solidFill>
              </a:rPr>
              <a:t>Entity Objects -&gt; Memory</a:t>
            </a:r>
          </a:p>
          <a:p>
            <a:pPr lvl="1">
              <a:lnSpc>
                <a:spcPct val="80000"/>
              </a:lnSpc>
            </a:pPr>
            <a:r>
              <a:rPr lang="en-US" altLang="en-US" dirty="0" smtClean="0">
                <a:ea typeface="ＭＳ Ｐゴシック" charset="-128"/>
              </a:rPr>
              <a:t>Is there enough memory to buffer bursts of requests?</a:t>
            </a:r>
          </a:p>
          <a:p>
            <a:pPr>
              <a:lnSpc>
                <a:spcPct val="80000"/>
              </a:lnSpc>
            </a:pPr>
            <a:r>
              <a:rPr lang="en-US" altLang="en-US" dirty="0" smtClean="0">
                <a:solidFill>
                  <a:srgbClr val="0000FF"/>
                </a:solidFill>
              </a:rPr>
              <a:t>Boundary Objects -&gt; Input / Output Devices</a:t>
            </a:r>
          </a:p>
          <a:p>
            <a:pPr lvl="1">
              <a:lnSpc>
                <a:spcPct val="80000"/>
              </a:lnSpc>
            </a:pPr>
            <a:r>
              <a:rPr lang="en-US" altLang="en-US" dirty="0" smtClean="0">
                <a:ea typeface="ＭＳ Ｐゴシック" charset="-128"/>
              </a:rPr>
              <a:t>Do we need an extra piece of hardware to  handle the data generation rates? </a:t>
            </a:r>
          </a:p>
          <a:p>
            <a:pPr lvl="1">
              <a:lnSpc>
                <a:spcPct val="80000"/>
              </a:lnSpc>
            </a:pPr>
            <a:r>
              <a:rPr lang="en-US" altLang="en-US" dirty="0" smtClean="0">
                <a:ea typeface="ＭＳ Ｐゴシック" charset="-128"/>
              </a:rPr>
              <a:t>Can the desired response time be realized with the available communication bandwidth between subsystems?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title"/>
          </p:nvPr>
        </p:nvSpPr>
        <p:spPr/>
        <p:txBody>
          <a:bodyPr/>
          <a:lstStyle/>
          <a:p>
            <a:r>
              <a:rPr lang="en-US" altLang="en-US" smtClean="0"/>
              <a:t>Mapping the Associations: Connectivity</a:t>
            </a:r>
          </a:p>
        </p:txBody>
      </p:sp>
      <p:sp>
        <p:nvSpPr>
          <p:cNvPr id="61446" name="Rectangle 6"/>
          <p:cNvSpPr>
            <a:spLocks noGrp="1" noChangeArrowheads="1"/>
          </p:cNvSpPr>
          <p:nvPr>
            <p:ph type="body" idx="1"/>
          </p:nvPr>
        </p:nvSpPr>
        <p:spPr/>
        <p:txBody>
          <a:bodyPr/>
          <a:lstStyle/>
          <a:p>
            <a:r>
              <a:rPr lang="en-US" altLang="en-US" dirty="0" smtClean="0"/>
              <a:t>Describe the physical connectivity</a:t>
            </a:r>
          </a:p>
          <a:p>
            <a:pPr lvl="1"/>
            <a:r>
              <a:rPr lang="en-US" altLang="en-US" dirty="0" smtClean="0">
                <a:ea typeface="ＭＳ Ｐゴシック" charset="-128"/>
              </a:rPr>
              <a:t>Describes which associations in the object model  are mapped to physical connections.</a:t>
            </a:r>
          </a:p>
          <a:p>
            <a:r>
              <a:rPr lang="en-US" altLang="en-US" dirty="0" smtClean="0"/>
              <a:t>Describe the logical connectivity (subsystem associations)</a:t>
            </a:r>
          </a:p>
          <a:p>
            <a:pPr lvl="1"/>
            <a:r>
              <a:rPr lang="en-US" altLang="en-US" dirty="0" smtClean="0">
                <a:ea typeface="ＭＳ Ｐゴシック" charset="-128"/>
              </a:rPr>
              <a:t>Associations that do not directly map into physical connections.</a:t>
            </a:r>
          </a:p>
          <a:p>
            <a:pPr lvl="1"/>
            <a:r>
              <a:rPr lang="en-US" altLang="en-US" dirty="0" smtClean="0">
                <a:ea typeface="ＭＳ Ｐゴシック" charset="-128"/>
              </a:rPr>
              <a:t>In which layer should these associations be implemented?</a:t>
            </a:r>
          </a:p>
          <a:p>
            <a:r>
              <a:rPr lang="en-US" altLang="en-US" dirty="0" smtClean="0"/>
              <a:t>Informal connectivity drawings often contain both types of connectivity</a:t>
            </a:r>
          </a:p>
          <a:p>
            <a:pPr lvl="1"/>
            <a:r>
              <a:rPr lang="en-US" altLang="en-US" dirty="0" smtClean="0">
                <a:ea typeface="ＭＳ Ｐゴシック" charset="-128"/>
              </a:rPr>
              <a:t>Practiced by many developers, sometimes confusing.</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8" y="876300"/>
            <a:ext cx="8169275"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3492" name="Text Box 4"/>
          <p:cNvSpPr txBox="1">
            <a:spLocks noChangeArrowheads="1"/>
          </p:cNvSpPr>
          <p:nvPr/>
        </p:nvSpPr>
        <p:spPr bwMode="auto">
          <a:xfrm>
            <a:off x="3938588" y="1625600"/>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t>TCP/IP</a:t>
            </a:r>
          </a:p>
        </p:txBody>
      </p:sp>
      <p:sp>
        <p:nvSpPr>
          <p:cNvPr id="63493" name="Text Box 5"/>
          <p:cNvSpPr txBox="1">
            <a:spLocks noChangeArrowheads="1"/>
          </p:cNvSpPr>
          <p:nvPr/>
        </p:nvSpPr>
        <p:spPr bwMode="auto">
          <a:xfrm>
            <a:off x="3122613" y="5292725"/>
            <a:ext cx="163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t>Ethernet Cat 5</a:t>
            </a:r>
          </a:p>
        </p:txBody>
      </p:sp>
      <p:sp>
        <p:nvSpPr>
          <p:cNvPr id="63494" name="AutoShape 6"/>
          <p:cNvSpPr>
            <a:spLocks noChangeArrowheads="1"/>
          </p:cNvSpPr>
          <p:nvPr/>
        </p:nvSpPr>
        <p:spPr bwMode="auto">
          <a:xfrm>
            <a:off x="6451600" y="5659438"/>
            <a:ext cx="2098675" cy="603250"/>
          </a:xfrm>
          <a:prstGeom prst="wedgeRectCallout">
            <a:avLst>
              <a:gd name="adj1" fmla="val -130333"/>
              <a:gd name="adj2" fmla="val -87894"/>
            </a:avLst>
          </a:prstGeom>
          <a:solidFill>
            <a:srgbClr val="FF0000"/>
          </a:solidFill>
          <a:ln w="12700">
            <a:solidFill>
              <a:schemeClr val="tx1"/>
            </a:solidFill>
            <a:miter lim="800000"/>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de-DE" altLang="en-US" sz="1800">
                <a:solidFill>
                  <a:srgbClr val="FFCC66"/>
                </a:solidFill>
              </a:rPr>
              <a:t>Physical </a:t>
            </a:r>
          </a:p>
          <a:p>
            <a:pPr algn="ctr"/>
            <a:r>
              <a:rPr lang="de-DE" altLang="en-US" sz="1800">
                <a:solidFill>
                  <a:srgbClr val="FFCC66"/>
                </a:solidFill>
              </a:rPr>
              <a:t>Connectivity</a:t>
            </a:r>
          </a:p>
        </p:txBody>
      </p:sp>
      <p:sp>
        <p:nvSpPr>
          <p:cNvPr id="63495" name="AutoShape 7"/>
          <p:cNvSpPr>
            <a:spLocks noChangeArrowheads="1"/>
          </p:cNvSpPr>
          <p:nvPr/>
        </p:nvSpPr>
        <p:spPr bwMode="auto">
          <a:xfrm>
            <a:off x="228600" y="1890713"/>
            <a:ext cx="2098675" cy="603250"/>
          </a:xfrm>
          <a:prstGeom prst="wedgeRectCallout">
            <a:avLst>
              <a:gd name="adj1" fmla="val 128593"/>
              <a:gd name="adj2" fmla="val -65792"/>
            </a:avLst>
          </a:prstGeom>
          <a:solidFill>
            <a:srgbClr val="FF0000"/>
          </a:solidFill>
          <a:ln w="12700">
            <a:solidFill>
              <a:schemeClr val="tx1"/>
            </a:solidFill>
            <a:miter lim="800000"/>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de-DE" altLang="en-US" sz="1800">
                <a:solidFill>
                  <a:srgbClr val="FFCC66"/>
                </a:solidFill>
              </a:rPr>
              <a:t>Logical </a:t>
            </a:r>
          </a:p>
          <a:p>
            <a:pPr algn="ctr"/>
            <a:r>
              <a:rPr lang="de-DE" altLang="en-US" sz="1800">
                <a:solidFill>
                  <a:srgbClr val="FFCC66"/>
                </a:solidFill>
              </a:rPr>
              <a:t>Connectivity</a:t>
            </a:r>
          </a:p>
        </p:txBody>
      </p:sp>
      <p:sp>
        <p:nvSpPr>
          <p:cNvPr id="43015" name="Titel 6"/>
          <p:cNvSpPr>
            <a:spLocks noGrp="1"/>
          </p:cNvSpPr>
          <p:nvPr>
            <p:ph type="title"/>
          </p:nvPr>
        </p:nvSpPr>
        <p:spPr/>
        <p:txBody>
          <a:bodyPr/>
          <a:lstStyle/>
          <a:p>
            <a:r>
              <a:rPr lang="en-US" altLang="en-US" dirty="0" smtClean="0"/>
              <a:t>Example: Informal Connectivity Drawing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49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349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4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autoUpdateAnimBg="0"/>
      <p:bldP spid="63493" grpId="0" build="p" autoUpdateAnimBg="0"/>
      <p:bldP spid="63494" grpId="0" animBg="1" autoUpdateAnimBg="0"/>
      <p:bldP spid="63495"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smtClean="0"/>
              <a:t>Logical vs Physical Connectivity and the relationship to Subsystem Layering</a:t>
            </a:r>
          </a:p>
        </p:txBody>
      </p:sp>
      <p:sp>
        <p:nvSpPr>
          <p:cNvPr id="45059" name="Rectangle 3"/>
          <p:cNvSpPr>
            <a:spLocks noChangeArrowheads="1"/>
          </p:cNvSpPr>
          <p:nvPr/>
        </p:nvSpPr>
        <p:spPr bwMode="auto">
          <a:xfrm>
            <a:off x="4889500" y="1752600"/>
            <a:ext cx="2141538" cy="598488"/>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a:extLst>
            <a:ext uri="{909E8E84-426E-40DD-AFC4-6F175D3DCCD1}">
              <a14:hiddenFill xmlns:a14="http://schemas.microsoft.com/office/drawing/2010/main">
                <a:solidFill>
                  <a:srgbClr val="FFFFFF"/>
                </a:solidFill>
              </a14:hiddenFill>
            </a:ext>
          </a:extLst>
        </p:spPr>
        <p:txBody>
          <a:bodyPr wrap="none" anchor="ctr">
            <a:flatTx/>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45060" name="Rectangle 4"/>
          <p:cNvSpPr>
            <a:spLocks noChangeArrowheads="1"/>
          </p:cNvSpPr>
          <p:nvPr/>
        </p:nvSpPr>
        <p:spPr bwMode="auto">
          <a:xfrm>
            <a:off x="5145088" y="1828800"/>
            <a:ext cx="203041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solidFill>
                  <a:srgbClr val="FF0000"/>
                </a:solidFill>
              </a:rPr>
              <a:t>Application Layer</a:t>
            </a:r>
          </a:p>
        </p:txBody>
      </p:sp>
      <p:sp>
        <p:nvSpPr>
          <p:cNvPr id="45061" name="Line 5"/>
          <p:cNvSpPr>
            <a:spLocks noChangeShapeType="1"/>
          </p:cNvSpPr>
          <p:nvPr/>
        </p:nvSpPr>
        <p:spPr bwMode="auto">
          <a:xfrm>
            <a:off x="2692400" y="2093913"/>
            <a:ext cx="2184400"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62" name="Rectangle 6"/>
          <p:cNvSpPr>
            <a:spLocks noChangeArrowheads="1"/>
          </p:cNvSpPr>
          <p:nvPr/>
        </p:nvSpPr>
        <p:spPr bwMode="auto">
          <a:xfrm>
            <a:off x="546100" y="1778000"/>
            <a:ext cx="2141538" cy="598488"/>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a:extLst>
            <a:ext uri="{909E8E84-426E-40DD-AFC4-6F175D3DCCD1}">
              <a14:hiddenFill xmlns:a14="http://schemas.microsoft.com/office/drawing/2010/main">
                <a:solidFill>
                  <a:srgbClr val="FFFFFF"/>
                </a:solidFill>
              </a14:hiddenFill>
            </a:ext>
          </a:extLst>
        </p:spPr>
        <p:txBody>
          <a:bodyPr wrap="none" anchor="ctr">
            <a:flatTx/>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45063" name="Rectangle 7"/>
          <p:cNvSpPr>
            <a:spLocks noChangeArrowheads="1"/>
          </p:cNvSpPr>
          <p:nvPr/>
        </p:nvSpPr>
        <p:spPr bwMode="auto">
          <a:xfrm>
            <a:off x="725488" y="1828800"/>
            <a:ext cx="203041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solidFill>
                  <a:srgbClr val="FF0000"/>
                </a:solidFill>
              </a:rPr>
              <a:t>Application Layer</a:t>
            </a:r>
          </a:p>
        </p:txBody>
      </p:sp>
      <p:grpSp>
        <p:nvGrpSpPr>
          <p:cNvPr id="2" name="Group 8"/>
          <p:cNvGrpSpPr>
            <a:grpSpLocks/>
          </p:cNvGrpSpPr>
          <p:nvPr/>
        </p:nvGrpSpPr>
        <p:grpSpPr bwMode="auto">
          <a:xfrm>
            <a:off x="533400" y="2362200"/>
            <a:ext cx="6484938" cy="3654425"/>
            <a:chOff x="720" y="1586"/>
            <a:chExt cx="4085" cy="2302"/>
          </a:xfrm>
        </p:grpSpPr>
        <p:sp>
          <p:nvSpPr>
            <p:cNvPr id="45074" name="Rectangle 9"/>
            <p:cNvSpPr>
              <a:spLocks noChangeArrowheads="1"/>
            </p:cNvSpPr>
            <p:nvPr/>
          </p:nvSpPr>
          <p:spPr bwMode="auto">
            <a:xfrm>
              <a:off x="3456" y="1586"/>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a:extLst>
              <a:ext uri="{909E8E84-426E-40DD-AFC4-6F175D3DCCD1}">
                <a14:hiddenFill xmlns:a14="http://schemas.microsoft.com/office/drawing/2010/main">
                  <a:solidFill>
                    <a:srgbClr val="FFFFFF"/>
                  </a:solidFill>
                </a14:hiddenFill>
              </a:ext>
            </a:extLst>
          </p:spPr>
          <p:txBody>
            <a:bodyPr wrap="none" anchor="ctr">
              <a:flatTx/>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45075" name="Rectangle 10"/>
            <p:cNvSpPr>
              <a:spLocks noChangeArrowheads="1"/>
            </p:cNvSpPr>
            <p:nvPr/>
          </p:nvSpPr>
          <p:spPr bwMode="auto">
            <a:xfrm>
              <a:off x="3518" y="1643"/>
              <a:ext cx="119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solidFill>
                    <a:srgbClr val="000000"/>
                  </a:solidFill>
                </a:rPr>
                <a:t>Presentation Layer</a:t>
              </a:r>
            </a:p>
          </p:txBody>
        </p:sp>
        <p:sp>
          <p:nvSpPr>
            <p:cNvPr id="45076" name="Rectangle 11"/>
            <p:cNvSpPr>
              <a:spLocks noChangeArrowheads="1"/>
            </p:cNvSpPr>
            <p:nvPr/>
          </p:nvSpPr>
          <p:spPr bwMode="auto">
            <a:xfrm>
              <a:off x="3456" y="1962"/>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a:extLst>
              <a:ext uri="{909E8E84-426E-40DD-AFC4-6F175D3DCCD1}">
                <a14:hiddenFill xmlns:a14="http://schemas.microsoft.com/office/drawing/2010/main">
                  <a:solidFill>
                    <a:srgbClr val="FFFFFF"/>
                  </a:solidFill>
                </a14:hiddenFill>
              </a:ext>
            </a:extLst>
          </p:spPr>
          <p:txBody>
            <a:bodyPr wrap="none" anchor="ctr">
              <a:flatTx/>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45077" name="Rectangle 12"/>
            <p:cNvSpPr>
              <a:spLocks noChangeArrowheads="1"/>
            </p:cNvSpPr>
            <p:nvPr/>
          </p:nvSpPr>
          <p:spPr bwMode="auto">
            <a:xfrm>
              <a:off x="3654" y="2016"/>
              <a:ext cx="92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solidFill>
                    <a:srgbClr val="000000"/>
                  </a:solidFill>
                </a:rPr>
                <a:t>Session Layer</a:t>
              </a:r>
            </a:p>
          </p:txBody>
        </p:sp>
        <p:sp>
          <p:nvSpPr>
            <p:cNvPr id="45078" name="Rectangle 13"/>
            <p:cNvSpPr>
              <a:spLocks noChangeArrowheads="1"/>
            </p:cNvSpPr>
            <p:nvPr/>
          </p:nvSpPr>
          <p:spPr bwMode="auto">
            <a:xfrm>
              <a:off x="3456" y="2348"/>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a:extLst>
              <a:ext uri="{909E8E84-426E-40DD-AFC4-6F175D3DCCD1}">
                <a14:hiddenFill xmlns:a14="http://schemas.microsoft.com/office/drawing/2010/main">
                  <a:solidFill>
                    <a:srgbClr val="FFFFFF"/>
                  </a:solidFill>
                </a14:hiddenFill>
              </a:ext>
            </a:extLst>
          </p:spPr>
          <p:txBody>
            <a:bodyPr wrap="none" anchor="ctr">
              <a:flatTx/>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45079" name="Rectangle 14"/>
            <p:cNvSpPr>
              <a:spLocks noChangeArrowheads="1"/>
            </p:cNvSpPr>
            <p:nvPr/>
          </p:nvSpPr>
          <p:spPr bwMode="auto">
            <a:xfrm>
              <a:off x="3594" y="2411"/>
              <a:ext cx="10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solidFill>
                    <a:srgbClr val="000000"/>
                  </a:solidFill>
                </a:rPr>
                <a:t>Transport Layer</a:t>
              </a:r>
            </a:p>
          </p:txBody>
        </p:sp>
        <p:sp>
          <p:nvSpPr>
            <p:cNvPr id="45080" name="Rectangle 15"/>
            <p:cNvSpPr>
              <a:spLocks noChangeArrowheads="1"/>
            </p:cNvSpPr>
            <p:nvPr/>
          </p:nvSpPr>
          <p:spPr bwMode="auto">
            <a:xfrm>
              <a:off x="3456" y="2724"/>
              <a:ext cx="1349" cy="368"/>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a:extLst>
              <a:ext uri="{909E8E84-426E-40DD-AFC4-6F175D3DCCD1}">
                <a14:hiddenFill xmlns:a14="http://schemas.microsoft.com/office/drawing/2010/main">
                  <a:solidFill>
                    <a:srgbClr val="FFFFFF"/>
                  </a:solidFill>
                </a14:hiddenFill>
              </a:ext>
            </a:extLst>
          </p:spPr>
          <p:txBody>
            <a:bodyPr wrap="none" anchor="ctr">
              <a:flatTx/>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45081" name="Rectangle 16"/>
            <p:cNvSpPr>
              <a:spLocks noChangeArrowheads="1"/>
            </p:cNvSpPr>
            <p:nvPr/>
          </p:nvSpPr>
          <p:spPr bwMode="auto">
            <a:xfrm>
              <a:off x="3622" y="2736"/>
              <a:ext cx="9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solidFill>
                    <a:srgbClr val="000000"/>
                  </a:solidFill>
                </a:rPr>
                <a:t>Network Layer</a:t>
              </a:r>
            </a:p>
          </p:txBody>
        </p:sp>
        <p:sp>
          <p:nvSpPr>
            <p:cNvPr id="45082" name="Rectangle 17"/>
            <p:cNvSpPr>
              <a:spLocks noChangeArrowheads="1"/>
            </p:cNvSpPr>
            <p:nvPr/>
          </p:nvSpPr>
          <p:spPr bwMode="auto">
            <a:xfrm>
              <a:off x="3456" y="3110"/>
              <a:ext cx="1349" cy="359"/>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a:extLst>
              <a:ext uri="{909E8E84-426E-40DD-AFC4-6F175D3DCCD1}">
                <a14:hiddenFill xmlns:a14="http://schemas.microsoft.com/office/drawing/2010/main">
                  <a:solidFill>
                    <a:srgbClr val="FFFFFF"/>
                  </a:solidFill>
                </a14:hiddenFill>
              </a:ext>
            </a:extLst>
          </p:spPr>
          <p:txBody>
            <a:bodyPr wrap="none" anchor="ctr">
              <a:flatTx/>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45083" name="Rectangle 18"/>
            <p:cNvSpPr>
              <a:spLocks noChangeArrowheads="1"/>
            </p:cNvSpPr>
            <p:nvPr/>
          </p:nvSpPr>
          <p:spPr bwMode="auto">
            <a:xfrm>
              <a:off x="3584" y="3179"/>
              <a:ext cx="10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solidFill>
                    <a:srgbClr val="000000"/>
                  </a:solidFill>
                </a:rPr>
                <a:t>Data Link Layer</a:t>
              </a:r>
            </a:p>
          </p:txBody>
        </p:sp>
        <p:sp>
          <p:nvSpPr>
            <p:cNvPr id="45084" name="Rectangle 19"/>
            <p:cNvSpPr>
              <a:spLocks noChangeArrowheads="1"/>
            </p:cNvSpPr>
            <p:nvPr/>
          </p:nvSpPr>
          <p:spPr bwMode="auto">
            <a:xfrm>
              <a:off x="3456" y="3495"/>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a:extLst>
              <a:ext uri="{909E8E84-426E-40DD-AFC4-6F175D3DCCD1}">
                <a14:hiddenFill xmlns:a14="http://schemas.microsoft.com/office/drawing/2010/main">
                  <a:solidFill>
                    <a:srgbClr val="FFFFFF"/>
                  </a:solidFill>
                </a14:hiddenFill>
              </a:ext>
            </a:extLst>
          </p:spPr>
          <p:txBody>
            <a:bodyPr wrap="none" anchor="ctr">
              <a:flatTx/>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45085" name="Rectangle 20"/>
            <p:cNvSpPr>
              <a:spLocks noChangeArrowheads="1"/>
            </p:cNvSpPr>
            <p:nvPr/>
          </p:nvSpPr>
          <p:spPr bwMode="auto">
            <a:xfrm>
              <a:off x="3776" y="3578"/>
              <a:ext cx="9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solidFill>
                    <a:srgbClr val="000000"/>
                  </a:solidFill>
                </a:rPr>
                <a:t>Physical Layer</a:t>
              </a:r>
            </a:p>
          </p:txBody>
        </p:sp>
        <p:sp>
          <p:nvSpPr>
            <p:cNvPr id="45086" name="Line 21"/>
            <p:cNvSpPr>
              <a:spLocks noChangeShapeType="1"/>
            </p:cNvSpPr>
            <p:nvPr/>
          </p:nvSpPr>
          <p:spPr bwMode="auto">
            <a:xfrm>
              <a:off x="2072" y="1765"/>
              <a:ext cx="1376"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87" name="Line 22"/>
            <p:cNvSpPr>
              <a:spLocks noChangeShapeType="1"/>
            </p:cNvSpPr>
            <p:nvPr/>
          </p:nvSpPr>
          <p:spPr bwMode="auto">
            <a:xfrm>
              <a:off x="2072" y="2186"/>
              <a:ext cx="1376"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88" name="Line 23"/>
            <p:cNvSpPr>
              <a:spLocks noChangeShapeType="1"/>
            </p:cNvSpPr>
            <p:nvPr/>
          </p:nvSpPr>
          <p:spPr bwMode="auto">
            <a:xfrm>
              <a:off x="2072" y="2545"/>
              <a:ext cx="1376"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89" name="Line 24"/>
            <p:cNvSpPr>
              <a:spLocks noChangeShapeType="1"/>
            </p:cNvSpPr>
            <p:nvPr/>
          </p:nvSpPr>
          <p:spPr bwMode="auto">
            <a:xfrm>
              <a:off x="2072" y="2966"/>
              <a:ext cx="1376"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90" name="Line 25"/>
            <p:cNvSpPr>
              <a:spLocks noChangeShapeType="1"/>
            </p:cNvSpPr>
            <p:nvPr/>
          </p:nvSpPr>
          <p:spPr bwMode="auto">
            <a:xfrm>
              <a:off x="2072" y="3316"/>
              <a:ext cx="1376"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91" name="Line 26"/>
            <p:cNvSpPr>
              <a:spLocks noChangeShapeType="1"/>
            </p:cNvSpPr>
            <p:nvPr/>
          </p:nvSpPr>
          <p:spPr bwMode="auto">
            <a:xfrm>
              <a:off x="2072" y="3738"/>
              <a:ext cx="1376"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92" name="Rectangle 27"/>
            <p:cNvSpPr>
              <a:spLocks noChangeArrowheads="1"/>
            </p:cNvSpPr>
            <p:nvPr/>
          </p:nvSpPr>
          <p:spPr bwMode="auto">
            <a:xfrm>
              <a:off x="2302" y="2212"/>
              <a:ext cx="1394"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400" b="0">
                  <a:solidFill>
                    <a:srgbClr val="000000"/>
                  </a:solidFill>
                  <a:latin typeface="Helvetica" charset="0"/>
                </a:rPr>
                <a:t>Bidirectional associa- tions for each layer</a:t>
              </a:r>
            </a:p>
          </p:txBody>
        </p:sp>
        <p:sp>
          <p:nvSpPr>
            <p:cNvPr id="45093" name="Rectangle 28"/>
            <p:cNvSpPr>
              <a:spLocks noChangeArrowheads="1"/>
            </p:cNvSpPr>
            <p:nvPr/>
          </p:nvSpPr>
          <p:spPr bwMode="auto">
            <a:xfrm>
              <a:off x="720" y="1602"/>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a:extLst>
              <a:ext uri="{909E8E84-426E-40DD-AFC4-6F175D3DCCD1}">
                <a14:hiddenFill xmlns:a14="http://schemas.microsoft.com/office/drawing/2010/main">
                  <a:solidFill>
                    <a:srgbClr val="FFFFFF"/>
                  </a:solidFill>
                </a14:hiddenFill>
              </a:ext>
            </a:extLst>
          </p:spPr>
          <p:txBody>
            <a:bodyPr wrap="none" anchor="ctr">
              <a:flatTx/>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45094" name="Rectangle 29"/>
            <p:cNvSpPr>
              <a:spLocks noChangeArrowheads="1"/>
            </p:cNvSpPr>
            <p:nvPr/>
          </p:nvSpPr>
          <p:spPr bwMode="auto">
            <a:xfrm>
              <a:off x="782" y="1659"/>
              <a:ext cx="119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solidFill>
                    <a:srgbClr val="000000"/>
                  </a:solidFill>
                </a:rPr>
                <a:t>Presentation Layer</a:t>
              </a:r>
            </a:p>
          </p:txBody>
        </p:sp>
        <p:sp>
          <p:nvSpPr>
            <p:cNvPr id="45095" name="Rectangle 30"/>
            <p:cNvSpPr>
              <a:spLocks noChangeArrowheads="1"/>
            </p:cNvSpPr>
            <p:nvPr/>
          </p:nvSpPr>
          <p:spPr bwMode="auto">
            <a:xfrm>
              <a:off x="720" y="1978"/>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a:extLst>
              <a:ext uri="{909E8E84-426E-40DD-AFC4-6F175D3DCCD1}">
                <a14:hiddenFill xmlns:a14="http://schemas.microsoft.com/office/drawing/2010/main">
                  <a:solidFill>
                    <a:srgbClr val="FFFFFF"/>
                  </a:solidFill>
                </a14:hiddenFill>
              </a:ext>
            </a:extLst>
          </p:spPr>
          <p:txBody>
            <a:bodyPr wrap="none" anchor="ctr">
              <a:flatTx/>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45096" name="Rectangle 31"/>
            <p:cNvSpPr>
              <a:spLocks noChangeArrowheads="1"/>
            </p:cNvSpPr>
            <p:nvPr/>
          </p:nvSpPr>
          <p:spPr bwMode="auto">
            <a:xfrm>
              <a:off x="918" y="2064"/>
              <a:ext cx="92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solidFill>
                    <a:srgbClr val="000000"/>
                  </a:solidFill>
                </a:rPr>
                <a:t>Session Layer</a:t>
              </a:r>
            </a:p>
          </p:txBody>
        </p:sp>
        <p:sp>
          <p:nvSpPr>
            <p:cNvPr id="45097" name="Rectangle 32"/>
            <p:cNvSpPr>
              <a:spLocks noChangeArrowheads="1"/>
            </p:cNvSpPr>
            <p:nvPr/>
          </p:nvSpPr>
          <p:spPr bwMode="auto">
            <a:xfrm>
              <a:off x="720" y="2364"/>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a:extLst>
              <a:ext uri="{909E8E84-426E-40DD-AFC4-6F175D3DCCD1}">
                <a14:hiddenFill xmlns:a14="http://schemas.microsoft.com/office/drawing/2010/main">
                  <a:solidFill>
                    <a:srgbClr val="FFFFFF"/>
                  </a:solidFill>
                </a14:hiddenFill>
              </a:ext>
            </a:extLst>
          </p:spPr>
          <p:txBody>
            <a:bodyPr wrap="none" anchor="ctr">
              <a:flatTx/>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45098" name="Rectangle 33"/>
            <p:cNvSpPr>
              <a:spLocks noChangeArrowheads="1"/>
            </p:cNvSpPr>
            <p:nvPr/>
          </p:nvSpPr>
          <p:spPr bwMode="auto">
            <a:xfrm>
              <a:off x="858" y="2427"/>
              <a:ext cx="10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solidFill>
                    <a:srgbClr val="000000"/>
                  </a:solidFill>
                </a:rPr>
                <a:t>Transport Layer</a:t>
              </a:r>
            </a:p>
          </p:txBody>
        </p:sp>
        <p:sp>
          <p:nvSpPr>
            <p:cNvPr id="45099" name="Rectangle 34"/>
            <p:cNvSpPr>
              <a:spLocks noChangeArrowheads="1"/>
            </p:cNvSpPr>
            <p:nvPr/>
          </p:nvSpPr>
          <p:spPr bwMode="auto">
            <a:xfrm>
              <a:off x="720" y="2740"/>
              <a:ext cx="1349" cy="368"/>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a:extLst>
              <a:ext uri="{909E8E84-426E-40DD-AFC4-6F175D3DCCD1}">
                <a14:hiddenFill xmlns:a14="http://schemas.microsoft.com/office/drawing/2010/main">
                  <a:solidFill>
                    <a:srgbClr val="FFFFFF"/>
                  </a:solidFill>
                </a14:hiddenFill>
              </a:ext>
            </a:extLst>
          </p:spPr>
          <p:txBody>
            <a:bodyPr wrap="none" anchor="ctr">
              <a:flatTx/>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45100" name="Rectangle 35"/>
            <p:cNvSpPr>
              <a:spLocks noChangeArrowheads="1"/>
            </p:cNvSpPr>
            <p:nvPr/>
          </p:nvSpPr>
          <p:spPr bwMode="auto">
            <a:xfrm>
              <a:off x="886" y="2752"/>
              <a:ext cx="9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solidFill>
                    <a:srgbClr val="000000"/>
                  </a:solidFill>
                </a:rPr>
                <a:t>Network Layer</a:t>
              </a:r>
            </a:p>
          </p:txBody>
        </p:sp>
        <p:sp>
          <p:nvSpPr>
            <p:cNvPr id="45101" name="Rectangle 36"/>
            <p:cNvSpPr>
              <a:spLocks noChangeArrowheads="1"/>
            </p:cNvSpPr>
            <p:nvPr/>
          </p:nvSpPr>
          <p:spPr bwMode="auto">
            <a:xfrm>
              <a:off x="720" y="3126"/>
              <a:ext cx="1349" cy="359"/>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a:extLst>
              <a:ext uri="{909E8E84-426E-40DD-AFC4-6F175D3DCCD1}">
                <a14:hiddenFill xmlns:a14="http://schemas.microsoft.com/office/drawing/2010/main">
                  <a:solidFill>
                    <a:srgbClr val="FFFFFF"/>
                  </a:solidFill>
                </a14:hiddenFill>
              </a:ext>
            </a:extLst>
          </p:spPr>
          <p:txBody>
            <a:bodyPr wrap="none" anchor="ctr">
              <a:flatTx/>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45102" name="Rectangle 37"/>
            <p:cNvSpPr>
              <a:spLocks noChangeArrowheads="1"/>
            </p:cNvSpPr>
            <p:nvPr/>
          </p:nvSpPr>
          <p:spPr bwMode="auto">
            <a:xfrm>
              <a:off x="848" y="3195"/>
              <a:ext cx="10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solidFill>
                    <a:srgbClr val="000000"/>
                  </a:solidFill>
                </a:rPr>
                <a:t>Data Link Layer</a:t>
              </a:r>
            </a:p>
          </p:txBody>
        </p:sp>
        <p:sp>
          <p:nvSpPr>
            <p:cNvPr id="45103" name="Rectangle 38"/>
            <p:cNvSpPr>
              <a:spLocks noChangeArrowheads="1"/>
            </p:cNvSpPr>
            <p:nvPr/>
          </p:nvSpPr>
          <p:spPr bwMode="auto">
            <a:xfrm>
              <a:off x="720" y="3511"/>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a:extLst>
              <a:ext uri="{909E8E84-426E-40DD-AFC4-6F175D3DCCD1}">
                <a14:hiddenFill xmlns:a14="http://schemas.microsoft.com/office/drawing/2010/main">
                  <a:solidFill>
                    <a:srgbClr val="FFFFFF"/>
                  </a:solidFill>
                </a14:hiddenFill>
              </a:ext>
            </a:extLst>
          </p:spPr>
          <p:txBody>
            <a:bodyPr wrap="none" anchor="ctr">
              <a:flatTx/>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45104" name="Rectangle 39"/>
            <p:cNvSpPr>
              <a:spLocks noChangeArrowheads="1"/>
            </p:cNvSpPr>
            <p:nvPr/>
          </p:nvSpPr>
          <p:spPr bwMode="auto">
            <a:xfrm>
              <a:off x="1040" y="3594"/>
              <a:ext cx="9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solidFill>
                    <a:srgbClr val="000000"/>
                  </a:solidFill>
                </a:rPr>
                <a:t>Physical Layer</a:t>
              </a:r>
            </a:p>
          </p:txBody>
        </p:sp>
      </p:grpSp>
      <p:grpSp>
        <p:nvGrpSpPr>
          <p:cNvPr id="45065" name="Group 40"/>
          <p:cNvGrpSpPr>
            <a:grpSpLocks/>
          </p:cNvGrpSpPr>
          <p:nvPr/>
        </p:nvGrpSpPr>
        <p:grpSpPr bwMode="auto">
          <a:xfrm>
            <a:off x="974725" y="6034088"/>
            <a:ext cx="5781675" cy="366712"/>
            <a:chOff x="950" y="3897"/>
            <a:chExt cx="3642" cy="231"/>
          </a:xfrm>
        </p:grpSpPr>
        <p:sp>
          <p:nvSpPr>
            <p:cNvPr id="45072" name="Text Box 41"/>
            <p:cNvSpPr txBox="1">
              <a:spLocks noChangeArrowheads="1"/>
            </p:cNvSpPr>
            <p:nvPr/>
          </p:nvSpPr>
          <p:spPr bwMode="auto">
            <a:xfrm>
              <a:off x="950" y="3897"/>
              <a:ext cx="8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solidFill>
                    <a:srgbClr val="0000CC"/>
                  </a:solidFill>
                  <a:latin typeface="Palatino" charset="0"/>
                </a:rPr>
                <a:t>Processor 1</a:t>
              </a:r>
            </a:p>
          </p:txBody>
        </p:sp>
        <p:sp>
          <p:nvSpPr>
            <p:cNvPr id="45073" name="Text Box 42"/>
            <p:cNvSpPr txBox="1">
              <a:spLocks noChangeArrowheads="1"/>
            </p:cNvSpPr>
            <p:nvPr/>
          </p:nvSpPr>
          <p:spPr bwMode="auto">
            <a:xfrm>
              <a:off x="3744" y="3897"/>
              <a:ext cx="8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solidFill>
                    <a:srgbClr val="0000CC"/>
                  </a:solidFill>
                  <a:latin typeface="Palatino" charset="0"/>
                </a:rPr>
                <a:t>Processor 2</a:t>
              </a:r>
            </a:p>
          </p:txBody>
        </p:sp>
      </p:grpSp>
      <p:grpSp>
        <p:nvGrpSpPr>
          <p:cNvPr id="4" name="Group 49"/>
          <p:cNvGrpSpPr>
            <a:grpSpLocks/>
          </p:cNvGrpSpPr>
          <p:nvPr/>
        </p:nvGrpSpPr>
        <p:grpSpPr bwMode="auto">
          <a:xfrm>
            <a:off x="7391400" y="1600200"/>
            <a:ext cx="1752600" cy="3505200"/>
            <a:chOff x="4656" y="1008"/>
            <a:chExt cx="1104" cy="2208"/>
          </a:xfrm>
        </p:grpSpPr>
        <p:sp>
          <p:nvSpPr>
            <p:cNvPr id="45070" name="AutoShape 44"/>
            <p:cNvSpPr>
              <a:spLocks/>
            </p:cNvSpPr>
            <p:nvPr/>
          </p:nvSpPr>
          <p:spPr bwMode="auto">
            <a:xfrm flipH="1">
              <a:off x="4656" y="1008"/>
              <a:ext cx="144" cy="2208"/>
            </a:xfrm>
            <a:prstGeom prst="leftBrace">
              <a:avLst>
                <a:gd name="adj1" fmla="val 127778"/>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endParaRPr lang="de-DE" altLang="en-US" sz="1800">
                <a:latin typeface="Palatino" charset="0"/>
              </a:endParaRPr>
            </a:p>
          </p:txBody>
        </p:sp>
        <p:sp>
          <p:nvSpPr>
            <p:cNvPr id="45071" name="Text Box 45"/>
            <p:cNvSpPr txBox="1">
              <a:spLocks noChangeArrowheads="1"/>
            </p:cNvSpPr>
            <p:nvPr/>
          </p:nvSpPr>
          <p:spPr bwMode="auto">
            <a:xfrm>
              <a:off x="4796" y="1714"/>
              <a:ext cx="96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latin typeface="Palatino" charset="0"/>
                </a:rPr>
                <a:t>Logical</a:t>
              </a:r>
            </a:p>
            <a:p>
              <a:r>
                <a:rPr lang="en-US" altLang="en-US" sz="1800">
                  <a:latin typeface="Palatino" charset="0"/>
                </a:rPr>
                <a:t>Connectivity</a:t>
              </a:r>
            </a:p>
            <a:p>
              <a:endParaRPr lang="en-US" altLang="en-US">
                <a:latin typeface="Palatino" charset="0"/>
              </a:endParaRPr>
            </a:p>
          </p:txBody>
        </p:sp>
      </p:grpSp>
      <p:grpSp>
        <p:nvGrpSpPr>
          <p:cNvPr id="5" name="Group 50"/>
          <p:cNvGrpSpPr>
            <a:grpSpLocks/>
          </p:cNvGrpSpPr>
          <p:nvPr/>
        </p:nvGrpSpPr>
        <p:grpSpPr bwMode="auto">
          <a:xfrm>
            <a:off x="7380288" y="5256213"/>
            <a:ext cx="1758950" cy="763587"/>
            <a:chOff x="4649" y="3311"/>
            <a:chExt cx="1108" cy="481"/>
          </a:xfrm>
        </p:grpSpPr>
        <p:sp>
          <p:nvSpPr>
            <p:cNvPr id="45068" name="AutoShape 47"/>
            <p:cNvSpPr>
              <a:spLocks/>
            </p:cNvSpPr>
            <p:nvPr/>
          </p:nvSpPr>
          <p:spPr bwMode="auto">
            <a:xfrm flipH="1">
              <a:off x="4649" y="3312"/>
              <a:ext cx="144" cy="480"/>
            </a:xfrm>
            <a:prstGeom prst="leftBrace">
              <a:avLst>
                <a:gd name="adj1" fmla="val 27778"/>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45069" name="Text Box 48"/>
            <p:cNvSpPr txBox="1">
              <a:spLocks noChangeArrowheads="1"/>
            </p:cNvSpPr>
            <p:nvPr/>
          </p:nvSpPr>
          <p:spPr bwMode="auto">
            <a:xfrm>
              <a:off x="4793" y="3311"/>
              <a:ext cx="9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latin typeface="Palatino" charset="0"/>
                </a:rPr>
                <a:t>Physical</a:t>
              </a:r>
            </a:p>
            <a:p>
              <a:r>
                <a:rPr lang="en-US" altLang="en-US" sz="1800">
                  <a:latin typeface="Palatino" charset="0"/>
                </a:rPr>
                <a:t>Connectivity</a:t>
              </a:r>
              <a:endParaRPr lang="en-US" altLang="en-US">
                <a:latin typeface="Palatino"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Allocating objects and subsystems to nodes</a:t>
            </a:r>
            <a:endParaRPr lang="en-US" dirty="0"/>
          </a:p>
        </p:txBody>
      </p:sp>
      <p:sp>
        <p:nvSpPr>
          <p:cNvPr id="3" name="Content Placeholder 2"/>
          <p:cNvSpPr>
            <a:spLocks noGrp="1"/>
          </p:cNvSpPr>
          <p:nvPr>
            <p:ph idx="1"/>
          </p:nvPr>
        </p:nvSpPr>
        <p:spPr/>
        <p:txBody>
          <a:bodyPr/>
          <a:lstStyle/>
          <a:p>
            <a:r>
              <a:rPr lang="en-US" dirty="0"/>
              <a:t>Once the hardware configuration has been defined and the virtual machines </a:t>
            </a:r>
            <a:r>
              <a:rPr lang="en-US" dirty="0" smtClean="0"/>
              <a:t>selected, objects and </a:t>
            </a:r>
            <a:r>
              <a:rPr lang="en-US" dirty="0"/>
              <a:t>subsystems are assigned to nodes. </a:t>
            </a:r>
            <a:endParaRPr lang="en-US" dirty="0" smtClean="0"/>
          </a:p>
          <a:p>
            <a:r>
              <a:rPr lang="en-US" dirty="0" smtClean="0"/>
              <a:t>This </a:t>
            </a:r>
            <a:r>
              <a:rPr lang="en-US" dirty="0"/>
              <a:t>often triggers the identification of </a:t>
            </a:r>
            <a:r>
              <a:rPr lang="en-US" dirty="0" smtClean="0"/>
              <a:t>new objects </a:t>
            </a:r>
            <a:r>
              <a:rPr lang="en-US" dirty="0"/>
              <a:t>and subsystems for transporting data among the nodes</a:t>
            </a:r>
            <a:r>
              <a:rPr lang="en-US" dirty="0" smtClean="0"/>
              <a:t>.</a:t>
            </a:r>
          </a:p>
          <a:p>
            <a:r>
              <a:rPr lang="en-US" dirty="0" smtClean="0"/>
              <a:t>Example:</a:t>
            </a:r>
          </a:p>
          <a:p>
            <a:pPr lvl="1"/>
            <a:r>
              <a:rPr lang="en-US" dirty="0"/>
              <a:t>In the </a:t>
            </a:r>
            <a:r>
              <a:rPr lang="en-US" dirty="0" err="1"/>
              <a:t>MyTrip</a:t>
            </a:r>
            <a:r>
              <a:rPr lang="en-US" dirty="0"/>
              <a:t> system, both </a:t>
            </a:r>
            <a:r>
              <a:rPr lang="en-US" dirty="0" err="1"/>
              <a:t>RoutingSubsystem</a:t>
            </a:r>
            <a:r>
              <a:rPr lang="en-US" dirty="0"/>
              <a:t> and </a:t>
            </a:r>
            <a:r>
              <a:rPr lang="en-US" dirty="0" err="1"/>
              <a:t>PlanningSubsystem</a:t>
            </a:r>
            <a:r>
              <a:rPr lang="en-US" dirty="0"/>
              <a:t> share the objects</a:t>
            </a:r>
          </a:p>
          <a:p>
            <a:pPr lvl="2"/>
            <a:r>
              <a:rPr lang="en-US" dirty="0"/>
              <a:t>Trip, Destination, Crossing, Segment, and Direction. </a:t>
            </a:r>
            <a:endParaRPr lang="en-US" dirty="0" smtClean="0"/>
          </a:p>
          <a:p>
            <a:pPr lvl="1"/>
            <a:r>
              <a:rPr lang="en-US" dirty="0" smtClean="0"/>
              <a:t>Instances </a:t>
            </a:r>
            <a:r>
              <a:rPr lang="en-US" dirty="0"/>
              <a:t>of these classes need </a:t>
            </a:r>
            <a:r>
              <a:rPr lang="en-US" dirty="0" smtClean="0"/>
              <a:t>to communicate </a:t>
            </a:r>
            <a:r>
              <a:rPr lang="en-US" dirty="0"/>
              <a:t>via a wireless modem using some </a:t>
            </a:r>
            <a:r>
              <a:rPr lang="en-US" dirty="0" smtClean="0"/>
              <a:t> communication </a:t>
            </a:r>
            <a:r>
              <a:rPr lang="en-US" dirty="0"/>
              <a:t>protocol.</a:t>
            </a:r>
            <a:endParaRPr lang="en-US" dirty="0"/>
          </a:p>
        </p:txBody>
      </p:sp>
    </p:spTree>
    <p:extLst>
      <p:ext uri="{BB962C8B-B14F-4D97-AF65-F5344CB8AC3E}">
        <p14:creationId xmlns:p14="http://schemas.microsoft.com/office/powerpoint/2010/main" val="571156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During </a:t>
            </a:r>
            <a:r>
              <a:rPr lang="en-US" dirty="0"/>
              <a:t>system design, we </a:t>
            </a:r>
            <a:r>
              <a:rPr lang="en-US" dirty="0" smtClean="0"/>
              <a:t>identify;</a:t>
            </a:r>
          </a:p>
          <a:p>
            <a:pPr lvl="1"/>
            <a:r>
              <a:rPr lang="en-US" dirty="0" smtClean="0"/>
              <a:t>design goals</a:t>
            </a:r>
          </a:p>
          <a:p>
            <a:pPr lvl="1"/>
            <a:r>
              <a:rPr lang="en-US" dirty="0" smtClean="0"/>
              <a:t>decompose </a:t>
            </a:r>
            <a:r>
              <a:rPr lang="en-US" dirty="0"/>
              <a:t>the system into </a:t>
            </a:r>
            <a:r>
              <a:rPr lang="en-US" dirty="0" smtClean="0"/>
              <a:t>subsystems</a:t>
            </a:r>
          </a:p>
          <a:p>
            <a:pPr lvl="1"/>
            <a:r>
              <a:rPr lang="en-US" dirty="0" smtClean="0"/>
              <a:t>refine </a:t>
            </a:r>
            <a:r>
              <a:rPr lang="en-US" dirty="0"/>
              <a:t>the subsystem decomposition until all design goals are addressed. </a:t>
            </a:r>
            <a:endParaRPr lang="en-US" dirty="0" smtClean="0"/>
          </a:p>
          <a:p>
            <a:r>
              <a:rPr lang="en-US" dirty="0" smtClean="0"/>
              <a:t>In the previous chapter</a:t>
            </a:r>
          </a:p>
          <a:p>
            <a:pPr lvl="1"/>
            <a:r>
              <a:rPr lang="en-US" dirty="0" smtClean="0"/>
              <a:t>we </a:t>
            </a:r>
            <a:r>
              <a:rPr lang="en-US" dirty="0"/>
              <a:t>described the concepts of design goals and system decomposition</a:t>
            </a:r>
            <a:r>
              <a:rPr lang="en-US" dirty="0" smtClean="0"/>
              <a:t>.</a:t>
            </a:r>
          </a:p>
          <a:p>
            <a:r>
              <a:rPr lang="en-US" dirty="0"/>
              <a:t>In this chapter, </a:t>
            </a:r>
            <a:endParaRPr lang="en-US" dirty="0" smtClean="0"/>
          </a:p>
          <a:p>
            <a:pPr lvl="1"/>
            <a:r>
              <a:rPr lang="en-US" dirty="0" smtClean="0"/>
              <a:t>We will introduce </a:t>
            </a:r>
            <a:r>
              <a:rPr lang="en-US" dirty="0"/>
              <a:t>the system design activities that address the design goals. </a:t>
            </a:r>
            <a:endParaRPr lang="en-US" dirty="0"/>
          </a:p>
        </p:txBody>
      </p:sp>
    </p:spTree>
    <p:extLst>
      <p:ext uri="{BB962C8B-B14F-4D97-AF65-F5344CB8AC3E}">
        <p14:creationId xmlns:p14="http://schemas.microsoft.com/office/powerpoint/2010/main" val="22510155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erdalk\Desktop\F.Dicksan.University\SE\115047-0136066836_pp2\Bruegge JPG\fig07_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549" y="204107"/>
            <a:ext cx="8583451" cy="5717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9415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r>
              <a:rPr lang="en-US" altLang="en-US" smtClean="0"/>
              <a:t>5. Data Management</a:t>
            </a:r>
          </a:p>
        </p:txBody>
      </p:sp>
      <p:sp>
        <p:nvSpPr>
          <p:cNvPr id="65541" name="Rectangle 5"/>
          <p:cNvSpPr>
            <a:spLocks noGrp="1" noChangeArrowheads="1"/>
          </p:cNvSpPr>
          <p:nvPr>
            <p:ph type="body" idx="1"/>
          </p:nvPr>
        </p:nvSpPr>
        <p:spPr/>
        <p:txBody>
          <a:bodyPr/>
          <a:lstStyle/>
          <a:p>
            <a:r>
              <a:rPr lang="en-US" altLang="en-US" dirty="0" smtClean="0"/>
              <a:t>Some objects in the system model need to be </a:t>
            </a:r>
            <a:r>
              <a:rPr lang="en-US" altLang="en-US" dirty="0" smtClean="0">
                <a:solidFill>
                  <a:srgbClr val="0000CC"/>
                </a:solidFill>
              </a:rPr>
              <a:t>persistent:</a:t>
            </a:r>
            <a:endParaRPr lang="en-US" altLang="en-US" dirty="0" smtClean="0"/>
          </a:p>
          <a:p>
            <a:pPr lvl="1"/>
            <a:r>
              <a:rPr lang="en-US" altLang="en-US" dirty="0" smtClean="0">
                <a:ea typeface="ＭＳ Ｐゴシック" charset="-128"/>
              </a:rPr>
              <a:t>Values for their attributes have a lifetime longer than a single execution </a:t>
            </a:r>
          </a:p>
          <a:p>
            <a:r>
              <a:rPr lang="en-US" altLang="en-US" dirty="0" smtClean="0"/>
              <a:t>A persistent object can be realized with one of the following mechanisms:</a:t>
            </a:r>
          </a:p>
          <a:p>
            <a:pPr lvl="1"/>
            <a:r>
              <a:rPr lang="en-US" altLang="en-US" dirty="0" err="1" smtClean="0">
                <a:ea typeface="ＭＳ Ｐゴシック" charset="-128"/>
              </a:rPr>
              <a:t>Filesystem</a:t>
            </a:r>
            <a:r>
              <a:rPr lang="en-US" altLang="en-US" dirty="0" smtClean="0">
                <a:ea typeface="ＭＳ Ｐゴシック" charset="-128"/>
              </a:rPr>
              <a:t>:</a:t>
            </a:r>
          </a:p>
          <a:p>
            <a:pPr lvl="2"/>
            <a:r>
              <a:rPr lang="en-US" altLang="en-US" dirty="0" smtClean="0">
                <a:ea typeface="ＭＳ Ｐゴシック" charset="-128"/>
              </a:rPr>
              <a:t>If the data are used by multiple readers but a single writer</a:t>
            </a:r>
          </a:p>
          <a:p>
            <a:pPr lvl="1"/>
            <a:r>
              <a:rPr lang="en-US" altLang="en-US" dirty="0" smtClean="0">
                <a:ea typeface="ＭＳ Ｐゴシック" charset="-128"/>
              </a:rPr>
              <a:t>Database:</a:t>
            </a:r>
          </a:p>
          <a:p>
            <a:pPr lvl="2"/>
            <a:r>
              <a:rPr lang="en-US" altLang="en-US" dirty="0" smtClean="0">
                <a:ea typeface="ＭＳ Ｐゴシック" charset="-128"/>
              </a:rPr>
              <a:t>If the data are used by concurrent writers and readers.</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4"/>
          <p:cNvSpPr>
            <a:spLocks noGrp="1" noChangeArrowheads="1"/>
          </p:cNvSpPr>
          <p:nvPr>
            <p:ph type="title"/>
          </p:nvPr>
        </p:nvSpPr>
        <p:spPr/>
        <p:txBody>
          <a:bodyPr/>
          <a:lstStyle/>
          <a:p>
            <a:r>
              <a:rPr lang="en-US" altLang="en-US" smtClean="0"/>
              <a:t>Data Management Questions</a:t>
            </a:r>
          </a:p>
        </p:txBody>
      </p:sp>
      <p:sp>
        <p:nvSpPr>
          <p:cNvPr id="67589" name="Rectangle 5"/>
          <p:cNvSpPr>
            <a:spLocks noGrp="1" noChangeArrowheads="1"/>
          </p:cNvSpPr>
          <p:nvPr>
            <p:ph type="body" idx="1"/>
          </p:nvPr>
        </p:nvSpPr>
        <p:spPr/>
        <p:txBody>
          <a:bodyPr/>
          <a:lstStyle/>
          <a:p>
            <a:r>
              <a:rPr lang="en-US" altLang="en-US" dirty="0" smtClean="0"/>
              <a:t>How often is the database accessed?</a:t>
            </a:r>
          </a:p>
          <a:p>
            <a:pPr lvl="1"/>
            <a:r>
              <a:rPr lang="en-US" altLang="en-US" dirty="0" smtClean="0">
                <a:ea typeface="ＭＳ Ｐゴシック" charset="-128"/>
              </a:rPr>
              <a:t>What is the expected request (query) rate? The worst  case?</a:t>
            </a:r>
          </a:p>
          <a:p>
            <a:pPr lvl="1"/>
            <a:r>
              <a:rPr lang="en-US" altLang="en-US" dirty="0" smtClean="0">
                <a:ea typeface="ＭＳ Ｐゴシック" charset="-128"/>
              </a:rPr>
              <a:t>What is the size of typical and worst case requests?</a:t>
            </a:r>
          </a:p>
          <a:p>
            <a:r>
              <a:rPr lang="en-US" altLang="en-US" dirty="0" smtClean="0"/>
              <a:t>Do the data need to be archived?</a:t>
            </a:r>
          </a:p>
          <a:p>
            <a:r>
              <a:rPr lang="en-US" altLang="en-US" dirty="0" smtClean="0"/>
              <a:t>Should the data be distributed? </a:t>
            </a:r>
          </a:p>
          <a:p>
            <a:pPr lvl="1"/>
            <a:r>
              <a:rPr lang="en-US" altLang="en-US" dirty="0" smtClean="0">
                <a:ea typeface="ＭＳ Ｐゴシック" charset="-128"/>
              </a:rPr>
              <a:t>Does the system design try to hide the location of the databases (location transparency)?</a:t>
            </a:r>
          </a:p>
          <a:p>
            <a:r>
              <a:rPr lang="en-US" altLang="en-US" dirty="0" smtClean="0"/>
              <a:t>Is there a  need for a single interface to access the data?</a:t>
            </a:r>
          </a:p>
          <a:p>
            <a:pPr lvl="1"/>
            <a:r>
              <a:rPr lang="en-US" altLang="en-US" dirty="0" smtClean="0">
                <a:ea typeface="ＭＳ Ｐゴシック" charset="-128"/>
              </a:rPr>
              <a:t>What is the query format?</a:t>
            </a:r>
          </a:p>
          <a:p>
            <a:r>
              <a:rPr lang="en-US" altLang="en-US" dirty="0" smtClean="0"/>
              <a:t>Should the data format be extensible? </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Trade-off between flat files, relational databases, and object-oriented databases</a:t>
            </a:r>
            <a:endParaRPr lang="en-US" dirty="0"/>
          </a:p>
        </p:txBody>
      </p:sp>
      <p:sp>
        <p:nvSpPr>
          <p:cNvPr id="3" name="Content Placeholder 2"/>
          <p:cNvSpPr>
            <a:spLocks noGrp="1"/>
          </p:cNvSpPr>
          <p:nvPr>
            <p:ph idx="1"/>
          </p:nvPr>
        </p:nvSpPr>
        <p:spPr/>
        <p:txBody>
          <a:bodyPr/>
          <a:lstStyle/>
          <a:p>
            <a:r>
              <a:rPr lang="en-US" dirty="0"/>
              <a:t>When should you choose flat files?</a:t>
            </a:r>
          </a:p>
          <a:p>
            <a:pPr lvl="1"/>
            <a:r>
              <a:rPr lang="en-US" dirty="0" smtClean="0"/>
              <a:t>Voluminous </a:t>
            </a:r>
            <a:r>
              <a:rPr lang="en-US" dirty="0"/>
              <a:t>data (e.g., </a:t>
            </a:r>
            <a:r>
              <a:rPr lang="en-US" dirty="0" smtClean="0"/>
              <a:t>images)</a:t>
            </a:r>
          </a:p>
          <a:p>
            <a:pPr lvl="1"/>
            <a:r>
              <a:rPr lang="en-US" dirty="0" smtClean="0"/>
              <a:t>Temporary </a:t>
            </a:r>
            <a:r>
              <a:rPr lang="en-US" dirty="0"/>
              <a:t>data (e.g., core file)</a:t>
            </a:r>
          </a:p>
          <a:p>
            <a:pPr lvl="1"/>
            <a:r>
              <a:rPr lang="en-US" dirty="0" smtClean="0"/>
              <a:t>Low </a:t>
            </a:r>
            <a:r>
              <a:rPr lang="en-US" dirty="0"/>
              <a:t>information density (e.g., archival files, history logs</a:t>
            </a:r>
            <a:r>
              <a:rPr lang="en-US" dirty="0" smtClean="0"/>
              <a:t>)</a:t>
            </a:r>
          </a:p>
          <a:p>
            <a:r>
              <a:rPr lang="en-US" dirty="0"/>
              <a:t>When should you choose a relational or an object-oriented database?</a:t>
            </a:r>
          </a:p>
          <a:p>
            <a:pPr lvl="1"/>
            <a:r>
              <a:rPr lang="en-US" dirty="0" smtClean="0"/>
              <a:t>Concurrent </a:t>
            </a:r>
            <a:r>
              <a:rPr lang="en-US" dirty="0"/>
              <a:t>accesses</a:t>
            </a:r>
          </a:p>
          <a:p>
            <a:pPr lvl="1"/>
            <a:r>
              <a:rPr lang="en-US" dirty="0" smtClean="0"/>
              <a:t>Access </a:t>
            </a:r>
            <a:r>
              <a:rPr lang="en-US" dirty="0"/>
              <a:t>at finer levels of detail</a:t>
            </a:r>
          </a:p>
          <a:p>
            <a:pPr lvl="1"/>
            <a:r>
              <a:rPr lang="en-US" dirty="0" smtClean="0"/>
              <a:t>Multiple </a:t>
            </a:r>
            <a:r>
              <a:rPr lang="en-US" dirty="0"/>
              <a:t>platforms or applications for the same data</a:t>
            </a:r>
            <a:endParaRPr lang="en-US" dirty="0"/>
          </a:p>
        </p:txBody>
      </p:sp>
    </p:spTree>
    <p:extLst>
      <p:ext uri="{BB962C8B-B14F-4D97-AF65-F5344CB8AC3E}">
        <p14:creationId xmlns:p14="http://schemas.microsoft.com/office/powerpoint/2010/main" val="37115724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When should you choose a relational database?</a:t>
            </a:r>
          </a:p>
          <a:p>
            <a:pPr lvl="1"/>
            <a:r>
              <a:rPr lang="en-US" dirty="0" smtClean="0"/>
              <a:t>Complex </a:t>
            </a:r>
            <a:r>
              <a:rPr lang="en-US" dirty="0"/>
              <a:t>queries over attributes</a:t>
            </a:r>
          </a:p>
          <a:p>
            <a:pPr lvl="1"/>
            <a:r>
              <a:rPr lang="en-US" dirty="0" smtClean="0"/>
              <a:t>Large </a:t>
            </a:r>
            <a:r>
              <a:rPr lang="en-US" dirty="0"/>
              <a:t>data set</a:t>
            </a:r>
          </a:p>
          <a:p>
            <a:r>
              <a:rPr lang="en-US" dirty="0"/>
              <a:t>When should you choose an object-oriented database?</a:t>
            </a:r>
          </a:p>
          <a:p>
            <a:pPr lvl="1"/>
            <a:r>
              <a:rPr lang="en-US" dirty="0" smtClean="0"/>
              <a:t>Extensive </a:t>
            </a:r>
            <a:r>
              <a:rPr lang="en-US" dirty="0"/>
              <a:t>use of associations to retrieve data</a:t>
            </a:r>
          </a:p>
          <a:p>
            <a:pPr lvl="1"/>
            <a:r>
              <a:rPr lang="en-US" dirty="0" smtClean="0"/>
              <a:t>Medium-sized </a:t>
            </a:r>
            <a:r>
              <a:rPr lang="en-US" dirty="0"/>
              <a:t>data set</a:t>
            </a:r>
          </a:p>
          <a:p>
            <a:pPr lvl="1"/>
            <a:r>
              <a:rPr lang="en-US" dirty="0" smtClean="0"/>
              <a:t>Irregular </a:t>
            </a:r>
            <a:r>
              <a:rPr lang="en-US" dirty="0"/>
              <a:t>associations among objects</a:t>
            </a:r>
            <a:endParaRPr lang="en-US" dirty="0"/>
          </a:p>
        </p:txBody>
      </p:sp>
    </p:spTree>
    <p:extLst>
      <p:ext uri="{BB962C8B-B14F-4D97-AF65-F5344CB8AC3E}">
        <p14:creationId xmlns:p14="http://schemas.microsoft.com/office/powerpoint/2010/main" val="23874809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p:txBody>
          <a:bodyPr/>
          <a:lstStyle/>
          <a:p>
            <a:r>
              <a:rPr lang="en-US" altLang="en-US" smtClean="0"/>
              <a:t>Mapping Object Models</a:t>
            </a:r>
          </a:p>
        </p:txBody>
      </p:sp>
      <p:sp>
        <p:nvSpPr>
          <p:cNvPr id="114693" name="Rectangle 5"/>
          <p:cNvSpPr>
            <a:spLocks noGrp="1" noChangeArrowheads="1"/>
          </p:cNvSpPr>
          <p:nvPr>
            <p:ph type="body" idx="1"/>
          </p:nvPr>
        </p:nvSpPr>
        <p:spPr/>
        <p:txBody>
          <a:bodyPr/>
          <a:lstStyle/>
          <a:p>
            <a:r>
              <a:rPr lang="en-US" altLang="en-US" dirty="0" smtClean="0"/>
              <a:t>UML object models can be mapped to relational databases</a:t>
            </a:r>
          </a:p>
          <a:p>
            <a:r>
              <a:rPr lang="en-US" altLang="en-US" dirty="0" smtClean="0"/>
              <a:t>The mapping:</a:t>
            </a:r>
          </a:p>
          <a:p>
            <a:pPr lvl="1"/>
            <a:r>
              <a:rPr lang="en-US" altLang="en-US" dirty="0" smtClean="0">
                <a:ea typeface="ＭＳ Ｐゴシック" charset="-128"/>
              </a:rPr>
              <a:t>Each class is mapped to its own table</a:t>
            </a:r>
          </a:p>
          <a:p>
            <a:pPr lvl="1"/>
            <a:r>
              <a:rPr lang="en-US" altLang="en-US" dirty="0" smtClean="0">
                <a:ea typeface="ＭＳ Ｐゴシック" charset="-128"/>
              </a:rPr>
              <a:t>Each class attribute is mapped to a column in the table</a:t>
            </a:r>
          </a:p>
          <a:p>
            <a:pPr lvl="1"/>
            <a:r>
              <a:rPr lang="en-US" altLang="en-US" dirty="0" smtClean="0">
                <a:ea typeface="ＭＳ Ｐゴシック" charset="-128"/>
              </a:rPr>
              <a:t>An instance of a class represents a row in the table</a:t>
            </a:r>
          </a:p>
          <a:p>
            <a:pPr lvl="1"/>
            <a:r>
              <a:rPr lang="en-US" altLang="en-US" dirty="0" smtClean="0">
                <a:ea typeface="ＭＳ Ｐゴシック" charset="-128"/>
              </a:rPr>
              <a:t>One-to-many associations are implemented with a buried foreign key</a:t>
            </a:r>
          </a:p>
          <a:p>
            <a:pPr lvl="1"/>
            <a:r>
              <a:rPr lang="en-US" altLang="en-US" dirty="0" smtClean="0">
                <a:ea typeface="ＭＳ Ｐゴシック" charset="-128"/>
              </a:rPr>
              <a:t>Many-to-many associations are mapped </a:t>
            </a:r>
            <a:r>
              <a:rPr lang="en-US" altLang="en-US" dirty="0" smtClean="0">
                <a:latin typeface="ヒラギノ角ゴ Pro W3" charset="-128"/>
                <a:ea typeface="ＭＳ Ｐゴシック" charset="-128"/>
              </a:rPr>
              <a:t>to their </a:t>
            </a:r>
            <a:r>
              <a:rPr lang="en-US" altLang="en-US" dirty="0" smtClean="0">
                <a:ea typeface="ＭＳ Ｐゴシック" charset="-128"/>
              </a:rPr>
              <a:t>own tables</a:t>
            </a:r>
          </a:p>
          <a:p>
            <a:r>
              <a:rPr lang="en-US" altLang="en-US" dirty="0" smtClean="0"/>
              <a:t>Methods are not mapped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noFill/>
        </p:spPr>
        <p:txBody>
          <a:bodyPr/>
          <a:lstStyle/>
          <a:p>
            <a:r>
              <a:rPr lang="en-US" altLang="en-US" dirty="0" smtClean="0"/>
              <a:t>Global Resource Handling</a:t>
            </a:r>
          </a:p>
        </p:txBody>
      </p:sp>
      <p:sp>
        <p:nvSpPr>
          <p:cNvPr id="69635" name="Rectangle 3"/>
          <p:cNvSpPr>
            <a:spLocks noGrp="1" noChangeArrowheads="1"/>
          </p:cNvSpPr>
          <p:nvPr>
            <p:ph type="body" idx="1"/>
          </p:nvPr>
        </p:nvSpPr>
        <p:spPr>
          <a:noFill/>
        </p:spPr>
        <p:txBody>
          <a:bodyPr/>
          <a:lstStyle/>
          <a:p>
            <a:r>
              <a:rPr lang="en-US" altLang="en-US" dirty="0" smtClean="0"/>
              <a:t>Discusses access control</a:t>
            </a:r>
          </a:p>
          <a:p>
            <a:r>
              <a:rPr lang="en-US" altLang="en-US" dirty="0" smtClean="0"/>
              <a:t>Describes access rights for different classes of actors</a:t>
            </a:r>
          </a:p>
          <a:p>
            <a:r>
              <a:rPr lang="en-US" altLang="en-US" dirty="0" smtClean="0"/>
              <a:t>Describes how object guard against unauthorized access.</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4"/>
          <p:cNvSpPr>
            <a:spLocks noGrp="1" noChangeArrowheads="1"/>
          </p:cNvSpPr>
          <p:nvPr>
            <p:ph type="title"/>
          </p:nvPr>
        </p:nvSpPr>
        <p:spPr/>
        <p:txBody>
          <a:bodyPr/>
          <a:lstStyle/>
          <a:p>
            <a:r>
              <a:rPr lang="en-US" altLang="en-US" smtClean="0"/>
              <a:t>Defining Access Control</a:t>
            </a:r>
          </a:p>
        </p:txBody>
      </p:sp>
      <p:sp>
        <p:nvSpPr>
          <p:cNvPr id="197637" name="Rectangle 5"/>
          <p:cNvSpPr>
            <a:spLocks noGrp="1" noChangeArrowheads="1"/>
          </p:cNvSpPr>
          <p:nvPr>
            <p:ph type="body" idx="1"/>
          </p:nvPr>
        </p:nvSpPr>
        <p:spPr/>
        <p:txBody>
          <a:bodyPr/>
          <a:lstStyle/>
          <a:p>
            <a:r>
              <a:rPr lang="en-US" altLang="en-US" dirty="0" smtClean="0"/>
              <a:t>In multi-user systems different actors usually have different access rights to different functionality and data</a:t>
            </a:r>
          </a:p>
          <a:p>
            <a:r>
              <a:rPr lang="en-US" altLang="en-US" dirty="0" smtClean="0"/>
              <a:t>How do we model these accesses?</a:t>
            </a:r>
          </a:p>
          <a:p>
            <a:pPr lvl="1"/>
            <a:r>
              <a:rPr lang="en-US" altLang="en-US" dirty="0" smtClean="0">
                <a:ea typeface="ＭＳ Ｐゴシック" charset="-128"/>
              </a:rPr>
              <a:t>During analysis we model them by associating different use cases with different actors </a:t>
            </a:r>
          </a:p>
          <a:p>
            <a:pPr lvl="1"/>
            <a:r>
              <a:rPr lang="en-US" altLang="en-US" dirty="0" smtClean="0">
                <a:ea typeface="ＭＳ Ｐゴシック" charset="-128"/>
              </a:rPr>
              <a:t>During system design we model them determining which objects are shared among actors.</a:t>
            </a:r>
          </a:p>
          <a:p>
            <a:pPr lvl="1"/>
            <a:endParaRPr lang="en-US" altLang="en-US" dirty="0" smtClean="0">
              <a:ea typeface="ＭＳ Ｐゴシック" charset="-128"/>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Grp="1" noChangeArrowheads="1"/>
          </p:cNvSpPr>
          <p:nvPr>
            <p:ph type="title"/>
          </p:nvPr>
        </p:nvSpPr>
        <p:spPr/>
        <p:txBody>
          <a:bodyPr/>
          <a:lstStyle/>
          <a:p>
            <a:r>
              <a:rPr lang="de-DE" altLang="en-US" smtClean="0"/>
              <a:t>Access Matrix</a:t>
            </a:r>
          </a:p>
        </p:txBody>
      </p:sp>
      <p:sp>
        <p:nvSpPr>
          <p:cNvPr id="73731" name="Rectangle 5"/>
          <p:cNvSpPr>
            <a:spLocks noGrp="1" noChangeArrowheads="1"/>
          </p:cNvSpPr>
          <p:nvPr>
            <p:ph type="body" idx="1"/>
          </p:nvPr>
        </p:nvSpPr>
        <p:spPr/>
        <p:txBody>
          <a:bodyPr/>
          <a:lstStyle/>
          <a:p>
            <a:r>
              <a:rPr lang="en-US" altLang="en-US" smtClean="0"/>
              <a:t>We model access on classes with an </a:t>
            </a:r>
            <a:r>
              <a:rPr lang="en-US" altLang="en-US" smtClean="0">
                <a:solidFill>
                  <a:srgbClr val="0000FF"/>
                </a:solidFill>
              </a:rPr>
              <a:t>access matrix:</a:t>
            </a:r>
          </a:p>
          <a:p>
            <a:pPr lvl="1"/>
            <a:r>
              <a:rPr lang="en-US" altLang="en-US" smtClean="0">
                <a:ea typeface="ＭＳ Ｐゴシック" charset="-128"/>
              </a:rPr>
              <a:t>The rows of the matrix represents the actors of the system</a:t>
            </a:r>
          </a:p>
          <a:p>
            <a:pPr lvl="1"/>
            <a:r>
              <a:rPr lang="en-US" altLang="en-US" smtClean="0">
                <a:ea typeface="ＭＳ Ｐゴシック" charset="-128"/>
              </a:rPr>
              <a:t>The column represent classes whose access we want to control</a:t>
            </a:r>
          </a:p>
          <a:p>
            <a:pPr lvl="1"/>
            <a:endParaRPr lang="en-US" altLang="en-US" smtClean="0">
              <a:ea typeface="ＭＳ Ｐゴシック" charset="-128"/>
            </a:endParaRPr>
          </a:p>
          <a:p>
            <a:r>
              <a:rPr lang="en-US" altLang="en-US" smtClean="0">
                <a:solidFill>
                  <a:srgbClr val="0000FF"/>
                </a:solidFill>
              </a:rPr>
              <a:t>Access Right: </a:t>
            </a:r>
            <a:r>
              <a:rPr lang="en-US" altLang="en-US" smtClean="0"/>
              <a:t>An entry in the access matrix. It lists the operations that can be executed on instances of the class by the actor. </a:t>
            </a:r>
          </a:p>
          <a:p>
            <a:endParaRPr lang="en-US" alt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smtClean="0"/>
              <a:t>Access Matrix Example</a:t>
            </a:r>
          </a:p>
        </p:txBody>
      </p:sp>
      <p:sp>
        <p:nvSpPr>
          <p:cNvPr id="247811" name="Rectangle 3"/>
          <p:cNvSpPr>
            <a:spLocks noChangeArrowheads="1"/>
          </p:cNvSpPr>
          <p:nvPr/>
        </p:nvSpPr>
        <p:spPr bwMode="auto">
          <a:xfrm>
            <a:off x="2225675" y="1749425"/>
            <a:ext cx="831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latin typeface="Arial" charset="0"/>
              </a:rPr>
              <a:t>Arena</a:t>
            </a:r>
          </a:p>
        </p:txBody>
      </p:sp>
      <p:sp>
        <p:nvSpPr>
          <p:cNvPr id="247812" name="Rectangle 4"/>
          <p:cNvSpPr>
            <a:spLocks noChangeArrowheads="1"/>
          </p:cNvSpPr>
          <p:nvPr/>
        </p:nvSpPr>
        <p:spPr bwMode="auto">
          <a:xfrm>
            <a:off x="3767138" y="1749425"/>
            <a:ext cx="984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latin typeface="Arial" charset="0"/>
              </a:rPr>
              <a:t>League</a:t>
            </a:r>
          </a:p>
        </p:txBody>
      </p:sp>
      <p:sp>
        <p:nvSpPr>
          <p:cNvPr id="247813" name="Rectangle 5"/>
          <p:cNvSpPr>
            <a:spLocks noChangeArrowheads="1"/>
          </p:cNvSpPr>
          <p:nvPr/>
        </p:nvSpPr>
        <p:spPr bwMode="auto">
          <a:xfrm>
            <a:off x="593725" y="2403475"/>
            <a:ext cx="1149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latin typeface="Arial" charset="0"/>
              </a:rPr>
              <a:t>Operator</a:t>
            </a:r>
          </a:p>
        </p:txBody>
      </p:sp>
      <p:sp>
        <p:nvSpPr>
          <p:cNvPr id="247814" name="Rectangle 6"/>
          <p:cNvSpPr>
            <a:spLocks noChangeArrowheads="1"/>
          </p:cNvSpPr>
          <p:nvPr/>
        </p:nvSpPr>
        <p:spPr bwMode="auto">
          <a:xfrm>
            <a:off x="47625" y="3370263"/>
            <a:ext cx="1695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latin typeface="Arial" charset="0"/>
              </a:rPr>
              <a:t>LeagueOwner</a:t>
            </a:r>
          </a:p>
        </p:txBody>
      </p:sp>
      <p:sp>
        <p:nvSpPr>
          <p:cNvPr id="247815" name="Rectangle 7"/>
          <p:cNvSpPr>
            <a:spLocks noChangeArrowheads="1"/>
          </p:cNvSpPr>
          <p:nvPr/>
        </p:nvSpPr>
        <p:spPr bwMode="auto">
          <a:xfrm>
            <a:off x="873125" y="4541838"/>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latin typeface="Arial" charset="0"/>
              </a:rPr>
              <a:t>Player</a:t>
            </a:r>
          </a:p>
        </p:txBody>
      </p:sp>
      <p:sp>
        <p:nvSpPr>
          <p:cNvPr id="247818" name="Rectangle 10"/>
          <p:cNvSpPr>
            <a:spLocks noChangeArrowheads="1"/>
          </p:cNvSpPr>
          <p:nvPr/>
        </p:nvSpPr>
        <p:spPr bwMode="auto">
          <a:xfrm>
            <a:off x="504825" y="5307013"/>
            <a:ext cx="1238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latin typeface="Arial" charset="0"/>
              </a:rPr>
              <a:t>Spectator</a:t>
            </a:r>
          </a:p>
        </p:txBody>
      </p:sp>
      <p:sp>
        <p:nvSpPr>
          <p:cNvPr id="247819" name="Rectangle 11"/>
          <p:cNvSpPr>
            <a:spLocks noChangeArrowheads="1"/>
          </p:cNvSpPr>
          <p:nvPr/>
        </p:nvSpPr>
        <p:spPr bwMode="auto">
          <a:xfrm>
            <a:off x="5561013" y="1749425"/>
            <a:ext cx="1504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latin typeface="Arial" charset="0"/>
              </a:rPr>
              <a:t>Tournament</a:t>
            </a:r>
          </a:p>
        </p:txBody>
      </p:sp>
      <p:sp>
        <p:nvSpPr>
          <p:cNvPr id="247820" name="Rectangle 12"/>
          <p:cNvSpPr>
            <a:spLocks noChangeArrowheads="1"/>
          </p:cNvSpPr>
          <p:nvPr/>
        </p:nvSpPr>
        <p:spPr bwMode="auto">
          <a:xfrm>
            <a:off x="5434013" y="3370263"/>
            <a:ext cx="1354137"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latin typeface="Arial" charset="0"/>
              </a:rPr>
              <a:t>&lt;&lt;create&gt;&gt;</a:t>
            </a:r>
            <a:br>
              <a:rPr lang="en-US" altLang="en-US" sz="1800" b="0">
                <a:latin typeface="Arial" charset="0"/>
              </a:rPr>
            </a:br>
            <a:r>
              <a:rPr lang="en-US" altLang="en-US" sz="1800" b="0">
                <a:latin typeface="Arial" charset="0"/>
              </a:rPr>
              <a:t>archive()</a:t>
            </a:r>
            <a:br>
              <a:rPr lang="en-US" altLang="en-US" sz="1800" b="0">
                <a:latin typeface="Arial" charset="0"/>
              </a:rPr>
            </a:br>
            <a:r>
              <a:rPr lang="en-US" altLang="en-US" sz="1800" b="0">
                <a:latin typeface="Arial" charset="0"/>
              </a:rPr>
              <a:t>schedule()</a:t>
            </a:r>
            <a:br>
              <a:rPr lang="en-US" altLang="en-US" sz="1800" b="0">
                <a:latin typeface="Arial" charset="0"/>
              </a:rPr>
            </a:br>
            <a:r>
              <a:rPr lang="en-US" altLang="en-US" sz="1800" b="0">
                <a:latin typeface="Arial" charset="0"/>
              </a:rPr>
              <a:t>view()</a:t>
            </a:r>
          </a:p>
        </p:txBody>
      </p:sp>
      <p:sp>
        <p:nvSpPr>
          <p:cNvPr id="247821" name="Rectangle 13"/>
          <p:cNvSpPr>
            <a:spLocks noChangeArrowheads="1"/>
          </p:cNvSpPr>
          <p:nvPr/>
        </p:nvSpPr>
        <p:spPr bwMode="auto">
          <a:xfrm>
            <a:off x="5434013" y="4541838"/>
            <a:ext cx="1225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latin typeface="Arial" charset="0"/>
              </a:rPr>
              <a:t>applyFor()</a:t>
            </a:r>
            <a:br>
              <a:rPr lang="en-US" altLang="en-US" sz="1800" b="0">
                <a:latin typeface="Arial" charset="0"/>
              </a:rPr>
            </a:br>
            <a:r>
              <a:rPr lang="en-US" altLang="en-US" sz="1800" b="0">
                <a:latin typeface="Arial" charset="0"/>
              </a:rPr>
              <a:t>view()</a:t>
            </a:r>
          </a:p>
        </p:txBody>
      </p:sp>
      <p:sp>
        <p:nvSpPr>
          <p:cNvPr id="247822" name="Rectangle 14"/>
          <p:cNvSpPr>
            <a:spLocks noChangeArrowheads="1"/>
          </p:cNvSpPr>
          <p:nvPr/>
        </p:nvSpPr>
        <p:spPr bwMode="auto">
          <a:xfrm>
            <a:off x="5434013" y="5307013"/>
            <a:ext cx="793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latin typeface="Arial" charset="0"/>
              </a:rPr>
              <a:t>view()</a:t>
            </a:r>
          </a:p>
        </p:txBody>
      </p:sp>
      <p:sp>
        <p:nvSpPr>
          <p:cNvPr id="247823" name="Rectangle 15"/>
          <p:cNvSpPr>
            <a:spLocks noChangeArrowheads="1"/>
          </p:cNvSpPr>
          <p:nvPr/>
        </p:nvSpPr>
        <p:spPr bwMode="auto">
          <a:xfrm>
            <a:off x="1692275" y="2403475"/>
            <a:ext cx="14541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latin typeface="Arial" charset="0"/>
              </a:rPr>
              <a:t>&lt;&lt;create&gt;&gt;</a:t>
            </a:r>
            <a:br>
              <a:rPr lang="en-US" altLang="en-US" sz="1800" b="0">
                <a:latin typeface="Arial" charset="0"/>
              </a:rPr>
            </a:br>
            <a:r>
              <a:rPr lang="en-US" altLang="en-US" sz="1800" b="0">
                <a:latin typeface="Arial" charset="0"/>
              </a:rPr>
              <a:t>createUser()</a:t>
            </a:r>
            <a:br>
              <a:rPr lang="en-US" altLang="en-US" sz="1800" b="0">
                <a:latin typeface="Arial" charset="0"/>
              </a:rPr>
            </a:br>
            <a:r>
              <a:rPr lang="en-US" altLang="en-US" sz="1800" b="0">
                <a:latin typeface="Arial" charset="0"/>
              </a:rPr>
              <a:t>view ()</a:t>
            </a:r>
          </a:p>
        </p:txBody>
      </p:sp>
      <p:sp>
        <p:nvSpPr>
          <p:cNvPr id="247824" name="Rectangle 16"/>
          <p:cNvSpPr>
            <a:spLocks noChangeArrowheads="1"/>
          </p:cNvSpPr>
          <p:nvPr/>
        </p:nvSpPr>
        <p:spPr bwMode="auto">
          <a:xfrm>
            <a:off x="1692275" y="3370263"/>
            <a:ext cx="857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latin typeface="Arial" charset="0"/>
              </a:rPr>
              <a:t>view ()</a:t>
            </a:r>
          </a:p>
        </p:txBody>
      </p:sp>
      <p:sp>
        <p:nvSpPr>
          <p:cNvPr id="247825" name="Rectangle 17"/>
          <p:cNvSpPr>
            <a:spLocks noChangeArrowheads="1"/>
          </p:cNvSpPr>
          <p:nvPr/>
        </p:nvSpPr>
        <p:spPr bwMode="auto">
          <a:xfrm>
            <a:off x="1692275" y="5307013"/>
            <a:ext cx="1873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latin typeface="Arial" charset="0"/>
              </a:rPr>
              <a:t>view()</a:t>
            </a:r>
            <a:br>
              <a:rPr lang="en-US" altLang="en-US" sz="1800" b="0">
                <a:latin typeface="Arial" charset="0"/>
              </a:rPr>
            </a:br>
            <a:r>
              <a:rPr lang="en-US" altLang="en-US" sz="1800" b="0">
                <a:latin typeface="Arial" charset="0"/>
              </a:rPr>
              <a:t>applyForPlayer()</a:t>
            </a:r>
          </a:p>
        </p:txBody>
      </p:sp>
      <p:sp>
        <p:nvSpPr>
          <p:cNvPr id="247826" name="Rectangle 18"/>
          <p:cNvSpPr>
            <a:spLocks noChangeArrowheads="1"/>
          </p:cNvSpPr>
          <p:nvPr/>
        </p:nvSpPr>
        <p:spPr bwMode="auto">
          <a:xfrm>
            <a:off x="1692275" y="4541838"/>
            <a:ext cx="1898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latin typeface="Arial" charset="0"/>
              </a:rPr>
              <a:t>view()</a:t>
            </a:r>
            <a:br>
              <a:rPr lang="en-US" altLang="en-US" sz="1800" b="0">
                <a:latin typeface="Arial" charset="0"/>
              </a:rPr>
            </a:br>
            <a:r>
              <a:rPr lang="en-US" altLang="en-US" sz="1800" b="0">
                <a:latin typeface="Arial" charset="0"/>
              </a:rPr>
              <a:t>applyForOwner()</a:t>
            </a:r>
          </a:p>
        </p:txBody>
      </p:sp>
      <p:sp>
        <p:nvSpPr>
          <p:cNvPr id="247827" name="Rectangle 19"/>
          <p:cNvSpPr>
            <a:spLocks noChangeArrowheads="1"/>
          </p:cNvSpPr>
          <p:nvPr/>
        </p:nvSpPr>
        <p:spPr bwMode="auto">
          <a:xfrm>
            <a:off x="3595688" y="2403475"/>
            <a:ext cx="13541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latin typeface="Arial" charset="0"/>
              </a:rPr>
              <a:t>&lt;&lt;create&gt;&gt;</a:t>
            </a:r>
            <a:br>
              <a:rPr lang="en-US" altLang="en-US" sz="1800" b="0">
                <a:latin typeface="Arial" charset="0"/>
              </a:rPr>
            </a:br>
            <a:r>
              <a:rPr lang="en-US" altLang="en-US" sz="1800" b="0">
                <a:latin typeface="Arial" charset="0"/>
              </a:rPr>
              <a:t>archive()</a:t>
            </a:r>
          </a:p>
        </p:txBody>
      </p:sp>
      <p:sp>
        <p:nvSpPr>
          <p:cNvPr id="247828" name="Rectangle 20"/>
          <p:cNvSpPr>
            <a:spLocks noChangeArrowheads="1"/>
          </p:cNvSpPr>
          <p:nvPr/>
        </p:nvSpPr>
        <p:spPr bwMode="auto">
          <a:xfrm>
            <a:off x="3595688" y="4541838"/>
            <a:ext cx="1314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latin typeface="Arial" charset="0"/>
              </a:rPr>
              <a:t>view()</a:t>
            </a:r>
            <a:br>
              <a:rPr lang="en-US" altLang="en-US" sz="1800" b="0">
                <a:latin typeface="Arial" charset="0"/>
              </a:rPr>
            </a:br>
            <a:r>
              <a:rPr lang="en-US" altLang="en-US" sz="1800" b="0">
                <a:latin typeface="Arial" charset="0"/>
              </a:rPr>
              <a:t>subscribe()</a:t>
            </a:r>
          </a:p>
        </p:txBody>
      </p:sp>
      <p:sp>
        <p:nvSpPr>
          <p:cNvPr id="247829" name="Rectangle 21"/>
          <p:cNvSpPr>
            <a:spLocks noChangeArrowheads="1"/>
          </p:cNvSpPr>
          <p:nvPr/>
        </p:nvSpPr>
        <p:spPr bwMode="auto">
          <a:xfrm>
            <a:off x="3595688" y="5307013"/>
            <a:ext cx="1314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latin typeface="Arial" charset="0"/>
              </a:rPr>
              <a:t>view()</a:t>
            </a:r>
            <a:br>
              <a:rPr lang="en-US" altLang="en-US" sz="1800" b="0">
                <a:latin typeface="Arial" charset="0"/>
              </a:rPr>
            </a:br>
            <a:r>
              <a:rPr lang="en-US" altLang="en-US" sz="1800" b="0">
                <a:latin typeface="Arial" charset="0"/>
              </a:rPr>
              <a:t>subscribe()</a:t>
            </a:r>
          </a:p>
        </p:txBody>
      </p:sp>
      <p:sp>
        <p:nvSpPr>
          <p:cNvPr id="247830" name="Rectangle 22"/>
          <p:cNvSpPr>
            <a:spLocks noChangeArrowheads="1"/>
          </p:cNvSpPr>
          <p:nvPr/>
        </p:nvSpPr>
        <p:spPr bwMode="auto">
          <a:xfrm>
            <a:off x="3595688" y="3370263"/>
            <a:ext cx="768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latin typeface="Arial" charset="0"/>
              </a:rPr>
              <a:t>edit ()</a:t>
            </a:r>
          </a:p>
        </p:txBody>
      </p:sp>
      <p:sp>
        <p:nvSpPr>
          <p:cNvPr id="247831" name="Rectangle 23"/>
          <p:cNvSpPr>
            <a:spLocks noChangeArrowheads="1"/>
          </p:cNvSpPr>
          <p:nvPr/>
        </p:nvSpPr>
        <p:spPr bwMode="auto">
          <a:xfrm>
            <a:off x="7731125" y="1751013"/>
            <a:ext cx="84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latin typeface="Arial" charset="0"/>
              </a:rPr>
              <a:t>Match</a:t>
            </a:r>
          </a:p>
        </p:txBody>
      </p:sp>
      <p:sp>
        <p:nvSpPr>
          <p:cNvPr id="247832" name="Rectangle 24"/>
          <p:cNvSpPr>
            <a:spLocks noChangeArrowheads="1"/>
          </p:cNvSpPr>
          <p:nvPr/>
        </p:nvSpPr>
        <p:spPr bwMode="auto">
          <a:xfrm>
            <a:off x="7259638" y="3370263"/>
            <a:ext cx="13541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latin typeface="Arial" charset="0"/>
              </a:rPr>
              <a:t>&lt;&lt;create&gt;&gt;</a:t>
            </a:r>
            <a:br>
              <a:rPr lang="en-US" altLang="en-US" sz="1800" b="0">
                <a:latin typeface="Arial" charset="0"/>
              </a:rPr>
            </a:br>
            <a:r>
              <a:rPr lang="en-US" altLang="en-US" sz="1800" b="0">
                <a:latin typeface="Arial" charset="0"/>
              </a:rPr>
              <a:t>end()</a:t>
            </a:r>
          </a:p>
        </p:txBody>
      </p:sp>
      <p:sp>
        <p:nvSpPr>
          <p:cNvPr id="247833" name="Rectangle 25"/>
          <p:cNvSpPr>
            <a:spLocks noChangeArrowheads="1"/>
          </p:cNvSpPr>
          <p:nvPr/>
        </p:nvSpPr>
        <p:spPr bwMode="auto">
          <a:xfrm>
            <a:off x="7259638" y="4541838"/>
            <a:ext cx="908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latin typeface="Arial" charset="0"/>
              </a:rPr>
              <a:t>play()</a:t>
            </a:r>
            <a:br>
              <a:rPr lang="en-US" altLang="en-US" sz="1800" b="0">
                <a:latin typeface="Arial" charset="0"/>
              </a:rPr>
            </a:br>
            <a:r>
              <a:rPr lang="en-US" altLang="en-US" sz="1800" b="0">
                <a:latin typeface="Arial" charset="0"/>
              </a:rPr>
              <a:t>forfeit()</a:t>
            </a:r>
          </a:p>
        </p:txBody>
      </p:sp>
      <p:sp>
        <p:nvSpPr>
          <p:cNvPr id="247834" name="Rectangle 26"/>
          <p:cNvSpPr>
            <a:spLocks noChangeArrowheads="1"/>
          </p:cNvSpPr>
          <p:nvPr/>
        </p:nvSpPr>
        <p:spPr bwMode="auto">
          <a:xfrm>
            <a:off x="7259638" y="5307013"/>
            <a:ext cx="95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latin typeface="Arial" charset="0"/>
              </a:rPr>
              <a:t>view()</a:t>
            </a:r>
            <a:br>
              <a:rPr lang="en-US" altLang="en-US" sz="1800" b="0">
                <a:latin typeface="Arial" charset="0"/>
              </a:rPr>
            </a:br>
            <a:r>
              <a:rPr lang="en-US" altLang="en-US" sz="1800" b="0">
                <a:latin typeface="Arial" charset="0"/>
              </a:rPr>
              <a:t>replay()</a:t>
            </a:r>
          </a:p>
        </p:txBody>
      </p:sp>
      <p:grpSp>
        <p:nvGrpSpPr>
          <p:cNvPr id="2" name="Group 27"/>
          <p:cNvGrpSpPr>
            <a:grpSpLocks/>
          </p:cNvGrpSpPr>
          <p:nvPr/>
        </p:nvGrpSpPr>
        <p:grpSpPr bwMode="auto">
          <a:xfrm>
            <a:off x="104775" y="1503363"/>
            <a:ext cx="8967788" cy="4584700"/>
            <a:chOff x="66" y="584"/>
            <a:chExt cx="5649" cy="2888"/>
          </a:xfrm>
        </p:grpSpPr>
        <p:sp>
          <p:nvSpPr>
            <p:cNvPr id="75805" name="Rectangle 28"/>
            <p:cNvSpPr>
              <a:spLocks noChangeArrowheads="1"/>
            </p:cNvSpPr>
            <p:nvPr/>
          </p:nvSpPr>
          <p:spPr bwMode="auto">
            <a:xfrm>
              <a:off x="1085" y="584"/>
              <a:ext cx="1159" cy="28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75806" name="Rectangle 29"/>
            <p:cNvSpPr>
              <a:spLocks noChangeArrowheads="1"/>
            </p:cNvSpPr>
            <p:nvPr/>
          </p:nvSpPr>
          <p:spPr bwMode="auto">
            <a:xfrm>
              <a:off x="66" y="1151"/>
              <a:ext cx="5649" cy="61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75807" name="Rectangle 30"/>
            <p:cNvSpPr>
              <a:spLocks noChangeArrowheads="1"/>
            </p:cNvSpPr>
            <p:nvPr/>
          </p:nvSpPr>
          <p:spPr bwMode="auto">
            <a:xfrm>
              <a:off x="66" y="2498"/>
              <a:ext cx="5649" cy="48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75808" name="Rectangle 31"/>
            <p:cNvSpPr>
              <a:spLocks noChangeArrowheads="1"/>
            </p:cNvSpPr>
            <p:nvPr/>
          </p:nvSpPr>
          <p:spPr bwMode="auto">
            <a:xfrm>
              <a:off x="66" y="2980"/>
              <a:ext cx="5649" cy="4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75809" name="Rectangle 32"/>
            <p:cNvSpPr>
              <a:spLocks noChangeArrowheads="1"/>
            </p:cNvSpPr>
            <p:nvPr/>
          </p:nvSpPr>
          <p:spPr bwMode="auto">
            <a:xfrm>
              <a:off x="66" y="1768"/>
              <a:ext cx="5649" cy="73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75810" name="Rectangle 33"/>
            <p:cNvSpPr>
              <a:spLocks noChangeArrowheads="1"/>
            </p:cNvSpPr>
            <p:nvPr/>
          </p:nvSpPr>
          <p:spPr bwMode="auto">
            <a:xfrm>
              <a:off x="2244" y="584"/>
              <a:ext cx="1159" cy="28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75811" name="Rectangle 34"/>
            <p:cNvSpPr>
              <a:spLocks noChangeArrowheads="1"/>
            </p:cNvSpPr>
            <p:nvPr/>
          </p:nvSpPr>
          <p:spPr bwMode="auto">
            <a:xfrm>
              <a:off x="3397" y="584"/>
              <a:ext cx="1159" cy="28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75812" name="Rectangle 35"/>
            <p:cNvSpPr>
              <a:spLocks noChangeArrowheads="1"/>
            </p:cNvSpPr>
            <p:nvPr/>
          </p:nvSpPr>
          <p:spPr bwMode="auto">
            <a:xfrm>
              <a:off x="4556" y="584"/>
              <a:ext cx="1159" cy="28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grpSp>
      <p:sp>
        <p:nvSpPr>
          <p:cNvPr id="247817" name="AutoShape 9"/>
          <p:cNvSpPr>
            <a:spLocks noChangeArrowheads="1"/>
          </p:cNvSpPr>
          <p:nvPr/>
        </p:nvSpPr>
        <p:spPr bwMode="auto">
          <a:xfrm>
            <a:off x="47625" y="1662113"/>
            <a:ext cx="1571625" cy="673100"/>
          </a:xfrm>
          <a:prstGeom prst="wedgeEllipseCallout">
            <a:avLst>
              <a:gd name="adj1" fmla="val -9292"/>
              <a:gd name="adj2" fmla="val 79245"/>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800">
                <a:solidFill>
                  <a:srgbClr val="0000CC"/>
                </a:solidFill>
                <a:latin typeface="Arial" charset="0"/>
              </a:rPr>
              <a:t>Actors</a:t>
            </a:r>
          </a:p>
        </p:txBody>
      </p:sp>
      <p:sp>
        <p:nvSpPr>
          <p:cNvPr id="247816" name="AutoShape 8"/>
          <p:cNvSpPr>
            <a:spLocks noChangeArrowheads="1"/>
          </p:cNvSpPr>
          <p:nvPr/>
        </p:nvSpPr>
        <p:spPr bwMode="auto">
          <a:xfrm>
            <a:off x="1196975" y="827088"/>
            <a:ext cx="1571625" cy="673100"/>
          </a:xfrm>
          <a:prstGeom prst="wedgeEllipseCallout">
            <a:avLst>
              <a:gd name="adj1" fmla="val 24144"/>
              <a:gd name="adj2" fmla="val 68162"/>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800">
                <a:solidFill>
                  <a:srgbClr val="0000CC"/>
                </a:solidFill>
                <a:latin typeface="Arial" charset="0"/>
              </a:rPr>
              <a:t>Classes</a:t>
            </a:r>
          </a:p>
        </p:txBody>
      </p:sp>
      <p:sp>
        <p:nvSpPr>
          <p:cNvPr id="247844" name="AutoShape 36"/>
          <p:cNvSpPr>
            <a:spLocks noChangeArrowheads="1"/>
          </p:cNvSpPr>
          <p:nvPr/>
        </p:nvSpPr>
        <p:spPr bwMode="auto">
          <a:xfrm>
            <a:off x="4364038" y="749300"/>
            <a:ext cx="1863725" cy="673100"/>
          </a:xfrm>
          <a:prstGeom prst="wedgeEllipseCallout">
            <a:avLst>
              <a:gd name="adj1" fmla="val -126662"/>
              <a:gd name="adj2" fmla="val 227829"/>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800">
                <a:solidFill>
                  <a:srgbClr val="0000CC"/>
                </a:solidFill>
                <a:latin typeface="Arial" charset="0"/>
              </a:rPr>
              <a:t>Access Rights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7816"/>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1" fill="hold" grpId="0" nodeType="afterEffect">
                                  <p:stCondLst>
                                    <p:cond delay="0"/>
                                  </p:stCondLst>
                                  <p:childTnLst>
                                    <p:set>
                                      <p:cBhvr>
                                        <p:cTn id="9" dur="1" fill="hold">
                                          <p:stCondLst>
                                            <p:cond delay="0"/>
                                          </p:stCondLst>
                                        </p:cTn>
                                        <p:tgtEl>
                                          <p:spTgt spid="247811">
                                            <p:txEl>
                                              <p:pRg st="0" end="0"/>
                                            </p:txEl>
                                          </p:spTgt>
                                        </p:tgtEl>
                                        <p:attrNameLst>
                                          <p:attrName>style.visibility</p:attrName>
                                        </p:attrNameLst>
                                      </p:cBhvr>
                                      <p:to>
                                        <p:strVal val="visible"/>
                                      </p:to>
                                    </p:set>
                                    <p:anim calcmode="lin" valueType="num">
                                      <p:cBhvr additive="base">
                                        <p:cTn id="10" dur="500" fill="hold"/>
                                        <p:tgtEl>
                                          <p:spTgt spid="247811">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247811">
                                            <p:txEl>
                                              <p:pRg st="0" end="0"/>
                                            </p:txEl>
                                          </p:spTgt>
                                        </p:tgtEl>
                                        <p:attrNameLst>
                                          <p:attrName>ppt_y</p:attrName>
                                        </p:attrNameLst>
                                      </p:cBhvr>
                                      <p:tavLst>
                                        <p:tav tm="0">
                                          <p:val>
                                            <p:strVal val="0-#ppt_h/2"/>
                                          </p:val>
                                        </p:tav>
                                        <p:tav tm="100000">
                                          <p:val>
                                            <p:strVal val="#ppt_y"/>
                                          </p:val>
                                        </p:tav>
                                      </p:tavLst>
                                    </p:anim>
                                  </p:childTnLst>
                                </p:cTn>
                              </p:par>
                            </p:childTnLst>
                          </p:cTn>
                        </p:par>
                        <p:par>
                          <p:cTn id="12" fill="hold" nodeType="afterGroup">
                            <p:stCondLst>
                              <p:cond delay="1000"/>
                            </p:stCondLst>
                            <p:childTnLst>
                              <p:par>
                                <p:cTn id="13" presetID="2" presetClass="entr" presetSubtype="1" fill="hold" grpId="0" nodeType="afterEffect">
                                  <p:stCondLst>
                                    <p:cond delay="0"/>
                                  </p:stCondLst>
                                  <p:childTnLst>
                                    <p:set>
                                      <p:cBhvr>
                                        <p:cTn id="14" dur="1" fill="hold">
                                          <p:stCondLst>
                                            <p:cond delay="0"/>
                                          </p:stCondLst>
                                        </p:cTn>
                                        <p:tgtEl>
                                          <p:spTgt spid="247812">
                                            <p:txEl>
                                              <p:pRg st="0" end="0"/>
                                            </p:txEl>
                                          </p:spTgt>
                                        </p:tgtEl>
                                        <p:attrNameLst>
                                          <p:attrName>style.visibility</p:attrName>
                                        </p:attrNameLst>
                                      </p:cBhvr>
                                      <p:to>
                                        <p:strVal val="visible"/>
                                      </p:to>
                                    </p:set>
                                    <p:anim calcmode="lin" valueType="num">
                                      <p:cBhvr additive="base">
                                        <p:cTn id="15" dur="500" fill="hold"/>
                                        <p:tgtEl>
                                          <p:spTgt spid="247812">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47812">
                                            <p:txEl>
                                              <p:pRg st="0" end="0"/>
                                            </p:txEl>
                                          </p:spTgt>
                                        </p:tgtEl>
                                        <p:attrNameLst>
                                          <p:attrName>ppt_y</p:attrName>
                                        </p:attrNameLst>
                                      </p:cBhvr>
                                      <p:tavLst>
                                        <p:tav tm="0">
                                          <p:val>
                                            <p:strVal val="0-#ppt_h/2"/>
                                          </p:val>
                                        </p:tav>
                                        <p:tav tm="100000">
                                          <p:val>
                                            <p:strVal val="#ppt_y"/>
                                          </p:val>
                                        </p:tav>
                                      </p:tavLst>
                                    </p:anim>
                                  </p:childTnLst>
                                </p:cTn>
                              </p:par>
                            </p:childTnLst>
                          </p:cTn>
                        </p:par>
                        <p:par>
                          <p:cTn id="17" fill="hold" nodeType="afterGroup">
                            <p:stCondLst>
                              <p:cond delay="1500"/>
                            </p:stCondLst>
                            <p:childTnLst>
                              <p:par>
                                <p:cTn id="18" presetID="2" presetClass="entr" presetSubtype="1" fill="hold" grpId="0" nodeType="afterEffect">
                                  <p:stCondLst>
                                    <p:cond delay="0"/>
                                  </p:stCondLst>
                                  <p:childTnLst>
                                    <p:set>
                                      <p:cBhvr>
                                        <p:cTn id="19" dur="1" fill="hold">
                                          <p:stCondLst>
                                            <p:cond delay="0"/>
                                          </p:stCondLst>
                                        </p:cTn>
                                        <p:tgtEl>
                                          <p:spTgt spid="247819">
                                            <p:txEl>
                                              <p:pRg st="0" end="0"/>
                                            </p:txEl>
                                          </p:spTgt>
                                        </p:tgtEl>
                                        <p:attrNameLst>
                                          <p:attrName>style.visibility</p:attrName>
                                        </p:attrNameLst>
                                      </p:cBhvr>
                                      <p:to>
                                        <p:strVal val="visible"/>
                                      </p:to>
                                    </p:set>
                                    <p:anim calcmode="lin" valueType="num">
                                      <p:cBhvr additive="base">
                                        <p:cTn id="20" dur="500" fill="hold"/>
                                        <p:tgtEl>
                                          <p:spTgt spid="247819">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47819">
                                            <p:txEl>
                                              <p:pRg st="0" end="0"/>
                                            </p:txEl>
                                          </p:spTgt>
                                        </p:tgtEl>
                                        <p:attrNameLst>
                                          <p:attrName>ppt_y</p:attrName>
                                        </p:attrNameLst>
                                      </p:cBhvr>
                                      <p:tavLst>
                                        <p:tav tm="0">
                                          <p:val>
                                            <p:strVal val="0-#ppt_h/2"/>
                                          </p:val>
                                        </p:tav>
                                        <p:tav tm="100000">
                                          <p:val>
                                            <p:strVal val="#ppt_y"/>
                                          </p:val>
                                        </p:tav>
                                      </p:tavLst>
                                    </p:anim>
                                  </p:childTnLst>
                                </p:cTn>
                              </p:par>
                            </p:childTnLst>
                          </p:cTn>
                        </p:par>
                        <p:par>
                          <p:cTn id="22" fill="hold" nodeType="afterGroup">
                            <p:stCondLst>
                              <p:cond delay="2000"/>
                            </p:stCondLst>
                            <p:childTnLst>
                              <p:par>
                                <p:cTn id="23" presetID="2" presetClass="entr" presetSubtype="1" fill="hold" grpId="0" nodeType="afterEffect">
                                  <p:stCondLst>
                                    <p:cond delay="0"/>
                                  </p:stCondLst>
                                  <p:childTnLst>
                                    <p:set>
                                      <p:cBhvr>
                                        <p:cTn id="24" dur="1" fill="hold">
                                          <p:stCondLst>
                                            <p:cond delay="0"/>
                                          </p:stCondLst>
                                        </p:cTn>
                                        <p:tgtEl>
                                          <p:spTgt spid="247831">
                                            <p:txEl>
                                              <p:pRg st="0" end="0"/>
                                            </p:txEl>
                                          </p:spTgt>
                                        </p:tgtEl>
                                        <p:attrNameLst>
                                          <p:attrName>style.visibility</p:attrName>
                                        </p:attrNameLst>
                                      </p:cBhvr>
                                      <p:to>
                                        <p:strVal val="visible"/>
                                      </p:to>
                                    </p:set>
                                    <p:anim calcmode="lin" valueType="num">
                                      <p:cBhvr additive="base">
                                        <p:cTn id="25" dur="500" fill="hold"/>
                                        <p:tgtEl>
                                          <p:spTgt spid="247831">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783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7817"/>
                                        </p:tgtEl>
                                        <p:attrNameLst>
                                          <p:attrName>style.visibility</p:attrName>
                                        </p:attrNameLst>
                                      </p:cBhvr>
                                      <p:to>
                                        <p:strVal val="visible"/>
                                      </p:to>
                                    </p:set>
                                  </p:childTnLst>
                                </p:cTn>
                              </p:par>
                            </p:childTnLst>
                          </p:cTn>
                        </p:par>
                        <p:par>
                          <p:cTn id="31" fill="hold" nodeType="afterGroup">
                            <p:stCondLst>
                              <p:cond delay="500"/>
                            </p:stCondLst>
                            <p:childTnLst>
                              <p:par>
                                <p:cTn id="32" presetID="2" presetClass="entr" presetSubtype="8" fill="hold" grpId="0" nodeType="afterEffect">
                                  <p:stCondLst>
                                    <p:cond delay="0"/>
                                  </p:stCondLst>
                                  <p:childTnLst>
                                    <p:set>
                                      <p:cBhvr>
                                        <p:cTn id="33" dur="1" fill="hold">
                                          <p:stCondLst>
                                            <p:cond delay="0"/>
                                          </p:stCondLst>
                                        </p:cTn>
                                        <p:tgtEl>
                                          <p:spTgt spid="247813">
                                            <p:txEl>
                                              <p:pRg st="0" end="0"/>
                                            </p:txEl>
                                          </p:spTgt>
                                        </p:tgtEl>
                                        <p:attrNameLst>
                                          <p:attrName>style.visibility</p:attrName>
                                        </p:attrNameLst>
                                      </p:cBhvr>
                                      <p:to>
                                        <p:strVal val="visible"/>
                                      </p:to>
                                    </p:set>
                                    <p:anim calcmode="lin" valueType="num">
                                      <p:cBhvr additive="base">
                                        <p:cTn id="34" dur="500" fill="hold"/>
                                        <p:tgtEl>
                                          <p:spTgt spid="247813">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47813">
                                            <p:txEl>
                                              <p:pRg st="0" end="0"/>
                                            </p:txEl>
                                          </p:spTgt>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1000"/>
                            </p:stCondLst>
                            <p:childTnLst>
                              <p:par>
                                <p:cTn id="37" presetID="2" presetClass="entr" presetSubtype="8" fill="hold" grpId="0" nodeType="afterEffect">
                                  <p:stCondLst>
                                    <p:cond delay="0"/>
                                  </p:stCondLst>
                                  <p:childTnLst>
                                    <p:set>
                                      <p:cBhvr>
                                        <p:cTn id="38" dur="1" fill="hold">
                                          <p:stCondLst>
                                            <p:cond delay="0"/>
                                          </p:stCondLst>
                                        </p:cTn>
                                        <p:tgtEl>
                                          <p:spTgt spid="247814">
                                            <p:txEl>
                                              <p:pRg st="0" end="0"/>
                                            </p:txEl>
                                          </p:spTgt>
                                        </p:tgtEl>
                                        <p:attrNameLst>
                                          <p:attrName>style.visibility</p:attrName>
                                        </p:attrNameLst>
                                      </p:cBhvr>
                                      <p:to>
                                        <p:strVal val="visible"/>
                                      </p:to>
                                    </p:set>
                                    <p:anim calcmode="lin" valueType="num">
                                      <p:cBhvr additive="base">
                                        <p:cTn id="39" dur="500" fill="hold"/>
                                        <p:tgtEl>
                                          <p:spTgt spid="247814">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47814">
                                            <p:txEl>
                                              <p:pRg st="0" end="0"/>
                                            </p:txEl>
                                          </p:spTgt>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1500"/>
                            </p:stCondLst>
                            <p:childTnLst>
                              <p:par>
                                <p:cTn id="42" presetID="2" presetClass="entr" presetSubtype="8" fill="hold" grpId="0" nodeType="afterEffect">
                                  <p:stCondLst>
                                    <p:cond delay="0"/>
                                  </p:stCondLst>
                                  <p:childTnLst>
                                    <p:set>
                                      <p:cBhvr>
                                        <p:cTn id="43" dur="1" fill="hold">
                                          <p:stCondLst>
                                            <p:cond delay="0"/>
                                          </p:stCondLst>
                                        </p:cTn>
                                        <p:tgtEl>
                                          <p:spTgt spid="247815">
                                            <p:txEl>
                                              <p:pRg st="0" end="0"/>
                                            </p:txEl>
                                          </p:spTgt>
                                        </p:tgtEl>
                                        <p:attrNameLst>
                                          <p:attrName>style.visibility</p:attrName>
                                        </p:attrNameLst>
                                      </p:cBhvr>
                                      <p:to>
                                        <p:strVal val="visible"/>
                                      </p:to>
                                    </p:set>
                                    <p:anim calcmode="lin" valueType="num">
                                      <p:cBhvr additive="base">
                                        <p:cTn id="44" dur="500" fill="hold"/>
                                        <p:tgtEl>
                                          <p:spTgt spid="247815">
                                            <p:txEl>
                                              <p:pRg st="0" end="0"/>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247815">
                                            <p:txEl>
                                              <p:pRg st="0" end="0"/>
                                            </p:txEl>
                                          </p:spTgt>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2000"/>
                            </p:stCondLst>
                            <p:childTnLst>
                              <p:par>
                                <p:cTn id="47" presetID="2" presetClass="entr" presetSubtype="8" fill="hold" grpId="0" nodeType="afterEffect">
                                  <p:stCondLst>
                                    <p:cond delay="0"/>
                                  </p:stCondLst>
                                  <p:childTnLst>
                                    <p:set>
                                      <p:cBhvr>
                                        <p:cTn id="48" dur="1" fill="hold">
                                          <p:stCondLst>
                                            <p:cond delay="0"/>
                                          </p:stCondLst>
                                        </p:cTn>
                                        <p:tgtEl>
                                          <p:spTgt spid="247818">
                                            <p:txEl>
                                              <p:pRg st="0" end="0"/>
                                            </p:txEl>
                                          </p:spTgt>
                                        </p:tgtEl>
                                        <p:attrNameLst>
                                          <p:attrName>style.visibility</p:attrName>
                                        </p:attrNameLst>
                                      </p:cBhvr>
                                      <p:to>
                                        <p:strVal val="visible"/>
                                      </p:to>
                                    </p:set>
                                    <p:anim calcmode="lin" valueType="num">
                                      <p:cBhvr additive="base">
                                        <p:cTn id="49" dur="500" fill="hold"/>
                                        <p:tgtEl>
                                          <p:spTgt spid="247818">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478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dissolve">
                                      <p:cBhvr>
                                        <p:cTn id="55" dur="500"/>
                                        <p:tgtEl>
                                          <p:spTgt spid="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247823">
                                            <p:txEl>
                                              <p:pRg st="0" end="0"/>
                                            </p:txEl>
                                          </p:spTgt>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247844"/>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247824">
                                            <p:txEl>
                                              <p:pRg st="0" end="0"/>
                                            </p:txEl>
                                          </p:spTgt>
                                        </p:tgtEl>
                                        <p:attrNameLst>
                                          <p:attrName>style.visibility</p:attrName>
                                        </p:attrNameLst>
                                      </p:cBhvr>
                                      <p:to>
                                        <p:strVal val="visible"/>
                                      </p:to>
                                    </p:set>
                                  </p:childTnLst>
                                </p:cTn>
                              </p:par>
                            </p:childTnLst>
                          </p:cTn>
                        </p:par>
                        <p:par>
                          <p:cTn id="68" fill="hold" nodeType="afterGroup">
                            <p:stCondLst>
                              <p:cond delay="500"/>
                            </p:stCondLst>
                            <p:childTnLst>
                              <p:par>
                                <p:cTn id="69" presetID="1" presetClass="entr" presetSubtype="0" fill="hold" grpId="0" nodeType="afterEffect">
                                  <p:stCondLst>
                                    <p:cond delay="0"/>
                                  </p:stCondLst>
                                  <p:childTnLst>
                                    <p:set>
                                      <p:cBhvr>
                                        <p:cTn id="70" dur="1" fill="hold">
                                          <p:stCondLst>
                                            <p:cond delay="499"/>
                                          </p:stCondLst>
                                        </p:cTn>
                                        <p:tgtEl>
                                          <p:spTgt spid="247826">
                                            <p:txEl>
                                              <p:pRg st="0" end="0"/>
                                            </p:txEl>
                                          </p:spTgt>
                                        </p:tgtEl>
                                        <p:attrNameLst>
                                          <p:attrName>style.visibility</p:attrName>
                                        </p:attrNameLst>
                                      </p:cBhvr>
                                      <p:to>
                                        <p:strVal val="visible"/>
                                      </p:to>
                                    </p:set>
                                  </p:childTnLst>
                                </p:cTn>
                              </p:par>
                            </p:childTnLst>
                          </p:cTn>
                        </p:par>
                        <p:par>
                          <p:cTn id="71" fill="hold" nodeType="afterGroup">
                            <p:stCondLst>
                              <p:cond delay="1000"/>
                            </p:stCondLst>
                            <p:childTnLst>
                              <p:par>
                                <p:cTn id="72" presetID="1" presetClass="entr" presetSubtype="0" fill="hold" grpId="0" nodeType="afterEffect">
                                  <p:stCondLst>
                                    <p:cond delay="0"/>
                                  </p:stCondLst>
                                  <p:childTnLst>
                                    <p:set>
                                      <p:cBhvr>
                                        <p:cTn id="73" dur="1" fill="hold">
                                          <p:stCondLst>
                                            <p:cond delay="499"/>
                                          </p:stCondLst>
                                        </p:cTn>
                                        <p:tgtEl>
                                          <p:spTgt spid="247825">
                                            <p:txEl>
                                              <p:pRg st="0" end="0"/>
                                            </p:txEl>
                                          </p:spTgt>
                                        </p:tgtEl>
                                        <p:attrNameLst>
                                          <p:attrName>style.visibility</p:attrName>
                                        </p:attrNameLst>
                                      </p:cBhvr>
                                      <p:to>
                                        <p:strVal val="visible"/>
                                      </p:to>
                                    </p:set>
                                  </p:childTnLst>
                                </p:cTn>
                              </p:par>
                            </p:childTnLst>
                          </p:cTn>
                        </p:par>
                        <p:par>
                          <p:cTn id="74" fill="hold" nodeType="afterGroup">
                            <p:stCondLst>
                              <p:cond delay="1500"/>
                            </p:stCondLst>
                            <p:childTnLst>
                              <p:par>
                                <p:cTn id="75" presetID="1" presetClass="entr" presetSubtype="0" fill="hold" grpId="0" nodeType="afterEffect">
                                  <p:stCondLst>
                                    <p:cond delay="0"/>
                                  </p:stCondLst>
                                  <p:childTnLst>
                                    <p:set>
                                      <p:cBhvr>
                                        <p:cTn id="76" dur="1" fill="hold">
                                          <p:stCondLst>
                                            <p:cond delay="499"/>
                                          </p:stCondLst>
                                        </p:cTn>
                                        <p:tgtEl>
                                          <p:spTgt spid="247827">
                                            <p:txEl>
                                              <p:pRg st="0" end="0"/>
                                            </p:txEl>
                                          </p:spTgt>
                                        </p:tgtEl>
                                        <p:attrNameLst>
                                          <p:attrName>style.visibility</p:attrName>
                                        </p:attrNameLst>
                                      </p:cBhvr>
                                      <p:to>
                                        <p:strVal val="visible"/>
                                      </p:to>
                                    </p:set>
                                  </p:childTnLst>
                                </p:cTn>
                              </p:par>
                            </p:childTnLst>
                          </p:cTn>
                        </p:par>
                        <p:par>
                          <p:cTn id="77" fill="hold" nodeType="afterGroup">
                            <p:stCondLst>
                              <p:cond delay="2000"/>
                            </p:stCondLst>
                            <p:childTnLst>
                              <p:par>
                                <p:cTn id="78" presetID="1" presetClass="entr" presetSubtype="0" fill="hold" grpId="0" nodeType="afterEffect">
                                  <p:stCondLst>
                                    <p:cond delay="0"/>
                                  </p:stCondLst>
                                  <p:childTnLst>
                                    <p:set>
                                      <p:cBhvr>
                                        <p:cTn id="79" dur="1" fill="hold">
                                          <p:stCondLst>
                                            <p:cond delay="499"/>
                                          </p:stCondLst>
                                        </p:cTn>
                                        <p:tgtEl>
                                          <p:spTgt spid="247830">
                                            <p:txEl>
                                              <p:pRg st="0" end="0"/>
                                            </p:txEl>
                                          </p:spTgt>
                                        </p:tgtEl>
                                        <p:attrNameLst>
                                          <p:attrName>style.visibility</p:attrName>
                                        </p:attrNameLst>
                                      </p:cBhvr>
                                      <p:to>
                                        <p:strVal val="visible"/>
                                      </p:to>
                                    </p:set>
                                  </p:childTnLst>
                                </p:cTn>
                              </p:par>
                            </p:childTnLst>
                          </p:cTn>
                        </p:par>
                        <p:par>
                          <p:cTn id="80" fill="hold" nodeType="afterGroup">
                            <p:stCondLst>
                              <p:cond delay="2500"/>
                            </p:stCondLst>
                            <p:childTnLst>
                              <p:par>
                                <p:cTn id="81" presetID="1" presetClass="entr" presetSubtype="0" fill="hold" grpId="0" nodeType="afterEffect">
                                  <p:stCondLst>
                                    <p:cond delay="0"/>
                                  </p:stCondLst>
                                  <p:childTnLst>
                                    <p:set>
                                      <p:cBhvr>
                                        <p:cTn id="82" dur="1" fill="hold">
                                          <p:stCondLst>
                                            <p:cond delay="499"/>
                                          </p:stCondLst>
                                        </p:cTn>
                                        <p:tgtEl>
                                          <p:spTgt spid="247828">
                                            <p:txEl>
                                              <p:pRg st="0" end="0"/>
                                            </p:txEl>
                                          </p:spTgt>
                                        </p:tgtEl>
                                        <p:attrNameLst>
                                          <p:attrName>style.visibility</p:attrName>
                                        </p:attrNameLst>
                                      </p:cBhvr>
                                      <p:to>
                                        <p:strVal val="visible"/>
                                      </p:to>
                                    </p:set>
                                  </p:childTnLst>
                                </p:cTn>
                              </p:par>
                            </p:childTnLst>
                          </p:cTn>
                        </p:par>
                        <p:par>
                          <p:cTn id="83" fill="hold" nodeType="afterGroup">
                            <p:stCondLst>
                              <p:cond delay="3000"/>
                            </p:stCondLst>
                            <p:childTnLst>
                              <p:par>
                                <p:cTn id="84" presetID="1" presetClass="entr" presetSubtype="0" fill="hold" grpId="0" nodeType="afterEffect">
                                  <p:stCondLst>
                                    <p:cond delay="0"/>
                                  </p:stCondLst>
                                  <p:childTnLst>
                                    <p:set>
                                      <p:cBhvr>
                                        <p:cTn id="85" dur="1" fill="hold">
                                          <p:stCondLst>
                                            <p:cond delay="499"/>
                                          </p:stCondLst>
                                        </p:cTn>
                                        <p:tgtEl>
                                          <p:spTgt spid="247829">
                                            <p:txEl>
                                              <p:pRg st="0" end="0"/>
                                            </p:txEl>
                                          </p:spTgt>
                                        </p:tgtEl>
                                        <p:attrNameLst>
                                          <p:attrName>style.visibility</p:attrName>
                                        </p:attrNameLst>
                                      </p:cBhvr>
                                      <p:to>
                                        <p:strVal val="visible"/>
                                      </p:to>
                                    </p:set>
                                  </p:childTnLst>
                                </p:cTn>
                              </p:par>
                            </p:childTnLst>
                          </p:cTn>
                        </p:par>
                        <p:par>
                          <p:cTn id="86" fill="hold" nodeType="afterGroup">
                            <p:stCondLst>
                              <p:cond delay="3500"/>
                            </p:stCondLst>
                            <p:childTnLst>
                              <p:par>
                                <p:cTn id="87" presetID="1" presetClass="entr" presetSubtype="0" fill="hold" grpId="0" nodeType="afterEffect">
                                  <p:stCondLst>
                                    <p:cond delay="0"/>
                                  </p:stCondLst>
                                  <p:childTnLst>
                                    <p:set>
                                      <p:cBhvr>
                                        <p:cTn id="88" dur="1" fill="hold">
                                          <p:stCondLst>
                                            <p:cond delay="499"/>
                                          </p:stCondLst>
                                        </p:cTn>
                                        <p:tgtEl>
                                          <p:spTgt spid="247820">
                                            <p:txEl>
                                              <p:pRg st="0" end="0"/>
                                            </p:txEl>
                                          </p:spTgt>
                                        </p:tgtEl>
                                        <p:attrNameLst>
                                          <p:attrName>style.visibility</p:attrName>
                                        </p:attrNameLst>
                                      </p:cBhvr>
                                      <p:to>
                                        <p:strVal val="visible"/>
                                      </p:to>
                                    </p:set>
                                  </p:childTnLst>
                                </p:cTn>
                              </p:par>
                            </p:childTnLst>
                          </p:cTn>
                        </p:par>
                        <p:par>
                          <p:cTn id="89" fill="hold" nodeType="afterGroup">
                            <p:stCondLst>
                              <p:cond delay="4000"/>
                            </p:stCondLst>
                            <p:childTnLst>
                              <p:par>
                                <p:cTn id="90" presetID="1" presetClass="entr" presetSubtype="0" fill="hold" grpId="0" nodeType="afterEffect">
                                  <p:stCondLst>
                                    <p:cond delay="0"/>
                                  </p:stCondLst>
                                  <p:childTnLst>
                                    <p:set>
                                      <p:cBhvr>
                                        <p:cTn id="91" dur="1" fill="hold">
                                          <p:stCondLst>
                                            <p:cond delay="499"/>
                                          </p:stCondLst>
                                        </p:cTn>
                                        <p:tgtEl>
                                          <p:spTgt spid="247821">
                                            <p:txEl>
                                              <p:pRg st="0" end="0"/>
                                            </p:txEl>
                                          </p:spTgt>
                                        </p:tgtEl>
                                        <p:attrNameLst>
                                          <p:attrName>style.visibility</p:attrName>
                                        </p:attrNameLst>
                                      </p:cBhvr>
                                      <p:to>
                                        <p:strVal val="visible"/>
                                      </p:to>
                                    </p:set>
                                  </p:childTnLst>
                                </p:cTn>
                              </p:par>
                            </p:childTnLst>
                          </p:cTn>
                        </p:par>
                        <p:par>
                          <p:cTn id="92" fill="hold" nodeType="afterGroup">
                            <p:stCondLst>
                              <p:cond delay="4500"/>
                            </p:stCondLst>
                            <p:childTnLst>
                              <p:par>
                                <p:cTn id="93" presetID="1" presetClass="entr" presetSubtype="0" fill="hold" grpId="0" nodeType="afterEffect">
                                  <p:stCondLst>
                                    <p:cond delay="0"/>
                                  </p:stCondLst>
                                  <p:childTnLst>
                                    <p:set>
                                      <p:cBhvr>
                                        <p:cTn id="94" dur="1" fill="hold">
                                          <p:stCondLst>
                                            <p:cond delay="499"/>
                                          </p:stCondLst>
                                        </p:cTn>
                                        <p:tgtEl>
                                          <p:spTgt spid="247822">
                                            <p:txEl>
                                              <p:pRg st="0" end="0"/>
                                            </p:txEl>
                                          </p:spTgt>
                                        </p:tgtEl>
                                        <p:attrNameLst>
                                          <p:attrName>style.visibility</p:attrName>
                                        </p:attrNameLst>
                                      </p:cBhvr>
                                      <p:to>
                                        <p:strVal val="visible"/>
                                      </p:to>
                                    </p:set>
                                  </p:childTnLst>
                                </p:cTn>
                              </p:par>
                            </p:childTnLst>
                          </p:cTn>
                        </p:par>
                        <p:par>
                          <p:cTn id="95" fill="hold" nodeType="afterGroup">
                            <p:stCondLst>
                              <p:cond delay="5000"/>
                            </p:stCondLst>
                            <p:childTnLst>
                              <p:par>
                                <p:cTn id="96" presetID="1" presetClass="entr" presetSubtype="0" fill="hold" grpId="0" nodeType="afterEffect">
                                  <p:stCondLst>
                                    <p:cond delay="0"/>
                                  </p:stCondLst>
                                  <p:childTnLst>
                                    <p:set>
                                      <p:cBhvr>
                                        <p:cTn id="97" dur="1" fill="hold">
                                          <p:stCondLst>
                                            <p:cond delay="499"/>
                                          </p:stCondLst>
                                        </p:cTn>
                                        <p:tgtEl>
                                          <p:spTgt spid="247832">
                                            <p:txEl>
                                              <p:pRg st="0" end="0"/>
                                            </p:txEl>
                                          </p:spTgt>
                                        </p:tgtEl>
                                        <p:attrNameLst>
                                          <p:attrName>style.visibility</p:attrName>
                                        </p:attrNameLst>
                                      </p:cBhvr>
                                      <p:to>
                                        <p:strVal val="visible"/>
                                      </p:to>
                                    </p:set>
                                  </p:childTnLst>
                                </p:cTn>
                              </p:par>
                            </p:childTnLst>
                          </p:cTn>
                        </p:par>
                        <p:par>
                          <p:cTn id="98" fill="hold" nodeType="afterGroup">
                            <p:stCondLst>
                              <p:cond delay="5500"/>
                            </p:stCondLst>
                            <p:childTnLst>
                              <p:par>
                                <p:cTn id="99" presetID="1" presetClass="entr" presetSubtype="0" fill="hold" grpId="0" nodeType="afterEffect">
                                  <p:stCondLst>
                                    <p:cond delay="0"/>
                                  </p:stCondLst>
                                  <p:childTnLst>
                                    <p:set>
                                      <p:cBhvr>
                                        <p:cTn id="100" dur="1" fill="hold">
                                          <p:stCondLst>
                                            <p:cond delay="499"/>
                                          </p:stCondLst>
                                        </p:cTn>
                                        <p:tgtEl>
                                          <p:spTgt spid="247833">
                                            <p:txEl>
                                              <p:pRg st="0" end="0"/>
                                            </p:txEl>
                                          </p:spTgt>
                                        </p:tgtEl>
                                        <p:attrNameLst>
                                          <p:attrName>style.visibility</p:attrName>
                                        </p:attrNameLst>
                                      </p:cBhvr>
                                      <p:to>
                                        <p:strVal val="visible"/>
                                      </p:to>
                                    </p:set>
                                  </p:childTnLst>
                                </p:cTn>
                              </p:par>
                            </p:childTnLst>
                          </p:cTn>
                        </p:par>
                        <p:par>
                          <p:cTn id="101" fill="hold" nodeType="afterGroup">
                            <p:stCondLst>
                              <p:cond delay="6000"/>
                            </p:stCondLst>
                            <p:childTnLst>
                              <p:par>
                                <p:cTn id="102" presetID="1" presetClass="entr" presetSubtype="0" fill="hold" grpId="0" nodeType="afterEffect">
                                  <p:stCondLst>
                                    <p:cond delay="0"/>
                                  </p:stCondLst>
                                  <p:childTnLst>
                                    <p:set>
                                      <p:cBhvr>
                                        <p:cTn id="103" dur="1" fill="hold">
                                          <p:stCondLst>
                                            <p:cond delay="499"/>
                                          </p:stCondLst>
                                        </p:cTn>
                                        <p:tgtEl>
                                          <p:spTgt spid="24783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autoUpdateAnimBg="0"/>
      <p:bldP spid="247812" grpId="0" build="p" autoUpdateAnimBg="0"/>
      <p:bldP spid="247813" grpId="0" build="p" autoUpdateAnimBg="0"/>
      <p:bldP spid="247814" grpId="0" build="p" autoUpdateAnimBg="0"/>
      <p:bldP spid="247815" grpId="0" build="p" autoUpdateAnimBg="0"/>
      <p:bldP spid="247818" grpId="0" build="p" autoUpdateAnimBg="0"/>
      <p:bldP spid="247819" grpId="0" build="p" autoUpdateAnimBg="0"/>
      <p:bldP spid="247820" grpId="0" build="p" autoUpdateAnimBg="0"/>
      <p:bldP spid="247821" grpId="0" build="p" autoUpdateAnimBg="0"/>
      <p:bldP spid="247822" grpId="0" build="p" autoUpdateAnimBg="0"/>
      <p:bldP spid="247823" grpId="0" build="p" autoUpdateAnimBg="0"/>
      <p:bldP spid="247824" grpId="0" build="p" autoUpdateAnimBg="0"/>
      <p:bldP spid="247825" grpId="0" build="p" autoUpdateAnimBg="0"/>
      <p:bldP spid="247826" grpId="0" build="p" autoUpdateAnimBg="0"/>
      <p:bldP spid="247827" grpId="0" build="p" autoUpdateAnimBg="0"/>
      <p:bldP spid="247828" grpId="0" build="p" autoUpdateAnimBg="0"/>
      <p:bldP spid="247829" grpId="0" build="p" autoUpdateAnimBg="0"/>
      <p:bldP spid="247830" grpId="0" build="p" autoUpdateAnimBg="0"/>
      <p:bldP spid="247831" grpId="0" build="p" autoUpdateAnimBg="0"/>
      <p:bldP spid="247832" grpId="0" build="p" autoUpdateAnimBg="0"/>
      <p:bldP spid="247833" grpId="0" build="p" autoUpdateAnimBg="0"/>
      <p:bldP spid="247834" grpId="0" build="p" autoUpdateAnimBg="0"/>
      <p:bldP spid="247817" grpId="0" animBg="1" autoUpdateAnimBg="0"/>
      <p:bldP spid="247816" grpId="0" animBg="1" autoUpdateAnimBg="0"/>
      <p:bldP spid="247844"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571500" y="1948543"/>
            <a:ext cx="8001000" cy="3363686"/>
          </a:xfrm>
        </p:spPr>
        <p:txBody>
          <a:bodyPr/>
          <a:lstStyle/>
          <a:p>
            <a:r>
              <a:rPr lang="en-US" dirty="0"/>
              <a:t>In particular, we examine</a:t>
            </a:r>
            <a:endParaRPr lang="en-US" i="1" dirty="0" smtClean="0"/>
          </a:p>
          <a:p>
            <a:pPr lvl="1"/>
            <a:r>
              <a:rPr lang="en-US" dirty="0" smtClean="0"/>
              <a:t>Selection </a:t>
            </a:r>
            <a:r>
              <a:rPr lang="en-US" dirty="0"/>
              <a:t>of off-the-shelf and legacy components</a:t>
            </a:r>
            <a:r>
              <a:rPr lang="en-US" dirty="0" smtClean="0"/>
              <a:t>.</a:t>
            </a:r>
          </a:p>
          <a:p>
            <a:pPr lvl="1"/>
            <a:r>
              <a:rPr lang="en-US" dirty="0"/>
              <a:t>Mapping of subsystem to </a:t>
            </a:r>
            <a:r>
              <a:rPr lang="en-US" dirty="0" smtClean="0"/>
              <a:t>hardware</a:t>
            </a:r>
          </a:p>
          <a:p>
            <a:pPr lvl="1"/>
            <a:r>
              <a:rPr lang="en-US" dirty="0"/>
              <a:t>Design of a persistent data management </a:t>
            </a:r>
            <a:r>
              <a:rPr lang="en-US" dirty="0" smtClean="0"/>
              <a:t>infrastructure</a:t>
            </a:r>
          </a:p>
          <a:p>
            <a:pPr lvl="1"/>
            <a:r>
              <a:rPr lang="en-US" dirty="0"/>
              <a:t>Specification of an access control </a:t>
            </a:r>
            <a:r>
              <a:rPr lang="en-US" dirty="0" smtClean="0"/>
              <a:t>policy</a:t>
            </a:r>
          </a:p>
          <a:p>
            <a:pPr lvl="1"/>
            <a:r>
              <a:rPr lang="en-US" dirty="0"/>
              <a:t>Design of the global control </a:t>
            </a:r>
            <a:r>
              <a:rPr lang="en-US" dirty="0" smtClean="0"/>
              <a:t>flow</a:t>
            </a:r>
          </a:p>
          <a:p>
            <a:pPr lvl="1"/>
            <a:r>
              <a:rPr lang="en-US" dirty="0"/>
              <a:t>Handling of boundary </a:t>
            </a:r>
            <a:r>
              <a:rPr lang="en-US" dirty="0" smtClean="0"/>
              <a:t>conditions</a:t>
            </a:r>
          </a:p>
        </p:txBody>
      </p:sp>
    </p:spTree>
    <p:extLst>
      <p:ext uri="{BB962C8B-B14F-4D97-AF65-F5344CB8AC3E}">
        <p14:creationId xmlns:p14="http://schemas.microsoft.com/office/powerpoint/2010/main" val="25490239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r>
              <a:rPr lang="en-US" altLang="en-US" smtClean="0"/>
              <a:t>Access Matrix Implementations</a:t>
            </a:r>
          </a:p>
        </p:txBody>
      </p:sp>
      <p:sp>
        <p:nvSpPr>
          <p:cNvPr id="201733" name="Rectangle 5"/>
          <p:cNvSpPr>
            <a:spLocks noGrp="1" noChangeArrowheads="1"/>
          </p:cNvSpPr>
          <p:nvPr>
            <p:ph type="body" idx="1"/>
          </p:nvPr>
        </p:nvSpPr>
        <p:spPr>
          <a:xfrm>
            <a:off x="533400" y="1295400"/>
            <a:ext cx="8001000" cy="1365250"/>
          </a:xfrm>
        </p:spPr>
        <p:txBody>
          <a:bodyPr/>
          <a:lstStyle/>
          <a:p>
            <a:r>
              <a:rPr lang="en-US" altLang="en-US" dirty="0" smtClean="0">
                <a:solidFill>
                  <a:srgbClr val="0006A3"/>
                </a:solidFill>
              </a:rPr>
              <a:t>Global access table:</a:t>
            </a:r>
            <a:r>
              <a:rPr lang="en-US" altLang="en-US" dirty="0" smtClean="0"/>
              <a:t> Represents explicitly every cell in the matrix as a triple (</a:t>
            </a:r>
            <a:r>
              <a:rPr lang="en-US" altLang="en-US" dirty="0" err="1" smtClean="0"/>
              <a:t>actor,class</a:t>
            </a:r>
            <a:r>
              <a:rPr lang="en-US" altLang="en-US" dirty="0" smtClean="0"/>
              <a:t>, operation) </a:t>
            </a:r>
          </a:p>
        </p:txBody>
      </p:sp>
      <p:sp>
        <p:nvSpPr>
          <p:cNvPr id="201734" name="Rectangle 6"/>
          <p:cNvSpPr>
            <a:spLocks noChangeArrowheads="1"/>
          </p:cNvSpPr>
          <p:nvPr/>
        </p:nvSpPr>
        <p:spPr bwMode="auto">
          <a:xfrm>
            <a:off x="738188" y="2192338"/>
            <a:ext cx="8001000"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defRPr sz="2400" b="1">
                <a:solidFill>
                  <a:schemeClr val="tx1"/>
                </a:solidFill>
                <a:latin typeface="Times" charset="0"/>
                <a:ea typeface="ＭＳ Ｐゴシック" charset="-128"/>
              </a:defRPr>
            </a:lvl1pPr>
            <a:lvl2pPr>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nSpc>
                <a:spcPct val="110000"/>
              </a:lnSpc>
            </a:pPr>
            <a:endParaRPr lang="de-DE" altLang="en-US" sz="2000" b="0" dirty="0">
              <a:latin typeface="Arial" charset="0"/>
            </a:endParaRPr>
          </a:p>
          <a:p>
            <a:pPr lvl="1">
              <a:lnSpc>
                <a:spcPct val="110000"/>
              </a:lnSpc>
            </a:pPr>
            <a:r>
              <a:rPr lang="en-US" altLang="en-US" sz="2000" dirty="0" err="1">
                <a:latin typeface="Arial" charset="0"/>
              </a:rPr>
              <a:t>LeagueOwner</a:t>
            </a:r>
            <a:r>
              <a:rPr lang="en-US" altLang="en-US" sz="2000" b="0" dirty="0">
                <a:latin typeface="Arial" charset="0"/>
              </a:rPr>
              <a:t>, </a:t>
            </a:r>
            <a:r>
              <a:rPr lang="en-US" altLang="en-US" sz="2000" dirty="0">
                <a:latin typeface="Arial" charset="0"/>
              </a:rPr>
              <a:t>Arena</a:t>
            </a:r>
            <a:r>
              <a:rPr lang="en-US" altLang="en-US" sz="2000" b="0" dirty="0">
                <a:latin typeface="Arial" charset="0"/>
              </a:rPr>
              <a:t>, view()</a:t>
            </a:r>
            <a:r>
              <a:rPr lang="en-US" altLang="en-US" sz="2000" dirty="0">
                <a:latin typeface="Arial" charset="0"/>
              </a:rPr>
              <a:t> </a:t>
            </a:r>
          </a:p>
          <a:p>
            <a:pPr lvl="1">
              <a:lnSpc>
                <a:spcPct val="110000"/>
              </a:lnSpc>
            </a:pPr>
            <a:r>
              <a:rPr lang="en-US" altLang="en-US" sz="2000" dirty="0" err="1">
                <a:latin typeface="Arial" charset="0"/>
              </a:rPr>
              <a:t>LeagueOwner</a:t>
            </a:r>
            <a:r>
              <a:rPr lang="en-US" altLang="en-US" sz="2000" dirty="0">
                <a:latin typeface="Arial" charset="0"/>
              </a:rPr>
              <a:t>,  League, edit()</a:t>
            </a:r>
          </a:p>
          <a:p>
            <a:pPr lvl="1">
              <a:lnSpc>
                <a:spcPct val="110000"/>
              </a:lnSpc>
            </a:pPr>
            <a:r>
              <a:rPr lang="en-US" altLang="en-US" sz="2000" dirty="0" err="1">
                <a:latin typeface="Arial" charset="0"/>
              </a:rPr>
              <a:t>LeagueOwner</a:t>
            </a:r>
            <a:r>
              <a:rPr lang="en-US" altLang="en-US" sz="2000" b="0" dirty="0">
                <a:latin typeface="Arial" charset="0"/>
              </a:rPr>
              <a:t>, </a:t>
            </a:r>
            <a:r>
              <a:rPr lang="en-US" altLang="en-US" sz="2000" dirty="0">
                <a:latin typeface="Arial" charset="0"/>
              </a:rPr>
              <a:t>Tournament</a:t>
            </a:r>
            <a:r>
              <a:rPr lang="en-US" altLang="en-US" sz="2000" b="0" dirty="0">
                <a:latin typeface="Arial" charset="0"/>
              </a:rPr>
              <a:t>, &lt;&lt;create&gt;&gt;</a:t>
            </a:r>
          </a:p>
          <a:p>
            <a:pPr lvl="1">
              <a:lnSpc>
                <a:spcPct val="110000"/>
              </a:lnSpc>
            </a:pPr>
            <a:r>
              <a:rPr lang="en-US" altLang="en-US" sz="2000" dirty="0" err="1">
                <a:latin typeface="Arial" charset="0"/>
              </a:rPr>
              <a:t>LeagueOwner</a:t>
            </a:r>
            <a:r>
              <a:rPr lang="en-US" altLang="en-US" sz="2000" b="0" dirty="0">
                <a:latin typeface="Arial" charset="0"/>
              </a:rPr>
              <a:t>, </a:t>
            </a:r>
            <a:r>
              <a:rPr lang="en-US" altLang="en-US" sz="2000" dirty="0">
                <a:latin typeface="Arial" charset="0"/>
              </a:rPr>
              <a:t>Tournament</a:t>
            </a:r>
            <a:r>
              <a:rPr lang="en-US" altLang="en-US" sz="2000" b="0" dirty="0">
                <a:latin typeface="Arial" charset="0"/>
              </a:rPr>
              <a:t>, view()</a:t>
            </a:r>
          </a:p>
          <a:p>
            <a:pPr lvl="1">
              <a:lnSpc>
                <a:spcPct val="110000"/>
              </a:lnSpc>
            </a:pPr>
            <a:r>
              <a:rPr lang="en-US" altLang="en-US" sz="2000" dirty="0" err="1">
                <a:latin typeface="Arial" charset="0"/>
              </a:rPr>
              <a:t>LeagueOwner</a:t>
            </a:r>
            <a:r>
              <a:rPr lang="en-US" altLang="en-US" sz="2000" b="0" dirty="0">
                <a:latin typeface="Arial" charset="0"/>
              </a:rPr>
              <a:t>, </a:t>
            </a:r>
            <a:r>
              <a:rPr lang="en-US" altLang="en-US" sz="2000" dirty="0">
                <a:latin typeface="Arial" charset="0"/>
              </a:rPr>
              <a:t>Tournament</a:t>
            </a:r>
            <a:r>
              <a:rPr lang="en-US" altLang="en-US" sz="2000" b="0" dirty="0">
                <a:latin typeface="Arial" charset="0"/>
              </a:rPr>
              <a:t>, schedule()</a:t>
            </a:r>
          </a:p>
          <a:p>
            <a:pPr lvl="1">
              <a:lnSpc>
                <a:spcPct val="110000"/>
              </a:lnSpc>
            </a:pPr>
            <a:r>
              <a:rPr lang="en-US" altLang="en-US" sz="2000" dirty="0" err="1">
                <a:latin typeface="Arial" charset="0"/>
              </a:rPr>
              <a:t>LeagueOwner</a:t>
            </a:r>
            <a:r>
              <a:rPr lang="en-US" altLang="en-US" sz="2000" b="0" dirty="0">
                <a:latin typeface="Arial" charset="0"/>
              </a:rPr>
              <a:t>, </a:t>
            </a:r>
            <a:r>
              <a:rPr lang="en-US" altLang="en-US" sz="2000" dirty="0">
                <a:latin typeface="Arial" charset="0"/>
              </a:rPr>
              <a:t>Tournament</a:t>
            </a:r>
            <a:r>
              <a:rPr lang="en-US" altLang="en-US" sz="2000" b="0" dirty="0">
                <a:latin typeface="Arial" charset="0"/>
              </a:rPr>
              <a:t>, archive()</a:t>
            </a:r>
          </a:p>
          <a:p>
            <a:pPr lvl="1">
              <a:lnSpc>
                <a:spcPct val="110000"/>
              </a:lnSpc>
            </a:pPr>
            <a:r>
              <a:rPr lang="en-US" altLang="en-US" sz="2000" dirty="0" err="1">
                <a:latin typeface="Arial" charset="0"/>
              </a:rPr>
              <a:t>LeagueOwner</a:t>
            </a:r>
            <a:r>
              <a:rPr lang="en-US" altLang="en-US" sz="2000" b="0" dirty="0">
                <a:latin typeface="Arial" charset="0"/>
              </a:rPr>
              <a:t>, </a:t>
            </a:r>
            <a:r>
              <a:rPr lang="en-US" altLang="en-US" sz="2000" dirty="0">
                <a:latin typeface="Arial" charset="0"/>
              </a:rPr>
              <a:t>Match</a:t>
            </a:r>
            <a:r>
              <a:rPr lang="en-US" altLang="en-US" sz="2000" b="0" dirty="0">
                <a:latin typeface="Arial" charset="0"/>
              </a:rPr>
              <a:t>, &lt;&lt;create&gt;&gt;</a:t>
            </a:r>
          </a:p>
          <a:p>
            <a:pPr lvl="1">
              <a:lnSpc>
                <a:spcPct val="110000"/>
              </a:lnSpc>
            </a:pPr>
            <a:r>
              <a:rPr lang="en-US" altLang="en-US" sz="2000" dirty="0" err="1">
                <a:latin typeface="Arial" charset="0"/>
              </a:rPr>
              <a:t>LeagueOwner</a:t>
            </a:r>
            <a:r>
              <a:rPr lang="en-US" altLang="en-US" sz="2000" b="0" dirty="0">
                <a:latin typeface="Arial" charset="0"/>
              </a:rPr>
              <a:t>, </a:t>
            </a:r>
            <a:r>
              <a:rPr lang="en-US" altLang="en-US" sz="2000" dirty="0">
                <a:latin typeface="Arial" charset="0"/>
              </a:rPr>
              <a:t>Match</a:t>
            </a:r>
            <a:r>
              <a:rPr lang="en-US" altLang="en-US" sz="2000" b="0" dirty="0">
                <a:latin typeface="Arial" charset="0"/>
              </a:rPr>
              <a:t>, end()</a:t>
            </a:r>
          </a:p>
          <a:p>
            <a:pPr lvl="1">
              <a:lnSpc>
                <a:spcPct val="110000"/>
              </a:lnSpc>
            </a:pPr>
            <a:endParaRPr lang="en-US" altLang="en-US" sz="2000" b="0" dirty="0">
              <a:latin typeface="Arial" charset="0"/>
            </a:endParaRPr>
          </a:p>
          <a:p>
            <a:pPr lvl="1">
              <a:lnSpc>
                <a:spcPct val="110000"/>
              </a:lnSpc>
            </a:pPr>
            <a:r>
              <a:rPr lang="en-US" altLang="en-US" sz="2000" b="0" dirty="0">
                <a:latin typeface="Arial" charset="0"/>
              </a:rPr>
              <a:t>.</a:t>
            </a:r>
            <a:endParaRPr lang="de-DE" altLang="en-US" sz="2000" b="0" dirty="0">
              <a:latin typeface="Arial" charset="0"/>
            </a:endParaRPr>
          </a:p>
          <a:p>
            <a:pPr>
              <a:lnSpc>
                <a:spcPct val="110000"/>
              </a:lnSpc>
            </a:pPr>
            <a:endParaRPr lang="de-DE" altLang="en-US" sz="2000" b="0" dirty="0">
              <a:latin typeface="Arial"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en-US" smtClean="0"/>
              <a:t>Better Access Matrix Implementations</a:t>
            </a:r>
          </a:p>
        </p:txBody>
      </p:sp>
      <p:sp>
        <p:nvSpPr>
          <p:cNvPr id="248835" name="Rectangle 3"/>
          <p:cNvSpPr>
            <a:spLocks noGrp="1" noChangeArrowheads="1"/>
          </p:cNvSpPr>
          <p:nvPr>
            <p:ph type="body" idx="1"/>
          </p:nvPr>
        </p:nvSpPr>
        <p:spPr/>
        <p:txBody>
          <a:bodyPr/>
          <a:lstStyle/>
          <a:p>
            <a:r>
              <a:rPr lang="en-US" altLang="en-US" dirty="0" smtClean="0">
                <a:solidFill>
                  <a:srgbClr val="0000FF"/>
                </a:solidFill>
              </a:rPr>
              <a:t>Access control list </a:t>
            </a:r>
          </a:p>
          <a:p>
            <a:pPr lvl="1"/>
            <a:r>
              <a:rPr lang="en-US" altLang="en-US" dirty="0" smtClean="0">
                <a:ea typeface="ＭＳ Ｐゴシック" charset="-128"/>
              </a:rPr>
              <a:t>Associates a list of (</a:t>
            </a:r>
            <a:r>
              <a:rPr lang="en-US" altLang="en-US" dirty="0" err="1" smtClean="0">
                <a:ea typeface="ＭＳ Ｐゴシック" charset="-128"/>
              </a:rPr>
              <a:t>actor,operation</a:t>
            </a:r>
            <a:r>
              <a:rPr lang="en-US" altLang="en-US" dirty="0" smtClean="0">
                <a:ea typeface="ＭＳ Ｐゴシック" charset="-128"/>
              </a:rPr>
              <a:t>) pairs with each class to be accessed. </a:t>
            </a:r>
          </a:p>
          <a:p>
            <a:pPr lvl="1"/>
            <a:r>
              <a:rPr lang="en-US" altLang="en-US" dirty="0" smtClean="0">
                <a:ea typeface="ＭＳ Ｐゴシック" charset="-128"/>
              </a:rPr>
              <a:t>Every time an instance of this class is accessed, the access list is checked for the corresponding actor and operation.</a:t>
            </a:r>
          </a:p>
          <a:p>
            <a:r>
              <a:rPr lang="en-US" altLang="en-US" dirty="0" smtClean="0">
                <a:solidFill>
                  <a:srgbClr val="0000FF"/>
                </a:solidFill>
              </a:rPr>
              <a:t>Capability</a:t>
            </a:r>
          </a:p>
          <a:p>
            <a:pPr lvl="1"/>
            <a:r>
              <a:rPr lang="en-US" altLang="en-US" dirty="0" smtClean="0">
                <a:ea typeface="ＭＳ Ｐゴシック" charset="-128"/>
              </a:rPr>
              <a:t>Associates a (class, operation) pair with an actor.</a:t>
            </a:r>
          </a:p>
          <a:p>
            <a:pPr lvl="1"/>
            <a:r>
              <a:rPr lang="en-US" altLang="en-US" dirty="0" smtClean="0">
                <a:ea typeface="ＭＳ Ｐゴシック" charset="-128"/>
              </a:rPr>
              <a:t>A capability provides an actor to gain control access to an object of the class described in the capability. </a:t>
            </a:r>
          </a:p>
          <a:p>
            <a:endParaRPr lang="en-US" altLang="en-US" dirty="0" smtClean="0"/>
          </a:p>
          <a:p>
            <a:endParaRPr lang="en-US" alt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47625" y="927100"/>
            <a:ext cx="9024938" cy="4584700"/>
            <a:chOff x="30" y="584"/>
            <a:chExt cx="5685" cy="2888"/>
          </a:xfrm>
        </p:grpSpPr>
        <p:sp>
          <p:nvSpPr>
            <p:cNvPr id="80912" name="Rectangle 3"/>
            <p:cNvSpPr>
              <a:spLocks noChangeArrowheads="1"/>
            </p:cNvSpPr>
            <p:nvPr/>
          </p:nvSpPr>
          <p:spPr bwMode="auto">
            <a:xfrm>
              <a:off x="1402" y="739"/>
              <a:ext cx="5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latin typeface="Arial" charset="0"/>
                </a:rPr>
                <a:t>Arena</a:t>
              </a:r>
            </a:p>
          </p:txBody>
        </p:sp>
        <p:sp>
          <p:nvSpPr>
            <p:cNvPr id="80913" name="Rectangle 4"/>
            <p:cNvSpPr>
              <a:spLocks noChangeArrowheads="1"/>
            </p:cNvSpPr>
            <p:nvPr/>
          </p:nvSpPr>
          <p:spPr bwMode="auto">
            <a:xfrm>
              <a:off x="2373" y="739"/>
              <a:ext cx="6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latin typeface="Arial" charset="0"/>
                </a:rPr>
                <a:t>League</a:t>
              </a:r>
            </a:p>
          </p:txBody>
        </p:sp>
        <p:sp>
          <p:nvSpPr>
            <p:cNvPr id="80914" name="Rectangle 5"/>
            <p:cNvSpPr>
              <a:spLocks noChangeArrowheads="1"/>
            </p:cNvSpPr>
            <p:nvPr/>
          </p:nvSpPr>
          <p:spPr bwMode="auto">
            <a:xfrm>
              <a:off x="374" y="1151"/>
              <a:ext cx="7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latin typeface="Arial" charset="0"/>
                </a:rPr>
                <a:t>Operator</a:t>
              </a:r>
            </a:p>
          </p:txBody>
        </p:sp>
        <p:sp>
          <p:nvSpPr>
            <p:cNvPr id="80915" name="Rectangle 6"/>
            <p:cNvSpPr>
              <a:spLocks noChangeArrowheads="1"/>
            </p:cNvSpPr>
            <p:nvPr/>
          </p:nvSpPr>
          <p:spPr bwMode="auto">
            <a:xfrm>
              <a:off x="30" y="1760"/>
              <a:ext cx="10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latin typeface="Arial" charset="0"/>
                </a:rPr>
                <a:t>LeagueOwner</a:t>
              </a:r>
            </a:p>
          </p:txBody>
        </p:sp>
        <p:sp>
          <p:nvSpPr>
            <p:cNvPr id="80916" name="Rectangle 7"/>
            <p:cNvSpPr>
              <a:spLocks noChangeArrowheads="1"/>
            </p:cNvSpPr>
            <p:nvPr/>
          </p:nvSpPr>
          <p:spPr bwMode="auto">
            <a:xfrm>
              <a:off x="550" y="249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latin typeface="Arial" charset="0"/>
                </a:rPr>
                <a:t>Player</a:t>
              </a:r>
            </a:p>
          </p:txBody>
        </p:sp>
        <p:sp>
          <p:nvSpPr>
            <p:cNvPr id="80917" name="Rectangle 8"/>
            <p:cNvSpPr>
              <a:spLocks noChangeArrowheads="1"/>
            </p:cNvSpPr>
            <p:nvPr/>
          </p:nvSpPr>
          <p:spPr bwMode="auto">
            <a:xfrm>
              <a:off x="318" y="2980"/>
              <a:ext cx="7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latin typeface="Arial" charset="0"/>
                </a:rPr>
                <a:t>Spectator</a:t>
              </a:r>
            </a:p>
          </p:txBody>
        </p:sp>
        <p:sp>
          <p:nvSpPr>
            <p:cNvPr id="80918" name="Rectangle 9"/>
            <p:cNvSpPr>
              <a:spLocks noChangeArrowheads="1"/>
            </p:cNvSpPr>
            <p:nvPr/>
          </p:nvSpPr>
          <p:spPr bwMode="auto">
            <a:xfrm>
              <a:off x="3503" y="739"/>
              <a:ext cx="9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latin typeface="Arial" charset="0"/>
                </a:rPr>
                <a:t>Tournament</a:t>
              </a:r>
            </a:p>
          </p:txBody>
        </p:sp>
        <p:sp>
          <p:nvSpPr>
            <p:cNvPr id="80919" name="Rectangle 10"/>
            <p:cNvSpPr>
              <a:spLocks noChangeArrowheads="1"/>
            </p:cNvSpPr>
            <p:nvPr/>
          </p:nvSpPr>
          <p:spPr bwMode="auto">
            <a:xfrm>
              <a:off x="3423" y="1760"/>
              <a:ext cx="853"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latin typeface="Arial" charset="0"/>
                </a:rPr>
                <a:t>&lt;&lt;create&gt;&gt;</a:t>
              </a:r>
              <a:br>
                <a:rPr lang="en-US" altLang="en-US" sz="1800" b="0">
                  <a:latin typeface="Arial" charset="0"/>
                </a:rPr>
              </a:br>
              <a:r>
                <a:rPr lang="en-US" altLang="en-US" sz="1800" b="0">
                  <a:latin typeface="Arial" charset="0"/>
                </a:rPr>
                <a:t>archive()</a:t>
              </a:r>
              <a:br>
                <a:rPr lang="en-US" altLang="en-US" sz="1800" b="0">
                  <a:latin typeface="Arial" charset="0"/>
                </a:rPr>
              </a:br>
              <a:r>
                <a:rPr lang="en-US" altLang="en-US" sz="1800" b="0">
                  <a:latin typeface="Arial" charset="0"/>
                </a:rPr>
                <a:t>schedule()</a:t>
              </a:r>
              <a:br>
                <a:rPr lang="en-US" altLang="en-US" sz="1800" b="0">
                  <a:latin typeface="Arial" charset="0"/>
                </a:rPr>
              </a:br>
              <a:r>
                <a:rPr lang="en-US" altLang="en-US" sz="1800" b="0">
                  <a:latin typeface="Arial" charset="0"/>
                </a:rPr>
                <a:t>view()</a:t>
              </a:r>
            </a:p>
          </p:txBody>
        </p:sp>
        <p:sp>
          <p:nvSpPr>
            <p:cNvPr id="80920" name="Rectangle 11"/>
            <p:cNvSpPr>
              <a:spLocks noChangeArrowheads="1"/>
            </p:cNvSpPr>
            <p:nvPr/>
          </p:nvSpPr>
          <p:spPr bwMode="auto">
            <a:xfrm>
              <a:off x="3423" y="2498"/>
              <a:ext cx="7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latin typeface="Arial" charset="0"/>
                </a:rPr>
                <a:t>applyFor()</a:t>
              </a:r>
              <a:br>
                <a:rPr lang="en-US" altLang="en-US" sz="1800" b="0">
                  <a:latin typeface="Arial" charset="0"/>
                </a:rPr>
              </a:br>
              <a:r>
                <a:rPr lang="en-US" altLang="en-US" sz="1800" b="0">
                  <a:latin typeface="Arial" charset="0"/>
                </a:rPr>
                <a:t>view()</a:t>
              </a:r>
            </a:p>
          </p:txBody>
        </p:sp>
        <p:sp>
          <p:nvSpPr>
            <p:cNvPr id="80921" name="Rectangle 12"/>
            <p:cNvSpPr>
              <a:spLocks noChangeArrowheads="1"/>
            </p:cNvSpPr>
            <p:nvPr/>
          </p:nvSpPr>
          <p:spPr bwMode="auto">
            <a:xfrm>
              <a:off x="3423" y="2980"/>
              <a:ext cx="5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latin typeface="Arial" charset="0"/>
                </a:rPr>
                <a:t>view()</a:t>
              </a:r>
            </a:p>
          </p:txBody>
        </p:sp>
        <p:sp>
          <p:nvSpPr>
            <p:cNvPr id="80922" name="Rectangle 13"/>
            <p:cNvSpPr>
              <a:spLocks noChangeArrowheads="1"/>
            </p:cNvSpPr>
            <p:nvPr/>
          </p:nvSpPr>
          <p:spPr bwMode="auto">
            <a:xfrm>
              <a:off x="1066" y="1151"/>
              <a:ext cx="91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latin typeface="Arial" charset="0"/>
                </a:rPr>
                <a:t>&lt;&lt;create&gt;&gt;</a:t>
              </a:r>
              <a:br>
                <a:rPr lang="en-US" altLang="en-US" sz="1800" b="0">
                  <a:latin typeface="Arial" charset="0"/>
                </a:rPr>
              </a:br>
              <a:r>
                <a:rPr lang="en-US" altLang="en-US" sz="1800" b="0">
                  <a:latin typeface="Arial" charset="0"/>
                </a:rPr>
                <a:t>createUser()</a:t>
              </a:r>
              <a:br>
                <a:rPr lang="en-US" altLang="en-US" sz="1800" b="0">
                  <a:latin typeface="Arial" charset="0"/>
                </a:rPr>
              </a:br>
              <a:r>
                <a:rPr lang="en-US" altLang="en-US" sz="1800" b="0">
                  <a:latin typeface="Arial" charset="0"/>
                </a:rPr>
                <a:t>view ()</a:t>
              </a:r>
            </a:p>
          </p:txBody>
        </p:sp>
        <p:sp>
          <p:nvSpPr>
            <p:cNvPr id="80923" name="Rectangle 14"/>
            <p:cNvSpPr>
              <a:spLocks noChangeArrowheads="1"/>
            </p:cNvSpPr>
            <p:nvPr/>
          </p:nvSpPr>
          <p:spPr bwMode="auto">
            <a:xfrm>
              <a:off x="1066" y="1760"/>
              <a:ext cx="5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latin typeface="Arial" charset="0"/>
                </a:rPr>
                <a:t>view ()</a:t>
              </a:r>
            </a:p>
          </p:txBody>
        </p:sp>
        <p:sp>
          <p:nvSpPr>
            <p:cNvPr id="80924" name="Rectangle 15"/>
            <p:cNvSpPr>
              <a:spLocks noChangeArrowheads="1"/>
            </p:cNvSpPr>
            <p:nvPr/>
          </p:nvSpPr>
          <p:spPr bwMode="auto">
            <a:xfrm>
              <a:off x="1066" y="2980"/>
              <a:ext cx="11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latin typeface="Arial" charset="0"/>
                </a:rPr>
                <a:t>view()</a:t>
              </a:r>
              <a:br>
                <a:rPr lang="en-US" altLang="en-US" sz="1800" b="0">
                  <a:latin typeface="Arial" charset="0"/>
                </a:rPr>
              </a:br>
              <a:r>
                <a:rPr lang="en-US" altLang="en-US" sz="1800" b="0">
                  <a:latin typeface="Arial" charset="0"/>
                </a:rPr>
                <a:t>applyForPlayer()</a:t>
              </a:r>
            </a:p>
          </p:txBody>
        </p:sp>
        <p:sp>
          <p:nvSpPr>
            <p:cNvPr id="80925" name="Rectangle 16"/>
            <p:cNvSpPr>
              <a:spLocks noChangeArrowheads="1"/>
            </p:cNvSpPr>
            <p:nvPr/>
          </p:nvSpPr>
          <p:spPr bwMode="auto">
            <a:xfrm>
              <a:off x="1066" y="2498"/>
              <a:ext cx="11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latin typeface="Arial" charset="0"/>
                </a:rPr>
                <a:t>view()</a:t>
              </a:r>
              <a:br>
                <a:rPr lang="en-US" altLang="en-US" sz="1800" b="0">
                  <a:latin typeface="Arial" charset="0"/>
                </a:rPr>
              </a:br>
              <a:r>
                <a:rPr lang="en-US" altLang="en-US" sz="1800" b="0">
                  <a:latin typeface="Arial" charset="0"/>
                </a:rPr>
                <a:t>applyForOwner()</a:t>
              </a:r>
            </a:p>
          </p:txBody>
        </p:sp>
        <p:sp>
          <p:nvSpPr>
            <p:cNvPr id="80926" name="Rectangle 17"/>
            <p:cNvSpPr>
              <a:spLocks noChangeArrowheads="1"/>
            </p:cNvSpPr>
            <p:nvPr/>
          </p:nvSpPr>
          <p:spPr bwMode="auto">
            <a:xfrm>
              <a:off x="2265" y="1151"/>
              <a:ext cx="85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latin typeface="Arial" charset="0"/>
                </a:rPr>
                <a:t>&lt;&lt;create&gt;&gt;</a:t>
              </a:r>
              <a:br>
                <a:rPr lang="en-US" altLang="en-US" sz="1800" b="0">
                  <a:latin typeface="Arial" charset="0"/>
                </a:rPr>
              </a:br>
              <a:r>
                <a:rPr lang="en-US" altLang="en-US" sz="1800" b="0">
                  <a:latin typeface="Arial" charset="0"/>
                </a:rPr>
                <a:t>archive()</a:t>
              </a:r>
            </a:p>
          </p:txBody>
        </p:sp>
        <p:sp>
          <p:nvSpPr>
            <p:cNvPr id="80927" name="Rectangle 18"/>
            <p:cNvSpPr>
              <a:spLocks noChangeArrowheads="1"/>
            </p:cNvSpPr>
            <p:nvPr/>
          </p:nvSpPr>
          <p:spPr bwMode="auto">
            <a:xfrm>
              <a:off x="2265" y="2498"/>
              <a:ext cx="8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latin typeface="Arial" charset="0"/>
                </a:rPr>
                <a:t>view()</a:t>
              </a:r>
              <a:br>
                <a:rPr lang="en-US" altLang="en-US" sz="1800" b="0">
                  <a:latin typeface="Arial" charset="0"/>
                </a:rPr>
              </a:br>
              <a:r>
                <a:rPr lang="en-US" altLang="en-US" sz="1800" b="0">
                  <a:latin typeface="Arial" charset="0"/>
                </a:rPr>
                <a:t>subscribe()</a:t>
              </a:r>
            </a:p>
          </p:txBody>
        </p:sp>
        <p:sp>
          <p:nvSpPr>
            <p:cNvPr id="80928" name="Rectangle 19"/>
            <p:cNvSpPr>
              <a:spLocks noChangeArrowheads="1"/>
            </p:cNvSpPr>
            <p:nvPr/>
          </p:nvSpPr>
          <p:spPr bwMode="auto">
            <a:xfrm>
              <a:off x="2265" y="2980"/>
              <a:ext cx="8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latin typeface="Arial" charset="0"/>
                </a:rPr>
                <a:t>view()</a:t>
              </a:r>
              <a:br>
                <a:rPr lang="en-US" altLang="en-US" sz="1800" b="0">
                  <a:latin typeface="Arial" charset="0"/>
                </a:rPr>
              </a:br>
              <a:r>
                <a:rPr lang="en-US" altLang="en-US" sz="1800" b="0">
                  <a:latin typeface="Arial" charset="0"/>
                </a:rPr>
                <a:t>subscribe()</a:t>
              </a:r>
            </a:p>
          </p:txBody>
        </p:sp>
        <p:sp>
          <p:nvSpPr>
            <p:cNvPr id="80929" name="Rectangle 20"/>
            <p:cNvSpPr>
              <a:spLocks noChangeArrowheads="1"/>
            </p:cNvSpPr>
            <p:nvPr/>
          </p:nvSpPr>
          <p:spPr bwMode="auto">
            <a:xfrm>
              <a:off x="2265" y="1760"/>
              <a:ext cx="4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latin typeface="Arial" charset="0"/>
                </a:rPr>
                <a:t>edit ()</a:t>
              </a:r>
            </a:p>
          </p:txBody>
        </p:sp>
        <p:sp>
          <p:nvSpPr>
            <p:cNvPr id="80930" name="Rectangle 21"/>
            <p:cNvSpPr>
              <a:spLocks noChangeArrowheads="1"/>
            </p:cNvSpPr>
            <p:nvPr/>
          </p:nvSpPr>
          <p:spPr bwMode="auto">
            <a:xfrm>
              <a:off x="4870" y="740"/>
              <a:ext cx="5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latin typeface="Arial" charset="0"/>
                </a:rPr>
                <a:t>Match</a:t>
              </a:r>
            </a:p>
          </p:txBody>
        </p:sp>
        <p:sp>
          <p:nvSpPr>
            <p:cNvPr id="80931" name="Rectangle 22"/>
            <p:cNvSpPr>
              <a:spLocks noChangeArrowheads="1"/>
            </p:cNvSpPr>
            <p:nvPr/>
          </p:nvSpPr>
          <p:spPr bwMode="auto">
            <a:xfrm>
              <a:off x="4573" y="1760"/>
              <a:ext cx="85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latin typeface="Arial" charset="0"/>
                </a:rPr>
                <a:t>&lt;&lt;create&gt;&gt;</a:t>
              </a:r>
              <a:br>
                <a:rPr lang="en-US" altLang="en-US" sz="1800" b="0">
                  <a:latin typeface="Arial" charset="0"/>
                </a:rPr>
              </a:br>
              <a:r>
                <a:rPr lang="en-US" altLang="en-US" sz="1800" b="0">
                  <a:latin typeface="Arial" charset="0"/>
                </a:rPr>
                <a:t>end()</a:t>
              </a:r>
            </a:p>
          </p:txBody>
        </p:sp>
        <p:sp>
          <p:nvSpPr>
            <p:cNvPr id="80932" name="Rectangle 23"/>
            <p:cNvSpPr>
              <a:spLocks noChangeArrowheads="1"/>
            </p:cNvSpPr>
            <p:nvPr/>
          </p:nvSpPr>
          <p:spPr bwMode="auto">
            <a:xfrm>
              <a:off x="4573" y="2498"/>
              <a:ext cx="5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latin typeface="Arial" charset="0"/>
                </a:rPr>
                <a:t>play()</a:t>
              </a:r>
              <a:br>
                <a:rPr lang="en-US" altLang="en-US" sz="1800" b="0">
                  <a:latin typeface="Arial" charset="0"/>
                </a:rPr>
              </a:br>
              <a:r>
                <a:rPr lang="en-US" altLang="en-US" sz="1800" b="0">
                  <a:latin typeface="Arial" charset="0"/>
                </a:rPr>
                <a:t>forfeit()</a:t>
              </a:r>
            </a:p>
          </p:txBody>
        </p:sp>
        <p:sp>
          <p:nvSpPr>
            <p:cNvPr id="80933" name="Rectangle 24"/>
            <p:cNvSpPr>
              <a:spLocks noChangeArrowheads="1"/>
            </p:cNvSpPr>
            <p:nvPr/>
          </p:nvSpPr>
          <p:spPr bwMode="auto">
            <a:xfrm>
              <a:off x="4573" y="2980"/>
              <a:ext cx="6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latin typeface="Arial" charset="0"/>
                </a:rPr>
                <a:t>view()</a:t>
              </a:r>
              <a:br>
                <a:rPr lang="en-US" altLang="en-US" sz="1800" b="0">
                  <a:latin typeface="Arial" charset="0"/>
                </a:rPr>
              </a:br>
              <a:r>
                <a:rPr lang="en-US" altLang="en-US" sz="1800" b="0">
                  <a:latin typeface="Arial" charset="0"/>
                </a:rPr>
                <a:t>replay()</a:t>
              </a:r>
            </a:p>
          </p:txBody>
        </p:sp>
        <p:grpSp>
          <p:nvGrpSpPr>
            <p:cNvPr id="80934" name="Group 25"/>
            <p:cNvGrpSpPr>
              <a:grpSpLocks/>
            </p:cNvGrpSpPr>
            <p:nvPr/>
          </p:nvGrpSpPr>
          <p:grpSpPr bwMode="auto">
            <a:xfrm>
              <a:off x="66" y="584"/>
              <a:ext cx="5649" cy="2888"/>
              <a:chOff x="66" y="584"/>
              <a:chExt cx="5649" cy="2888"/>
            </a:xfrm>
          </p:grpSpPr>
          <p:sp>
            <p:nvSpPr>
              <p:cNvPr id="80935" name="Rectangle 26"/>
              <p:cNvSpPr>
                <a:spLocks noChangeArrowheads="1"/>
              </p:cNvSpPr>
              <p:nvPr/>
            </p:nvSpPr>
            <p:spPr bwMode="auto">
              <a:xfrm>
                <a:off x="1085" y="584"/>
                <a:ext cx="1159" cy="28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80936" name="Rectangle 27"/>
              <p:cNvSpPr>
                <a:spLocks noChangeArrowheads="1"/>
              </p:cNvSpPr>
              <p:nvPr/>
            </p:nvSpPr>
            <p:spPr bwMode="auto">
              <a:xfrm>
                <a:off x="66" y="1151"/>
                <a:ext cx="5649" cy="61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80937" name="Rectangle 28"/>
              <p:cNvSpPr>
                <a:spLocks noChangeArrowheads="1"/>
              </p:cNvSpPr>
              <p:nvPr/>
            </p:nvSpPr>
            <p:spPr bwMode="auto">
              <a:xfrm>
                <a:off x="66" y="2498"/>
                <a:ext cx="5649" cy="48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80938" name="Rectangle 29"/>
              <p:cNvSpPr>
                <a:spLocks noChangeArrowheads="1"/>
              </p:cNvSpPr>
              <p:nvPr/>
            </p:nvSpPr>
            <p:spPr bwMode="auto">
              <a:xfrm>
                <a:off x="66" y="2980"/>
                <a:ext cx="5649" cy="4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80939" name="Rectangle 30"/>
              <p:cNvSpPr>
                <a:spLocks noChangeArrowheads="1"/>
              </p:cNvSpPr>
              <p:nvPr/>
            </p:nvSpPr>
            <p:spPr bwMode="auto">
              <a:xfrm>
                <a:off x="66" y="1768"/>
                <a:ext cx="5649" cy="73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80940" name="Rectangle 31"/>
              <p:cNvSpPr>
                <a:spLocks noChangeArrowheads="1"/>
              </p:cNvSpPr>
              <p:nvPr/>
            </p:nvSpPr>
            <p:spPr bwMode="auto">
              <a:xfrm>
                <a:off x="2244" y="584"/>
                <a:ext cx="1159" cy="28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80941" name="Rectangle 32"/>
              <p:cNvSpPr>
                <a:spLocks noChangeArrowheads="1"/>
              </p:cNvSpPr>
              <p:nvPr/>
            </p:nvSpPr>
            <p:spPr bwMode="auto">
              <a:xfrm>
                <a:off x="3397" y="584"/>
                <a:ext cx="1159" cy="28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80942" name="Rectangle 33"/>
              <p:cNvSpPr>
                <a:spLocks noChangeArrowheads="1"/>
              </p:cNvSpPr>
              <p:nvPr/>
            </p:nvSpPr>
            <p:spPr bwMode="auto">
              <a:xfrm>
                <a:off x="4556" y="584"/>
                <a:ext cx="1159" cy="28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grpSp>
      </p:grpSp>
      <p:sp>
        <p:nvSpPr>
          <p:cNvPr id="80899" name="Rectangle 36"/>
          <p:cNvSpPr>
            <a:spLocks noGrp="1" noChangeArrowheads="1"/>
          </p:cNvSpPr>
          <p:nvPr>
            <p:ph type="title"/>
          </p:nvPr>
        </p:nvSpPr>
        <p:spPr/>
        <p:txBody>
          <a:bodyPr/>
          <a:lstStyle/>
          <a:p>
            <a:r>
              <a:rPr lang="en-US" altLang="en-US" smtClean="0"/>
              <a:t>Access Matrix Example</a:t>
            </a:r>
          </a:p>
        </p:txBody>
      </p:sp>
      <p:grpSp>
        <p:nvGrpSpPr>
          <p:cNvPr id="4" name="Group 61"/>
          <p:cNvGrpSpPr>
            <a:grpSpLocks/>
          </p:cNvGrpSpPr>
          <p:nvPr/>
        </p:nvGrpSpPr>
        <p:grpSpPr bwMode="auto">
          <a:xfrm>
            <a:off x="104775" y="927100"/>
            <a:ext cx="8967788" cy="4584700"/>
            <a:chOff x="66" y="584"/>
            <a:chExt cx="5649" cy="2888"/>
          </a:xfrm>
        </p:grpSpPr>
        <p:sp>
          <p:nvSpPr>
            <p:cNvPr id="80901" name="Rectangle 50"/>
            <p:cNvSpPr>
              <a:spLocks noChangeArrowheads="1"/>
            </p:cNvSpPr>
            <p:nvPr/>
          </p:nvSpPr>
          <p:spPr bwMode="auto">
            <a:xfrm>
              <a:off x="4556" y="2498"/>
              <a:ext cx="1159" cy="482"/>
            </a:xfrm>
            <a:prstGeom prst="rect">
              <a:avLst/>
            </a:prstGeom>
            <a:solidFill>
              <a:srgbClr val="E6E6E6"/>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80902" name="Rectangle 51"/>
            <p:cNvSpPr>
              <a:spLocks noChangeArrowheads="1"/>
            </p:cNvSpPr>
            <p:nvPr/>
          </p:nvSpPr>
          <p:spPr bwMode="auto">
            <a:xfrm>
              <a:off x="550" y="249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latin typeface="Arial" charset="0"/>
                </a:rPr>
                <a:t>Player</a:t>
              </a:r>
            </a:p>
          </p:txBody>
        </p:sp>
        <p:sp>
          <p:nvSpPr>
            <p:cNvPr id="80903" name="Rectangle 52"/>
            <p:cNvSpPr>
              <a:spLocks noChangeArrowheads="1"/>
            </p:cNvSpPr>
            <p:nvPr/>
          </p:nvSpPr>
          <p:spPr bwMode="auto">
            <a:xfrm>
              <a:off x="4870" y="740"/>
              <a:ext cx="5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latin typeface="Arial" charset="0"/>
                </a:rPr>
                <a:t>Match</a:t>
              </a:r>
            </a:p>
          </p:txBody>
        </p:sp>
        <p:sp>
          <p:nvSpPr>
            <p:cNvPr id="80904" name="Rectangle 53"/>
            <p:cNvSpPr>
              <a:spLocks noChangeArrowheads="1"/>
            </p:cNvSpPr>
            <p:nvPr/>
          </p:nvSpPr>
          <p:spPr bwMode="auto">
            <a:xfrm>
              <a:off x="4573" y="2498"/>
              <a:ext cx="5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latin typeface="Arial" charset="0"/>
                </a:rPr>
                <a:t>play()</a:t>
              </a:r>
              <a:br>
                <a:rPr lang="en-US" altLang="en-US" sz="1800" b="0">
                  <a:latin typeface="Arial" charset="0"/>
                </a:rPr>
              </a:br>
              <a:r>
                <a:rPr lang="en-US" altLang="en-US" sz="1800" b="0">
                  <a:latin typeface="Arial" charset="0"/>
                </a:rPr>
                <a:t>forfeit()</a:t>
              </a:r>
            </a:p>
          </p:txBody>
        </p:sp>
        <p:sp>
          <p:nvSpPr>
            <p:cNvPr id="80905" name="Rectangle 54"/>
            <p:cNvSpPr>
              <a:spLocks noChangeArrowheads="1"/>
            </p:cNvSpPr>
            <p:nvPr/>
          </p:nvSpPr>
          <p:spPr bwMode="auto">
            <a:xfrm>
              <a:off x="66" y="2498"/>
              <a:ext cx="5649" cy="48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80906" name="Rectangle 55"/>
            <p:cNvSpPr>
              <a:spLocks noChangeArrowheads="1"/>
            </p:cNvSpPr>
            <p:nvPr/>
          </p:nvSpPr>
          <p:spPr bwMode="auto">
            <a:xfrm>
              <a:off x="4556" y="584"/>
              <a:ext cx="1159" cy="28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grpSp>
          <p:nvGrpSpPr>
            <p:cNvPr id="80907" name="Group 56"/>
            <p:cNvGrpSpPr>
              <a:grpSpLocks/>
            </p:cNvGrpSpPr>
            <p:nvPr/>
          </p:nvGrpSpPr>
          <p:grpSpPr bwMode="auto">
            <a:xfrm>
              <a:off x="470" y="1715"/>
              <a:ext cx="445" cy="783"/>
              <a:chOff x="659" y="1833"/>
              <a:chExt cx="299" cy="526"/>
            </a:xfrm>
          </p:grpSpPr>
          <p:sp>
            <p:nvSpPr>
              <p:cNvPr id="80908" name="Freeform 57"/>
              <p:cNvSpPr>
                <a:spLocks/>
              </p:cNvSpPr>
              <p:nvPr/>
            </p:nvSpPr>
            <p:spPr bwMode="auto">
              <a:xfrm>
                <a:off x="659" y="1941"/>
                <a:ext cx="143" cy="418"/>
              </a:xfrm>
              <a:custGeom>
                <a:avLst/>
                <a:gdLst>
                  <a:gd name="T0" fmla="*/ 143 w 143"/>
                  <a:gd name="T1" fmla="*/ 0 h 418"/>
                  <a:gd name="T2" fmla="*/ 143 w 143"/>
                  <a:gd name="T3" fmla="*/ 263 h 418"/>
                  <a:gd name="T4" fmla="*/ 0 w 143"/>
                  <a:gd name="T5" fmla="*/ 418 h 418"/>
                  <a:gd name="T6" fmla="*/ 0 60000 65536"/>
                  <a:gd name="T7" fmla="*/ 0 60000 65536"/>
                  <a:gd name="T8" fmla="*/ 0 60000 65536"/>
                  <a:gd name="T9" fmla="*/ 0 w 143"/>
                  <a:gd name="T10" fmla="*/ 0 h 418"/>
                  <a:gd name="T11" fmla="*/ 143 w 143"/>
                  <a:gd name="T12" fmla="*/ 418 h 418"/>
                </a:gdLst>
                <a:ahLst/>
                <a:cxnLst>
                  <a:cxn ang="T6">
                    <a:pos x="T0" y="T1"/>
                  </a:cxn>
                  <a:cxn ang="T7">
                    <a:pos x="T2" y="T3"/>
                  </a:cxn>
                  <a:cxn ang="T8">
                    <a:pos x="T4" y="T5"/>
                  </a:cxn>
                </a:cxnLst>
                <a:rect l="T9" t="T10" r="T11" b="T12"/>
                <a:pathLst>
                  <a:path w="143" h="418">
                    <a:moveTo>
                      <a:pt x="143" y="0"/>
                    </a:moveTo>
                    <a:lnTo>
                      <a:pt x="143" y="263"/>
                    </a:lnTo>
                    <a:lnTo>
                      <a:pt x="0" y="41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80909" name="Line 58"/>
              <p:cNvSpPr>
                <a:spLocks noChangeShapeType="1"/>
              </p:cNvSpPr>
              <p:nvPr/>
            </p:nvSpPr>
            <p:spPr bwMode="auto">
              <a:xfrm>
                <a:off x="802" y="2204"/>
                <a:ext cx="156"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10" name="Line 59"/>
              <p:cNvSpPr>
                <a:spLocks noChangeShapeType="1"/>
              </p:cNvSpPr>
              <p:nvPr/>
            </p:nvSpPr>
            <p:spPr bwMode="auto">
              <a:xfrm>
                <a:off x="659" y="2060"/>
                <a:ext cx="29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11" name="Oval 60"/>
              <p:cNvSpPr>
                <a:spLocks noChangeArrowheads="1"/>
              </p:cNvSpPr>
              <p:nvPr/>
            </p:nvSpPr>
            <p:spPr bwMode="auto">
              <a:xfrm>
                <a:off x="731" y="1833"/>
                <a:ext cx="155" cy="156"/>
              </a:xfrm>
              <a:prstGeom prst="ellipse">
                <a:avLst/>
              </a:prstGeom>
              <a:solidFill>
                <a:srgbClr val="FFFFFF"/>
              </a:solidFill>
              <a:ln w="19050">
                <a:solidFill>
                  <a:srgbClr val="000000"/>
                </a:solidFill>
                <a:round/>
                <a:headEnd/>
                <a:tailEnd/>
              </a:ln>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par>
                          <p:cTn id="7" fill="hold" nodeType="afterGroup">
                            <p:stCondLst>
                              <p:cond delay="500"/>
                            </p:stCondLst>
                            <p:childTnLst>
                              <p:par>
                                <p:cTn id="8" presetID="9" presetClass="exit" presetSubtype="0" fill="hold" nodeType="afterEffect">
                                  <p:stCondLst>
                                    <p:cond delay="0"/>
                                  </p:stCondLst>
                                  <p:childTnLst>
                                    <p:animEffect transition="out" filter="dissolve">
                                      <p:cBhvr>
                                        <p:cTn id="9" dur="500"/>
                                        <p:tgtEl>
                                          <p:spTgt spid="2"/>
                                        </p:tgtEl>
                                      </p:cBhvr>
                                    </p:animEffect>
                                    <p:set>
                                      <p:cBhvr>
                                        <p:cTn id="1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7232650" y="3965575"/>
            <a:ext cx="1839913" cy="765175"/>
          </a:xfrm>
          <a:prstGeom prst="rect">
            <a:avLst/>
          </a:prstGeom>
          <a:solidFill>
            <a:srgbClr val="E6E6E6"/>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81923" name="Rectangle 3"/>
          <p:cNvSpPr>
            <a:spLocks noChangeArrowheads="1"/>
          </p:cNvSpPr>
          <p:nvPr/>
        </p:nvSpPr>
        <p:spPr bwMode="auto">
          <a:xfrm>
            <a:off x="873125" y="396557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latin typeface="Arial" charset="0"/>
              </a:rPr>
              <a:t>Player</a:t>
            </a:r>
          </a:p>
        </p:txBody>
      </p:sp>
      <p:sp>
        <p:nvSpPr>
          <p:cNvPr id="81924" name="Rectangle 4"/>
          <p:cNvSpPr>
            <a:spLocks noChangeArrowheads="1"/>
          </p:cNvSpPr>
          <p:nvPr/>
        </p:nvSpPr>
        <p:spPr bwMode="auto">
          <a:xfrm>
            <a:off x="7731125" y="1174750"/>
            <a:ext cx="84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latin typeface="Arial" charset="0"/>
              </a:rPr>
              <a:t>Match</a:t>
            </a:r>
          </a:p>
        </p:txBody>
      </p:sp>
      <p:sp>
        <p:nvSpPr>
          <p:cNvPr id="81925" name="Rectangle 5"/>
          <p:cNvSpPr>
            <a:spLocks noChangeArrowheads="1"/>
          </p:cNvSpPr>
          <p:nvPr/>
        </p:nvSpPr>
        <p:spPr bwMode="auto">
          <a:xfrm>
            <a:off x="7259638" y="3965575"/>
            <a:ext cx="908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b="0">
                <a:latin typeface="Arial" charset="0"/>
              </a:rPr>
              <a:t>play()</a:t>
            </a:r>
            <a:br>
              <a:rPr lang="en-US" altLang="en-US" sz="1800" b="0">
                <a:latin typeface="Arial" charset="0"/>
              </a:rPr>
            </a:br>
            <a:r>
              <a:rPr lang="en-US" altLang="en-US" sz="1800" b="0">
                <a:latin typeface="Arial" charset="0"/>
              </a:rPr>
              <a:t>forfeit()</a:t>
            </a:r>
          </a:p>
        </p:txBody>
      </p:sp>
      <p:sp>
        <p:nvSpPr>
          <p:cNvPr id="81926" name="Rectangle 6"/>
          <p:cNvSpPr>
            <a:spLocks noChangeArrowheads="1"/>
          </p:cNvSpPr>
          <p:nvPr/>
        </p:nvSpPr>
        <p:spPr bwMode="auto">
          <a:xfrm>
            <a:off x="104775" y="3965575"/>
            <a:ext cx="8967788" cy="7651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81927" name="Rectangle 7"/>
          <p:cNvSpPr>
            <a:spLocks noChangeArrowheads="1"/>
          </p:cNvSpPr>
          <p:nvPr/>
        </p:nvSpPr>
        <p:spPr bwMode="auto">
          <a:xfrm>
            <a:off x="7232650" y="927100"/>
            <a:ext cx="1839913" cy="45847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grpSp>
        <p:nvGrpSpPr>
          <p:cNvPr id="81928" name="Group 8"/>
          <p:cNvGrpSpPr>
            <a:grpSpLocks/>
          </p:cNvGrpSpPr>
          <p:nvPr/>
        </p:nvGrpSpPr>
        <p:grpSpPr bwMode="auto">
          <a:xfrm>
            <a:off x="746125" y="2722563"/>
            <a:ext cx="706438" cy="1243012"/>
            <a:chOff x="659" y="1833"/>
            <a:chExt cx="299" cy="526"/>
          </a:xfrm>
        </p:grpSpPr>
        <p:sp>
          <p:nvSpPr>
            <p:cNvPr id="81930" name="Freeform 9"/>
            <p:cNvSpPr>
              <a:spLocks/>
            </p:cNvSpPr>
            <p:nvPr/>
          </p:nvSpPr>
          <p:spPr bwMode="auto">
            <a:xfrm>
              <a:off x="659" y="1941"/>
              <a:ext cx="143" cy="418"/>
            </a:xfrm>
            <a:custGeom>
              <a:avLst/>
              <a:gdLst>
                <a:gd name="T0" fmla="*/ 143 w 143"/>
                <a:gd name="T1" fmla="*/ 0 h 418"/>
                <a:gd name="T2" fmla="*/ 143 w 143"/>
                <a:gd name="T3" fmla="*/ 263 h 418"/>
                <a:gd name="T4" fmla="*/ 0 w 143"/>
                <a:gd name="T5" fmla="*/ 418 h 418"/>
                <a:gd name="T6" fmla="*/ 0 60000 65536"/>
                <a:gd name="T7" fmla="*/ 0 60000 65536"/>
                <a:gd name="T8" fmla="*/ 0 60000 65536"/>
                <a:gd name="T9" fmla="*/ 0 w 143"/>
                <a:gd name="T10" fmla="*/ 0 h 418"/>
                <a:gd name="T11" fmla="*/ 143 w 143"/>
                <a:gd name="T12" fmla="*/ 418 h 418"/>
              </a:gdLst>
              <a:ahLst/>
              <a:cxnLst>
                <a:cxn ang="T6">
                  <a:pos x="T0" y="T1"/>
                </a:cxn>
                <a:cxn ang="T7">
                  <a:pos x="T2" y="T3"/>
                </a:cxn>
                <a:cxn ang="T8">
                  <a:pos x="T4" y="T5"/>
                </a:cxn>
              </a:cxnLst>
              <a:rect l="T9" t="T10" r="T11" b="T12"/>
              <a:pathLst>
                <a:path w="143" h="418">
                  <a:moveTo>
                    <a:pt x="143" y="0"/>
                  </a:moveTo>
                  <a:lnTo>
                    <a:pt x="143" y="263"/>
                  </a:lnTo>
                  <a:lnTo>
                    <a:pt x="0" y="41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81931" name="Line 10"/>
            <p:cNvSpPr>
              <a:spLocks noChangeShapeType="1"/>
            </p:cNvSpPr>
            <p:nvPr/>
          </p:nvSpPr>
          <p:spPr bwMode="auto">
            <a:xfrm>
              <a:off x="802" y="2204"/>
              <a:ext cx="156"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32" name="Line 11"/>
            <p:cNvSpPr>
              <a:spLocks noChangeShapeType="1"/>
            </p:cNvSpPr>
            <p:nvPr/>
          </p:nvSpPr>
          <p:spPr bwMode="auto">
            <a:xfrm>
              <a:off x="659" y="2060"/>
              <a:ext cx="29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33" name="Oval 12"/>
            <p:cNvSpPr>
              <a:spLocks noChangeArrowheads="1"/>
            </p:cNvSpPr>
            <p:nvPr/>
          </p:nvSpPr>
          <p:spPr bwMode="auto">
            <a:xfrm>
              <a:off x="731" y="1833"/>
              <a:ext cx="155" cy="156"/>
            </a:xfrm>
            <a:prstGeom prst="ellipse">
              <a:avLst/>
            </a:prstGeom>
            <a:solidFill>
              <a:srgbClr val="FFFFFF"/>
            </a:solidFill>
            <a:ln w="19050">
              <a:solidFill>
                <a:srgbClr val="000000"/>
              </a:solidFill>
              <a:round/>
              <a:headEnd/>
              <a:tailEnd/>
            </a:ln>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grpSp>
      <p:sp>
        <p:nvSpPr>
          <p:cNvPr id="81929" name="Rectangle 13"/>
          <p:cNvSpPr>
            <a:spLocks noGrp="1" noChangeArrowheads="1"/>
          </p:cNvSpPr>
          <p:nvPr>
            <p:ph type="title"/>
          </p:nvPr>
        </p:nvSpPr>
        <p:spPr/>
        <p:txBody>
          <a:bodyPr/>
          <a:lstStyle/>
          <a:p>
            <a:endParaRPr lang="de-DE" alt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en-US" smtClean="0"/>
              <a:t>Access Control List Realization</a:t>
            </a:r>
          </a:p>
        </p:txBody>
      </p:sp>
      <p:sp>
        <p:nvSpPr>
          <p:cNvPr id="83971" name="Rectangle 3"/>
          <p:cNvSpPr>
            <a:spLocks noChangeArrowheads="1"/>
          </p:cNvSpPr>
          <p:nvPr/>
        </p:nvSpPr>
        <p:spPr bwMode="auto">
          <a:xfrm>
            <a:off x="466725" y="3965575"/>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r"/>
            <a:r>
              <a:rPr lang="en-US" altLang="en-US" sz="1800" u="sng">
                <a:latin typeface="Arial" charset="0"/>
              </a:rPr>
              <a:t>joe:Player</a:t>
            </a:r>
          </a:p>
        </p:txBody>
      </p:sp>
      <p:sp>
        <p:nvSpPr>
          <p:cNvPr id="83972" name="Rectangle 4"/>
          <p:cNvSpPr>
            <a:spLocks noChangeArrowheads="1"/>
          </p:cNvSpPr>
          <p:nvPr/>
        </p:nvSpPr>
        <p:spPr bwMode="auto">
          <a:xfrm>
            <a:off x="7324725" y="1174750"/>
            <a:ext cx="125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r"/>
            <a:r>
              <a:rPr lang="en-US" altLang="en-US" sz="1800" u="sng">
                <a:latin typeface="Arial" charset="0"/>
              </a:rPr>
              <a:t>m1:Match</a:t>
            </a:r>
          </a:p>
        </p:txBody>
      </p:sp>
      <p:sp>
        <p:nvSpPr>
          <p:cNvPr id="83973" name="Rectangle 5"/>
          <p:cNvSpPr>
            <a:spLocks noChangeArrowheads="1"/>
          </p:cNvSpPr>
          <p:nvPr/>
        </p:nvSpPr>
        <p:spPr bwMode="auto">
          <a:xfrm>
            <a:off x="7232650" y="927100"/>
            <a:ext cx="1839913" cy="7905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257030" name="AutoShape 6"/>
          <p:cNvSpPr>
            <a:spLocks noChangeArrowheads="1"/>
          </p:cNvSpPr>
          <p:nvPr/>
        </p:nvSpPr>
        <p:spPr bwMode="auto">
          <a:xfrm flipH="1">
            <a:off x="5776913" y="1541463"/>
            <a:ext cx="1954212" cy="1574800"/>
          </a:xfrm>
          <a:prstGeom prst="verticalScroll">
            <a:avLst>
              <a:gd name="adj" fmla="val 12500"/>
            </a:avLst>
          </a:prstGeom>
          <a:solidFill>
            <a:schemeClr val="bg1"/>
          </a:solidFill>
          <a:ln w="12700">
            <a:solidFill>
              <a:schemeClr val="tx1"/>
            </a:solidFill>
            <a:round/>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800"/>
              <a:t>joe may play</a:t>
            </a:r>
            <a:br>
              <a:rPr lang="en-US" altLang="en-US" sz="1800"/>
            </a:br>
            <a:r>
              <a:rPr lang="en-US" altLang="en-US" sz="1800"/>
              <a:t>alice may play</a:t>
            </a:r>
          </a:p>
        </p:txBody>
      </p:sp>
      <p:pic>
        <p:nvPicPr>
          <p:cNvPr id="839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0675" y="2867025"/>
            <a:ext cx="245427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7032" name="AutoShape 8"/>
          <p:cNvSpPr>
            <a:spLocks noChangeArrowheads="1"/>
          </p:cNvSpPr>
          <p:nvPr/>
        </p:nvSpPr>
        <p:spPr bwMode="auto">
          <a:xfrm>
            <a:off x="917575" y="1279525"/>
            <a:ext cx="2789238" cy="1271588"/>
          </a:xfrm>
          <a:prstGeom prst="wedgeEllipseCallout">
            <a:avLst>
              <a:gd name="adj1" fmla="val -31560"/>
              <a:gd name="adj2" fmla="val 61986"/>
            </a:avLst>
          </a:prstGeom>
          <a:solidFill>
            <a:schemeClr val="bg1"/>
          </a:solidFill>
          <a:ln w="12700">
            <a:solidFill>
              <a:schemeClr val="tx1"/>
            </a:solidFill>
            <a:miter lim="800000"/>
            <a:headEnd/>
            <a:tailEnd/>
          </a:ln>
        </p:spPr>
        <p:txBody>
          <a:bodyPr anchor="ctr">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800">
                <a:latin typeface="Arial" charset="0"/>
              </a:rPr>
              <a:t>I am joe,</a:t>
            </a:r>
            <a:br>
              <a:rPr lang="en-US" altLang="en-US" sz="1800">
                <a:latin typeface="Arial" charset="0"/>
              </a:rPr>
            </a:br>
            <a:r>
              <a:rPr lang="en-US" altLang="en-US" sz="1800">
                <a:latin typeface="Arial" charset="0"/>
              </a:rPr>
              <a:t>I want to  play in match m1</a:t>
            </a:r>
          </a:p>
        </p:txBody>
      </p:sp>
      <p:sp>
        <p:nvSpPr>
          <p:cNvPr id="257033" name="AutoShape 9"/>
          <p:cNvSpPr>
            <a:spLocks noChangeArrowheads="1"/>
          </p:cNvSpPr>
          <p:nvPr/>
        </p:nvSpPr>
        <p:spPr bwMode="auto">
          <a:xfrm>
            <a:off x="5318125" y="4130675"/>
            <a:ext cx="3752850" cy="1371600"/>
          </a:xfrm>
          <a:prstGeom prst="cloudCallout">
            <a:avLst>
              <a:gd name="adj1" fmla="val -62597"/>
              <a:gd name="adj2" fmla="val -48315"/>
            </a:avLst>
          </a:prstGeom>
          <a:solidFill>
            <a:schemeClr val="bg1"/>
          </a:solidFill>
          <a:ln w="12700">
            <a:solidFill>
              <a:srgbClr val="0000CC"/>
            </a:solidFill>
            <a:round/>
            <a:headEnd/>
            <a:tailEnd/>
          </a:ln>
        </p:spPr>
        <p:txBody>
          <a:bodyPr anchor="ctr" anchorCtr="1">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800">
                <a:solidFill>
                  <a:srgbClr val="0000CC"/>
                </a:solidFill>
              </a:rPr>
              <a:t>Gatekeeper checks identification against list and allows access.</a:t>
            </a:r>
          </a:p>
        </p:txBody>
      </p:sp>
      <p:grpSp>
        <p:nvGrpSpPr>
          <p:cNvPr id="83978" name="Group 10"/>
          <p:cNvGrpSpPr>
            <a:grpSpLocks/>
          </p:cNvGrpSpPr>
          <p:nvPr/>
        </p:nvGrpSpPr>
        <p:grpSpPr bwMode="auto">
          <a:xfrm>
            <a:off x="746125" y="2722563"/>
            <a:ext cx="706438" cy="1243012"/>
            <a:chOff x="659" y="1833"/>
            <a:chExt cx="299" cy="526"/>
          </a:xfrm>
        </p:grpSpPr>
        <p:sp>
          <p:nvSpPr>
            <p:cNvPr id="83980" name="Freeform 11"/>
            <p:cNvSpPr>
              <a:spLocks/>
            </p:cNvSpPr>
            <p:nvPr/>
          </p:nvSpPr>
          <p:spPr bwMode="auto">
            <a:xfrm>
              <a:off x="659" y="1941"/>
              <a:ext cx="143" cy="418"/>
            </a:xfrm>
            <a:custGeom>
              <a:avLst/>
              <a:gdLst>
                <a:gd name="T0" fmla="*/ 143 w 143"/>
                <a:gd name="T1" fmla="*/ 0 h 418"/>
                <a:gd name="T2" fmla="*/ 143 w 143"/>
                <a:gd name="T3" fmla="*/ 263 h 418"/>
                <a:gd name="T4" fmla="*/ 0 w 143"/>
                <a:gd name="T5" fmla="*/ 418 h 418"/>
                <a:gd name="T6" fmla="*/ 0 60000 65536"/>
                <a:gd name="T7" fmla="*/ 0 60000 65536"/>
                <a:gd name="T8" fmla="*/ 0 60000 65536"/>
                <a:gd name="T9" fmla="*/ 0 w 143"/>
                <a:gd name="T10" fmla="*/ 0 h 418"/>
                <a:gd name="T11" fmla="*/ 143 w 143"/>
                <a:gd name="T12" fmla="*/ 418 h 418"/>
              </a:gdLst>
              <a:ahLst/>
              <a:cxnLst>
                <a:cxn ang="T6">
                  <a:pos x="T0" y="T1"/>
                </a:cxn>
                <a:cxn ang="T7">
                  <a:pos x="T2" y="T3"/>
                </a:cxn>
                <a:cxn ang="T8">
                  <a:pos x="T4" y="T5"/>
                </a:cxn>
              </a:cxnLst>
              <a:rect l="T9" t="T10" r="T11" b="T12"/>
              <a:pathLst>
                <a:path w="143" h="418">
                  <a:moveTo>
                    <a:pt x="143" y="0"/>
                  </a:moveTo>
                  <a:lnTo>
                    <a:pt x="143" y="263"/>
                  </a:lnTo>
                  <a:lnTo>
                    <a:pt x="0" y="41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83981" name="Line 12"/>
            <p:cNvSpPr>
              <a:spLocks noChangeShapeType="1"/>
            </p:cNvSpPr>
            <p:nvPr/>
          </p:nvSpPr>
          <p:spPr bwMode="auto">
            <a:xfrm>
              <a:off x="802" y="2204"/>
              <a:ext cx="156"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82" name="Line 13"/>
            <p:cNvSpPr>
              <a:spLocks noChangeShapeType="1"/>
            </p:cNvSpPr>
            <p:nvPr/>
          </p:nvSpPr>
          <p:spPr bwMode="auto">
            <a:xfrm>
              <a:off x="659" y="2060"/>
              <a:ext cx="29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83" name="Oval 14"/>
            <p:cNvSpPr>
              <a:spLocks noChangeArrowheads="1"/>
            </p:cNvSpPr>
            <p:nvPr/>
          </p:nvSpPr>
          <p:spPr bwMode="auto">
            <a:xfrm>
              <a:off x="731" y="1833"/>
              <a:ext cx="155" cy="156"/>
            </a:xfrm>
            <a:prstGeom prst="ellipse">
              <a:avLst/>
            </a:prstGeom>
            <a:solidFill>
              <a:srgbClr val="FFFFFF"/>
            </a:solidFill>
            <a:ln w="19050">
              <a:solidFill>
                <a:srgbClr val="000000"/>
              </a:solidFill>
              <a:round/>
              <a:headEnd/>
              <a:tailEnd/>
            </a:ln>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grpSp>
      <p:sp>
        <p:nvSpPr>
          <p:cNvPr id="257039" name="AutoShape 15"/>
          <p:cNvSpPr>
            <a:spLocks noChangeArrowheads="1"/>
          </p:cNvSpPr>
          <p:nvPr/>
        </p:nvSpPr>
        <p:spPr bwMode="auto">
          <a:xfrm>
            <a:off x="3706813" y="927100"/>
            <a:ext cx="2741612" cy="949325"/>
          </a:xfrm>
          <a:prstGeom prst="cloudCallout">
            <a:avLst>
              <a:gd name="adj1" fmla="val 37856"/>
              <a:gd name="adj2" fmla="val 67014"/>
            </a:avLst>
          </a:prstGeom>
          <a:solidFill>
            <a:schemeClr val="bg1"/>
          </a:solidFill>
          <a:ln w="12700">
            <a:solidFill>
              <a:srgbClr val="0000CC"/>
            </a:solidFill>
            <a:round/>
            <a:headEnd/>
            <a:tailEnd/>
          </a:ln>
        </p:spPr>
        <p:txBody>
          <a:bodyPr anchor="ctr" anchorCtr="1">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800">
                <a:solidFill>
                  <a:srgbClr val="0000CC"/>
                </a:solidFill>
              </a:rPr>
              <a:t>Access Control List for m1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70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70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703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7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30" grpId="0" animBg="1" autoUpdateAnimBg="0"/>
      <p:bldP spid="257032" grpId="0" animBg="1" autoUpdateAnimBg="0"/>
      <p:bldP spid="257033" grpId="0" animBg="1" autoUpdateAnimBg="0"/>
      <p:bldP spid="257039"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en-US" smtClean="0"/>
              <a:t>Capability Realization</a:t>
            </a:r>
          </a:p>
        </p:txBody>
      </p:sp>
      <p:sp>
        <p:nvSpPr>
          <p:cNvPr id="86019" name="Rectangle 3"/>
          <p:cNvSpPr>
            <a:spLocks noChangeArrowheads="1"/>
          </p:cNvSpPr>
          <p:nvPr/>
        </p:nvSpPr>
        <p:spPr bwMode="auto">
          <a:xfrm>
            <a:off x="466725" y="3965575"/>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r"/>
            <a:r>
              <a:rPr lang="en-US" altLang="en-US" sz="1800" u="sng">
                <a:latin typeface="Arial" charset="0"/>
              </a:rPr>
              <a:t>joe:Player</a:t>
            </a:r>
          </a:p>
        </p:txBody>
      </p:sp>
      <p:sp>
        <p:nvSpPr>
          <p:cNvPr id="86020" name="Rectangle 4"/>
          <p:cNvSpPr>
            <a:spLocks noChangeArrowheads="1"/>
          </p:cNvSpPr>
          <p:nvPr/>
        </p:nvSpPr>
        <p:spPr bwMode="auto">
          <a:xfrm>
            <a:off x="7232650" y="927100"/>
            <a:ext cx="1839913" cy="7905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pic>
        <p:nvPicPr>
          <p:cNvPr id="860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0675" y="2867025"/>
            <a:ext cx="245427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6022" name="Group 6"/>
          <p:cNvGrpSpPr>
            <a:grpSpLocks/>
          </p:cNvGrpSpPr>
          <p:nvPr/>
        </p:nvGrpSpPr>
        <p:grpSpPr bwMode="auto">
          <a:xfrm>
            <a:off x="746125" y="2722563"/>
            <a:ext cx="706438" cy="1243012"/>
            <a:chOff x="659" y="1833"/>
            <a:chExt cx="299" cy="526"/>
          </a:xfrm>
        </p:grpSpPr>
        <p:sp>
          <p:nvSpPr>
            <p:cNvPr id="86030" name="Freeform 7"/>
            <p:cNvSpPr>
              <a:spLocks/>
            </p:cNvSpPr>
            <p:nvPr/>
          </p:nvSpPr>
          <p:spPr bwMode="auto">
            <a:xfrm>
              <a:off x="659" y="1941"/>
              <a:ext cx="143" cy="418"/>
            </a:xfrm>
            <a:custGeom>
              <a:avLst/>
              <a:gdLst>
                <a:gd name="T0" fmla="*/ 143 w 143"/>
                <a:gd name="T1" fmla="*/ 0 h 418"/>
                <a:gd name="T2" fmla="*/ 143 w 143"/>
                <a:gd name="T3" fmla="*/ 263 h 418"/>
                <a:gd name="T4" fmla="*/ 0 w 143"/>
                <a:gd name="T5" fmla="*/ 418 h 418"/>
                <a:gd name="T6" fmla="*/ 0 60000 65536"/>
                <a:gd name="T7" fmla="*/ 0 60000 65536"/>
                <a:gd name="T8" fmla="*/ 0 60000 65536"/>
                <a:gd name="T9" fmla="*/ 0 w 143"/>
                <a:gd name="T10" fmla="*/ 0 h 418"/>
                <a:gd name="T11" fmla="*/ 143 w 143"/>
                <a:gd name="T12" fmla="*/ 418 h 418"/>
              </a:gdLst>
              <a:ahLst/>
              <a:cxnLst>
                <a:cxn ang="T6">
                  <a:pos x="T0" y="T1"/>
                </a:cxn>
                <a:cxn ang="T7">
                  <a:pos x="T2" y="T3"/>
                </a:cxn>
                <a:cxn ang="T8">
                  <a:pos x="T4" y="T5"/>
                </a:cxn>
              </a:cxnLst>
              <a:rect l="T9" t="T10" r="T11" b="T12"/>
              <a:pathLst>
                <a:path w="143" h="418">
                  <a:moveTo>
                    <a:pt x="143" y="0"/>
                  </a:moveTo>
                  <a:lnTo>
                    <a:pt x="143" y="263"/>
                  </a:lnTo>
                  <a:lnTo>
                    <a:pt x="0" y="41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86031" name="Line 8"/>
            <p:cNvSpPr>
              <a:spLocks noChangeShapeType="1"/>
            </p:cNvSpPr>
            <p:nvPr/>
          </p:nvSpPr>
          <p:spPr bwMode="auto">
            <a:xfrm>
              <a:off x="802" y="2204"/>
              <a:ext cx="156"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32" name="Line 9"/>
            <p:cNvSpPr>
              <a:spLocks noChangeShapeType="1"/>
            </p:cNvSpPr>
            <p:nvPr/>
          </p:nvSpPr>
          <p:spPr bwMode="auto">
            <a:xfrm>
              <a:off x="659" y="2060"/>
              <a:ext cx="29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33" name="Oval 10"/>
            <p:cNvSpPr>
              <a:spLocks noChangeArrowheads="1"/>
            </p:cNvSpPr>
            <p:nvPr/>
          </p:nvSpPr>
          <p:spPr bwMode="auto">
            <a:xfrm>
              <a:off x="731" y="1833"/>
              <a:ext cx="155" cy="156"/>
            </a:xfrm>
            <a:prstGeom prst="ellipse">
              <a:avLst/>
            </a:prstGeom>
            <a:solidFill>
              <a:srgbClr val="FFFFFF"/>
            </a:solidFill>
            <a:ln w="19050">
              <a:solidFill>
                <a:srgbClr val="000000"/>
              </a:solidFill>
              <a:round/>
              <a:headEnd/>
              <a:tailEnd/>
            </a:ln>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grpSp>
      <p:sp>
        <p:nvSpPr>
          <p:cNvPr id="86023" name="Rectangle 11"/>
          <p:cNvSpPr>
            <a:spLocks noChangeArrowheads="1"/>
          </p:cNvSpPr>
          <p:nvPr/>
        </p:nvSpPr>
        <p:spPr bwMode="auto">
          <a:xfrm>
            <a:off x="7324725" y="1174750"/>
            <a:ext cx="125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r"/>
            <a:r>
              <a:rPr lang="en-US" altLang="en-US" sz="1800" u="sng">
                <a:latin typeface="Arial" charset="0"/>
              </a:rPr>
              <a:t>m1:Match</a:t>
            </a:r>
          </a:p>
        </p:txBody>
      </p:sp>
      <p:sp>
        <p:nvSpPr>
          <p:cNvPr id="260108" name="AutoShape 12"/>
          <p:cNvSpPr>
            <a:spLocks noChangeArrowheads="1"/>
          </p:cNvSpPr>
          <p:nvPr/>
        </p:nvSpPr>
        <p:spPr bwMode="auto">
          <a:xfrm>
            <a:off x="2860675" y="5554663"/>
            <a:ext cx="2312988" cy="528637"/>
          </a:xfrm>
          <a:prstGeom prst="cloudCallout">
            <a:avLst>
              <a:gd name="adj1" fmla="val -68324"/>
              <a:gd name="adj2" fmla="val -38796"/>
            </a:avLst>
          </a:prstGeom>
          <a:solidFill>
            <a:schemeClr val="bg1"/>
          </a:solidFill>
          <a:ln w="12700">
            <a:solidFill>
              <a:srgbClr val="0000CC"/>
            </a:solidFill>
            <a:round/>
            <a:headEnd/>
            <a:tailEnd/>
          </a:ln>
        </p:spPr>
        <p:txBody>
          <a:bodyPr anchor="ctr" anchorCtr="1">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800">
                <a:solidFill>
                  <a:srgbClr val="0000CC"/>
                </a:solidFill>
              </a:rPr>
              <a:t>Capability</a:t>
            </a:r>
          </a:p>
        </p:txBody>
      </p:sp>
      <p:sp>
        <p:nvSpPr>
          <p:cNvPr id="260109" name="AutoShape 13"/>
          <p:cNvSpPr>
            <a:spLocks noChangeArrowheads="1"/>
          </p:cNvSpPr>
          <p:nvPr/>
        </p:nvSpPr>
        <p:spPr bwMode="auto">
          <a:xfrm>
            <a:off x="917575" y="1281113"/>
            <a:ext cx="3338513" cy="1271587"/>
          </a:xfrm>
          <a:prstGeom prst="wedgeEllipseCallout">
            <a:avLst>
              <a:gd name="adj1" fmla="val -35685"/>
              <a:gd name="adj2" fmla="val 134889"/>
            </a:avLst>
          </a:prstGeom>
          <a:solidFill>
            <a:schemeClr val="bg1"/>
          </a:solidFill>
          <a:ln w="12700">
            <a:solidFill>
              <a:schemeClr val="tx1"/>
            </a:solidFill>
            <a:miter lim="800000"/>
            <a:headEnd/>
            <a:tailEnd/>
          </a:ln>
        </p:spPr>
        <p:txBody>
          <a:bodyPr anchor="ctr">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800">
                <a:latin typeface="Arial" charset="0"/>
              </a:rPr>
              <a:t>Here’s my ticket, I’d like to play in match m1</a:t>
            </a:r>
          </a:p>
        </p:txBody>
      </p:sp>
      <p:sp>
        <p:nvSpPr>
          <p:cNvPr id="260110" name="AutoShape 14"/>
          <p:cNvSpPr>
            <a:spLocks noChangeArrowheads="1"/>
          </p:cNvSpPr>
          <p:nvPr/>
        </p:nvSpPr>
        <p:spPr bwMode="auto">
          <a:xfrm>
            <a:off x="5318125" y="4130675"/>
            <a:ext cx="3751263" cy="1371600"/>
          </a:xfrm>
          <a:prstGeom prst="cloudCallout">
            <a:avLst>
              <a:gd name="adj1" fmla="val -62597"/>
              <a:gd name="adj2" fmla="val -48315"/>
            </a:avLst>
          </a:prstGeom>
          <a:solidFill>
            <a:schemeClr val="bg1"/>
          </a:solidFill>
          <a:ln w="12700">
            <a:solidFill>
              <a:srgbClr val="0000CC"/>
            </a:solidFill>
            <a:round/>
            <a:headEnd/>
            <a:tailEnd/>
          </a:ln>
        </p:spPr>
        <p:txBody>
          <a:bodyPr anchor="ctr" anchorCtr="1">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800">
                <a:solidFill>
                  <a:srgbClr val="0000CC"/>
                </a:solidFill>
              </a:rPr>
              <a:t>Gatekeeper checks if ticket is valid and allows access.</a:t>
            </a:r>
          </a:p>
        </p:txBody>
      </p:sp>
      <p:grpSp>
        <p:nvGrpSpPr>
          <p:cNvPr id="3" name="Group 18"/>
          <p:cNvGrpSpPr>
            <a:grpSpLocks/>
          </p:cNvGrpSpPr>
          <p:nvPr/>
        </p:nvGrpSpPr>
        <p:grpSpPr bwMode="auto">
          <a:xfrm>
            <a:off x="419100" y="4130675"/>
            <a:ext cx="1849438" cy="1589088"/>
            <a:chOff x="264" y="2602"/>
            <a:chExt cx="1165" cy="1001"/>
          </a:xfrm>
        </p:grpSpPr>
        <p:pic>
          <p:nvPicPr>
            <p:cNvPr id="86028"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 y="2602"/>
              <a:ext cx="1165"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9" name="Rectangle 17"/>
            <p:cNvSpPr>
              <a:spLocks noChangeArrowheads="1"/>
            </p:cNvSpPr>
            <p:nvPr/>
          </p:nvSpPr>
          <p:spPr bwMode="auto">
            <a:xfrm rot="-991530">
              <a:off x="477" y="3037"/>
              <a:ext cx="8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r>
                <a:rPr lang="en-US" altLang="en-US" sz="1800"/>
                <a:t>Ticket for</a:t>
              </a:r>
              <a:br>
                <a:rPr lang="en-US" altLang="en-US" sz="1800"/>
              </a:br>
              <a:r>
                <a:rPr lang="en-US" altLang="en-US" sz="1800"/>
                <a:t>match “m1”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010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010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0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8" grpId="0" animBg="1" autoUpdateAnimBg="0"/>
      <p:bldP spid="260109" grpId="0" animBg="1" autoUpdateAnimBg="0"/>
      <p:bldP spid="260110"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Example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1050" y="1619250"/>
            <a:ext cx="7505700"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64279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8120" y="1262742"/>
            <a:ext cx="719156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49577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3925" y="1647825"/>
            <a:ext cx="7219950" cy="409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09533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p:spPr>
        <p:txBody>
          <a:bodyPr/>
          <a:lstStyle/>
          <a:p>
            <a:r>
              <a:rPr lang="en-US" altLang="en-US" smtClean="0"/>
              <a:t>Global Resource Questions</a:t>
            </a:r>
          </a:p>
        </p:txBody>
      </p:sp>
      <p:sp>
        <p:nvSpPr>
          <p:cNvPr id="88067" name="Rectangle 3"/>
          <p:cNvSpPr>
            <a:spLocks noGrp="1" noChangeArrowheads="1"/>
          </p:cNvSpPr>
          <p:nvPr>
            <p:ph type="body" idx="1"/>
          </p:nvPr>
        </p:nvSpPr>
        <p:spPr>
          <a:noFill/>
        </p:spPr>
        <p:txBody>
          <a:bodyPr/>
          <a:lstStyle/>
          <a:p>
            <a:r>
              <a:rPr lang="en-US" altLang="en-US" smtClean="0"/>
              <a:t>Does the system need authentication?</a:t>
            </a:r>
          </a:p>
          <a:p>
            <a:r>
              <a:rPr lang="en-US" altLang="en-US" smtClean="0"/>
              <a:t>If yes, what is the authentication scheme?</a:t>
            </a:r>
          </a:p>
          <a:p>
            <a:pPr lvl="1"/>
            <a:r>
              <a:rPr lang="en-US" altLang="en-US" smtClean="0">
                <a:ea typeface="ＭＳ Ｐゴシック" charset="-128"/>
              </a:rPr>
              <a:t>User name and password? Access control list</a:t>
            </a:r>
          </a:p>
          <a:p>
            <a:pPr lvl="1"/>
            <a:r>
              <a:rPr lang="en-US" altLang="en-US" smtClean="0">
                <a:ea typeface="ＭＳ Ｐゴシック" charset="-128"/>
              </a:rPr>
              <a:t>Tickets? Capability-based</a:t>
            </a:r>
          </a:p>
          <a:p>
            <a:r>
              <a:rPr lang="en-US" altLang="en-US" smtClean="0"/>
              <a:t>What is the user interface for authentication?</a:t>
            </a:r>
          </a:p>
          <a:p>
            <a:r>
              <a:rPr lang="en-US" altLang="en-US" smtClean="0"/>
              <a:t>Does the system need a network-wide name server?</a:t>
            </a:r>
          </a:p>
          <a:p>
            <a:r>
              <a:rPr lang="en-US" altLang="en-US" smtClean="0"/>
              <a:t>How is a service known to the rest of the system?</a:t>
            </a:r>
          </a:p>
          <a:p>
            <a:pPr lvl="1"/>
            <a:r>
              <a:rPr lang="en-US" altLang="en-US" smtClean="0">
                <a:ea typeface="ＭＳ Ｐゴシック" charset="-128"/>
              </a:rPr>
              <a:t>At runtime? At compile time?</a:t>
            </a:r>
          </a:p>
          <a:p>
            <a:pPr lvl="1"/>
            <a:r>
              <a:rPr lang="en-US" altLang="en-US" smtClean="0">
                <a:ea typeface="ＭＳ Ｐゴシック" charset="-128"/>
              </a:rPr>
              <a:t>By Port?</a:t>
            </a:r>
          </a:p>
          <a:p>
            <a:pPr lvl="1"/>
            <a:r>
              <a:rPr lang="en-US" altLang="en-US" smtClean="0">
                <a:ea typeface="ＭＳ Ｐゴシック" charset="-128"/>
              </a:rPr>
              <a:t>By Name?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 Activities</a:t>
            </a:r>
            <a:endParaRPr lang="en-US" dirty="0"/>
          </a:p>
        </p:txBody>
      </p:sp>
      <p:sp>
        <p:nvSpPr>
          <p:cNvPr id="3" name="Content Placeholder 2"/>
          <p:cNvSpPr>
            <a:spLocks noGrp="1"/>
          </p:cNvSpPr>
          <p:nvPr>
            <p:ph idx="1"/>
          </p:nvPr>
        </p:nvSpPr>
        <p:spPr/>
        <p:txBody>
          <a:bodyPr/>
          <a:lstStyle/>
          <a:p>
            <a:r>
              <a:rPr lang="en-US" dirty="0" smtClean="0"/>
              <a:t>Mapping </a:t>
            </a:r>
            <a:r>
              <a:rPr lang="en-US" dirty="0"/>
              <a:t>Subsystems to Processors </a:t>
            </a:r>
            <a:r>
              <a:rPr lang="en-US" dirty="0" smtClean="0"/>
              <a:t>and Components </a:t>
            </a:r>
            <a:r>
              <a:rPr lang="en-US" dirty="0"/>
              <a:t>(Section 7.4.1)</a:t>
            </a:r>
          </a:p>
          <a:p>
            <a:r>
              <a:rPr lang="en-US" dirty="0" smtClean="0"/>
              <a:t>Identifying </a:t>
            </a:r>
            <a:r>
              <a:rPr lang="en-US" dirty="0"/>
              <a:t>and Storing Persistent Data (Section 7.4.2)</a:t>
            </a:r>
          </a:p>
          <a:p>
            <a:r>
              <a:rPr lang="en-US" dirty="0" smtClean="0"/>
              <a:t>Providing </a:t>
            </a:r>
            <a:r>
              <a:rPr lang="en-US" dirty="0"/>
              <a:t>Access Control (Section 7.4.3)</a:t>
            </a:r>
          </a:p>
          <a:p>
            <a:r>
              <a:rPr lang="en-US" dirty="0" smtClean="0"/>
              <a:t>Designing </a:t>
            </a:r>
            <a:r>
              <a:rPr lang="en-US" dirty="0"/>
              <a:t>the Global Control Flow (Section 7.4.4)</a:t>
            </a:r>
          </a:p>
          <a:p>
            <a:r>
              <a:rPr lang="en-US" dirty="0" smtClean="0"/>
              <a:t>Identifying </a:t>
            </a:r>
            <a:r>
              <a:rPr lang="en-US" dirty="0"/>
              <a:t>Services (Section 7.4.5)</a:t>
            </a:r>
          </a:p>
          <a:p>
            <a:r>
              <a:rPr lang="en-US" dirty="0" smtClean="0"/>
              <a:t>Identifying </a:t>
            </a:r>
            <a:r>
              <a:rPr lang="en-US" dirty="0"/>
              <a:t>Boundary Conditions (Section 7.4.6)</a:t>
            </a:r>
          </a:p>
          <a:p>
            <a:r>
              <a:rPr lang="en-US" dirty="0" smtClean="0"/>
              <a:t>Reviewing </a:t>
            </a:r>
            <a:r>
              <a:rPr lang="en-US" dirty="0"/>
              <a:t>the System Design Model (Section 7.4.7).</a:t>
            </a:r>
            <a:endParaRPr lang="en-US" dirty="0"/>
          </a:p>
        </p:txBody>
      </p:sp>
    </p:spTree>
    <p:extLst>
      <p:ext uri="{BB962C8B-B14F-4D97-AF65-F5344CB8AC3E}">
        <p14:creationId xmlns:p14="http://schemas.microsoft.com/office/powerpoint/2010/main" val="29177051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9"/>
          <p:cNvSpPr>
            <a:spLocks noGrp="1" noChangeArrowheads="1"/>
          </p:cNvSpPr>
          <p:nvPr>
            <p:ph type="title"/>
          </p:nvPr>
        </p:nvSpPr>
        <p:spPr/>
        <p:txBody>
          <a:bodyPr/>
          <a:lstStyle/>
          <a:p>
            <a:r>
              <a:rPr lang="en-US" altLang="en-US" smtClean="0"/>
              <a:t>7. Decide on Software Control </a:t>
            </a:r>
          </a:p>
        </p:txBody>
      </p:sp>
      <p:sp>
        <p:nvSpPr>
          <p:cNvPr id="70666" name="Rectangle 10"/>
          <p:cNvSpPr>
            <a:spLocks noGrp="1" noChangeArrowheads="1"/>
          </p:cNvSpPr>
          <p:nvPr>
            <p:ph type="body" idx="1"/>
          </p:nvPr>
        </p:nvSpPr>
        <p:spPr>
          <a:xfrm>
            <a:off x="295275" y="1295400"/>
            <a:ext cx="8610600" cy="4800600"/>
          </a:xfrm>
        </p:spPr>
        <p:txBody>
          <a:bodyPr/>
          <a:lstStyle/>
          <a:p>
            <a:pPr>
              <a:lnSpc>
                <a:spcPct val="80000"/>
              </a:lnSpc>
              <a:buFont typeface="Times" charset="0"/>
              <a:buNone/>
            </a:pPr>
            <a:r>
              <a:rPr lang="en-US" altLang="en-US" dirty="0" smtClean="0"/>
              <a:t>Two major design choices:</a:t>
            </a:r>
          </a:p>
          <a:p>
            <a:pPr>
              <a:lnSpc>
                <a:spcPct val="80000"/>
              </a:lnSpc>
              <a:buFont typeface="Times" charset="0"/>
              <a:buNone/>
            </a:pPr>
            <a:r>
              <a:rPr lang="en-US" altLang="en-US" dirty="0" smtClean="0"/>
              <a:t>	1. Choose implicit  control </a:t>
            </a:r>
          </a:p>
          <a:p>
            <a:pPr>
              <a:lnSpc>
                <a:spcPct val="80000"/>
              </a:lnSpc>
              <a:buFont typeface="Times" charset="0"/>
              <a:buNone/>
            </a:pPr>
            <a:r>
              <a:rPr lang="en-US" altLang="en-US" dirty="0" smtClean="0"/>
              <a:t>	2. Choose explicit control</a:t>
            </a:r>
          </a:p>
          <a:p>
            <a:pPr lvl="1">
              <a:lnSpc>
                <a:spcPct val="80000"/>
              </a:lnSpc>
            </a:pPr>
            <a:r>
              <a:rPr lang="en-US" altLang="en-US" dirty="0" smtClean="0">
                <a:ea typeface="ＭＳ Ｐゴシック" charset="-128"/>
              </a:rPr>
              <a:t>Centralized or decentralized</a:t>
            </a:r>
          </a:p>
          <a:p>
            <a:pPr>
              <a:lnSpc>
                <a:spcPct val="80000"/>
              </a:lnSpc>
            </a:pPr>
            <a:r>
              <a:rPr lang="en-US" altLang="en-US" dirty="0" smtClean="0">
                <a:solidFill>
                  <a:srgbClr val="0000CC"/>
                </a:solidFill>
              </a:rPr>
              <a:t>Centralized control:</a:t>
            </a:r>
            <a:r>
              <a:rPr lang="en-US" altLang="en-US" dirty="0" smtClean="0"/>
              <a:t> </a:t>
            </a:r>
          </a:p>
          <a:p>
            <a:pPr lvl="1">
              <a:lnSpc>
                <a:spcPct val="80000"/>
              </a:lnSpc>
            </a:pPr>
            <a:r>
              <a:rPr lang="en-US" altLang="en-US" dirty="0" smtClean="0">
                <a:solidFill>
                  <a:srgbClr val="FF0000"/>
                </a:solidFill>
                <a:ea typeface="ＭＳ Ｐゴシック" charset="-128"/>
              </a:rPr>
              <a:t>Procedure-driven:</a:t>
            </a:r>
            <a:r>
              <a:rPr lang="en-US" altLang="en-US" dirty="0" smtClean="0">
                <a:ea typeface="ＭＳ Ｐゴシック" charset="-128"/>
              </a:rPr>
              <a:t> Control resides within program code. </a:t>
            </a:r>
          </a:p>
          <a:p>
            <a:pPr lvl="1">
              <a:lnSpc>
                <a:spcPct val="80000"/>
              </a:lnSpc>
            </a:pPr>
            <a:r>
              <a:rPr lang="en-US" altLang="en-US" dirty="0" smtClean="0">
                <a:solidFill>
                  <a:srgbClr val="FF0000"/>
                </a:solidFill>
                <a:ea typeface="ＭＳ Ｐゴシック" charset="-128"/>
              </a:rPr>
              <a:t>Event-driven:</a:t>
            </a:r>
            <a:r>
              <a:rPr lang="en-US" altLang="en-US" dirty="0" smtClean="0">
                <a:ea typeface="ＭＳ Ｐゴシック" charset="-128"/>
              </a:rPr>
              <a:t> Control resides within a dispatcher calling functions via callbacks.</a:t>
            </a:r>
          </a:p>
          <a:p>
            <a:pPr>
              <a:lnSpc>
                <a:spcPct val="80000"/>
              </a:lnSpc>
            </a:pPr>
            <a:r>
              <a:rPr lang="en-US" altLang="en-US" dirty="0" smtClean="0">
                <a:solidFill>
                  <a:srgbClr val="0000CC"/>
                </a:solidFill>
              </a:rPr>
              <a:t>Decentralized control</a:t>
            </a:r>
            <a:endParaRPr lang="en-US" altLang="en-US" dirty="0" smtClean="0"/>
          </a:p>
          <a:p>
            <a:pPr lvl="1">
              <a:lnSpc>
                <a:spcPct val="80000"/>
              </a:lnSpc>
            </a:pPr>
            <a:r>
              <a:rPr lang="en-US" altLang="en-US" dirty="0" smtClean="0">
                <a:ea typeface="ＭＳ Ｐゴシック" charset="-128"/>
              </a:rPr>
              <a:t>Control resides in several independent objects. </a:t>
            </a:r>
          </a:p>
          <a:p>
            <a:pPr lvl="2">
              <a:lnSpc>
                <a:spcPct val="80000"/>
              </a:lnSpc>
            </a:pPr>
            <a:r>
              <a:rPr lang="en-US" altLang="en-US" dirty="0" smtClean="0">
                <a:ea typeface="ＭＳ Ｐゴシック" charset="-128"/>
              </a:rPr>
              <a:t>Examples: Message based system, RMI</a:t>
            </a:r>
          </a:p>
          <a:p>
            <a:pPr lvl="1">
              <a:lnSpc>
                <a:spcPct val="80000"/>
              </a:lnSpc>
            </a:pPr>
            <a:r>
              <a:rPr lang="en-US" altLang="en-US" dirty="0" smtClean="0">
                <a:ea typeface="ＭＳ Ｐゴシック" charset="-128"/>
              </a:rPr>
              <a:t>Possible speedup by mapping the objects on different processors, increased communication overhead. </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ChangeArrowheads="1"/>
          </p:cNvSpPr>
          <p:nvPr/>
        </p:nvSpPr>
        <p:spPr bwMode="auto">
          <a:xfrm>
            <a:off x="3575050" y="469900"/>
            <a:ext cx="1993900" cy="571500"/>
          </a:xfrm>
          <a:prstGeom prst="rect">
            <a:avLst/>
          </a:prstGeom>
          <a:solidFill>
            <a:schemeClr val="bg1"/>
          </a:solidFill>
          <a:ln w="28575">
            <a:solidFill>
              <a:schemeClr val="tx1"/>
            </a:solidFill>
            <a:miter lim="800000"/>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800" b="0">
                <a:latin typeface="Arial" charset="0"/>
              </a:rPr>
              <a:t>Software Control</a:t>
            </a:r>
          </a:p>
        </p:txBody>
      </p:sp>
      <p:grpSp>
        <p:nvGrpSpPr>
          <p:cNvPr id="2" name="Group 4"/>
          <p:cNvGrpSpPr>
            <a:grpSpLocks/>
          </p:cNvGrpSpPr>
          <p:nvPr/>
        </p:nvGrpSpPr>
        <p:grpSpPr bwMode="auto">
          <a:xfrm>
            <a:off x="2044700" y="1041400"/>
            <a:ext cx="5108575" cy="1354138"/>
            <a:chOff x="1288" y="656"/>
            <a:chExt cx="3218" cy="853"/>
          </a:xfrm>
        </p:grpSpPr>
        <p:sp>
          <p:nvSpPr>
            <p:cNvPr id="92185" name="Rectangle 5"/>
            <p:cNvSpPr>
              <a:spLocks noChangeArrowheads="1"/>
            </p:cNvSpPr>
            <p:nvPr/>
          </p:nvSpPr>
          <p:spPr bwMode="auto">
            <a:xfrm>
              <a:off x="1288" y="1149"/>
              <a:ext cx="1144" cy="360"/>
            </a:xfrm>
            <a:prstGeom prst="rect">
              <a:avLst/>
            </a:prstGeom>
            <a:solidFill>
              <a:schemeClr val="bg1"/>
            </a:solidFill>
            <a:ln w="28575">
              <a:solidFill>
                <a:schemeClr val="tx1"/>
              </a:solidFill>
              <a:miter lim="800000"/>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800" b="0">
                  <a:latin typeface="Arial" charset="0"/>
                </a:rPr>
                <a:t>Explicit Control</a:t>
              </a:r>
            </a:p>
          </p:txBody>
        </p:sp>
        <p:sp>
          <p:nvSpPr>
            <p:cNvPr id="92186" name="Rectangle 6"/>
            <p:cNvSpPr>
              <a:spLocks noChangeArrowheads="1"/>
            </p:cNvSpPr>
            <p:nvPr/>
          </p:nvSpPr>
          <p:spPr bwMode="auto">
            <a:xfrm>
              <a:off x="3362" y="1149"/>
              <a:ext cx="1144" cy="360"/>
            </a:xfrm>
            <a:prstGeom prst="rect">
              <a:avLst/>
            </a:prstGeom>
            <a:solidFill>
              <a:schemeClr val="bg1"/>
            </a:solidFill>
            <a:ln w="28575">
              <a:solidFill>
                <a:schemeClr val="tx1"/>
              </a:solidFill>
              <a:miter lim="800000"/>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800" b="0">
                  <a:latin typeface="Arial" charset="0"/>
                </a:rPr>
                <a:t>Implicit Control</a:t>
              </a:r>
            </a:p>
          </p:txBody>
        </p:sp>
        <p:grpSp>
          <p:nvGrpSpPr>
            <p:cNvPr id="92187" name="Group 7"/>
            <p:cNvGrpSpPr>
              <a:grpSpLocks/>
            </p:cNvGrpSpPr>
            <p:nvPr/>
          </p:nvGrpSpPr>
          <p:grpSpPr bwMode="auto">
            <a:xfrm>
              <a:off x="2800" y="656"/>
              <a:ext cx="184" cy="282"/>
              <a:chOff x="3013" y="1736"/>
              <a:chExt cx="184" cy="282"/>
            </a:xfrm>
          </p:grpSpPr>
          <p:sp>
            <p:nvSpPr>
              <p:cNvPr id="92189" name="Freeform 8"/>
              <p:cNvSpPr>
                <a:spLocks/>
              </p:cNvSpPr>
              <p:nvPr/>
            </p:nvSpPr>
            <p:spPr bwMode="auto">
              <a:xfrm>
                <a:off x="3013" y="1736"/>
                <a:ext cx="184" cy="155"/>
              </a:xfrm>
              <a:custGeom>
                <a:avLst/>
                <a:gdLst>
                  <a:gd name="T0" fmla="*/ 85 w 184"/>
                  <a:gd name="T1" fmla="*/ 155 h 155"/>
                  <a:gd name="T2" fmla="*/ 0 w 184"/>
                  <a:gd name="T3" fmla="*/ 155 h 155"/>
                  <a:gd name="T4" fmla="*/ 85 w 184"/>
                  <a:gd name="T5" fmla="*/ 0 h 155"/>
                  <a:gd name="T6" fmla="*/ 184 w 184"/>
                  <a:gd name="T7" fmla="*/ 155 h 155"/>
                  <a:gd name="T8" fmla="*/ 85 w 184"/>
                  <a:gd name="T9" fmla="*/ 155 h 155"/>
                  <a:gd name="T10" fmla="*/ 0 60000 65536"/>
                  <a:gd name="T11" fmla="*/ 0 60000 65536"/>
                  <a:gd name="T12" fmla="*/ 0 60000 65536"/>
                  <a:gd name="T13" fmla="*/ 0 60000 65536"/>
                  <a:gd name="T14" fmla="*/ 0 60000 65536"/>
                  <a:gd name="T15" fmla="*/ 0 w 184"/>
                  <a:gd name="T16" fmla="*/ 0 h 155"/>
                  <a:gd name="T17" fmla="*/ 184 w 184"/>
                  <a:gd name="T18" fmla="*/ 155 h 155"/>
                </a:gdLst>
                <a:ahLst/>
                <a:cxnLst>
                  <a:cxn ang="T10">
                    <a:pos x="T0" y="T1"/>
                  </a:cxn>
                  <a:cxn ang="T11">
                    <a:pos x="T2" y="T3"/>
                  </a:cxn>
                  <a:cxn ang="T12">
                    <a:pos x="T4" y="T5"/>
                  </a:cxn>
                  <a:cxn ang="T13">
                    <a:pos x="T6" y="T7"/>
                  </a:cxn>
                  <a:cxn ang="T14">
                    <a:pos x="T8" y="T9"/>
                  </a:cxn>
                </a:cxnLst>
                <a:rect l="T15" t="T16" r="T17" b="T18"/>
                <a:pathLst>
                  <a:path w="184" h="155">
                    <a:moveTo>
                      <a:pt x="85" y="155"/>
                    </a:moveTo>
                    <a:lnTo>
                      <a:pt x="0" y="155"/>
                    </a:lnTo>
                    <a:lnTo>
                      <a:pt x="85" y="0"/>
                    </a:lnTo>
                    <a:lnTo>
                      <a:pt x="184" y="155"/>
                    </a:lnTo>
                    <a:lnTo>
                      <a:pt x="85" y="155"/>
                    </a:lnTo>
                    <a:close/>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92190" name="Line 9"/>
              <p:cNvSpPr>
                <a:spLocks noChangeShapeType="1"/>
              </p:cNvSpPr>
              <p:nvPr/>
            </p:nvSpPr>
            <p:spPr bwMode="auto">
              <a:xfrm flipV="1">
                <a:off x="3098" y="1891"/>
                <a:ext cx="1" cy="12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2188" name="Freeform 10"/>
            <p:cNvSpPr>
              <a:spLocks/>
            </p:cNvSpPr>
            <p:nvPr/>
          </p:nvSpPr>
          <p:spPr bwMode="auto">
            <a:xfrm>
              <a:off x="1824" y="936"/>
              <a:ext cx="2112" cy="224"/>
            </a:xfrm>
            <a:custGeom>
              <a:avLst/>
              <a:gdLst>
                <a:gd name="T0" fmla="*/ 0 w 2112"/>
                <a:gd name="T1" fmla="*/ 259 h 200"/>
                <a:gd name="T2" fmla="*/ 0 w 2112"/>
                <a:gd name="T3" fmla="*/ 0 h 200"/>
                <a:gd name="T4" fmla="*/ 2112 w 2112"/>
                <a:gd name="T5" fmla="*/ 0 h 200"/>
                <a:gd name="T6" fmla="*/ 2112 w 2112"/>
                <a:gd name="T7" fmla="*/ 281 h 200"/>
                <a:gd name="T8" fmla="*/ 0 60000 65536"/>
                <a:gd name="T9" fmla="*/ 0 60000 65536"/>
                <a:gd name="T10" fmla="*/ 0 60000 65536"/>
                <a:gd name="T11" fmla="*/ 0 60000 65536"/>
                <a:gd name="T12" fmla="*/ 0 w 2112"/>
                <a:gd name="T13" fmla="*/ 0 h 200"/>
                <a:gd name="T14" fmla="*/ 2112 w 2112"/>
                <a:gd name="T15" fmla="*/ 200 h 200"/>
              </a:gdLst>
              <a:ahLst/>
              <a:cxnLst>
                <a:cxn ang="T8">
                  <a:pos x="T0" y="T1"/>
                </a:cxn>
                <a:cxn ang="T9">
                  <a:pos x="T2" y="T3"/>
                </a:cxn>
                <a:cxn ang="T10">
                  <a:pos x="T4" y="T5"/>
                </a:cxn>
                <a:cxn ang="T11">
                  <a:pos x="T6" y="T7"/>
                </a:cxn>
              </a:cxnLst>
              <a:rect l="T12" t="T13" r="T14" b="T15"/>
              <a:pathLst>
                <a:path w="2112" h="200">
                  <a:moveTo>
                    <a:pt x="0" y="184"/>
                  </a:moveTo>
                  <a:lnTo>
                    <a:pt x="0" y="0"/>
                  </a:lnTo>
                  <a:lnTo>
                    <a:pt x="2112" y="0"/>
                  </a:lnTo>
                  <a:lnTo>
                    <a:pt x="2112" y="20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grpSp>
      <p:grpSp>
        <p:nvGrpSpPr>
          <p:cNvPr id="4" name="Group 11"/>
          <p:cNvGrpSpPr>
            <a:grpSpLocks/>
          </p:cNvGrpSpPr>
          <p:nvPr/>
        </p:nvGrpSpPr>
        <p:grpSpPr bwMode="auto">
          <a:xfrm>
            <a:off x="3911600" y="2395538"/>
            <a:ext cx="4667250" cy="1354137"/>
            <a:chOff x="2464" y="1509"/>
            <a:chExt cx="2940" cy="853"/>
          </a:xfrm>
        </p:grpSpPr>
        <p:sp>
          <p:nvSpPr>
            <p:cNvPr id="92180" name="Rectangle 12"/>
            <p:cNvSpPr>
              <a:spLocks noChangeArrowheads="1"/>
            </p:cNvSpPr>
            <p:nvPr/>
          </p:nvSpPr>
          <p:spPr bwMode="auto">
            <a:xfrm>
              <a:off x="2464" y="2002"/>
              <a:ext cx="1368" cy="360"/>
            </a:xfrm>
            <a:prstGeom prst="rect">
              <a:avLst/>
            </a:prstGeom>
            <a:solidFill>
              <a:schemeClr val="bg1"/>
            </a:solidFill>
            <a:ln w="28575">
              <a:solidFill>
                <a:schemeClr val="tx1"/>
              </a:solidFill>
              <a:miter lim="800000"/>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800" b="0">
                  <a:latin typeface="Arial" charset="0"/>
                </a:rPr>
                <a:t>Rule-based</a:t>
              </a:r>
              <a:br>
                <a:rPr lang="en-US" altLang="en-US" sz="1800" b="0">
                  <a:latin typeface="Arial" charset="0"/>
                </a:rPr>
              </a:br>
              <a:r>
                <a:rPr lang="en-US" altLang="en-US" sz="1800" b="0">
                  <a:latin typeface="Arial" charset="0"/>
                </a:rPr>
                <a:t>Control</a:t>
              </a:r>
            </a:p>
          </p:txBody>
        </p:sp>
        <p:sp>
          <p:nvSpPr>
            <p:cNvPr id="92181" name="Rectangle 13"/>
            <p:cNvSpPr>
              <a:spLocks noChangeArrowheads="1"/>
            </p:cNvSpPr>
            <p:nvPr/>
          </p:nvSpPr>
          <p:spPr bwMode="auto">
            <a:xfrm>
              <a:off x="4036" y="2002"/>
              <a:ext cx="1368" cy="360"/>
            </a:xfrm>
            <a:prstGeom prst="rect">
              <a:avLst/>
            </a:prstGeom>
            <a:solidFill>
              <a:schemeClr val="bg1"/>
            </a:solidFill>
            <a:ln w="28575">
              <a:solidFill>
                <a:schemeClr val="tx1"/>
              </a:solidFill>
              <a:miter lim="800000"/>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800" b="0">
                  <a:latin typeface="Arial" charset="0"/>
                </a:rPr>
                <a:t>Logic Programming</a:t>
              </a:r>
            </a:p>
          </p:txBody>
        </p:sp>
        <p:sp>
          <p:nvSpPr>
            <p:cNvPr id="92182" name="Freeform 14"/>
            <p:cNvSpPr>
              <a:spLocks/>
            </p:cNvSpPr>
            <p:nvPr/>
          </p:nvSpPr>
          <p:spPr bwMode="auto">
            <a:xfrm>
              <a:off x="3840" y="1509"/>
              <a:ext cx="184" cy="155"/>
            </a:xfrm>
            <a:custGeom>
              <a:avLst/>
              <a:gdLst>
                <a:gd name="T0" fmla="*/ 85 w 184"/>
                <a:gd name="T1" fmla="*/ 155 h 155"/>
                <a:gd name="T2" fmla="*/ 0 w 184"/>
                <a:gd name="T3" fmla="*/ 155 h 155"/>
                <a:gd name="T4" fmla="*/ 85 w 184"/>
                <a:gd name="T5" fmla="*/ 0 h 155"/>
                <a:gd name="T6" fmla="*/ 184 w 184"/>
                <a:gd name="T7" fmla="*/ 155 h 155"/>
                <a:gd name="T8" fmla="*/ 85 w 184"/>
                <a:gd name="T9" fmla="*/ 155 h 155"/>
                <a:gd name="T10" fmla="*/ 0 60000 65536"/>
                <a:gd name="T11" fmla="*/ 0 60000 65536"/>
                <a:gd name="T12" fmla="*/ 0 60000 65536"/>
                <a:gd name="T13" fmla="*/ 0 60000 65536"/>
                <a:gd name="T14" fmla="*/ 0 60000 65536"/>
                <a:gd name="T15" fmla="*/ 0 w 184"/>
                <a:gd name="T16" fmla="*/ 0 h 155"/>
                <a:gd name="T17" fmla="*/ 184 w 184"/>
                <a:gd name="T18" fmla="*/ 155 h 155"/>
              </a:gdLst>
              <a:ahLst/>
              <a:cxnLst>
                <a:cxn ang="T10">
                  <a:pos x="T0" y="T1"/>
                </a:cxn>
                <a:cxn ang="T11">
                  <a:pos x="T2" y="T3"/>
                </a:cxn>
                <a:cxn ang="T12">
                  <a:pos x="T4" y="T5"/>
                </a:cxn>
                <a:cxn ang="T13">
                  <a:pos x="T6" y="T7"/>
                </a:cxn>
                <a:cxn ang="T14">
                  <a:pos x="T8" y="T9"/>
                </a:cxn>
              </a:cxnLst>
              <a:rect l="T15" t="T16" r="T17" b="T18"/>
              <a:pathLst>
                <a:path w="184" h="155">
                  <a:moveTo>
                    <a:pt x="85" y="155"/>
                  </a:moveTo>
                  <a:lnTo>
                    <a:pt x="0" y="155"/>
                  </a:lnTo>
                  <a:lnTo>
                    <a:pt x="85" y="0"/>
                  </a:lnTo>
                  <a:lnTo>
                    <a:pt x="184" y="155"/>
                  </a:lnTo>
                  <a:lnTo>
                    <a:pt x="85" y="155"/>
                  </a:lnTo>
                  <a:close/>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92183" name="Line 15"/>
            <p:cNvSpPr>
              <a:spLocks noChangeShapeType="1"/>
            </p:cNvSpPr>
            <p:nvPr/>
          </p:nvSpPr>
          <p:spPr bwMode="auto">
            <a:xfrm flipV="1">
              <a:off x="3925" y="1664"/>
              <a:ext cx="1" cy="12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84" name="Freeform 16"/>
            <p:cNvSpPr>
              <a:spLocks/>
            </p:cNvSpPr>
            <p:nvPr/>
          </p:nvSpPr>
          <p:spPr bwMode="auto">
            <a:xfrm>
              <a:off x="3136" y="1776"/>
              <a:ext cx="1568" cy="224"/>
            </a:xfrm>
            <a:custGeom>
              <a:avLst/>
              <a:gdLst>
                <a:gd name="T0" fmla="*/ 0 w 2112"/>
                <a:gd name="T1" fmla="*/ 259 h 200"/>
                <a:gd name="T2" fmla="*/ 0 w 2112"/>
                <a:gd name="T3" fmla="*/ 0 h 200"/>
                <a:gd name="T4" fmla="*/ 864 w 2112"/>
                <a:gd name="T5" fmla="*/ 0 h 200"/>
                <a:gd name="T6" fmla="*/ 864 w 2112"/>
                <a:gd name="T7" fmla="*/ 281 h 200"/>
                <a:gd name="T8" fmla="*/ 0 60000 65536"/>
                <a:gd name="T9" fmla="*/ 0 60000 65536"/>
                <a:gd name="T10" fmla="*/ 0 60000 65536"/>
                <a:gd name="T11" fmla="*/ 0 60000 65536"/>
                <a:gd name="T12" fmla="*/ 0 w 2112"/>
                <a:gd name="T13" fmla="*/ 0 h 200"/>
                <a:gd name="T14" fmla="*/ 2112 w 2112"/>
                <a:gd name="T15" fmla="*/ 200 h 200"/>
              </a:gdLst>
              <a:ahLst/>
              <a:cxnLst>
                <a:cxn ang="T8">
                  <a:pos x="T0" y="T1"/>
                </a:cxn>
                <a:cxn ang="T9">
                  <a:pos x="T2" y="T3"/>
                </a:cxn>
                <a:cxn ang="T10">
                  <a:pos x="T4" y="T5"/>
                </a:cxn>
                <a:cxn ang="T11">
                  <a:pos x="T6" y="T7"/>
                </a:cxn>
              </a:cxnLst>
              <a:rect l="T12" t="T13" r="T14" b="T15"/>
              <a:pathLst>
                <a:path w="2112" h="200">
                  <a:moveTo>
                    <a:pt x="0" y="184"/>
                  </a:moveTo>
                  <a:lnTo>
                    <a:pt x="0" y="0"/>
                  </a:lnTo>
                  <a:lnTo>
                    <a:pt x="2112" y="0"/>
                  </a:lnTo>
                  <a:lnTo>
                    <a:pt x="2112" y="20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grpSp>
      <p:grpSp>
        <p:nvGrpSpPr>
          <p:cNvPr id="5" name="Group 17"/>
          <p:cNvGrpSpPr>
            <a:grpSpLocks/>
          </p:cNvGrpSpPr>
          <p:nvPr/>
        </p:nvGrpSpPr>
        <p:grpSpPr bwMode="auto">
          <a:xfrm>
            <a:off x="1905000" y="5103813"/>
            <a:ext cx="4806950" cy="1354137"/>
            <a:chOff x="1200" y="3215"/>
            <a:chExt cx="3028" cy="853"/>
          </a:xfrm>
        </p:grpSpPr>
        <p:grpSp>
          <p:nvGrpSpPr>
            <p:cNvPr id="92173" name="Group 18"/>
            <p:cNvGrpSpPr>
              <a:grpSpLocks/>
            </p:cNvGrpSpPr>
            <p:nvPr/>
          </p:nvGrpSpPr>
          <p:grpSpPr bwMode="auto">
            <a:xfrm>
              <a:off x="1200" y="3708"/>
              <a:ext cx="3028" cy="360"/>
              <a:chOff x="1200" y="3348"/>
              <a:chExt cx="3028" cy="360"/>
            </a:xfrm>
          </p:grpSpPr>
          <p:sp>
            <p:nvSpPr>
              <p:cNvPr id="92178" name="Rectangle 19"/>
              <p:cNvSpPr>
                <a:spLocks noChangeArrowheads="1"/>
              </p:cNvSpPr>
              <p:nvPr/>
            </p:nvSpPr>
            <p:spPr bwMode="auto">
              <a:xfrm>
                <a:off x="1200" y="3348"/>
                <a:ext cx="1368" cy="360"/>
              </a:xfrm>
              <a:prstGeom prst="rect">
                <a:avLst/>
              </a:prstGeom>
              <a:solidFill>
                <a:schemeClr val="bg1"/>
              </a:solidFill>
              <a:ln w="28575">
                <a:solidFill>
                  <a:schemeClr val="tx1"/>
                </a:solidFill>
                <a:miter lim="800000"/>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800" b="0">
                    <a:latin typeface="Arial" charset="0"/>
                  </a:rPr>
                  <a:t>Event-based</a:t>
                </a:r>
                <a:br>
                  <a:rPr lang="en-US" altLang="en-US" sz="1800" b="0">
                    <a:latin typeface="Arial" charset="0"/>
                  </a:rPr>
                </a:br>
                <a:r>
                  <a:rPr lang="en-US" altLang="en-US" sz="1800" b="0">
                    <a:latin typeface="Arial" charset="0"/>
                  </a:rPr>
                  <a:t>Control</a:t>
                </a:r>
              </a:p>
            </p:txBody>
          </p:sp>
          <p:sp>
            <p:nvSpPr>
              <p:cNvPr id="92179" name="Rectangle 20"/>
              <p:cNvSpPr>
                <a:spLocks noChangeArrowheads="1"/>
              </p:cNvSpPr>
              <p:nvPr/>
            </p:nvSpPr>
            <p:spPr bwMode="auto">
              <a:xfrm>
                <a:off x="2860" y="3348"/>
                <a:ext cx="1368" cy="360"/>
              </a:xfrm>
              <a:prstGeom prst="rect">
                <a:avLst/>
              </a:prstGeom>
              <a:solidFill>
                <a:schemeClr val="bg1"/>
              </a:solidFill>
              <a:ln w="28575">
                <a:solidFill>
                  <a:schemeClr val="tx1"/>
                </a:solidFill>
                <a:miter lim="800000"/>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800" b="0">
                    <a:latin typeface="Arial" charset="0"/>
                  </a:rPr>
                  <a:t>Procedural</a:t>
                </a:r>
                <a:br>
                  <a:rPr lang="en-US" altLang="en-US" sz="1800" b="0">
                    <a:latin typeface="Arial" charset="0"/>
                  </a:rPr>
                </a:br>
                <a:r>
                  <a:rPr lang="en-US" altLang="en-US" sz="1800" b="0">
                    <a:latin typeface="Arial" charset="0"/>
                  </a:rPr>
                  <a:t>Control.</a:t>
                </a:r>
              </a:p>
            </p:txBody>
          </p:sp>
        </p:grpSp>
        <p:grpSp>
          <p:nvGrpSpPr>
            <p:cNvPr id="92174" name="Group 21"/>
            <p:cNvGrpSpPr>
              <a:grpSpLocks/>
            </p:cNvGrpSpPr>
            <p:nvPr/>
          </p:nvGrpSpPr>
          <p:grpSpPr bwMode="auto">
            <a:xfrm>
              <a:off x="2584" y="3215"/>
              <a:ext cx="184" cy="282"/>
              <a:chOff x="3013" y="1736"/>
              <a:chExt cx="184" cy="282"/>
            </a:xfrm>
          </p:grpSpPr>
          <p:sp>
            <p:nvSpPr>
              <p:cNvPr id="92176" name="Freeform 22"/>
              <p:cNvSpPr>
                <a:spLocks/>
              </p:cNvSpPr>
              <p:nvPr/>
            </p:nvSpPr>
            <p:spPr bwMode="auto">
              <a:xfrm>
                <a:off x="3013" y="1736"/>
                <a:ext cx="184" cy="155"/>
              </a:xfrm>
              <a:custGeom>
                <a:avLst/>
                <a:gdLst>
                  <a:gd name="T0" fmla="*/ 85 w 184"/>
                  <a:gd name="T1" fmla="*/ 155 h 155"/>
                  <a:gd name="T2" fmla="*/ 0 w 184"/>
                  <a:gd name="T3" fmla="*/ 155 h 155"/>
                  <a:gd name="T4" fmla="*/ 85 w 184"/>
                  <a:gd name="T5" fmla="*/ 0 h 155"/>
                  <a:gd name="T6" fmla="*/ 184 w 184"/>
                  <a:gd name="T7" fmla="*/ 155 h 155"/>
                  <a:gd name="T8" fmla="*/ 85 w 184"/>
                  <a:gd name="T9" fmla="*/ 155 h 155"/>
                  <a:gd name="T10" fmla="*/ 0 60000 65536"/>
                  <a:gd name="T11" fmla="*/ 0 60000 65536"/>
                  <a:gd name="T12" fmla="*/ 0 60000 65536"/>
                  <a:gd name="T13" fmla="*/ 0 60000 65536"/>
                  <a:gd name="T14" fmla="*/ 0 60000 65536"/>
                  <a:gd name="T15" fmla="*/ 0 w 184"/>
                  <a:gd name="T16" fmla="*/ 0 h 155"/>
                  <a:gd name="T17" fmla="*/ 184 w 184"/>
                  <a:gd name="T18" fmla="*/ 155 h 155"/>
                </a:gdLst>
                <a:ahLst/>
                <a:cxnLst>
                  <a:cxn ang="T10">
                    <a:pos x="T0" y="T1"/>
                  </a:cxn>
                  <a:cxn ang="T11">
                    <a:pos x="T2" y="T3"/>
                  </a:cxn>
                  <a:cxn ang="T12">
                    <a:pos x="T4" y="T5"/>
                  </a:cxn>
                  <a:cxn ang="T13">
                    <a:pos x="T6" y="T7"/>
                  </a:cxn>
                  <a:cxn ang="T14">
                    <a:pos x="T8" y="T9"/>
                  </a:cxn>
                </a:cxnLst>
                <a:rect l="T15" t="T16" r="T17" b="T18"/>
                <a:pathLst>
                  <a:path w="184" h="155">
                    <a:moveTo>
                      <a:pt x="85" y="155"/>
                    </a:moveTo>
                    <a:lnTo>
                      <a:pt x="0" y="155"/>
                    </a:lnTo>
                    <a:lnTo>
                      <a:pt x="85" y="0"/>
                    </a:lnTo>
                    <a:lnTo>
                      <a:pt x="184" y="155"/>
                    </a:lnTo>
                    <a:lnTo>
                      <a:pt x="85" y="155"/>
                    </a:lnTo>
                    <a:close/>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92177" name="Line 23"/>
              <p:cNvSpPr>
                <a:spLocks noChangeShapeType="1"/>
              </p:cNvSpPr>
              <p:nvPr/>
            </p:nvSpPr>
            <p:spPr bwMode="auto">
              <a:xfrm flipV="1">
                <a:off x="3098" y="1891"/>
                <a:ext cx="1" cy="12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2175" name="Freeform 24"/>
            <p:cNvSpPr>
              <a:spLocks/>
            </p:cNvSpPr>
            <p:nvPr/>
          </p:nvSpPr>
          <p:spPr bwMode="auto">
            <a:xfrm>
              <a:off x="1864" y="3488"/>
              <a:ext cx="1688" cy="224"/>
            </a:xfrm>
            <a:custGeom>
              <a:avLst/>
              <a:gdLst>
                <a:gd name="T0" fmla="*/ 0 w 2112"/>
                <a:gd name="T1" fmla="*/ 259 h 200"/>
                <a:gd name="T2" fmla="*/ 0 w 2112"/>
                <a:gd name="T3" fmla="*/ 0 h 200"/>
                <a:gd name="T4" fmla="*/ 1078 w 2112"/>
                <a:gd name="T5" fmla="*/ 0 h 200"/>
                <a:gd name="T6" fmla="*/ 1078 w 2112"/>
                <a:gd name="T7" fmla="*/ 281 h 200"/>
                <a:gd name="T8" fmla="*/ 0 60000 65536"/>
                <a:gd name="T9" fmla="*/ 0 60000 65536"/>
                <a:gd name="T10" fmla="*/ 0 60000 65536"/>
                <a:gd name="T11" fmla="*/ 0 60000 65536"/>
                <a:gd name="T12" fmla="*/ 0 w 2112"/>
                <a:gd name="T13" fmla="*/ 0 h 200"/>
                <a:gd name="T14" fmla="*/ 2112 w 2112"/>
                <a:gd name="T15" fmla="*/ 200 h 200"/>
              </a:gdLst>
              <a:ahLst/>
              <a:cxnLst>
                <a:cxn ang="T8">
                  <a:pos x="T0" y="T1"/>
                </a:cxn>
                <a:cxn ang="T9">
                  <a:pos x="T2" y="T3"/>
                </a:cxn>
                <a:cxn ang="T10">
                  <a:pos x="T4" y="T5"/>
                </a:cxn>
                <a:cxn ang="T11">
                  <a:pos x="T6" y="T7"/>
                </a:cxn>
              </a:cxnLst>
              <a:rect l="T12" t="T13" r="T14" b="T15"/>
              <a:pathLst>
                <a:path w="2112" h="200">
                  <a:moveTo>
                    <a:pt x="0" y="184"/>
                  </a:moveTo>
                  <a:lnTo>
                    <a:pt x="0" y="0"/>
                  </a:lnTo>
                  <a:lnTo>
                    <a:pt x="2112" y="0"/>
                  </a:lnTo>
                  <a:lnTo>
                    <a:pt x="2112" y="20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grpSp>
      <p:grpSp>
        <p:nvGrpSpPr>
          <p:cNvPr id="8" name="Group 25"/>
          <p:cNvGrpSpPr>
            <a:grpSpLocks/>
          </p:cNvGrpSpPr>
          <p:nvPr/>
        </p:nvGrpSpPr>
        <p:grpSpPr bwMode="auto">
          <a:xfrm>
            <a:off x="584200" y="2395538"/>
            <a:ext cx="4810125" cy="2708275"/>
            <a:chOff x="368" y="1509"/>
            <a:chExt cx="3030" cy="1706"/>
          </a:xfrm>
        </p:grpSpPr>
        <p:grpSp>
          <p:nvGrpSpPr>
            <p:cNvPr id="92167" name="Group 26"/>
            <p:cNvGrpSpPr>
              <a:grpSpLocks/>
            </p:cNvGrpSpPr>
            <p:nvPr/>
          </p:nvGrpSpPr>
          <p:grpSpPr bwMode="auto">
            <a:xfrm>
              <a:off x="368" y="2855"/>
              <a:ext cx="3030" cy="360"/>
              <a:chOff x="368" y="2616"/>
              <a:chExt cx="3030" cy="360"/>
            </a:xfrm>
          </p:grpSpPr>
          <p:sp>
            <p:nvSpPr>
              <p:cNvPr id="92171" name="Rectangle 27"/>
              <p:cNvSpPr>
                <a:spLocks noChangeArrowheads="1"/>
              </p:cNvSpPr>
              <p:nvPr/>
            </p:nvSpPr>
            <p:spPr bwMode="auto">
              <a:xfrm>
                <a:off x="2030" y="2616"/>
                <a:ext cx="1368" cy="360"/>
              </a:xfrm>
              <a:prstGeom prst="rect">
                <a:avLst/>
              </a:prstGeom>
              <a:solidFill>
                <a:schemeClr val="bg1"/>
              </a:solidFill>
              <a:ln w="28575">
                <a:solidFill>
                  <a:schemeClr val="tx1"/>
                </a:solidFill>
                <a:miter lim="800000"/>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800" b="0">
                    <a:latin typeface="Arial" charset="0"/>
                  </a:rPr>
                  <a:t>Centralized</a:t>
                </a:r>
                <a:br>
                  <a:rPr lang="en-US" altLang="en-US" sz="1800" b="0">
                    <a:latin typeface="Arial" charset="0"/>
                  </a:rPr>
                </a:br>
                <a:r>
                  <a:rPr lang="en-US" altLang="en-US" sz="1800" b="0">
                    <a:latin typeface="Arial" charset="0"/>
                  </a:rPr>
                  <a:t>Control</a:t>
                </a:r>
              </a:p>
            </p:txBody>
          </p:sp>
          <p:sp>
            <p:nvSpPr>
              <p:cNvPr id="92172" name="Rectangle 28"/>
              <p:cNvSpPr>
                <a:spLocks noChangeArrowheads="1"/>
              </p:cNvSpPr>
              <p:nvPr/>
            </p:nvSpPr>
            <p:spPr bwMode="auto">
              <a:xfrm>
                <a:off x="368" y="2616"/>
                <a:ext cx="1368" cy="360"/>
              </a:xfrm>
              <a:prstGeom prst="rect">
                <a:avLst/>
              </a:prstGeom>
              <a:solidFill>
                <a:schemeClr val="bg1"/>
              </a:solidFill>
              <a:ln w="28575">
                <a:solidFill>
                  <a:schemeClr val="tx1"/>
                </a:solidFill>
                <a:miter lim="800000"/>
                <a:headEnd/>
                <a:tailEnd/>
              </a:ln>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pPr algn="ctr"/>
                <a:r>
                  <a:rPr lang="en-US" altLang="en-US" sz="1800" b="0">
                    <a:latin typeface="Arial" charset="0"/>
                  </a:rPr>
                  <a:t>Decentralized</a:t>
                </a:r>
                <a:br>
                  <a:rPr lang="en-US" altLang="en-US" sz="1800" b="0">
                    <a:latin typeface="Arial" charset="0"/>
                  </a:rPr>
                </a:br>
                <a:r>
                  <a:rPr lang="en-US" altLang="en-US" sz="1800" b="0">
                    <a:latin typeface="Arial" charset="0"/>
                  </a:rPr>
                  <a:t>Control</a:t>
                </a:r>
              </a:p>
            </p:txBody>
          </p:sp>
        </p:grpSp>
        <p:sp>
          <p:nvSpPr>
            <p:cNvPr id="92168" name="Freeform 29"/>
            <p:cNvSpPr>
              <a:spLocks/>
            </p:cNvSpPr>
            <p:nvPr/>
          </p:nvSpPr>
          <p:spPr bwMode="auto">
            <a:xfrm>
              <a:off x="1768" y="1509"/>
              <a:ext cx="184" cy="155"/>
            </a:xfrm>
            <a:custGeom>
              <a:avLst/>
              <a:gdLst>
                <a:gd name="T0" fmla="*/ 85 w 184"/>
                <a:gd name="T1" fmla="*/ 155 h 155"/>
                <a:gd name="T2" fmla="*/ 0 w 184"/>
                <a:gd name="T3" fmla="*/ 155 h 155"/>
                <a:gd name="T4" fmla="*/ 85 w 184"/>
                <a:gd name="T5" fmla="*/ 0 h 155"/>
                <a:gd name="T6" fmla="*/ 184 w 184"/>
                <a:gd name="T7" fmla="*/ 155 h 155"/>
                <a:gd name="T8" fmla="*/ 85 w 184"/>
                <a:gd name="T9" fmla="*/ 155 h 155"/>
                <a:gd name="T10" fmla="*/ 0 60000 65536"/>
                <a:gd name="T11" fmla="*/ 0 60000 65536"/>
                <a:gd name="T12" fmla="*/ 0 60000 65536"/>
                <a:gd name="T13" fmla="*/ 0 60000 65536"/>
                <a:gd name="T14" fmla="*/ 0 60000 65536"/>
                <a:gd name="T15" fmla="*/ 0 w 184"/>
                <a:gd name="T16" fmla="*/ 0 h 155"/>
                <a:gd name="T17" fmla="*/ 184 w 184"/>
                <a:gd name="T18" fmla="*/ 155 h 155"/>
              </a:gdLst>
              <a:ahLst/>
              <a:cxnLst>
                <a:cxn ang="T10">
                  <a:pos x="T0" y="T1"/>
                </a:cxn>
                <a:cxn ang="T11">
                  <a:pos x="T2" y="T3"/>
                </a:cxn>
                <a:cxn ang="T12">
                  <a:pos x="T4" y="T5"/>
                </a:cxn>
                <a:cxn ang="T13">
                  <a:pos x="T6" y="T7"/>
                </a:cxn>
                <a:cxn ang="T14">
                  <a:pos x="T8" y="T9"/>
                </a:cxn>
              </a:cxnLst>
              <a:rect l="T15" t="T16" r="T17" b="T18"/>
              <a:pathLst>
                <a:path w="184" h="155">
                  <a:moveTo>
                    <a:pt x="85" y="155"/>
                  </a:moveTo>
                  <a:lnTo>
                    <a:pt x="0" y="155"/>
                  </a:lnTo>
                  <a:lnTo>
                    <a:pt x="85" y="0"/>
                  </a:lnTo>
                  <a:lnTo>
                    <a:pt x="184" y="155"/>
                  </a:lnTo>
                  <a:lnTo>
                    <a:pt x="85" y="155"/>
                  </a:lnTo>
                  <a:close/>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sp>
          <p:nvSpPr>
            <p:cNvPr id="92169" name="Line 30"/>
            <p:cNvSpPr>
              <a:spLocks noChangeShapeType="1"/>
            </p:cNvSpPr>
            <p:nvPr/>
          </p:nvSpPr>
          <p:spPr bwMode="auto">
            <a:xfrm flipV="1">
              <a:off x="1856" y="1664"/>
              <a:ext cx="8" cy="96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0" name="Freeform 31"/>
            <p:cNvSpPr>
              <a:spLocks/>
            </p:cNvSpPr>
            <p:nvPr/>
          </p:nvSpPr>
          <p:spPr bwMode="auto">
            <a:xfrm>
              <a:off x="1040" y="2648"/>
              <a:ext cx="1632" cy="224"/>
            </a:xfrm>
            <a:custGeom>
              <a:avLst/>
              <a:gdLst>
                <a:gd name="T0" fmla="*/ 0 w 2112"/>
                <a:gd name="T1" fmla="*/ 259 h 200"/>
                <a:gd name="T2" fmla="*/ 0 w 2112"/>
                <a:gd name="T3" fmla="*/ 0 h 200"/>
                <a:gd name="T4" fmla="*/ 974 w 2112"/>
                <a:gd name="T5" fmla="*/ 0 h 200"/>
                <a:gd name="T6" fmla="*/ 974 w 2112"/>
                <a:gd name="T7" fmla="*/ 281 h 200"/>
                <a:gd name="T8" fmla="*/ 0 60000 65536"/>
                <a:gd name="T9" fmla="*/ 0 60000 65536"/>
                <a:gd name="T10" fmla="*/ 0 60000 65536"/>
                <a:gd name="T11" fmla="*/ 0 60000 65536"/>
                <a:gd name="T12" fmla="*/ 0 w 2112"/>
                <a:gd name="T13" fmla="*/ 0 h 200"/>
                <a:gd name="T14" fmla="*/ 2112 w 2112"/>
                <a:gd name="T15" fmla="*/ 200 h 200"/>
              </a:gdLst>
              <a:ahLst/>
              <a:cxnLst>
                <a:cxn ang="T8">
                  <a:pos x="T0" y="T1"/>
                </a:cxn>
                <a:cxn ang="T9">
                  <a:pos x="T2" y="T3"/>
                </a:cxn>
                <a:cxn ang="T10">
                  <a:pos x="T4" y="T5"/>
                </a:cxn>
                <a:cxn ang="T11">
                  <a:pos x="T6" y="T7"/>
                </a:cxn>
              </a:cxnLst>
              <a:rect l="T12" t="T13" r="T14" b="T15"/>
              <a:pathLst>
                <a:path w="2112" h="200">
                  <a:moveTo>
                    <a:pt x="0" y="184"/>
                  </a:moveTo>
                  <a:lnTo>
                    <a:pt x="0" y="0"/>
                  </a:lnTo>
                  <a:lnTo>
                    <a:pt x="2112" y="0"/>
                  </a:lnTo>
                  <a:lnTo>
                    <a:pt x="2112" y="20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charset="0"/>
                  <a:ea typeface="ＭＳ Ｐゴシック" charset="-128"/>
                </a:defRPr>
              </a:lvl1pPr>
              <a:lvl2pPr marL="37931725" indent="-37474525">
                <a:defRPr sz="2400" b="1">
                  <a:solidFill>
                    <a:schemeClr val="tx1"/>
                  </a:solidFill>
                  <a:latin typeface="Times" charset="0"/>
                  <a:ea typeface="ＭＳ Ｐゴシック" charset="-128"/>
                </a:defRPr>
              </a:lvl2pPr>
              <a:lvl3pPr>
                <a:defRPr sz="2400" b="1">
                  <a:solidFill>
                    <a:schemeClr val="tx1"/>
                  </a:solidFill>
                  <a:latin typeface="Times" charset="0"/>
                  <a:ea typeface="ＭＳ Ｐゴシック" charset="-128"/>
                </a:defRPr>
              </a:lvl3pPr>
              <a:lvl4pPr>
                <a:defRPr sz="2400" b="1">
                  <a:solidFill>
                    <a:schemeClr val="tx1"/>
                  </a:solidFill>
                  <a:latin typeface="Times" charset="0"/>
                  <a:ea typeface="ＭＳ Ｐゴシック" charset="-128"/>
                </a:defRPr>
              </a:lvl4pPr>
              <a:lvl5pPr>
                <a:defRPr sz="2400" b="1">
                  <a:solidFill>
                    <a:schemeClr val="tx1"/>
                  </a:solidFill>
                  <a:latin typeface="Times" charset="0"/>
                  <a:ea typeface="ＭＳ Ｐゴシック" charset="-128"/>
                </a:defRPr>
              </a:lvl5pPr>
              <a:lvl6pPr marL="457200" eaLnBrk="0" fontAlgn="base" hangingPunct="0">
                <a:spcBef>
                  <a:spcPct val="0"/>
                </a:spcBef>
                <a:spcAft>
                  <a:spcPct val="0"/>
                </a:spcAft>
                <a:defRPr sz="2400" b="1">
                  <a:solidFill>
                    <a:schemeClr val="tx1"/>
                  </a:solidFill>
                  <a:latin typeface="Times" charset="0"/>
                  <a:ea typeface="ＭＳ Ｐゴシック" charset="-128"/>
                </a:defRPr>
              </a:lvl6pPr>
              <a:lvl7pPr marL="914400" eaLnBrk="0" fontAlgn="base" hangingPunct="0">
                <a:spcBef>
                  <a:spcPct val="0"/>
                </a:spcBef>
                <a:spcAft>
                  <a:spcPct val="0"/>
                </a:spcAft>
                <a:defRPr sz="2400" b="1">
                  <a:solidFill>
                    <a:schemeClr val="tx1"/>
                  </a:solidFill>
                  <a:latin typeface="Times" charset="0"/>
                  <a:ea typeface="ＭＳ Ｐゴシック" charset="-128"/>
                </a:defRPr>
              </a:lvl7pPr>
              <a:lvl8pPr marL="1371600" eaLnBrk="0" fontAlgn="base" hangingPunct="0">
                <a:spcBef>
                  <a:spcPct val="0"/>
                </a:spcBef>
                <a:spcAft>
                  <a:spcPct val="0"/>
                </a:spcAft>
                <a:defRPr sz="2400" b="1">
                  <a:solidFill>
                    <a:schemeClr val="tx1"/>
                  </a:solidFill>
                  <a:latin typeface="Times" charset="0"/>
                  <a:ea typeface="ＭＳ Ｐゴシック" charset="-128"/>
                </a:defRPr>
              </a:lvl8pPr>
              <a:lvl9pPr marL="1828800" eaLnBrk="0" fontAlgn="base" hangingPunct="0">
                <a:spcBef>
                  <a:spcPct val="0"/>
                </a:spcBef>
                <a:spcAft>
                  <a:spcPct val="0"/>
                </a:spcAft>
                <a:defRPr sz="2400" b="1">
                  <a:solidFill>
                    <a:schemeClr val="tx1"/>
                  </a:solidFill>
                  <a:latin typeface="Times" charset="0"/>
                  <a:ea typeface="ＭＳ Ｐゴシック" charset="-128"/>
                </a:defRPr>
              </a:lvl9pPr>
            </a:lstStyle>
            <a:p>
              <a:endParaRPr lang="en-US" altLang="en-US" sz="18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4"/>
          <p:cNvSpPr>
            <a:spLocks noGrp="1" noChangeArrowheads="1"/>
          </p:cNvSpPr>
          <p:nvPr>
            <p:ph type="title"/>
          </p:nvPr>
        </p:nvSpPr>
        <p:spPr/>
        <p:txBody>
          <a:bodyPr/>
          <a:lstStyle/>
          <a:p>
            <a:r>
              <a:rPr lang="en-US" altLang="en-US" smtClean="0"/>
              <a:t>Centralized vs. Decentralized Designs</a:t>
            </a:r>
          </a:p>
        </p:txBody>
      </p:sp>
      <p:sp>
        <p:nvSpPr>
          <p:cNvPr id="231429" name="Rectangle 5"/>
          <p:cNvSpPr>
            <a:spLocks noGrp="1" noChangeArrowheads="1"/>
          </p:cNvSpPr>
          <p:nvPr>
            <p:ph type="body" idx="1"/>
          </p:nvPr>
        </p:nvSpPr>
        <p:spPr/>
        <p:txBody>
          <a:bodyPr/>
          <a:lstStyle/>
          <a:p>
            <a:r>
              <a:rPr lang="en-US" altLang="en-US" dirty="0" smtClean="0">
                <a:solidFill>
                  <a:srgbClr val="FF0000"/>
                </a:solidFill>
              </a:rPr>
              <a:t>Centralized Design</a:t>
            </a:r>
            <a:endParaRPr lang="en-US" altLang="en-US" dirty="0" smtClean="0"/>
          </a:p>
          <a:p>
            <a:pPr lvl="1"/>
            <a:r>
              <a:rPr lang="en-US" altLang="en-US" dirty="0" smtClean="0">
                <a:ea typeface="ＭＳ Ｐゴシック" charset="-128"/>
              </a:rPr>
              <a:t>One control object or subsystem ("spider") controls everything</a:t>
            </a:r>
          </a:p>
          <a:p>
            <a:pPr lvl="2"/>
            <a:r>
              <a:rPr lang="en-US" altLang="en-US" dirty="0" smtClean="0">
                <a:ea typeface="ＭＳ Ｐゴシック" charset="-128"/>
              </a:rPr>
              <a:t>Change in the control structure is very easy</a:t>
            </a:r>
          </a:p>
          <a:p>
            <a:pPr lvl="2"/>
            <a:r>
              <a:rPr lang="en-US" altLang="en-US" dirty="0" smtClean="0">
                <a:ea typeface="ＭＳ Ｐゴシック" charset="-128"/>
              </a:rPr>
              <a:t>The single control object is a possible performance bottleneck</a:t>
            </a:r>
          </a:p>
          <a:p>
            <a:r>
              <a:rPr lang="en-US" altLang="en-US" dirty="0" smtClean="0">
                <a:solidFill>
                  <a:srgbClr val="FF0000"/>
                </a:solidFill>
              </a:rPr>
              <a:t>Decentralized Design</a:t>
            </a:r>
            <a:endParaRPr lang="en-US" altLang="en-US" dirty="0" smtClean="0"/>
          </a:p>
          <a:p>
            <a:pPr lvl="1"/>
            <a:r>
              <a:rPr lang="en-US" altLang="en-US" dirty="0" smtClean="0">
                <a:ea typeface="ＭＳ Ｐゴシック" charset="-128"/>
              </a:rPr>
              <a:t>Not a single object is in control, control is distributed; That means, there is more than one control object</a:t>
            </a:r>
          </a:p>
          <a:p>
            <a:pPr lvl="2"/>
            <a:r>
              <a:rPr lang="en-US" altLang="en-US" dirty="0" smtClean="0">
                <a:ea typeface="ＭＳ Ｐゴシック" charset="-128"/>
              </a:rPr>
              <a:t>The responsibility is spread out</a:t>
            </a:r>
          </a:p>
          <a:p>
            <a:pPr lvl="2"/>
            <a:r>
              <a:rPr lang="en-US" altLang="en-US" dirty="0" smtClean="0">
                <a:ea typeface="ＭＳ Ｐゴシック" charset="-128"/>
              </a:rPr>
              <a:t>Fits nicely into object-oriented development</a:t>
            </a:r>
          </a:p>
          <a:p>
            <a:endParaRPr lang="en-US" altLang="en-US"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6"/>
          <p:cNvSpPr>
            <a:spLocks noGrp="1" noChangeArrowheads="1"/>
          </p:cNvSpPr>
          <p:nvPr>
            <p:ph type="title"/>
          </p:nvPr>
        </p:nvSpPr>
        <p:spPr/>
        <p:txBody>
          <a:bodyPr/>
          <a:lstStyle/>
          <a:p>
            <a:r>
              <a:rPr lang="en-US" altLang="en-US" smtClean="0"/>
              <a:t>8. Boundary Conditions</a:t>
            </a:r>
          </a:p>
        </p:txBody>
      </p:sp>
      <p:sp>
        <p:nvSpPr>
          <p:cNvPr id="77831" name="Rectangle 7"/>
          <p:cNvSpPr>
            <a:spLocks noGrp="1" noChangeArrowheads="1"/>
          </p:cNvSpPr>
          <p:nvPr>
            <p:ph type="body" idx="1"/>
          </p:nvPr>
        </p:nvSpPr>
        <p:spPr/>
        <p:txBody>
          <a:bodyPr/>
          <a:lstStyle/>
          <a:p>
            <a:r>
              <a:rPr lang="en-US" altLang="en-US" dirty="0" smtClean="0">
                <a:solidFill>
                  <a:srgbClr val="FF0000"/>
                </a:solidFill>
              </a:rPr>
              <a:t>Initialization </a:t>
            </a:r>
            <a:endParaRPr lang="en-US" altLang="en-US" dirty="0" smtClean="0"/>
          </a:p>
          <a:p>
            <a:pPr lvl="1"/>
            <a:r>
              <a:rPr lang="en-US" altLang="en-US" dirty="0" smtClean="0">
                <a:ea typeface="ＭＳ Ｐゴシック" charset="-128"/>
              </a:rPr>
              <a:t>The system is brought from a non-initialized state to steady-state</a:t>
            </a:r>
          </a:p>
          <a:p>
            <a:r>
              <a:rPr lang="en-US" altLang="en-US" dirty="0" smtClean="0">
                <a:solidFill>
                  <a:srgbClr val="FF0000"/>
                </a:solidFill>
              </a:rPr>
              <a:t>Termination</a:t>
            </a:r>
            <a:endParaRPr lang="en-US" altLang="en-US" dirty="0" smtClean="0"/>
          </a:p>
          <a:p>
            <a:pPr lvl="1"/>
            <a:r>
              <a:rPr lang="en-US" altLang="en-US" dirty="0" smtClean="0">
                <a:ea typeface="ＭＳ Ｐゴシック" charset="-128"/>
              </a:rPr>
              <a:t>Resources are cleaned up and other systems are notified upon termination </a:t>
            </a:r>
          </a:p>
          <a:p>
            <a:r>
              <a:rPr lang="en-US" altLang="en-US" dirty="0" smtClean="0">
                <a:solidFill>
                  <a:srgbClr val="FF0000"/>
                </a:solidFill>
              </a:rPr>
              <a:t>Failure</a:t>
            </a:r>
            <a:endParaRPr lang="en-US" altLang="en-US" dirty="0" smtClean="0"/>
          </a:p>
          <a:p>
            <a:pPr lvl="1"/>
            <a:r>
              <a:rPr lang="en-US" altLang="en-US" dirty="0" smtClean="0">
                <a:ea typeface="ＭＳ Ｐゴシック" charset="-128"/>
              </a:rPr>
              <a:t>Possible failures: Bugs, errors, external problems</a:t>
            </a:r>
          </a:p>
          <a:p>
            <a:r>
              <a:rPr lang="en-US" altLang="en-US" dirty="0" smtClean="0"/>
              <a:t>Good system design foresees fatal failures and provides mechanisms to deal with them. </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8"/>
          <p:cNvSpPr>
            <a:spLocks noGrp="1" noChangeArrowheads="1"/>
          </p:cNvSpPr>
          <p:nvPr>
            <p:ph type="title"/>
          </p:nvPr>
        </p:nvSpPr>
        <p:spPr/>
        <p:txBody>
          <a:bodyPr/>
          <a:lstStyle/>
          <a:p>
            <a:r>
              <a:rPr lang="en-US" altLang="en-US" smtClean="0"/>
              <a:t>Boundary Condition Questions</a:t>
            </a:r>
          </a:p>
        </p:txBody>
      </p:sp>
      <p:sp>
        <p:nvSpPr>
          <p:cNvPr id="78857" name="Rectangle 9"/>
          <p:cNvSpPr>
            <a:spLocks noGrp="1" noChangeArrowheads="1"/>
          </p:cNvSpPr>
          <p:nvPr>
            <p:ph type="body" idx="1"/>
          </p:nvPr>
        </p:nvSpPr>
        <p:spPr/>
        <p:txBody>
          <a:bodyPr/>
          <a:lstStyle/>
          <a:p>
            <a:r>
              <a:rPr lang="en-US" altLang="en-US" dirty="0" smtClean="0"/>
              <a:t>Initialization</a:t>
            </a:r>
          </a:p>
          <a:p>
            <a:pPr lvl="1"/>
            <a:r>
              <a:rPr lang="en-US" altLang="en-US" dirty="0" smtClean="0">
                <a:ea typeface="ＭＳ Ｐゴシック" charset="-128"/>
              </a:rPr>
              <a:t>What data need to be accessed at startup time?</a:t>
            </a:r>
          </a:p>
          <a:p>
            <a:pPr lvl="1"/>
            <a:r>
              <a:rPr lang="en-US" altLang="en-US" dirty="0" smtClean="0">
                <a:ea typeface="ＭＳ Ｐゴシック" charset="-128"/>
              </a:rPr>
              <a:t>What services have to registered?</a:t>
            </a:r>
          </a:p>
          <a:p>
            <a:pPr lvl="1"/>
            <a:r>
              <a:rPr lang="en-US" altLang="en-US" dirty="0" smtClean="0">
                <a:ea typeface="ＭＳ Ｐゴシック" charset="-128"/>
              </a:rPr>
              <a:t>What does the user interface do at start up time?</a:t>
            </a:r>
          </a:p>
          <a:p>
            <a:r>
              <a:rPr lang="en-US" altLang="en-US" dirty="0" smtClean="0"/>
              <a:t>Termination</a:t>
            </a:r>
          </a:p>
          <a:p>
            <a:pPr lvl="1"/>
            <a:r>
              <a:rPr lang="en-US" altLang="en-US" dirty="0" smtClean="0">
                <a:ea typeface="ＭＳ Ｐゴシック" charset="-128"/>
              </a:rPr>
              <a:t>Are single subsystems allowed to terminate?</a:t>
            </a:r>
          </a:p>
          <a:p>
            <a:pPr lvl="1"/>
            <a:r>
              <a:rPr lang="en-US" altLang="en-US" dirty="0" smtClean="0">
                <a:ea typeface="ＭＳ Ｐゴシック" charset="-128"/>
              </a:rPr>
              <a:t>Are subsystems notified if a single subsystem terminates?</a:t>
            </a:r>
          </a:p>
          <a:p>
            <a:pPr lvl="1"/>
            <a:r>
              <a:rPr lang="en-US" altLang="en-US" dirty="0" smtClean="0">
                <a:ea typeface="ＭＳ Ｐゴシック" charset="-128"/>
              </a:rPr>
              <a:t>How are updates communicated to the database?</a:t>
            </a:r>
          </a:p>
          <a:p>
            <a:r>
              <a:rPr lang="en-US" altLang="en-US" dirty="0" smtClean="0"/>
              <a:t>Failure</a:t>
            </a:r>
          </a:p>
          <a:p>
            <a:pPr lvl="1"/>
            <a:r>
              <a:rPr lang="en-US" altLang="en-US" dirty="0" smtClean="0">
                <a:ea typeface="ＭＳ Ｐゴシック" charset="-128"/>
              </a:rPr>
              <a:t>How does the system behave when a node or communication link fails? </a:t>
            </a:r>
          </a:p>
          <a:p>
            <a:pPr lvl="1"/>
            <a:r>
              <a:rPr lang="en-US" altLang="en-US" dirty="0" smtClean="0">
                <a:ea typeface="ＭＳ Ｐゴシック" charset="-128"/>
              </a:rPr>
              <a:t>How does the system recover from failure?. </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2"/>
          <p:cNvSpPr>
            <a:spLocks noGrp="1" noChangeArrowheads="1"/>
          </p:cNvSpPr>
          <p:nvPr>
            <p:ph type="title"/>
          </p:nvPr>
        </p:nvSpPr>
        <p:spPr/>
        <p:txBody>
          <a:bodyPr/>
          <a:lstStyle/>
          <a:p>
            <a:r>
              <a:rPr lang="en-US" altLang="en-US" smtClean="0"/>
              <a:t>Summary</a:t>
            </a:r>
          </a:p>
        </p:txBody>
      </p:sp>
      <p:sp>
        <p:nvSpPr>
          <p:cNvPr id="147469" name="Rectangle 13"/>
          <p:cNvSpPr>
            <a:spLocks noGrp="1" noChangeArrowheads="1"/>
          </p:cNvSpPr>
          <p:nvPr>
            <p:ph type="body" idx="1"/>
          </p:nvPr>
        </p:nvSpPr>
        <p:spPr>
          <a:xfrm>
            <a:off x="571500" y="1085850"/>
            <a:ext cx="8001000" cy="5143500"/>
          </a:xfrm>
        </p:spPr>
        <p:txBody>
          <a:bodyPr/>
          <a:lstStyle/>
          <a:p>
            <a:r>
              <a:rPr lang="en-US" altLang="en-US" dirty="0" smtClean="0"/>
              <a:t>System design activities:</a:t>
            </a:r>
          </a:p>
          <a:p>
            <a:pPr lvl="1"/>
            <a:r>
              <a:rPr lang="en-US" altLang="en-US" dirty="0" smtClean="0">
                <a:ea typeface="ＭＳ Ｐゴシック" charset="-128"/>
              </a:rPr>
              <a:t>Concurrency identification</a:t>
            </a:r>
          </a:p>
          <a:p>
            <a:pPr lvl="1"/>
            <a:r>
              <a:rPr lang="en-US" altLang="en-US" dirty="0" smtClean="0">
                <a:ea typeface="ＭＳ Ｐゴシック" charset="-128"/>
              </a:rPr>
              <a:t>Hardware/Software mapping</a:t>
            </a:r>
          </a:p>
          <a:p>
            <a:pPr lvl="1"/>
            <a:r>
              <a:rPr lang="en-US" altLang="en-US" dirty="0" smtClean="0">
                <a:ea typeface="ＭＳ Ｐゴシック" charset="-128"/>
              </a:rPr>
              <a:t>Persistent data management</a:t>
            </a:r>
          </a:p>
          <a:p>
            <a:pPr lvl="1"/>
            <a:r>
              <a:rPr lang="en-US" altLang="en-US" dirty="0" smtClean="0">
                <a:ea typeface="ＭＳ Ｐゴシック" charset="-128"/>
              </a:rPr>
              <a:t>Global resource handling</a:t>
            </a:r>
          </a:p>
          <a:p>
            <a:pPr lvl="1"/>
            <a:r>
              <a:rPr lang="en-US" altLang="en-US" dirty="0" smtClean="0">
                <a:ea typeface="ＭＳ Ｐゴシック" charset="-128"/>
              </a:rPr>
              <a:t>Software control selection</a:t>
            </a:r>
          </a:p>
          <a:p>
            <a:pPr lvl="1"/>
            <a:r>
              <a:rPr lang="en-US" altLang="en-US" dirty="0" smtClean="0">
                <a:ea typeface="ＭＳ Ｐゴシック" charset="-128"/>
              </a:rPr>
              <a:t>Boundary conditions</a:t>
            </a:r>
          </a:p>
          <a:p>
            <a:r>
              <a:rPr lang="en-US" altLang="en-US" dirty="0" smtClean="0"/>
              <a:t>Each of these activities may affect the subsystem decomposition</a:t>
            </a:r>
          </a:p>
          <a:p>
            <a:r>
              <a:rPr lang="en-US" altLang="en-US" dirty="0" smtClean="0"/>
              <a:t>Two new UML Notations</a:t>
            </a:r>
          </a:p>
          <a:p>
            <a:pPr lvl="1"/>
            <a:r>
              <a:rPr lang="en-US" altLang="en-US" dirty="0" smtClean="0">
                <a:ea typeface="ＭＳ Ｐゴシック" charset="-128"/>
              </a:rPr>
              <a:t>UML Component Diagram: Showing compile time and runtime dependencies between subsystems </a:t>
            </a:r>
          </a:p>
          <a:p>
            <a:pPr lvl="1"/>
            <a:r>
              <a:rPr lang="en-US" altLang="en-US" dirty="0" smtClean="0">
                <a:ea typeface="ＭＳ Ｐゴシック" charset="-128"/>
              </a:rPr>
              <a:t>UML Deployment Diagram: Drawing the runtime configuration of the system.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erdalk\Desktop\F.Dicksan.University\SE\115047-0136066836_pp2\Bruegge JPG\fig07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322" y="-1"/>
            <a:ext cx="8096249" cy="6540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950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Deployment Diagrams</a:t>
            </a:r>
            <a:endParaRPr lang="en-US" dirty="0"/>
          </a:p>
        </p:txBody>
      </p:sp>
      <p:sp>
        <p:nvSpPr>
          <p:cNvPr id="3" name="Content Placeholder 2"/>
          <p:cNvSpPr>
            <a:spLocks noGrp="1"/>
          </p:cNvSpPr>
          <p:nvPr>
            <p:ph idx="1"/>
          </p:nvPr>
        </p:nvSpPr>
        <p:spPr>
          <a:xfrm>
            <a:off x="533400" y="1371600"/>
            <a:ext cx="8001000" cy="4201886"/>
          </a:xfrm>
        </p:spPr>
        <p:txBody>
          <a:bodyPr/>
          <a:lstStyle/>
          <a:p>
            <a:r>
              <a:rPr lang="en-US" altLang="en-US" dirty="0">
                <a:solidFill>
                  <a:srgbClr val="0000CC"/>
                </a:solidFill>
              </a:rPr>
              <a:t>Deployment Diagram: </a:t>
            </a:r>
            <a:endParaRPr lang="en-US" altLang="en-US" dirty="0" smtClean="0">
              <a:solidFill>
                <a:srgbClr val="0000CC"/>
              </a:solidFill>
            </a:endParaRPr>
          </a:p>
          <a:p>
            <a:pPr lvl="1"/>
            <a:r>
              <a:rPr lang="en-US" dirty="0" smtClean="0"/>
              <a:t>They are used to show the relationship </a:t>
            </a:r>
            <a:r>
              <a:rPr lang="en-US" dirty="0"/>
              <a:t>among run-time </a:t>
            </a:r>
            <a:r>
              <a:rPr lang="en-US" dirty="0" smtClean="0"/>
              <a:t>components and nodes.</a:t>
            </a:r>
          </a:p>
          <a:p>
            <a:pPr lvl="1"/>
            <a:r>
              <a:rPr lang="en-US" altLang="en-US" dirty="0">
                <a:ea typeface="ＭＳ Ｐゴシック" charset="-128"/>
              </a:rPr>
              <a:t>Illustrates the distribution of components at </a:t>
            </a:r>
            <a:r>
              <a:rPr lang="en-US" altLang="en-US" dirty="0" smtClean="0">
                <a:ea typeface="ＭＳ Ｐゴシック" charset="-128"/>
              </a:rPr>
              <a:t>run-time.</a:t>
            </a:r>
          </a:p>
          <a:p>
            <a:r>
              <a:rPr lang="en-US" altLang="en-US" dirty="0" smtClean="0">
                <a:solidFill>
                  <a:srgbClr val="0000CC"/>
                </a:solidFill>
              </a:rPr>
              <a:t>Component Diagram: </a:t>
            </a:r>
          </a:p>
          <a:p>
            <a:pPr lvl="1"/>
            <a:r>
              <a:rPr lang="en-US" dirty="0"/>
              <a:t>Components are self-contained entities that provide services to other or actors</a:t>
            </a:r>
            <a:endParaRPr lang="en-US" altLang="en-US" dirty="0">
              <a:solidFill>
                <a:srgbClr val="0000CC"/>
              </a:solidFill>
            </a:endParaRPr>
          </a:p>
          <a:p>
            <a:pPr lvl="1"/>
            <a:r>
              <a:rPr lang="en-US" altLang="en-US" dirty="0">
                <a:ea typeface="ＭＳ Ｐゴシック" charset="-128"/>
              </a:rPr>
              <a:t>Illustrates dependencies between components at design time, compilation time and runtime</a:t>
            </a:r>
          </a:p>
          <a:p>
            <a:endParaRPr lang="en-US" dirty="0"/>
          </a:p>
        </p:txBody>
      </p:sp>
    </p:spTree>
    <p:extLst>
      <p:ext uri="{BB962C8B-B14F-4D97-AF65-F5344CB8AC3E}">
        <p14:creationId xmlns:p14="http://schemas.microsoft.com/office/powerpoint/2010/main" val="2210065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erdalk\Desktop\F.Dicksan.University\SE\115047-0136066836_pp2\Bruegge JPG\fig07_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714" y="342900"/>
            <a:ext cx="7685314"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348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The deployment diagram in Figure 7-2 focuses on the allocation of components to </a:t>
            </a:r>
            <a:r>
              <a:rPr lang="en-US" dirty="0" smtClean="0"/>
              <a:t>nodes and </a:t>
            </a:r>
            <a:r>
              <a:rPr lang="en-US" dirty="0"/>
              <a:t>provides a high-level view of each component</a:t>
            </a:r>
            <a:r>
              <a:rPr lang="en-US" dirty="0" smtClean="0"/>
              <a:t>.</a:t>
            </a:r>
          </a:p>
          <a:p>
            <a:r>
              <a:rPr lang="en-US" dirty="0"/>
              <a:t>Components can be refined to </a:t>
            </a:r>
            <a:r>
              <a:rPr lang="en-US" dirty="0" smtClean="0"/>
              <a:t>include  information </a:t>
            </a:r>
            <a:r>
              <a:rPr lang="en-US" dirty="0"/>
              <a:t>about the interfaces they provide and the classes they </a:t>
            </a:r>
            <a:r>
              <a:rPr lang="en-US" dirty="0" smtClean="0"/>
              <a:t>contain</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921" y="3750809"/>
            <a:ext cx="5981700"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9369621"/>
      </p:ext>
    </p:extLst>
  </p:cSld>
  <p:clrMapOvr>
    <a:masterClrMapping/>
  </p:clrMapOvr>
  <p:timing>
    <p:tnLst>
      <p:par>
        <p:cTn id="1" dur="indefinite" restart="never" nodeType="tmRoot"/>
      </p:par>
    </p:tnLst>
  </p:timing>
</p:sld>
</file>

<file path=ppt/theme/theme1.xml><?xml version="1.0" encoding="utf-8"?>
<a:theme xmlns:a="http://schemas.openxmlformats.org/drawingml/2006/main" name="L11_DesignGoalsSubsystemDecomposition">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L11_DesignGoalsSubsystemDecomposition">
      <a:majorFont>
        <a:latin typeface="Century Gothic"/>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Times" pitchFamily="-10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Times" pitchFamily="-108" charset="0"/>
          </a:defRPr>
        </a:defPPr>
      </a:lstStyle>
    </a:lnDef>
  </a:objectDefaults>
  <a:extraClrSchemeLst>
    <a:extraClrScheme>
      <a:clrScheme name="L11_DesignGoalsSubsystemDecomposi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11_DesignGoalsSubsystemDecomposi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11_DesignGoalsSubsystemDecomposi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11_DesignGoalsSubsystemDecomposi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11_DesignGoalsSubsystemDecomposi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11_DesignGoalsSubsystemDecomposi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11_DesignGoalsSubsystemDecomposi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Gutenberg HD:Users:berndbruegge:Teaching: SS 2007 Software Engineering I (EIST):Lectures: 7System Design:L11_DesignGoalsSubsystemDecomposition.ppt</Template>
  <TotalTime>213</TotalTime>
  <Pages>60</Pages>
  <Words>3562</Words>
  <Application>Microsoft Office PowerPoint</Application>
  <PresentationFormat>On-screen Show (4:3)</PresentationFormat>
  <Paragraphs>615</Paragraphs>
  <Slides>55</Slides>
  <Notes>33</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L11_DesignGoalsSubsystemDecomposition</vt:lpstr>
      <vt:lpstr>Chapter 7  System Design: Addressing Design Goals</vt:lpstr>
      <vt:lpstr>Overview</vt:lpstr>
      <vt:lpstr>Background</vt:lpstr>
      <vt:lpstr>Cont..</vt:lpstr>
      <vt:lpstr>System Design Activities</vt:lpstr>
      <vt:lpstr>PowerPoint Presentation</vt:lpstr>
      <vt:lpstr>UML Deployment Diagrams</vt:lpstr>
      <vt:lpstr>PowerPoint Presentation</vt:lpstr>
      <vt:lpstr>Cont..</vt:lpstr>
      <vt:lpstr>UML Interfaces: Lollipops and Sockets</vt:lpstr>
      <vt:lpstr>Component Diagram Example</vt:lpstr>
      <vt:lpstr>Deployment Diagram Example</vt:lpstr>
      <vt:lpstr>PowerPoint Presentation</vt:lpstr>
      <vt:lpstr>Concurrency</vt:lpstr>
      <vt:lpstr>Thread of Control</vt:lpstr>
      <vt:lpstr>Example: Problem with threads</vt:lpstr>
      <vt:lpstr>Solution: Synchronization of Threads</vt:lpstr>
      <vt:lpstr>Concurrency Questions</vt:lpstr>
      <vt:lpstr>Implementing Concurrency</vt:lpstr>
      <vt:lpstr>Implementing Concurrency (2)</vt:lpstr>
      <vt:lpstr>PowerPoint Presentation</vt:lpstr>
      <vt:lpstr>Selecting a hardware configuration and a platform</vt:lpstr>
      <vt:lpstr>PowerPoint Presentation</vt:lpstr>
      <vt:lpstr>4. Hardware Software Mapping</vt:lpstr>
      <vt:lpstr>Mapping Objects onto Hardware</vt:lpstr>
      <vt:lpstr>Mapping the Associations: Connectivity</vt:lpstr>
      <vt:lpstr>Example: Informal Connectivity Drawing</vt:lpstr>
      <vt:lpstr>Logical vs Physical Connectivity and the relationship to Subsystem Layering</vt:lpstr>
      <vt:lpstr>Allocating objects and subsystems to nodes</vt:lpstr>
      <vt:lpstr>PowerPoint Presentation</vt:lpstr>
      <vt:lpstr>5. Data Management</vt:lpstr>
      <vt:lpstr>Data Management Questions</vt:lpstr>
      <vt:lpstr>Trade-off between flat files, relational databases, and object-oriented databases</vt:lpstr>
      <vt:lpstr>Cont..</vt:lpstr>
      <vt:lpstr>Mapping Object Models</vt:lpstr>
      <vt:lpstr>Global Resource Handling</vt:lpstr>
      <vt:lpstr>Defining Access Control</vt:lpstr>
      <vt:lpstr>Access Matrix</vt:lpstr>
      <vt:lpstr>Access Matrix Example</vt:lpstr>
      <vt:lpstr>Access Matrix Implementations</vt:lpstr>
      <vt:lpstr>Better Access Matrix Implementations</vt:lpstr>
      <vt:lpstr>Access Matrix Example</vt:lpstr>
      <vt:lpstr>PowerPoint Presentation</vt:lpstr>
      <vt:lpstr>Access Control List Realization</vt:lpstr>
      <vt:lpstr>Capability Realization</vt:lpstr>
      <vt:lpstr>More Example</vt:lpstr>
      <vt:lpstr>Cont..</vt:lpstr>
      <vt:lpstr>PowerPoint Presentation</vt:lpstr>
      <vt:lpstr>Global Resource Questions</vt:lpstr>
      <vt:lpstr>7. Decide on Software Control </vt:lpstr>
      <vt:lpstr>PowerPoint Presentation</vt:lpstr>
      <vt:lpstr>Centralized vs. Decentralized Designs</vt:lpstr>
      <vt:lpstr>8. Boundary Conditions</vt:lpstr>
      <vt:lpstr>Boundary Condition Questions</vt:lpstr>
      <vt:lpstr>Summary</vt:lpstr>
    </vt:vector>
  </TitlesOfParts>
  <Company>CMU &amp; TUM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for Chapter 6, System Design</dc:title>
  <dc:subject>Object-0riented Software Engineering</dc:subject>
  <dc:creator>Bernd Bruegge &amp; Allen Dutoit</dc:creator>
  <cp:lastModifiedBy>FDU User</cp:lastModifiedBy>
  <cp:revision>236</cp:revision>
  <cp:lastPrinted>1999-06-10T12:38:38Z</cp:lastPrinted>
  <dcterms:created xsi:type="dcterms:W3CDTF">2009-07-27T13:42:55Z</dcterms:created>
  <dcterms:modified xsi:type="dcterms:W3CDTF">2016-03-29T17:40:55Z</dcterms:modified>
</cp:coreProperties>
</file>