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50"/>
  </p:notesMasterIdLst>
  <p:handoutMasterIdLst>
    <p:handoutMasterId r:id="rId51"/>
  </p:handoutMasterIdLst>
  <p:sldIdLst>
    <p:sldId id="356" r:id="rId2"/>
    <p:sldId id="258" r:id="rId3"/>
    <p:sldId id="259" r:id="rId4"/>
    <p:sldId id="260" r:id="rId5"/>
    <p:sldId id="261" r:id="rId6"/>
    <p:sldId id="262" r:id="rId7"/>
    <p:sldId id="270" r:id="rId8"/>
    <p:sldId id="264" r:id="rId9"/>
    <p:sldId id="269" r:id="rId10"/>
    <p:sldId id="272" r:id="rId11"/>
    <p:sldId id="276" r:id="rId12"/>
    <p:sldId id="273" r:id="rId13"/>
    <p:sldId id="317" r:id="rId14"/>
    <p:sldId id="351" r:id="rId15"/>
    <p:sldId id="277" r:id="rId16"/>
    <p:sldId id="278" r:id="rId17"/>
    <p:sldId id="339" r:id="rId18"/>
    <p:sldId id="279" r:id="rId19"/>
    <p:sldId id="280" r:id="rId20"/>
    <p:sldId id="281" r:id="rId21"/>
    <p:sldId id="325" r:id="rId22"/>
    <p:sldId id="354" r:id="rId23"/>
    <p:sldId id="342" r:id="rId24"/>
    <p:sldId id="343" r:id="rId25"/>
    <p:sldId id="359" r:id="rId26"/>
    <p:sldId id="360" r:id="rId27"/>
    <p:sldId id="361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4" r:id="rId39"/>
    <p:sldId id="375" r:id="rId40"/>
    <p:sldId id="376" r:id="rId41"/>
    <p:sldId id="377" r:id="rId42"/>
    <p:sldId id="378" r:id="rId43"/>
    <p:sldId id="379" r:id="rId44"/>
    <p:sldId id="380" r:id="rId45"/>
    <p:sldId id="381" r:id="rId46"/>
    <p:sldId id="382" r:id="rId47"/>
    <p:sldId id="383" r:id="rId48"/>
    <p:sldId id="384" r:id="rId49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FF"/>
    <a:srgbClr val="7458FF"/>
    <a:srgbClr val="02035A"/>
    <a:srgbClr val="00FF00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720"/>
        <p:guide pos="261"/>
        <p:guide pos="4656"/>
        <p:guide pos="3120"/>
        <p:guide pos="768"/>
        <p:guide pos="1008"/>
        <p:guide pos="1824"/>
        <p:guide pos="1680"/>
        <p:guide pos="340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232" y="-12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8.xml"/><Relationship Id="rId13" Type="http://schemas.openxmlformats.org/officeDocument/2006/relationships/slide" Target="slides/slide33.xml"/><Relationship Id="rId18" Type="http://schemas.openxmlformats.org/officeDocument/2006/relationships/slide" Target="slides/slide42.xml"/><Relationship Id="rId3" Type="http://schemas.openxmlformats.org/officeDocument/2006/relationships/slide" Target="slides/slide7.xml"/><Relationship Id="rId7" Type="http://schemas.openxmlformats.org/officeDocument/2006/relationships/slide" Target="slides/slide16.xml"/><Relationship Id="rId12" Type="http://schemas.openxmlformats.org/officeDocument/2006/relationships/slide" Target="slides/slide31.xml"/><Relationship Id="rId17" Type="http://schemas.openxmlformats.org/officeDocument/2006/relationships/slide" Target="slides/slide41.xml"/><Relationship Id="rId2" Type="http://schemas.openxmlformats.org/officeDocument/2006/relationships/slide" Target="slides/slide3.xml"/><Relationship Id="rId16" Type="http://schemas.openxmlformats.org/officeDocument/2006/relationships/slide" Target="slides/slide39.xml"/><Relationship Id="rId20" Type="http://schemas.openxmlformats.org/officeDocument/2006/relationships/slide" Target="slides/slide48.xml"/><Relationship Id="rId1" Type="http://schemas.openxmlformats.org/officeDocument/2006/relationships/slide" Target="slides/slide2.xml"/><Relationship Id="rId6" Type="http://schemas.openxmlformats.org/officeDocument/2006/relationships/slide" Target="slides/slide15.xml"/><Relationship Id="rId11" Type="http://schemas.openxmlformats.org/officeDocument/2006/relationships/slide" Target="slides/slide25.xml"/><Relationship Id="rId5" Type="http://schemas.openxmlformats.org/officeDocument/2006/relationships/slide" Target="slides/slide12.xml"/><Relationship Id="rId15" Type="http://schemas.openxmlformats.org/officeDocument/2006/relationships/slide" Target="slides/slide38.xml"/><Relationship Id="rId10" Type="http://schemas.openxmlformats.org/officeDocument/2006/relationships/slide" Target="slides/slide20.xml"/><Relationship Id="rId19" Type="http://schemas.openxmlformats.org/officeDocument/2006/relationships/slide" Target="slides/slide43.xml"/><Relationship Id="rId4" Type="http://schemas.openxmlformats.org/officeDocument/2006/relationships/slide" Target="slides/slide10.xml"/><Relationship Id="rId9" Type="http://schemas.openxmlformats.org/officeDocument/2006/relationships/slide" Target="slides/slide19.xml"/><Relationship Id="rId14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21013" y="8710613"/>
            <a:ext cx="815975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>
            <a:lvl1pPr defTabSz="868363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 defTabSz="868363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200" b="0">
                <a:latin typeface="Book Antiqua" pitchFamily="18" charset="0"/>
              </a:rPr>
              <a:t>Page </a:t>
            </a:r>
            <a:fld id="{11E96A87-518C-4E1F-A070-1FB5CBB2E5BD}" type="slidenum">
              <a:rPr lang="en-US" altLang="en-US" sz="1200" b="0">
                <a:latin typeface="Book Antiqua" pitchFamily="18" charset="0"/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200" b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786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3294063"/>
            <a:ext cx="5986463" cy="5240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Body Text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21013" y="8710613"/>
            <a:ext cx="815975" cy="260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>
            <a:lvl1pPr defTabSz="868363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 defTabSz="868363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200" b="0">
                <a:latin typeface="Book Antiqua" pitchFamily="18" charset="0"/>
              </a:rPr>
              <a:t>Page </a:t>
            </a:r>
            <a:fld id="{13C43164-9B2D-4C77-BE0D-B9F281957F30}" type="slidenum">
              <a:rPr lang="en-US" altLang="en-US" sz="1200" b="0">
                <a:latin typeface="Book Antiqua" pitchFamily="18" charset="0"/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200" b="0">
              <a:latin typeface="Book Antiqua" pitchFamily="18" charset="0"/>
            </a:endParaRPr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92225" y="31750"/>
            <a:ext cx="4162425" cy="3122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65125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Times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000" kern="1200">
        <a:solidFill>
          <a:schemeClr val="tx1"/>
        </a:solidFill>
        <a:latin typeface="Times" pitchFamily="-108" charset="0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smtClean="0">
              <a:latin typeface="Times" charset="0"/>
              <a:ea typeface="ＭＳ Ｐゴシック" pitchFamily="34" charset="-128"/>
            </a:endParaRPr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solidFill>
                  <a:srgbClr val="0006A3"/>
                </a:solidFill>
                <a:latin typeface="Times" charset="0"/>
                <a:ea typeface="ＭＳ Ｐゴシック" pitchFamily="34" charset="-128"/>
              </a:rPr>
              <a:t>Fault avoidance</a:t>
            </a:r>
            <a:r>
              <a:rPr lang="en-US" altLang="en-US" smtClean="0">
                <a:latin typeface="Times" charset="0"/>
                <a:ea typeface="ＭＳ Ｐゴシック" pitchFamily="34" charset="-128"/>
              </a:rPr>
              <a:t> (before the system is released):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pitchFamily="34" charset="-128"/>
              </a:rPr>
              <a:t>Use programming methodology to reduce complexity 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pitchFamily="34" charset="-128"/>
              </a:rPr>
              <a:t>Use configuration management to prevent inconsistency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pitchFamily="34" charset="-128"/>
              </a:rPr>
              <a:t>Apply verification to prevent algorithmic faults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pitchFamily="34" charset="-128"/>
              </a:rPr>
              <a:t>Reviews</a:t>
            </a:r>
          </a:p>
          <a:p>
            <a:r>
              <a:rPr lang="en-US" altLang="en-US" smtClean="0">
                <a:solidFill>
                  <a:srgbClr val="0006A3"/>
                </a:solidFill>
                <a:latin typeface="Times" charset="0"/>
                <a:ea typeface="ＭＳ Ｐゴシック" pitchFamily="34" charset="-128"/>
              </a:rPr>
              <a:t>Fault detection</a:t>
            </a:r>
            <a:r>
              <a:rPr lang="en-US" altLang="en-US" smtClean="0">
                <a:latin typeface="Times" charset="0"/>
                <a:ea typeface="ＭＳ Ｐゴシック" pitchFamily="34" charset="-128"/>
              </a:rPr>
              <a:t> (while system is running):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pitchFamily="34" charset="-128"/>
              </a:rPr>
              <a:t>Testing: Create failures in a planned way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pitchFamily="34" charset="-128"/>
              </a:rPr>
              <a:t>Debugging: Start with an unplanned failures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pitchFamily="34" charset="-128"/>
              </a:rPr>
              <a:t>Monitoring: Deliver information about state. Find performance bugs</a:t>
            </a:r>
          </a:p>
          <a:p>
            <a:r>
              <a:rPr lang="en-US" altLang="en-US" smtClean="0">
                <a:solidFill>
                  <a:srgbClr val="0006A3"/>
                </a:solidFill>
                <a:latin typeface="Times" charset="0"/>
                <a:ea typeface="ＭＳ Ｐゴシック" pitchFamily="34" charset="-128"/>
              </a:rPr>
              <a:t>Fault tolerance</a:t>
            </a:r>
            <a:r>
              <a:rPr lang="en-US" altLang="en-US" smtClean="0">
                <a:latin typeface="Times" charset="0"/>
                <a:ea typeface="ＭＳ Ｐゴシック" pitchFamily="34" charset="-128"/>
              </a:rPr>
              <a:t> (recover from failure once the system is released):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pitchFamily="34" charset="-128"/>
              </a:rPr>
              <a:t>Atomic transactions (database systems)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pitchFamily="34" charset="-128"/>
              </a:rPr>
              <a:t>Modular redundancy</a:t>
            </a:r>
          </a:p>
          <a:p>
            <a:endParaRPr lang="de-DE" altLang="en-US" smtClean="0">
              <a:latin typeface="Times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en-US" smtClean="0">
                <a:latin typeface="Times" charset="0"/>
                <a:ea typeface="ＭＳ Ｐゴシック" pitchFamily="34" charset="-128"/>
              </a:rPr>
              <a:t>Richtig machen</a:t>
            </a:r>
          </a:p>
        </p:txBody>
      </p:sp>
      <p:sp>
        <p:nvSpPr>
          <p:cNvPr id="501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smtClean="0">
              <a:latin typeface="Times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" charset="0"/>
                <a:ea typeface="ＭＳ Ｐゴシック" pitchFamily="34" charset="-128"/>
              </a:rPr>
              <a:t>Testing often viewed as dirty work.</a:t>
            </a:r>
          </a:p>
          <a:p>
            <a:r>
              <a:rPr lang="en-US" altLang="en-US" smtClean="0">
                <a:latin typeface="Times" charset="0"/>
                <a:ea typeface="ＭＳ Ｐゴシック" pitchFamily="34" charset="-128"/>
              </a:rPr>
              <a:t>To develop an effective test, one must have:</a:t>
            </a:r>
          </a:p>
          <a:p>
            <a:pPr lvl="2"/>
            <a:r>
              <a:rPr lang="en-US" altLang="en-US" smtClean="0">
                <a:latin typeface="Times" charset="0"/>
                <a:ea typeface="ＭＳ Ｐゴシック" pitchFamily="34" charset="-128"/>
              </a:rPr>
              <a:t>Detailed understanding of the system </a:t>
            </a:r>
          </a:p>
          <a:p>
            <a:pPr lvl="2"/>
            <a:r>
              <a:rPr lang="en-US" altLang="en-US" smtClean="0">
                <a:latin typeface="Times" charset="0"/>
                <a:ea typeface="ＭＳ Ｐゴシック" pitchFamily="34" charset="-128"/>
              </a:rPr>
              <a:t>Knowledge of the testing techniques</a:t>
            </a:r>
          </a:p>
          <a:p>
            <a:pPr lvl="2"/>
            <a:r>
              <a:rPr lang="en-US" altLang="en-US" smtClean="0">
                <a:latin typeface="Times" charset="0"/>
                <a:ea typeface="ＭＳ Ｐゴシック" pitchFamily="34" charset="-128"/>
              </a:rPr>
              <a:t>Skill to apply these techniques in an effective and efficient manner</a:t>
            </a:r>
          </a:p>
          <a:p>
            <a:r>
              <a:rPr lang="en-US" altLang="en-US" smtClean="0">
                <a:latin typeface="Times" charset="0"/>
                <a:ea typeface="ＭＳ Ｐゴシック" pitchFamily="34" charset="-128"/>
              </a:rPr>
              <a:t>Testing is done best by independent testers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pitchFamily="34" charset="-128"/>
              </a:rPr>
              <a:t>We often develop a certain mental attitude that the program should in a certain way when in fact it does not.</a:t>
            </a:r>
          </a:p>
          <a:p>
            <a:r>
              <a:rPr lang="en-US" altLang="en-US" smtClean="0">
                <a:latin typeface="Times" charset="0"/>
                <a:ea typeface="ＭＳ Ｐゴシック" pitchFamily="34" charset="-128"/>
              </a:rPr>
              <a:t>Programmer often stick to the data set that makes the program work 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pitchFamily="34" charset="-128"/>
              </a:rPr>
              <a:t>"Don’t mess up my code!"</a:t>
            </a:r>
          </a:p>
          <a:p>
            <a:r>
              <a:rPr lang="en-US" altLang="en-US" smtClean="0">
                <a:latin typeface="Times" charset="0"/>
                <a:ea typeface="ＭＳ Ｐゴシック" pitchFamily="34" charset="-128"/>
              </a:rPr>
              <a:t>A program often does not work when tried by somebody else.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pitchFamily="34" charset="-128"/>
              </a:rPr>
              <a:t>"Every new user uncovers a new class of bugs”</a:t>
            </a:r>
            <a:endParaRPr lang="de-DE" altLang="en-US" smtClean="0">
              <a:latin typeface="Times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smtClean="0">
              <a:latin typeface="Times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smtClean="0">
              <a:latin typeface="Times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smtClean="0">
              <a:latin typeface="Times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smtClean="0">
              <a:latin typeface="Times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" charset="0"/>
                <a:ea typeface="ＭＳ Ｐゴシック" pitchFamily="34" charset="-128"/>
              </a:rPr>
              <a:t>Static Analysis: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pitchFamily="34" charset="-128"/>
              </a:rPr>
              <a:t>Manual execution: Reading the  source code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pitchFamily="34" charset="-128"/>
              </a:rPr>
              <a:t>Walk-through (informal presentation to others)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pitchFamily="34" charset="-128"/>
              </a:rPr>
              <a:t>Code inspection (formal presentation to others)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pitchFamily="34" charset="-128"/>
              </a:rPr>
              <a:t>Automated tools checking for</a:t>
            </a:r>
          </a:p>
          <a:p>
            <a:pPr lvl="2"/>
            <a:r>
              <a:rPr lang="en-US" altLang="en-US" smtClean="0">
                <a:latin typeface="Times" charset="0"/>
                <a:ea typeface="ＭＳ Ｐゴシック" pitchFamily="34" charset="-128"/>
              </a:rPr>
              <a:t>syntactic and semantic errors</a:t>
            </a:r>
          </a:p>
          <a:p>
            <a:pPr lvl="2"/>
            <a:r>
              <a:rPr lang="en-US" altLang="en-US" smtClean="0">
                <a:latin typeface="Times" charset="0"/>
                <a:ea typeface="ＭＳ Ｐゴシック" pitchFamily="34" charset="-128"/>
              </a:rPr>
              <a:t>departure from coding standards</a:t>
            </a:r>
          </a:p>
          <a:p>
            <a:r>
              <a:rPr lang="en-US" altLang="en-US" smtClean="0">
                <a:latin typeface="Times" charset="0"/>
                <a:ea typeface="ＭＳ Ｐゴシック" pitchFamily="34" charset="-128"/>
              </a:rPr>
              <a:t>Dynamic Analysis: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pitchFamily="34" charset="-128"/>
              </a:rPr>
              <a:t>Black-box testing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pitchFamily="34" charset="-128"/>
              </a:rPr>
              <a:t>White-box testing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pitchFamily="34" charset="-128"/>
              </a:rPr>
              <a:t>Data-structure based testing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pitchFamily="34" charset="-128"/>
              </a:rPr>
              <a:t>Black-box testing (Test the  input/output behavior)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pitchFamily="34" charset="-128"/>
              </a:rPr>
              <a:t>White-box testing (Test the internal logic of the subsystem or object)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pitchFamily="34" charset="-128"/>
              </a:rPr>
              <a:t>Data-structure based testing  (Data types determine test cases)</a:t>
            </a:r>
          </a:p>
          <a:p>
            <a:endParaRPr lang="de-DE" altLang="en-US" smtClean="0">
              <a:latin typeface="Times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" charset="0"/>
                <a:ea typeface="ＭＳ Ｐゴシック" pitchFamily="34" charset="-128"/>
              </a:rPr>
              <a:t>Focus: I/O behavior. If for any given input, we can predict the output, then the module passes the test.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pitchFamily="34" charset="-128"/>
              </a:rPr>
              <a:t>Almost always impossible to generate all possible inputs ("test cases")</a:t>
            </a:r>
          </a:p>
          <a:p>
            <a:r>
              <a:rPr lang="en-US" altLang="en-US" smtClean="0">
                <a:latin typeface="Times" charset="0"/>
                <a:ea typeface="ＭＳ Ｐゴシック" pitchFamily="34" charset="-128"/>
              </a:rPr>
              <a:t>Goal: Reduce number of test cases by equivalence partitioning: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pitchFamily="34" charset="-128"/>
              </a:rPr>
              <a:t>Divide input conditions into equivalence classes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pitchFamily="34" charset="-128"/>
              </a:rPr>
              <a:t>Choose test cases for each equivalence class. (Example: If an object is supposed to accept a negative number,  testing one negative number is enough)</a:t>
            </a:r>
          </a:p>
          <a:p>
            <a:endParaRPr lang="de-DE" altLang="en-US" smtClean="0">
              <a:latin typeface="Times" charset="0"/>
              <a:ea typeface="ＭＳ Ｐゴシック" pitchFamily="34" charset="-128"/>
            </a:endParaRPr>
          </a:p>
        </p:txBody>
      </p:sp>
      <p:sp>
        <p:nvSpPr>
          <p:cNvPr id="686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en-US" smtClean="0">
                <a:latin typeface="Times" charset="0"/>
                <a:ea typeface="ＭＳ Ｐゴシック" pitchFamily="34" charset="-128"/>
              </a:rPr>
              <a:t>Outline anpassen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en-US" smtClean="0">
                <a:latin typeface="Times" charset="0"/>
                <a:ea typeface="ＭＳ Ｐゴシック" pitchFamily="34" charset="-128"/>
              </a:rPr>
              <a:t>Rauslassen?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de-DE" altLang="en-US" sz="2400" smtClean="0">
                <a:latin typeface="Times" charset="0"/>
                <a:ea typeface="ＭＳ Ｐゴシック" pitchFamily="34" charset="-128"/>
              </a:rPr>
              <a:t>Depends on calendar: gregorian calendar</a:t>
            </a:r>
          </a:p>
          <a:p>
            <a:pPr>
              <a:buFontTx/>
              <a:buChar char="•"/>
            </a:pPr>
            <a:r>
              <a:rPr lang="de-DE" altLang="en-US" sz="2400" smtClean="0">
                <a:latin typeface="Times" charset="0"/>
                <a:ea typeface="ＭＳ Ｐゴシック" pitchFamily="34" charset="-128"/>
              </a:rPr>
              <a:t>Month parameter equivalence classes</a:t>
            </a:r>
          </a:p>
          <a:p>
            <a:pPr lvl="1">
              <a:buFontTx/>
              <a:buChar char="•"/>
            </a:pPr>
            <a:r>
              <a:rPr lang="de-DE" altLang="en-US" sz="2400" smtClean="0">
                <a:latin typeface="Times" charset="0"/>
                <a:ea typeface="ＭＳ Ｐゴシック" pitchFamily="34" charset="-128"/>
              </a:rPr>
              <a:t>30 days</a:t>
            </a:r>
          </a:p>
          <a:p>
            <a:pPr lvl="1">
              <a:buFontTx/>
              <a:buChar char="•"/>
            </a:pPr>
            <a:r>
              <a:rPr lang="de-DE" altLang="en-US" sz="2400" smtClean="0">
                <a:latin typeface="Times" charset="0"/>
                <a:ea typeface="ＭＳ Ｐゴシック" pitchFamily="34" charset="-128"/>
              </a:rPr>
              <a:t>31 days</a:t>
            </a:r>
          </a:p>
          <a:p>
            <a:pPr lvl="1">
              <a:buFontTx/>
              <a:buChar char="•"/>
            </a:pPr>
            <a:r>
              <a:rPr lang="de-DE" altLang="en-US" sz="2400" smtClean="0">
                <a:latin typeface="Times" charset="0"/>
                <a:ea typeface="ＭＳ Ｐゴシック" pitchFamily="34" charset="-128"/>
              </a:rPr>
              <a:t>February</a:t>
            </a:r>
          </a:p>
          <a:p>
            <a:pPr lvl="1">
              <a:buFontTx/>
              <a:buChar char="•"/>
            </a:pPr>
            <a:r>
              <a:rPr lang="de-DE" altLang="en-US" sz="2400" smtClean="0">
                <a:latin typeface="Times" charset="0"/>
                <a:ea typeface="ＭＳ Ｐゴシック" pitchFamily="34" charset="-128"/>
              </a:rPr>
              <a:t>No month 0, 13, -1</a:t>
            </a:r>
          </a:p>
          <a:p>
            <a:pPr>
              <a:buFontTx/>
              <a:buChar char="•"/>
            </a:pPr>
            <a:r>
              <a:rPr lang="de-DE" altLang="en-US" sz="2400" smtClean="0">
                <a:latin typeface="Times" charset="0"/>
                <a:ea typeface="ＭＳ Ｐゴシック" pitchFamily="34" charset="-128"/>
              </a:rPr>
              <a:t>year: parameter equivalence classes</a:t>
            </a:r>
          </a:p>
          <a:p>
            <a:pPr lvl="1">
              <a:buFontTx/>
              <a:buChar char="•"/>
            </a:pPr>
            <a:r>
              <a:rPr lang="de-DE" altLang="en-US" sz="2400" smtClean="0">
                <a:latin typeface="Times" charset="0"/>
                <a:ea typeface="ＭＳ Ｐゴシック" pitchFamily="34" charset="-128"/>
              </a:rPr>
              <a:t>Normal year</a:t>
            </a:r>
          </a:p>
          <a:p>
            <a:pPr lvl="1">
              <a:buFontTx/>
              <a:buChar char="•"/>
            </a:pPr>
            <a:r>
              <a:rPr lang="de-DE" altLang="en-US" sz="2400" smtClean="0">
                <a:latin typeface="Times" charset="0"/>
                <a:ea typeface="ＭＳ Ｐゴシック" pitchFamily="34" charset="-128"/>
              </a:rPr>
              <a:t>Leap year:</a:t>
            </a:r>
          </a:p>
          <a:p>
            <a:pPr lvl="2">
              <a:buFontTx/>
              <a:buChar char="•"/>
            </a:pPr>
            <a:r>
              <a:rPr lang="de-DE" altLang="en-US" sz="2400" smtClean="0">
                <a:latin typeface="Times" charset="0"/>
                <a:ea typeface="ＭＳ Ｐゴシック" pitchFamily="34" charset="-128"/>
              </a:rPr>
              <a:t>/4</a:t>
            </a:r>
          </a:p>
          <a:p>
            <a:pPr lvl="2">
              <a:buFontTx/>
              <a:buChar char="•"/>
            </a:pPr>
            <a:r>
              <a:rPr lang="de-DE" altLang="en-US" sz="2400" smtClean="0">
                <a:latin typeface="Times" charset="0"/>
                <a:ea typeface="ＭＳ Ｐゴシック" pitchFamily="34" charset="-128"/>
              </a:rPr>
              <a:t>/100</a:t>
            </a:r>
          </a:p>
          <a:p>
            <a:pPr lvl="2">
              <a:buFontTx/>
              <a:buChar char="•"/>
            </a:pPr>
            <a:r>
              <a:rPr lang="de-DE" altLang="en-US" sz="2400" smtClean="0">
                <a:latin typeface="Times" charset="0"/>
                <a:ea typeface="ＭＳ Ｐゴシック" pitchFamily="34" charset="-128"/>
              </a:rPr>
              <a:t>/400</a:t>
            </a:r>
          </a:p>
          <a:p>
            <a:pPr lvl="1">
              <a:buFontTx/>
              <a:buChar char="•"/>
            </a:pPr>
            <a:r>
              <a:rPr lang="de-DE" altLang="en-US" sz="2400" smtClean="0">
                <a:latin typeface="Times" charset="0"/>
                <a:ea typeface="ＭＳ Ｐゴシック" pitchFamily="34" charset="-128"/>
              </a:rPr>
              <a:t>Before christ/ After Christ year -200</a:t>
            </a:r>
          </a:p>
          <a:p>
            <a:pPr lvl="1">
              <a:buFontTx/>
              <a:buChar char="•"/>
            </a:pPr>
            <a:r>
              <a:rPr lang="de-DE" altLang="en-US" sz="2400" smtClean="0">
                <a:latin typeface="Times" charset="0"/>
                <a:ea typeface="ＭＳ Ｐゴシック" pitchFamily="34" charset="-128"/>
              </a:rPr>
              <a:t>Before at and after 2000</a:t>
            </a:r>
          </a:p>
          <a:p>
            <a:pPr lvl="2"/>
            <a:endParaRPr lang="de-DE" altLang="en-US" sz="2400" smtClean="0">
              <a:latin typeface="Times" charset="0"/>
              <a:ea typeface="ＭＳ Ｐゴシック" pitchFamily="34" charset="-128"/>
            </a:endParaRPr>
          </a:p>
          <a:p>
            <a:pPr lvl="2"/>
            <a:r>
              <a:rPr lang="de-DE" altLang="en-US" sz="2400" smtClean="0">
                <a:latin typeface="Times" charset="0"/>
                <a:ea typeface="ＭＳ Ｐゴシック" pitchFamily="34" charset="-128"/>
              </a:rPr>
              <a:t>=&gt; 12 test cases</a:t>
            </a:r>
          </a:p>
          <a:p>
            <a:pPr lvl="1">
              <a:buFontTx/>
              <a:buChar char="•"/>
            </a:pPr>
            <a:endParaRPr lang="de-DE" altLang="en-US" sz="2400" smtClean="0">
              <a:latin typeface="Times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 smtClean="0">
              <a:latin typeface="Times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 smtClean="0">
              <a:latin typeface="Times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" charset="0"/>
              </a:rPr>
              <a:t>For the selection of the subsystems we use  the  system decomposition from System Design</a:t>
            </a:r>
          </a:p>
          <a:p>
            <a:r>
              <a:rPr lang="en-US" altLang="en-US" smtClean="0">
                <a:latin typeface="Times" charset="0"/>
              </a:rPr>
              <a:t>Kürzen?</a:t>
            </a:r>
          </a:p>
          <a:p>
            <a:r>
              <a:rPr lang="en-US" altLang="en-US" smtClean="0">
                <a:latin typeface="Times" charset="0"/>
              </a:rPr>
              <a:t>Tonspur: Übergang Unit Test zu Integration</a:t>
            </a:r>
          </a:p>
          <a:p>
            <a:endParaRPr lang="de-DE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en-US" smtClean="0">
                <a:latin typeface="Times" charset="0"/>
              </a:rPr>
              <a:t>This unit tests each of the subsystems, and then does one gigantic integration test, in which all the subsystems are immediately tested together. </a:t>
            </a:r>
          </a:p>
          <a:p>
            <a:r>
              <a:rPr lang="de-DE" altLang="en-US" smtClean="0">
                <a:latin typeface="Times" charset="0"/>
              </a:rPr>
              <a:t>Don‘t try this!! Why: The interfaces of each of the subsystems have not been tested yet. 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smtClean="0">
              <a:latin typeface="Times" charset="0"/>
              <a:ea typeface="ＭＳ Ｐゴシック" pitchFamily="34" charset="-128"/>
            </a:endParaRPr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de-DE" altLang="en-US" smtClean="0">
                <a:latin typeface="Times" charset="0"/>
              </a:rPr>
              <a:t>This unit tests each of the subsystems, and then does one gigantic integration test, in which all the subsystems are immediately tested together. </a:t>
            </a:r>
          </a:p>
          <a:p>
            <a:r>
              <a:rPr lang="de-DE" altLang="en-US" smtClean="0">
                <a:latin typeface="Times" charset="0"/>
              </a:rPr>
              <a:t>Don‘t try this!! Why: The interfaces of each of the subsystems have not been tested yet.  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de-DE" altLang="en-US" smtClean="0">
                <a:latin typeface="Times" charset="0"/>
              </a:rPr>
              <a:t>This unit tests each of the subsystems, and then does one gigantic integration test, in which all the subsystems are immediately tested together. </a:t>
            </a:r>
          </a:p>
          <a:p>
            <a:r>
              <a:rPr lang="de-DE" altLang="en-US" smtClean="0">
                <a:latin typeface="Times" charset="0"/>
              </a:rPr>
              <a:t>Don‘t try this!! Why: The interfaces of each of the subsystems have not been tested yet.  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" charset="0"/>
              </a:rPr>
              <a:t>How do you select the target layer if there are more than 3 layers?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charset="-128"/>
              </a:rPr>
              <a:t>Heuristic: Try to minimize the number of stubs and drivers</a:t>
            </a:r>
            <a:endParaRPr lang="de-DE" altLang="en-US" smtClean="0">
              <a:latin typeface="Times" charset="0"/>
              <a:ea typeface="ＭＳ Ｐゴシック" charset="-128"/>
            </a:endParaRPr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en-US" smtClean="0">
                <a:latin typeface="Times" charset="0"/>
              </a:rPr>
              <a:t>Anpassen</a:t>
            </a:r>
          </a:p>
        </p:txBody>
      </p:sp>
      <p:sp>
        <p:nvSpPr>
          <p:cNvPr id="46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66750"/>
            <a:ext cx="4556125" cy="3416300"/>
          </a:xfrm>
          <a:ln cap="flat"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" charset="0"/>
              </a:rPr>
              <a:t>When we are system testing, we are testing all subsystems together. </a:t>
            </a:r>
          </a:p>
          <a:p>
            <a:r>
              <a:rPr lang="en-US" altLang="en-US" smtClean="0">
                <a:latin typeface="Times" charset="0"/>
              </a:rPr>
              <a:t>The requirements have a large impact on the quality of system testing: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charset="-128"/>
              </a:rPr>
              <a:t>The more explicit the requirements, the easier they are to test.</a:t>
            </a:r>
          </a:p>
          <a:p>
            <a:pPr lvl="1"/>
            <a:endParaRPr lang="en-US" altLang="en-US" smtClean="0">
              <a:latin typeface="Times" charset="0"/>
              <a:ea typeface="ＭＳ Ｐゴシック" charset="-128"/>
            </a:endParaRPr>
          </a:p>
          <a:p>
            <a:pPr lvl="1"/>
            <a:r>
              <a:rPr lang="en-US" altLang="en-US" smtClean="0">
                <a:latin typeface="Times" charset="0"/>
                <a:ea typeface="ＭＳ Ｐゴシック" charset="-128"/>
              </a:rPr>
              <a:t>We distinguish the following types of system testing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charset="-128"/>
              </a:rPr>
              <a:t>Let’s walk through each of these system testing types</a:t>
            </a:r>
            <a:endParaRPr lang="de-DE" altLang="en-US" smtClean="0">
              <a:latin typeface="Times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2000" smtClean="0">
              <a:latin typeface="Times" charset="0"/>
              <a:ea typeface="ＭＳ Ｐゴシック" pitchFamily="34" charset="-128"/>
            </a:endParaRPr>
          </a:p>
          <a:p>
            <a:endParaRPr lang="en-US" altLang="en-US" sz="2000" smtClean="0">
              <a:latin typeface="Times" charset="0"/>
              <a:ea typeface="ＭＳ Ｐゴシック" pitchFamily="34" charset="-128"/>
            </a:endParaRPr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" charset="0"/>
              </a:rPr>
              <a:t>Essentially the same as black box testing </a:t>
            </a:r>
          </a:p>
          <a:p>
            <a:r>
              <a:rPr lang="en-US" altLang="en-US" smtClean="0">
                <a:latin typeface="Times" charset="0"/>
              </a:rPr>
              <a:t>Unit test cases can be reused, but in end user oriented systems new test cases have to be developed as well.</a:t>
            </a:r>
          </a:p>
          <a:p>
            <a:endParaRPr lang="de-DE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" charset="0"/>
              </a:rPr>
              <a:t>Push the (integrated) system to its limits.</a:t>
            </a:r>
            <a:endParaRPr lang="de-DE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" charset="0"/>
              </a:rPr>
              <a:t>Stress Testing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charset="-128"/>
              </a:rPr>
              <a:t>Stress limits of system (maximum # of users, peak </a:t>
            </a:r>
            <a:r>
              <a:rPr lang="en-US" altLang="en-US" smtClean="0">
                <a:solidFill>
                  <a:srgbClr val="000000"/>
                </a:solidFill>
                <a:latin typeface="Times" charset="0"/>
                <a:ea typeface="ＭＳ Ｐゴシック" charset="-128"/>
              </a:rPr>
              <a:t>demands, extended operation</a:t>
            </a:r>
            <a:r>
              <a:rPr lang="en-US" altLang="en-US" sz="1200" smtClean="0">
                <a:solidFill>
                  <a:srgbClr val="000000"/>
                </a:solidFill>
                <a:latin typeface="Times" charset="0"/>
                <a:ea typeface="ＭＳ Ｐゴシック" charset="-128"/>
              </a:rPr>
              <a:t>)</a:t>
            </a:r>
          </a:p>
          <a:p>
            <a:r>
              <a:rPr lang="en-US" altLang="en-US" smtClean="0">
                <a:latin typeface="Times" charset="0"/>
              </a:rPr>
              <a:t>Volume testing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charset="-128"/>
              </a:rPr>
              <a:t>Test what happens if large amounts of data are handled</a:t>
            </a:r>
          </a:p>
          <a:p>
            <a:r>
              <a:rPr lang="en-US" altLang="en-US" smtClean="0">
                <a:latin typeface="Times" charset="0"/>
              </a:rPr>
              <a:t>Configuration testing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charset="-128"/>
              </a:rPr>
              <a:t>Test the various software and hardware configurations </a:t>
            </a:r>
          </a:p>
          <a:p>
            <a:r>
              <a:rPr lang="en-US" altLang="en-US" smtClean="0">
                <a:latin typeface="Times" charset="0"/>
              </a:rPr>
              <a:t>Compatibility test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charset="-128"/>
              </a:rPr>
              <a:t>Test backward compatibility with existing systems</a:t>
            </a:r>
          </a:p>
          <a:p>
            <a:r>
              <a:rPr lang="en-US" altLang="en-US" smtClean="0">
                <a:latin typeface="Times" charset="0"/>
              </a:rPr>
              <a:t>Security testing</a:t>
            </a:r>
          </a:p>
          <a:p>
            <a:pPr lvl="1"/>
            <a:r>
              <a:rPr lang="en-US" altLang="en-US" smtClean="0">
                <a:latin typeface="Times" charset="0"/>
                <a:ea typeface="ＭＳ Ｐゴシック" charset="-128"/>
              </a:rPr>
              <a:t>Try to violate security requirements</a:t>
            </a:r>
          </a:p>
          <a:p>
            <a:endParaRPr lang="de-DE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" charset="0"/>
              </a:rPr>
              <a:t>Majority of all bugs in software is typically found by the client after the system is in use, </a:t>
            </a:r>
          </a:p>
          <a:p>
            <a:r>
              <a:rPr lang="en-US" altLang="en-US" smtClean="0">
                <a:latin typeface="Times" charset="0"/>
              </a:rPr>
              <a:t>not by the developers or testers. Therefore two kinds of additional tests:</a:t>
            </a:r>
          </a:p>
          <a:p>
            <a:r>
              <a:rPr lang="en-US" altLang="en-US" smtClean="0">
                <a:latin typeface="Times" charset="0"/>
              </a:rPr>
              <a:t>Alpha test</a:t>
            </a:r>
          </a:p>
          <a:p>
            <a:r>
              <a:rPr lang="en-US" altLang="en-US" smtClean="0">
                <a:latin typeface="Times" charset="0"/>
              </a:rPr>
              <a:t>Beta test: … One disadvantage: Potential customers might get discouraged</a:t>
            </a:r>
            <a:endParaRPr lang="de-DE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en-US" smtClean="0">
                <a:latin typeface="Times" charset="0"/>
              </a:rPr>
              <a:t>Rauslassen?</a:t>
            </a:r>
          </a:p>
        </p:txBody>
      </p:sp>
      <p:sp>
        <p:nvSpPr>
          <p:cNvPr id="76803" name="Rectangle 3"/>
          <p:cNvSpPr>
            <a:spLocks noGrp="1" noRot="1" noChangeAspect="1" noChangeArrowheads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smtClean="0">
              <a:latin typeface="Times" charset="0"/>
            </a:endParaRPr>
          </a:p>
        </p:txBody>
      </p:sp>
      <p:sp>
        <p:nvSpPr>
          <p:cNvPr id="788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smtClean="0">
              <a:latin typeface="Times" charset="0"/>
              <a:ea typeface="ＭＳ Ｐゴシック" pitchFamily="34" charset="-128"/>
            </a:endParaRPr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smtClean="0">
              <a:latin typeface="Times" charset="0"/>
              <a:ea typeface="ＭＳ Ｐゴシック" pitchFamily="34" charset="-128"/>
            </a:endParaRPr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en-US" smtClean="0">
                <a:latin typeface="Times" charset="0"/>
                <a:ea typeface="ＭＳ Ｐゴシック" pitchFamily="34" charset="-128"/>
              </a:rPr>
              <a:t>Beispiel Itunes</a:t>
            </a:r>
          </a:p>
          <a:p>
            <a:r>
              <a:rPr lang="de-DE" altLang="en-US" smtClean="0">
                <a:latin typeface="Times" charset="0"/>
                <a:ea typeface="ＭＳ Ｐゴシック" pitchFamily="34" charset="-128"/>
              </a:rPr>
              <a:t>Jeder freier song</a:t>
            </a:r>
          </a:p>
          <a:p>
            <a:endParaRPr lang="de-DE" altLang="en-US" smtClean="0">
              <a:latin typeface="Times" charset="0"/>
              <a:ea typeface="ＭＳ Ｐゴシック" pitchFamily="34" charset="-128"/>
            </a:endParaRPr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smtClean="0">
              <a:latin typeface="Times" charset="0"/>
              <a:ea typeface="ＭＳ Ｐゴシック" pitchFamily="34" charset="-128"/>
            </a:endParaRPr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smtClean="0">
              <a:latin typeface="Times" charset="0"/>
              <a:ea typeface="ＭＳ Ｐゴシック" pitchFamily="34" charset="-128"/>
            </a:endParaRPr>
          </a:p>
        </p:txBody>
      </p:sp>
      <p:sp>
        <p:nvSpPr>
          <p:cNvPr id="460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2485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0739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34150" y="222250"/>
            <a:ext cx="2038350" cy="5873750"/>
          </a:xfrm>
        </p:spPr>
        <p:txBody>
          <a:bodyPr vert="eaVert"/>
          <a:lstStyle/>
          <a:p>
            <a:r>
              <a:rPr lang="en-US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19100" y="222250"/>
            <a:ext cx="5962650" cy="5873750"/>
          </a:xfrm>
        </p:spPr>
        <p:txBody>
          <a:bodyPr vert="eaVert"/>
          <a:lstStyle/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16649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 rot="16200000">
            <a:off x="-2289969" y="2955132"/>
            <a:ext cx="6416675" cy="474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r>
              <a:rPr lang="en-US" altLang="en-US" b="0"/>
              <a:t>Using UML, Patterns, and Java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 rot="16200000">
            <a:off x="-2662238" y="3178176"/>
            <a:ext cx="6405563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/>
              <a:t>Object-Oriented Software Engineering</a:t>
            </a:r>
            <a:endParaRPr lang="en-US" altLang="en-US" b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85900" y="320675"/>
            <a:ext cx="5638800" cy="2143125"/>
          </a:xfrm>
          <a:solidFill>
            <a:srgbClr val="C0C0C0">
              <a:alpha val="50000"/>
            </a:srgbClr>
          </a:solidFill>
        </p:spPr>
        <p:txBody>
          <a:bodyPr/>
          <a:lstStyle>
            <a:lvl1pPr algn="ctr">
              <a:defRPr sz="2400" i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369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1771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0766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288" y="1295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98988" y="1295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574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3809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32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92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3242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7188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288" y="12954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222250"/>
            <a:ext cx="8153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533400" y="6400800"/>
            <a:ext cx="8382000" cy="230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defTabSz="514350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 defTabSz="514350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900"/>
              <a:t>Bernd Bruegge &amp; Allen H. Dutoit 	       	   Object-Oriented Software Engineering: Using UML, Patterns, and Java                                        </a:t>
            </a:r>
            <a:fld id="{C3BAA756-F81D-4F31-8A37-3C9E66972334}" type="slidenum">
              <a:rPr lang="en-US" altLang="en-US" sz="900"/>
              <a:pPr algn="ctr"/>
              <a:t>‹#›</a:t>
            </a:fld>
            <a:endParaRPr lang="en-US" alt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-108" charset="0"/>
          <a:ea typeface="ＭＳ Ｐゴシック" pitchFamily="-108" charset="-128"/>
          <a:cs typeface="ＭＳ Ｐゴシック" pitchFamily="-108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-108" charset="0"/>
          <a:ea typeface="ＭＳ Ｐゴシック" pitchFamily="-108" charset="-128"/>
          <a:cs typeface="ＭＳ Ｐゴシック" pitchFamily="-108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-108" charset="0"/>
          <a:ea typeface="ＭＳ Ｐゴシック" pitchFamily="-108" charset="-128"/>
          <a:cs typeface="ＭＳ Ｐゴシック" pitchFamily="-108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-10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-10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-10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entury Gothic" pitchFamily="-10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hlink"/>
        </a:buClr>
        <a:buSzPct val="100000"/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Times" pitchFamily="-108" charset="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Times" pitchFamily="-108" charset="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Times" pitchFamily="-108" charset="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Times" pitchFamily="-108" charset="0"/>
        <a:buChar char="•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88" descr="CO.11.ThinSnowBridge.tif                                       0012C2BCMacintosh HD                   B7C803F1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81"/>
          <a:stretch>
            <a:fillRect/>
          </a:stretch>
        </p:blipFill>
        <p:spPr bwMode="auto">
          <a:xfrm>
            <a:off x="1271588" y="244475"/>
            <a:ext cx="7639050" cy="641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838200"/>
            <a:ext cx="6096000" cy="2143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l"/>
            <a:r>
              <a:rPr lang="en-US" altLang="en-US" sz="4800" smtClean="0">
                <a:solidFill>
                  <a:schemeClr val="tx1"/>
                </a:solidFill>
                <a:ea typeface="ＭＳ Ｐゴシック" pitchFamily="34" charset="-128"/>
              </a:rPr>
              <a:t>Chapter 11, Testing</a:t>
            </a:r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 advTm="248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Another View on How to Deal with Faults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153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rgbClr val="0006A3"/>
                </a:solidFill>
                <a:ea typeface="ＭＳ Ｐゴシック" pitchFamily="34" charset="-128"/>
              </a:rPr>
              <a:t>Fault avoidance</a:t>
            </a:r>
            <a:endParaRPr lang="en-US" altLang="en-US" dirty="0" smtClean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ea typeface="ＭＳ Ｐゴシック" pitchFamily="34" charset="-128"/>
              </a:rPr>
              <a:t>Use methodology to reduce complexity 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ea typeface="ＭＳ Ｐゴシック" pitchFamily="34" charset="-128"/>
              </a:rPr>
              <a:t>Use configuration management to prevent inconsistency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ea typeface="ＭＳ Ｐゴシック" pitchFamily="34" charset="-128"/>
              </a:rPr>
              <a:t>Apply verification to prevent algorithmic faults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ea typeface="ＭＳ Ｐゴシック" pitchFamily="34" charset="-128"/>
              </a:rPr>
              <a:t>Use Reviews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rgbClr val="0006A3"/>
                </a:solidFill>
                <a:ea typeface="ＭＳ Ｐゴシック" pitchFamily="34" charset="-128"/>
              </a:rPr>
              <a:t>Fault detection</a:t>
            </a:r>
            <a:endParaRPr lang="en-US" altLang="en-US" dirty="0" smtClean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solidFill>
                  <a:srgbClr val="FC0128"/>
                </a:solidFill>
                <a:ea typeface="ＭＳ Ｐゴシック" pitchFamily="34" charset="-128"/>
              </a:rPr>
              <a:t>Testing</a:t>
            </a:r>
            <a:r>
              <a:rPr lang="en-US" altLang="en-US" dirty="0" smtClean="0">
                <a:ea typeface="ＭＳ Ｐゴシック" pitchFamily="34" charset="-128"/>
              </a:rPr>
              <a:t>: Activity to provoke failures in a planned way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solidFill>
                  <a:srgbClr val="FC0128"/>
                </a:solidFill>
                <a:ea typeface="ＭＳ Ｐゴシック" pitchFamily="34" charset="-128"/>
              </a:rPr>
              <a:t>Debugging</a:t>
            </a:r>
            <a:r>
              <a:rPr lang="en-US" altLang="en-US" dirty="0" smtClean="0">
                <a:ea typeface="ＭＳ Ｐゴシック" pitchFamily="34" charset="-128"/>
              </a:rPr>
              <a:t>: Find and remove the cause (Faults) of an observed failure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solidFill>
                  <a:srgbClr val="FC0128"/>
                </a:solidFill>
                <a:ea typeface="ＭＳ Ｐゴシック" pitchFamily="34" charset="-128"/>
              </a:rPr>
              <a:t>Monitoring</a:t>
            </a:r>
            <a:r>
              <a:rPr lang="en-US" altLang="en-US" dirty="0" smtClean="0">
                <a:ea typeface="ＭＳ Ｐゴシック" pitchFamily="34" charset="-128"/>
              </a:rPr>
              <a:t>: Deliver information about state =&gt; Used during debugging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rgbClr val="0006A3"/>
                </a:solidFill>
                <a:ea typeface="ＭＳ Ｐゴシック" pitchFamily="34" charset="-128"/>
              </a:rPr>
              <a:t>Fault tolerance</a:t>
            </a:r>
            <a:endParaRPr lang="en-US" altLang="en-US" dirty="0" smtClean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ea typeface="ＭＳ Ｐゴシック" pitchFamily="34" charset="-128"/>
              </a:rPr>
              <a:t>Exception handling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ea typeface="ＭＳ Ｐゴシック" pitchFamily="34" charset="-128"/>
              </a:rPr>
              <a:t>Modular redundancy.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153400" cy="704850"/>
          </a:xfrm>
          <a:noFill/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Taxonomy for Fault Handling Techniques</a:t>
            </a:r>
          </a:p>
        </p:txBody>
      </p:sp>
      <p:sp>
        <p:nvSpPr>
          <p:cNvPr id="49155" name="Freeform 36"/>
          <p:cNvSpPr>
            <a:spLocks/>
          </p:cNvSpPr>
          <p:nvPr/>
        </p:nvSpPr>
        <p:spPr bwMode="auto">
          <a:xfrm>
            <a:off x="4657725" y="5202238"/>
            <a:ext cx="12700" cy="23812"/>
          </a:xfrm>
          <a:custGeom>
            <a:avLst/>
            <a:gdLst>
              <a:gd name="T0" fmla="*/ 2147483647 w 9"/>
              <a:gd name="T1" fmla="*/ 0 h 17"/>
              <a:gd name="T2" fmla="*/ 2147483647 w 9"/>
              <a:gd name="T3" fmla="*/ 0 h 17"/>
              <a:gd name="T4" fmla="*/ 0 w 9"/>
              <a:gd name="T5" fmla="*/ 2147483647 h 17"/>
              <a:gd name="T6" fmla="*/ 2147483647 w 9"/>
              <a:gd name="T7" fmla="*/ 2147483647 h 17"/>
              <a:gd name="T8" fmla="*/ 2147483647 w 9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"/>
              <a:gd name="T16" fmla="*/ 0 h 17"/>
              <a:gd name="T17" fmla="*/ 9 w 9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" h="17">
                <a:moveTo>
                  <a:pt x="8" y="0"/>
                </a:moveTo>
                <a:lnTo>
                  <a:pt x="4" y="0"/>
                </a:lnTo>
                <a:lnTo>
                  <a:pt x="0" y="11"/>
                </a:lnTo>
                <a:lnTo>
                  <a:pt x="4" y="16"/>
                </a:lnTo>
                <a:lnTo>
                  <a:pt x="8" y="0"/>
                </a:lnTo>
              </a:path>
            </a:pathLst>
          </a:cu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9156" name="Freeform 39"/>
          <p:cNvSpPr>
            <a:spLocks/>
          </p:cNvSpPr>
          <p:nvPr/>
        </p:nvSpPr>
        <p:spPr bwMode="auto">
          <a:xfrm>
            <a:off x="4160838" y="5202238"/>
            <a:ext cx="12700" cy="23812"/>
          </a:xfrm>
          <a:custGeom>
            <a:avLst/>
            <a:gdLst>
              <a:gd name="T0" fmla="*/ 2147483647 w 9"/>
              <a:gd name="T1" fmla="*/ 2147483647 h 17"/>
              <a:gd name="T2" fmla="*/ 2147483647 w 9"/>
              <a:gd name="T3" fmla="*/ 2147483647 h 17"/>
              <a:gd name="T4" fmla="*/ 2147483647 w 9"/>
              <a:gd name="T5" fmla="*/ 0 h 17"/>
              <a:gd name="T6" fmla="*/ 0 w 9"/>
              <a:gd name="T7" fmla="*/ 0 h 17"/>
              <a:gd name="T8" fmla="*/ 2147483647 w 9"/>
              <a:gd name="T9" fmla="*/ 2147483647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"/>
              <a:gd name="T16" fmla="*/ 0 h 17"/>
              <a:gd name="T17" fmla="*/ 9 w 9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" h="17">
                <a:moveTo>
                  <a:pt x="4" y="16"/>
                </a:moveTo>
                <a:lnTo>
                  <a:pt x="8" y="11"/>
                </a:lnTo>
                <a:lnTo>
                  <a:pt x="4" y="0"/>
                </a:lnTo>
                <a:lnTo>
                  <a:pt x="0" y="0"/>
                </a:lnTo>
                <a:lnTo>
                  <a:pt x="4" y="16"/>
                </a:lnTo>
              </a:path>
            </a:pathLst>
          </a:custGeom>
          <a:solidFill>
            <a:srgbClr val="FC012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9157" name="Rectangle 159"/>
          <p:cNvSpPr>
            <a:spLocks noChangeArrowheads="1"/>
          </p:cNvSpPr>
          <p:nvPr/>
        </p:nvSpPr>
        <p:spPr bwMode="auto">
          <a:xfrm>
            <a:off x="3848100" y="1143000"/>
            <a:ext cx="1447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1600"/>
              <a:t>Fault Handling</a:t>
            </a:r>
            <a:endParaRPr lang="de-DE" altLang="en-US" sz="1800"/>
          </a:p>
        </p:txBody>
      </p:sp>
      <p:sp>
        <p:nvSpPr>
          <p:cNvPr id="49158" name="Rectangle 160"/>
          <p:cNvSpPr>
            <a:spLocks noChangeArrowheads="1"/>
          </p:cNvSpPr>
          <p:nvPr/>
        </p:nvSpPr>
        <p:spPr bwMode="auto">
          <a:xfrm>
            <a:off x="1219200" y="2133600"/>
            <a:ext cx="1447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1600"/>
              <a:t>Fault </a:t>
            </a:r>
            <a:br>
              <a:rPr lang="de-DE" altLang="en-US" sz="1600"/>
            </a:br>
            <a:r>
              <a:rPr lang="de-DE" altLang="en-US" sz="1600"/>
              <a:t>Avoidance</a:t>
            </a:r>
            <a:endParaRPr lang="de-DE" altLang="en-US" sz="1800"/>
          </a:p>
        </p:txBody>
      </p:sp>
      <p:sp>
        <p:nvSpPr>
          <p:cNvPr id="49159" name="Rectangle 161"/>
          <p:cNvSpPr>
            <a:spLocks noChangeArrowheads="1"/>
          </p:cNvSpPr>
          <p:nvPr/>
        </p:nvSpPr>
        <p:spPr bwMode="auto">
          <a:xfrm>
            <a:off x="3848100" y="2133600"/>
            <a:ext cx="1447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1600"/>
              <a:t>Fault </a:t>
            </a:r>
            <a:br>
              <a:rPr lang="de-DE" altLang="en-US" sz="1600"/>
            </a:br>
            <a:r>
              <a:rPr lang="de-DE" altLang="en-US" sz="1600"/>
              <a:t>Detection</a:t>
            </a:r>
            <a:endParaRPr lang="de-DE" altLang="en-US" sz="1800"/>
          </a:p>
        </p:txBody>
      </p:sp>
      <p:sp>
        <p:nvSpPr>
          <p:cNvPr id="49160" name="Rectangle 162"/>
          <p:cNvSpPr>
            <a:spLocks noChangeArrowheads="1"/>
          </p:cNvSpPr>
          <p:nvPr/>
        </p:nvSpPr>
        <p:spPr bwMode="auto">
          <a:xfrm>
            <a:off x="6477000" y="2133600"/>
            <a:ext cx="1447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1600"/>
              <a:t>Fault </a:t>
            </a:r>
            <a:br>
              <a:rPr lang="de-DE" altLang="en-US" sz="1600"/>
            </a:br>
            <a:r>
              <a:rPr lang="de-DE" altLang="en-US" sz="1600"/>
              <a:t>Tolerance</a:t>
            </a:r>
            <a:endParaRPr lang="de-DE" altLang="en-US" sz="1800"/>
          </a:p>
        </p:txBody>
      </p:sp>
      <p:sp>
        <p:nvSpPr>
          <p:cNvPr id="49161" name="Rectangle 163"/>
          <p:cNvSpPr>
            <a:spLocks noChangeArrowheads="1"/>
          </p:cNvSpPr>
          <p:nvPr/>
        </p:nvSpPr>
        <p:spPr bwMode="auto">
          <a:xfrm>
            <a:off x="1219200" y="3733800"/>
            <a:ext cx="1447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1600"/>
              <a:t>Verification</a:t>
            </a:r>
            <a:endParaRPr lang="de-DE" altLang="en-US" sz="1800"/>
          </a:p>
        </p:txBody>
      </p:sp>
      <p:sp>
        <p:nvSpPr>
          <p:cNvPr id="49162" name="Rectangle 164"/>
          <p:cNvSpPr>
            <a:spLocks noChangeArrowheads="1"/>
          </p:cNvSpPr>
          <p:nvPr/>
        </p:nvSpPr>
        <p:spPr bwMode="auto">
          <a:xfrm>
            <a:off x="2111375" y="3048000"/>
            <a:ext cx="1447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1600"/>
              <a:t>Configuration</a:t>
            </a:r>
            <a:br>
              <a:rPr lang="de-DE" altLang="en-US" sz="1600"/>
            </a:br>
            <a:r>
              <a:rPr lang="de-DE" altLang="en-US" sz="1600"/>
              <a:t>Management</a:t>
            </a:r>
            <a:endParaRPr lang="de-DE" altLang="en-US" sz="1800"/>
          </a:p>
        </p:txBody>
      </p:sp>
      <p:sp>
        <p:nvSpPr>
          <p:cNvPr id="49163" name="Rectangle 165"/>
          <p:cNvSpPr>
            <a:spLocks noChangeArrowheads="1"/>
          </p:cNvSpPr>
          <p:nvPr/>
        </p:nvSpPr>
        <p:spPr bwMode="auto">
          <a:xfrm>
            <a:off x="325438" y="3048000"/>
            <a:ext cx="1447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1600"/>
              <a:t>Methodoloy</a:t>
            </a:r>
            <a:endParaRPr lang="de-DE" altLang="en-US" sz="1800"/>
          </a:p>
        </p:txBody>
      </p:sp>
      <p:sp>
        <p:nvSpPr>
          <p:cNvPr id="49164" name="AutoShape 168"/>
          <p:cNvSpPr>
            <a:spLocks noChangeArrowheads="1"/>
          </p:cNvSpPr>
          <p:nvPr/>
        </p:nvSpPr>
        <p:spPr bwMode="auto">
          <a:xfrm>
            <a:off x="1833563" y="2678113"/>
            <a:ext cx="228600" cy="152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endParaRPr lang="en-US" altLang="en-US" sz="1800"/>
          </a:p>
        </p:txBody>
      </p:sp>
      <p:cxnSp>
        <p:nvCxnSpPr>
          <p:cNvPr id="49165" name="AutoShape 169"/>
          <p:cNvCxnSpPr>
            <a:cxnSpLocks noChangeShapeType="1"/>
            <a:stCxn id="49163" idx="0"/>
            <a:endCxn id="49164" idx="3"/>
          </p:cNvCxnSpPr>
          <p:nvPr/>
        </p:nvCxnSpPr>
        <p:spPr bwMode="auto">
          <a:xfrm rot="-5400000">
            <a:off x="1389857" y="2489994"/>
            <a:ext cx="217487" cy="898525"/>
          </a:xfrm>
          <a:prstGeom prst="bentConnector3">
            <a:avLst>
              <a:gd name="adj1" fmla="val 4963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6" name="AutoShape 170"/>
          <p:cNvCxnSpPr>
            <a:cxnSpLocks noChangeShapeType="1"/>
            <a:stCxn id="49161" idx="0"/>
            <a:endCxn id="49164" idx="3"/>
          </p:cNvCxnSpPr>
          <p:nvPr/>
        </p:nvCxnSpPr>
        <p:spPr bwMode="auto">
          <a:xfrm rot="-5400000">
            <a:off x="1493838" y="3279775"/>
            <a:ext cx="903287" cy="4763"/>
          </a:xfrm>
          <a:prstGeom prst="bentConnector3">
            <a:avLst>
              <a:gd name="adj1" fmla="val 4991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7" name="AutoShape 171"/>
          <p:cNvCxnSpPr>
            <a:cxnSpLocks noChangeShapeType="1"/>
            <a:stCxn id="49162" idx="0"/>
            <a:endCxn id="49164" idx="3"/>
          </p:cNvCxnSpPr>
          <p:nvPr/>
        </p:nvCxnSpPr>
        <p:spPr bwMode="auto">
          <a:xfrm rot="5400000" flipH="1">
            <a:off x="2282825" y="2495551"/>
            <a:ext cx="217487" cy="887412"/>
          </a:xfrm>
          <a:prstGeom prst="bentConnector3">
            <a:avLst>
              <a:gd name="adj1" fmla="val 4963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8" name="AutoShape 172"/>
          <p:cNvSpPr>
            <a:spLocks noChangeArrowheads="1"/>
          </p:cNvSpPr>
          <p:nvPr/>
        </p:nvSpPr>
        <p:spPr bwMode="auto">
          <a:xfrm>
            <a:off x="4457700" y="2678113"/>
            <a:ext cx="228600" cy="152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9169" name="AutoShape 173"/>
          <p:cNvSpPr>
            <a:spLocks noChangeArrowheads="1"/>
          </p:cNvSpPr>
          <p:nvPr/>
        </p:nvSpPr>
        <p:spPr bwMode="auto">
          <a:xfrm>
            <a:off x="7086600" y="2687638"/>
            <a:ext cx="228600" cy="152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9170" name="Rectangle 174"/>
          <p:cNvSpPr>
            <a:spLocks noChangeArrowheads="1"/>
          </p:cNvSpPr>
          <p:nvPr/>
        </p:nvSpPr>
        <p:spPr bwMode="auto">
          <a:xfrm>
            <a:off x="5562600" y="3048000"/>
            <a:ext cx="1447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1600"/>
              <a:t>Atomic</a:t>
            </a:r>
            <a:br>
              <a:rPr lang="de-DE" altLang="en-US" sz="1600"/>
            </a:br>
            <a:r>
              <a:rPr lang="de-DE" altLang="en-US" sz="1600"/>
              <a:t>Transactions</a:t>
            </a:r>
            <a:endParaRPr lang="de-DE" altLang="en-US" sz="1800"/>
          </a:p>
        </p:txBody>
      </p:sp>
      <p:sp>
        <p:nvSpPr>
          <p:cNvPr id="49171" name="Rectangle 175"/>
          <p:cNvSpPr>
            <a:spLocks noChangeArrowheads="1"/>
          </p:cNvSpPr>
          <p:nvPr/>
        </p:nvSpPr>
        <p:spPr bwMode="auto">
          <a:xfrm>
            <a:off x="7391400" y="3048000"/>
            <a:ext cx="1447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1600"/>
              <a:t>Modular</a:t>
            </a:r>
            <a:br>
              <a:rPr lang="de-DE" altLang="en-US" sz="1600"/>
            </a:br>
            <a:r>
              <a:rPr lang="de-DE" altLang="en-US" sz="1600"/>
              <a:t>Redundancy</a:t>
            </a:r>
            <a:endParaRPr lang="de-DE" altLang="en-US" sz="1800"/>
          </a:p>
        </p:txBody>
      </p:sp>
      <p:cxnSp>
        <p:nvCxnSpPr>
          <p:cNvPr id="49172" name="AutoShape 176"/>
          <p:cNvCxnSpPr>
            <a:cxnSpLocks noChangeShapeType="1"/>
            <a:stCxn id="49171" idx="0"/>
            <a:endCxn id="49169" idx="3"/>
          </p:cNvCxnSpPr>
          <p:nvPr/>
        </p:nvCxnSpPr>
        <p:spPr bwMode="auto">
          <a:xfrm rot="5400000" flipH="1">
            <a:off x="7554119" y="2486819"/>
            <a:ext cx="207962" cy="914400"/>
          </a:xfrm>
          <a:prstGeom prst="bentConnector3">
            <a:avLst>
              <a:gd name="adj1" fmla="val 4962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3" name="AutoShape 177"/>
          <p:cNvCxnSpPr>
            <a:cxnSpLocks noChangeShapeType="1"/>
            <a:stCxn id="49170" idx="0"/>
            <a:endCxn id="49169" idx="3"/>
          </p:cNvCxnSpPr>
          <p:nvPr/>
        </p:nvCxnSpPr>
        <p:spPr bwMode="auto">
          <a:xfrm rot="-5400000">
            <a:off x="6639719" y="2486819"/>
            <a:ext cx="207962" cy="914400"/>
          </a:xfrm>
          <a:prstGeom prst="bentConnector3">
            <a:avLst>
              <a:gd name="adj1" fmla="val 4962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4" name="Rectangle 178"/>
          <p:cNvSpPr>
            <a:spLocks noChangeArrowheads="1"/>
          </p:cNvSpPr>
          <p:nvPr/>
        </p:nvSpPr>
        <p:spPr bwMode="auto">
          <a:xfrm>
            <a:off x="3675063" y="5638800"/>
            <a:ext cx="1447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1600"/>
              <a:t>System </a:t>
            </a:r>
            <a:br>
              <a:rPr lang="de-DE" altLang="en-US" sz="1600"/>
            </a:br>
            <a:r>
              <a:rPr lang="de-DE" altLang="en-US" sz="1600"/>
              <a:t>Testing</a:t>
            </a:r>
            <a:endParaRPr lang="de-DE" altLang="en-US" sz="1800"/>
          </a:p>
        </p:txBody>
      </p:sp>
      <p:sp>
        <p:nvSpPr>
          <p:cNvPr id="49175" name="Rectangle 179"/>
          <p:cNvSpPr>
            <a:spLocks noChangeArrowheads="1"/>
          </p:cNvSpPr>
          <p:nvPr/>
        </p:nvSpPr>
        <p:spPr bwMode="auto">
          <a:xfrm>
            <a:off x="2171700" y="5635625"/>
            <a:ext cx="1447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1600"/>
              <a:t>Integration</a:t>
            </a:r>
            <a:br>
              <a:rPr lang="de-DE" altLang="en-US" sz="1600"/>
            </a:br>
            <a:r>
              <a:rPr lang="de-DE" altLang="en-US" sz="1600"/>
              <a:t>Testing</a:t>
            </a:r>
            <a:endParaRPr lang="de-DE" altLang="en-US" sz="1800"/>
          </a:p>
        </p:txBody>
      </p:sp>
      <p:sp>
        <p:nvSpPr>
          <p:cNvPr id="49176" name="Rectangle 180"/>
          <p:cNvSpPr>
            <a:spLocks noChangeArrowheads="1"/>
          </p:cNvSpPr>
          <p:nvPr/>
        </p:nvSpPr>
        <p:spPr bwMode="auto">
          <a:xfrm>
            <a:off x="685800" y="5635625"/>
            <a:ext cx="1447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1600"/>
              <a:t>Unit</a:t>
            </a:r>
          </a:p>
          <a:p>
            <a:pPr algn="ctr"/>
            <a:r>
              <a:rPr lang="de-DE" altLang="en-US" sz="1600"/>
              <a:t>Testing</a:t>
            </a:r>
            <a:endParaRPr lang="de-DE" altLang="en-US" sz="1800"/>
          </a:p>
        </p:txBody>
      </p:sp>
      <p:sp>
        <p:nvSpPr>
          <p:cNvPr id="49177" name="Rectangle 181"/>
          <p:cNvSpPr>
            <a:spLocks noChangeArrowheads="1"/>
          </p:cNvSpPr>
          <p:nvPr/>
        </p:nvSpPr>
        <p:spPr bwMode="auto">
          <a:xfrm>
            <a:off x="2171700" y="4645025"/>
            <a:ext cx="1447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1600"/>
              <a:t>Testing</a:t>
            </a:r>
            <a:endParaRPr lang="de-DE" altLang="en-US" sz="1800"/>
          </a:p>
        </p:txBody>
      </p:sp>
      <p:sp>
        <p:nvSpPr>
          <p:cNvPr id="49178" name="Rectangle 182"/>
          <p:cNvSpPr>
            <a:spLocks noChangeArrowheads="1"/>
          </p:cNvSpPr>
          <p:nvPr/>
        </p:nvSpPr>
        <p:spPr bwMode="auto">
          <a:xfrm>
            <a:off x="5529263" y="4648200"/>
            <a:ext cx="1447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1600"/>
              <a:t>Debugging</a:t>
            </a:r>
            <a:endParaRPr lang="de-DE" altLang="en-US" sz="1800"/>
          </a:p>
        </p:txBody>
      </p:sp>
      <p:cxnSp>
        <p:nvCxnSpPr>
          <p:cNvPr id="49179" name="AutoShape 183"/>
          <p:cNvCxnSpPr>
            <a:cxnSpLocks noChangeShapeType="1"/>
            <a:stCxn id="49177" idx="0"/>
            <a:endCxn id="49168" idx="3"/>
          </p:cNvCxnSpPr>
          <p:nvPr/>
        </p:nvCxnSpPr>
        <p:spPr bwMode="auto">
          <a:xfrm rot="-5400000">
            <a:off x="2826544" y="2899569"/>
            <a:ext cx="1814512" cy="1676400"/>
          </a:xfrm>
          <a:prstGeom prst="bentConnector3">
            <a:avLst>
              <a:gd name="adj1" fmla="val 2676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0" name="AutoShape 184"/>
          <p:cNvSpPr>
            <a:spLocks noChangeArrowheads="1"/>
          </p:cNvSpPr>
          <p:nvPr/>
        </p:nvSpPr>
        <p:spPr bwMode="auto">
          <a:xfrm>
            <a:off x="2781300" y="5192713"/>
            <a:ext cx="228600" cy="152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endParaRPr lang="en-US" altLang="en-US" sz="1800"/>
          </a:p>
        </p:txBody>
      </p:sp>
      <p:cxnSp>
        <p:nvCxnSpPr>
          <p:cNvPr id="49181" name="AutoShape 186"/>
          <p:cNvCxnSpPr>
            <a:cxnSpLocks noChangeShapeType="1"/>
            <a:stCxn id="49176" idx="0"/>
            <a:endCxn id="49180" idx="3"/>
          </p:cNvCxnSpPr>
          <p:nvPr/>
        </p:nvCxnSpPr>
        <p:spPr bwMode="auto">
          <a:xfrm rot="-5400000">
            <a:off x="2007394" y="4747419"/>
            <a:ext cx="290512" cy="1485900"/>
          </a:xfrm>
          <a:prstGeom prst="bentConnector3">
            <a:avLst>
              <a:gd name="adj1" fmla="val 4972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2" name="AutoShape 187"/>
          <p:cNvCxnSpPr>
            <a:cxnSpLocks noChangeShapeType="1"/>
            <a:stCxn id="49175" idx="0"/>
            <a:endCxn id="49180" idx="3"/>
          </p:cNvCxnSpPr>
          <p:nvPr/>
        </p:nvCxnSpPr>
        <p:spPr bwMode="auto">
          <a:xfrm rot="-5400000">
            <a:off x="2750344" y="5490369"/>
            <a:ext cx="2905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3" name="AutoShape 188"/>
          <p:cNvCxnSpPr>
            <a:cxnSpLocks noChangeShapeType="1"/>
            <a:stCxn id="49174" idx="0"/>
            <a:endCxn id="49180" idx="3"/>
          </p:cNvCxnSpPr>
          <p:nvPr/>
        </p:nvCxnSpPr>
        <p:spPr bwMode="auto">
          <a:xfrm rot="5400000" flipH="1">
            <a:off x="3500438" y="4740275"/>
            <a:ext cx="293687" cy="1503363"/>
          </a:xfrm>
          <a:prstGeom prst="bentConnector3">
            <a:avLst>
              <a:gd name="adj1" fmla="val 49731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4" name="AutoShape 189"/>
          <p:cNvCxnSpPr>
            <a:cxnSpLocks noChangeShapeType="1"/>
            <a:stCxn id="49178" idx="0"/>
            <a:endCxn id="49168" idx="3"/>
          </p:cNvCxnSpPr>
          <p:nvPr/>
        </p:nvCxnSpPr>
        <p:spPr bwMode="auto">
          <a:xfrm rot="5400000" flipH="1">
            <a:off x="4503738" y="2898775"/>
            <a:ext cx="1817687" cy="1681163"/>
          </a:xfrm>
          <a:prstGeom prst="bentConnector3">
            <a:avLst>
              <a:gd name="adj1" fmla="val 2672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5" name="AutoShape 190"/>
          <p:cNvSpPr>
            <a:spLocks noChangeArrowheads="1"/>
          </p:cNvSpPr>
          <p:nvPr/>
        </p:nvSpPr>
        <p:spPr bwMode="auto">
          <a:xfrm>
            <a:off x="4457700" y="1676400"/>
            <a:ext cx="228600" cy="152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endParaRPr lang="en-US" altLang="en-US" sz="1800"/>
          </a:p>
        </p:txBody>
      </p:sp>
      <p:cxnSp>
        <p:nvCxnSpPr>
          <p:cNvPr id="49186" name="AutoShape 191"/>
          <p:cNvCxnSpPr>
            <a:cxnSpLocks noChangeShapeType="1"/>
            <a:stCxn id="49158" idx="0"/>
            <a:endCxn id="49185" idx="3"/>
          </p:cNvCxnSpPr>
          <p:nvPr/>
        </p:nvCxnSpPr>
        <p:spPr bwMode="auto">
          <a:xfrm rot="-5400000">
            <a:off x="3105150" y="666750"/>
            <a:ext cx="304800" cy="26289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7" name="AutoShape 192"/>
          <p:cNvCxnSpPr>
            <a:cxnSpLocks noChangeShapeType="1"/>
            <a:stCxn id="49159" idx="0"/>
            <a:endCxn id="49185" idx="3"/>
          </p:cNvCxnSpPr>
          <p:nvPr/>
        </p:nvCxnSpPr>
        <p:spPr bwMode="auto">
          <a:xfrm rot="-5400000">
            <a:off x="4419600" y="1981200"/>
            <a:ext cx="304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8" name="AutoShape 193"/>
          <p:cNvCxnSpPr>
            <a:cxnSpLocks noChangeShapeType="1"/>
            <a:stCxn id="49160" idx="0"/>
            <a:endCxn id="49185" idx="3"/>
          </p:cNvCxnSpPr>
          <p:nvPr/>
        </p:nvCxnSpPr>
        <p:spPr bwMode="auto">
          <a:xfrm rot="5400000" flipH="1">
            <a:off x="5734050" y="666750"/>
            <a:ext cx="304800" cy="262890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9" name="AutoShape 195"/>
          <p:cNvSpPr>
            <a:spLocks noChangeArrowheads="1"/>
          </p:cNvSpPr>
          <p:nvPr/>
        </p:nvSpPr>
        <p:spPr bwMode="auto">
          <a:xfrm>
            <a:off x="3733800" y="4648200"/>
            <a:ext cx="1676400" cy="533400"/>
          </a:xfrm>
          <a:prstGeom prst="leftRightArrow">
            <a:avLst>
              <a:gd name="adj1" fmla="val 50000"/>
              <a:gd name="adj2" fmla="val 62857"/>
            </a:avLst>
          </a:prstGeom>
          <a:solidFill>
            <a:srgbClr val="0080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endParaRPr lang="en-US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Observations</a:t>
            </a: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It is impossible to completely test any nontrivial module or system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Practical limitations: Complete testing is prohibitive in time and cost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Theoretical limitations: e.g. Halting problem</a:t>
            </a:r>
          </a:p>
          <a:p>
            <a:r>
              <a:rPr lang="en-US" altLang="en-US" smtClean="0">
                <a:ea typeface="ＭＳ Ｐゴシック" pitchFamily="34" charset="-128"/>
              </a:rPr>
              <a:t>“Testing can only show the presence of bugs, not their absence” (Dijkstra). </a:t>
            </a:r>
          </a:p>
          <a:p>
            <a:r>
              <a:rPr lang="en-US" altLang="en-US" smtClean="0">
                <a:ea typeface="ＭＳ Ｐゴシック" pitchFamily="34" charset="-128"/>
              </a:rPr>
              <a:t>Testing is not for free</a:t>
            </a:r>
          </a:p>
          <a:p>
            <a:pPr>
              <a:buFont typeface="Times" charset="0"/>
              <a:buNone/>
            </a:pPr>
            <a:endParaRPr lang="en-US" altLang="en-US" smtClean="0">
              <a:ea typeface="ＭＳ Ｐゴシック" pitchFamily="34" charset="-128"/>
            </a:endParaRPr>
          </a:p>
          <a:p>
            <a:pPr>
              <a:buFont typeface="Times" charset="0"/>
              <a:buNone/>
            </a:pPr>
            <a:r>
              <a:rPr lang="en-US" altLang="en-US" smtClean="0">
                <a:ea typeface="ＭＳ Ｐゴシック" pitchFamily="34" charset="-128"/>
              </a:rPr>
              <a:t>=&gt; Define your goals and priorities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Testing takes creativity</a:t>
            </a:r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To develop an effective test, one must have:</a:t>
            </a:r>
          </a:p>
          <a:p>
            <a:pPr marL="704850" lvl="1"/>
            <a:r>
              <a:rPr lang="en-US" altLang="en-US" dirty="0" smtClean="0">
                <a:ea typeface="ＭＳ Ｐゴシック" pitchFamily="34" charset="-128"/>
              </a:rPr>
              <a:t>Detailed understanding of the system</a:t>
            </a:r>
          </a:p>
          <a:p>
            <a:pPr marL="704850" lvl="1"/>
            <a:r>
              <a:rPr lang="en-US" altLang="en-US" dirty="0" smtClean="0">
                <a:ea typeface="ＭＳ Ｐゴシック" pitchFamily="34" charset="-128"/>
              </a:rPr>
              <a:t>Application and solution domain knowledge </a:t>
            </a:r>
          </a:p>
          <a:p>
            <a:pPr marL="704850" lvl="1"/>
            <a:r>
              <a:rPr lang="en-US" altLang="en-US" dirty="0" smtClean="0">
                <a:ea typeface="ＭＳ Ｐゴシック" pitchFamily="34" charset="-128"/>
              </a:rPr>
              <a:t>Knowledge of the testing techniques</a:t>
            </a:r>
          </a:p>
          <a:p>
            <a:pPr marL="704850" lvl="1"/>
            <a:r>
              <a:rPr lang="en-US" altLang="en-US" dirty="0" smtClean="0">
                <a:ea typeface="ＭＳ Ｐゴシック" pitchFamily="34" charset="-128"/>
              </a:rPr>
              <a:t>Skill to apply these techniques 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Testing is done best by independent testers</a:t>
            </a:r>
          </a:p>
          <a:p>
            <a:pPr marL="704850" lvl="1"/>
            <a:r>
              <a:rPr lang="en-US" altLang="en-US" dirty="0" smtClean="0">
                <a:ea typeface="ＭＳ Ｐゴシック" pitchFamily="34" charset="-128"/>
              </a:rPr>
              <a:t>We often develop a certain mental attitude that the program should in a certain way when in fact it does not</a:t>
            </a:r>
          </a:p>
          <a:p>
            <a:pPr marL="704850" lvl="1"/>
            <a:r>
              <a:rPr lang="en-US" altLang="en-US" dirty="0" smtClean="0">
                <a:ea typeface="ＭＳ Ｐゴシック" pitchFamily="34" charset="-128"/>
              </a:rPr>
              <a:t>Programmers often stick to the data set that makes the program work </a:t>
            </a:r>
          </a:p>
          <a:p>
            <a:pPr marL="704850" lvl="1"/>
            <a:r>
              <a:rPr lang="en-US" altLang="en-US" dirty="0" smtClean="0">
                <a:ea typeface="ＭＳ Ｐゴシック" pitchFamily="34" charset="-128"/>
              </a:rPr>
              <a:t>A program often does not work when tried by somebody else.</a:t>
            </a:r>
          </a:p>
        </p:txBody>
      </p:sp>
      <p:sp>
        <p:nvSpPr>
          <p:cNvPr id="95242" name="AutoShape 10"/>
          <p:cNvSpPr>
            <a:spLocks noChangeArrowheads="1"/>
          </p:cNvSpPr>
          <p:nvPr/>
        </p:nvSpPr>
        <p:spPr bwMode="auto">
          <a:xfrm flipV="1">
            <a:off x="3352800" y="4267200"/>
            <a:ext cx="762000" cy="304800"/>
          </a:xfrm>
          <a:prstGeom prst="wedgeRectCallout">
            <a:avLst>
              <a:gd name="adj1" fmla="val -43963"/>
              <a:gd name="adj2" fmla="val 7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1800" dirty="0"/>
              <a:t>behave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mtClean="0">
                <a:ea typeface="ＭＳ Ｐゴシック" pitchFamily="34" charset="-128"/>
              </a:rPr>
              <a:t>Testing Activities</a:t>
            </a:r>
          </a:p>
        </p:txBody>
      </p:sp>
      <p:sp>
        <p:nvSpPr>
          <p:cNvPr id="251908" name="AutoShape 4"/>
          <p:cNvSpPr>
            <a:spLocks noChangeArrowheads="1"/>
          </p:cNvSpPr>
          <p:nvPr/>
        </p:nvSpPr>
        <p:spPr bwMode="auto">
          <a:xfrm>
            <a:off x="990600" y="3886200"/>
            <a:ext cx="1219200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1800"/>
              <a:t>Unit</a:t>
            </a:r>
            <a:br>
              <a:rPr lang="de-DE" altLang="en-US" sz="1800"/>
            </a:br>
            <a:r>
              <a:rPr lang="de-DE" altLang="en-US" sz="1800"/>
              <a:t>Testing</a:t>
            </a:r>
          </a:p>
        </p:txBody>
      </p:sp>
      <p:sp>
        <p:nvSpPr>
          <p:cNvPr id="55300" name="AutoShape 6"/>
          <p:cNvSpPr>
            <a:spLocks noChangeArrowheads="1"/>
          </p:cNvSpPr>
          <p:nvPr/>
        </p:nvSpPr>
        <p:spPr bwMode="auto">
          <a:xfrm>
            <a:off x="6934200" y="3886200"/>
            <a:ext cx="1219200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1800"/>
              <a:t>Acceptance</a:t>
            </a:r>
            <a:br>
              <a:rPr lang="de-DE" altLang="en-US" sz="1800"/>
            </a:br>
            <a:r>
              <a:rPr lang="de-DE" altLang="en-US" sz="1800"/>
              <a:t>Testing</a:t>
            </a:r>
          </a:p>
        </p:txBody>
      </p:sp>
      <p:sp>
        <p:nvSpPr>
          <p:cNvPr id="55301" name="AutoShape 7"/>
          <p:cNvSpPr>
            <a:spLocks noChangeArrowheads="1"/>
          </p:cNvSpPr>
          <p:nvPr/>
        </p:nvSpPr>
        <p:spPr bwMode="auto">
          <a:xfrm>
            <a:off x="2971800" y="3886200"/>
            <a:ext cx="1219200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1800"/>
              <a:t>Integration</a:t>
            </a:r>
            <a:br>
              <a:rPr lang="de-DE" altLang="en-US" sz="1800"/>
            </a:br>
            <a:r>
              <a:rPr lang="de-DE" altLang="en-US" sz="1800"/>
              <a:t>Testing</a:t>
            </a:r>
          </a:p>
        </p:txBody>
      </p:sp>
      <p:sp>
        <p:nvSpPr>
          <p:cNvPr id="55302" name="AutoShape 8"/>
          <p:cNvSpPr>
            <a:spLocks noChangeArrowheads="1"/>
          </p:cNvSpPr>
          <p:nvPr/>
        </p:nvSpPr>
        <p:spPr bwMode="auto">
          <a:xfrm>
            <a:off x="4953000" y="3886200"/>
            <a:ext cx="1219200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1800"/>
              <a:t>System</a:t>
            </a:r>
            <a:br>
              <a:rPr lang="de-DE" altLang="en-US" sz="1800"/>
            </a:br>
            <a:r>
              <a:rPr lang="de-DE" altLang="en-US" sz="1800"/>
              <a:t>Testing</a:t>
            </a:r>
          </a:p>
        </p:txBody>
      </p:sp>
      <p:sp>
        <p:nvSpPr>
          <p:cNvPr id="55303" name="Rectangle 11"/>
          <p:cNvSpPr>
            <a:spLocks noChangeArrowheads="1"/>
          </p:cNvSpPr>
          <p:nvPr/>
        </p:nvSpPr>
        <p:spPr bwMode="auto">
          <a:xfrm>
            <a:off x="4845050" y="2133600"/>
            <a:ext cx="14478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1800"/>
              <a:t>Requirements</a:t>
            </a:r>
            <a:br>
              <a:rPr lang="de-DE" altLang="en-US" sz="1800"/>
            </a:br>
            <a:r>
              <a:rPr lang="de-DE" altLang="en-US" sz="1800"/>
              <a:t>Analysis</a:t>
            </a:r>
          </a:p>
          <a:p>
            <a:pPr algn="ctr"/>
            <a:r>
              <a:rPr lang="de-DE" altLang="en-US" sz="1800"/>
              <a:t>Document</a:t>
            </a:r>
          </a:p>
        </p:txBody>
      </p:sp>
      <p:sp>
        <p:nvSpPr>
          <p:cNvPr id="55304" name="Rectangle 13"/>
          <p:cNvSpPr>
            <a:spLocks noChangeArrowheads="1"/>
          </p:cNvSpPr>
          <p:nvPr/>
        </p:nvSpPr>
        <p:spPr bwMode="auto">
          <a:xfrm>
            <a:off x="6813550" y="2133600"/>
            <a:ext cx="14478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1800"/>
              <a:t>Client</a:t>
            </a:r>
          </a:p>
          <a:p>
            <a:pPr algn="ctr"/>
            <a:r>
              <a:rPr lang="en-GB" altLang="en-US" sz="1800"/>
              <a:t>Expectation</a:t>
            </a:r>
            <a:endParaRPr lang="de-DE" altLang="en-US" sz="1800"/>
          </a:p>
        </p:txBody>
      </p:sp>
      <p:sp>
        <p:nvSpPr>
          <p:cNvPr id="55305" name="Rectangle 14"/>
          <p:cNvSpPr>
            <a:spLocks noChangeArrowheads="1"/>
          </p:cNvSpPr>
          <p:nvPr/>
        </p:nvSpPr>
        <p:spPr bwMode="auto">
          <a:xfrm>
            <a:off x="2852738" y="2133600"/>
            <a:ext cx="14478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1800"/>
              <a:t>System</a:t>
            </a:r>
            <a:br>
              <a:rPr lang="de-DE" altLang="en-US" sz="1800"/>
            </a:br>
            <a:r>
              <a:rPr lang="de-DE" altLang="en-US" sz="1800"/>
              <a:t>Design</a:t>
            </a:r>
          </a:p>
          <a:p>
            <a:pPr algn="ctr"/>
            <a:r>
              <a:rPr lang="de-DE" altLang="en-US" sz="1800"/>
              <a:t>Document</a:t>
            </a:r>
          </a:p>
        </p:txBody>
      </p:sp>
      <p:sp>
        <p:nvSpPr>
          <p:cNvPr id="55306" name="Rectangle 15"/>
          <p:cNvSpPr>
            <a:spLocks noChangeArrowheads="1"/>
          </p:cNvSpPr>
          <p:nvPr/>
        </p:nvSpPr>
        <p:spPr bwMode="auto">
          <a:xfrm>
            <a:off x="881063" y="2133600"/>
            <a:ext cx="14478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1800"/>
              <a:t>Object</a:t>
            </a:r>
            <a:br>
              <a:rPr lang="de-DE" altLang="en-US" sz="1800"/>
            </a:br>
            <a:r>
              <a:rPr lang="de-DE" altLang="en-US" sz="1800"/>
              <a:t>Design</a:t>
            </a:r>
          </a:p>
          <a:p>
            <a:pPr algn="ctr"/>
            <a:r>
              <a:rPr lang="de-DE" altLang="en-US" sz="1800"/>
              <a:t>Document</a:t>
            </a:r>
          </a:p>
        </p:txBody>
      </p:sp>
      <p:cxnSp>
        <p:nvCxnSpPr>
          <p:cNvPr id="55307" name="AutoShape 17"/>
          <p:cNvCxnSpPr>
            <a:cxnSpLocks noChangeShapeType="1"/>
          </p:cNvCxnSpPr>
          <p:nvPr/>
        </p:nvCxnSpPr>
        <p:spPr bwMode="auto">
          <a:xfrm>
            <a:off x="6167438" y="4229100"/>
            <a:ext cx="762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8" name="AutoShape 18"/>
          <p:cNvCxnSpPr>
            <a:cxnSpLocks noChangeShapeType="1"/>
          </p:cNvCxnSpPr>
          <p:nvPr/>
        </p:nvCxnSpPr>
        <p:spPr bwMode="auto">
          <a:xfrm>
            <a:off x="4186238" y="4229100"/>
            <a:ext cx="762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9" name="Line 19"/>
          <p:cNvSpPr>
            <a:spLocks noChangeShapeType="1"/>
          </p:cNvSpPr>
          <p:nvPr/>
        </p:nvSpPr>
        <p:spPr bwMode="auto">
          <a:xfrm>
            <a:off x="6553200" y="1143000"/>
            <a:ext cx="0" cy="518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Text Box 20"/>
          <p:cNvSpPr txBox="1">
            <a:spLocks noChangeArrowheads="1"/>
          </p:cNvSpPr>
          <p:nvPr/>
        </p:nvSpPr>
        <p:spPr bwMode="auto">
          <a:xfrm>
            <a:off x="2971800" y="5867400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1800"/>
              <a:t>Developer</a:t>
            </a:r>
          </a:p>
        </p:txBody>
      </p:sp>
      <p:cxnSp>
        <p:nvCxnSpPr>
          <p:cNvPr id="55311" name="AutoShape 21"/>
          <p:cNvCxnSpPr>
            <a:cxnSpLocks noChangeShapeType="1"/>
            <a:stCxn id="251908" idx="3"/>
            <a:endCxn id="55301" idx="1"/>
          </p:cNvCxnSpPr>
          <p:nvPr/>
        </p:nvCxnSpPr>
        <p:spPr bwMode="auto">
          <a:xfrm>
            <a:off x="2209800" y="4229100"/>
            <a:ext cx="762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2" name="Text Box 22"/>
          <p:cNvSpPr txBox="1">
            <a:spLocks noChangeArrowheads="1"/>
          </p:cNvSpPr>
          <p:nvPr/>
        </p:nvSpPr>
        <p:spPr bwMode="auto">
          <a:xfrm>
            <a:off x="6858000" y="5881688"/>
            <a:ext cx="137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1800"/>
              <a:t>Client</a:t>
            </a:r>
          </a:p>
        </p:txBody>
      </p:sp>
      <p:cxnSp>
        <p:nvCxnSpPr>
          <p:cNvPr id="55313" name="AutoShape 23"/>
          <p:cNvCxnSpPr>
            <a:cxnSpLocks noChangeShapeType="1"/>
            <a:stCxn id="55306" idx="2"/>
            <a:endCxn id="251908" idx="0"/>
          </p:cNvCxnSpPr>
          <p:nvPr/>
        </p:nvCxnSpPr>
        <p:spPr bwMode="auto">
          <a:xfrm flipH="1">
            <a:off x="1600200" y="3124200"/>
            <a:ext cx="4763" cy="762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4" name="AutoShape 24"/>
          <p:cNvCxnSpPr>
            <a:cxnSpLocks noChangeShapeType="1"/>
          </p:cNvCxnSpPr>
          <p:nvPr/>
        </p:nvCxnSpPr>
        <p:spPr bwMode="auto">
          <a:xfrm>
            <a:off x="7532688" y="3124200"/>
            <a:ext cx="6350" cy="762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5" name="AutoShape 25"/>
          <p:cNvCxnSpPr>
            <a:cxnSpLocks noChangeShapeType="1"/>
          </p:cNvCxnSpPr>
          <p:nvPr/>
        </p:nvCxnSpPr>
        <p:spPr bwMode="auto">
          <a:xfrm flipH="1">
            <a:off x="5557838" y="3124200"/>
            <a:ext cx="6350" cy="762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6" name="AutoShape 26"/>
          <p:cNvCxnSpPr>
            <a:cxnSpLocks noChangeShapeType="1"/>
          </p:cNvCxnSpPr>
          <p:nvPr/>
        </p:nvCxnSpPr>
        <p:spPr bwMode="auto">
          <a:xfrm>
            <a:off x="3571875" y="3124200"/>
            <a:ext cx="4763" cy="762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1940" name="AutoShape 36"/>
          <p:cNvSpPr>
            <a:spLocks noChangeArrowheads="1"/>
          </p:cNvSpPr>
          <p:nvPr/>
        </p:nvSpPr>
        <p:spPr bwMode="auto">
          <a:xfrm>
            <a:off x="5867400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800"/>
              <a:t>Unit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251941" name="AutoShape 37"/>
          <p:cNvSpPr>
            <a:spLocks noChangeArrowheads="1"/>
          </p:cNvSpPr>
          <p:nvPr/>
        </p:nvSpPr>
        <p:spPr bwMode="auto">
          <a:xfrm>
            <a:off x="8396288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800"/>
              <a:t>Acceptance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251942" name="AutoShape 38"/>
          <p:cNvSpPr>
            <a:spLocks noChangeArrowheads="1"/>
          </p:cNvSpPr>
          <p:nvPr/>
        </p:nvSpPr>
        <p:spPr bwMode="auto">
          <a:xfrm>
            <a:off x="6710363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800"/>
              <a:t>Integration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251943" name="AutoShape 39"/>
          <p:cNvSpPr>
            <a:spLocks noChangeArrowheads="1"/>
          </p:cNvSpPr>
          <p:nvPr/>
        </p:nvSpPr>
        <p:spPr bwMode="auto">
          <a:xfrm>
            <a:off x="7553325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800"/>
              <a:t>System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cxnSp>
        <p:nvCxnSpPr>
          <p:cNvPr id="251944" name="AutoShape 40"/>
          <p:cNvCxnSpPr>
            <a:cxnSpLocks noChangeShapeType="1"/>
          </p:cNvCxnSpPr>
          <p:nvPr/>
        </p:nvCxnSpPr>
        <p:spPr bwMode="auto">
          <a:xfrm>
            <a:off x="8070850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1945" name="AutoShape 41"/>
          <p:cNvCxnSpPr>
            <a:cxnSpLocks noChangeShapeType="1"/>
          </p:cNvCxnSpPr>
          <p:nvPr/>
        </p:nvCxnSpPr>
        <p:spPr bwMode="auto">
          <a:xfrm>
            <a:off x="7227888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1946" name="AutoShape 42"/>
          <p:cNvCxnSpPr>
            <a:cxnSpLocks noChangeShapeType="1"/>
            <a:stCxn id="251940" idx="3"/>
            <a:endCxn id="251942" idx="1"/>
          </p:cNvCxnSpPr>
          <p:nvPr/>
        </p:nvCxnSpPr>
        <p:spPr bwMode="auto">
          <a:xfrm>
            <a:off x="6386513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1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1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1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1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1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1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1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1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1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1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1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1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2519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519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519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40" grpId="0" animBg="1"/>
      <p:bldP spid="251941" grpId="0" animBg="1"/>
      <p:bldP spid="251942" grpId="0" animBg="1"/>
      <p:bldP spid="2519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Types of  Testing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C0128"/>
                </a:solidFill>
                <a:ea typeface="ＭＳ Ｐゴシック" pitchFamily="34" charset="-128"/>
              </a:rPr>
              <a:t>Unit Testing</a:t>
            </a:r>
            <a:endParaRPr lang="en-US" altLang="en-US" smtClean="0">
              <a:ea typeface="ＭＳ Ｐゴシック" pitchFamily="34" charset="-128"/>
            </a:endParaRPr>
          </a:p>
          <a:p>
            <a:pPr lvl="1"/>
            <a:r>
              <a:rPr lang="en-US" altLang="en-US" smtClean="0">
                <a:ea typeface="ＭＳ Ｐゴシック" pitchFamily="34" charset="-128"/>
              </a:rPr>
              <a:t>Individual component (class or subsystem)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Carried out by developers</a:t>
            </a:r>
          </a:p>
          <a:p>
            <a:pPr lvl="1"/>
            <a:r>
              <a:rPr lang="en-US" altLang="en-US" u="sng" smtClean="0">
                <a:ea typeface="ＭＳ Ｐゴシック" pitchFamily="34" charset="-128"/>
              </a:rPr>
              <a:t>Goal:</a:t>
            </a:r>
            <a:r>
              <a:rPr lang="en-US" altLang="en-US" smtClean="0">
                <a:ea typeface="ＭＳ Ｐゴシック" pitchFamily="34" charset="-128"/>
              </a:rPr>
              <a:t> Confirm that the component or subsystem is correctly coded and carries out the intended functionality</a:t>
            </a:r>
          </a:p>
          <a:p>
            <a:r>
              <a:rPr lang="en-US" altLang="en-US" smtClean="0">
                <a:solidFill>
                  <a:srgbClr val="FC0128"/>
                </a:solidFill>
                <a:ea typeface="ＭＳ Ｐゴシック" pitchFamily="34" charset="-128"/>
              </a:rPr>
              <a:t>Integration Testing</a:t>
            </a:r>
            <a:endParaRPr lang="en-US" altLang="en-US" smtClean="0">
              <a:ea typeface="ＭＳ Ｐゴシック" pitchFamily="34" charset="-128"/>
            </a:endParaRPr>
          </a:p>
          <a:p>
            <a:pPr lvl="1"/>
            <a:r>
              <a:rPr lang="en-US" altLang="en-US" smtClean="0">
                <a:ea typeface="ＭＳ Ｐゴシック" pitchFamily="34" charset="-128"/>
              </a:rPr>
              <a:t>Groups of subsystems (collection of subsystems) and eventually the entire system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Carried out by developers</a:t>
            </a:r>
          </a:p>
          <a:p>
            <a:pPr lvl="1"/>
            <a:r>
              <a:rPr lang="en-US" altLang="en-US" u="sng" smtClean="0">
                <a:ea typeface="ＭＳ Ｐゴシック" pitchFamily="34" charset="-128"/>
              </a:rPr>
              <a:t>Goal</a:t>
            </a:r>
            <a:r>
              <a:rPr lang="en-US" altLang="en-US" smtClean="0">
                <a:ea typeface="ＭＳ Ｐゴシック" pitchFamily="34" charset="-128"/>
              </a:rPr>
              <a:t>:  Test the interfaces among the subsystems.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5867400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800"/>
              <a:t>Unit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57349" name="AutoShape 7"/>
          <p:cNvSpPr>
            <a:spLocks noChangeArrowheads="1"/>
          </p:cNvSpPr>
          <p:nvPr/>
        </p:nvSpPr>
        <p:spPr bwMode="auto">
          <a:xfrm>
            <a:off x="8396288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800"/>
              <a:t>Acceptance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6710363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800"/>
              <a:t>Integration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57351" name="AutoShape 9"/>
          <p:cNvSpPr>
            <a:spLocks noChangeArrowheads="1"/>
          </p:cNvSpPr>
          <p:nvPr/>
        </p:nvSpPr>
        <p:spPr bwMode="auto">
          <a:xfrm>
            <a:off x="7553325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800"/>
              <a:t>System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cxnSp>
        <p:nvCxnSpPr>
          <p:cNvPr id="57352" name="AutoShape 10"/>
          <p:cNvCxnSpPr>
            <a:cxnSpLocks noChangeShapeType="1"/>
          </p:cNvCxnSpPr>
          <p:nvPr/>
        </p:nvCxnSpPr>
        <p:spPr bwMode="auto">
          <a:xfrm>
            <a:off x="8070850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3" name="AutoShape 11"/>
          <p:cNvCxnSpPr>
            <a:cxnSpLocks noChangeShapeType="1"/>
          </p:cNvCxnSpPr>
          <p:nvPr/>
        </p:nvCxnSpPr>
        <p:spPr bwMode="auto">
          <a:xfrm>
            <a:off x="7227888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4" name="AutoShape 12"/>
          <p:cNvCxnSpPr>
            <a:cxnSpLocks noChangeShapeType="1"/>
            <a:stCxn id="40966" idx="3"/>
            <a:endCxn id="40968" idx="1"/>
          </p:cNvCxnSpPr>
          <p:nvPr/>
        </p:nvCxnSpPr>
        <p:spPr bwMode="auto">
          <a:xfrm>
            <a:off x="6386513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Types of Testing continued...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solidFill>
                  <a:srgbClr val="FC0128"/>
                </a:solidFill>
                <a:ea typeface="ＭＳ Ｐゴシック" pitchFamily="34" charset="-128"/>
              </a:rPr>
              <a:t>System Testing</a:t>
            </a:r>
            <a:endParaRPr lang="en-US" altLang="en-US" smtClean="0">
              <a:ea typeface="ＭＳ Ｐゴシック" pitchFamily="34" charset="-128"/>
            </a:endParaRPr>
          </a:p>
          <a:p>
            <a:pPr lvl="1"/>
            <a:r>
              <a:rPr lang="en-US" altLang="en-US" smtClean="0">
                <a:ea typeface="ＭＳ Ｐゴシック" pitchFamily="34" charset="-128"/>
              </a:rPr>
              <a:t>The entire system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Carried out by developers</a:t>
            </a:r>
          </a:p>
          <a:p>
            <a:pPr lvl="1"/>
            <a:r>
              <a:rPr lang="en-US" altLang="en-US" u="sng" smtClean="0">
                <a:ea typeface="ＭＳ Ｐゴシック" pitchFamily="34" charset="-128"/>
              </a:rPr>
              <a:t>Goal:</a:t>
            </a:r>
            <a:r>
              <a:rPr lang="en-US" altLang="en-US" smtClean="0">
                <a:ea typeface="ＭＳ Ｐゴシック" pitchFamily="34" charset="-128"/>
              </a:rPr>
              <a:t>  Determine if the system meets the requirements (functional and nonfunctional)</a:t>
            </a:r>
          </a:p>
          <a:p>
            <a:r>
              <a:rPr lang="en-US" altLang="en-US" smtClean="0">
                <a:solidFill>
                  <a:srgbClr val="FC0128"/>
                </a:solidFill>
                <a:ea typeface="ＭＳ Ｐゴシック" pitchFamily="34" charset="-128"/>
              </a:rPr>
              <a:t>Acceptance Testing</a:t>
            </a:r>
            <a:endParaRPr lang="en-US" altLang="en-US" smtClean="0">
              <a:ea typeface="ＭＳ Ｐゴシック" pitchFamily="34" charset="-128"/>
            </a:endParaRPr>
          </a:p>
          <a:p>
            <a:pPr lvl="1"/>
            <a:r>
              <a:rPr lang="en-US" altLang="en-US" smtClean="0">
                <a:ea typeface="ＭＳ Ｐゴシック" pitchFamily="34" charset="-128"/>
              </a:rPr>
              <a:t>Evaluates the system delivered by developers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Carried out by the client.  May involve executing typical transactions on site on a trial basis</a:t>
            </a:r>
          </a:p>
          <a:p>
            <a:pPr lvl="1"/>
            <a:r>
              <a:rPr lang="en-US" altLang="en-US" u="sng" smtClean="0">
                <a:ea typeface="ＭＳ Ｐゴシック" pitchFamily="34" charset="-128"/>
              </a:rPr>
              <a:t>Goal:</a:t>
            </a:r>
            <a:r>
              <a:rPr lang="en-US" altLang="en-US" smtClean="0">
                <a:ea typeface="ＭＳ Ｐゴシック" pitchFamily="34" charset="-128"/>
              </a:rPr>
              <a:t> Demonstrate that the system meets the requirements and is ready to use.</a:t>
            </a:r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5867400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800"/>
              <a:t>Unit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8396288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800"/>
              <a:t>Acceptance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6710363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800"/>
              <a:t>Integration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41991" name="AutoShape 7"/>
          <p:cNvSpPr>
            <a:spLocks noChangeArrowheads="1"/>
          </p:cNvSpPr>
          <p:nvPr/>
        </p:nvSpPr>
        <p:spPr bwMode="auto">
          <a:xfrm>
            <a:off x="7553325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800"/>
              <a:t>System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cxnSp>
        <p:nvCxnSpPr>
          <p:cNvPr id="59400" name="AutoShape 8"/>
          <p:cNvCxnSpPr>
            <a:cxnSpLocks noChangeShapeType="1"/>
          </p:cNvCxnSpPr>
          <p:nvPr/>
        </p:nvCxnSpPr>
        <p:spPr bwMode="auto">
          <a:xfrm>
            <a:off x="8070850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1" name="AutoShape 9"/>
          <p:cNvCxnSpPr>
            <a:cxnSpLocks noChangeShapeType="1"/>
          </p:cNvCxnSpPr>
          <p:nvPr/>
        </p:nvCxnSpPr>
        <p:spPr bwMode="auto">
          <a:xfrm>
            <a:off x="7227888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2" name="AutoShape 10"/>
          <p:cNvCxnSpPr>
            <a:cxnSpLocks noChangeShapeType="1"/>
            <a:stCxn id="59396" idx="3"/>
            <a:endCxn id="59398" idx="1"/>
          </p:cNvCxnSpPr>
          <p:nvPr/>
        </p:nvCxnSpPr>
        <p:spPr bwMode="auto">
          <a:xfrm>
            <a:off x="6386513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mtClean="0">
                <a:ea typeface="ＭＳ Ｐゴシック" pitchFamily="34" charset="-128"/>
              </a:rPr>
              <a:t>When should you write a test?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Traditionally after the source code is written</a:t>
            </a:r>
          </a:p>
          <a:p>
            <a:endParaRPr lang="en-US" altLang="en-US" smtClean="0">
              <a:ea typeface="ＭＳ Ｐゴシック" pitchFamily="34" charset="-128"/>
            </a:endParaRPr>
          </a:p>
          <a:p>
            <a:r>
              <a:rPr lang="en-US" altLang="en-US" smtClean="0">
                <a:ea typeface="ＭＳ Ｐゴシック" pitchFamily="34" charset="-128"/>
              </a:rPr>
              <a:t>In XP before the source code written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Test-Driven Development Cycle</a:t>
            </a:r>
          </a:p>
          <a:p>
            <a:pPr lvl="2"/>
            <a:r>
              <a:rPr lang="en-US" altLang="en-US" smtClean="0">
                <a:ea typeface="ＭＳ Ｐゴシック" pitchFamily="34" charset="-128"/>
              </a:rPr>
              <a:t>Add a test</a:t>
            </a:r>
          </a:p>
          <a:p>
            <a:pPr lvl="2"/>
            <a:r>
              <a:rPr lang="en-US" altLang="en-US" smtClean="0">
                <a:ea typeface="ＭＳ Ｐゴシック" pitchFamily="34" charset="-128"/>
              </a:rPr>
              <a:t>Run the automated tests </a:t>
            </a:r>
          </a:p>
          <a:p>
            <a:pPr lvl="3">
              <a:buFont typeface="Times" charset="0"/>
              <a:buNone/>
            </a:pPr>
            <a:r>
              <a:rPr lang="en-US" altLang="en-US" smtClean="0">
                <a:ea typeface="ＭＳ Ｐゴシック" pitchFamily="34" charset="-128"/>
              </a:rPr>
              <a:t>		=&gt; see the new one fail</a:t>
            </a:r>
          </a:p>
          <a:p>
            <a:pPr lvl="2"/>
            <a:r>
              <a:rPr lang="en-US" altLang="en-US" smtClean="0">
                <a:ea typeface="ＭＳ Ｐゴシック" pitchFamily="34" charset="-128"/>
              </a:rPr>
              <a:t>Write some code</a:t>
            </a:r>
          </a:p>
          <a:p>
            <a:pPr lvl="2"/>
            <a:r>
              <a:rPr lang="en-US" altLang="en-US" smtClean="0">
                <a:ea typeface="ＭＳ Ｐゴシック" pitchFamily="34" charset="-128"/>
              </a:rPr>
              <a:t>Run the automated tests</a:t>
            </a:r>
          </a:p>
          <a:p>
            <a:pPr lvl="1">
              <a:buFont typeface="Times" charset="0"/>
              <a:buNone/>
            </a:pPr>
            <a:r>
              <a:rPr lang="en-US" altLang="en-US" smtClean="0">
                <a:ea typeface="ＭＳ Ｐゴシック" pitchFamily="34" charset="-128"/>
              </a:rPr>
              <a:t>			=&gt; see them succeed</a:t>
            </a:r>
          </a:p>
          <a:p>
            <a:pPr lvl="2"/>
            <a:r>
              <a:rPr lang="en-US" altLang="en-US" smtClean="0">
                <a:ea typeface="ＭＳ Ｐゴシック" pitchFamily="34" charset="-128"/>
              </a:rPr>
              <a:t>Refactor code.</a:t>
            </a:r>
          </a:p>
          <a:p>
            <a:pPr algn="ctr"/>
            <a:endParaRPr lang="de-DE" altLang="en-US" smtClean="0">
              <a:ea typeface="ＭＳ Ｐゴシック" pitchFamily="34" charset="-128"/>
            </a:endParaRPr>
          </a:p>
        </p:txBody>
      </p:sp>
      <p:sp>
        <p:nvSpPr>
          <p:cNvPr id="223236" name="AutoShape 4"/>
          <p:cNvSpPr>
            <a:spLocks noChangeArrowheads="1"/>
          </p:cNvSpPr>
          <p:nvPr/>
        </p:nvSpPr>
        <p:spPr bwMode="auto">
          <a:xfrm flipV="1">
            <a:off x="5943600" y="3276600"/>
            <a:ext cx="685800" cy="2362200"/>
          </a:xfrm>
          <a:prstGeom prst="curvedLeftArrow">
            <a:avLst>
              <a:gd name="adj1" fmla="val 68889"/>
              <a:gd name="adj2" fmla="val 137778"/>
              <a:gd name="adj3" fmla="val 3333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 autoUpdateAnimBg="0"/>
      <p:bldP spid="2232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Unit Testing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Static Testing (at compile time)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Static Analysis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Review</a:t>
            </a:r>
          </a:p>
          <a:p>
            <a:pPr lvl="2"/>
            <a:r>
              <a:rPr lang="en-US" altLang="en-US" smtClean="0">
                <a:ea typeface="ＭＳ Ｐゴシック" pitchFamily="34" charset="-128"/>
              </a:rPr>
              <a:t>Walk-through (informal)</a:t>
            </a:r>
          </a:p>
          <a:p>
            <a:pPr lvl="2"/>
            <a:r>
              <a:rPr lang="en-US" altLang="en-US" smtClean="0">
                <a:ea typeface="ＭＳ Ｐゴシック" pitchFamily="34" charset="-128"/>
              </a:rPr>
              <a:t>Code inspection (formal)</a:t>
            </a:r>
          </a:p>
          <a:p>
            <a:pPr lvl="1"/>
            <a:endParaRPr lang="en-US" altLang="en-US" smtClean="0">
              <a:ea typeface="ＭＳ Ｐゴシック" pitchFamily="34" charset="-128"/>
            </a:endParaRPr>
          </a:p>
          <a:p>
            <a:r>
              <a:rPr lang="en-US" altLang="en-US" smtClean="0">
                <a:ea typeface="ＭＳ Ｐゴシック" pitchFamily="34" charset="-128"/>
              </a:rPr>
              <a:t>Dynamic Testing (at run time)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Black-box testing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White-box testing.</a:t>
            </a:r>
          </a:p>
          <a:p>
            <a:pPr lvl="1">
              <a:buFont typeface="Times" charset="0"/>
              <a:buNone/>
            </a:pPr>
            <a:endParaRPr lang="en-US" altLang="en-US" smtClean="0">
              <a:ea typeface="ＭＳ Ｐゴシック" pitchFamily="34" charset="-128"/>
            </a:endParaRPr>
          </a:p>
        </p:txBody>
      </p:sp>
      <p:grpSp>
        <p:nvGrpSpPr>
          <p:cNvPr id="63492" name="Group 14"/>
          <p:cNvGrpSpPr>
            <a:grpSpLocks/>
          </p:cNvGrpSpPr>
          <p:nvPr/>
        </p:nvGrpSpPr>
        <p:grpSpPr bwMode="auto">
          <a:xfrm>
            <a:off x="5867400" y="304800"/>
            <a:ext cx="3048000" cy="457200"/>
            <a:chOff x="3696" y="192"/>
            <a:chExt cx="1920" cy="288"/>
          </a:xfrm>
        </p:grpSpPr>
        <p:sp>
          <p:nvSpPr>
            <p:cNvPr id="63493" name="AutoShape 7"/>
            <p:cNvSpPr>
              <a:spLocks noChangeArrowheads="1"/>
            </p:cNvSpPr>
            <p:nvPr/>
          </p:nvSpPr>
          <p:spPr bwMode="auto">
            <a:xfrm>
              <a:off x="3696" y="192"/>
              <a:ext cx="327" cy="288"/>
            </a:xfrm>
            <a:prstGeom prst="roundRect">
              <a:avLst>
                <a:gd name="adj" fmla="val 16667"/>
              </a:avLst>
            </a:prstGeom>
            <a:solidFill>
              <a:srgbClr val="0080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de-DE" altLang="en-US" sz="800"/>
                <a:t>Unit</a:t>
              </a:r>
              <a:br>
                <a:rPr lang="de-DE" altLang="en-US" sz="800"/>
              </a:br>
              <a:r>
                <a:rPr lang="de-DE" altLang="en-US" sz="800"/>
                <a:t>Testing</a:t>
              </a:r>
            </a:p>
          </p:txBody>
        </p:sp>
        <p:sp>
          <p:nvSpPr>
            <p:cNvPr id="63494" name="AutoShape 8"/>
            <p:cNvSpPr>
              <a:spLocks noChangeArrowheads="1"/>
            </p:cNvSpPr>
            <p:nvPr/>
          </p:nvSpPr>
          <p:spPr bwMode="auto">
            <a:xfrm>
              <a:off x="5289" y="192"/>
              <a:ext cx="327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de-DE" altLang="en-US" sz="800"/>
                <a:t>Acceptance</a:t>
              </a:r>
              <a:br>
                <a:rPr lang="de-DE" altLang="en-US" sz="800"/>
              </a:br>
              <a:r>
                <a:rPr lang="de-DE" altLang="en-US" sz="800"/>
                <a:t>Testing</a:t>
              </a:r>
            </a:p>
          </p:txBody>
        </p:sp>
        <p:sp>
          <p:nvSpPr>
            <p:cNvPr id="63495" name="AutoShape 9"/>
            <p:cNvSpPr>
              <a:spLocks noChangeArrowheads="1"/>
            </p:cNvSpPr>
            <p:nvPr/>
          </p:nvSpPr>
          <p:spPr bwMode="auto">
            <a:xfrm>
              <a:off x="4227" y="192"/>
              <a:ext cx="327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de-DE" altLang="en-US" sz="800"/>
                <a:t>Integration</a:t>
              </a:r>
              <a:br>
                <a:rPr lang="de-DE" altLang="en-US" sz="800"/>
              </a:br>
              <a:r>
                <a:rPr lang="de-DE" altLang="en-US" sz="800"/>
                <a:t>Testing</a:t>
              </a:r>
            </a:p>
          </p:txBody>
        </p:sp>
        <p:sp>
          <p:nvSpPr>
            <p:cNvPr id="63496" name="AutoShape 10"/>
            <p:cNvSpPr>
              <a:spLocks noChangeArrowheads="1"/>
            </p:cNvSpPr>
            <p:nvPr/>
          </p:nvSpPr>
          <p:spPr bwMode="auto">
            <a:xfrm>
              <a:off x="4758" y="192"/>
              <a:ext cx="327" cy="28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de-DE" altLang="en-US" sz="800"/>
                <a:t>System</a:t>
              </a:r>
              <a:br>
                <a:rPr lang="de-DE" altLang="en-US" sz="800"/>
              </a:br>
              <a:r>
                <a:rPr lang="de-DE" altLang="en-US" sz="800"/>
                <a:t>Testing</a:t>
              </a:r>
            </a:p>
          </p:txBody>
        </p:sp>
        <p:cxnSp>
          <p:nvCxnSpPr>
            <p:cNvPr id="63497" name="AutoShape 11"/>
            <p:cNvCxnSpPr>
              <a:cxnSpLocks noChangeShapeType="1"/>
            </p:cNvCxnSpPr>
            <p:nvPr/>
          </p:nvCxnSpPr>
          <p:spPr bwMode="auto">
            <a:xfrm>
              <a:off x="5084" y="336"/>
              <a:ext cx="20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498" name="AutoShape 12"/>
            <p:cNvCxnSpPr>
              <a:cxnSpLocks noChangeShapeType="1"/>
            </p:cNvCxnSpPr>
            <p:nvPr/>
          </p:nvCxnSpPr>
          <p:spPr bwMode="auto">
            <a:xfrm>
              <a:off x="4553" y="336"/>
              <a:ext cx="20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499" name="AutoShape 13"/>
            <p:cNvCxnSpPr>
              <a:cxnSpLocks noChangeShapeType="1"/>
              <a:stCxn id="63493" idx="3"/>
              <a:endCxn id="63495" idx="1"/>
            </p:cNvCxnSpPr>
            <p:nvPr/>
          </p:nvCxnSpPr>
          <p:spPr bwMode="auto">
            <a:xfrm>
              <a:off x="4023" y="336"/>
              <a:ext cx="204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Black-box testing </a:t>
            </a:r>
          </a:p>
        </p:txBody>
      </p:sp>
      <p:sp>
        <p:nvSpPr>
          <p:cNvPr id="6758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Focus: I/O behavior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If for any given input, we can predict the output, then the component passes the test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Requires test oracle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Do not deal with the internal aspects of the component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Do not deal with the internal structure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Goal: Reduce number of test cases by equivalence partitioning: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Divide input conditions into equivalence classes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Choose test cases for each equivalence class. </a:t>
            </a:r>
          </a:p>
        </p:txBody>
      </p:sp>
      <p:sp>
        <p:nvSpPr>
          <p:cNvPr id="67588" name="AutoShape 9"/>
          <p:cNvSpPr>
            <a:spLocks noChangeArrowheads="1"/>
          </p:cNvSpPr>
          <p:nvPr/>
        </p:nvSpPr>
        <p:spPr bwMode="auto">
          <a:xfrm>
            <a:off x="5867400" y="304800"/>
            <a:ext cx="519113" cy="457200"/>
          </a:xfrm>
          <a:prstGeom prst="roundRect">
            <a:avLst>
              <a:gd name="adj" fmla="val 16667"/>
            </a:avLst>
          </a:prstGeom>
          <a:solidFill>
            <a:srgbClr val="008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800"/>
              <a:t>Unit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67589" name="AutoShape 10"/>
          <p:cNvSpPr>
            <a:spLocks noChangeArrowheads="1"/>
          </p:cNvSpPr>
          <p:nvPr/>
        </p:nvSpPr>
        <p:spPr bwMode="auto">
          <a:xfrm>
            <a:off x="8396288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800"/>
              <a:t>Acceptance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67590" name="AutoShape 11"/>
          <p:cNvSpPr>
            <a:spLocks noChangeArrowheads="1"/>
          </p:cNvSpPr>
          <p:nvPr/>
        </p:nvSpPr>
        <p:spPr bwMode="auto">
          <a:xfrm>
            <a:off x="6710363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800"/>
              <a:t>Integration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67591" name="AutoShape 12"/>
          <p:cNvSpPr>
            <a:spLocks noChangeArrowheads="1"/>
          </p:cNvSpPr>
          <p:nvPr/>
        </p:nvSpPr>
        <p:spPr bwMode="auto">
          <a:xfrm>
            <a:off x="7553325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800"/>
              <a:t>System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cxnSp>
        <p:nvCxnSpPr>
          <p:cNvPr id="67592" name="AutoShape 13"/>
          <p:cNvCxnSpPr>
            <a:cxnSpLocks noChangeShapeType="1"/>
          </p:cNvCxnSpPr>
          <p:nvPr/>
        </p:nvCxnSpPr>
        <p:spPr bwMode="auto">
          <a:xfrm>
            <a:off x="8070850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3" name="AutoShape 14"/>
          <p:cNvCxnSpPr>
            <a:cxnSpLocks noChangeShapeType="1"/>
          </p:cNvCxnSpPr>
          <p:nvPr/>
        </p:nvCxnSpPr>
        <p:spPr bwMode="auto">
          <a:xfrm>
            <a:off x="7227888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4" name="AutoShape 15"/>
          <p:cNvCxnSpPr>
            <a:cxnSpLocks noChangeShapeType="1"/>
            <a:stCxn id="67588" idx="3"/>
            <a:endCxn id="67590" idx="1"/>
          </p:cNvCxnSpPr>
          <p:nvPr/>
        </p:nvCxnSpPr>
        <p:spPr bwMode="auto">
          <a:xfrm>
            <a:off x="6386513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Outlines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522288" y="1295400"/>
            <a:ext cx="7650112" cy="4581872"/>
          </a:xfrm>
        </p:spPr>
        <p:txBody>
          <a:bodyPr/>
          <a:lstStyle/>
          <a:p>
            <a:pPr>
              <a:buFont typeface="Times" charset="0"/>
              <a:buNone/>
            </a:pPr>
            <a:r>
              <a:rPr lang="en-US" altLang="en-US" sz="2400" dirty="0" smtClean="0">
                <a:solidFill>
                  <a:srgbClr val="0080FF"/>
                </a:solidFill>
                <a:ea typeface="ＭＳ Ｐゴシック" pitchFamily="34" charset="-128"/>
              </a:rPr>
              <a:t>Today: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Terminology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Testing Activities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Unit testing</a:t>
            </a:r>
          </a:p>
          <a:p>
            <a:r>
              <a:rPr lang="en-US" altLang="en-US" sz="2400" dirty="0">
                <a:ea typeface="ＭＳ Ｐゴシック" pitchFamily="34" charset="-128"/>
              </a:rPr>
              <a:t>Integration testing</a:t>
            </a:r>
          </a:p>
          <a:p>
            <a:pPr marL="704850" lvl="1"/>
            <a:r>
              <a:rPr lang="en-US" altLang="en-US" sz="2000" dirty="0">
                <a:ea typeface="ＭＳ Ｐゴシック" pitchFamily="34" charset="-128"/>
              </a:rPr>
              <a:t>Testing strategy</a:t>
            </a:r>
          </a:p>
          <a:p>
            <a:pPr marL="704850" lvl="1"/>
            <a:r>
              <a:rPr lang="en-US" altLang="en-US" sz="2000" dirty="0">
                <a:ea typeface="ＭＳ Ｐゴシック" pitchFamily="34" charset="-128"/>
              </a:rPr>
              <a:t>Design patterns &amp; testing</a:t>
            </a:r>
          </a:p>
          <a:p>
            <a:r>
              <a:rPr lang="en-US" altLang="en-US" sz="2400" dirty="0">
                <a:ea typeface="ＭＳ Ｐゴシック" pitchFamily="34" charset="-128"/>
              </a:rPr>
              <a:t>System testing</a:t>
            </a:r>
          </a:p>
          <a:p>
            <a:pPr marL="704850" lvl="1"/>
            <a:r>
              <a:rPr lang="en-US" altLang="en-US" sz="2000" dirty="0">
                <a:ea typeface="ＭＳ Ｐゴシック" pitchFamily="34" charset="-128"/>
              </a:rPr>
              <a:t>Function testing</a:t>
            </a:r>
          </a:p>
          <a:p>
            <a:pPr marL="704850" lvl="1"/>
            <a:r>
              <a:rPr lang="en-US" altLang="en-US" sz="2000" dirty="0">
                <a:ea typeface="ＭＳ Ｐゴシック" pitchFamily="34" charset="-128"/>
              </a:rPr>
              <a:t>Acceptance testing</a:t>
            </a:r>
            <a:r>
              <a:rPr lang="en-US" altLang="en-US" sz="2000" dirty="0" smtClean="0">
                <a:ea typeface="ＭＳ Ｐゴシック" pitchFamily="34" charset="-128"/>
              </a:rPr>
              <a:t>.</a:t>
            </a:r>
          </a:p>
          <a:p>
            <a:pPr marL="704850" lvl="1"/>
            <a:endParaRPr lang="en-US" altLang="en-US" sz="2000" dirty="0">
              <a:ea typeface="ＭＳ Ｐゴシック" pitchFamily="34" charset="-128"/>
            </a:endParaRPr>
          </a:p>
          <a:p>
            <a:pPr lvl="1"/>
            <a:endParaRPr lang="en-US" altLang="en-US" sz="20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Black-box testing: Test case selection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1092200"/>
            <a:ext cx="8255000" cy="4800600"/>
          </a:xfrm>
          <a:noFill/>
        </p:spPr>
        <p:txBody>
          <a:bodyPr/>
          <a:lstStyle/>
          <a:p>
            <a:pPr>
              <a:buFont typeface="Times" charset="0"/>
              <a:buNone/>
            </a:pPr>
            <a:endParaRPr lang="en-US" altLang="en-US" dirty="0" smtClean="0">
              <a:ea typeface="ＭＳ Ｐゴシック" pitchFamily="34" charset="-128"/>
            </a:endParaRPr>
          </a:p>
          <a:p>
            <a:pPr>
              <a:buFont typeface="Times" charset="0"/>
              <a:buNone/>
            </a:pPr>
            <a:r>
              <a:rPr lang="en-US" altLang="en-US" dirty="0" smtClean="0">
                <a:ea typeface="ＭＳ Ｐゴシック" pitchFamily="34" charset="-128"/>
              </a:rPr>
              <a:t>a) Input is valid across range of values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Developer selects test cases from  3 equivalence classes:</a:t>
            </a: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Below the range</a:t>
            </a: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Within the range</a:t>
            </a: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Above the range</a:t>
            </a:r>
          </a:p>
          <a:p>
            <a:pPr>
              <a:buFont typeface="Times" charset="0"/>
              <a:buNone/>
            </a:pPr>
            <a:r>
              <a:rPr lang="en-US" altLang="en-US" dirty="0" smtClean="0">
                <a:ea typeface="ＭＳ Ｐゴシック" pitchFamily="34" charset="-128"/>
              </a:rPr>
              <a:t>b) Input is only valid,  if it is a member of  a discrete set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Developer selects test cases from 2 equivalence classes:</a:t>
            </a: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Valid discrete values</a:t>
            </a: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Invalid discrete values</a:t>
            </a:r>
          </a:p>
          <a:p>
            <a:pPr lvl="2"/>
            <a:endParaRPr lang="en-US" altLang="en-US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No rules, only guidelines.</a:t>
            </a:r>
          </a:p>
          <a:p>
            <a:pPr lvl="2"/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Black box testing: An example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295400"/>
            <a:ext cx="8001000" cy="1981200"/>
          </a:xfrm>
        </p:spPr>
        <p:txBody>
          <a:bodyPr/>
          <a:lstStyle/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 smtClean="0">
                <a:latin typeface="Lucida Sans Typewriter" pitchFamily="49" charset="0"/>
                <a:ea typeface="ＭＳ Ｐゴシック" pitchFamily="34" charset="-128"/>
              </a:rPr>
              <a:t>public class MyCalendar {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endParaRPr lang="en-US" altLang="en-US" sz="1800" smtClean="0">
              <a:latin typeface="Lucida Sans Typewriter" pitchFamily="49" charset="0"/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 smtClean="0">
                <a:latin typeface="Lucida Sans Typewriter" pitchFamily="49" charset="0"/>
                <a:ea typeface="ＭＳ Ｐゴシック" pitchFamily="34" charset="-128"/>
              </a:rPr>
              <a:t>	public int getNumDaysInMonth(int month, int year) 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 smtClean="0">
                <a:latin typeface="Lucida Sans Typewriter" pitchFamily="49" charset="0"/>
                <a:ea typeface="ＭＳ Ｐゴシック" pitchFamily="34" charset="-128"/>
              </a:rPr>
              <a:t>		throws InvalidMonthException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 smtClean="0">
                <a:latin typeface="Lucida Sans Typewriter" pitchFamily="49" charset="0"/>
                <a:ea typeface="ＭＳ Ｐゴシック" pitchFamily="34" charset="-128"/>
              </a:rPr>
              <a:t>	{ … }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 smtClean="0">
                <a:latin typeface="Lucida Sans Typewriter" pitchFamily="49" charset="0"/>
                <a:ea typeface="ＭＳ Ｐゴシック" pitchFamily="34" charset="-128"/>
              </a:rPr>
              <a:t>}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endParaRPr lang="en-US" altLang="en-US" smtClean="0">
              <a:ea typeface="ＭＳ Ｐゴシック" pitchFamily="34" charset="-128"/>
            </a:endParaRP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533400" y="3124200"/>
            <a:ext cx="8001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b="0"/>
              <a:t>Representation for </a:t>
            </a:r>
            <a:r>
              <a:rPr lang="en-US" altLang="en-US" b="0">
                <a:latin typeface="Lucida Sans Typewriter" pitchFamily="49" charset="0"/>
              </a:rPr>
              <a:t>month</a:t>
            </a:r>
            <a:r>
              <a:rPr lang="en-US" altLang="en-US" b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b="0"/>
              <a:t>1: January, 2: February, …., 12: December</a:t>
            </a:r>
          </a:p>
          <a:p>
            <a:pPr lvl="1">
              <a:lnSpc>
                <a:spcPct val="80000"/>
              </a:lnSpc>
            </a:pPr>
            <a:endParaRPr lang="en-US" altLang="en-US" b="0"/>
          </a:p>
          <a:p>
            <a:pPr>
              <a:lnSpc>
                <a:spcPct val="80000"/>
              </a:lnSpc>
            </a:pPr>
            <a:r>
              <a:rPr lang="en-US" altLang="en-US" b="0"/>
              <a:t>Representation for </a:t>
            </a:r>
            <a:r>
              <a:rPr lang="en-US" altLang="en-US" b="0">
                <a:latin typeface="Lucida Sans Typewriter" pitchFamily="49" charset="0"/>
              </a:rPr>
              <a:t>year</a:t>
            </a:r>
            <a:r>
              <a:rPr lang="en-US" altLang="en-US" b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b="0"/>
              <a:t>1904, … 1999, 2000,…, 2006, …</a:t>
            </a:r>
          </a:p>
          <a:p>
            <a:pPr lvl="1">
              <a:lnSpc>
                <a:spcPct val="80000"/>
              </a:lnSpc>
            </a:pPr>
            <a:endParaRPr lang="en-US" altLang="en-US" b="0"/>
          </a:p>
          <a:p>
            <a:pPr>
              <a:lnSpc>
                <a:spcPct val="110000"/>
              </a:lnSpc>
            </a:pPr>
            <a:r>
              <a:rPr lang="en-US" altLang="en-US" b="0"/>
              <a:t>How many test cases do we need for the black box testing of </a:t>
            </a:r>
            <a:r>
              <a:rPr lang="en-US" altLang="en-US" b="0">
                <a:latin typeface="Lucida Sans Typewriter" pitchFamily="49" charset="0"/>
              </a:rPr>
              <a:t>getNumDaysInMonth()</a:t>
            </a:r>
            <a:r>
              <a:rPr lang="en-US" altLang="en-US" b="0"/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White-box testing overview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4844" y="1700808"/>
            <a:ext cx="8001000" cy="28083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>
                <a:ea typeface="ＭＳ Ｐゴシック" pitchFamily="34" charset="-128"/>
              </a:rPr>
              <a:t>Focus on the internal structure of components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ea typeface="ＭＳ Ｐゴシック" pitchFamily="34" charset="-128"/>
              </a:rPr>
              <a:t>Code coverage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ea typeface="ＭＳ Ｐゴシック" pitchFamily="34" charset="-128"/>
              </a:rPr>
              <a:t>Branch coverage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ea typeface="ＭＳ Ｐゴシック" pitchFamily="34" charset="-128"/>
              </a:rPr>
              <a:t>Condition coverage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ea typeface="ＭＳ Ｐゴシック" pitchFamily="34" charset="-128"/>
              </a:rPr>
              <a:t>Path coverage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endParaRPr lang="en-US" altLang="en-US" sz="2000" dirty="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endParaRPr lang="en-US" altLang="en-US" sz="2000" dirty="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endParaRPr lang="en-US" altLang="en-US" sz="2000" dirty="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endParaRPr lang="en-US" altLang="en-US" sz="2000" dirty="0" smtClean="0">
              <a:ea typeface="ＭＳ Ｐゴシック" pitchFamily="34" charset="-128"/>
            </a:endParaRPr>
          </a:p>
        </p:txBody>
      </p:sp>
      <p:sp>
        <p:nvSpPr>
          <p:cNvPr id="73732" name="AutoShape 4"/>
          <p:cNvSpPr>
            <a:spLocks noChangeArrowheads="1"/>
          </p:cNvSpPr>
          <p:nvPr/>
        </p:nvSpPr>
        <p:spPr bwMode="auto">
          <a:xfrm>
            <a:off x="5867400" y="304800"/>
            <a:ext cx="519113" cy="457200"/>
          </a:xfrm>
          <a:prstGeom prst="roundRect">
            <a:avLst>
              <a:gd name="adj" fmla="val 16667"/>
            </a:avLst>
          </a:prstGeom>
          <a:solidFill>
            <a:srgbClr val="0080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800"/>
              <a:t>Unit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73733" name="AutoShape 5"/>
          <p:cNvSpPr>
            <a:spLocks noChangeArrowheads="1"/>
          </p:cNvSpPr>
          <p:nvPr/>
        </p:nvSpPr>
        <p:spPr bwMode="auto">
          <a:xfrm>
            <a:off x="8396288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800"/>
              <a:t>Acceptance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73734" name="AutoShape 6"/>
          <p:cNvSpPr>
            <a:spLocks noChangeArrowheads="1"/>
          </p:cNvSpPr>
          <p:nvPr/>
        </p:nvSpPr>
        <p:spPr bwMode="auto">
          <a:xfrm>
            <a:off x="6710363" y="304800"/>
            <a:ext cx="5191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800"/>
              <a:t>Integration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sp>
        <p:nvSpPr>
          <p:cNvPr id="73735" name="AutoShape 7"/>
          <p:cNvSpPr>
            <a:spLocks noChangeArrowheads="1"/>
          </p:cNvSpPr>
          <p:nvPr/>
        </p:nvSpPr>
        <p:spPr bwMode="auto">
          <a:xfrm>
            <a:off x="7553325" y="304800"/>
            <a:ext cx="519113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de-DE" altLang="en-US" sz="800"/>
              <a:t>System</a:t>
            </a:r>
            <a:br>
              <a:rPr lang="de-DE" altLang="en-US" sz="800"/>
            </a:br>
            <a:r>
              <a:rPr lang="de-DE" altLang="en-US" sz="800"/>
              <a:t>Testing</a:t>
            </a:r>
          </a:p>
        </p:txBody>
      </p:sp>
      <p:cxnSp>
        <p:nvCxnSpPr>
          <p:cNvPr id="73736" name="AutoShape 8"/>
          <p:cNvCxnSpPr>
            <a:cxnSpLocks noChangeShapeType="1"/>
          </p:cNvCxnSpPr>
          <p:nvPr/>
        </p:nvCxnSpPr>
        <p:spPr bwMode="auto">
          <a:xfrm>
            <a:off x="8070850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37" name="AutoShape 9"/>
          <p:cNvCxnSpPr>
            <a:cxnSpLocks noChangeShapeType="1"/>
          </p:cNvCxnSpPr>
          <p:nvPr/>
        </p:nvCxnSpPr>
        <p:spPr bwMode="auto">
          <a:xfrm>
            <a:off x="7227888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38" name="AutoShape 10"/>
          <p:cNvCxnSpPr>
            <a:cxnSpLocks noChangeShapeType="1"/>
            <a:stCxn id="73732" idx="3"/>
            <a:endCxn id="73734" idx="1"/>
          </p:cNvCxnSpPr>
          <p:nvPr/>
        </p:nvCxnSpPr>
        <p:spPr bwMode="auto">
          <a:xfrm>
            <a:off x="6386513" y="533400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An example: Testing MyList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Unit to be tested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MyList</a:t>
            </a:r>
          </a:p>
          <a:p>
            <a:r>
              <a:rPr lang="en-US" altLang="en-US" smtClean="0">
                <a:ea typeface="ＭＳ Ｐゴシック" pitchFamily="34" charset="-128"/>
              </a:rPr>
              <a:t>Methods under test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add()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remove()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contains()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size()</a:t>
            </a:r>
          </a:p>
          <a:p>
            <a:r>
              <a:rPr lang="en-US" altLang="en-US" smtClean="0">
                <a:ea typeface="ＭＳ Ｐゴシック" pitchFamily="34" charset="-128"/>
              </a:rPr>
              <a:t>Concrete Test case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MyListTestCase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70" name="Group 2"/>
          <p:cNvGrpSpPr>
            <a:grpSpLocks/>
          </p:cNvGrpSpPr>
          <p:nvPr/>
        </p:nvGrpSpPr>
        <p:grpSpPr bwMode="auto">
          <a:xfrm>
            <a:off x="4056063" y="1012825"/>
            <a:ext cx="2217737" cy="1206500"/>
            <a:chOff x="2555" y="638"/>
            <a:chExt cx="1397" cy="760"/>
          </a:xfrm>
        </p:grpSpPr>
        <p:sp>
          <p:nvSpPr>
            <p:cNvPr id="84014" name="Rectangle 3"/>
            <p:cNvSpPr>
              <a:spLocks noChangeArrowheads="1"/>
            </p:cNvSpPr>
            <p:nvPr/>
          </p:nvSpPr>
          <p:spPr bwMode="auto">
            <a:xfrm>
              <a:off x="2555" y="638"/>
              <a:ext cx="1397" cy="338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4015" name="Rectangle 4"/>
            <p:cNvSpPr>
              <a:spLocks noChangeArrowheads="1"/>
            </p:cNvSpPr>
            <p:nvPr/>
          </p:nvSpPr>
          <p:spPr bwMode="auto">
            <a:xfrm>
              <a:off x="3118" y="762"/>
              <a:ext cx="289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500" b="0" i="1">
                  <a:solidFill>
                    <a:srgbClr val="000000"/>
                  </a:solidFill>
                  <a:latin typeface="Lucida Sans Typewriter" pitchFamily="49" charset="0"/>
                </a:rPr>
                <a:t>Test</a:t>
              </a:r>
              <a:endParaRPr lang="en-US" altLang="en-US" sz="1500" b="0">
                <a:latin typeface="Lucida Sans Typewriter" pitchFamily="49" charset="0"/>
              </a:endParaRPr>
            </a:p>
          </p:txBody>
        </p:sp>
        <p:sp>
          <p:nvSpPr>
            <p:cNvPr id="84016" name="Rectangle 5"/>
            <p:cNvSpPr>
              <a:spLocks noChangeArrowheads="1"/>
            </p:cNvSpPr>
            <p:nvPr/>
          </p:nvSpPr>
          <p:spPr bwMode="auto">
            <a:xfrm>
              <a:off x="2659" y="1243"/>
              <a:ext cx="108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500" b="0" i="1">
                  <a:solidFill>
                    <a:srgbClr val="000000"/>
                  </a:solidFill>
                  <a:latin typeface="Lucida Sans Typewriter" pitchFamily="49" charset="0"/>
                </a:rPr>
                <a:t>run(TestResult)</a:t>
              </a:r>
              <a:endParaRPr lang="en-US" altLang="en-US" sz="1500" b="0">
                <a:latin typeface="Lucida Sans Typewriter" pitchFamily="49" charset="0"/>
              </a:endParaRPr>
            </a:p>
          </p:txBody>
        </p:sp>
        <p:sp>
          <p:nvSpPr>
            <p:cNvPr id="84017" name="Rectangle 6"/>
            <p:cNvSpPr>
              <a:spLocks noChangeArrowheads="1"/>
            </p:cNvSpPr>
            <p:nvPr/>
          </p:nvSpPr>
          <p:spPr bwMode="auto">
            <a:xfrm>
              <a:off x="2555" y="977"/>
              <a:ext cx="1397" cy="220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4018" name="Rectangle 7"/>
            <p:cNvSpPr>
              <a:spLocks noChangeArrowheads="1"/>
            </p:cNvSpPr>
            <p:nvPr/>
          </p:nvSpPr>
          <p:spPr bwMode="auto">
            <a:xfrm>
              <a:off x="2555" y="1197"/>
              <a:ext cx="1397" cy="201"/>
            </a:xfrm>
            <a:prstGeom prst="rect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83971" name="Group 8"/>
          <p:cNvGrpSpPr>
            <a:grpSpLocks/>
          </p:cNvGrpSpPr>
          <p:nvPr/>
        </p:nvGrpSpPr>
        <p:grpSpPr bwMode="auto">
          <a:xfrm>
            <a:off x="6273800" y="1252538"/>
            <a:ext cx="2381250" cy="1887537"/>
            <a:chOff x="3952" y="789"/>
            <a:chExt cx="1500" cy="1189"/>
          </a:xfrm>
        </p:grpSpPr>
        <p:sp>
          <p:nvSpPr>
            <p:cNvPr id="84012" name="Freeform 9"/>
            <p:cNvSpPr>
              <a:spLocks/>
            </p:cNvSpPr>
            <p:nvPr/>
          </p:nvSpPr>
          <p:spPr bwMode="auto">
            <a:xfrm>
              <a:off x="3952" y="789"/>
              <a:ext cx="1500" cy="1141"/>
            </a:xfrm>
            <a:custGeom>
              <a:avLst/>
              <a:gdLst>
                <a:gd name="T0" fmla="*/ 1045 w 1515"/>
                <a:gd name="T1" fmla="*/ 756 h 1309"/>
                <a:gd name="T2" fmla="*/ 1455 w 1515"/>
                <a:gd name="T3" fmla="*/ 756 h 1309"/>
                <a:gd name="T4" fmla="*/ 1455 w 1515"/>
                <a:gd name="T5" fmla="*/ 0 h 1309"/>
                <a:gd name="T6" fmla="*/ 0 w 1515"/>
                <a:gd name="T7" fmla="*/ 0 h 13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15"/>
                <a:gd name="T13" fmla="*/ 0 h 1309"/>
                <a:gd name="T14" fmla="*/ 1515 w 1515"/>
                <a:gd name="T15" fmla="*/ 1309 h 13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15" h="1309">
                  <a:moveTo>
                    <a:pt x="1088" y="1309"/>
                  </a:moveTo>
                  <a:lnTo>
                    <a:pt x="1515" y="1309"/>
                  </a:lnTo>
                  <a:lnTo>
                    <a:pt x="1515" y="0"/>
                  </a:lnTo>
                  <a:lnTo>
                    <a:pt x="0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4013" name="Freeform 10"/>
            <p:cNvSpPr>
              <a:spLocks/>
            </p:cNvSpPr>
            <p:nvPr/>
          </p:nvSpPr>
          <p:spPr bwMode="auto">
            <a:xfrm>
              <a:off x="4953" y="1890"/>
              <a:ext cx="191" cy="88"/>
            </a:xfrm>
            <a:custGeom>
              <a:avLst/>
              <a:gdLst>
                <a:gd name="T0" fmla="*/ 102 w 191"/>
                <a:gd name="T1" fmla="*/ 0 h 88"/>
                <a:gd name="T2" fmla="*/ 0 w 191"/>
                <a:gd name="T3" fmla="*/ 44 h 88"/>
                <a:gd name="T4" fmla="*/ 102 w 191"/>
                <a:gd name="T5" fmla="*/ 88 h 88"/>
                <a:gd name="T6" fmla="*/ 191 w 191"/>
                <a:gd name="T7" fmla="*/ 44 h 88"/>
                <a:gd name="T8" fmla="*/ 102 w 191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88"/>
                <a:gd name="T17" fmla="*/ 191 w 191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88">
                  <a:moveTo>
                    <a:pt x="102" y="0"/>
                  </a:moveTo>
                  <a:lnTo>
                    <a:pt x="0" y="44"/>
                  </a:lnTo>
                  <a:lnTo>
                    <a:pt x="102" y="88"/>
                  </a:lnTo>
                  <a:lnTo>
                    <a:pt x="191" y="4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 w="238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sp>
        <p:nvSpPr>
          <p:cNvPr id="83972" name="Freeform 11"/>
          <p:cNvSpPr>
            <a:spLocks/>
          </p:cNvSpPr>
          <p:nvPr/>
        </p:nvSpPr>
        <p:spPr bwMode="auto">
          <a:xfrm>
            <a:off x="3449638" y="4395788"/>
            <a:ext cx="303212" cy="279400"/>
          </a:xfrm>
          <a:custGeom>
            <a:avLst/>
            <a:gdLst>
              <a:gd name="T0" fmla="*/ 2147483647 w 191"/>
              <a:gd name="T1" fmla="*/ 2147483647 h 176"/>
              <a:gd name="T2" fmla="*/ 0 w 191"/>
              <a:gd name="T3" fmla="*/ 2147483647 h 176"/>
              <a:gd name="T4" fmla="*/ 2147483647 w 191"/>
              <a:gd name="T5" fmla="*/ 0 h 176"/>
              <a:gd name="T6" fmla="*/ 2147483647 w 191"/>
              <a:gd name="T7" fmla="*/ 2147483647 h 176"/>
              <a:gd name="T8" fmla="*/ 2147483647 w 191"/>
              <a:gd name="T9" fmla="*/ 2147483647 h 1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1"/>
              <a:gd name="T16" fmla="*/ 0 h 176"/>
              <a:gd name="T17" fmla="*/ 191 w 191"/>
              <a:gd name="T18" fmla="*/ 176 h 1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1" h="176">
                <a:moveTo>
                  <a:pt x="88" y="176"/>
                </a:moveTo>
                <a:lnTo>
                  <a:pt x="0" y="176"/>
                </a:lnTo>
                <a:lnTo>
                  <a:pt x="88" y="0"/>
                </a:lnTo>
                <a:lnTo>
                  <a:pt x="191" y="176"/>
                </a:lnTo>
                <a:lnTo>
                  <a:pt x="88" y="176"/>
                </a:lnTo>
                <a:close/>
              </a:path>
            </a:pathLst>
          </a:custGeom>
          <a:noFill/>
          <a:ln w="23813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3973" name="Line 12"/>
          <p:cNvSpPr>
            <a:spLocks noChangeShapeType="1"/>
          </p:cNvSpPr>
          <p:nvPr/>
        </p:nvSpPr>
        <p:spPr bwMode="auto">
          <a:xfrm flipV="1">
            <a:off x="3589338" y="4675188"/>
            <a:ext cx="1587" cy="204787"/>
          </a:xfrm>
          <a:prstGeom prst="line">
            <a:avLst/>
          </a:prstGeom>
          <a:noFill/>
          <a:ln w="23813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4" name="Rectangle 13"/>
          <p:cNvSpPr>
            <a:spLocks noChangeArrowheads="1"/>
          </p:cNvSpPr>
          <p:nvPr/>
        </p:nvSpPr>
        <p:spPr bwMode="auto">
          <a:xfrm>
            <a:off x="2492375" y="4879975"/>
            <a:ext cx="2217738" cy="536575"/>
          </a:xfrm>
          <a:prstGeom prst="rect">
            <a:avLst/>
          </a:prstGeom>
          <a:noFill/>
          <a:ln w="23876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500" b="0">
                <a:solidFill>
                  <a:srgbClr val="0000FF"/>
                </a:solidFill>
                <a:latin typeface="Lucida Sans Typewriter" pitchFamily="49" charset="0"/>
              </a:rPr>
              <a:t>MyListTestCase</a:t>
            </a:r>
          </a:p>
        </p:txBody>
      </p:sp>
      <p:sp>
        <p:nvSpPr>
          <p:cNvPr id="83975" name="Rectangle 14"/>
          <p:cNvSpPr>
            <a:spLocks noChangeArrowheads="1"/>
          </p:cNvSpPr>
          <p:nvPr/>
        </p:nvSpPr>
        <p:spPr bwMode="auto">
          <a:xfrm>
            <a:off x="2492375" y="5608638"/>
            <a:ext cx="2217738" cy="1046162"/>
          </a:xfrm>
          <a:prstGeom prst="rect">
            <a:avLst/>
          </a:prstGeom>
          <a:noFill/>
          <a:ln w="23813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500" b="0">
                <a:solidFill>
                  <a:srgbClr val="0000FF"/>
                </a:solidFill>
                <a:latin typeface="Lucida Sans Typewriter" pitchFamily="49" charset="0"/>
              </a:rPr>
              <a:t>setUp()</a:t>
            </a:r>
            <a:br>
              <a:rPr lang="en-US" altLang="en-US" sz="1500" b="0">
                <a:solidFill>
                  <a:srgbClr val="0000FF"/>
                </a:solidFill>
                <a:latin typeface="Lucida Sans Typewriter" pitchFamily="49" charset="0"/>
              </a:rPr>
            </a:br>
            <a:r>
              <a:rPr lang="en-US" altLang="en-US" sz="1500" b="0">
                <a:solidFill>
                  <a:srgbClr val="0000FF"/>
                </a:solidFill>
                <a:latin typeface="Lucida Sans Typewriter" pitchFamily="49" charset="0"/>
              </a:rPr>
              <a:t>tearDown()</a:t>
            </a:r>
          </a:p>
          <a:p>
            <a:pPr>
              <a:lnSpc>
                <a:spcPct val="80000"/>
              </a:lnSpc>
            </a:pPr>
            <a:r>
              <a:rPr lang="en-US" altLang="en-US" sz="1500" b="0">
                <a:solidFill>
                  <a:srgbClr val="0000FF"/>
                </a:solidFill>
                <a:latin typeface="Lucida Sans Typewriter" pitchFamily="49" charset="0"/>
              </a:rPr>
              <a:t>runTest()</a:t>
            </a:r>
          </a:p>
          <a:p>
            <a:pPr>
              <a:lnSpc>
                <a:spcPct val="80000"/>
              </a:lnSpc>
            </a:pPr>
            <a:r>
              <a:rPr lang="en-US" altLang="en-US" sz="1500" b="0">
                <a:solidFill>
                  <a:srgbClr val="0000FF"/>
                </a:solidFill>
                <a:latin typeface="Lucida Sans Typewriter" pitchFamily="49" charset="0"/>
              </a:rPr>
              <a:t>testAdd()</a:t>
            </a:r>
          </a:p>
          <a:p>
            <a:pPr>
              <a:lnSpc>
                <a:spcPct val="80000"/>
              </a:lnSpc>
            </a:pPr>
            <a:r>
              <a:rPr lang="en-US" altLang="en-US" sz="1500" b="0">
                <a:solidFill>
                  <a:srgbClr val="0000FF"/>
                </a:solidFill>
                <a:latin typeface="Lucida Sans Typewriter" pitchFamily="49" charset="0"/>
              </a:rPr>
              <a:t>testRemove()</a:t>
            </a:r>
            <a:endParaRPr lang="en-US" altLang="en-US" sz="1800"/>
          </a:p>
        </p:txBody>
      </p:sp>
      <p:sp>
        <p:nvSpPr>
          <p:cNvPr id="83976" name="Rectangle 15"/>
          <p:cNvSpPr>
            <a:spLocks noChangeArrowheads="1"/>
          </p:cNvSpPr>
          <p:nvPr/>
        </p:nvSpPr>
        <p:spPr bwMode="auto">
          <a:xfrm>
            <a:off x="2492375" y="5421313"/>
            <a:ext cx="2217738" cy="187325"/>
          </a:xfrm>
          <a:prstGeom prst="rect">
            <a:avLst/>
          </a:prstGeom>
          <a:noFill/>
          <a:ln w="23813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endParaRPr lang="en-US" altLang="en-US" sz="1800"/>
          </a:p>
        </p:txBody>
      </p:sp>
      <p:grpSp>
        <p:nvGrpSpPr>
          <p:cNvPr id="83977" name="Group 16"/>
          <p:cNvGrpSpPr>
            <a:grpSpLocks/>
          </p:cNvGrpSpPr>
          <p:nvPr/>
        </p:nvGrpSpPr>
        <p:grpSpPr bwMode="auto">
          <a:xfrm>
            <a:off x="649288" y="1054100"/>
            <a:ext cx="3406775" cy="538163"/>
            <a:chOff x="409" y="664"/>
            <a:chExt cx="2146" cy="339"/>
          </a:xfrm>
        </p:grpSpPr>
        <p:sp>
          <p:nvSpPr>
            <p:cNvPr id="84008" name="Rectangle 17"/>
            <p:cNvSpPr>
              <a:spLocks noChangeArrowheads="1"/>
            </p:cNvSpPr>
            <p:nvPr/>
          </p:nvSpPr>
          <p:spPr bwMode="auto">
            <a:xfrm>
              <a:off x="754" y="789"/>
              <a:ext cx="72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500" b="0">
                  <a:solidFill>
                    <a:srgbClr val="000000"/>
                  </a:solidFill>
                  <a:latin typeface="Lucida Sans Typewriter" pitchFamily="49" charset="0"/>
                </a:rPr>
                <a:t>TestResult</a:t>
              </a:r>
              <a:endParaRPr lang="en-US" altLang="en-US" sz="1500" b="0">
                <a:latin typeface="Lucida Sans Typewriter" pitchFamily="49" charset="0"/>
              </a:endParaRPr>
            </a:p>
          </p:txBody>
        </p:sp>
        <p:grpSp>
          <p:nvGrpSpPr>
            <p:cNvPr id="84009" name="Group 18"/>
            <p:cNvGrpSpPr>
              <a:grpSpLocks/>
            </p:cNvGrpSpPr>
            <p:nvPr/>
          </p:nvGrpSpPr>
          <p:grpSpPr bwMode="auto">
            <a:xfrm>
              <a:off x="409" y="664"/>
              <a:ext cx="2146" cy="339"/>
              <a:chOff x="409" y="664"/>
              <a:chExt cx="2146" cy="339"/>
            </a:xfrm>
          </p:grpSpPr>
          <p:sp>
            <p:nvSpPr>
              <p:cNvPr id="84010" name="Rectangle 19"/>
              <p:cNvSpPr>
                <a:spLocks noChangeArrowheads="1"/>
              </p:cNvSpPr>
              <p:nvPr/>
            </p:nvSpPr>
            <p:spPr bwMode="auto">
              <a:xfrm>
                <a:off x="409" y="664"/>
                <a:ext cx="1397" cy="339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84011" name="Line 20"/>
              <p:cNvSpPr>
                <a:spLocks noChangeShapeType="1"/>
              </p:cNvSpPr>
              <p:nvPr/>
            </p:nvSpPr>
            <p:spPr bwMode="auto">
              <a:xfrm flipH="1">
                <a:off x="1806" y="811"/>
                <a:ext cx="74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3978" name="Group 21"/>
          <p:cNvGrpSpPr>
            <a:grpSpLocks/>
          </p:cNvGrpSpPr>
          <p:nvPr/>
        </p:nvGrpSpPr>
        <p:grpSpPr bwMode="auto">
          <a:xfrm>
            <a:off x="2492375" y="2219325"/>
            <a:ext cx="2824163" cy="2176463"/>
            <a:chOff x="1570" y="1398"/>
            <a:chExt cx="1779" cy="1371"/>
          </a:xfrm>
        </p:grpSpPr>
        <p:sp>
          <p:nvSpPr>
            <p:cNvPr id="83993" name="Line 22"/>
            <p:cNvSpPr>
              <a:spLocks noChangeShapeType="1"/>
            </p:cNvSpPr>
            <p:nvPr/>
          </p:nvSpPr>
          <p:spPr bwMode="auto">
            <a:xfrm flipV="1">
              <a:off x="3246" y="1559"/>
              <a:ext cx="1" cy="59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3994" name="Group 23"/>
            <p:cNvGrpSpPr>
              <a:grpSpLocks/>
            </p:cNvGrpSpPr>
            <p:nvPr/>
          </p:nvGrpSpPr>
          <p:grpSpPr bwMode="auto">
            <a:xfrm>
              <a:off x="1570" y="1398"/>
              <a:ext cx="1779" cy="1371"/>
              <a:chOff x="1570" y="1398"/>
              <a:chExt cx="1779" cy="1371"/>
            </a:xfrm>
          </p:grpSpPr>
          <p:grpSp>
            <p:nvGrpSpPr>
              <p:cNvPr id="83995" name="Group 24"/>
              <p:cNvGrpSpPr>
                <a:grpSpLocks/>
              </p:cNvGrpSpPr>
              <p:nvPr/>
            </p:nvGrpSpPr>
            <p:grpSpPr bwMode="auto">
              <a:xfrm>
                <a:off x="1570" y="1706"/>
                <a:ext cx="1397" cy="1063"/>
                <a:chOff x="1570" y="1706"/>
                <a:chExt cx="1397" cy="1063"/>
              </a:xfrm>
            </p:grpSpPr>
            <p:sp>
              <p:nvSpPr>
                <p:cNvPr id="83999" name="Rectangle 25"/>
                <p:cNvSpPr>
                  <a:spLocks noChangeArrowheads="1"/>
                </p:cNvSpPr>
                <p:nvPr/>
              </p:nvSpPr>
              <p:spPr bwMode="auto">
                <a:xfrm>
                  <a:off x="1570" y="1706"/>
                  <a:ext cx="1397" cy="339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1pPr>
                  <a:lvl2pPr marL="37931725" indent="-37474525"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2pPr>
                  <a:lvl3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3pPr>
                  <a:lvl4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4pPr>
                  <a:lvl5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84000" name="Rectangle 26"/>
                <p:cNvSpPr>
                  <a:spLocks noChangeArrowheads="1"/>
                </p:cNvSpPr>
                <p:nvPr/>
              </p:nvSpPr>
              <p:spPr bwMode="auto">
                <a:xfrm>
                  <a:off x="1989" y="1831"/>
                  <a:ext cx="578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1pPr>
                  <a:lvl2pPr marL="37931725" indent="-37474525"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2pPr>
                  <a:lvl3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3pPr>
                  <a:lvl4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4pPr>
                  <a:lvl5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en-US" sz="1500" b="0">
                      <a:solidFill>
                        <a:srgbClr val="000000"/>
                      </a:solidFill>
                      <a:latin typeface="Lucida Sans Typewriter" pitchFamily="49" charset="0"/>
                    </a:rPr>
                    <a:t>TestCase</a:t>
                  </a:r>
                  <a:endParaRPr lang="en-US" altLang="en-US" sz="1500" b="0">
                    <a:latin typeface="Lucida Sans Typewriter" pitchFamily="49" charset="0"/>
                  </a:endParaRPr>
                </a:p>
              </p:txBody>
            </p:sp>
            <p:sp>
              <p:nvSpPr>
                <p:cNvPr id="84001" name="Rectangle 27"/>
                <p:cNvSpPr>
                  <a:spLocks noChangeArrowheads="1"/>
                </p:cNvSpPr>
                <p:nvPr/>
              </p:nvSpPr>
              <p:spPr bwMode="auto">
                <a:xfrm>
                  <a:off x="1671" y="2272"/>
                  <a:ext cx="1085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1pPr>
                  <a:lvl2pPr marL="37931725" indent="-37474525"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2pPr>
                  <a:lvl3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3pPr>
                  <a:lvl4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4pPr>
                  <a:lvl5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en-US" sz="1500" b="0">
                      <a:solidFill>
                        <a:srgbClr val="000000"/>
                      </a:solidFill>
                      <a:latin typeface="Lucida Sans Typewriter" pitchFamily="49" charset="0"/>
                    </a:rPr>
                    <a:t>run(TestResult)</a:t>
                  </a:r>
                  <a:endParaRPr lang="en-US" altLang="en-US" sz="1500" b="0">
                    <a:latin typeface="Lucida Sans Typewriter" pitchFamily="49" charset="0"/>
                  </a:endParaRPr>
                </a:p>
              </p:txBody>
            </p:sp>
            <p:sp>
              <p:nvSpPr>
                <p:cNvPr id="84002" name="Rectangle 28"/>
                <p:cNvSpPr>
                  <a:spLocks noChangeArrowheads="1"/>
                </p:cNvSpPr>
                <p:nvPr/>
              </p:nvSpPr>
              <p:spPr bwMode="auto">
                <a:xfrm>
                  <a:off x="1671" y="2390"/>
                  <a:ext cx="506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1pPr>
                  <a:lvl2pPr marL="37931725" indent="-37474525"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2pPr>
                  <a:lvl3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3pPr>
                  <a:lvl4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4pPr>
                  <a:lvl5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en-US" sz="1500" b="0" i="1">
                      <a:solidFill>
                        <a:srgbClr val="000000"/>
                      </a:solidFill>
                      <a:latin typeface="Lucida Sans Typewriter" pitchFamily="49" charset="0"/>
                    </a:rPr>
                    <a:t>setUp()</a:t>
                  </a:r>
                  <a:endParaRPr lang="en-US" altLang="en-US" sz="1500" b="0">
                    <a:latin typeface="Lucida Sans Typewriter" pitchFamily="49" charset="0"/>
                  </a:endParaRPr>
                </a:p>
              </p:txBody>
            </p:sp>
            <p:sp>
              <p:nvSpPr>
                <p:cNvPr id="84003" name="Rectangle 29"/>
                <p:cNvSpPr>
                  <a:spLocks noChangeArrowheads="1"/>
                </p:cNvSpPr>
                <p:nvPr/>
              </p:nvSpPr>
              <p:spPr bwMode="auto">
                <a:xfrm>
                  <a:off x="1671" y="2508"/>
                  <a:ext cx="723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1pPr>
                  <a:lvl2pPr marL="37931725" indent="-37474525"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2pPr>
                  <a:lvl3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3pPr>
                  <a:lvl4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4pPr>
                  <a:lvl5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en-US" sz="1500" b="0" i="1">
                      <a:solidFill>
                        <a:srgbClr val="000000"/>
                      </a:solidFill>
                      <a:latin typeface="Lucida Sans Typewriter" pitchFamily="49" charset="0"/>
                    </a:rPr>
                    <a:t>tearDown()</a:t>
                  </a:r>
                  <a:endParaRPr lang="en-US" altLang="en-US" sz="1500" b="0">
                    <a:latin typeface="Lucida Sans Typewriter" pitchFamily="49" charset="0"/>
                  </a:endParaRPr>
                </a:p>
              </p:txBody>
            </p:sp>
            <p:sp>
              <p:nvSpPr>
                <p:cNvPr id="84004" name="Rectangle 30"/>
                <p:cNvSpPr>
                  <a:spLocks noChangeArrowheads="1"/>
                </p:cNvSpPr>
                <p:nvPr/>
              </p:nvSpPr>
              <p:spPr bwMode="auto">
                <a:xfrm>
                  <a:off x="1570" y="2254"/>
                  <a:ext cx="1397" cy="512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1pPr>
                  <a:lvl2pPr marL="37931725" indent="-37474525"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2pPr>
                  <a:lvl3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3pPr>
                  <a:lvl4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4pPr>
                  <a:lvl5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84005" name="Rectangle 31"/>
                <p:cNvSpPr>
                  <a:spLocks noChangeArrowheads="1"/>
                </p:cNvSpPr>
                <p:nvPr/>
              </p:nvSpPr>
              <p:spPr bwMode="auto">
                <a:xfrm>
                  <a:off x="1570" y="2048"/>
                  <a:ext cx="1397" cy="206"/>
                </a:xfrm>
                <a:prstGeom prst="rect">
                  <a:avLst/>
                </a:prstGeom>
                <a:noFill/>
                <a:ln w="23813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1pPr>
                  <a:lvl2pPr marL="37931725" indent="-37474525"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2pPr>
                  <a:lvl3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3pPr>
                  <a:lvl4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4pPr>
                  <a:lvl5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84006" name="Rectangle 32"/>
                <p:cNvSpPr>
                  <a:spLocks noChangeArrowheads="1"/>
                </p:cNvSpPr>
                <p:nvPr/>
              </p:nvSpPr>
              <p:spPr bwMode="auto">
                <a:xfrm>
                  <a:off x="1671" y="2095"/>
                  <a:ext cx="1085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1pPr>
                  <a:lvl2pPr marL="37931725" indent="-37474525"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2pPr>
                  <a:lvl3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3pPr>
                  <a:lvl4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4pPr>
                  <a:lvl5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en-US" sz="1500" b="0">
                      <a:solidFill>
                        <a:srgbClr val="000000"/>
                      </a:solidFill>
                      <a:latin typeface="Lucida Sans Typewriter" pitchFamily="49" charset="0"/>
                    </a:rPr>
                    <a:t>testName:String</a:t>
                  </a:r>
                  <a:endParaRPr lang="en-US" altLang="en-US" sz="1500" b="0">
                    <a:latin typeface="Lucida Sans Typewriter" pitchFamily="49" charset="0"/>
                  </a:endParaRPr>
                </a:p>
              </p:txBody>
            </p:sp>
            <p:sp>
              <p:nvSpPr>
                <p:cNvPr id="84007" name="Rectangle 33"/>
                <p:cNvSpPr>
                  <a:spLocks noChangeArrowheads="1"/>
                </p:cNvSpPr>
                <p:nvPr/>
              </p:nvSpPr>
              <p:spPr bwMode="auto">
                <a:xfrm>
                  <a:off x="1671" y="2625"/>
                  <a:ext cx="651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1pPr>
                  <a:lvl2pPr marL="37931725" indent="-37474525"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2pPr>
                  <a:lvl3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3pPr>
                  <a:lvl4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4pPr>
                  <a:lvl5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en-US" sz="1500" b="0" i="1">
                      <a:solidFill>
                        <a:srgbClr val="000000"/>
                      </a:solidFill>
                      <a:latin typeface="Lucida Sans Typewriter" pitchFamily="49" charset="0"/>
                    </a:rPr>
                    <a:t>runTest()</a:t>
                  </a:r>
                  <a:endParaRPr lang="en-US" altLang="en-US" sz="1500" b="0">
                    <a:latin typeface="Lucida Sans Typewriter" pitchFamily="49" charset="0"/>
                  </a:endParaRPr>
                </a:p>
              </p:txBody>
            </p:sp>
          </p:grpSp>
          <p:grpSp>
            <p:nvGrpSpPr>
              <p:cNvPr id="83996" name="Group 34"/>
              <p:cNvGrpSpPr>
                <a:grpSpLocks/>
              </p:cNvGrpSpPr>
              <p:nvPr/>
            </p:nvGrpSpPr>
            <p:grpSpPr bwMode="auto">
              <a:xfrm>
                <a:off x="2269" y="1398"/>
                <a:ext cx="1080" cy="301"/>
                <a:chOff x="2269" y="1398"/>
                <a:chExt cx="1080" cy="301"/>
              </a:xfrm>
            </p:grpSpPr>
            <p:sp>
              <p:nvSpPr>
                <p:cNvPr id="83997" name="Freeform 35"/>
                <p:cNvSpPr>
                  <a:spLocks/>
                </p:cNvSpPr>
                <p:nvPr/>
              </p:nvSpPr>
              <p:spPr bwMode="auto">
                <a:xfrm>
                  <a:off x="3158" y="1398"/>
                  <a:ext cx="191" cy="161"/>
                </a:xfrm>
                <a:custGeom>
                  <a:avLst/>
                  <a:gdLst>
                    <a:gd name="T0" fmla="*/ 88 w 191"/>
                    <a:gd name="T1" fmla="*/ 161 h 161"/>
                    <a:gd name="T2" fmla="*/ 0 w 191"/>
                    <a:gd name="T3" fmla="*/ 161 h 161"/>
                    <a:gd name="T4" fmla="*/ 88 w 191"/>
                    <a:gd name="T5" fmla="*/ 0 h 161"/>
                    <a:gd name="T6" fmla="*/ 191 w 191"/>
                    <a:gd name="T7" fmla="*/ 161 h 161"/>
                    <a:gd name="T8" fmla="*/ 88 w 191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1"/>
                    <a:gd name="T16" fmla="*/ 0 h 161"/>
                    <a:gd name="T17" fmla="*/ 191 w 191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1" h="161">
                      <a:moveTo>
                        <a:pt x="88" y="161"/>
                      </a:moveTo>
                      <a:lnTo>
                        <a:pt x="0" y="161"/>
                      </a:lnTo>
                      <a:lnTo>
                        <a:pt x="88" y="0"/>
                      </a:lnTo>
                      <a:lnTo>
                        <a:pt x="191" y="161"/>
                      </a:lnTo>
                      <a:lnTo>
                        <a:pt x="88" y="161"/>
                      </a:lnTo>
                      <a:close/>
                    </a:path>
                  </a:pathLst>
                </a:custGeom>
                <a:noFill/>
                <a:ln w="238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1pPr>
                  <a:lvl2pPr marL="37931725" indent="-37474525"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2pPr>
                  <a:lvl3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3pPr>
                  <a:lvl4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4pPr>
                  <a:lvl5pPr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cxnSp>
              <p:nvCxnSpPr>
                <p:cNvPr id="83998" name="AutoShape 36"/>
                <p:cNvCxnSpPr>
                  <a:cxnSpLocks noChangeShapeType="1"/>
                  <a:stCxn id="83999" idx="0"/>
                </p:cNvCxnSpPr>
                <p:nvPr/>
              </p:nvCxnSpPr>
              <p:spPr bwMode="auto">
                <a:xfrm rot="-5400000">
                  <a:off x="2717" y="1170"/>
                  <a:ext cx="81" cy="978"/>
                </a:xfrm>
                <a:prstGeom prst="bentConnector2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83979" name="Group 37"/>
          <p:cNvGrpSpPr>
            <a:grpSpLocks/>
          </p:cNvGrpSpPr>
          <p:nvPr/>
        </p:nvGrpSpPr>
        <p:grpSpPr bwMode="auto">
          <a:xfrm>
            <a:off x="5153025" y="2568575"/>
            <a:ext cx="2708275" cy="1289050"/>
            <a:chOff x="3246" y="1618"/>
            <a:chExt cx="1706" cy="812"/>
          </a:xfrm>
        </p:grpSpPr>
        <p:grpSp>
          <p:nvGrpSpPr>
            <p:cNvPr id="83985" name="Group 38"/>
            <p:cNvGrpSpPr>
              <a:grpSpLocks/>
            </p:cNvGrpSpPr>
            <p:nvPr/>
          </p:nvGrpSpPr>
          <p:grpSpPr bwMode="auto">
            <a:xfrm>
              <a:off x="3555" y="1706"/>
              <a:ext cx="1397" cy="724"/>
              <a:chOff x="3555" y="1706"/>
              <a:chExt cx="1397" cy="724"/>
            </a:xfrm>
          </p:grpSpPr>
          <p:sp>
            <p:nvSpPr>
              <p:cNvPr id="83987" name="Rectangle 39"/>
              <p:cNvSpPr>
                <a:spLocks noChangeArrowheads="1"/>
              </p:cNvSpPr>
              <p:nvPr/>
            </p:nvSpPr>
            <p:spPr bwMode="auto">
              <a:xfrm>
                <a:off x="3555" y="1706"/>
                <a:ext cx="1397" cy="339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83988" name="Rectangle 40"/>
              <p:cNvSpPr>
                <a:spLocks noChangeArrowheads="1"/>
              </p:cNvSpPr>
              <p:nvPr/>
            </p:nvSpPr>
            <p:spPr bwMode="auto">
              <a:xfrm>
                <a:off x="3930" y="1831"/>
                <a:ext cx="651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500" b="0">
                    <a:solidFill>
                      <a:srgbClr val="000000"/>
                    </a:solidFill>
                    <a:latin typeface="Lucida Sans Typewriter" pitchFamily="49" charset="0"/>
                  </a:rPr>
                  <a:t>TestSuite</a:t>
                </a:r>
                <a:endParaRPr lang="en-US" altLang="en-US" sz="1500" b="0">
                  <a:latin typeface="Lucida Sans Typewriter" pitchFamily="49" charset="0"/>
                </a:endParaRPr>
              </a:p>
            </p:txBody>
          </p:sp>
          <p:sp>
            <p:nvSpPr>
              <p:cNvPr id="83989" name="Rectangle 41"/>
              <p:cNvSpPr>
                <a:spLocks noChangeArrowheads="1"/>
              </p:cNvSpPr>
              <p:nvPr/>
            </p:nvSpPr>
            <p:spPr bwMode="auto">
              <a:xfrm>
                <a:off x="3647" y="2158"/>
                <a:ext cx="1085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500" b="0">
                    <a:solidFill>
                      <a:srgbClr val="000000"/>
                    </a:solidFill>
                    <a:latin typeface="Lucida Sans Typewriter" pitchFamily="49" charset="0"/>
                  </a:rPr>
                  <a:t>run(TestResult)</a:t>
                </a:r>
                <a:endParaRPr lang="en-US" altLang="en-US" sz="1500" b="0">
                  <a:latin typeface="Lucida Sans Typewriter" pitchFamily="49" charset="0"/>
                </a:endParaRPr>
              </a:p>
            </p:txBody>
          </p:sp>
          <p:sp>
            <p:nvSpPr>
              <p:cNvPr id="83990" name="Rectangle 42"/>
              <p:cNvSpPr>
                <a:spLocks noChangeArrowheads="1"/>
              </p:cNvSpPr>
              <p:nvPr/>
            </p:nvSpPr>
            <p:spPr bwMode="auto">
              <a:xfrm>
                <a:off x="3647" y="2275"/>
                <a:ext cx="651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500" b="0">
                    <a:solidFill>
                      <a:srgbClr val="000000"/>
                    </a:solidFill>
                    <a:latin typeface="Lucida Sans Typewriter" pitchFamily="49" charset="0"/>
                  </a:rPr>
                  <a:t>addTest()</a:t>
                </a:r>
                <a:endParaRPr lang="en-US" altLang="en-US" sz="1500" b="0">
                  <a:latin typeface="Lucida Sans Typewriter" pitchFamily="49" charset="0"/>
                </a:endParaRPr>
              </a:p>
            </p:txBody>
          </p:sp>
          <p:sp>
            <p:nvSpPr>
              <p:cNvPr id="83991" name="Rectangle 43"/>
              <p:cNvSpPr>
                <a:spLocks noChangeArrowheads="1"/>
              </p:cNvSpPr>
              <p:nvPr/>
            </p:nvSpPr>
            <p:spPr bwMode="auto">
              <a:xfrm>
                <a:off x="3555" y="2151"/>
                <a:ext cx="1397" cy="279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83992" name="Rectangle 44"/>
              <p:cNvSpPr>
                <a:spLocks noChangeArrowheads="1"/>
              </p:cNvSpPr>
              <p:nvPr/>
            </p:nvSpPr>
            <p:spPr bwMode="auto">
              <a:xfrm>
                <a:off x="3555" y="2048"/>
                <a:ext cx="1397" cy="103"/>
              </a:xfrm>
              <a:prstGeom prst="rect">
                <a:avLst/>
              </a:prstGeom>
              <a:noFill/>
              <a:ln w="23813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" charset="0"/>
                    <a:ea typeface="ＭＳ Ｐゴシック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cxnSp>
          <p:nvCxnSpPr>
            <p:cNvPr id="83986" name="AutoShape 45"/>
            <p:cNvCxnSpPr>
              <a:cxnSpLocks noChangeShapeType="1"/>
              <a:stCxn id="83987" idx="0"/>
            </p:cNvCxnSpPr>
            <p:nvPr/>
          </p:nvCxnSpPr>
          <p:spPr bwMode="auto">
            <a:xfrm rot="5400000" flipH="1">
              <a:off x="3709" y="1155"/>
              <a:ext cx="81" cy="100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3980" name="Rectangle 46"/>
          <p:cNvSpPr>
            <a:spLocks noChangeArrowheads="1"/>
          </p:cNvSpPr>
          <p:nvPr/>
        </p:nvSpPr>
        <p:spPr bwMode="auto">
          <a:xfrm>
            <a:off x="6238875" y="4830763"/>
            <a:ext cx="2217738" cy="538162"/>
          </a:xfrm>
          <a:prstGeom prst="rect">
            <a:avLst/>
          </a:prstGeom>
          <a:noFill/>
          <a:ln w="23876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500" b="0">
                <a:solidFill>
                  <a:srgbClr val="0000FF"/>
                </a:solidFill>
                <a:latin typeface="Lucida Sans Typewriter" pitchFamily="49" charset="0"/>
              </a:rPr>
              <a:t>MyList</a:t>
            </a:r>
          </a:p>
        </p:txBody>
      </p:sp>
      <p:sp>
        <p:nvSpPr>
          <p:cNvPr id="83981" name="Line 47"/>
          <p:cNvSpPr>
            <a:spLocks noChangeShapeType="1"/>
          </p:cNvSpPr>
          <p:nvPr/>
        </p:nvSpPr>
        <p:spPr bwMode="auto">
          <a:xfrm flipH="1">
            <a:off x="4721225" y="5100638"/>
            <a:ext cx="15176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2" name="Rectangle 48"/>
          <p:cNvSpPr>
            <a:spLocks noChangeArrowheads="1"/>
          </p:cNvSpPr>
          <p:nvPr/>
        </p:nvSpPr>
        <p:spPr bwMode="auto">
          <a:xfrm>
            <a:off x="6238875" y="5564188"/>
            <a:ext cx="2217738" cy="847725"/>
          </a:xfrm>
          <a:prstGeom prst="rect">
            <a:avLst/>
          </a:prstGeom>
          <a:noFill/>
          <a:ln w="23813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500" b="0">
                <a:solidFill>
                  <a:srgbClr val="0000FF"/>
                </a:solidFill>
                <a:latin typeface="Lucida Sans Typewriter" pitchFamily="49" charset="0"/>
              </a:rPr>
              <a:t>add()</a:t>
            </a:r>
            <a:br>
              <a:rPr lang="en-US" altLang="en-US" sz="1500" b="0">
                <a:solidFill>
                  <a:srgbClr val="0000FF"/>
                </a:solidFill>
                <a:latin typeface="Lucida Sans Typewriter" pitchFamily="49" charset="0"/>
              </a:rPr>
            </a:br>
            <a:r>
              <a:rPr lang="en-US" altLang="en-US" sz="1500" b="0">
                <a:solidFill>
                  <a:srgbClr val="0000FF"/>
                </a:solidFill>
                <a:latin typeface="Lucida Sans Typewriter" pitchFamily="49" charset="0"/>
              </a:rPr>
              <a:t>remove()</a:t>
            </a:r>
          </a:p>
          <a:p>
            <a:pPr>
              <a:lnSpc>
                <a:spcPct val="80000"/>
              </a:lnSpc>
            </a:pPr>
            <a:r>
              <a:rPr lang="en-US" altLang="en-US" sz="1500" b="0">
                <a:solidFill>
                  <a:srgbClr val="0000FF"/>
                </a:solidFill>
                <a:latin typeface="Lucida Sans Typewriter" pitchFamily="49" charset="0"/>
              </a:rPr>
              <a:t>contains()</a:t>
            </a:r>
          </a:p>
          <a:p>
            <a:pPr>
              <a:lnSpc>
                <a:spcPct val="80000"/>
              </a:lnSpc>
            </a:pPr>
            <a:r>
              <a:rPr lang="en-US" altLang="en-US" sz="1500" b="0">
                <a:solidFill>
                  <a:srgbClr val="0000FF"/>
                </a:solidFill>
                <a:latin typeface="Lucida Sans Typewriter" pitchFamily="49" charset="0"/>
              </a:rPr>
              <a:t>size()</a:t>
            </a:r>
          </a:p>
          <a:p>
            <a:pPr>
              <a:lnSpc>
                <a:spcPct val="80000"/>
              </a:lnSpc>
            </a:pPr>
            <a:endParaRPr lang="en-US" altLang="en-US" sz="1800">
              <a:solidFill>
                <a:srgbClr val="0000FF"/>
              </a:solidFill>
            </a:endParaRPr>
          </a:p>
        </p:txBody>
      </p:sp>
      <p:sp>
        <p:nvSpPr>
          <p:cNvPr id="83983" name="Rectangle 49"/>
          <p:cNvSpPr>
            <a:spLocks noChangeArrowheads="1"/>
          </p:cNvSpPr>
          <p:nvPr/>
        </p:nvSpPr>
        <p:spPr bwMode="auto">
          <a:xfrm>
            <a:off x="6238875" y="5376863"/>
            <a:ext cx="2217738" cy="187325"/>
          </a:xfrm>
          <a:prstGeom prst="rect">
            <a:avLst/>
          </a:prstGeom>
          <a:noFill/>
          <a:ln w="23813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3984" name="Rectangle 50"/>
          <p:cNvSpPr>
            <a:spLocks noChangeArrowheads="1"/>
          </p:cNvSpPr>
          <p:nvPr/>
        </p:nvSpPr>
        <p:spPr bwMode="auto">
          <a:xfrm>
            <a:off x="6275388" y="931863"/>
            <a:ext cx="298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500" b="0">
                <a:solidFill>
                  <a:srgbClr val="000000"/>
                </a:solidFill>
                <a:latin typeface="Lucida Sans Typewriter" pitchFamily="49" charset="0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Integration Testing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The entire system is viewed as a collection of subsystems (sets of classes) determined during the system and object design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Goal: Test all interfaces between subsystems and the interaction of subsystems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The Integration testing strategy determines the order in which the subsystems are selected for testing and integration.</a:t>
            </a:r>
          </a:p>
        </p:txBody>
      </p:sp>
    </p:spTree>
    <p:extLst>
      <p:ext uri="{BB962C8B-B14F-4D97-AF65-F5344CB8AC3E}">
        <p14:creationId xmlns:p14="http://schemas.microsoft.com/office/powerpoint/2010/main" val="978889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do we do integration testing?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 smtClean="0"/>
              <a:t>Unit tests only test the unit in isolation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Many failures result from faults in the interaction of subsystems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Often many Off-the-shelf components are used that cannot be unit tested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Without integration testing the system test will be very time consuming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Failures that are not discovered in integration testing will be discovered after the system is deployed and can be very expensive.</a:t>
            </a:r>
          </a:p>
        </p:txBody>
      </p:sp>
    </p:spTree>
    <p:extLst>
      <p:ext uri="{BB962C8B-B14F-4D97-AF65-F5344CB8AC3E}">
        <p14:creationId xmlns:p14="http://schemas.microsoft.com/office/powerpoint/2010/main" val="19271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Stubs and drivers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en-US" smtClean="0"/>
          </a:p>
          <a:p>
            <a:r>
              <a:rPr lang="de-DE" altLang="en-US" smtClean="0"/>
              <a:t>Driver:</a:t>
            </a:r>
          </a:p>
          <a:p>
            <a:pPr lvl="1"/>
            <a:r>
              <a:rPr lang="de-DE" altLang="en-US" smtClean="0">
                <a:ea typeface="ＭＳ Ｐゴシック" charset="-128"/>
              </a:rPr>
              <a:t>A component, that calls the </a:t>
            </a:r>
            <a:r>
              <a:rPr lang="de-DE" altLang="en-US" smtClean="0">
                <a:latin typeface="Courier New" charset="0"/>
                <a:ea typeface="ＭＳ Ｐゴシック" charset="-128"/>
              </a:rPr>
              <a:t>TestedUnit</a:t>
            </a:r>
            <a:endParaRPr lang="de-DE" altLang="en-US" smtClean="0">
              <a:ea typeface="ＭＳ Ｐゴシック" charset="-128"/>
            </a:endParaRPr>
          </a:p>
          <a:p>
            <a:pPr lvl="1"/>
            <a:r>
              <a:rPr lang="de-DE" altLang="en-US" smtClean="0">
                <a:ea typeface="ＭＳ Ｐゴシック" charset="-128"/>
              </a:rPr>
              <a:t>Controls the test cases</a:t>
            </a:r>
          </a:p>
          <a:p>
            <a:pPr>
              <a:buFont typeface="Times" charset="0"/>
              <a:buNone/>
            </a:pPr>
            <a:endParaRPr lang="de-DE" altLang="en-US" smtClean="0"/>
          </a:p>
          <a:p>
            <a:r>
              <a:rPr lang="de-DE" altLang="en-US" smtClean="0"/>
              <a:t>Stub:</a:t>
            </a:r>
          </a:p>
          <a:p>
            <a:pPr lvl="1"/>
            <a:r>
              <a:rPr lang="de-DE" altLang="en-US" smtClean="0">
                <a:ea typeface="ＭＳ Ｐゴシック" charset="-128"/>
              </a:rPr>
              <a:t>A component, the </a:t>
            </a:r>
            <a:r>
              <a:rPr lang="de-DE" altLang="en-US" smtClean="0">
                <a:latin typeface="Courier New" charset="0"/>
                <a:ea typeface="ＭＳ Ｐゴシック" charset="-128"/>
              </a:rPr>
              <a:t>TestedUnit</a:t>
            </a:r>
            <a:r>
              <a:rPr lang="de-DE" altLang="en-US" smtClean="0">
                <a:ea typeface="ＭＳ Ｐゴシック" charset="-128"/>
              </a:rPr>
              <a:t> </a:t>
            </a:r>
            <a:br>
              <a:rPr lang="de-DE" altLang="en-US" smtClean="0">
                <a:ea typeface="ＭＳ Ｐゴシック" charset="-128"/>
              </a:rPr>
            </a:br>
            <a:r>
              <a:rPr lang="de-DE" altLang="en-US" smtClean="0">
                <a:ea typeface="ＭＳ Ｐゴシック" charset="-128"/>
              </a:rPr>
              <a:t>depends on</a:t>
            </a:r>
          </a:p>
          <a:p>
            <a:pPr lvl="1"/>
            <a:r>
              <a:rPr lang="de-DE" altLang="en-US" smtClean="0">
                <a:ea typeface="ＭＳ Ｐゴシック" charset="-128"/>
              </a:rPr>
              <a:t>Partial implementation</a:t>
            </a:r>
          </a:p>
          <a:p>
            <a:pPr lvl="1"/>
            <a:r>
              <a:rPr lang="de-DE" altLang="en-US" smtClean="0">
                <a:ea typeface="ＭＳ Ｐゴシック" charset="-128"/>
              </a:rPr>
              <a:t>Returns fake values.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713538" y="1784350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Driver</a:t>
            </a: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 flipV="1">
            <a:off x="6711950" y="1554163"/>
            <a:ext cx="687388" cy="230187"/>
          </a:xfrm>
          <a:custGeom>
            <a:avLst/>
            <a:gdLst>
              <a:gd name="T0" fmla="*/ 609125471 w 21600"/>
              <a:gd name="T1" fmla="*/ 13070934 h 21600"/>
              <a:gd name="T2" fmla="*/ 348071389 w 21600"/>
              <a:gd name="T3" fmla="*/ 26141762 h 21600"/>
              <a:gd name="T4" fmla="*/ 87018356 w 21600"/>
              <a:gd name="T5" fmla="*/ 13070934 h 21600"/>
              <a:gd name="T6" fmla="*/ 348071389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713538" y="3078163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Tested</a:t>
            </a:r>
          </a:p>
          <a:p>
            <a:pPr algn="ctr"/>
            <a:r>
              <a:rPr lang="de-DE" altLang="en-US" sz="1800"/>
              <a:t>Unit</a:t>
            </a:r>
          </a:p>
        </p:txBody>
      </p:sp>
      <p:sp>
        <p:nvSpPr>
          <p:cNvPr id="24583" name="AutoShape 7"/>
          <p:cNvSpPr>
            <a:spLocks noChangeArrowheads="1"/>
          </p:cNvSpPr>
          <p:nvPr/>
        </p:nvSpPr>
        <p:spPr bwMode="auto">
          <a:xfrm flipV="1">
            <a:off x="6713538" y="2847975"/>
            <a:ext cx="687387" cy="230188"/>
          </a:xfrm>
          <a:custGeom>
            <a:avLst/>
            <a:gdLst>
              <a:gd name="T0" fmla="*/ 609122676 w 21600"/>
              <a:gd name="T1" fmla="*/ 13071055 h 21600"/>
              <a:gd name="T2" fmla="*/ 348070373 w 21600"/>
              <a:gd name="T3" fmla="*/ 26142099 h 21600"/>
              <a:gd name="T4" fmla="*/ 87017084 w 21600"/>
              <a:gd name="T5" fmla="*/ 13071055 h 21600"/>
              <a:gd name="T6" fmla="*/ 3480703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6713538" y="4421188"/>
            <a:ext cx="1173162" cy="701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Stub</a:t>
            </a:r>
          </a:p>
        </p:txBody>
      </p:sp>
      <p:sp>
        <p:nvSpPr>
          <p:cNvPr id="24585" name="AutoShape 9"/>
          <p:cNvSpPr>
            <a:spLocks noChangeArrowheads="1"/>
          </p:cNvSpPr>
          <p:nvPr/>
        </p:nvSpPr>
        <p:spPr bwMode="auto">
          <a:xfrm flipV="1">
            <a:off x="6713538" y="4191000"/>
            <a:ext cx="687387" cy="230188"/>
          </a:xfrm>
          <a:custGeom>
            <a:avLst/>
            <a:gdLst>
              <a:gd name="T0" fmla="*/ 609122676 w 21600"/>
              <a:gd name="T1" fmla="*/ 13071055 h 21600"/>
              <a:gd name="T2" fmla="*/ 348070373 w 21600"/>
              <a:gd name="T3" fmla="*/ 26142099 h 21600"/>
              <a:gd name="T4" fmla="*/ 87017084 w 21600"/>
              <a:gd name="T5" fmla="*/ 13071055 h 21600"/>
              <a:gd name="T6" fmla="*/ 3480703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cxnSp>
        <p:nvCxnSpPr>
          <p:cNvPr id="24586" name="AutoShape 10"/>
          <p:cNvCxnSpPr>
            <a:cxnSpLocks noChangeShapeType="1"/>
            <a:stCxn id="24580" idx="2"/>
            <a:endCxn id="24583" idx="1"/>
          </p:cNvCxnSpPr>
          <p:nvPr/>
        </p:nvCxnSpPr>
        <p:spPr bwMode="auto">
          <a:xfrm rot="5400000">
            <a:off x="6996907" y="2545556"/>
            <a:ext cx="363538" cy="244475"/>
          </a:xfrm>
          <a:prstGeom prst="bentConnector3">
            <a:avLst>
              <a:gd name="adj1" fmla="val 49782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AutoShape 11"/>
          <p:cNvCxnSpPr>
            <a:cxnSpLocks noChangeShapeType="1"/>
            <a:stCxn id="24582" idx="2"/>
            <a:endCxn id="24585" idx="1"/>
          </p:cNvCxnSpPr>
          <p:nvPr/>
        </p:nvCxnSpPr>
        <p:spPr bwMode="auto">
          <a:xfrm rot="5400000">
            <a:off x="6972301" y="3863975"/>
            <a:ext cx="412750" cy="244475"/>
          </a:xfrm>
          <a:prstGeom prst="bentConnector3">
            <a:avLst>
              <a:gd name="adj1" fmla="val 49616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6424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561" name="AutoShape 97"/>
          <p:cNvCxnSpPr>
            <a:cxnSpLocks noChangeAspect="1" noChangeShapeType="1"/>
          </p:cNvCxnSpPr>
          <p:nvPr/>
        </p:nvCxnSpPr>
        <p:spPr bwMode="auto">
          <a:xfrm rot="5400000">
            <a:off x="6407150" y="331788"/>
            <a:ext cx="320675" cy="1397000"/>
          </a:xfrm>
          <a:prstGeom prst="bentConnector3">
            <a:avLst>
              <a:gd name="adj1" fmla="val 49653"/>
            </a:avLst>
          </a:prstGeom>
          <a:noFill/>
          <a:ln w="25400">
            <a:solidFill>
              <a:srgbClr val="C0C0C0"/>
            </a:solidFill>
            <a:prstDash val="dash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62" name="AutoShape 98"/>
          <p:cNvCxnSpPr>
            <a:cxnSpLocks noChangeAspect="1" noChangeShapeType="1"/>
          </p:cNvCxnSpPr>
          <p:nvPr/>
        </p:nvCxnSpPr>
        <p:spPr bwMode="auto">
          <a:xfrm rot="5400000">
            <a:off x="5472112" y="1703388"/>
            <a:ext cx="415925" cy="7239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C0C0C0"/>
            </a:solidFill>
            <a:prstDash val="dash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63" name="AutoShape 99"/>
          <p:cNvCxnSpPr>
            <a:cxnSpLocks noChangeAspect="1" noChangeShapeType="1"/>
          </p:cNvCxnSpPr>
          <p:nvPr/>
        </p:nvCxnSpPr>
        <p:spPr bwMode="auto">
          <a:xfrm rot="16200000" flipH="1">
            <a:off x="6039644" y="1859756"/>
            <a:ext cx="425450" cy="420688"/>
          </a:xfrm>
          <a:prstGeom prst="bentConnector3">
            <a:avLst>
              <a:gd name="adj1" fmla="val 49625"/>
            </a:avLst>
          </a:prstGeom>
          <a:noFill/>
          <a:ln w="25400">
            <a:solidFill>
              <a:srgbClr val="C0C0C0"/>
            </a:solidFill>
            <a:prstDash val="dash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64" name="AutoShape 100"/>
          <p:cNvCxnSpPr>
            <a:cxnSpLocks noChangeAspect="1" noChangeShapeType="1"/>
          </p:cNvCxnSpPr>
          <p:nvPr/>
        </p:nvCxnSpPr>
        <p:spPr bwMode="auto">
          <a:xfrm rot="5400000">
            <a:off x="8143081" y="1978819"/>
            <a:ext cx="415925" cy="17303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C0C0C0"/>
            </a:solidFill>
            <a:prstDash val="dash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65" name="AutoShape 101"/>
          <p:cNvCxnSpPr>
            <a:cxnSpLocks noChangeAspect="1" noChangeShapeType="1"/>
          </p:cNvCxnSpPr>
          <p:nvPr/>
        </p:nvCxnSpPr>
        <p:spPr bwMode="auto">
          <a:xfrm rot="5400000">
            <a:off x="7019925" y="944563"/>
            <a:ext cx="320675" cy="171450"/>
          </a:xfrm>
          <a:prstGeom prst="bentConnector3">
            <a:avLst>
              <a:gd name="adj1" fmla="val 49653"/>
            </a:avLst>
          </a:prstGeom>
          <a:noFill/>
          <a:ln w="25400">
            <a:solidFill>
              <a:srgbClr val="C0C0C0"/>
            </a:solidFill>
            <a:prstDash val="dash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66" name="AutoShape 102"/>
          <p:cNvCxnSpPr>
            <a:cxnSpLocks noChangeAspect="1" noChangeShapeType="1"/>
          </p:cNvCxnSpPr>
          <p:nvPr/>
        </p:nvCxnSpPr>
        <p:spPr bwMode="auto">
          <a:xfrm rot="16200000" flipH="1">
            <a:off x="7604919" y="540544"/>
            <a:ext cx="320675" cy="99853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C0C0C0"/>
            </a:solidFill>
            <a:prstDash val="dash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513" name="Rectangle 49"/>
          <p:cNvSpPr>
            <a:spLocks noChangeAspect="1" noChangeArrowheads="1"/>
          </p:cNvSpPr>
          <p:nvPr/>
        </p:nvSpPr>
        <p:spPr bwMode="auto">
          <a:xfrm>
            <a:off x="6851650" y="384175"/>
            <a:ext cx="827088" cy="49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A</a:t>
            </a:r>
          </a:p>
        </p:txBody>
      </p:sp>
      <p:sp>
        <p:nvSpPr>
          <p:cNvPr id="62515" name="Rectangle 51"/>
          <p:cNvSpPr>
            <a:spLocks noChangeAspect="1" noChangeArrowheads="1"/>
          </p:cNvSpPr>
          <p:nvPr/>
        </p:nvSpPr>
        <p:spPr bwMode="auto">
          <a:xfrm>
            <a:off x="6853238" y="1362075"/>
            <a:ext cx="827087" cy="49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C</a:t>
            </a:r>
          </a:p>
        </p:txBody>
      </p:sp>
      <p:sp>
        <p:nvSpPr>
          <p:cNvPr id="62516" name="AutoShape 52"/>
          <p:cNvSpPr>
            <a:spLocks noChangeAspect="1" noChangeArrowheads="1"/>
          </p:cNvSpPr>
          <p:nvPr/>
        </p:nvSpPr>
        <p:spPr bwMode="auto">
          <a:xfrm flipV="1">
            <a:off x="6853238" y="1200150"/>
            <a:ext cx="484187" cy="161925"/>
          </a:xfrm>
          <a:custGeom>
            <a:avLst/>
            <a:gdLst>
              <a:gd name="T0" fmla="*/ 212882678 w 21600"/>
              <a:gd name="T1" fmla="*/ 4549950 h 21600"/>
              <a:gd name="T2" fmla="*/ 121646873 w 21600"/>
              <a:gd name="T3" fmla="*/ 9099848 h 21600"/>
              <a:gd name="T4" fmla="*/ 30411584 w 21600"/>
              <a:gd name="T5" fmla="*/ 4549950 h 21600"/>
              <a:gd name="T6" fmla="*/ 1216468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62517" name="Rectangle 53"/>
          <p:cNvSpPr>
            <a:spLocks noChangeAspect="1" noChangeArrowheads="1"/>
          </p:cNvSpPr>
          <p:nvPr/>
        </p:nvSpPr>
        <p:spPr bwMode="auto">
          <a:xfrm>
            <a:off x="5076825" y="2435225"/>
            <a:ext cx="827088" cy="493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E</a:t>
            </a:r>
          </a:p>
        </p:txBody>
      </p:sp>
      <p:sp>
        <p:nvSpPr>
          <p:cNvPr id="62519" name="Rectangle 55"/>
          <p:cNvSpPr>
            <a:spLocks noChangeAspect="1" noChangeArrowheads="1"/>
          </p:cNvSpPr>
          <p:nvPr/>
        </p:nvSpPr>
        <p:spPr bwMode="auto">
          <a:xfrm>
            <a:off x="6221413" y="2444750"/>
            <a:ext cx="827087" cy="493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F</a:t>
            </a:r>
          </a:p>
        </p:txBody>
      </p:sp>
      <p:sp>
        <p:nvSpPr>
          <p:cNvPr id="62520" name="AutoShape 56"/>
          <p:cNvSpPr>
            <a:spLocks noChangeAspect="1" noChangeArrowheads="1"/>
          </p:cNvSpPr>
          <p:nvPr/>
        </p:nvSpPr>
        <p:spPr bwMode="auto">
          <a:xfrm flipV="1">
            <a:off x="6221413" y="2281238"/>
            <a:ext cx="484187" cy="163512"/>
          </a:xfrm>
          <a:custGeom>
            <a:avLst/>
            <a:gdLst>
              <a:gd name="T0" fmla="*/ 212882678 w 21600"/>
              <a:gd name="T1" fmla="*/ 4685020 h 21600"/>
              <a:gd name="T2" fmla="*/ 121646873 w 21600"/>
              <a:gd name="T3" fmla="*/ 9370040 h 21600"/>
              <a:gd name="T4" fmla="*/ 30411584 w 21600"/>
              <a:gd name="T5" fmla="*/ 4685020 h 21600"/>
              <a:gd name="T6" fmla="*/ 1216468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62521" name="Rectangle 57"/>
          <p:cNvSpPr>
            <a:spLocks noChangeAspect="1" noChangeArrowheads="1"/>
          </p:cNvSpPr>
          <p:nvPr/>
        </p:nvSpPr>
        <p:spPr bwMode="auto">
          <a:xfrm>
            <a:off x="8023225" y="2435225"/>
            <a:ext cx="827088" cy="493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G</a:t>
            </a:r>
          </a:p>
        </p:txBody>
      </p:sp>
      <p:sp>
        <p:nvSpPr>
          <p:cNvPr id="62522" name="AutoShape 58"/>
          <p:cNvSpPr>
            <a:spLocks noChangeAspect="1" noChangeArrowheads="1"/>
          </p:cNvSpPr>
          <p:nvPr/>
        </p:nvSpPr>
        <p:spPr bwMode="auto">
          <a:xfrm flipV="1">
            <a:off x="8023225" y="2273300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62523" name="Rectangle 59"/>
          <p:cNvSpPr>
            <a:spLocks noChangeAspect="1" noChangeArrowheads="1"/>
          </p:cNvSpPr>
          <p:nvPr/>
        </p:nvSpPr>
        <p:spPr bwMode="auto">
          <a:xfrm>
            <a:off x="8023225" y="1362075"/>
            <a:ext cx="827088" cy="49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D</a:t>
            </a:r>
          </a:p>
        </p:txBody>
      </p:sp>
      <p:sp>
        <p:nvSpPr>
          <p:cNvPr id="62524" name="AutoShape 60"/>
          <p:cNvSpPr>
            <a:spLocks noChangeAspect="1" noChangeArrowheads="1"/>
          </p:cNvSpPr>
          <p:nvPr/>
        </p:nvSpPr>
        <p:spPr bwMode="auto">
          <a:xfrm flipV="1">
            <a:off x="8023225" y="1200150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62525" name="Rectangle 61"/>
          <p:cNvSpPr>
            <a:spLocks noChangeAspect="1" noChangeArrowheads="1"/>
          </p:cNvSpPr>
          <p:nvPr/>
        </p:nvSpPr>
        <p:spPr bwMode="auto">
          <a:xfrm>
            <a:off x="5627688" y="1362075"/>
            <a:ext cx="827087" cy="495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B</a:t>
            </a:r>
          </a:p>
        </p:txBody>
      </p:sp>
      <p:sp>
        <p:nvSpPr>
          <p:cNvPr id="62526" name="AutoShape 62"/>
          <p:cNvSpPr>
            <a:spLocks noChangeAspect="1" noChangeArrowheads="1"/>
          </p:cNvSpPr>
          <p:nvPr/>
        </p:nvSpPr>
        <p:spPr bwMode="auto">
          <a:xfrm flipV="1">
            <a:off x="5627688" y="1200150"/>
            <a:ext cx="484187" cy="161925"/>
          </a:xfrm>
          <a:custGeom>
            <a:avLst/>
            <a:gdLst>
              <a:gd name="T0" fmla="*/ 212882678 w 21600"/>
              <a:gd name="T1" fmla="*/ 4549950 h 21600"/>
              <a:gd name="T2" fmla="*/ 121646873 w 21600"/>
              <a:gd name="T3" fmla="*/ 9099848 h 21600"/>
              <a:gd name="T4" fmla="*/ 30411584 w 21600"/>
              <a:gd name="T5" fmla="*/ 4549950 h 21600"/>
              <a:gd name="T6" fmla="*/ 1216468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2869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Big-Bang Approach</a:t>
            </a:r>
          </a:p>
        </p:txBody>
      </p:sp>
      <p:sp>
        <p:nvSpPr>
          <p:cNvPr id="62514" name="AutoShape 50"/>
          <p:cNvSpPr>
            <a:spLocks noChangeAspect="1" noChangeArrowheads="1"/>
          </p:cNvSpPr>
          <p:nvPr/>
        </p:nvSpPr>
        <p:spPr bwMode="auto">
          <a:xfrm flipV="1">
            <a:off x="6851650" y="222250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62518" name="AutoShape 54"/>
          <p:cNvSpPr>
            <a:spLocks noChangeAspect="1" noChangeArrowheads="1"/>
          </p:cNvSpPr>
          <p:nvPr/>
        </p:nvSpPr>
        <p:spPr bwMode="auto">
          <a:xfrm flipV="1">
            <a:off x="5076825" y="2273300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62533" name="Oval 69"/>
          <p:cNvSpPr>
            <a:spLocks noChangeArrowheads="1"/>
          </p:cNvSpPr>
          <p:nvPr/>
        </p:nvSpPr>
        <p:spPr bwMode="auto">
          <a:xfrm>
            <a:off x="787400" y="1563688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</a:rPr>
              <a:t>Test A</a:t>
            </a:r>
          </a:p>
        </p:txBody>
      </p:sp>
      <p:sp>
        <p:nvSpPr>
          <p:cNvPr id="62534" name="Oval 70"/>
          <p:cNvSpPr>
            <a:spLocks noChangeArrowheads="1"/>
          </p:cNvSpPr>
          <p:nvPr/>
        </p:nvSpPr>
        <p:spPr bwMode="auto">
          <a:xfrm>
            <a:off x="787400" y="2155825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</a:rPr>
              <a:t>Test B</a:t>
            </a:r>
          </a:p>
        </p:txBody>
      </p:sp>
      <p:sp>
        <p:nvSpPr>
          <p:cNvPr id="62535" name="Oval 71"/>
          <p:cNvSpPr>
            <a:spLocks noChangeArrowheads="1"/>
          </p:cNvSpPr>
          <p:nvPr/>
        </p:nvSpPr>
        <p:spPr bwMode="auto">
          <a:xfrm>
            <a:off x="771525" y="5060950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</a:rPr>
              <a:t>Test G</a:t>
            </a:r>
          </a:p>
        </p:txBody>
      </p:sp>
      <p:sp>
        <p:nvSpPr>
          <p:cNvPr id="62536" name="Oval 72"/>
          <p:cNvSpPr>
            <a:spLocks noChangeArrowheads="1"/>
          </p:cNvSpPr>
          <p:nvPr/>
        </p:nvSpPr>
        <p:spPr bwMode="auto">
          <a:xfrm>
            <a:off x="776288" y="4479925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</a:rPr>
              <a:t>Test F</a:t>
            </a:r>
          </a:p>
        </p:txBody>
      </p:sp>
      <p:sp>
        <p:nvSpPr>
          <p:cNvPr id="62537" name="Oval 73"/>
          <p:cNvSpPr>
            <a:spLocks noChangeArrowheads="1"/>
          </p:cNvSpPr>
          <p:nvPr/>
        </p:nvSpPr>
        <p:spPr bwMode="auto">
          <a:xfrm>
            <a:off x="771525" y="3898900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</a:rPr>
              <a:t>Test E</a:t>
            </a:r>
          </a:p>
        </p:txBody>
      </p:sp>
      <p:sp>
        <p:nvSpPr>
          <p:cNvPr id="62538" name="Oval 74"/>
          <p:cNvSpPr>
            <a:spLocks noChangeArrowheads="1"/>
          </p:cNvSpPr>
          <p:nvPr/>
        </p:nvSpPr>
        <p:spPr bwMode="auto">
          <a:xfrm>
            <a:off x="782638" y="2736850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</a:rPr>
              <a:t>Test C</a:t>
            </a:r>
          </a:p>
        </p:txBody>
      </p:sp>
      <p:sp>
        <p:nvSpPr>
          <p:cNvPr id="62539" name="Oval 75"/>
          <p:cNvSpPr>
            <a:spLocks noChangeArrowheads="1"/>
          </p:cNvSpPr>
          <p:nvPr/>
        </p:nvSpPr>
        <p:spPr bwMode="auto">
          <a:xfrm>
            <a:off x="776288" y="3317875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</a:rPr>
              <a:t>Test D</a:t>
            </a:r>
          </a:p>
        </p:txBody>
      </p:sp>
      <p:sp>
        <p:nvSpPr>
          <p:cNvPr id="62540" name="Oval 76"/>
          <p:cNvSpPr>
            <a:spLocks noChangeArrowheads="1"/>
          </p:cNvSpPr>
          <p:nvPr/>
        </p:nvSpPr>
        <p:spPr bwMode="auto">
          <a:xfrm>
            <a:off x="3500438" y="2982913"/>
            <a:ext cx="1358900" cy="14160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/>
              <a:t>Test </a:t>
            </a:r>
          </a:p>
          <a:p>
            <a:pPr algn="ctr"/>
            <a:r>
              <a:rPr lang="en-US" altLang="en-US" sz="2000"/>
              <a:t>A, B, C, D,</a:t>
            </a:r>
          </a:p>
          <a:p>
            <a:pPr algn="ctr"/>
            <a:r>
              <a:rPr lang="en-US" altLang="en-US" sz="2000"/>
              <a:t>E, F, G</a:t>
            </a:r>
          </a:p>
        </p:txBody>
      </p:sp>
      <p:cxnSp>
        <p:nvCxnSpPr>
          <p:cNvPr id="62544" name="AutoShape 80"/>
          <p:cNvCxnSpPr>
            <a:cxnSpLocks noChangeShapeType="1"/>
            <a:stCxn id="62533" idx="6"/>
            <a:endCxn id="62552" idx="3"/>
          </p:cNvCxnSpPr>
          <p:nvPr/>
        </p:nvCxnSpPr>
        <p:spPr bwMode="auto">
          <a:xfrm>
            <a:off x="1593850" y="1843088"/>
            <a:ext cx="1762125" cy="18430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45" name="AutoShape 81"/>
          <p:cNvCxnSpPr>
            <a:cxnSpLocks noChangeShapeType="1"/>
            <a:stCxn id="62534" idx="6"/>
            <a:endCxn id="62552" idx="3"/>
          </p:cNvCxnSpPr>
          <p:nvPr/>
        </p:nvCxnSpPr>
        <p:spPr bwMode="auto">
          <a:xfrm>
            <a:off x="1593850" y="2435225"/>
            <a:ext cx="1762125" cy="1250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46" name="AutoShape 82"/>
          <p:cNvCxnSpPr>
            <a:cxnSpLocks noChangeShapeType="1"/>
            <a:stCxn id="62538" idx="6"/>
            <a:endCxn id="62552" idx="3"/>
          </p:cNvCxnSpPr>
          <p:nvPr/>
        </p:nvCxnSpPr>
        <p:spPr bwMode="auto">
          <a:xfrm>
            <a:off x="1589088" y="3016250"/>
            <a:ext cx="1766887" cy="669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47" name="AutoShape 83"/>
          <p:cNvCxnSpPr>
            <a:cxnSpLocks noChangeShapeType="1"/>
            <a:stCxn id="62539" idx="6"/>
            <a:endCxn id="62552" idx="3"/>
          </p:cNvCxnSpPr>
          <p:nvPr/>
        </p:nvCxnSpPr>
        <p:spPr bwMode="auto">
          <a:xfrm>
            <a:off x="1582738" y="3597275"/>
            <a:ext cx="1773237" cy="889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48" name="AutoShape 84"/>
          <p:cNvCxnSpPr>
            <a:cxnSpLocks noChangeShapeType="1"/>
            <a:stCxn id="62537" idx="6"/>
            <a:endCxn id="62552" idx="3"/>
          </p:cNvCxnSpPr>
          <p:nvPr/>
        </p:nvCxnSpPr>
        <p:spPr bwMode="auto">
          <a:xfrm flipV="1">
            <a:off x="1577975" y="3686175"/>
            <a:ext cx="1778000" cy="4921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49" name="AutoShape 85"/>
          <p:cNvCxnSpPr>
            <a:cxnSpLocks noChangeShapeType="1"/>
            <a:stCxn id="62535" idx="6"/>
            <a:endCxn id="62552" idx="3"/>
          </p:cNvCxnSpPr>
          <p:nvPr/>
        </p:nvCxnSpPr>
        <p:spPr bwMode="auto">
          <a:xfrm flipV="1">
            <a:off x="1577975" y="3686175"/>
            <a:ext cx="1778000" cy="1654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50" name="AutoShape 86"/>
          <p:cNvCxnSpPr>
            <a:cxnSpLocks noChangeShapeType="1"/>
            <a:stCxn id="62536" idx="6"/>
            <a:endCxn id="62552" idx="3"/>
          </p:cNvCxnSpPr>
          <p:nvPr/>
        </p:nvCxnSpPr>
        <p:spPr bwMode="auto">
          <a:xfrm flipV="1">
            <a:off x="1582738" y="3686175"/>
            <a:ext cx="1773237" cy="1073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552" name="AutoShape 88"/>
          <p:cNvSpPr>
            <a:spLocks noChangeArrowheads="1"/>
          </p:cNvSpPr>
          <p:nvPr/>
        </p:nvSpPr>
        <p:spPr bwMode="auto">
          <a:xfrm rot="5400000">
            <a:off x="3332957" y="3620293"/>
            <a:ext cx="177800" cy="13176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95857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25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25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25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625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25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25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625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25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25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25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25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25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625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25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25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25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25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25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25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25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25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625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625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625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625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25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625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625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625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625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625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625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625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625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625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625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625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625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625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625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625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625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625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625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625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625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625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625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625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625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625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625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625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625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13" grpId="0" animBg="1"/>
      <p:bldP spid="62515" grpId="0" animBg="1"/>
      <p:bldP spid="62516" grpId="0" animBg="1"/>
      <p:bldP spid="62517" grpId="0" animBg="1"/>
      <p:bldP spid="62519" grpId="0" animBg="1"/>
      <p:bldP spid="62520" grpId="0" animBg="1"/>
      <p:bldP spid="62521" grpId="0" animBg="1"/>
      <p:bldP spid="62522" grpId="0" animBg="1"/>
      <p:bldP spid="62523" grpId="0" animBg="1"/>
      <p:bldP spid="62524" grpId="0" animBg="1"/>
      <p:bldP spid="62525" grpId="0" animBg="1"/>
      <p:bldP spid="62526" grpId="0" animBg="1"/>
      <p:bldP spid="62514" grpId="0" animBg="1"/>
      <p:bldP spid="62518" grpId="0" animBg="1"/>
      <p:bldP spid="62533" grpId="0" animBg="1"/>
      <p:bldP spid="62534" grpId="0" animBg="1"/>
      <p:bldP spid="62535" grpId="0" animBg="1"/>
      <p:bldP spid="62536" grpId="0" animBg="1"/>
      <p:bldP spid="62537" grpId="0" animBg="1"/>
      <p:bldP spid="62538" grpId="0" animBg="1"/>
      <p:bldP spid="62539" grpId="0" animBg="1"/>
      <p:bldP spid="62540" grpId="0" animBg="1"/>
      <p:bldP spid="625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Bottom-up  Testing Strategy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3550" y="1225550"/>
            <a:ext cx="8283575" cy="4800600"/>
          </a:xfrm>
        </p:spPr>
        <p:txBody>
          <a:bodyPr/>
          <a:lstStyle/>
          <a:p>
            <a:r>
              <a:rPr lang="en-US" altLang="en-US" dirty="0" smtClean="0"/>
              <a:t>The subsystems in the lowest layer of the call hierarchy are tested individually</a:t>
            </a:r>
          </a:p>
          <a:p>
            <a:r>
              <a:rPr lang="en-US" altLang="en-US" dirty="0" smtClean="0"/>
              <a:t>Then the next subsystems are tested that call the previously tested subsystems</a:t>
            </a:r>
          </a:p>
          <a:p>
            <a:r>
              <a:rPr lang="en-US" altLang="en-US" dirty="0" smtClean="0"/>
              <a:t>This is repeated until all subsystems are included</a:t>
            </a:r>
          </a:p>
          <a:p>
            <a:r>
              <a:rPr lang="en-US" altLang="en-US" dirty="0" smtClean="0"/>
              <a:t>Drivers are needed.</a:t>
            </a:r>
          </a:p>
        </p:txBody>
      </p:sp>
    </p:spTree>
    <p:extLst>
      <p:ext uri="{BB962C8B-B14F-4D97-AF65-F5344CB8AC3E}">
        <p14:creationId xmlns:p14="http://schemas.microsoft.com/office/powerpoint/2010/main" val="3546461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Terminology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C0128"/>
                </a:solidFill>
                <a:ea typeface="ＭＳ Ｐゴシック" pitchFamily="34" charset="-128"/>
              </a:rPr>
              <a:t>Failure</a:t>
            </a:r>
            <a:r>
              <a:rPr lang="en-US" altLang="en-US" dirty="0" smtClean="0">
                <a:solidFill>
                  <a:srgbClr val="0006A3"/>
                </a:solidFill>
                <a:ea typeface="ＭＳ Ｐゴシック" pitchFamily="34" charset="-128"/>
              </a:rPr>
              <a:t>:</a:t>
            </a:r>
            <a:r>
              <a:rPr lang="en-US" altLang="en-US" dirty="0" smtClean="0">
                <a:ea typeface="ＭＳ Ｐゴシック" pitchFamily="34" charset="-128"/>
              </a:rPr>
              <a:t>  Any deviation of the observed behavior from the specified behavior</a:t>
            </a:r>
            <a:endParaRPr lang="en-US" altLang="en-US" dirty="0" smtClean="0">
              <a:solidFill>
                <a:srgbClr val="02035A"/>
              </a:solidFill>
              <a:ea typeface="ＭＳ Ｐゴシック" pitchFamily="34" charset="-128"/>
            </a:endParaRPr>
          </a:p>
          <a:p>
            <a:r>
              <a:rPr lang="en-US" altLang="en-US" dirty="0" smtClean="0">
                <a:solidFill>
                  <a:srgbClr val="FC0128"/>
                </a:solidFill>
                <a:ea typeface="ＭＳ Ｐゴシック" pitchFamily="34" charset="-128"/>
              </a:rPr>
              <a:t>Erroneous state</a:t>
            </a:r>
            <a:r>
              <a:rPr lang="en-US" altLang="en-US" dirty="0" smtClean="0">
                <a:ea typeface="ＭＳ Ｐゴシック" pitchFamily="34" charset="-128"/>
              </a:rPr>
              <a:t> (</a:t>
            </a:r>
            <a:r>
              <a:rPr lang="en-US" altLang="en-US" dirty="0" smtClean="0">
                <a:solidFill>
                  <a:srgbClr val="FC0128"/>
                </a:solidFill>
                <a:ea typeface="ＭＳ Ｐゴシック" pitchFamily="34" charset="-128"/>
              </a:rPr>
              <a:t>error</a:t>
            </a:r>
            <a:r>
              <a:rPr lang="en-US" altLang="en-US" dirty="0" smtClean="0">
                <a:ea typeface="ＭＳ Ｐゴシック" pitchFamily="34" charset="-128"/>
              </a:rPr>
              <a:t>): The system is in a state such that further processing by the system can lead to a failure</a:t>
            </a:r>
          </a:p>
          <a:p>
            <a:r>
              <a:rPr lang="en-US" altLang="en-US" dirty="0" smtClean="0">
                <a:solidFill>
                  <a:srgbClr val="FC0128"/>
                </a:solidFill>
                <a:ea typeface="ＭＳ Ｐゴシック" pitchFamily="34" charset="-128"/>
              </a:rPr>
              <a:t>Fault</a:t>
            </a:r>
            <a:r>
              <a:rPr lang="en-US" altLang="en-US" dirty="0" smtClean="0">
                <a:ea typeface="ＭＳ Ｐゴシック" pitchFamily="34" charset="-128"/>
              </a:rPr>
              <a:t>: The mechanical or algorithmic cause of an error </a:t>
            </a:r>
            <a:r>
              <a:rPr lang="en-US" altLang="en-US" dirty="0" smtClean="0">
                <a:solidFill>
                  <a:srgbClr val="FC0128"/>
                </a:solidFill>
                <a:ea typeface="ＭＳ Ｐゴシック" pitchFamily="34" charset="-128"/>
              </a:rPr>
              <a:t>(“bug”)</a:t>
            </a:r>
            <a:endParaRPr lang="en-US" altLang="en-US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solidFill>
                  <a:srgbClr val="FC0128"/>
                </a:solidFill>
                <a:ea typeface="ＭＳ Ｐゴシック" pitchFamily="34" charset="-128"/>
              </a:rPr>
              <a:t>Validation</a:t>
            </a:r>
            <a:r>
              <a:rPr lang="en-US" altLang="en-US" dirty="0" smtClean="0">
                <a:solidFill>
                  <a:srgbClr val="02035A"/>
                </a:solidFill>
                <a:ea typeface="ＭＳ Ｐゴシック" pitchFamily="34" charset="-128"/>
              </a:rPr>
              <a:t>: </a:t>
            </a:r>
            <a:r>
              <a:rPr lang="en-US" altLang="en-US" dirty="0" smtClean="0">
                <a:ea typeface="ＭＳ Ｐゴシック" pitchFamily="34" charset="-128"/>
              </a:rPr>
              <a:t>Activity of checking for deviations between the</a:t>
            </a:r>
            <a:r>
              <a:rPr lang="en-US" altLang="en-US" dirty="0" smtClean="0">
                <a:solidFill>
                  <a:srgbClr val="02035A"/>
                </a:solidFill>
                <a:ea typeface="ＭＳ Ｐゴシック" pitchFamily="34" charset="-128"/>
              </a:rPr>
              <a:t> observed behavior</a:t>
            </a:r>
            <a:r>
              <a:rPr lang="en-US" altLang="en-US" dirty="0" smtClean="0">
                <a:ea typeface="ＭＳ Ｐゴシック" pitchFamily="34" charset="-128"/>
              </a:rPr>
              <a:t> of a system and its </a:t>
            </a:r>
            <a:r>
              <a:rPr lang="en-US" altLang="en-US" dirty="0" smtClean="0">
                <a:solidFill>
                  <a:srgbClr val="02035A"/>
                </a:solidFill>
                <a:ea typeface="ＭＳ Ｐゴシック" pitchFamily="34" charset="-128"/>
              </a:rPr>
              <a:t>specification.</a:t>
            </a:r>
            <a:endParaRPr lang="en-US" altLang="en-US" dirty="0" smtClean="0">
              <a:ea typeface="ＭＳ Ｐゴシック" pitchFamily="34" charset="-128"/>
            </a:endParaRPr>
          </a:p>
          <a:p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99"/>
          <p:cNvGrpSpPr>
            <a:grpSpLocks/>
          </p:cNvGrpSpPr>
          <p:nvPr/>
        </p:nvGrpSpPr>
        <p:grpSpPr bwMode="auto">
          <a:xfrm>
            <a:off x="5076825" y="222250"/>
            <a:ext cx="3773488" cy="2716213"/>
            <a:chOff x="3198" y="140"/>
            <a:chExt cx="2377" cy="1711"/>
          </a:xfrm>
        </p:grpSpPr>
        <p:sp>
          <p:nvSpPr>
            <p:cNvPr id="32805" name="Rectangle 79"/>
            <p:cNvSpPr>
              <a:spLocks noChangeAspect="1" noChangeArrowheads="1"/>
            </p:cNvSpPr>
            <p:nvPr/>
          </p:nvSpPr>
          <p:spPr bwMode="auto">
            <a:xfrm>
              <a:off x="4316" y="242"/>
              <a:ext cx="521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de-DE" altLang="en-US" sz="1800">
                  <a:solidFill>
                    <a:srgbClr val="A1A1A1"/>
                  </a:solidFill>
                </a:rPr>
                <a:t>A</a:t>
              </a:r>
            </a:p>
          </p:txBody>
        </p:sp>
        <p:sp>
          <p:nvSpPr>
            <p:cNvPr id="32806" name="AutoShape 80"/>
            <p:cNvSpPr>
              <a:spLocks noChangeAspect="1" noChangeArrowheads="1"/>
            </p:cNvSpPr>
            <p:nvPr/>
          </p:nvSpPr>
          <p:spPr bwMode="auto">
            <a:xfrm flipV="1">
              <a:off x="4316" y="140"/>
              <a:ext cx="305" cy="1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32 w 21600"/>
                <a:gd name="T13" fmla="*/ 4447 h 21600"/>
                <a:gd name="T14" fmla="*/ 17068 w 21600"/>
                <a:gd name="T15" fmla="*/ 171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endParaRPr lang="de-DE" altLang="en-US" sz="1800">
                <a:solidFill>
                  <a:srgbClr val="A1A1A1"/>
                </a:solidFill>
              </a:endParaRPr>
            </a:p>
          </p:txBody>
        </p:sp>
        <p:sp>
          <p:nvSpPr>
            <p:cNvPr id="32807" name="Rectangle 81"/>
            <p:cNvSpPr>
              <a:spLocks noChangeAspect="1" noChangeArrowheads="1"/>
            </p:cNvSpPr>
            <p:nvPr/>
          </p:nvSpPr>
          <p:spPr bwMode="auto">
            <a:xfrm>
              <a:off x="4317" y="858"/>
              <a:ext cx="521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de-DE" altLang="en-US" sz="1800">
                  <a:solidFill>
                    <a:srgbClr val="A1A1A1"/>
                  </a:solidFill>
                </a:rPr>
                <a:t>C</a:t>
              </a:r>
            </a:p>
          </p:txBody>
        </p:sp>
        <p:sp>
          <p:nvSpPr>
            <p:cNvPr id="32808" name="AutoShape 82"/>
            <p:cNvSpPr>
              <a:spLocks noChangeAspect="1" noChangeArrowheads="1"/>
            </p:cNvSpPr>
            <p:nvPr/>
          </p:nvSpPr>
          <p:spPr bwMode="auto">
            <a:xfrm flipV="1">
              <a:off x="4317" y="756"/>
              <a:ext cx="305" cy="1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32 w 21600"/>
                <a:gd name="T13" fmla="*/ 4447 h 21600"/>
                <a:gd name="T14" fmla="*/ 17068 w 21600"/>
                <a:gd name="T15" fmla="*/ 171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endParaRPr lang="de-DE" altLang="en-US" sz="1800">
                <a:solidFill>
                  <a:srgbClr val="A1A1A1"/>
                </a:solidFill>
              </a:endParaRPr>
            </a:p>
          </p:txBody>
        </p:sp>
        <p:sp>
          <p:nvSpPr>
            <p:cNvPr id="32809" name="Rectangle 83"/>
            <p:cNvSpPr>
              <a:spLocks noChangeAspect="1" noChangeArrowheads="1"/>
            </p:cNvSpPr>
            <p:nvPr/>
          </p:nvSpPr>
          <p:spPr bwMode="auto">
            <a:xfrm>
              <a:off x="3198" y="1534"/>
              <a:ext cx="521" cy="3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de-DE" altLang="en-US" sz="1800">
                  <a:solidFill>
                    <a:srgbClr val="A1A1A1"/>
                  </a:solidFill>
                </a:rPr>
                <a:t>E</a:t>
              </a:r>
            </a:p>
          </p:txBody>
        </p:sp>
        <p:sp>
          <p:nvSpPr>
            <p:cNvPr id="32810" name="AutoShape 84"/>
            <p:cNvSpPr>
              <a:spLocks noChangeAspect="1" noChangeArrowheads="1"/>
            </p:cNvSpPr>
            <p:nvPr/>
          </p:nvSpPr>
          <p:spPr bwMode="auto">
            <a:xfrm flipV="1">
              <a:off x="3198" y="1432"/>
              <a:ext cx="305" cy="1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32 w 21600"/>
                <a:gd name="T13" fmla="*/ 4447 h 21600"/>
                <a:gd name="T14" fmla="*/ 17068 w 21600"/>
                <a:gd name="T15" fmla="*/ 171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endParaRPr lang="de-DE" altLang="en-US" sz="1800">
                <a:solidFill>
                  <a:srgbClr val="A1A1A1"/>
                </a:solidFill>
              </a:endParaRPr>
            </a:p>
          </p:txBody>
        </p:sp>
        <p:sp>
          <p:nvSpPr>
            <p:cNvPr id="32811" name="Rectangle 85"/>
            <p:cNvSpPr>
              <a:spLocks noChangeAspect="1" noChangeArrowheads="1"/>
            </p:cNvSpPr>
            <p:nvPr/>
          </p:nvSpPr>
          <p:spPr bwMode="auto">
            <a:xfrm>
              <a:off x="3919" y="1540"/>
              <a:ext cx="521" cy="3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de-DE" altLang="en-US" sz="1800">
                  <a:solidFill>
                    <a:srgbClr val="A1A1A1"/>
                  </a:solidFill>
                </a:rPr>
                <a:t>F</a:t>
              </a:r>
            </a:p>
          </p:txBody>
        </p:sp>
        <p:sp>
          <p:nvSpPr>
            <p:cNvPr id="32812" name="AutoShape 86"/>
            <p:cNvSpPr>
              <a:spLocks noChangeAspect="1" noChangeArrowheads="1"/>
            </p:cNvSpPr>
            <p:nvPr/>
          </p:nvSpPr>
          <p:spPr bwMode="auto">
            <a:xfrm flipV="1">
              <a:off x="3919" y="1437"/>
              <a:ext cx="305" cy="10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32 w 21600"/>
                <a:gd name="T13" fmla="*/ 4404 h 21600"/>
                <a:gd name="T14" fmla="*/ 17068 w 21600"/>
                <a:gd name="T15" fmla="*/ 1719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endParaRPr lang="de-DE" altLang="en-US" sz="1800">
                <a:solidFill>
                  <a:srgbClr val="A1A1A1"/>
                </a:solidFill>
              </a:endParaRPr>
            </a:p>
          </p:txBody>
        </p:sp>
        <p:sp>
          <p:nvSpPr>
            <p:cNvPr id="32813" name="Rectangle 87"/>
            <p:cNvSpPr>
              <a:spLocks noChangeAspect="1" noChangeArrowheads="1"/>
            </p:cNvSpPr>
            <p:nvPr/>
          </p:nvSpPr>
          <p:spPr bwMode="auto">
            <a:xfrm>
              <a:off x="5054" y="1534"/>
              <a:ext cx="521" cy="3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de-DE" altLang="en-US" sz="1800">
                  <a:solidFill>
                    <a:srgbClr val="A1A1A1"/>
                  </a:solidFill>
                </a:rPr>
                <a:t>G</a:t>
              </a:r>
            </a:p>
          </p:txBody>
        </p:sp>
        <p:sp>
          <p:nvSpPr>
            <p:cNvPr id="32814" name="AutoShape 88"/>
            <p:cNvSpPr>
              <a:spLocks noChangeAspect="1" noChangeArrowheads="1"/>
            </p:cNvSpPr>
            <p:nvPr/>
          </p:nvSpPr>
          <p:spPr bwMode="auto">
            <a:xfrm flipV="1">
              <a:off x="5054" y="1432"/>
              <a:ext cx="305" cy="1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32 w 21600"/>
                <a:gd name="T13" fmla="*/ 4447 h 21600"/>
                <a:gd name="T14" fmla="*/ 17068 w 21600"/>
                <a:gd name="T15" fmla="*/ 171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endParaRPr lang="de-DE" altLang="en-US" sz="1800">
                <a:solidFill>
                  <a:srgbClr val="A1A1A1"/>
                </a:solidFill>
              </a:endParaRPr>
            </a:p>
          </p:txBody>
        </p:sp>
        <p:sp>
          <p:nvSpPr>
            <p:cNvPr id="32815" name="Rectangle 89"/>
            <p:cNvSpPr>
              <a:spLocks noChangeAspect="1" noChangeArrowheads="1"/>
            </p:cNvSpPr>
            <p:nvPr/>
          </p:nvSpPr>
          <p:spPr bwMode="auto">
            <a:xfrm>
              <a:off x="5054" y="858"/>
              <a:ext cx="521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de-DE" altLang="en-US" sz="1800">
                  <a:solidFill>
                    <a:srgbClr val="A1A1A1"/>
                  </a:solidFill>
                </a:rPr>
                <a:t>D</a:t>
              </a:r>
            </a:p>
          </p:txBody>
        </p:sp>
        <p:sp>
          <p:nvSpPr>
            <p:cNvPr id="32816" name="AutoShape 90"/>
            <p:cNvSpPr>
              <a:spLocks noChangeAspect="1" noChangeArrowheads="1"/>
            </p:cNvSpPr>
            <p:nvPr/>
          </p:nvSpPr>
          <p:spPr bwMode="auto">
            <a:xfrm flipV="1">
              <a:off x="5054" y="756"/>
              <a:ext cx="305" cy="1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32 w 21600"/>
                <a:gd name="T13" fmla="*/ 4447 h 21600"/>
                <a:gd name="T14" fmla="*/ 17068 w 21600"/>
                <a:gd name="T15" fmla="*/ 171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endParaRPr lang="de-DE" altLang="en-US" sz="1800">
                <a:solidFill>
                  <a:srgbClr val="A1A1A1"/>
                </a:solidFill>
              </a:endParaRPr>
            </a:p>
          </p:txBody>
        </p:sp>
        <p:sp>
          <p:nvSpPr>
            <p:cNvPr id="32817" name="Rectangle 91"/>
            <p:cNvSpPr>
              <a:spLocks noChangeAspect="1" noChangeArrowheads="1"/>
            </p:cNvSpPr>
            <p:nvPr/>
          </p:nvSpPr>
          <p:spPr bwMode="auto">
            <a:xfrm>
              <a:off x="3545" y="858"/>
              <a:ext cx="521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de-DE" altLang="en-US" sz="1800">
                  <a:solidFill>
                    <a:srgbClr val="A1A1A1"/>
                  </a:solidFill>
                </a:rPr>
                <a:t>B</a:t>
              </a:r>
            </a:p>
          </p:txBody>
        </p:sp>
        <p:sp>
          <p:nvSpPr>
            <p:cNvPr id="32818" name="AutoShape 92"/>
            <p:cNvSpPr>
              <a:spLocks noChangeAspect="1" noChangeArrowheads="1"/>
            </p:cNvSpPr>
            <p:nvPr/>
          </p:nvSpPr>
          <p:spPr bwMode="auto">
            <a:xfrm flipV="1">
              <a:off x="3545" y="756"/>
              <a:ext cx="305" cy="1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32 w 21600"/>
                <a:gd name="T13" fmla="*/ 4447 h 21600"/>
                <a:gd name="T14" fmla="*/ 17068 w 21600"/>
                <a:gd name="T15" fmla="*/ 171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969696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endParaRPr lang="de-DE" altLang="en-US" sz="1800">
                <a:solidFill>
                  <a:srgbClr val="A1A1A1"/>
                </a:solidFill>
              </a:endParaRPr>
            </a:p>
          </p:txBody>
        </p:sp>
      </p:grpSp>
      <p:cxnSp>
        <p:nvCxnSpPr>
          <p:cNvPr id="233565" name="AutoShape 93"/>
          <p:cNvCxnSpPr>
            <a:cxnSpLocks noChangeAspect="1" noChangeShapeType="1"/>
          </p:cNvCxnSpPr>
          <p:nvPr/>
        </p:nvCxnSpPr>
        <p:spPr bwMode="auto">
          <a:xfrm rot="5400000">
            <a:off x="6407150" y="331788"/>
            <a:ext cx="320675" cy="1397000"/>
          </a:xfrm>
          <a:prstGeom prst="bentConnector3">
            <a:avLst>
              <a:gd name="adj1" fmla="val 49653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3566" name="AutoShape 94"/>
          <p:cNvCxnSpPr>
            <a:cxnSpLocks noChangeAspect="1" noChangeShapeType="1"/>
            <a:stCxn id="32817" idx="2"/>
            <a:endCxn id="32810" idx="1"/>
          </p:cNvCxnSpPr>
          <p:nvPr/>
        </p:nvCxnSpPr>
        <p:spPr bwMode="auto">
          <a:xfrm rot="5400000">
            <a:off x="5472112" y="1703388"/>
            <a:ext cx="415925" cy="7239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3567" name="AutoShape 95"/>
          <p:cNvCxnSpPr>
            <a:cxnSpLocks noChangeAspect="1" noChangeShapeType="1"/>
            <a:stCxn id="32817" idx="2"/>
            <a:endCxn id="32812" idx="1"/>
          </p:cNvCxnSpPr>
          <p:nvPr/>
        </p:nvCxnSpPr>
        <p:spPr bwMode="auto">
          <a:xfrm rot="16200000" flipH="1">
            <a:off x="6039644" y="1859756"/>
            <a:ext cx="425450" cy="420688"/>
          </a:xfrm>
          <a:prstGeom prst="bentConnector3">
            <a:avLst>
              <a:gd name="adj1" fmla="val 49625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3568" name="AutoShape 96"/>
          <p:cNvCxnSpPr>
            <a:cxnSpLocks noChangeAspect="1" noChangeShapeType="1"/>
            <a:stCxn id="32815" idx="2"/>
            <a:endCxn id="32814" idx="1"/>
          </p:cNvCxnSpPr>
          <p:nvPr/>
        </p:nvCxnSpPr>
        <p:spPr bwMode="auto">
          <a:xfrm rot="5400000">
            <a:off x="8143081" y="1978819"/>
            <a:ext cx="415925" cy="17303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3569" name="AutoShape 97"/>
          <p:cNvCxnSpPr>
            <a:cxnSpLocks noChangeAspect="1" noChangeShapeType="1"/>
          </p:cNvCxnSpPr>
          <p:nvPr/>
        </p:nvCxnSpPr>
        <p:spPr bwMode="auto">
          <a:xfrm rot="5400000">
            <a:off x="7019925" y="944563"/>
            <a:ext cx="320675" cy="171450"/>
          </a:xfrm>
          <a:prstGeom prst="bentConnector3">
            <a:avLst>
              <a:gd name="adj1" fmla="val 49653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3570" name="AutoShape 98"/>
          <p:cNvCxnSpPr>
            <a:cxnSpLocks noChangeAspect="1" noChangeShapeType="1"/>
            <a:stCxn id="32805" idx="2"/>
            <a:endCxn id="32816" idx="1"/>
          </p:cNvCxnSpPr>
          <p:nvPr/>
        </p:nvCxnSpPr>
        <p:spPr bwMode="auto">
          <a:xfrm rot="16200000" flipH="1">
            <a:off x="7604919" y="540544"/>
            <a:ext cx="320675" cy="99853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Bottom-up Integration</a:t>
            </a:r>
          </a:p>
        </p:txBody>
      </p:sp>
      <p:sp>
        <p:nvSpPr>
          <p:cNvPr id="233477" name="Rectangle 5"/>
          <p:cNvSpPr>
            <a:spLocks noChangeAspect="1" noChangeArrowheads="1"/>
          </p:cNvSpPr>
          <p:nvPr/>
        </p:nvSpPr>
        <p:spPr bwMode="auto">
          <a:xfrm>
            <a:off x="6851650" y="384175"/>
            <a:ext cx="827088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A</a:t>
            </a:r>
          </a:p>
        </p:txBody>
      </p:sp>
      <p:sp>
        <p:nvSpPr>
          <p:cNvPr id="233478" name="AutoShape 6"/>
          <p:cNvSpPr>
            <a:spLocks noChangeAspect="1" noChangeArrowheads="1"/>
          </p:cNvSpPr>
          <p:nvPr/>
        </p:nvSpPr>
        <p:spPr bwMode="auto">
          <a:xfrm flipV="1">
            <a:off x="6851650" y="222250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233524" name="Oval 52"/>
          <p:cNvSpPr>
            <a:spLocks noChangeArrowheads="1"/>
          </p:cNvSpPr>
          <p:nvPr/>
        </p:nvSpPr>
        <p:spPr bwMode="auto">
          <a:xfrm>
            <a:off x="5076825" y="3727450"/>
            <a:ext cx="1358900" cy="14160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/>
              <a:t>Test </a:t>
            </a:r>
          </a:p>
          <a:p>
            <a:pPr algn="ctr"/>
            <a:r>
              <a:rPr lang="en-US" altLang="en-US" sz="2000"/>
              <a:t>A, B, C, D,</a:t>
            </a:r>
          </a:p>
          <a:p>
            <a:pPr algn="ctr"/>
            <a:r>
              <a:rPr lang="en-US" altLang="en-US" sz="2000"/>
              <a:t>E, F, G</a:t>
            </a:r>
          </a:p>
        </p:txBody>
      </p:sp>
      <p:sp>
        <p:nvSpPr>
          <p:cNvPr id="233481" name="Rectangle 9"/>
          <p:cNvSpPr>
            <a:spLocks noChangeAspect="1" noChangeArrowheads="1"/>
          </p:cNvSpPr>
          <p:nvPr/>
        </p:nvSpPr>
        <p:spPr bwMode="auto">
          <a:xfrm>
            <a:off x="5076825" y="2435225"/>
            <a:ext cx="827088" cy="493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E</a:t>
            </a:r>
          </a:p>
        </p:txBody>
      </p:sp>
      <p:sp>
        <p:nvSpPr>
          <p:cNvPr id="233482" name="AutoShape 10"/>
          <p:cNvSpPr>
            <a:spLocks noChangeAspect="1" noChangeArrowheads="1"/>
          </p:cNvSpPr>
          <p:nvPr/>
        </p:nvSpPr>
        <p:spPr bwMode="auto">
          <a:xfrm flipV="1">
            <a:off x="5076825" y="2273300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233514" name="Oval 42"/>
          <p:cNvSpPr>
            <a:spLocks noChangeArrowheads="1"/>
          </p:cNvSpPr>
          <p:nvPr/>
        </p:nvSpPr>
        <p:spPr bwMode="auto">
          <a:xfrm>
            <a:off x="798513" y="2165350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</a:rPr>
              <a:t>Test E</a:t>
            </a:r>
          </a:p>
        </p:txBody>
      </p:sp>
      <p:cxnSp>
        <p:nvCxnSpPr>
          <p:cNvPr id="233529" name="AutoShape 57"/>
          <p:cNvCxnSpPr>
            <a:cxnSpLocks noChangeShapeType="1"/>
            <a:stCxn id="233514" idx="6"/>
            <a:endCxn id="233523" idx="1"/>
          </p:cNvCxnSpPr>
          <p:nvPr/>
        </p:nvCxnSpPr>
        <p:spPr bwMode="auto">
          <a:xfrm>
            <a:off x="1604963" y="2444750"/>
            <a:ext cx="900112" cy="4778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3483" name="Rectangle 11"/>
          <p:cNvSpPr>
            <a:spLocks noChangeAspect="1" noChangeArrowheads="1"/>
          </p:cNvSpPr>
          <p:nvPr/>
        </p:nvSpPr>
        <p:spPr bwMode="auto">
          <a:xfrm>
            <a:off x="6221413" y="2444750"/>
            <a:ext cx="827087" cy="493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F</a:t>
            </a:r>
          </a:p>
        </p:txBody>
      </p:sp>
      <p:sp>
        <p:nvSpPr>
          <p:cNvPr id="233484" name="AutoShape 12"/>
          <p:cNvSpPr>
            <a:spLocks noChangeAspect="1" noChangeArrowheads="1"/>
          </p:cNvSpPr>
          <p:nvPr/>
        </p:nvSpPr>
        <p:spPr bwMode="auto">
          <a:xfrm flipV="1">
            <a:off x="6221413" y="2281238"/>
            <a:ext cx="484187" cy="163512"/>
          </a:xfrm>
          <a:custGeom>
            <a:avLst/>
            <a:gdLst>
              <a:gd name="T0" fmla="*/ 212882678 w 21600"/>
              <a:gd name="T1" fmla="*/ 4685020 h 21600"/>
              <a:gd name="T2" fmla="*/ 121646873 w 21600"/>
              <a:gd name="T3" fmla="*/ 9370040 h 21600"/>
              <a:gd name="T4" fmla="*/ 30411584 w 21600"/>
              <a:gd name="T5" fmla="*/ 4685020 h 21600"/>
              <a:gd name="T6" fmla="*/ 1216468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233513" name="Oval 41"/>
          <p:cNvSpPr>
            <a:spLocks noChangeArrowheads="1"/>
          </p:cNvSpPr>
          <p:nvPr/>
        </p:nvSpPr>
        <p:spPr bwMode="auto">
          <a:xfrm>
            <a:off x="795338" y="3384550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</a:rPr>
              <a:t>Test F</a:t>
            </a:r>
          </a:p>
        </p:txBody>
      </p:sp>
      <p:cxnSp>
        <p:nvCxnSpPr>
          <p:cNvPr id="233530" name="AutoShape 58"/>
          <p:cNvCxnSpPr>
            <a:cxnSpLocks noChangeShapeType="1"/>
            <a:stCxn id="233513" idx="6"/>
            <a:endCxn id="233523" idx="3"/>
          </p:cNvCxnSpPr>
          <p:nvPr/>
        </p:nvCxnSpPr>
        <p:spPr bwMode="auto">
          <a:xfrm flipV="1">
            <a:off x="1601788" y="3357563"/>
            <a:ext cx="903287" cy="3063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3489" name="Rectangle 17"/>
          <p:cNvSpPr>
            <a:spLocks noChangeAspect="1" noChangeArrowheads="1"/>
          </p:cNvSpPr>
          <p:nvPr/>
        </p:nvSpPr>
        <p:spPr bwMode="auto">
          <a:xfrm>
            <a:off x="5627688" y="1362075"/>
            <a:ext cx="827087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B</a:t>
            </a:r>
          </a:p>
        </p:txBody>
      </p:sp>
      <p:sp>
        <p:nvSpPr>
          <p:cNvPr id="233490" name="AutoShape 18"/>
          <p:cNvSpPr>
            <a:spLocks noChangeAspect="1" noChangeArrowheads="1"/>
          </p:cNvSpPr>
          <p:nvPr/>
        </p:nvSpPr>
        <p:spPr bwMode="auto">
          <a:xfrm flipV="1">
            <a:off x="5627688" y="1200150"/>
            <a:ext cx="484187" cy="161925"/>
          </a:xfrm>
          <a:custGeom>
            <a:avLst/>
            <a:gdLst>
              <a:gd name="T0" fmla="*/ 212882678 w 21600"/>
              <a:gd name="T1" fmla="*/ 4549950 h 21600"/>
              <a:gd name="T2" fmla="*/ 121646873 w 21600"/>
              <a:gd name="T3" fmla="*/ 9099848 h 21600"/>
              <a:gd name="T4" fmla="*/ 30411584 w 21600"/>
              <a:gd name="T5" fmla="*/ 4549950 h 21600"/>
              <a:gd name="T6" fmla="*/ 1216468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233523" name="Oval 51"/>
          <p:cNvSpPr>
            <a:spLocks noChangeArrowheads="1"/>
          </p:cNvSpPr>
          <p:nvPr/>
        </p:nvSpPr>
        <p:spPr bwMode="auto">
          <a:xfrm>
            <a:off x="2303463" y="2832100"/>
            <a:ext cx="1377950" cy="615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/>
              <a:t>Test B, E, F</a:t>
            </a:r>
          </a:p>
        </p:txBody>
      </p:sp>
      <p:cxnSp>
        <p:nvCxnSpPr>
          <p:cNvPr id="233531" name="AutoShape 59"/>
          <p:cNvCxnSpPr>
            <a:cxnSpLocks noChangeShapeType="1"/>
            <a:stCxn id="233523" idx="6"/>
            <a:endCxn id="233524" idx="1"/>
          </p:cNvCxnSpPr>
          <p:nvPr/>
        </p:nvCxnSpPr>
        <p:spPr bwMode="auto">
          <a:xfrm>
            <a:off x="3681413" y="3140075"/>
            <a:ext cx="1593850" cy="795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3479" name="Rectangle 7"/>
          <p:cNvSpPr>
            <a:spLocks noChangeAspect="1" noChangeArrowheads="1"/>
          </p:cNvSpPr>
          <p:nvPr/>
        </p:nvSpPr>
        <p:spPr bwMode="auto">
          <a:xfrm>
            <a:off x="6853238" y="1362075"/>
            <a:ext cx="827087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C</a:t>
            </a:r>
          </a:p>
        </p:txBody>
      </p:sp>
      <p:sp>
        <p:nvSpPr>
          <p:cNvPr id="233480" name="AutoShape 8"/>
          <p:cNvSpPr>
            <a:spLocks noChangeAspect="1" noChangeArrowheads="1"/>
          </p:cNvSpPr>
          <p:nvPr/>
        </p:nvSpPr>
        <p:spPr bwMode="auto">
          <a:xfrm flipV="1">
            <a:off x="6853238" y="1200150"/>
            <a:ext cx="484187" cy="161925"/>
          </a:xfrm>
          <a:custGeom>
            <a:avLst/>
            <a:gdLst>
              <a:gd name="T0" fmla="*/ 212882678 w 21600"/>
              <a:gd name="T1" fmla="*/ 4549950 h 21600"/>
              <a:gd name="T2" fmla="*/ 121646873 w 21600"/>
              <a:gd name="T3" fmla="*/ 9099848 h 21600"/>
              <a:gd name="T4" fmla="*/ 30411584 w 21600"/>
              <a:gd name="T5" fmla="*/ 4549950 h 21600"/>
              <a:gd name="T6" fmla="*/ 1216468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233516" name="Oval 44"/>
          <p:cNvSpPr>
            <a:spLocks noChangeArrowheads="1"/>
          </p:cNvSpPr>
          <p:nvPr/>
        </p:nvSpPr>
        <p:spPr bwMode="auto">
          <a:xfrm>
            <a:off x="2582863" y="3956050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</a:rPr>
              <a:t>Test C</a:t>
            </a:r>
          </a:p>
        </p:txBody>
      </p:sp>
      <p:cxnSp>
        <p:nvCxnSpPr>
          <p:cNvPr id="233532" name="AutoShape 60"/>
          <p:cNvCxnSpPr>
            <a:cxnSpLocks noChangeShapeType="1"/>
            <a:stCxn id="233516" idx="6"/>
            <a:endCxn id="233524" idx="2"/>
          </p:cNvCxnSpPr>
          <p:nvPr/>
        </p:nvCxnSpPr>
        <p:spPr bwMode="auto">
          <a:xfrm>
            <a:off x="3389313" y="4235450"/>
            <a:ext cx="1687512" cy="2000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3487" name="Rectangle 15"/>
          <p:cNvSpPr>
            <a:spLocks noChangeAspect="1" noChangeArrowheads="1"/>
          </p:cNvSpPr>
          <p:nvPr/>
        </p:nvSpPr>
        <p:spPr bwMode="auto">
          <a:xfrm>
            <a:off x="8023225" y="1362075"/>
            <a:ext cx="827088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D</a:t>
            </a:r>
          </a:p>
        </p:txBody>
      </p:sp>
      <p:sp>
        <p:nvSpPr>
          <p:cNvPr id="233488" name="AutoShape 16"/>
          <p:cNvSpPr>
            <a:spLocks noChangeAspect="1" noChangeArrowheads="1"/>
          </p:cNvSpPr>
          <p:nvPr/>
        </p:nvSpPr>
        <p:spPr bwMode="auto">
          <a:xfrm flipV="1">
            <a:off x="8023225" y="1200150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233518" name="Oval 46"/>
          <p:cNvSpPr>
            <a:spLocks noChangeArrowheads="1"/>
          </p:cNvSpPr>
          <p:nvPr/>
        </p:nvSpPr>
        <p:spPr bwMode="auto">
          <a:xfrm>
            <a:off x="2303463" y="5108575"/>
            <a:ext cx="1377950" cy="615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/>
              <a:t>Test D,G</a:t>
            </a:r>
          </a:p>
        </p:txBody>
      </p:sp>
      <p:cxnSp>
        <p:nvCxnSpPr>
          <p:cNvPr id="233533" name="AutoShape 61"/>
          <p:cNvCxnSpPr>
            <a:cxnSpLocks noChangeShapeType="1"/>
            <a:stCxn id="233518" idx="6"/>
            <a:endCxn id="233524" idx="3"/>
          </p:cNvCxnSpPr>
          <p:nvPr/>
        </p:nvCxnSpPr>
        <p:spPr bwMode="auto">
          <a:xfrm flipV="1">
            <a:off x="3681413" y="4935538"/>
            <a:ext cx="1593850" cy="4810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3485" name="Rectangle 13"/>
          <p:cNvSpPr>
            <a:spLocks noChangeAspect="1" noChangeArrowheads="1"/>
          </p:cNvSpPr>
          <p:nvPr/>
        </p:nvSpPr>
        <p:spPr bwMode="auto">
          <a:xfrm>
            <a:off x="8023225" y="2435225"/>
            <a:ext cx="827088" cy="493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G</a:t>
            </a:r>
          </a:p>
        </p:txBody>
      </p:sp>
      <p:sp>
        <p:nvSpPr>
          <p:cNvPr id="233486" name="AutoShape 14"/>
          <p:cNvSpPr>
            <a:spLocks noChangeAspect="1" noChangeArrowheads="1"/>
          </p:cNvSpPr>
          <p:nvPr/>
        </p:nvSpPr>
        <p:spPr bwMode="auto">
          <a:xfrm flipV="1">
            <a:off x="8023225" y="2273300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233515" name="Oval 43"/>
          <p:cNvSpPr>
            <a:spLocks noChangeArrowheads="1"/>
          </p:cNvSpPr>
          <p:nvPr/>
        </p:nvSpPr>
        <p:spPr bwMode="auto">
          <a:xfrm>
            <a:off x="784225" y="5137150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</a:rPr>
              <a:t>Test G</a:t>
            </a:r>
          </a:p>
        </p:txBody>
      </p:sp>
      <p:cxnSp>
        <p:nvCxnSpPr>
          <p:cNvPr id="233534" name="AutoShape 62"/>
          <p:cNvCxnSpPr>
            <a:cxnSpLocks noChangeShapeType="1"/>
            <a:stCxn id="233515" idx="6"/>
            <a:endCxn id="233518" idx="2"/>
          </p:cNvCxnSpPr>
          <p:nvPr/>
        </p:nvCxnSpPr>
        <p:spPr bwMode="auto">
          <a:xfrm>
            <a:off x="1590675" y="5416550"/>
            <a:ext cx="7127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433737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2334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334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334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2335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335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335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335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2334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334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334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2335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335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2334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334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334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2335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335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2335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2335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2335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335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7" grpId="0" animBg="1"/>
      <p:bldP spid="233478" grpId="0" animBg="1"/>
      <p:bldP spid="233524" grpId="0" animBg="1"/>
      <p:bldP spid="233481" grpId="0" animBg="1"/>
      <p:bldP spid="233482" grpId="0" animBg="1"/>
      <p:bldP spid="233514" grpId="0" animBg="1"/>
      <p:bldP spid="233483" grpId="0" animBg="1"/>
      <p:bldP spid="233484" grpId="0" animBg="1"/>
      <p:bldP spid="233513" grpId="0" animBg="1"/>
      <p:bldP spid="233489" grpId="0" animBg="1"/>
      <p:bldP spid="233490" grpId="0" animBg="1"/>
      <p:bldP spid="233523" grpId="0" animBg="1"/>
      <p:bldP spid="233479" grpId="0" animBg="1"/>
      <p:bldP spid="233480" grpId="0" animBg="1"/>
      <p:bldP spid="233516" grpId="0" animBg="1"/>
      <p:bldP spid="233487" grpId="0" animBg="1"/>
      <p:bldP spid="233488" grpId="0" animBg="1"/>
      <p:bldP spid="233518" grpId="0" animBg="1"/>
      <p:bldP spid="233485" grpId="0" animBg="1"/>
      <p:bldP spid="233486" grpId="0" animBg="1"/>
      <p:bldP spid="233515" grpId="0" animBg="1"/>
      <p:bldP spid="233515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Top-down Testing Strategy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Test the top layer  or the controlling subsystem first</a:t>
            </a:r>
          </a:p>
          <a:p>
            <a:r>
              <a:rPr lang="en-US" altLang="en-US" dirty="0" smtClean="0"/>
              <a:t>Then combine all the subsystems that are called by the tested subsystems and test the resulting collection of subsystems</a:t>
            </a:r>
          </a:p>
          <a:p>
            <a:r>
              <a:rPr lang="en-US" altLang="en-US" dirty="0" smtClean="0"/>
              <a:t>Do this until all subsystems are incorporated into the test</a:t>
            </a:r>
          </a:p>
          <a:p>
            <a:r>
              <a:rPr lang="en-US" altLang="en-US" dirty="0" smtClean="0"/>
              <a:t>Stubs are needed to do the testing.</a:t>
            </a:r>
          </a:p>
        </p:txBody>
      </p:sp>
    </p:spTree>
    <p:extLst>
      <p:ext uri="{BB962C8B-B14F-4D97-AF65-F5344CB8AC3E}">
        <p14:creationId xmlns:p14="http://schemas.microsoft.com/office/powerpoint/2010/main" val="31991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Top-down Integration</a:t>
            </a:r>
          </a:p>
        </p:txBody>
      </p:sp>
      <p:sp>
        <p:nvSpPr>
          <p:cNvPr id="237617" name="Oval 49"/>
          <p:cNvSpPr>
            <a:spLocks noChangeArrowheads="1"/>
          </p:cNvSpPr>
          <p:nvPr/>
        </p:nvSpPr>
        <p:spPr bwMode="auto">
          <a:xfrm>
            <a:off x="6273800" y="3454400"/>
            <a:ext cx="1358900" cy="14160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/>
              <a:t>Test </a:t>
            </a:r>
          </a:p>
          <a:p>
            <a:pPr algn="ctr"/>
            <a:r>
              <a:rPr lang="en-US" altLang="en-US" sz="2000"/>
              <a:t>A, B, C, D,</a:t>
            </a:r>
          </a:p>
          <a:p>
            <a:pPr algn="ctr"/>
            <a:r>
              <a:rPr lang="en-US" altLang="en-US" sz="2000"/>
              <a:t>E, F, G</a:t>
            </a:r>
          </a:p>
        </p:txBody>
      </p:sp>
      <p:sp>
        <p:nvSpPr>
          <p:cNvPr id="237619" name="Rectangle 51"/>
          <p:cNvSpPr>
            <a:spLocks noChangeArrowheads="1"/>
          </p:cNvSpPr>
          <p:nvPr/>
        </p:nvSpPr>
        <p:spPr bwMode="auto">
          <a:xfrm>
            <a:off x="6299200" y="5095875"/>
            <a:ext cx="13160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2000"/>
              <a:t>All Layers</a:t>
            </a:r>
          </a:p>
        </p:txBody>
      </p:sp>
      <p:sp>
        <p:nvSpPr>
          <p:cNvPr id="237615" name="Rectangle 47"/>
          <p:cNvSpPr>
            <a:spLocks noChangeArrowheads="1"/>
          </p:cNvSpPr>
          <p:nvPr/>
        </p:nvSpPr>
        <p:spPr bwMode="auto">
          <a:xfrm>
            <a:off x="3614738" y="5092700"/>
            <a:ext cx="14620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2000"/>
              <a:t>Layer I + II</a:t>
            </a:r>
          </a:p>
        </p:txBody>
      </p:sp>
      <p:sp>
        <p:nvSpPr>
          <p:cNvPr id="237614" name="Oval 46"/>
          <p:cNvSpPr>
            <a:spLocks noChangeArrowheads="1"/>
          </p:cNvSpPr>
          <p:nvPr/>
        </p:nvSpPr>
        <p:spPr bwMode="auto">
          <a:xfrm>
            <a:off x="3492500" y="3854450"/>
            <a:ext cx="1701800" cy="635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/>
              <a:t>Test A, B, C, D</a:t>
            </a:r>
          </a:p>
        </p:txBody>
      </p:sp>
      <p:cxnSp>
        <p:nvCxnSpPr>
          <p:cNvPr id="237620" name="AutoShape 52"/>
          <p:cNvCxnSpPr>
            <a:cxnSpLocks noChangeShapeType="1"/>
            <a:stCxn id="237614" idx="6"/>
            <a:endCxn id="237617" idx="2"/>
          </p:cNvCxnSpPr>
          <p:nvPr/>
        </p:nvCxnSpPr>
        <p:spPr bwMode="auto">
          <a:xfrm flipV="1">
            <a:off x="5194300" y="4162425"/>
            <a:ext cx="1079500" cy="9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7610" name="Rectangle 42"/>
          <p:cNvSpPr>
            <a:spLocks noChangeArrowheads="1"/>
          </p:cNvSpPr>
          <p:nvPr/>
        </p:nvSpPr>
        <p:spPr bwMode="auto">
          <a:xfrm>
            <a:off x="1427163" y="5092700"/>
            <a:ext cx="9921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2000"/>
              <a:t>Layer I</a:t>
            </a:r>
          </a:p>
        </p:txBody>
      </p:sp>
      <p:sp>
        <p:nvSpPr>
          <p:cNvPr id="237609" name="Oval 41"/>
          <p:cNvSpPr>
            <a:spLocks noChangeArrowheads="1"/>
          </p:cNvSpPr>
          <p:nvPr/>
        </p:nvSpPr>
        <p:spPr bwMode="auto">
          <a:xfrm>
            <a:off x="1511300" y="3887788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</a:rPr>
              <a:t>Test A</a:t>
            </a:r>
          </a:p>
        </p:txBody>
      </p:sp>
      <p:cxnSp>
        <p:nvCxnSpPr>
          <p:cNvPr id="237621" name="AutoShape 53"/>
          <p:cNvCxnSpPr>
            <a:cxnSpLocks noChangeShapeType="1"/>
            <a:stCxn id="237609" idx="6"/>
            <a:endCxn id="237614" idx="2"/>
          </p:cNvCxnSpPr>
          <p:nvPr/>
        </p:nvCxnSpPr>
        <p:spPr bwMode="auto">
          <a:xfrm>
            <a:off x="2317750" y="4167188"/>
            <a:ext cx="1174750" cy="4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650" name="AutoShape 82"/>
          <p:cNvCxnSpPr>
            <a:cxnSpLocks noChangeAspect="1" noChangeShapeType="1"/>
          </p:cNvCxnSpPr>
          <p:nvPr/>
        </p:nvCxnSpPr>
        <p:spPr bwMode="auto">
          <a:xfrm rot="5400000">
            <a:off x="6407150" y="331788"/>
            <a:ext cx="320675" cy="1397000"/>
          </a:xfrm>
          <a:prstGeom prst="bentConnector3">
            <a:avLst>
              <a:gd name="adj1" fmla="val 49653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651" name="AutoShape 83"/>
          <p:cNvCxnSpPr>
            <a:cxnSpLocks noChangeAspect="1" noChangeShapeType="1"/>
          </p:cNvCxnSpPr>
          <p:nvPr/>
        </p:nvCxnSpPr>
        <p:spPr bwMode="auto">
          <a:xfrm rot="5400000">
            <a:off x="5472112" y="1703388"/>
            <a:ext cx="415925" cy="7239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652" name="AutoShape 84"/>
          <p:cNvCxnSpPr>
            <a:cxnSpLocks noChangeAspect="1" noChangeShapeType="1"/>
          </p:cNvCxnSpPr>
          <p:nvPr/>
        </p:nvCxnSpPr>
        <p:spPr bwMode="auto">
          <a:xfrm rot="16200000" flipH="1">
            <a:off x="6039644" y="1859756"/>
            <a:ext cx="425450" cy="420688"/>
          </a:xfrm>
          <a:prstGeom prst="bentConnector3">
            <a:avLst>
              <a:gd name="adj1" fmla="val 49625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653" name="AutoShape 85"/>
          <p:cNvCxnSpPr>
            <a:cxnSpLocks noChangeAspect="1" noChangeShapeType="1"/>
          </p:cNvCxnSpPr>
          <p:nvPr/>
        </p:nvCxnSpPr>
        <p:spPr bwMode="auto">
          <a:xfrm rot="5400000">
            <a:off x="8143081" y="1978819"/>
            <a:ext cx="415925" cy="17303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654" name="AutoShape 86"/>
          <p:cNvCxnSpPr>
            <a:cxnSpLocks noChangeAspect="1" noChangeShapeType="1"/>
          </p:cNvCxnSpPr>
          <p:nvPr/>
        </p:nvCxnSpPr>
        <p:spPr bwMode="auto">
          <a:xfrm rot="5400000">
            <a:off x="7019925" y="944563"/>
            <a:ext cx="320675" cy="171450"/>
          </a:xfrm>
          <a:prstGeom prst="bentConnector3">
            <a:avLst>
              <a:gd name="adj1" fmla="val 49653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7655" name="AutoShape 87"/>
          <p:cNvCxnSpPr>
            <a:cxnSpLocks noChangeAspect="1" noChangeShapeType="1"/>
          </p:cNvCxnSpPr>
          <p:nvPr/>
        </p:nvCxnSpPr>
        <p:spPr bwMode="auto">
          <a:xfrm rot="16200000" flipH="1">
            <a:off x="7604919" y="540544"/>
            <a:ext cx="320675" cy="99853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7656" name="Rectangle 88"/>
          <p:cNvSpPr>
            <a:spLocks noChangeAspect="1" noChangeArrowheads="1"/>
          </p:cNvSpPr>
          <p:nvPr/>
        </p:nvSpPr>
        <p:spPr bwMode="auto">
          <a:xfrm>
            <a:off x="6851650" y="384175"/>
            <a:ext cx="827088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A</a:t>
            </a:r>
          </a:p>
        </p:txBody>
      </p:sp>
      <p:sp>
        <p:nvSpPr>
          <p:cNvPr id="237657" name="AutoShape 89"/>
          <p:cNvSpPr>
            <a:spLocks noChangeAspect="1" noChangeArrowheads="1"/>
          </p:cNvSpPr>
          <p:nvPr/>
        </p:nvSpPr>
        <p:spPr bwMode="auto">
          <a:xfrm flipV="1">
            <a:off x="6851650" y="222250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237658" name="Rectangle 90"/>
          <p:cNvSpPr>
            <a:spLocks noChangeAspect="1" noChangeArrowheads="1"/>
          </p:cNvSpPr>
          <p:nvPr/>
        </p:nvSpPr>
        <p:spPr bwMode="auto">
          <a:xfrm>
            <a:off x="5076825" y="2435225"/>
            <a:ext cx="827088" cy="493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E</a:t>
            </a:r>
          </a:p>
        </p:txBody>
      </p:sp>
      <p:sp>
        <p:nvSpPr>
          <p:cNvPr id="237659" name="AutoShape 91"/>
          <p:cNvSpPr>
            <a:spLocks noChangeAspect="1" noChangeArrowheads="1"/>
          </p:cNvSpPr>
          <p:nvPr/>
        </p:nvSpPr>
        <p:spPr bwMode="auto">
          <a:xfrm flipV="1">
            <a:off x="5076825" y="2273300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237660" name="Rectangle 92"/>
          <p:cNvSpPr>
            <a:spLocks noChangeAspect="1" noChangeArrowheads="1"/>
          </p:cNvSpPr>
          <p:nvPr/>
        </p:nvSpPr>
        <p:spPr bwMode="auto">
          <a:xfrm>
            <a:off x="6221413" y="2444750"/>
            <a:ext cx="827087" cy="493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F</a:t>
            </a:r>
          </a:p>
        </p:txBody>
      </p:sp>
      <p:sp>
        <p:nvSpPr>
          <p:cNvPr id="237661" name="AutoShape 93"/>
          <p:cNvSpPr>
            <a:spLocks noChangeAspect="1" noChangeArrowheads="1"/>
          </p:cNvSpPr>
          <p:nvPr/>
        </p:nvSpPr>
        <p:spPr bwMode="auto">
          <a:xfrm flipV="1">
            <a:off x="6221413" y="2281238"/>
            <a:ext cx="484187" cy="163512"/>
          </a:xfrm>
          <a:custGeom>
            <a:avLst/>
            <a:gdLst>
              <a:gd name="T0" fmla="*/ 212882678 w 21600"/>
              <a:gd name="T1" fmla="*/ 4685020 h 21600"/>
              <a:gd name="T2" fmla="*/ 121646873 w 21600"/>
              <a:gd name="T3" fmla="*/ 9370040 h 21600"/>
              <a:gd name="T4" fmla="*/ 30411584 w 21600"/>
              <a:gd name="T5" fmla="*/ 4685020 h 21600"/>
              <a:gd name="T6" fmla="*/ 1216468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237662" name="Rectangle 94"/>
          <p:cNvSpPr>
            <a:spLocks noChangeAspect="1" noChangeArrowheads="1"/>
          </p:cNvSpPr>
          <p:nvPr/>
        </p:nvSpPr>
        <p:spPr bwMode="auto">
          <a:xfrm>
            <a:off x="5627688" y="1362075"/>
            <a:ext cx="827087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B</a:t>
            </a:r>
          </a:p>
        </p:txBody>
      </p:sp>
      <p:sp>
        <p:nvSpPr>
          <p:cNvPr id="237663" name="AutoShape 95"/>
          <p:cNvSpPr>
            <a:spLocks noChangeAspect="1" noChangeArrowheads="1"/>
          </p:cNvSpPr>
          <p:nvPr/>
        </p:nvSpPr>
        <p:spPr bwMode="auto">
          <a:xfrm flipV="1">
            <a:off x="5627688" y="1200150"/>
            <a:ext cx="484187" cy="161925"/>
          </a:xfrm>
          <a:custGeom>
            <a:avLst/>
            <a:gdLst>
              <a:gd name="T0" fmla="*/ 212882678 w 21600"/>
              <a:gd name="T1" fmla="*/ 4549950 h 21600"/>
              <a:gd name="T2" fmla="*/ 121646873 w 21600"/>
              <a:gd name="T3" fmla="*/ 9099848 h 21600"/>
              <a:gd name="T4" fmla="*/ 30411584 w 21600"/>
              <a:gd name="T5" fmla="*/ 4549950 h 21600"/>
              <a:gd name="T6" fmla="*/ 1216468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237664" name="Rectangle 96"/>
          <p:cNvSpPr>
            <a:spLocks noChangeAspect="1" noChangeArrowheads="1"/>
          </p:cNvSpPr>
          <p:nvPr/>
        </p:nvSpPr>
        <p:spPr bwMode="auto">
          <a:xfrm>
            <a:off x="6853238" y="1362075"/>
            <a:ext cx="827087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C</a:t>
            </a:r>
          </a:p>
        </p:txBody>
      </p:sp>
      <p:sp>
        <p:nvSpPr>
          <p:cNvPr id="237665" name="AutoShape 97"/>
          <p:cNvSpPr>
            <a:spLocks noChangeAspect="1" noChangeArrowheads="1"/>
          </p:cNvSpPr>
          <p:nvPr/>
        </p:nvSpPr>
        <p:spPr bwMode="auto">
          <a:xfrm flipV="1">
            <a:off x="6853238" y="1200150"/>
            <a:ext cx="484187" cy="161925"/>
          </a:xfrm>
          <a:custGeom>
            <a:avLst/>
            <a:gdLst>
              <a:gd name="T0" fmla="*/ 212882678 w 21600"/>
              <a:gd name="T1" fmla="*/ 4549950 h 21600"/>
              <a:gd name="T2" fmla="*/ 121646873 w 21600"/>
              <a:gd name="T3" fmla="*/ 9099848 h 21600"/>
              <a:gd name="T4" fmla="*/ 30411584 w 21600"/>
              <a:gd name="T5" fmla="*/ 4549950 h 21600"/>
              <a:gd name="T6" fmla="*/ 1216468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237666" name="Rectangle 98"/>
          <p:cNvSpPr>
            <a:spLocks noChangeAspect="1" noChangeArrowheads="1"/>
          </p:cNvSpPr>
          <p:nvPr/>
        </p:nvSpPr>
        <p:spPr bwMode="auto">
          <a:xfrm>
            <a:off x="8023225" y="1362075"/>
            <a:ext cx="827088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D</a:t>
            </a:r>
          </a:p>
        </p:txBody>
      </p:sp>
      <p:sp>
        <p:nvSpPr>
          <p:cNvPr id="237667" name="AutoShape 99"/>
          <p:cNvSpPr>
            <a:spLocks noChangeAspect="1" noChangeArrowheads="1"/>
          </p:cNvSpPr>
          <p:nvPr/>
        </p:nvSpPr>
        <p:spPr bwMode="auto">
          <a:xfrm flipV="1">
            <a:off x="8023225" y="1200150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237668" name="Rectangle 100"/>
          <p:cNvSpPr>
            <a:spLocks noChangeAspect="1" noChangeArrowheads="1"/>
          </p:cNvSpPr>
          <p:nvPr/>
        </p:nvSpPr>
        <p:spPr bwMode="auto">
          <a:xfrm>
            <a:off x="8023225" y="2435225"/>
            <a:ext cx="827088" cy="493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G</a:t>
            </a:r>
          </a:p>
        </p:txBody>
      </p:sp>
      <p:sp>
        <p:nvSpPr>
          <p:cNvPr id="237669" name="AutoShape 101"/>
          <p:cNvSpPr>
            <a:spLocks noChangeAspect="1" noChangeArrowheads="1"/>
          </p:cNvSpPr>
          <p:nvPr/>
        </p:nvSpPr>
        <p:spPr bwMode="auto">
          <a:xfrm flipV="1">
            <a:off x="8023225" y="2273300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</p:spTree>
    <p:extLst>
      <p:ext uri="{BB962C8B-B14F-4D97-AF65-F5344CB8AC3E}">
        <p14:creationId xmlns:p14="http://schemas.microsoft.com/office/powerpoint/2010/main" val="3528448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376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376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376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376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376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376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376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376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376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2376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376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376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376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376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376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376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376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76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376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376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376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376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376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376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376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2376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376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376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376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376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2376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376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376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376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376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2376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2376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376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376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2376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376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376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2376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376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376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2376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376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376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2376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2376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2376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376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2376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376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17" grpId="0" animBg="1"/>
      <p:bldP spid="237619" grpId="0"/>
      <p:bldP spid="237615" grpId="0"/>
      <p:bldP spid="237614" grpId="0" animBg="1"/>
      <p:bldP spid="237610" grpId="0"/>
      <p:bldP spid="237609" grpId="0" animBg="1"/>
      <p:bldP spid="237656" grpId="0" animBg="1"/>
      <p:bldP spid="237657" grpId="0" animBg="1"/>
      <p:bldP spid="237658" grpId="0" animBg="1"/>
      <p:bldP spid="237659" grpId="0" animBg="1"/>
      <p:bldP spid="237660" grpId="0" animBg="1"/>
      <p:bldP spid="237661" grpId="0" animBg="1"/>
      <p:bldP spid="237662" grpId="0" animBg="1"/>
      <p:bldP spid="237663" grpId="0" animBg="1"/>
      <p:bldP spid="237664" grpId="0" animBg="1"/>
      <p:bldP spid="237665" grpId="0" animBg="1"/>
      <p:bldP spid="237666" grpId="0" animBg="1"/>
      <p:bldP spid="237667" grpId="0" animBg="1"/>
      <p:bldP spid="237668" grpId="0" animBg="1"/>
      <p:bldP spid="23766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Sandwich Testing Strategy</a:t>
            </a: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Combines top-down strategy with bottom-up strategy</a:t>
            </a:r>
          </a:p>
          <a:p>
            <a:r>
              <a:rPr lang="en-US" altLang="en-US" dirty="0" smtClean="0"/>
              <a:t>The system is viewed as having three layers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A target layer in the middle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A layer above the target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A layer below the target</a:t>
            </a:r>
          </a:p>
          <a:p>
            <a:r>
              <a:rPr lang="en-US" altLang="en-US" dirty="0" smtClean="0"/>
              <a:t>Testing converges at the target layer.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5554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Sandwich Testing Strategy</a:t>
            </a:r>
          </a:p>
        </p:txBody>
      </p:sp>
      <p:sp>
        <p:nvSpPr>
          <p:cNvPr id="73762" name="Oval 34"/>
          <p:cNvSpPr>
            <a:spLocks noChangeArrowheads="1"/>
          </p:cNvSpPr>
          <p:nvPr/>
        </p:nvSpPr>
        <p:spPr bwMode="auto">
          <a:xfrm>
            <a:off x="6664325" y="3351213"/>
            <a:ext cx="1358900" cy="14160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/>
              <a:t>Test </a:t>
            </a:r>
          </a:p>
          <a:p>
            <a:pPr algn="ctr"/>
            <a:r>
              <a:rPr lang="en-US" altLang="en-US" sz="2000"/>
              <a:t>A, B, C, D,</a:t>
            </a:r>
          </a:p>
          <a:p>
            <a:pPr algn="ctr"/>
            <a:r>
              <a:rPr lang="en-US" altLang="en-US" sz="2000"/>
              <a:t>E, F, G</a:t>
            </a:r>
          </a:p>
        </p:txBody>
      </p:sp>
      <p:sp>
        <p:nvSpPr>
          <p:cNvPr id="73764" name="Oval 36"/>
          <p:cNvSpPr>
            <a:spLocks noChangeArrowheads="1"/>
          </p:cNvSpPr>
          <p:nvPr/>
        </p:nvSpPr>
        <p:spPr bwMode="auto">
          <a:xfrm>
            <a:off x="2689225" y="3751263"/>
            <a:ext cx="1862138" cy="615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/>
              <a:t>Test B, E, F</a:t>
            </a:r>
          </a:p>
        </p:txBody>
      </p:sp>
      <p:cxnSp>
        <p:nvCxnSpPr>
          <p:cNvPr id="73821" name="AutoShape 93"/>
          <p:cNvCxnSpPr>
            <a:cxnSpLocks noChangeShapeType="1"/>
            <a:stCxn id="73764" idx="6"/>
            <a:endCxn id="73762" idx="2"/>
          </p:cNvCxnSpPr>
          <p:nvPr/>
        </p:nvCxnSpPr>
        <p:spPr bwMode="auto">
          <a:xfrm>
            <a:off x="4551363" y="4059238"/>
            <a:ext cx="21129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55" name="Oval 27"/>
          <p:cNvSpPr>
            <a:spLocks noChangeArrowheads="1"/>
          </p:cNvSpPr>
          <p:nvPr/>
        </p:nvSpPr>
        <p:spPr bwMode="auto">
          <a:xfrm>
            <a:off x="2689225" y="4810125"/>
            <a:ext cx="1862138" cy="615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/>
              <a:t>Test D,G</a:t>
            </a:r>
          </a:p>
        </p:txBody>
      </p:sp>
      <p:cxnSp>
        <p:nvCxnSpPr>
          <p:cNvPr id="73826" name="AutoShape 98"/>
          <p:cNvCxnSpPr>
            <a:cxnSpLocks noChangeShapeType="1"/>
            <a:stCxn id="73755" idx="6"/>
            <a:endCxn id="73762" idx="3"/>
          </p:cNvCxnSpPr>
          <p:nvPr/>
        </p:nvCxnSpPr>
        <p:spPr bwMode="auto">
          <a:xfrm flipV="1">
            <a:off x="4551363" y="4559300"/>
            <a:ext cx="2311400" cy="558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61" name="Oval 33"/>
          <p:cNvSpPr>
            <a:spLocks noChangeArrowheads="1"/>
          </p:cNvSpPr>
          <p:nvPr/>
        </p:nvSpPr>
        <p:spPr bwMode="auto">
          <a:xfrm>
            <a:off x="515938" y="1879600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</a:rPr>
              <a:t>Test A</a:t>
            </a:r>
          </a:p>
        </p:txBody>
      </p:sp>
      <p:cxnSp>
        <p:nvCxnSpPr>
          <p:cNvPr id="73820" name="AutoShape 92"/>
          <p:cNvCxnSpPr>
            <a:cxnSpLocks noChangeShapeType="1"/>
            <a:stCxn id="73761" idx="6"/>
            <a:endCxn id="73786" idx="2"/>
          </p:cNvCxnSpPr>
          <p:nvPr/>
        </p:nvCxnSpPr>
        <p:spPr bwMode="auto">
          <a:xfrm>
            <a:off x="1322388" y="2159000"/>
            <a:ext cx="1365250" cy="8794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57" name="Oval 29"/>
          <p:cNvSpPr>
            <a:spLocks noChangeArrowheads="1"/>
          </p:cNvSpPr>
          <p:nvPr/>
        </p:nvSpPr>
        <p:spPr bwMode="auto">
          <a:xfrm>
            <a:off x="515938" y="2962275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</a:rPr>
              <a:t>Test E</a:t>
            </a:r>
          </a:p>
        </p:txBody>
      </p:sp>
      <p:cxnSp>
        <p:nvCxnSpPr>
          <p:cNvPr id="73823" name="AutoShape 95"/>
          <p:cNvCxnSpPr>
            <a:cxnSpLocks noChangeShapeType="1"/>
            <a:stCxn id="73757" idx="6"/>
            <a:endCxn id="73764" idx="2"/>
          </p:cNvCxnSpPr>
          <p:nvPr/>
        </p:nvCxnSpPr>
        <p:spPr bwMode="auto">
          <a:xfrm>
            <a:off x="1322388" y="3241675"/>
            <a:ext cx="1366837" cy="8175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56" name="Oval 28"/>
          <p:cNvSpPr>
            <a:spLocks noChangeArrowheads="1"/>
          </p:cNvSpPr>
          <p:nvPr/>
        </p:nvSpPr>
        <p:spPr bwMode="auto">
          <a:xfrm>
            <a:off x="534988" y="4181475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</a:rPr>
              <a:t>Test F</a:t>
            </a:r>
          </a:p>
        </p:txBody>
      </p:sp>
      <p:cxnSp>
        <p:nvCxnSpPr>
          <p:cNvPr id="73824" name="AutoShape 96"/>
          <p:cNvCxnSpPr>
            <a:cxnSpLocks noChangeShapeType="1"/>
            <a:stCxn id="73756" idx="6"/>
            <a:endCxn id="73764" idx="2"/>
          </p:cNvCxnSpPr>
          <p:nvPr/>
        </p:nvCxnSpPr>
        <p:spPr bwMode="auto">
          <a:xfrm flipV="1">
            <a:off x="1341438" y="4059238"/>
            <a:ext cx="1347787" cy="4016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60" name="Oval 32"/>
          <p:cNvSpPr>
            <a:spLocks noChangeArrowheads="1"/>
          </p:cNvSpPr>
          <p:nvPr/>
        </p:nvSpPr>
        <p:spPr bwMode="auto">
          <a:xfrm>
            <a:off x="573088" y="5305425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</a:rPr>
              <a:t>Test G</a:t>
            </a:r>
          </a:p>
        </p:txBody>
      </p:sp>
      <p:cxnSp>
        <p:nvCxnSpPr>
          <p:cNvPr id="73822" name="AutoShape 94"/>
          <p:cNvCxnSpPr>
            <a:cxnSpLocks noChangeShapeType="1"/>
            <a:stCxn id="73760" idx="6"/>
            <a:endCxn id="73755" idx="2"/>
          </p:cNvCxnSpPr>
          <p:nvPr/>
        </p:nvCxnSpPr>
        <p:spPr bwMode="auto">
          <a:xfrm flipV="1">
            <a:off x="1379538" y="5118100"/>
            <a:ext cx="1309687" cy="466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86" name="Oval 58"/>
          <p:cNvSpPr>
            <a:spLocks noChangeArrowheads="1"/>
          </p:cNvSpPr>
          <p:nvPr/>
        </p:nvSpPr>
        <p:spPr bwMode="auto">
          <a:xfrm>
            <a:off x="2687638" y="2730500"/>
            <a:ext cx="1862137" cy="615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/>
              <a:t>Test A,B,C, D</a:t>
            </a:r>
          </a:p>
        </p:txBody>
      </p:sp>
      <p:cxnSp>
        <p:nvCxnSpPr>
          <p:cNvPr id="73825" name="AutoShape 97"/>
          <p:cNvCxnSpPr>
            <a:cxnSpLocks noChangeShapeType="1"/>
            <a:stCxn id="73786" idx="6"/>
            <a:endCxn id="73762" idx="1"/>
          </p:cNvCxnSpPr>
          <p:nvPr/>
        </p:nvCxnSpPr>
        <p:spPr bwMode="auto">
          <a:xfrm>
            <a:off x="4549775" y="3038475"/>
            <a:ext cx="2312988" cy="520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860" name="AutoShape 132"/>
          <p:cNvCxnSpPr>
            <a:cxnSpLocks noChangeAspect="1" noChangeShapeType="1"/>
          </p:cNvCxnSpPr>
          <p:nvPr/>
        </p:nvCxnSpPr>
        <p:spPr bwMode="auto">
          <a:xfrm rot="5400000">
            <a:off x="6407150" y="331788"/>
            <a:ext cx="320675" cy="1397000"/>
          </a:xfrm>
          <a:prstGeom prst="bentConnector3">
            <a:avLst>
              <a:gd name="adj1" fmla="val 49653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861" name="AutoShape 133"/>
          <p:cNvCxnSpPr>
            <a:cxnSpLocks noChangeAspect="1" noChangeShapeType="1"/>
          </p:cNvCxnSpPr>
          <p:nvPr/>
        </p:nvCxnSpPr>
        <p:spPr bwMode="auto">
          <a:xfrm rot="5400000">
            <a:off x="5472112" y="1703388"/>
            <a:ext cx="415925" cy="7239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862" name="AutoShape 134"/>
          <p:cNvCxnSpPr>
            <a:cxnSpLocks noChangeAspect="1" noChangeShapeType="1"/>
          </p:cNvCxnSpPr>
          <p:nvPr/>
        </p:nvCxnSpPr>
        <p:spPr bwMode="auto">
          <a:xfrm rot="16200000" flipH="1">
            <a:off x="6039644" y="1859756"/>
            <a:ext cx="425450" cy="420688"/>
          </a:xfrm>
          <a:prstGeom prst="bentConnector3">
            <a:avLst>
              <a:gd name="adj1" fmla="val 49625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863" name="AutoShape 135"/>
          <p:cNvCxnSpPr>
            <a:cxnSpLocks noChangeAspect="1" noChangeShapeType="1"/>
          </p:cNvCxnSpPr>
          <p:nvPr/>
        </p:nvCxnSpPr>
        <p:spPr bwMode="auto">
          <a:xfrm rot="5400000">
            <a:off x="8143081" y="1978819"/>
            <a:ext cx="415925" cy="17303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864" name="AutoShape 136"/>
          <p:cNvCxnSpPr>
            <a:cxnSpLocks noChangeAspect="1" noChangeShapeType="1"/>
          </p:cNvCxnSpPr>
          <p:nvPr/>
        </p:nvCxnSpPr>
        <p:spPr bwMode="auto">
          <a:xfrm rot="5400000">
            <a:off x="7019925" y="944563"/>
            <a:ext cx="320675" cy="171450"/>
          </a:xfrm>
          <a:prstGeom prst="bentConnector3">
            <a:avLst>
              <a:gd name="adj1" fmla="val 49653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865" name="AutoShape 137"/>
          <p:cNvCxnSpPr>
            <a:cxnSpLocks noChangeAspect="1" noChangeShapeType="1"/>
          </p:cNvCxnSpPr>
          <p:nvPr/>
        </p:nvCxnSpPr>
        <p:spPr bwMode="auto">
          <a:xfrm rot="16200000" flipH="1">
            <a:off x="7604919" y="540544"/>
            <a:ext cx="320675" cy="99853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866" name="Rectangle 138"/>
          <p:cNvSpPr>
            <a:spLocks noChangeAspect="1" noChangeArrowheads="1"/>
          </p:cNvSpPr>
          <p:nvPr/>
        </p:nvSpPr>
        <p:spPr bwMode="auto">
          <a:xfrm>
            <a:off x="6851650" y="384175"/>
            <a:ext cx="827088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A</a:t>
            </a:r>
          </a:p>
        </p:txBody>
      </p:sp>
      <p:sp>
        <p:nvSpPr>
          <p:cNvPr id="73867" name="AutoShape 139"/>
          <p:cNvSpPr>
            <a:spLocks noChangeAspect="1" noChangeArrowheads="1"/>
          </p:cNvSpPr>
          <p:nvPr/>
        </p:nvSpPr>
        <p:spPr bwMode="auto">
          <a:xfrm flipV="1">
            <a:off x="6851650" y="222250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73868" name="Rectangle 140"/>
          <p:cNvSpPr>
            <a:spLocks noChangeAspect="1" noChangeArrowheads="1"/>
          </p:cNvSpPr>
          <p:nvPr/>
        </p:nvSpPr>
        <p:spPr bwMode="auto">
          <a:xfrm>
            <a:off x="5076825" y="2435225"/>
            <a:ext cx="827088" cy="493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E</a:t>
            </a:r>
          </a:p>
        </p:txBody>
      </p:sp>
      <p:sp>
        <p:nvSpPr>
          <p:cNvPr id="73869" name="AutoShape 141"/>
          <p:cNvSpPr>
            <a:spLocks noChangeAspect="1" noChangeArrowheads="1"/>
          </p:cNvSpPr>
          <p:nvPr/>
        </p:nvSpPr>
        <p:spPr bwMode="auto">
          <a:xfrm flipV="1">
            <a:off x="5076825" y="2273300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73870" name="Rectangle 142"/>
          <p:cNvSpPr>
            <a:spLocks noChangeAspect="1" noChangeArrowheads="1"/>
          </p:cNvSpPr>
          <p:nvPr/>
        </p:nvSpPr>
        <p:spPr bwMode="auto">
          <a:xfrm>
            <a:off x="6221413" y="2444750"/>
            <a:ext cx="827087" cy="493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F</a:t>
            </a:r>
          </a:p>
        </p:txBody>
      </p:sp>
      <p:sp>
        <p:nvSpPr>
          <p:cNvPr id="73871" name="AutoShape 143"/>
          <p:cNvSpPr>
            <a:spLocks noChangeAspect="1" noChangeArrowheads="1"/>
          </p:cNvSpPr>
          <p:nvPr/>
        </p:nvSpPr>
        <p:spPr bwMode="auto">
          <a:xfrm flipV="1">
            <a:off x="6221413" y="2281238"/>
            <a:ext cx="484187" cy="163512"/>
          </a:xfrm>
          <a:custGeom>
            <a:avLst/>
            <a:gdLst>
              <a:gd name="T0" fmla="*/ 212882678 w 21600"/>
              <a:gd name="T1" fmla="*/ 4685020 h 21600"/>
              <a:gd name="T2" fmla="*/ 121646873 w 21600"/>
              <a:gd name="T3" fmla="*/ 9370040 h 21600"/>
              <a:gd name="T4" fmla="*/ 30411584 w 21600"/>
              <a:gd name="T5" fmla="*/ 4685020 h 21600"/>
              <a:gd name="T6" fmla="*/ 1216468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73872" name="Rectangle 144"/>
          <p:cNvSpPr>
            <a:spLocks noChangeAspect="1" noChangeArrowheads="1"/>
          </p:cNvSpPr>
          <p:nvPr/>
        </p:nvSpPr>
        <p:spPr bwMode="auto">
          <a:xfrm>
            <a:off x="5627688" y="1362075"/>
            <a:ext cx="827087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B</a:t>
            </a:r>
          </a:p>
        </p:txBody>
      </p:sp>
      <p:sp>
        <p:nvSpPr>
          <p:cNvPr id="73873" name="AutoShape 145"/>
          <p:cNvSpPr>
            <a:spLocks noChangeAspect="1" noChangeArrowheads="1"/>
          </p:cNvSpPr>
          <p:nvPr/>
        </p:nvSpPr>
        <p:spPr bwMode="auto">
          <a:xfrm flipV="1">
            <a:off x="5627688" y="1200150"/>
            <a:ext cx="484187" cy="161925"/>
          </a:xfrm>
          <a:custGeom>
            <a:avLst/>
            <a:gdLst>
              <a:gd name="T0" fmla="*/ 212882678 w 21600"/>
              <a:gd name="T1" fmla="*/ 4549950 h 21600"/>
              <a:gd name="T2" fmla="*/ 121646873 w 21600"/>
              <a:gd name="T3" fmla="*/ 9099848 h 21600"/>
              <a:gd name="T4" fmla="*/ 30411584 w 21600"/>
              <a:gd name="T5" fmla="*/ 4549950 h 21600"/>
              <a:gd name="T6" fmla="*/ 1216468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73874" name="Rectangle 146"/>
          <p:cNvSpPr>
            <a:spLocks noChangeAspect="1" noChangeArrowheads="1"/>
          </p:cNvSpPr>
          <p:nvPr/>
        </p:nvSpPr>
        <p:spPr bwMode="auto">
          <a:xfrm>
            <a:off x="6853238" y="1362075"/>
            <a:ext cx="827087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C</a:t>
            </a:r>
          </a:p>
        </p:txBody>
      </p:sp>
      <p:sp>
        <p:nvSpPr>
          <p:cNvPr id="73875" name="AutoShape 147"/>
          <p:cNvSpPr>
            <a:spLocks noChangeAspect="1" noChangeArrowheads="1"/>
          </p:cNvSpPr>
          <p:nvPr/>
        </p:nvSpPr>
        <p:spPr bwMode="auto">
          <a:xfrm flipV="1">
            <a:off x="6853238" y="1200150"/>
            <a:ext cx="484187" cy="161925"/>
          </a:xfrm>
          <a:custGeom>
            <a:avLst/>
            <a:gdLst>
              <a:gd name="T0" fmla="*/ 212882678 w 21600"/>
              <a:gd name="T1" fmla="*/ 4549950 h 21600"/>
              <a:gd name="T2" fmla="*/ 121646873 w 21600"/>
              <a:gd name="T3" fmla="*/ 9099848 h 21600"/>
              <a:gd name="T4" fmla="*/ 30411584 w 21600"/>
              <a:gd name="T5" fmla="*/ 4549950 h 21600"/>
              <a:gd name="T6" fmla="*/ 1216468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73876" name="Rectangle 148"/>
          <p:cNvSpPr>
            <a:spLocks noChangeAspect="1" noChangeArrowheads="1"/>
          </p:cNvSpPr>
          <p:nvPr/>
        </p:nvSpPr>
        <p:spPr bwMode="auto">
          <a:xfrm>
            <a:off x="8023225" y="1362075"/>
            <a:ext cx="827088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D</a:t>
            </a:r>
          </a:p>
        </p:txBody>
      </p:sp>
      <p:sp>
        <p:nvSpPr>
          <p:cNvPr id="73877" name="AutoShape 149"/>
          <p:cNvSpPr>
            <a:spLocks noChangeAspect="1" noChangeArrowheads="1"/>
          </p:cNvSpPr>
          <p:nvPr/>
        </p:nvSpPr>
        <p:spPr bwMode="auto">
          <a:xfrm flipV="1">
            <a:off x="8023225" y="1200150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73878" name="Rectangle 150"/>
          <p:cNvSpPr>
            <a:spLocks noChangeAspect="1" noChangeArrowheads="1"/>
          </p:cNvSpPr>
          <p:nvPr/>
        </p:nvSpPr>
        <p:spPr bwMode="auto">
          <a:xfrm>
            <a:off x="8023225" y="2435225"/>
            <a:ext cx="827088" cy="493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G</a:t>
            </a:r>
          </a:p>
        </p:txBody>
      </p:sp>
      <p:sp>
        <p:nvSpPr>
          <p:cNvPr id="73879" name="AutoShape 151"/>
          <p:cNvSpPr>
            <a:spLocks noChangeAspect="1" noChangeArrowheads="1"/>
          </p:cNvSpPr>
          <p:nvPr/>
        </p:nvSpPr>
        <p:spPr bwMode="auto">
          <a:xfrm flipV="1">
            <a:off x="8023225" y="2273300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</p:spTree>
    <p:extLst>
      <p:ext uri="{BB962C8B-B14F-4D97-AF65-F5344CB8AC3E}">
        <p14:creationId xmlns:p14="http://schemas.microsoft.com/office/powerpoint/2010/main" val="3683172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738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38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738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738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38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38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738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738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738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738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38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38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738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738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738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738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738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738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738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738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738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738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738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738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738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738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738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738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738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738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738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738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738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738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738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738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738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738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738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738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738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738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738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738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738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738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738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738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738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738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738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738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738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738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62" grpId="0" animBg="1"/>
      <p:bldP spid="73764" grpId="0" animBg="1"/>
      <p:bldP spid="73755" grpId="0" animBg="1"/>
      <p:bldP spid="73761" grpId="0" animBg="1"/>
      <p:bldP spid="73757" grpId="0" animBg="1"/>
      <p:bldP spid="73756" grpId="0" animBg="1"/>
      <p:bldP spid="73760" grpId="0" animBg="1"/>
      <p:bldP spid="73786" grpId="0" animBg="1"/>
      <p:bldP spid="73866" grpId="0" animBg="1"/>
      <p:bldP spid="73867" grpId="0" animBg="1"/>
      <p:bldP spid="73868" grpId="0" animBg="1"/>
      <p:bldP spid="73869" grpId="0" animBg="1"/>
      <p:bldP spid="73870" grpId="0" animBg="1"/>
      <p:bldP spid="73871" grpId="0" animBg="1"/>
      <p:bldP spid="73872" grpId="0" animBg="1"/>
      <p:bldP spid="73873" grpId="0" animBg="1"/>
      <p:bldP spid="73874" grpId="0" animBg="1"/>
      <p:bldP spid="73875" grpId="0" animBg="1"/>
      <p:bldP spid="73876" grpId="0" animBg="1"/>
      <p:bldP spid="73877" grpId="0" animBg="1"/>
      <p:bldP spid="73878" grpId="0" animBg="1"/>
      <p:bldP spid="7387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Modified Sandwich Testing Strategy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solidFill>
                  <a:srgbClr val="FC0128"/>
                </a:solidFill>
              </a:rPr>
              <a:t>Test in parallel:</a:t>
            </a:r>
            <a:endParaRPr lang="en-US" altLang="en-US" smtClean="0"/>
          </a:p>
          <a:p>
            <a:pPr lvl="1"/>
            <a:r>
              <a:rPr lang="en-US" altLang="en-US" sz="2400" smtClean="0">
                <a:ea typeface="ＭＳ Ｐゴシック" charset="-128"/>
              </a:rPr>
              <a:t>Middle layer with drivers and stubs</a:t>
            </a:r>
          </a:p>
          <a:p>
            <a:pPr lvl="1"/>
            <a:r>
              <a:rPr lang="en-US" altLang="en-US" sz="2400" smtClean="0">
                <a:ea typeface="ＭＳ Ｐゴシック" charset="-128"/>
              </a:rPr>
              <a:t>Top layer with stubs</a:t>
            </a:r>
          </a:p>
          <a:p>
            <a:pPr lvl="1"/>
            <a:r>
              <a:rPr lang="en-US" altLang="en-US" sz="2400" smtClean="0">
                <a:ea typeface="ＭＳ Ｐゴシック" charset="-128"/>
              </a:rPr>
              <a:t>Bottom layer with drivers</a:t>
            </a:r>
          </a:p>
          <a:p>
            <a:r>
              <a:rPr lang="en-US" altLang="en-US" smtClean="0">
                <a:solidFill>
                  <a:srgbClr val="FC0128"/>
                </a:solidFill>
              </a:rPr>
              <a:t>Test in parallel:</a:t>
            </a:r>
            <a:endParaRPr lang="en-US" altLang="en-US" smtClean="0"/>
          </a:p>
          <a:p>
            <a:pPr lvl="1"/>
            <a:r>
              <a:rPr lang="en-US" altLang="en-US" sz="2400" smtClean="0">
                <a:ea typeface="ＭＳ Ｐゴシック" charset="-128"/>
              </a:rPr>
              <a:t>Top layer accessing middle layer (top layer replaces drivers)</a:t>
            </a:r>
          </a:p>
          <a:p>
            <a:pPr lvl="1"/>
            <a:r>
              <a:rPr lang="en-US" altLang="en-US" sz="2400" smtClean="0">
                <a:ea typeface="ＭＳ Ｐゴシック" charset="-128"/>
              </a:rPr>
              <a:t>Bottom accessed by  middle layer (bottom layer replaces stubs).</a:t>
            </a:r>
          </a:p>
        </p:txBody>
      </p:sp>
    </p:spTree>
    <p:extLst>
      <p:ext uri="{BB962C8B-B14F-4D97-AF65-F5344CB8AC3E}">
        <p14:creationId xmlns:p14="http://schemas.microsoft.com/office/powerpoint/2010/main" val="3362606233"/>
      </p:ext>
    </p:extLst>
  </p:cSld>
  <p:clrMapOvr>
    <a:masterClrMapping/>
  </p:clrMapOvr>
  <p:transition advTm="79216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Modified Sandwich Testing</a:t>
            </a:r>
          </a:p>
        </p:txBody>
      </p:sp>
      <p:sp>
        <p:nvSpPr>
          <p:cNvPr id="77852" name="Oval 28"/>
          <p:cNvSpPr>
            <a:spLocks noChangeArrowheads="1"/>
          </p:cNvSpPr>
          <p:nvPr/>
        </p:nvSpPr>
        <p:spPr bwMode="auto">
          <a:xfrm>
            <a:off x="452438" y="4410075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Test F</a:t>
            </a:r>
          </a:p>
        </p:txBody>
      </p:sp>
      <p:sp>
        <p:nvSpPr>
          <p:cNvPr id="77853" name="Oval 29"/>
          <p:cNvSpPr>
            <a:spLocks noChangeArrowheads="1"/>
          </p:cNvSpPr>
          <p:nvPr/>
        </p:nvSpPr>
        <p:spPr bwMode="auto">
          <a:xfrm>
            <a:off x="452438" y="3749675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Test E</a:t>
            </a:r>
          </a:p>
        </p:txBody>
      </p:sp>
      <p:sp>
        <p:nvSpPr>
          <p:cNvPr id="77864" name="Oval 40"/>
          <p:cNvSpPr>
            <a:spLocks noChangeArrowheads="1"/>
          </p:cNvSpPr>
          <p:nvPr/>
        </p:nvSpPr>
        <p:spPr bwMode="auto">
          <a:xfrm>
            <a:off x="433388" y="3081338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Test B</a:t>
            </a:r>
          </a:p>
        </p:txBody>
      </p:sp>
      <p:sp>
        <p:nvSpPr>
          <p:cNvPr id="77856" name="Oval 32"/>
          <p:cNvSpPr>
            <a:spLocks noChangeArrowheads="1"/>
          </p:cNvSpPr>
          <p:nvPr/>
        </p:nvSpPr>
        <p:spPr bwMode="auto">
          <a:xfrm>
            <a:off x="452438" y="5829300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</a:rPr>
              <a:t>Test G</a:t>
            </a:r>
          </a:p>
        </p:txBody>
      </p:sp>
      <p:sp>
        <p:nvSpPr>
          <p:cNvPr id="77866" name="Oval 42"/>
          <p:cNvSpPr>
            <a:spLocks noChangeArrowheads="1"/>
          </p:cNvSpPr>
          <p:nvPr/>
        </p:nvSpPr>
        <p:spPr bwMode="auto">
          <a:xfrm>
            <a:off x="452438" y="5124450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</a:rPr>
              <a:t>Test D</a:t>
            </a:r>
          </a:p>
        </p:txBody>
      </p:sp>
      <p:sp>
        <p:nvSpPr>
          <p:cNvPr id="77857" name="Oval 33"/>
          <p:cNvSpPr>
            <a:spLocks noChangeArrowheads="1"/>
          </p:cNvSpPr>
          <p:nvPr/>
        </p:nvSpPr>
        <p:spPr bwMode="auto">
          <a:xfrm>
            <a:off x="452438" y="1757363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</a:rPr>
              <a:t>Test A</a:t>
            </a:r>
          </a:p>
        </p:txBody>
      </p:sp>
      <p:sp>
        <p:nvSpPr>
          <p:cNvPr id="77868" name="Oval 44"/>
          <p:cNvSpPr>
            <a:spLocks noChangeArrowheads="1"/>
          </p:cNvSpPr>
          <p:nvPr/>
        </p:nvSpPr>
        <p:spPr bwMode="auto">
          <a:xfrm>
            <a:off x="452438" y="2386013"/>
            <a:ext cx="806450" cy="5588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</a:rPr>
              <a:t>Test C</a:t>
            </a:r>
          </a:p>
        </p:txBody>
      </p:sp>
      <p:sp>
        <p:nvSpPr>
          <p:cNvPr id="77860" name="Oval 36"/>
          <p:cNvSpPr>
            <a:spLocks noChangeArrowheads="1"/>
          </p:cNvSpPr>
          <p:nvPr/>
        </p:nvSpPr>
        <p:spPr bwMode="auto">
          <a:xfrm>
            <a:off x="2082800" y="3721100"/>
            <a:ext cx="1377950" cy="615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/>
              <a:t>Test B, E, F</a:t>
            </a:r>
          </a:p>
        </p:txBody>
      </p:sp>
      <p:sp>
        <p:nvSpPr>
          <p:cNvPr id="77851" name="Oval 27"/>
          <p:cNvSpPr>
            <a:spLocks noChangeArrowheads="1"/>
          </p:cNvSpPr>
          <p:nvPr/>
        </p:nvSpPr>
        <p:spPr bwMode="auto">
          <a:xfrm>
            <a:off x="2082800" y="5448300"/>
            <a:ext cx="1377950" cy="615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/>
              <a:t>Test D,G</a:t>
            </a:r>
          </a:p>
        </p:txBody>
      </p:sp>
      <p:sp>
        <p:nvSpPr>
          <p:cNvPr id="77883" name="Oval 59"/>
          <p:cNvSpPr>
            <a:spLocks noChangeArrowheads="1"/>
          </p:cNvSpPr>
          <p:nvPr/>
        </p:nvSpPr>
        <p:spPr bwMode="auto">
          <a:xfrm>
            <a:off x="2082800" y="2043113"/>
            <a:ext cx="1377950" cy="6159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/>
              <a:t>Test A,C</a:t>
            </a:r>
          </a:p>
        </p:txBody>
      </p:sp>
      <p:sp>
        <p:nvSpPr>
          <p:cNvPr id="77858" name="Oval 34"/>
          <p:cNvSpPr>
            <a:spLocks noChangeArrowheads="1"/>
          </p:cNvSpPr>
          <p:nvPr/>
        </p:nvSpPr>
        <p:spPr bwMode="auto">
          <a:xfrm>
            <a:off x="5969000" y="3321050"/>
            <a:ext cx="1358900" cy="14160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/>
              <a:t>Test </a:t>
            </a:r>
          </a:p>
          <a:p>
            <a:pPr algn="ctr"/>
            <a:r>
              <a:rPr lang="en-US" altLang="en-US" sz="1800"/>
              <a:t>A, B, C, D,</a:t>
            </a:r>
          </a:p>
          <a:p>
            <a:pPr algn="ctr"/>
            <a:r>
              <a:rPr lang="en-US" altLang="en-US" sz="1800"/>
              <a:t>E, F, G</a:t>
            </a:r>
          </a:p>
        </p:txBody>
      </p:sp>
      <p:cxnSp>
        <p:nvCxnSpPr>
          <p:cNvPr id="77888" name="AutoShape 64"/>
          <p:cNvCxnSpPr>
            <a:cxnSpLocks noChangeShapeType="1"/>
            <a:stCxn id="77857" idx="6"/>
            <a:endCxn id="77883" idx="1"/>
          </p:cNvCxnSpPr>
          <p:nvPr/>
        </p:nvCxnSpPr>
        <p:spPr bwMode="auto">
          <a:xfrm>
            <a:off x="1258888" y="2036763"/>
            <a:ext cx="1025525" cy="968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89" name="AutoShape 65"/>
          <p:cNvCxnSpPr>
            <a:cxnSpLocks noChangeShapeType="1"/>
            <a:stCxn id="77868" idx="6"/>
            <a:endCxn id="77883" idx="3"/>
          </p:cNvCxnSpPr>
          <p:nvPr/>
        </p:nvCxnSpPr>
        <p:spPr bwMode="auto">
          <a:xfrm flipV="1">
            <a:off x="1258888" y="2568575"/>
            <a:ext cx="1025525" cy="968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90" name="AutoShape 66"/>
          <p:cNvCxnSpPr>
            <a:cxnSpLocks noChangeShapeType="1"/>
            <a:stCxn id="77866" idx="6"/>
            <a:endCxn id="77851" idx="1"/>
          </p:cNvCxnSpPr>
          <p:nvPr/>
        </p:nvCxnSpPr>
        <p:spPr bwMode="auto">
          <a:xfrm>
            <a:off x="1258888" y="5403850"/>
            <a:ext cx="1025525" cy="1349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91" name="AutoShape 67"/>
          <p:cNvCxnSpPr>
            <a:cxnSpLocks noChangeShapeType="1"/>
            <a:stCxn id="77856" idx="6"/>
            <a:endCxn id="77851" idx="3"/>
          </p:cNvCxnSpPr>
          <p:nvPr/>
        </p:nvCxnSpPr>
        <p:spPr bwMode="auto">
          <a:xfrm flipV="1">
            <a:off x="1258888" y="5973763"/>
            <a:ext cx="1025525" cy="1349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93" name="AutoShape 69"/>
          <p:cNvCxnSpPr>
            <a:cxnSpLocks noChangeShapeType="1"/>
            <a:stCxn id="77853" idx="6"/>
            <a:endCxn id="77860" idx="2"/>
          </p:cNvCxnSpPr>
          <p:nvPr/>
        </p:nvCxnSpPr>
        <p:spPr bwMode="auto">
          <a:xfrm>
            <a:off x="1258888" y="4029075"/>
            <a:ext cx="8239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94" name="AutoShape 70"/>
          <p:cNvCxnSpPr>
            <a:cxnSpLocks noChangeShapeType="1"/>
            <a:stCxn id="77864" idx="6"/>
            <a:endCxn id="77860" idx="1"/>
          </p:cNvCxnSpPr>
          <p:nvPr/>
        </p:nvCxnSpPr>
        <p:spPr bwMode="auto">
          <a:xfrm>
            <a:off x="1239838" y="3360738"/>
            <a:ext cx="1044575" cy="450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95" name="AutoShape 71"/>
          <p:cNvCxnSpPr>
            <a:cxnSpLocks noChangeShapeType="1"/>
            <a:stCxn id="77852" idx="6"/>
            <a:endCxn id="77860" idx="3"/>
          </p:cNvCxnSpPr>
          <p:nvPr/>
        </p:nvCxnSpPr>
        <p:spPr bwMode="auto">
          <a:xfrm flipV="1">
            <a:off x="1258888" y="4246563"/>
            <a:ext cx="1025525" cy="442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96" name="AutoShape 72"/>
          <p:cNvCxnSpPr>
            <a:cxnSpLocks noChangeShapeType="1"/>
            <a:stCxn id="77883" idx="6"/>
            <a:endCxn id="77858" idx="1"/>
          </p:cNvCxnSpPr>
          <p:nvPr/>
        </p:nvCxnSpPr>
        <p:spPr bwMode="auto">
          <a:xfrm>
            <a:off x="3460750" y="2351088"/>
            <a:ext cx="2706688" cy="1177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97" name="AutoShape 73"/>
          <p:cNvCxnSpPr>
            <a:cxnSpLocks noChangeShapeType="1"/>
            <a:stCxn id="77860" idx="6"/>
            <a:endCxn id="77858" idx="2"/>
          </p:cNvCxnSpPr>
          <p:nvPr/>
        </p:nvCxnSpPr>
        <p:spPr bwMode="auto">
          <a:xfrm>
            <a:off x="3460750" y="4029075"/>
            <a:ext cx="25082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98" name="AutoShape 74"/>
          <p:cNvCxnSpPr>
            <a:cxnSpLocks noChangeShapeType="1"/>
            <a:stCxn id="77851" idx="6"/>
            <a:endCxn id="77858" idx="3"/>
          </p:cNvCxnSpPr>
          <p:nvPr/>
        </p:nvCxnSpPr>
        <p:spPr bwMode="auto">
          <a:xfrm flipV="1">
            <a:off x="3460750" y="4529138"/>
            <a:ext cx="2706688" cy="12271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963" name="AutoShape 139"/>
          <p:cNvCxnSpPr>
            <a:cxnSpLocks noChangeAspect="1" noChangeShapeType="1"/>
          </p:cNvCxnSpPr>
          <p:nvPr/>
        </p:nvCxnSpPr>
        <p:spPr bwMode="auto">
          <a:xfrm rot="5400000">
            <a:off x="6407150" y="331788"/>
            <a:ext cx="320675" cy="1397000"/>
          </a:xfrm>
          <a:prstGeom prst="bentConnector3">
            <a:avLst>
              <a:gd name="adj1" fmla="val 49653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964" name="AutoShape 140"/>
          <p:cNvCxnSpPr>
            <a:cxnSpLocks noChangeAspect="1" noChangeShapeType="1"/>
          </p:cNvCxnSpPr>
          <p:nvPr/>
        </p:nvCxnSpPr>
        <p:spPr bwMode="auto">
          <a:xfrm rot="5400000">
            <a:off x="5472112" y="1703388"/>
            <a:ext cx="415925" cy="7239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965" name="AutoShape 141"/>
          <p:cNvCxnSpPr>
            <a:cxnSpLocks noChangeAspect="1" noChangeShapeType="1"/>
          </p:cNvCxnSpPr>
          <p:nvPr/>
        </p:nvCxnSpPr>
        <p:spPr bwMode="auto">
          <a:xfrm rot="16200000" flipH="1">
            <a:off x="6039644" y="1859756"/>
            <a:ext cx="425450" cy="420688"/>
          </a:xfrm>
          <a:prstGeom prst="bentConnector3">
            <a:avLst>
              <a:gd name="adj1" fmla="val 49625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966" name="AutoShape 142"/>
          <p:cNvCxnSpPr>
            <a:cxnSpLocks noChangeAspect="1" noChangeShapeType="1"/>
          </p:cNvCxnSpPr>
          <p:nvPr/>
        </p:nvCxnSpPr>
        <p:spPr bwMode="auto">
          <a:xfrm rot="5400000">
            <a:off x="8143081" y="1978819"/>
            <a:ext cx="415925" cy="17303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968" name="AutoShape 144"/>
          <p:cNvCxnSpPr>
            <a:cxnSpLocks noChangeAspect="1" noChangeShapeType="1"/>
          </p:cNvCxnSpPr>
          <p:nvPr/>
        </p:nvCxnSpPr>
        <p:spPr bwMode="auto">
          <a:xfrm rot="16200000" flipH="1">
            <a:off x="7604919" y="540544"/>
            <a:ext cx="320675" cy="99853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969" name="Rectangle 145"/>
          <p:cNvSpPr>
            <a:spLocks noChangeAspect="1" noChangeArrowheads="1"/>
          </p:cNvSpPr>
          <p:nvPr/>
        </p:nvSpPr>
        <p:spPr bwMode="auto">
          <a:xfrm>
            <a:off x="6851650" y="384175"/>
            <a:ext cx="827088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A</a:t>
            </a:r>
          </a:p>
        </p:txBody>
      </p:sp>
      <p:sp>
        <p:nvSpPr>
          <p:cNvPr id="77970" name="AutoShape 146"/>
          <p:cNvSpPr>
            <a:spLocks noChangeAspect="1" noChangeArrowheads="1"/>
          </p:cNvSpPr>
          <p:nvPr/>
        </p:nvSpPr>
        <p:spPr bwMode="auto">
          <a:xfrm flipV="1">
            <a:off x="6851650" y="222250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77971" name="Rectangle 147"/>
          <p:cNvSpPr>
            <a:spLocks noChangeAspect="1" noChangeArrowheads="1"/>
          </p:cNvSpPr>
          <p:nvPr/>
        </p:nvSpPr>
        <p:spPr bwMode="auto">
          <a:xfrm>
            <a:off x="5076825" y="2435225"/>
            <a:ext cx="827088" cy="493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E</a:t>
            </a:r>
          </a:p>
        </p:txBody>
      </p:sp>
      <p:sp>
        <p:nvSpPr>
          <p:cNvPr id="77972" name="AutoShape 148"/>
          <p:cNvSpPr>
            <a:spLocks noChangeAspect="1" noChangeArrowheads="1"/>
          </p:cNvSpPr>
          <p:nvPr/>
        </p:nvSpPr>
        <p:spPr bwMode="auto">
          <a:xfrm flipV="1">
            <a:off x="5076825" y="2273300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77973" name="Rectangle 149"/>
          <p:cNvSpPr>
            <a:spLocks noChangeAspect="1" noChangeArrowheads="1"/>
          </p:cNvSpPr>
          <p:nvPr/>
        </p:nvSpPr>
        <p:spPr bwMode="auto">
          <a:xfrm>
            <a:off x="6221413" y="2444750"/>
            <a:ext cx="827087" cy="493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F</a:t>
            </a:r>
          </a:p>
        </p:txBody>
      </p:sp>
      <p:sp>
        <p:nvSpPr>
          <p:cNvPr id="77974" name="AutoShape 150"/>
          <p:cNvSpPr>
            <a:spLocks noChangeAspect="1" noChangeArrowheads="1"/>
          </p:cNvSpPr>
          <p:nvPr/>
        </p:nvSpPr>
        <p:spPr bwMode="auto">
          <a:xfrm flipV="1">
            <a:off x="6221413" y="2281238"/>
            <a:ext cx="484187" cy="163512"/>
          </a:xfrm>
          <a:custGeom>
            <a:avLst/>
            <a:gdLst>
              <a:gd name="T0" fmla="*/ 212882678 w 21600"/>
              <a:gd name="T1" fmla="*/ 4685020 h 21600"/>
              <a:gd name="T2" fmla="*/ 121646873 w 21600"/>
              <a:gd name="T3" fmla="*/ 9370040 h 21600"/>
              <a:gd name="T4" fmla="*/ 30411584 w 21600"/>
              <a:gd name="T5" fmla="*/ 4685020 h 21600"/>
              <a:gd name="T6" fmla="*/ 1216468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77975" name="Rectangle 151"/>
          <p:cNvSpPr>
            <a:spLocks noChangeAspect="1" noChangeArrowheads="1"/>
          </p:cNvSpPr>
          <p:nvPr/>
        </p:nvSpPr>
        <p:spPr bwMode="auto">
          <a:xfrm>
            <a:off x="5627688" y="1362075"/>
            <a:ext cx="827087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B</a:t>
            </a:r>
          </a:p>
        </p:txBody>
      </p:sp>
      <p:sp>
        <p:nvSpPr>
          <p:cNvPr id="77976" name="AutoShape 152"/>
          <p:cNvSpPr>
            <a:spLocks noChangeAspect="1" noChangeArrowheads="1"/>
          </p:cNvSpPr>
          <p:nvPr/>
        </p:nvSpPr>
        <p:spPr bwMode="auto">
          <a:xfrm flipV="1">
            <a:off x="5627688" y="1200150"/>
            <a:ext cx="484187" cy="161925"/>
          </a:xfrm>
          <a:custGeom>
            <a:avLst/>
            <a:gdLst>
              <a:gd name="T0" fmla="*/ 212882678 w 21600"/>
              <a:gd name="T1" fmla="*/ 4549950 h 21600"/>
              <a:gd name="T2" fmla="*/ 121646873 w 21600"/>
              <a:gd name="T3" fmla="*/ 9099848 h 21600"/>
              <a:gd name="T4" fmla="*/ 30411584 w 21600"/>
              <a:gd name="T5" fmla="*/ 4549950 h 21600"/>
              <a:gd name="T6" fmla="*/ 1216468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77977" name="Rectangle 153"/>
          <p:cNvSpPr>
            <a:spLocks noChangeAspect="1" noChangeArrowheads="1"/>
          </p:cNvSpPr>
          <p:nvPr/>
        </p:nvSpPr>
        <p:spPr bwMode="auto">
          <a:xfrm>
            <a:off x="6853238" y="1362075"/>
            <a:ext cx="827087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C</a:t>
            </a:r>
          </a:p>
        </p:txBody>
      </p:sp>
      <p:sp>
        <p:nvSpPr>
          <p:cNvPr id="77978" name="AutoShape 154"/>
          <p:cNvSpPr>
            <a:spLocks noChangeAspect="1" noChangeArrowheads="1"/>
          </p:cNvSpPr>
          <p:nvPr/>
        </p:nvSpPr>
        <p:spPr bwMode="auto">
          <a:xfrm flipV="1">
            <a:off x="6853238" y="1200150"/>
            <a:ext cx="484187" cy="161925"/>
          </a:xfrm>
          <a:custGeom>
            <a:avLst/>
            <a:gdLst>
              <a:gd name="T0" fmla="*/ 212882678 w 21600"/>
              <a:gd name="T1" fmla="*/ 4549950 h 21600"/>
              <a:gd name="T2" fmla="*/ 121646873 w 21600"/>
              <a:gd name="T3" fmla="*/ 9099848 h 21600"/>
              <a:gd name="T4" fmla="*/ 30411584 w 21600"/>
              <a:gd name="T5" fmla="*/ 4549950 h 21600"/>
              <a:gd name="T6" fmla="*/ 12164687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77979" name="Rectangle 155"/>
          <p:cNvSpPr>
            <a:spLocks noChangeAspect="1" noChangeArrowheads="1"/>
          </p:cNvSpPr>
          <p:nvPr/>
        </p:nvSpPr>
        <p:spPr bwMode="auto">
          <a:xfrm>
            <a:off x="8023225" y="1362075"/>
            <a:ext cx="827088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D</a:t>
            </a:r>
          </a:p>
        </p:txBody>
      </p:sp>
      <p:sp>
        <p:nvSpPr>
          <p:cNvPr id="77980" name="AutoShape 156"/>
          <p:cNvSpPr>
            <a:spLocks noChangeAspect="1" noChangeArrowheads="1"/>
          </p:cNvSpPr>
          <p:nvPr/>
        </p:nvSpPr>
        <p:spPr bwMode="auto">
          <a:xfrm flipV="1">
            <a:off x="8023225" y="1200150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sp>
        <p:nvSpPr>
          <p:cNvPr id="77981" name="Rectangle 157"/>
          <p:cNvSpPr>
            <a:spLocks noChangeAspect="1" noChangeArrowheads="1"/>
          </p:cNvSpPr>
          <p:nvPr/>
        </p:nvSpPr>
        <p:spPr bwMode="auto">
          <a:xfrm>
            <a:off x="8023225" y="2435225"/>
            <a:ext cx="827088" cy="493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de-DE" altLang="en-US" sz="1800"/>
              <a:t>G</a:t>
            </a:r>
          </a:p>
        </p:txBody>
      </p:sp>
      <p:sp>
        <p:nvSpPr>
          <p:cNvPr id="77982" name="AutoShape 158"/>
          <p:cNvSpPr>
            <a:spLocks noChangeAspect="1" noChangeArrowheads="1"/>
          </p:cNvSpPr>
          <p:nvPr/>
        </p:nvSpPr>
        <p:spPr bwMode="auto">
          <a:xfrm flipV="1">
            <a:off x="8023225" y="2273300"/>
            <a:ext cx="484188" cy="161925"/>
          </a:xfrm>
          <a:custGeom>
            <a:avLst/>
            <a:gdLst>
              <a:gd name="T0" fmla="*/ 212884059 w 21600"/>
              <a:gd name="T1" fmla="*/ 4549950 h 21600"/>
              <a:gd name="T2" fmla="*/ 121647886 w 21600"/>
              <a:gd name="T3" fmla="*/ 9099848 h 21600"/>
              <a:gd name="T4" fmla="*/ 30412229 w 21600"/>
              <a:gd name="T5" fmla="*/ 4549950 h 21600"/>
              <a:gd name="T6" fmla="*/ 1216478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de-DE" altLang="en-US" sz="1800"/>
          </a:p>
        </p:txBody>
      </p:sp>
      <p:cxnSp>
        <p:nvCxnSpPr>
          <p:cNvPr id="77983" name="AutoShape 159"/>
          <p:cNvCxnSpPr>
            <a:cxnSpLocks noChangeAspect="1" noChangeShapeType="1"/>
          </p:cNvCxnSpPr>
          <p:nvPr/>
        </p:nvCxnSpPr>
        <p:spPr bwMode="auto">
          <a:xfrm rot="5400000">
            <a:off x="7015163" y="949325"/>
            <a:ext cx="330200" cy="17145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64171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779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79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779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779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79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79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779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779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779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779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79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79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779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779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779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779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779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779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779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779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779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779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779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779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779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779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779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779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779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779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779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779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779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779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779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779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77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77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77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77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77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77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779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779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779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779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779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779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779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779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779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779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500" fill="hold"/>
                                        <p:tgtEl>
                                          <p:spTgt spid="779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FF"/>
                                      </p:to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779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52" grpId="0" animBg="1"/>
      <p:bldP spid="77853" grpId="0" animBg="1"/>
      <p:bldP spid="77864" grpId="0" animBg="1"/>
      <p:bldP spid="77856" grpId="0" animBg="1"/>
      <p:bldP spid="77866" grpId="0" animBg="1"/>
      <p:bldP spid="77857" grpId="0" animBg="1"/>
      <p:bldP spid="77868" grpId="0" animBg="1"/>
      <p:bldP spid="77860" grpId="0" animBg="1"/>
      <p:bldP spid="77851" grpId="0" animBg="1"/>
      <p:bldP spid="77883" grpId="0" animBg="1"/>
      <p:bldP spid="77858" grpId="0" animBg="1"/>
      <p:bldP spid="77969" grpId="0" animBg="1"/>
      <p:bldP spid="77970" grpId="0" animBg="1"/>
      <p:bldP spid="77971" grpId="0" animBg="1"/>
      <p:bldP spid="77972" grpId="0" animBg="1"/>
      <p:bldP spid="77973" grpId="0" animBg="1"/>
      <p:bldP spid="77974" grpId="0" animBg="1"/>
      <p:bldP spid="77977" grpId="0" animBg="1"/>
      <p:bldP spid="77978" grpId="0" animBg="1"/>
      <p:bldP spid="77979" grpId="0" animBg="1"/>
      <p:bldP spid="77980" grpId="0" animBg="1"/>
      <p:bldP spid="77981" grpId="0" animBg="1"/>
      <p:bldP spid="7798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Continuous</a:t>
            </a:r>
            <a:r>
              <a:rPr lang="de-DE" altLang="en-US" smtClean="0"/>
              <a:t> Testing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mtClean="0"/>
              <a:t>Continuous build:</a:t>
            </a:r>
          </a:p>
          <a:p>
            <a:pPr lvl="1"/>
            <a:r>
              <a:rPr lang="en-GB" altLang="en-US" smtClean="0">
                <a:ea typeface="ＭＳ Ｐゴシック" charset="-128"/>
              </a:rPr>
              <a:t>Build from day one</a:t>
            </a:r>
          </a:p>
          <a:p>
            <a:pPr lvl="1"/>
            <a:r>
              <a:rPr lang="en-GB" altLang="en-US" smtClean="0">
                <a:ea typeface="ＭＳ Ｐゴシック" charset="-128"/>
              </a:rPr>
              <a:t>Test from day one</a:t>
            </a:r>
          </a:p>
          <a:p>
            <a:pPr lvl="1"/>
            <a:r>
              <a:rPr lang="en-GB" altLang="en-US" smtClean="0">
                <a:ea typeface="ＭＳ Ｐゴシック" charset="-128"/>
              </a:rPr>
              <a:t>Integrate from day one</a:t>
            </a:r>
          </a:p>
          <a:p>
            <a:pPr lvl="1">
              <a:buFont typeface="Symbol" charset="2"/>
              <a:buChar char=""/>
            </a:pPr>
            <a:r>
              <a:rPr lang="en-GB" altLang="ja-JP" smtClean="0">
                <a:ea typeface="ＭＳ Ｐゴシック" charset="-128"/>
              </a:rPr>
              <a:t> System is always runnable</a:t>
            </a:r>
          </a:p>
          <a:p>
            <a:pPr>
              <a:buFont typeface="Symbol" charset="2"/>
              <a:buNone/>
            </a:pPr>
            <a:endParaRPr lang="en-GB" altLang="en-US" smtClean="0"/>
          </a:p>
          <a:p>
            <a:r>
              <a:rPr lang="en-GB" altLang="en-US" smtClean="0"/>
              <a:t>Requires integrated tool support:</a:t>
            </a:r>
          </a:p>
          <a:p>
            <a:pPr lvl="1"/>
            <a:r>
              <a:rPr lang="en-GB" altLang="en-US" smtClean="0">
                <a:ea typeface="ＭＳ Ｐゴシック" charset="-128"/>
              </a:rPr>
              <a:t>Continuous build server</a:t>
            </a:r>
          </a:p>
          <a:p>
            <a:pPr lvl="1"/>
            <a:r>
              <a:rPr lang="en-GB" altLang="en-US" smtClean="0">
                <a:ea typeface="ＭＳ Ｐゴシック" charset="-128"/>
              </a:rPr>
              <a:t>Automated tests with high coverage</a:t>
            </a:r>
          </a:p>
          <a:p>
            <a:pPr lvl="1"/>
            <a:r>
              <a:rPr lang="en-GB" altLang="en-US" smtClean="0">
                <a:ea typeface="ＭＳ Ｐゴシック" charset="-128"/>
              </a:rPr>
              <a:t>Tool supported refactoring</a:t>
            </a:r>
          </a:p>
          <a:p>
            <a:pPr lvl="1"/>
            <a:r>
              <a:rPr lang="en-GB" altLang="en-US" smtClean="0">
                <a:ea typeface="ＭＳ Ｐゴシック" charset="-128"/>
              </a:rPr>
              <a:t>Software configuration management</a:t>
            </a:r>
          </a:p>
          <a:p>
            <a:pPr lvl="1"/>
            <a:r>
              <a:rPr lang="en-GB" altLang="en-US" smtClean="0">
                <a:ea typeface="ＭＳ Ｐゴシック" charset="-128"/>
              </a:rPr>
              <a:t>Issue tracking.</a:t>
            </a:r>
          </a:p>
        </p:txBody>
      </p:sp>
    </p:spTree>
    <p:extLst>
      <p:ext uri="{BB962C8B-B14F-4D97-AF65-F5344CB8AC3E}">
        <p14:creationId xmlns:p14="http://schemas.microsoft.com/office/powerpoint/2010/main" val="19924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Steps in Integration Testing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496888" y="1214438"/>
            <a:ext cx="70818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298700" y="1214438"/>
            <a:ext cx="24653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4551363" y="1216025"/>
            <a:ext cx="25082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2200" b="0">
                <a:solidFill>
                  <a:srgbClr val="0000D4"/>
                </a:solidFill>
              </a:rPr>
              <a:t> 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496888" y="1531938"/>
            <a:ext cx="75866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496888" y="2039938"/>
            <a:ext cx="8324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498475" y="2359025"/>
            <a:ext cx="25082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2200" b="0">
                <a:solidFill>
                  <a:srgbClr val="0000D4"/>
                </a:solidFill>
              </a:rPr>
              <a:t>.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496888" y="2865438"/>
            <a:ext cx="52895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496888" y="3386138"/>
            <a:ext cx="5461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496888" y="3894138"/>
            <a:ext cx="34115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496888" y="4414838"/>
            <a:ext cx="66325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496888" y="4935538"/>
            <a:ext cx="62118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496888" y="5443538"/>
            <a:ext cx="79898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496888" y="5761038"/>
            <a:ext cx="27447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79888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301750"/>
            <a:ext cx="4035425" cy="478790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buFont typeface="Times" charset="0"/>
              <a:buNone/>
            </a:pPr>
            <a:r>
              <a:rPr lang="en-US" altLang="en-US" sz="2000" smtClean="0"/>
              <a:t>1. Based on the integration strategy, </a:t>
            </a:r>
            <a:r>
              <a:rPr lang="en-US" altLang="en-US" sz="2000" i="1" smtClean="0"/>
              <a:t>select a component </a:t>
            </a:r>
            <a:r>
              <a:rPr lang="en-US" altLang="en-US" sz="2000" smtClean="0"/>
              <a:t>to be tested. Unit test all the classes in the component.</a:t>
            </a:r>
          </a:p>
          <a:p>
            <a:pPr>
              <a:buFont typeface="Times" charset="0"/>
              <a:buNone/>
            </a:pPr>
            <a:r>
              <a:rPr lang="en-US" altLang="en-US" sz="2000" smtClean="0"/>
              <a:t>2. Put selected component together; do any</a:t>
            </a:r>
            <a:r>
              <a:rPr lang="en-US" altLang="en-US" sz="2000" i="1" smtClean="0"/>
              <a:t> preliminary fix-up </a:t>
            </a:r>
            <a:r>
              <a:rPr lang="en-US" altLang="en-US" sz="2000" smtClean="0"/>
              <a:t>necessary to make the integration test operational (drivers, stubs)</a:t>
            </a:r>
          </a:p>
          <a:p>
            <a:pPr>
              <a:buFont typeface="Times" charset="0"/>
              <a:buNone/>
            </a:pPr>
            <a:r>
              <a:rPr lang="en-US" altLang="en-US" sz="2000" smtClean="0"/>
              <a:t>3. Test functional requirements</a:t>
            </a:r>
            <a:r>
              <a:rPr lang="en-US" altLang="en-US" sz="2000" i="1" smtClean="0"/>
              <a:t>: </a:t>
            </a:r>
            <a:r>
              <a:rPr lang="en-US" altLang="en-US" sz="2000" smtClean="0"/>
              <a:t>Define test cases that exercise all uses cases with the selected component</a:t>
            </a:r>
          </a:p>
        </p:txBody>
      </p:sp>
      <p:sp>
        <p:nvSpPr>
          <p:cNvPr id="79889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4613275" y="1301750"/>
            <a:ext cx="4208463" cy="478790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2000" smtClean="0"/>
              <a:t>4. Test subsystem decomposition</a:t>
            </a:r>
            <a:r>
              <a:rPr lang="en-US" altLang="en-US" sz="2000" i="1" smtClean="0"/>
              <a:t>: </a:t>
            </a:r>
            <a:r>
              <a:rPr lang="en-US" altLang="en-US" sz="2000" smtClean="0"/>
              <a:t>Define test cases that exercise all dependencies 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2000" smtClean="0"/>
              <a:t>5. Test non-functional requirements: Execute </a:t>
            </a:r>
            <a:r>
              <a:rPr lang="en-US" altLang="en-US" sz="2000" i="1" smtClean="0"/>
              <a:t>performance tests</a:t>
            </a:r>
            <a:endParaRPr lang="en-US" altLang="en-US" sz="2000" u="sng" smtClean="0">
              <a:solidFill>
                <a:srgbClr val="FC0128"/>
              </a:solidFill>
            </a:endParaRP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2000" smtClean="0"/>
              <a:t>6. </a:t>
            </a:r>
            <a:r>
              <a:rPr lang="en-US" altLang="en-US" sz="2000" i="1" smtClean="0"/>
              <a:t>Keep records </a:t>
            </a:r>
            <a:r>
              <a:rPr lang="en-US" altLang="en-US" sz="2000" smtClean="0"/>
              <a:t>of the test cases and testing activities.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2000" smtClean="0"/>
              <a:t>7. Repeat steps 1  to 7 until the full system is tested.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endParaRPr lang="en-US" altLang="en-US" sz="2000" smtClean="0"/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2000" smtClean="0"/>
              <a:t>The primary</a:t>
            </a:r>
            <a:r>
              <a:rPr lang="en-US" altLang="en-US" sz="2000" i="1" smtClean="0"/>
              <a:t> goal of integration testing is to identify failures </a:t>
            </a:r>
            <a:r>
              <a:rPr lang="en-US" altLang="en-US" sz="2000" smtClean="0"/>
              <a:t>with the (current) component </a:t>
            </a:r>
            <a:r>
              <a:rPr lang="en-US" altLang="en-US" sz="2000" i="1" smtClean="0"/>
              <a:t>configuration</a:t>
            </a:r>
            <a:r>
              <a:rPr lang="en-US" altLang="en-US" sz="20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5825811"/>
      </p:ext>
    </p:extLst>
  </p:cSld>
  <p:clrMapOvr>
    <a:masterClrMapping/>
  </p:clrMapOvr>
  <p:transition advTm="1241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8" grpId="0" build="p" autoUpdateAnimBg="0"/>
      <p:bldP spid="79889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System Testing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4313" y="1295400"/>
            <a:ext cx="8586787" cy="4800600"/>
          </a:xfrm>
        </p:spPr>
        <p:txBody>
          <a:bodyPr/>
          <a:lstStyle/>
          <a:p>
            <a:endParaRPr lang="en-US" altLang="en-US" smtClean="0"/>
          </a:p>
          <a:p>
            <a:r>
              <a:rPr lang="en-US" altLang="en-US" smtClean="0"/>
              <a:t>Functional Testing</a:t>
            </a:r>
          </a:p>
          <a:p>
            <a:pPr lvl="1"/>
            <a:r>
              <a:rPr lang="en-US" altLang="en-US" smtClean="0">
                <a:ea typeface="ＭＳ Ｐゴシック" charset="-128"/>
              </a:rPr>
              <a:t>Validates functional requirements</a:t>
            </a:r>
          </a:p>
          <a:p>
            <a:r>
              <a:rPr lang="en-US" altLang="en-US" smtClean="0"/>
              <a:t>Performance Testing</a:t>
            </a:r>
          </a:p>
          <a:p>
            <a:pPr lvl="1"/>
            <a:r>
              <a:rPr lang="en-US" altLang="en-US" smtClean="0">
                <a:ea typeface="ＭＳ Ｐゴシック" charset="-128"/>
              </a:rPr>
              <a:t>Validates non-functional requirements</a:t>
            </a:r>
          </a:p>
          <a:p>
            <a:r>
              <a:rPr lang="en-US" altLang="en-US" smtClean="0"/>
              <a:t>Acceptance Testing</a:t>
            </a:r>
          </a:p>
          <a:p>
            <a:pPr lvl="1"/>
            <a:r>
              <a:rPr lang="en-US" altLang="en-US" smtClean="0">
                <a:ea typeface="ＭＳ Ｐゴシック" charset="-128"/>
              </a:rPr>
              <a:t>Validates clients expectations</a:t>
            </a:r>
          </a:p>
        </p:txBody>
      </p:sp>
    </p:spTree>
    <p:extLst>
      <p:ext uri="{BB962C8B-B14F-4D97-AF65-F5344CB8AC3E}">
        <p14:creationId xmlns:p14="http://schemas.microsoft.com/office/powerpoint/2010/main" val="3564941131"/>
      </p:ext>
    </p:extLst>
  </p:cSld>
  <p:clrMapOvr>
    <a:masterClrMapping/>
  </p:clrMapOvr>
  <p:transition advTm="186144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uppierung 9"/>
          <p:cNvGrpSpPr>
            <a:grpSpLocks/>
          </p:cNvGrpSpPr>
          <p:nvPr/>
        </p:nvGrpSpPr>
        <p:grpSpPr bwMode="auto">
          <a:xfrm>
            <a:off x="3657600" y="241300"/>
            <a:ext cx="5318125" cy="5930900"/>
            <a:chOff x="3657600" y="241300"/>
            <a:chExt cx="5317985" cy="5930900"/>
          </a:xfrm>
        </p:grpSpPr>
        <p:pic>
          <p:nvPicPr>
            <p:cNvPr id="24584" name="Bild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241300"/>
              <a:ext cx="5089385" cy="570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Rechteck 8"/>
            <p:cNvSpPr>
              <a:spLocks noChangeArrowheads="1"/>
            </p:cNvSpPr>
            <p:nvPr/>
          </p:nvSpPr>
          <p:spPr bwMode="auto">
            <a:xfrm>
              <a:off x="3657600" y="3505200"/>
              <a:ext cx="2057400" cy="2667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What is this?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79413" y="1784350"/>
            <a:ext cx="162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b="0">
                <a:latin typeface="Verdana" pitchFamily="34" charset="0"/>
              </a:rPr>
              <a:t>A failure?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85763" y="2622550"/>
            <a:ext cx="161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b="0">
                <a:latin typeface="Verdana" pitchFamily="34" charset="0"/>
              </a:rPr>
              <a:t>An error?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69888" y="3460750"/>
            <a:ext cx="135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b="0">
                <a:latin typeface="Verdana" pitchFamily="34" charset="0"/>
              </a:rPr>
              <a:t>A fault?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36550" y="4188252"/>
            <a:ext cx="49017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r>
              <a:rPr lang="en-US" altLang="en-US" b="0" dirty="0">
                <a:latin typeface="Verdana" pitchFamily="34" charset="0"/>
              </a:rPr>
              <a:t>We </a:t>
            </a:r>
            <a:r>
              <a:rPr lang="en-US" altLang="en-US" b="0" dirty="0" smtClean="0">
                <a:latin typeface="Verdana" pitchFamily="34" charset="0"/>
              </a:rPr>
              <a:t>need </a:t>
            </a:r>
            <a:r>
              <a:rPr lang="en-US" altLang="en-US" b="0" dirty="0">
                <a:latin typeface="Verdana" pitchFamily="34" charset="0"/>
              </a:rPr>
              <a:t>to describe specified </a:t>
            </a:r>
          </a:p>
          <a:p>
            <a:r>
              <a:rPr lang="en-US" altLang="en-US" b="0" dirty="0">
                <a:latin typeface="Verdana" pitchFamily="34" charset="0"/>
              </a:rPr>
              <a:t>and desired behavior first!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 autoUpdateAnimBg="0"/>
      <p:bldP spid="10245" grpId="0" build="p" autoUpdateAnimBg="0"/>
      <p:bldP spid="10246" grpId="0" build="p" autoUpdateAnimBg="0"/>
      <p:bldP spid="10247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1338263" y="1984375"/>
            <a:ext cx="434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1443" name="Rectangle 5"/>
          <p:cNvSpPr>
            <a:spLocks noChangeArrowheads="1"/>
          </p:cNvSpPr>
          <p:nvPr/>
        </p:nvSpPr>
        <p:spPr bwMode="auto">
          <a:xfrm>
            <a:off x="1819275" y="2611438"/>
            <a:ext cx="53705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1444" name="Rectangle 6"/>
          <p:cNvSpPr>
            <a:spLocks noChangeArrowheads="1"/>
          </p:cNvSpPr>
          <p:nvPr/>
        </p:nvSpPr>
        <p:spPr bwMode="auto">
          <a:xfrm>
            <a:off x="2047875" y="2865438"/>
            <a:ext cx="1111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1445" name="Rectangle 7"/>
          <p:cNvSpPr>
            <a:spLocks noChangeArrowheads="1"/>
          </p:cNvSpPr>
          <p:nvPr/>
        </p:nvSpPr>
        <p:spPr bwMode="auto">
          <a:xfrm>
            <a:off x="1819275" y="3373438"/>
            <a:ext cx="43227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1446" name="Rectangle 8"/>
          <p:cNvSpPr>
            <a:spLocks noChangeArrowheads="1"/>
          </p:cNvSpPr>
          <p:nvPr/>
        </p:nvSpPr>
        <p:spPr bwMode="auto">
          <a:xfrm>
            <a:off x="1820863" y="3883025"/>
            <a:ext cx="295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800" b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61447" name="Rectangle 9"/>
          <p:cNvSpPr>
            <a:spLocks noChangeArrowheads="1"/>
          </p:cNvSpPr>
          <p:nvPr/>
        </p:nvSpPr>
        <p:spPr bwMode="auto">
          <a:xfrm>
            <a:off x="2047875" y="4135438"/>
            <a:ext cx="5692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1448" name="Rectangle 10"/>
          <p:cNvSpPr>
            <a:spLocks noChangeArrowheads="1"/>
          </p:cNvSpPr>
          <p:nvPr/>
        </p:nvSpPr>
        <p:spPr bwMode="auto">
          <a:xfrm>
            <a:off x="2047875" y="4389438"/>
            <a:ext cx="1479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1449" name="Rectangle 11"/>
          <p:cNvSpPr>
            <a:spLocks noChangeArrowheads="1"/>
          </p:cNvSpPr>
          <p:nvPr/>
        </p:nvSpPr>
        <p:spPr bwMode="auto">
          <a:xfrm>
            <a:off x="2047875" y="5151438"/>
            <a:ext cx="217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1450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Functional Testing</a:t>
            </a:r>
          </a:p>
        </p:txBody>
      </p:sp>
      <p:sp>
        <p:nvSpPr>
          <p:cNvPr id="61451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r>
              <a:rPr lang="en-US" altLang="en-US" smtClean="0"/>
              <a:t>Goal: Test functionality of system</a:t>
            </a:r>
          </a:p>
          <a:p>
            <a:r>
              <a:rPr lang="en-US" altLang="en-US" smtClean="0"/>
              <a:t>Test cases are designed from the requirements analysis document  (better: user manual) and centered around requirements and key functions (use cases)</a:t>
            </a:r>
          </a:p>
          <a:p>
            <a:r>
              <a:rPr lang="en-US" altLang="en-US" smtClean="0"/>
              <a:t>The system is treated as black box</a:t>
            </a:r>
          </a:p>
          <a:p>
            <a:r>
              <a:rPr lang="en-US" altLang="en-US" smtClean="0"/>
              <a:t>Unit test cases can be reused, but new test cases have to be developed as well.</a:t>
            </a:r>
          </a:p>
        </p:txBody>
      </p:sp>
    </p:spTree>
    <p:extLst>
      <p:ext uri="{BB962C8B-B14F-4D97-AF65-F5344CB8AC3E}">
        <p14:creationId xmlns:p14="http://schemas.microsoft.com/office/powerpoint/2010/main" val="2229865725"/>
      </p:ext>
    </p:extLst>
  </p:cSld>
  <p:clrMapOvr>
    <a:masterClrMapping/>
  </p:clrMapOvr>
  <p:transition advTm="2784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2503488" y="2033588"/>
            <a:ext cx="6464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Performance Testing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mtClean="0"/>
              <a:t>Goal: Try to violate non-functional requirements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Test how the system behaves when overloaded. </a:t>
            </a:r>
          </a:p>
          <a:p>
            <a:pPr lvl="1">
              <a:lnSpc>
                <a:spcPct val="80000"/>
              </a:lnSpc>
            </a:pPr>
            <a:r>
              <a:rPr lang="en-US" altLang="en-US" smtClean="0">
                <a:ea typeface="ＭＳ Ｐゴシック" charset="-128"/>
              </a:rPr>
              <a:t>Can bottlenecks be identified?  (First candidates for  redesign in the next iteration)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Try unusual orders of execution </a:t>
            </a:r>
          </a:p>
          <a:p>
            <a:pPr lvl="1">
              <a:lnSpc>
                <a:spcPct val="80000"/>
              </a:lnSpc>
            </a:pPr>
            <a:r>
              <a:rPr lang="en-US" altLang="en-US" smtClean="0">
                <a:ea typeface="ＭＳ Ｐゴシック" charset="-128"/>
              </a:rPr>
              <a:t>Call a receive()  before send()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Check the system’s response to large volumes of data</a:t>
            </a:r>
          </a:p>
          <a:p>
            <a:pPr lvl="1">
              <a:lnSpc>
                <a:spcPct val="80000"/>
              </a:lnSpc>
            </a:pPr>
            <a:r>
              <a:rPr lang="en-US" altLang="en-US" smtClean="0">
                <a:ea typeface="ＭＳ Ｐゴシック" charset="-128"/>
              </a:rPr>
              <a:t>If the system is supposed to handle 1000 items, try it with 1001 items.</a:t>
            </a:r>
          </a:p>
          <a:p>
            <a:pPr>
              <a:lnSpc>
                <a:spcPct val="80000"/>
              </a:lnSpc>
            </a:pPr>
            <a:r>
              <a:rPr lang="en-US" altLang="en-US" smtClean="0"/>
              <a:t>What is the amount of time spent in different use cases?</a:t>
            </a:r>
          </a:p>
          <a:p>
            <a:pPr lvl="1">
              <a:lnSpc>
                <a:spcPct val="80000"/>
              </a:lnSpc>
            </a:pPr>
            <a:r>
              <a:rPr lang="en-US" altLang="en-US" smtClean="0">
                <a:ea typeface="ＭＳ Ｐゴシック" charset="-128"/>
              </a:rPr>
              <a:t>Are typical cases executed  in a timely fashion?</a:t>
            </a:r>
          </a:p>
        </p:txBody>
      </p:sp>
    </p:spTree>
    <p:extLst>
      <p:ext uri="{BB962C8B-B14F-4D97-AF65-F5344CB8AC3E}">
        <p14:creationId xmlns:p14="http://schemas.microsoft.com/office/powerpoint/2010/main" val="3813290106"/>
      </p:ext>
    </p:extLst>
  </p:cSld>
  <p:clrMapOvr>
    <a:masterClrMapping/>
  </p:clrMapOvr>
  <p:transition advTm="51584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Types of Performance Testing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9863" y="1209675"/>
            <a:ext cx="4638675" cy="4921250"/>
          </a:xfrm>
          <a:noFill/>
        </p:spPr>
        <p:txBody>
          <a:bodyPr/>
          <a:lstStyle/>
          <a:p>
            <a:r>
              <a:rPr lang="en-US" altLang="en-US" sz="2000" smtClean="0"/>
              <a:t>Stress Testing</a:t>
            </a:r>
          </a:p>
          <a:p>
            <a:pPr lvl="1"/>
            <a:r>
              <a:rPr lang="en-US" altLang="en-US" sz="1800" smtClean="0">
                <a:ea typeface="ＭＳ Ｐゴシック" charset="-128"/>
              </a:rPr>
              <a:t>Stress limits of system</a:t>
            </a:r>
            <a:endParaRPr lang="en-US" altLang="en-US" sz="2000" smtClean="0">
              <a:solidFill>
                <a:srgbClr val="000000"/>
              </a:solidFill>
              <a:ea typeface="ＭＳ Ｐゴシック" charset="-128"/>
            </a:endParaRPr>
          </a:p>
          <a:p>
            <a:r>
              <a:rPr lang="en-US" altLang="en-US" sz="2000" smtClean="0"/>
              <a:t>Volume testing</a:t>
            </a:r>
          </a:p>
          <a:p>
            <a:pPr lvl="1"/>
            <a:r>
              <a:rPr lang="en-US" altLang="en-US" sz="1800" smtClean="0">
                <a:ea typeface="ＭＳ Ｐゴシック" charset="-128"/>
              </a:rPr>
              <a:t>Test what happens if large amounts of data are handled</a:t>
            </a:r>
          </a:p>
          <a:p>
            <a:r>
              <a:rPr lang="en-US" altLang="en-US" sz="2000" smtClean="0"/>
              <a:t>Configuration testing</a:t>
            </a:r>
          </a:p>
          <a:p>
            <a:pPr lvl="1"/>
            <a:r>
              <a:rPr lang="en-US" altLang="en-US" sz="1800" smtClean="0">
                <a:ea typeface="ＭＳ Ｐゴシック" charset="-128"/>
              </a:rPr>
              <a:t>Test the various software and hardware configurations </a:t>
            </a:r>
          </a:p>
          <a:p>
            <a:r>
              <a:rPr lang="en-US" altLang="en-US" sz="2000" smtClean="0"/>
              <a:t>Compatibility test</a:t>
            </a:r>
          </a:p>
          <a:p>
            <a:pPr lvl="1"/>
            <a:r>
              <a:rPr lang="en-US" altLang="en-US" sz="1800" smtClean="0">
                <a:ea typeface="ＭＳ Ｐゴシック" charset="-128"/>
              </a:rPr>
              <a:t>Test backward compatibility with existing systems</a:t>
            </a:r>
          </a:p>
          <a:p>
            <a:r>
              <a:rPr lang="en-US" altLang="en-US" sz="2000" smtClean="0"/>
              <a:t>Timing testing</a:t>
            </a:r>
          </a:p>
          <a:p>
            <a:pPr lvl="1"/>
            <a:r>
              <a:rPr lang="en-US" altLang="en-US" sz="1800" smtClean="0">
                <a:solidFill>
                  <a:srgbClr val="000000"/>
                </a:solidFill>
                <a:ea typeface="ＭＳ Ｐゴシック" charset="-128"/>
              </a:rPr>
              <a:t>Evaluate response times and time to perform a function</a:t>
            </a:r>
            <a:endParaRPr lang="en-US" altLang="en-US" sz="1800" smtClean="0">
              <a:ea typeface="ＭＳ Ｐゴシック" charset="-128"/>
            </a:endParaRP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81563" y="1176338"/>
            <a:ext cx="4051300" cy="4921250"/>
          </a:xfrm>
          <a:noFill/>
        </p:spPr>
        <p:txBody>
          <a:bodyPr/>
          <a:lstStyle/>
          <a:p>
            <a:r>
              <a:rPr lang="en-US" altLang="en-US" sz="2000" smtClean="0"/>
              <a:t>Security testing</a:t>
            </a:r>
          </a:p>
          <a:p>
            <a:pPr lvl="1"/>
            <a:r>
              <a:rPr lang="en-US" altLang="en-US" sz="1800" smtClean="0">
                <a:ea typeface="ＭＳ Ｐゴシック" charset="-128"/>
              </a:rPr>
              <a:t>Try to violate security requirements</a:t>
            </a:r>
          </a:p>
          <a:p>
            <a:r>
              <a:rPr lang="en-US" altLang="en-US" sz="2000" smtClean="0"/>
              <a:t>Environmental test</a:t>
            </a:r>
          </a:p>
          <a:p>
            <a:pPr lvl="1"/>
            <a:r>
              <a:rPr lang="en-US" altLang="en-US" sz="1800" smtClean="0">
                <a:ea typeface="ＭＳ Ｐゴシック" charset="-128"/>
              </a:rPr>
              <a:t>Test tolerances for heat, humidity, motion</a:t>
            </a:r>
          </a:p>
          <a:p>
            <a:r>
              <a:rPr lang="en-US" altLang="en-US" sz="2000" smtClean="0"/>
              <a:t>Quality testing</a:t>
            </a:r>
          </a:p>
          <a:p>
            <a:pPr lvl="1"/>
            <a:r>
              <a:rPr lang="en-US" altLang="en-US" sz="1800" smtClean="0">
                <a:ea typeface="ＭＳ Ｐゴシック" charset="-128"/>
              </a:rPr>
              <a:t>Test reliability, maintain- ability &amp; availability </a:t>
            </a:r>
          </a:p>
          <a:p>
            <a:r>
              <a:rPr lang="en-US" altLang="en-US" sz="2000" smtClean="0"/>
              <a:t>Recovery testing</a:t>
            </a:r>
          </a:p>
          <a:p>
            <a:pPr lvl="1"/>
            <a:r>
              <a:rPr lang="en-US" altLang="en-US" sz="1800" smtClean="0">
                <a:ea typeface="ＭＳ Ｐゴシック" charset="-128"/>
              </a:rPr>
              <a:t>Test system’s response to presence of errors or loss of data</a:t>
            </a:r>
          </a:p>
          <a:p>
            <a:r>
              <a:rPr lang="en-US" altLang="en-US" sz="2000" smtClean="0"/>
              <a:t>Human factors testing</a:t>
            </a:r>
          </a:p>
          <a:p>
            <a:pPr lvl="1"/>
            <a:r>
              <a:rPr lang="en-US" altLang="en-US" sz="1800" smtClean="0">
                <a:solidFill>
                  <a:srgbClr val="000000"/>
                </a:solidFill>
                <a:ea typeface="ＭＳ Ｐゴシック" charset="-128"/>
              </a:rPr>
              <a:t>Test with end users.</a:t>
            </a:r>
          </a:p>
        </p:txBody>
      </p:sp>
    </p:spTree>
    <p:extLst>
      <p:ext uri="{BB962C8B-B14F-4D97-AF65-F5344CB8AC3E}">
        <p14:creationId xmlns:p14="http://schemas.microsoft.com/office/powerpoint/2010/main" val="4208879708"/>
      </p:ext>
    </p:extLst>
  </p:cSld>
  <p:clrMapOvr>
    <a:masterClrMapping/>
  </p:clrMapOvr>
  <p:transition advTm="235344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ChangeArrowheads="1"/>
          </p:cNvSpPr>
          <p:nvPr/>
        </p:nvSpPr>
        <p:spPr bwMode="auto">
          <a:xfrm>
            <a:off x="344488" y="1843088"/>
            <a:ext cx="5035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7587" name="Rectangle 4"/>
          <p:cNvSpPr>
            <a:spLocks noChangeArrowheads="1"/>
          </p:cNvSpPr>
          <p:nvPr/>
        </p:nvSpPr>
        <p:spPr bwMode="auto">
          <a:xfrm>
            <a:off x="344488" y="2224088"/>
            <a:ext cx="4652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7588" name="Rectangle 5"/>
          <p:cNvSpPr>
            <a:spLocks noChangeArrowheads="1"/>
          </p:cNvSpPr>
          <p:nvPr/>
        </p:nvSpPr>
        <p:spPr bwMode="auto">
          <a:xfrm>
            <a:off x="344488" y="2605088"/>
            <a:ext cx="6278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7589" name="Rectangle 6"/>
          <p:cNvSpPr>
            <a:spLocks noChangeArrowheads="1"/>
          </p:cNvSpPr>
          <p:nvPr/>
        </p:nvSpPr>
        <p:spPr bwMode="auto">
          <a:xfrm>
            <a:off x="344488" y="2986088"/>
            <a:ext cx="85582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7590" name="Rectangle 7"/>
          <p:cNvSpPr>
            <a:spLocks noChangeArrowheads="1"/>
          </p:cNvSpPr>
          <p:nvPr/>
        </p:nvSpPr>
        <p:spPr bwMode="auto">
          <a:xfrm>
            <a:off x="573088" y="3240088"/>
            <a:ext cx="6805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7591" name="Rectangle 8"/>
          <p:cNvSpPr>
            <a:spLocks noChangeArrowheads="1"/>
          </p:cNvSpPr>
          <p:nvPr/>
        </p:nvSpPr>
        <p:spPr bwMode="auto">
          <a:xfrm>
            <a:off x="788988" y="4078288"/>
            <a:ext cx="4678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7592" name="Rectangle 9"/>
          <p:cNvSpPr>
            <a:spLocks noChangeArrowheads="1"/>
          </p:cNvSpPr>
          <p:nvPr/>
        </p:nvSpPr>
        <p:spPr bwMode="auto">
          <a:xfrm>
            <a:off x="788988" y="4459288"/>
            <a:ext cx="76946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7593" name="Rectangle 10"/>
          <p:cNvSpPr>
            <a:spLocks noChangeArrowheads="1"/>
          </p:cNvSpPr>
          <p:nvPr/>
        </p:nvSpPr>
        <p:spPr bwMode="auto">
          <a:xfrm>
            <a:off x="788988" y="5297488"/>
            <a:ext cx="50911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7594" name="Rectangle 11"/>
          <p:cNvSpPr>
            <a:spLocks noChangeArrowheads="1"/>
          </p:cNvSpPr>
          <p:nvPr/>
        </p:nvSpPr>
        <p:spPr bwMode="auto">
          <a:xfrm>
            <a:off x="788988" y="5678488"/>
            <a:ext cx="52181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7595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Acceptance Testing</a:t>
            </a:r>
          </a:p>
        </p:txBody>
      </p:sp>
      <p:sp>
        <p:nvSpPr>
          <p:cNvPr id="67596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393700" y="1295400"/>
            <a:ext cx="4198938" cy="4800600"/>
          </a:xfrm>
        </p:spPr>
        <p:txBody>
          <a:bodyPr/>
          <a:lstStyle/>
          <a:p>
            <a:r>
              <a:rPr lang="en-US" altLang="en-US" sz="2000" smtClean="0"/>
              <a:t>Goal: Demonstrate system is ready for operational use</a:t>
            </a:r>
          </a:p>
          <a:p>
            <a:pPr lvl="1"/>
            <a:r>
              <a:rPr lang="en-US" altLang="en-US" sz="1800" smtClean="0">
                <a:ea typeface="ＭＳ Ｐゴシック" charset="-128"/>
              </a:rPr>
              <a:t>Choice of tests is made by client</a:t>
            </a:r>
          </a:p>
          <a:p>
            <a:pPr lvl="1"/>
            <a:r>
              <a:rPr lang="en-US" altLang="en-US" sz="1800" smtClean="0">
                <a:ea typeface="ＭＳ Ｐゴシック" charset="-128"/>
              </a:rPr>
              <a:t>Many tests can be taken from integration testing</a:t>
            </a:r>
          </a:p>
          <a:p>
            <a:pPr lvl="1"/>
            <a:r>
              <a:rPr lang="en-US" altLang="en-US" sz="1800" smtClean="0">
                <a:ea typeface="ＭＳ Ｐゴシック" charset="-128"/>
              </a:rPr>
              <a:t>Acceptance test is performed by the client, not by the developer.</a:t>
            </a:r>
          </a:p>
          <a:p>
            <a:endParaRPr lang="en-US" altLang="en-US" sz="2000" smtClean="0"/>
          </a:p>
        </p:txBody>
      </p:sp>
      <p:sp>
        <p:nvSpPr>
          <p:cNvPr id="67597" name="Rectangle 16"/>
          <p:cNvSpPr>
            <a:spLocks noGrp="1" noChangeArrowheads="1"/>
          </p:cNvSpPr>
          <p:nvPr>
            <p:ph type="body" sz="half" idx="2"/>
          </p:nvPr>
        </p:nvSpPr>
        <p:spPr>
          <a:xfrm>
            <a:off x="4732338" y="1295400"/>
            <a:ext cx="3924300" cy="4800600"/>
          </a:xfrm>
        </p:spPr>
        <p:txBody>
          <a:bodyPr/>
          <a:lstStyle/>
          <a:p>
            <a:r>
              <a:rPr lang="en-US" altLang="en-US" sz="2000" smtClean="0">
                <a:solidFill>
                  <a:srgbClr val="0006A3"/>
                </a:solidFill>
              </a:rPr>
              <a:t>Alpha test:</a:t>
            </a:r>
            <a:endParaRPr lang="en-US" altLang="en-US" sz="2000" smtClean="0"/>
          </a:p>
          <a:p>
            <a:pPr lvl="1"/>
            <a:r>
              <a:rPr lang="en-US" altLang="en-US" sz="1800" smtClean="0">
                <a:ea typeface="ＭＳ Ｐゴシック" charset="-128"/>
              </a:rPr>
              <a:t>Client uses the software at the developer’s environment.</a:t>
            </a:r>
          </a:p>
          <a:p>
            <a:pPr lvl="1"/>
            <a:r>
              <a:rPr lang="en-US" altLang="en-US" sz="1800" smtClean="0">
                <a:ea typeface="ＭＳ Ｐゴシック" charset="-128"/>
              </a:rPr>
              <a:t>Software used in a controlled setting, with the developer always ready to fix bugs.</a:t>
            </a:r>
          </a:p>
          <a:p>
            <a:r>
              <a:rPr lang="en-US" altLang="en-US" sz="2000" smtClean="0">
                <a:solidFill>
                  <a:srgbClr val="0006A3"/>
                </a:solidFill>
              </a:rPr>
              <a:t>Beta test:</a:t>
            </a:r>
            <a:endParaRPr lang="en-US" altLang="en-US" sz="2000" smtClean="0"/>
          </a:p>
          <a:p>
            <a:pPr lvl="1"/>
            <a:r>
              <a:rPr lang="en-US" altLang="en-US" sz="1800" smtClean="0">
                <a:ea typeface="ＭＳ Ｐゴシック" charset="-128"/>
              </a:rPr>
              <a:t>Conducted at client’s environment (developer is not present)</a:t>
            </a:r>
          </a:p>
          <a:p>
            <a:pPr lvl="1"/>
            <a:r>
              <a:rPr lang="en-US" altLang="en-US" sz="1800" smtClean="0">
                <a:ea typeface="ＭＳ Ｐゴシック" charset="-128"/>
              </a:rPr>
              <a:t>Software gets a realistic workout in target environ- ment</a:t>
            </a:r>
          </a:p>
          <a:p>
            <a:pPr lvl="1"/>
            <a:endParaRPr lang="en-US" altLang="en-US" sz="180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4447067"/>
      </p:ext>
    </p:extLst>
  </p:cSld>
  <p:clrMapOvr>
    <a:masterClrMapping/>
  </p:clrMapOvr>
  <p:transition advTm="211328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Testing has many activities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2238375" y="1477963"/>
            <a:ext cx="35591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0">
                <a:solidFill>
                  <a:srgbClr val="0000D4"/>
                </a:solidFill>
              </a:rPr>
              <a:t>Establish the test objectives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238375" y="2049463"/>
            <a:ext cx="27114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0">
                <a:solidFill>
                  <a:srgbClr val="0000D4"/>
                </a:solidFill>
              </a:rPr>
              <a:t>Design the test cases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2238375" y="2620963"/>
            <a:ext cx="25415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0">
                <a:solidFill>
                  <a:srgbClr val="0000D4"/>
                </a:solidFill>
              </a:rPr>
              <a:t>Write the test cases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2238375" y="3192463"/>
            <a:ext cx="237331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0">
                <a:solidFill>
                  <a:srgbClr val="0000D4"/>
                </a:solidFill>
              </a:rPr>
              <a:t>Test the test cases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2238375" y="3763963"/>
            <a:ext cx="22288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0">
                <a:solidFill>
                  <a:srgbClr val="0000D4"/>
                </a:solidFill>
              </a:rPr>
              <a:t>Execute the tests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2238375" y="4335463"/>
            <a:ext cx="30670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0">
                <a:solidFill>
                  <a:srgbClr val="0000D4"/>
                </a:solidFill>
              </a:rPr>
              <a:t>Evaluate the test results</a:t>
            </a:r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2238375" y="4906963"/>
            <a:ext cx="248285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0">
                <a:solidFill>
                  <a:srgbClr val="0000D4"/>
                </a:solidFill>
              </a:rPr>
              <a:t>Change the system</a:t>
            </a:r>
          </a:p>
        </p:txBody>
      </p:sp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2238375" y="5478463"/>
            <a:ext cx="27717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0">
                <a:solidFill>
                  <a:srgbClr val="0000D4"/>
                </a:solidFill>
              </a:rPr>
              <a:t>Do regression testing</a:t>
            </a:r>
          </a:p>
        </p:txBody>
      </p:sp>
      <p:sp>
        <p:nvSpPr>
          <p:cNvPr id="69643" name="Freeform 11" descr="50%"/>
          <p:cNvSpPr>
            <a:spLocks/>
          </p:cNvSpPr>
          <p:nvPr/>
        </p:nvSpPr>
        <p:spPr bwMode="auto">
          <a:xfrm>
            <a:off x="6210300" y="4152900"/>
            <a:ext cx="522288" cy="1970088"/>
          </a:xfrm>
          <a:custGeom>
            <a:avLst/>
            <a:gdLst>
              <a:gd name="T0" fmla="*/ 0 w 329"/>
              <a:gd name="T1" fmla="*/ 2147483647 h 1241"/>
              <a:gd name="T2" fmla="*/ 141128885 w 329"/>
              <a:gd name="T3" fmla="*/ 2147483647 h 1241"/>
              <a:gd name="T4" fmla="*/ 262096501 w 329"/>
              <a:gd name="T5" fmla="*/ 2147483647 h 1241"/>
              <a:gd name="T6" fmla="*/ 403225386 w 329"/>
              <a:gd name="T7" fmla="*/ 2147483647 h 1241"/>
              <a:gd name="T8" fmla="*/ 524193002 w 329"/>
              <a:gd name="T9" fmla="*/ 2147483647 h 1241"/>
              <a:gd name="T10" fmla="*/ 705644426 w 329"/>
              <a:gd name="T11" fmla="*/ 1693545430 h 1241"/>
              <a:gd name="T12" fmla="*/ 806450772 w 329"/>
              <a:gd name="T13" fmla="*/ 745966439 h 1241"/>
              <a:gd name="T14" fmla="*/ 826612041 w 329"/>
              <a:gd name="T15" fmla="*/ 0 h 1241"/>
              <a:gd name="T16" fmla="*/ 685483156 w 329"/>
              <a:gd name="T17" fmla="*/ 705643929 h 1241"/>
              <a:gd name="T18" fmla="*/ 483870463 w 329"/>
              <a:gd name="T19" fmla="*/ 1088707776 h 1241"/>
              <a:gd name="T20" fmla="*/ 302419040 w 329"/>
              <a:gd name="T21" fmla="*/ 1229836562 h 1241"/>
              <a:gd name="T22" fmla="*/ 0 w 329"/>
              <a:gd name="T23" fmla="*/ 1270159072 h 1241"/>
              <a:gd name="T24" fmla="*/ 0 w 329"/>
              <a:gd name="T25" fmla="*/ 2147483647 h 124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29"/>
              <a:gd name="T40" fmla="*/ 0 h 1241"/>
              <a:gd name="T41" fmla="*/ 329 w 329"/>
              <a:gd name="T42" fmla="*/ 1241 h 124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29" h="1241">
                <a:moveTo>
                  <a:pt x="0" y="1240"/>
                </a:moveTo>
                <a:lnTo>
                  <a:pt x="56" y="1240"/>
                </a:lnTo>
                <a:lnTo>
                  <a:pt x="104" y="1192"/>
                </a:lnTo>
                <a:lnTo>
                  <a:pt x="160" y="1104"/>
                </a:lnTo>
                <a:lnTo>
                  <a:pt x="208" y="984"/>
                </a:lnTo>
                <a:lnTo>
                  <a:pt x="280" y="672"/>
                </a:lnTo>
                <a:lnTo>
                  <a:pt x="320" y="296"/>
                </a:lnTo>
                <a:lnTo>
                  <a:pt x="328" y="0"/>
                </a:lnTo>
                <a:lnTo>
                  <a:pt x="272" y="280"/>
                </a:lnTo>
                <a:lnTo>
                  <a:pt x="192" y="432"/>
                </a:lnTo>
                <a:lnTo>
                  <a:pt x="120" y="488"/>
                </a:lnTo>
                <a:lnTo>
                  <a:pt x="0" y="504"/>
                </a:lnTo>
                <a:lnTo>
                  <a:pt x="0" y="1240"/>
                </a:lnTo>
              </a:path>
            </a:pathLst>
          </a:custGeom>
          <a:pattFill prst="pct50">
            <a:fgClr>
              <a:srgbClr val="000000"/>
            </a:fgClr>
            <a:bgClr>
              <a:srgbClr val="FFFFFF"/>
            </a:bgClr>
          </a:patt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9644" name="Freeform 12"/>
          <p:cNvSpPr>
            <a:spLocks/>
          </p:cNvSpPr>
          <p:nvPr/>
        </p:nvSpPr>
        <p:spPr bwMode="auto">
          <a:xfrm>
            <a:off x="5727700" y="1308100"/>
            <a:ext cx="484188" cy="2909888"/>
          </a:xfrm>
          <a:custGeom>
            <a:avLst/>
            <a:gdLst>
              <a:gd name="T0" fmla="*/ 766128291 w 305"/>
              <a:gd name="T1" fmla="*/ 1370965236 h 1833"/>
              <a:gd name="T2" fmla="*/ 766128291 w 305"/>
              <a:gd name="T3" fmla="*/ 0 h 1833"/>
              <a:gd name="T4" fmla="*/ 0 w 305"/>
              <a:gd name="T5" fmla="*/ 2147483647 h 1833"/>
              <a:gd name="T6" fmla="*/ 766128291 w 305"/>
              <a:gd name="T7" fmla="*/ 2147483647 h 1833"/>
              <a:gd name="T8" fmla="*/ 766128291 w 305"/>
              <a:gd name="T9" fmla="*/ 2147483647 h 1833"/>
              <a:gd name="T10" fmla="*/ 766128291 w 305"/>
              <a:gd name="T11" fmla="*/ 1370965236 h 18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5"/>
              <a:gd name="T19" fmla="*/ 0 h 1833"/>
              <a:gd name="T20" fmla="*/ 305 w 305"/>
              <a:gd name="T21" fmla="*/ 1833 h 18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5" h="1833">
                <a:moveTo>
                  <a:pt x="304" y="544"/>
                </a:moveTo>
                <a:lnTo>
                  <a:pt x="304" y="0"/>
                </a:lnTo>
                <a:lnTo>
                  <a:pt x="0" y="896"/>
                </a:lnTo>
                <a:lnTo>
                  <a:pt x="304" y="1832"/>
                </a:lnTo>
                <a:lnTo>
                  <a:pt x="304" y="1264"/>
                </a:lnTo>
                <a:lnTo>
                  <a:pt x="304" y="544"/>
                </a:lnTo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9645" name="Freeform 13"/>
          <p:cNvSpPr>
            <a:spLocks/>
          </p:cNvSpPr>
          <p:nvPr/>
        </p:nvSpPr>
        <p:spPr bwMode="auto">
          <a:xfrm>
            <a:off x="6210300" y="2171700"/>
            <a:ext cx="522288" cy="1957388"/>
          </a:xfrm>
          <a:custGeom>
            <a:avLst/>
            <a:gdLst>
              <a:gd name="T0" fmla="*/ 0 w 329"/>
              <a:gd name="T1" fmla="*/ 0 h 1233"/>
              <a:gd name="T2" fmla="*/ 141128885 w 329"/>
              <a:gd name="T3" fmla="*/ 0 h 1233"/>
              <a:gd name="T4" fmla="*/ 262096501 w 329"/>
              <a:gd name="T5" fmla="*/ 100806276 h 1233"/>
              <a:gd name="T6" fmla="*/ 403225386 w 329"/>
              <a:gd name="T7" fmla="*/ 322580082 h 1233"/>
              <a:gd name="T8" fmla="*/ 524193002 w 329"/>
              <a:gd name="T9" fmla="*/ 624998910 h 1233"/>
              <a:gd name="T10" fmla="*/ 705644426 w 329"/>
              <a:gd name="T11" fmla="*/ 1431449116 h 1233"/>
              <a:gd name="T12" fmla="*/ 806450772 w 329"/>
              <a:gd name="T13" fmla="*/ 2147483647 h 1233"/>
              <a:gd name="T14" fmla="*/ 826612041 w 329"/>
              <a:gd name="T15" fmla="*/ 2147483647 h 1233"/>
              <a:gd name="T16" fmla="*/ 685483156 w 329"/>
              <a:gd name="T17" fmla="*/ 2147483647 h 1233"/>
              <a:gd name="T18" fmla="*/ 483870463 w 329"/>
              <a:gd name="T19" fmla="*/ 2016125515 h 1233"/>
              <a:gd name="T20" fmla="*/ 302419040 w 329"/>
              <a:gd name="T21" fmla="*/ 1874996729 h 1233"/>
              <a:gd name="T22" fmla="*/ 0 w 329"/>
              <a:gd name="T23" fmla="*/ 1834674219 h 1233"/>
              <a:gd name="T24" fmla="*/ 0 w 329"/>
              <a:gd name="T25" fmla="*/ 0 h 123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29"/>
              <a:gd name="T40" fmla="*/ 0 h 1233"/>
              <a:gd name="T41" fmla="*/ 329 w 329"/>
              <a:gd name="T42" fmla="*/ 1233 h 123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29" h="1233">
                <a:moveTo>
                  <a:pt x="0" y="0"/>
                </a:moveTo>
                <a:lnTo>
                  <a:pt x="56" y="0"/>
                </a:lnTo>
                <a:lnTo>
                  <a:pt x="104" y="40"/>
                </a:lnTo>
                <a:lnTo>
                  <a:pt x="160" y="128"/>
                </a:lnTo>
                <a:lnTo>
                  <a:pt x="208" y="248"/>
                </a:lnTo>
                <a:lnTo>
                  <a:pt x="280" y="568"/>
                </a:lnTo>
                <a:lnTo>
                  <a:pt x="320" y="944"/>
                </a:lnTo>
                <a:lnTo>
                  <a:pt x="328" y="1232"/>
                </a:lnTo>
                <a:lnTo>
                  <a:pt x="272" y="952"/>
                </a:lnTo>
                <a:lnTo>
                  <a:pt x="192" y="800"/>
                </a:lnTo>
                <a:lnTo>
                  <a:pt x="120" y="744"/>
                </a:lnTo>
                <a:lnTo>
                  <a:pt x="0" y="728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>
            <a:off x="6216650" y="4959350"/>
            <a:ext cx="0" cy="1155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29697"/>
      </p:ext>
    </p:extLst>
  </p:cSld>
  <p:clrMapOvr>
    <a:masterClrMapping/>
  </p:clrMapOvr>
  <p:transition advTm="103664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Test Team</a:t>
            </a:r>
          </a:p>
        </p:txBody>
      </p:sp>
      <p:sp>
        <p:nvSpPr>
          <p:cNvPr id="89091" name="Oval 3"/>
          <p:cNvSpPr>
            <a:spLocks noChangeArrowheads="1"/>
          </p:cNvSpPr>
          <p:nvPr/>
        </p:nvSpPr>
        <p:spPr bwMode="auto">
          <a:xfrm>
            <a:off x="3168650" y="2660650"/>
            <a:ext cx="2146300" cy="1879600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3773488" y="3121025"/>
            <a:ext cx="83343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280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71685" name="Oval 5"/>
          <p:cNvSpPr>
            <a:spLocks noChangeArrowheads="1"/>
          </p:cNvSpPr>
          <p:nvPr/>
        </p:nvSpPr>
        <p:spPr bwMode="auto">
          <a:xfrm>
            <a:off x="1530350" y="1587500"/>
            <a:ext cx="1854200" cy="1130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>
                <a:solidFill>
                  <a:schemeClr val="bg2"/>
                </a:solidFill>
              </a:rPr>
              <a:t>Analyst</a:t>
            </a: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3738563" y="3603625"/>
            <a:ext cx="104933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2800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71687" name="Oval 7"/>
          <p:cNvSpPr>
            <a:spLocks noChangeArrowheads="1"/>
          </p:cNvSpPr>
          <p:nvPr/>
        </p:nvSpPr>
        <p:spPr bwMode="auto">
          <a:xfrm>
            <a:off x="768350" y="3238500"/>
            <a:ext cx="1854200" cy="1155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>
                <a:solidFill>
                  <a:schemeClr val="bg2"/>
                </a:solidFill>
              </a:rPr>
              <a:t>User</a:t>
            </a:r>
          </a:p>
        </p:txBody>
      </p:sp>
      <p:sp>
        <p:nvSpPr>
          <p:cNvPr id="71688" name="Oval 8"/>
          <p:cNvSpPr>
            <a:spLocks noChangeArrowheads="1"/>
          </p:cNvSpPr>
          <p:nvPr/>
        </p:nvSpPr>
        <p:spPr bwMode="auto">
          <a:xfrm>
            <a:off x="5391150" y="1390650"/>
            <a:ext cx="1854200" cy="7620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>
                <a:solidFill>
                  <a:schemeClr val="bg1"/>
                </a:solidFill>
              </a:rPr>
              <a:t>Programmer</a:t>
            </a:r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 flipH="1">
            <a:off x="5384800" y="1123950"/>
            <a:ext cx="2019300" cy="1333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 flipH="1">
            <a:off x="5384800" y="1130300"/>
            <a:ext cx="2019300" cy="1320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>
            <a:off x="5384800" y="1079500"/>
            <a:ext cx="1993900" cy="1320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7302500" y="1244600"/>
            <a:ext cx="13874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2000" b="0" i="1">
                <a:solidFill>
                  <a:srgbClr val="000000"/>
                </a:solidFill>
              </a:rPr>
              <a:t>too familiar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7302500" y="1511300"/>
            <a:ext cx="11620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2000" b="0" i="1">
                <a:solidFill>
                  <a:srgbClr val="000000"/>
                </a:solidFill>
              </a:rPr>
              <a:t>with code</a:t>
            </a:r>
          </a:p>
        </p:txBody>
      </p:sp>
      <p:sp>
        <p:nvSpPr>
          <p:cNvPr id="71694" name="Oval 14"/>
          <p:cNvSpPr>
            <a:spLocks noChangeArrowheads="1"/>
          </p:cNvSpPr>
          <p:nvPr/>
        </p:nvSpPr>
        <p:spPr bwMode="auto">
          <a:xfrm>
            <a:off x="3016250" y="609600"/>
            <a:ext cx="2222500" cy="1079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>
                <a:solidFill>
                  <a:schemeClr val="bg2"/>
                </a:solidFill>
              </a:rPr>
              <a:t>Professional</a:t>
            </a:r>
          </a:p>
          <a:p>
            <a:pPr algn="ctr"/>
            <a:r>
              <a:rPr lang="en-US" altLang="en-US">
                <a:solidFill>
                  <a:schemeClr val="bg2"/>
                </a:solidFill>
              </a:rPr>
              <a:t>Tester</a:t>
            </a:r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 flipH="1" flipV="1">
            <a:off x="4324350" y="4572000"/>
            <a:ext cx="6667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2901950" y="2501900"/>
            <a:ext cx="57785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 flipV="1">
            <a:off x="2597150" y="3752850"/>
            <a:ext cx="5397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8" name="Line 18"/>
          <p:cNvSpPr>
            <a:spLocks noChangeShapeType="1"/>
          </p:cNvSpPr>
          <p:nvPr/>
        </p:nvSpPr>
        <p:spPr bwMode="auto">
          <a:xfrm>
            <a:off x="4197350" y="1682750"/>
            <a:ext cx="120650" cy="958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9" name="Line 19"/>
          <p:cNvSpPr>
            <a:spLocks noChangeShapeType="1"/>
          </p:cNvSpPr>
          <p:nvPr/>
        </p:nvSpPr>
        <p:spPr bwMode="auto">
          <a:xfrm flipH="1">
            <a:off x="5314950" y="3568700"/>
            <a:ext cx="45720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0" name="Oval 20"/>
          <p:cNvSpPr>
            <a:spLocks noChangeArrowheads="1"/>
          </p:cNvSpPr>
          <p:nvPr/>
        </p:nvSpPr>
        <p:spPr bwMode="auto">
          <a:xfrm>
            <a:off x="3663950" y="4940300"/>
            <a:ext cx="2844800" cy="1435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>
                <a:solidFill>
                  <a:schemeClr val="bg2"/>
                </a:solidFill>
              </a:rPr>
              <a:t>Configuration </a:t>
            </a:r>
          </a:p>
          <a:p>
            <a:pPr algn="ctr"/>
            <a:r>
              <a:rPr lang="en-US" altLang="en-US">
                <a:solidFill>
                  <a:schemeClr val="bg2"/>
                </a:solidFill>
              </a:rPr>
              <a:t>Management</a:t>
            </a:r>
          </a:p>
          <a:p>
            <a:pPr algn="ctr"/>
            <a:r>
              <a:rPr lang="en-US" altLang="en-US">
                <a:solidFill>
                  <a:schemeClr val="bg2"/>
                </a:solidFill>
              </a:rPr>
              <a:t>Specialist</a:t>
            </a:r>
          </a:p>
        </p:txBody>
      </p:sp>
      <p:sp>
        <p:nvSpPr>
          <p:cNvPr id="71701" name="Oval 21"/>
          <p:cNvSpPr>
            <a:spLocks noChangeArrowheads="1"/>
          </p:cNvSpPr>
          <p:nvPr/>
        </p:nvSpPr>
        <p:spPr bwMode="auto">
          <a:xfrm>
            <a:off x="5778500" y="3028950"/>
            <a:ext cx="1911350" cy="1155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7" tIns="44450" rIns="90487" bIns="44450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>
                <a:solidFill>
                  <a:schemeClr val="bg2"/>
                </a:solidFill>
              </a:rPr>
              <a:t>System </a:t>
            </a:r>
          </a:p>
          <a:p>
            <a:pPr algn="ctr"/>
            <a:r>
              <a:rPr lang="en-US" altLang="en-US">
                <a:solidFill>
                  <a:schemeClr val="bg2"/>
                </a:solidFill>
              </a:rPr>
              <a:t>Designer</a:t>
            </a:r>
          </a:p>
        </p:txBody>
      </p:sp>
    </p:spTree>
    <p:extLst>
      <p:ext uri="{BB962C8B-B14F-4D97-AF65-F5344CB8AC3E}">
        <p14:creationId xmlns:p14="http://schemas.microsoft.com/office/powerpoint/2010/main" val="655137964"/>
      </p:ext>
    </p:extLst>
  </p:cSld>
  <p:clrMapOvr>
    <a:masterClrMapping/>
  </p:clrMapOvr>
  <p:transition advTm="79568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The 4 Testing Steps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1270000"/>
            <a:ext cx="4216400" cy="505460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buFont typeface="Times" charset="0"/>
              <a:buNone/>
            </a:pPr>
            <a:r>
              <a:rPr lang="en-US" altLang="en-US" sz="2000" smtClean="0"/>
              <a:t>1. Select </a:t>
            </a:r>
            <a:r>
              <a:rPr lang="en-US" altLang="en-US" sz="2000" u="sng" smtClean="0"/>
              <a:t>what</a:t>
            </a:r>
            <a:r>
              <a:rPr lang="en-US" altLang="en-US" sz="2000" smtClean="0"/>
              <a:t> has to be tested</a:t>
            </a:r>
          </a:p>
          <a:p>
            <a:pPr lvl="1"/>
            <a:r>
              <a:rPr lang="en-US" altLang="en-US" sz="1800" smtClean="0">
                <a:ea typeface="ＭＳ Ｐゴシック" charset="-128"/>
              </a:rPr>
              <a:t>Analysis: Completeness of requirements</a:t>
            </a:r>
          </a:p>
          <a:p>
            <a:pPr lvl="1"/>
            <a:r>
              <a:rPr lang="en-US" altLang="en-US" sz="1800" smtClean="0">
                <a:ea typeface="ＭＳ Ｐゴシック" charset="-128"/>
              </a:rPr>
              <a:t>Design: Cohesion</a:t>
            </a:r>
          </a:p>
          <a:p>
            <a:pPr lvl="1"/>
            <a:r>
              <a:rPr lang="en-US" altLang="en-US" sz="1800" smtClean="0">
                <a:ea typeface="ＭＳ Ｐゴシック" charset="-128"/>
              </a:rPr>
              <a:t>Implementation: Source code</a:t>
            </a:r>
          </a:p>
          <a:p>
            <a:pPr>
              <a:buFont typeface="Times" charset="0"/>
              <a:buNone/>
            </a:pPr>
            <a:r>
              <a:rPr lang="en-US" altLang="en-US" sz="2000" smtClean="0"/>
              <a:t>2. Decide </a:t>
            </a:r>
            <a:r>
              <a:rPr lang="en-US" altLang="en-US" sz="2000" u="sng" smtClean="0"/>
              <a:t>how</a:t>
            </a:r>
            <a:r>
              <a:rPr lang="en-US" altLang="en-US" sz="2000" smtClean="0"/>
              <a:t> the testing is done</a:t>
            </a:r>
          </a:p>
          <a:p>
            <a:pPr lvl="1"/>
            <a:r>
              <a:rPr lang="en-US" altLang="en-US" sz="1800" smtClean="0">
                <a:ea typeface="ＭＳ Ｐゴシック" charset="-128"/>
              </a:rPr>
              <a:t>Review or code inspection</a:t>
            </a:r>
          </a:p>
          <a:p>
            <a:pPr lvl="1"/>
            <a:r>
              <a:rPr lang="en-US" altLang="en-US" sz="1800" smtClean="0">
                <a:ea typeface="ＭＳ Ｐゴシック" charset="-128"/>
              </a:rPr>
              <a:t>Proofs (Design by Contract)</a:t>
            </a:r>
          </a:p>
          <a:p>
            <a:pPr lvl="1"/>
            <a:r>
              <a:rPr lang="en-US" altLang="en-US" sz="1800" smtClean="0">
                <a:ea typeface="ＭＳ Ｐゴシック" charset="-128"/>
              </a:rPr>
              <a:t>Black-box, white box, </a:t>
            </a:r>
          </a:p>
          <a:p>
            <a:pPr lvl="1"/>
            <a:r>
              <a:rPr lang="en-US" altLang="en-US" sz="1800" smtClean="0">
                <a:ea typeface="ＭＳ Ｐゴシック" charset="-128"/>
              </a:rPr>
              <a:t>Select integration testing strategy (big bang, bottom up, top down, sandwich)</a:t>
            </a:r>
          </a:p>
        </p:txBody>
      </p:sp>
      <p:sp>
        <p:nvSpPr>
          <p:cNvPr id="3225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244600"/>
            <a:ext cx="4191000" cy="508000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buFont typeface="Times" charset="0"/>
              <a:buNone/>
            </a:pPr>
            <a:r>
              <a:rPr lang="en-US" altLang="en-US" sz="2000" smtClean="0"/>
              <a:t>3. Develop</a:t>
            </a:r>
            <a:r>
              <a:rPr lang="en-US" altLang="en-US" sz="2000" u="sng" smtClean="0"/>
              <a:t> test cases</a:t>
            </a:r>
            <a:endParaRPr lang="en-US" altLang="en-US" sz="2000" smtClean="0"/>
          </a:p>
          <a:p>
            <a:pPr lvl="1"/>
            <a:r>
              <a:rPr lang="en-US" altLang="en-US" sz="1800" smtClean="0">
                <a:ea typeface="ＭＳ Ｐゴシック" charset="-128"/>
              </a:rPr>
              <a:t>A test case is a set of test data or situations that will be used to exercise the unit (class, subsystem, system) being tested or about the attribute being measured</a:t>
            </a:r>
          </a:p>
          <a:p>
            <a:pPr>
              <a:buFont typeface="Times" charset="0"/>
              <a:buNone/>
            </a:pPr>
            <a:r>
              <a:rPr lang="en-US" altLang="en-US" sz="2000" smtClean="0"/>
              <a:t>4. Create the </a:t>
            </a:r>
            <a:r>
              <a:rPr lang="en-US" altLang="en-US" sz="2000" u="sng" smtClean="0"/>
              <a:t>test oracle</a:t>
            </a:r>
          </a:p>
          <a:p>
            <a:pPr lvl="1"/>
            <a:r>
              <a:rPr lang="en-US" altLang="en-US" sz="1800" smtClean="0">
                <a:ea typeface="ＭＳ Ｐゴシック" charset="-128"/>
              </a:rPr>
              <a:t>An oracle contains the predicted results for a set of test cases </a:t>
            </a:r>
          </a:p>
          <a:p>
            <a:pPr lvl="1"/>
            <a:r>
              <a:rPr lang="en-US" altLang="en-US" sz="1800" smtClean="0">
                <a:ea typeface="ＭＳ Ｐゴシック" charset="-128"/>
              </a:rPr>
              <a:t>The test oracle has to be written down before the actual testing takes place.</a:t>
            </a:r>
          </a:p>
        </p:txBody>
      </p:sp>
    </p:spTree>
    <p:extLst>
      <p:ext uri="{BB962C8B-B14F-4D97-AF65-F5344CB8AC3E}">
        <p14:creationId xmlns:p14="http://schemas.microsoft.com/office/powerpoint/2010/main" val="490888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 autoUpdateAnimBg="0"/>
      <p:bldP spid="322564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Guidance for Test Case Selection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41400"/>
            <a:ext cx="4038600" cy="523875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smtClean="0"/>
              <a:t>Use </a:t>
            </a:r>
            <a:r>
              <a:rPr lang="en-US" altLang="en-US" sz="2000" i="1" smtClean="0">
                <a:solidFill>
                  <a:srgbClr val="FC0128"/>
                </a:solidFill>
              </a:rPr>
              <a:t>analysis  knowledge</a:t>
            </a:r>
            <a:r>
              <a:rPr lang="en-US" altLang="en-US" sz="2000" smtClean="0"/>
              <a:t> about functional requirements (black-box testing):</a:t>
            </a:r>
          </a:p>
          <a:p>
            <a:pPr lvl="1">
              <a:lnSpc>
                <a:spcPct val="80000"/>
              </a:lnSpc>
            </a:pPr>
            <a:r>
              <a:rPr lang="en-US" altLang="en-US" sz="1800" smtClean="0">
                <a:ea typeface="ＭＳ Ｐゴシック" charset="-128"/>
              </a:rPr>
              <a:t>Use cases</a:t>
            </a:r>
          </a:p>
          <a:p>
            <a:pPr lvl="1">
              <a:lnSpc>
                <a:spcPct val="80000"/>
              </a:lnSpc>
            </a:pPr>
            <a:r>
              <a:rPr lang="en-US" altLang="en-US" sz="1800" smtClean="0">
                <a:ea typeface="ＭＳ Ｐゴシック" charset="-128"/>
              </a:rPr>
              <a:t>Expected input data</a:t>
            </a:r>
          </a:p>
          <a:p>
            <a:pPr lvl="1">
              <a:lnSpc>
                <a:spcPct val="80000"/>
              </a:lnSpc>
            </a:pPr>
            <a:r>
              <a:rPr lang="en-US" altLang="en-US" sz="1800" smtClean="0">
                <a:ea typeface="ＭＳ Ｐゴシック" charset="-128"/>
              </a:rPr>
              <a:t>Invalid input data</a:t>
            </a:r>
          </a:p>
          <a:p>
            <a:pPr>
              <a:lnSpc>
                <a:spcPct val="80000"/>
              </a:lnSpc>
            </a:pPr>
            <a:r>
              <a:rPr lang="en-US" altLang="en-US" sz="2000" smtClean="0"/>
              <a:t>Use </a:t>
            </a:r>
            <a:r>
              <a:rPr lang="en-US" altLang="en-US" sz="2000" i="1" smtClean="0">
                <a:solidFill>
                  <a:srgbClr val="FC0128"/>
                </a:solidFill>
              </a:rPr>
              <a:t>design  knowledge</a:t>
            </a:r>
            <a:r>
              <a:rPr lang="en-US" altLang="en-US" sz="2000" smtClean="0"/>
              <a:t> about system structure, algorithms, data structures  (white-box testing):</a:t>
            </a:r>
          </a:p>
          <a:p>
            <a:pPr lvl="1">
              <a:lnSpc>
                <a:spcPct val="80000"/>
              </a:lnSpc>
            </a:pPr>
            <a:r>
              <a:rPr lang="en-US" altLang="en-US" sz="1800" smtClean="0">
                <a:ea typeface="ＭＳ Ｐゴシック" charset="-128"/>
              </a:rPr>
              <a:t>Control structures</a:t>
            </a:r>
          </a:p>
          <a:p>
            <a:pPr lvl="2">
              <a:lnSpc>
                <a:spcPct val="80000"/>
              </a:lnSpc>
            </a:pPr>
            <a:r>
              <a:rPr lang="en-US" altLang="en-US" sz="1800" smtClean="0">
                <a:ea typeface="ＭＳ Ｐゴシック" charset="-128"/>
              </a:rPr>
              <a:t>Test branches, loops, ...</a:t>
            </a:r>
          </a:p>
          <a:p>
            <a:pPr lvl="1">
              <a:lnSpc>
                <a:spcPct val="80000"/>
              </a:lnSpc>
            </a:pPr>
            <a:r>
              <a:rPr lang="en-US" altLang="en-US" sz="1800" smtClean="0">
                <a:ea typeface="ＭＳ Ｐゴシック" charset="-128"/>
              </a:rPr>
              <a:t>Data structures</a:t>
            </a:r>
          </a:p>
          <a:p>
            <a:pPr lvl="2">
              <a:lnSpc>
                <a:spcPct val="80000"/>
              </a:lnSpc>
            </a:pPr>
            <a:r>
              <a:rPr lang="en-US" altLang="en-US" sz="1800" smtClean="0">
                <a:ea typeface="ＭＳ Ｐゴシック" charset="-128"/>
              </a:rPr>
              <a:t>Test records fields, arrays, ...</a:t>
            </a:r>
          </a:p>
        </p:txBody>
      </p:sp>
      <p:sp>
        <p:nvSpPr>
          <p:cNvPr id="3246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27550" y="1060450"/>
            <a:ext cx="4038600" cy="521970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en-US" sz="2000" smtClean="0"/>
              <a:t>Use </a:t>
            </a:r>
            <a:r>
              <a:rPr lang="en-US" altLang="en-US" sz="2000" i="1" smtClean="0">
                <a:solidFill>
                  <a:srgbClr val="FC0128"/>
                </a:solidFill>
              </a:rPr>
              <a:t>implementation  knowledge</a:t>
            </a:r>
            <a:r>
              <a:rPr lang="en-US" altLang="en-US" sz="2000" smtClean="0"/>
              <a:t> about algorithms and datastructures:</a:t>
            </a:r>
          </a:p>
          <a:p>
            <a:pPr lvl="1"/>
            <a:r>
              <a:rPr lang="en-US" altLang="en-US" sz="1800" smtClean="0">
                <a:ea typeface="ＭＳ Ｐゴシック" charset="-128"/>
              </a:rPr>
              <a:t>Force a division by zero</a:t>
            </a:r>
          </a:p>
          <a:p>
            <a:pPr lvl="1"/>
            <a:r>
              <a:rPr lang="en-US" altLang="en-US" sz="1800" smtClean="0">
                <a:ea typeface="ＭＳ Ｐゴシック" charset="-128"/>
              </a:rPr>
              <a:t>If the upper bound of an array is 10, then use 11 as index.</a:t>
            </a:r>
          </a:p>
        </p:txBody>
      </p:sp>
    </p:spTree>
    <p:extLst>
      <p:ext uri="{BB962C8B-B14F-4D97-AF65-F5344CB8AC3E}">
        <p14:creationId xmlns:p14="http://schemas.microsoft.com/office/powerpoint/2010/main" val="38963450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 autoUpdateAnimBg="0"/>
      <p:bldP spid="324612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1263650"/>
            <a:ext cx="8255000" cy="4800600"/>
          </a:xfrm>
          <a:effectLst>
            <a:outerShdw blurRad="63500" dist="107763" dir="2700000" algn="ctr" rotWithShape="0">
              <a:schemeClr val="bg1"/>
            </a:outerShdw>
          </a:effectLst>
        </p:spPr>
        <p:txBody>
          <a:bodyPr/>
          <a:lstStyle/>
          <a:p>
            <a:r>
              <a:rPr lang="en-US" altLang="en-US" smtClean="0"/>
              <a:t>Testing is still a black art, but many rules and heuristics are available</a:t>
            </a:r>
          </a:p>
          <a:p>
            <a:r>
              <a:rPr lang="en-US" altLang="en-US" smtClean="0"/>
              <a:t>Testing consists of</a:t>
            </a:r>
            <a:endParaRPr lang="en-US" altLang="en-US" sz="2800" smtClean="0"/>
          </a:p>
          <a:p>
            <a:pPr lvl="1"/>
            <a:r>
              <a:rPr lang="en-US" altLang="en-US" smtClean="0">
                <a:ea typeface="ＭＳ Ｐゴシック" charset="-128"/>
              </a:rPr>
              <a:t>Unit testing</a:t>
            </a:r>
          </a:p>
          <a:p>
            <a:pPr lvl="1"/>
            <a:r>
              <a:rPr lang="en-US" altLang="en-US" smtClean="0">
                <a:ea typeface="ＭＳ Ｐゴシック" charset="-128"/>
              </a:rPr>
              <a:t>Integration testing</a:t>
            </a:r>
          </a:p>
          <a:p>
            <a:pPr lvl="1"/>
            <a:r>
              <a:rPr lang="en-US" altLang="en-US" smtClean="0">
                <a:ea typeface="ＭＳ Ｐゴシック" charset="-128"/>
              </a:rPr>
              <a:t>System testing</a:t>
            </a:r>
          </a:p>
          <a:p>
            <a:pPr lvl="2"/>
            <a:r>
              <a:rPr lang="en-US" altLang="en-US" smtClean="0">
                <a:ea typeface="ＭＳ Ｐゴシック" charset="-128"/>
              </a:rPr>
              <a:t>Acceptance testing</a:t>
            </a:r>
          </a:p>
          <a:p>
            <a:r>
              <a:rPr lang="en-US" altLang="en-US" smtClean="0"/>
              <a:t>Design patterns can be used for integration testing</a:t>
            </a:r>
          </a:p>
          <a:p>
            <a:r>
              <a:rPr lang="en-US" altLang="en-US" smtClean="0"/>
              <a:t>Testing has its own lifecycle</a:t>
            </a:r>
          </a:p>
        </p:txBody>
      </p:sp>
    </p:spTree>
    <p:extLst>
      <p:ext uri="{BB962C8B-B14F-4D97-AF65-F5344CB8AC3E}">
        <p14:creationId xmlns:p14="http://schemas.microsoft.com/office/powerpoint/2010/main" val="1815506775"/>
      </p:ext>
    </p:extLst>
  </p:cSld>
  <p:clrMapOvr>
    <a:masterClrMapping/>
  </p:clrMapOvr>
  <p:transition advTm="8441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65100"/>
            <a:ext cx="8153400" cy="863600"/>
          </a:xfrm>
          <a:noFill/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Erroneous State (“Error”)</a:t>
            </a:r>
          </a:p>
        </p:txBody>
      </p:sp>
      <p:pic>
        <p:nvPicPr>
          <p:cNvPr id="26627" name="Bild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14400"/>
            <a:ext cx="5524500" cy="525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Algorithmic Fault</a:t>
            </a:r>
          </a:p>
        </p:txBody>
      </p:sp>
      <p:pic>
        <p:nvPicPr>
          <p:cNvPr id="2867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14400"/>
            <a:ext cx="6934200" cy="509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Examples of Faults and Errors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01750"/>
            <a:ext cx="3914775" cy="478790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en-US" sz="2400" dirty="0" smtClean="0">
                <a:ea typeface="ＭＳ Ｐゴシック" pitchFamily="34" charset="-128"/>
              </a:rPr>
              <a:t>Faults in the Interface specification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Mismatch between what the client needs and what the server offers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Mismatch between requirements and implementation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Algorithmic Faults 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Missing initialization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Incorrect branching condition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Missing test for null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03713" y="1301750"/>
            <a:ext cx="3914775" cy="4787900"/>
          </a:xfrm>
          <a:solidFill>
            <a:schemeClr val="bg1"/>
          </a:solidFill>
          <a:ln w="12700" cap="flat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altLang="en-US" sz="2400" dirty="0" smtClean="0">
                <a:ea typeface="ＭＳ Ｐゴシック" pitchFamily="34" charset="-128"/>
              </a:rPr>
              <a:t>Mechanical Faults (very hard to find)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Operating temperature outside of equipment specification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Errors	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Null reference errors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Concurrency errors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Exceptions.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2508250"/>
            <a:ext cx="7239000" cy="1073150"/>
          </a:xfrm>
          <a:noFill/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How do we deal with Errors, Failures and Faults?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Testing</a:t>
            </a:r>
          </a:p>
        </p:txBody>
      </p:sp>
      <p:pic>
        <p:nvPicPr>
          <p:cNvPr id="45059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609600"/>
            <a:ext cx="5489575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11_ObjectDesign_Reus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553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4C3700"/>
      </a:accent6>
      <a:hlink>
        <a:srgbClr val="3D5500"/>
      </a:hlink>
      <a:folHlink>
        <a:srgbClr val="005528"/>
      </a:folHlink>
    </a:clrScheme>
    <a:fontScheme name="L11_ObjectDesign_Reuse">
      <a:majorFont>
        <a:latin typeface="Century Gothic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8" charset="0"/>
          </a:defRPr>
        </a:defPPr>
      </a:lstStyle>
    </a:lnDef>
  </a:objectDefaults>
  <a:extraClrSchemeLst>
    <a:extraClrScheme>
      <a:clrScheme name="L11_ObjectDesign_Reu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1_ObjectDesign_Reu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1_ObjectDesign_Reu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1_ObjectDesign_Reu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1_ObjectDesign_Reu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1_ObjectDesign_Reu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1_ObjectDesign_Reu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HD:Users:berndbruegge:Teaching:WS 06-7 Software Engineering I:Lectures: 6Object Design:L11_ObjectDesign_Reuse.ppt</Template>
  <TotalTime>176</TotalTime>
  <Words>3105</Words>
  <Application>Microsoft Office PowerPoint</Application>
  <PresentationFormat>On-screen Show (4:3)</PresentationFormat>
  <Paragraphs>638</Paragraphs>
  <Slides>48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L11_ObjectDesign_Reuse</vt:lpstr>
      <vt:lpstr>Chapter 11, Testing</vt:lpstr>
      <vt:lpstr>Outlines</vt:lpstr>
      <vt:lpstr>Terminology</vt:lpstr>
      <vt:lpstr>What is this?</vt:lpstr>
      <vt:lpstr>Erroneous State (“Error”)</vt:lpstr>
      <vt:lpstr>Algorithmic Fault</vt:lpstr>
      <vt:lpstr>Examples of Faults and Errors</vt:lpstr>
      <vt:lpstr>How do we deal with Errors, Failures and Faults?</vt:lpstr>
      <vt:lpstr>Testing</vt:lpstr>
      <vt:lpstr>Another View on How to Deal with Faults</vt:lpstr>
      <vt:lpstr>Taxonomy for Fault Handling Techniques</vt:lpstr>
      <vt:lpstr>Observations</vt:lpstr>
      <vt:lpstr>Testing takes creativity</vt:lpstr>
      <vt:lpstr>Testing Activities</vt:lpstr>
      <vt:lpstr>Types of  Testing</vt:lpstr>
      <vt:lpstr>Types of Testing continued...</vt:lpstr>
      <vt:lpstr>When should you write a test?</vt:lpstr>
      <vt:lpstr>Unit Testing</vt:lpstr>
      <vt:lpstr>Black-box testing </vt:lpstr>
      <vt:lpstr>Black-box testing: Test case selection</vt:lpstr>
      <vt:lpstr>Black box testing: An example</vt:lpstr>
      <vt:lpstr>White-box testing overview</vt:lpstr>
      <vt:lpstr>An example: Testing MyList</vt:lpstr>
      <vt:lpstr>PowerPoint Presentation</vt:lpstr>
      <vt:lpstr>Integration Testing</vt:lpstr>
      <vt:lpstr>Why do we do integration testing?</vt:lpstr>
      <vt:lpstr>Stubs and drivers</vt:lpstr>
      <vt:lpstr>Big-Bang Approach</vt:lpstr>
      <vt:lpstr>Bottom-up  Testing Strategy</vt:lpstr>
      <vt:lpstr>Bottom-up Integration</vt:lpstr>
      <vt:lpstr>Top-down Testing Strategy</vt:lpstr>
      <vt:lpstr>Top-down Integration</vt:lpstr>
      <vt:lpstr>Sandwich Testing Strategy</vt:lpstr>
      <vt:lpstr>Sandwich Testing Strategy</vt:lpstr>
      <vt:lpstr>Modified Sandwich Testing Strategy</vt:lpstr>
      <vt:lpstr>Modified Sandwich Testing</vt:lpstr>
      <vt:lpstr>Continuous Testing</vt:lpstr>
      <vt:lpstr>Steps in Integration Testing</vt:lpstr>
      <vt:lpstr>System Testing</vt:lpstr>
      <vt:lpstr>Functional Testing</vt:lpstr>
      <vt:lpstr>Performance Testing</vt:lpstr>
      <vt:lpstr>Types of Performance Testing</vt:lpstr>
      <vt:lpstr>Acceptance Testing</vt:lpstr>
      <vt:lpstr>Testing has many activities</vt:lpstr>
      <vt:lpstr>Test Team</vt:lpstr>
      <vt:lpstr>The 4 Testing Steps</vt:lpstr>
      <vt:lpstr>Guidance for Test Case Selection</vt:lpstr>
      <vt:lpstr>Summary</vt:lpstr>
    </vt:vector>
  </TitlesOfParts>
  <Company>Bernd Bruegge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erdalk</dc:creator>
  <cp:lastModifiedBy>FDU User</cp:lastModifiedBy>
  <cp:revision>66</cp:revision>
  <cp:lastPrinted>2007-06-11T18:28:45Z</cp:lastPrinted>
  <dcterms:created xsi:type="dcterms:W3CDTF">2009-05-04T11:28:44Z</dcterms:created>
  <dcterms:modified xsi:type="dcterms:W3CDTF">2016-04-26T16:32:33Z</dcterms:modified>
</cp:coreProperties>
</file>