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07"/>
  </p:notesMasterIdLst>
  <p:handoutMasterIdLst>
    <p:handoutMasterId r:id="rId108"/>
  </p:handoutMasterIdLst>
  <p:sldIdLst>
    <p:sldId id="481" r:id="rId2"/>
    <p:sldId id="477" r:id="rId3"/>
    <p:sldId id="482" r:id="rId4"/>
    <p:sldId id="261" r:id="rId5"/>
    <p:sldId id="480" r:id="rId6"/>
    <p:sldId id="368" r:id="rId7"/>
    <p:sldId id="483" r:id="rId8"/>
    <p:sldId id="484" r:id="rId9"/>
    <p:sldId id="485" r:id="rId10"/>
    <p:sldId id="486" r:id="rId11"/>
    <p:sldId id="487" r:id="rId12"/>
    <p:sldId id="370" r:id="rId13"/>
    <p:sldId id="385" r:id="rId14"/>
    <p:sldId id="495" r:id="rId15"/>
    <p:sldId id="387" r:id="rId16"/>
    <p:sldId id="375" r:id="rId17"/>
    <p:sldId id="377" r:id="rId18"/>
    <p:sldId id="445" r:id="rId19"/>
    <p:sldId id="446" r:id="rId20"/>
    <p:sldId id="496" r:id="rId21"/>
    <p:sldId id="381" r:id="rId22"/>
    <p:sldId id="339" r:id="rId23"/>
    <p:sldId id="388" r:id="rId24"/>
    <p:sldId id="382" r:id="rId25"/>
    <p:sldId id="405" r:id="rId26"/>
    <p:sldId id="406" r:id="rId27"/>
    <p:sldId id="389" r:id="rId28"/>
    <p:sldId id="390" r:id="rId29"/>
    <p:sldId id="391" r:id="rId30"/>
    <p:sldId id="392" r:id="rId31"/>
    <p:sldId id="443" r:id="rId32"/>
    <p:sldId id="393" r:id="rId33"/>
    <p:sldId id="394" r:id="rId34"/>
    <p:sldId id="340" r:id="rId35"/>
    <p:sldId id="396" r:id="rId36"/>
    <p:sldId id="401" r:id="rId37"/>
    <p:sldId id="397" r:id="rId38"/>
    <p:sldId id="498" r:id="rId39"/>
    <p:sldId id="559" r:id="rId40"/>
    <p:sldId id="399" r:id="rId41"/>
    <p:sldId id="499" r:id="rId42"/>
    <p:sldId id="450" r:id="rId43"/>
    <p:sldId id="451" r:id="rId44"/>
    <p:sldId id="452" r:id="rId45"/>
    <p:sldId id="453" r:id="rId46"/>
    <p:sldId id="454" r:id="rId47"/>
    <p:sldId id="455" r:id="rId48"/>
    <p:sldId id="456" r:id="rId49"/>
    <p:sldId id="457" r:id="rId50"/>
    <p:sldId id="458" r:id="rId51"/>
    <p:sldId id="461" r:id="rId52"/>
    <p:sldId id="464" r:id="rId53"/>
    <p:sldId id="472" r:id="rId54"/>
    <p:sldId id="473" r:id="rId55"/>
    <p:sldId id="500" r:id="rId56"/>
    <p:sldId id="501" r:id="rId57"/>
    <p:sldId id="502" r:id="rId58"/>
    <p:sldId id="503" r:id="rId59"/>
    <p:sldId id="504" r:id="rId60"/>
    <p:sldId id="505" r:id="rId61"/>
    <p:sldId id="506" r:id="rId62"/>
    <p:sldId id="507" r:id="rId63"/>
    <p:sldId id="508" r:id="rId64"/>
    <p:sldId id="509" r:id="rId65"/>
    <p:sldId id="510" r:id="rId66"/>
    <p:sldId id="511" r:id="rId67"/>
    <p:sldId id="512" r:id="rId68"/>
    <p:sldId id="513" r:id="rId69"/>
    <p:sldId id="514" r:id="rId70"/>
    <p:sldId id="540" r:id="rId71"/>
    <p:sldId id="515" r:id="rId72"/>
    <p:sldId id="552" r:id="rId73"/>
    <p:sldId id="553" r:id="rId74"/>
    <p:sldId id="554" r:id="rId75"/>
    <p:sldId id="516" r:id="rId76"/>
    <p:sldId id="543" r:id="rId77"/>
    <p:sldId id="542" r:id="rId78"/>
    <p:sldId id="517" r:id="rId79"/>
    <p:sldId id="518" r:id="rId80"/>
    <p:sldId id="519" r:id="rId81"/>
    <p:sldId id="520" r:id="rId82"/>
    <p:sldId id="521" r:id="rId83"/>
    <p:sldId id="523" r:id="rId84"/>
    <p:sldId id="524" r:id="rId85"/>
    <p:sldId id="555" r:id="rId86"/>
    <p:sldId id="525" r:id="rId87"/>
    <p:sldId id="526" r:id="rId88"/>
    <p:sldId id="556" r:id="rId89"/>
    <p:sldId id="527" r:id="rId90"/>
    <p:sldId id="528" r:id="rId91"/>
    <p:sldId id="529" r:id="rId92"/>
    <p:sldId id="531" r:id="rId93"/>
    <p:sldId id="532" r:id="rId94"/>
    <p:sldId id="541" r:id="rId95"/>
    <p:sldId id="533" r:id="rId96"/>
    <p:sldId id="557" r:id="rId97"/>
    <p:sldId id="544" r:id="rId98"/>
    <p:sldId id="545" r:id="rId99"/>
    <p:sldId id="558" r:id="rId100"/>
    <p:sldId id="546" r:id="rId101"/>
    <p:sldId id="547" r:id="rId102"/>
    <p:sldId id="549" r:id="rId103"/>
    <p:sldId id="548" r:id="rId104"/>
    <p:sldId id="550" r:id="rId105"/>
    <p:sldId id="551" r:id="rId10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1pPr>
    <a:lvl2pPr marL="4572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2pPr>
    <a:lvl3pPr marL="9144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3pPr>
    <a:lvl4pPr marL="13716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4pPr>
    <a:lvl5pPr marL="18288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5pPr>
    <a:lvl6pPr marL="2286000" algn="l" defTabSz="914400" rtl="0" eaLnBrk="1" latinLnBrk="0" hangingPunct="1">
      <a:defRPr b="1" kern="1200">
        <a:solidFill>
          <a:schemeClr val="tx1"/>
        </a:solidFill>
        <a:latin typeface="Times" charset="0"/>
        <a:ea typeface="ＭＳ Ｐゴシック" pitchFamily="34" charset="-128"/>
        <a:cs typeface="+mn-cs"/>
      </a:defRPr>
    </a:lvl6pPr>
    <a:lvl7pPr marL="2743200" algn="l" defTabSz="914400" rtl="0" eaLnBrk="1" latinLnBrk="0" hangingPunct="1">
      <a:defRPr b="1" kern="1200">
        <a:solidFill>
          <a:schemeClr val="tx1"/>
        </a:solidFill>
        <a:latin typeface="Times" charset="0"/>
        <a:ea typeface="ＭＳ Ｐゴシック" pitchFamily="34" charset="-128"/>
        <a:cs typeface="+mn-cs"/>
      </a:defRPr>
    </a:lvl7pPr>
    <a:lvl8pPr marL="3200400" algn="l" defTabSz="914400" rtl="0" eaLnBrk="1" latinLnBrk="0" hangingPunct="1">
      <a:defRPr b="1" kern="1200">
        <a:solidFill>
          <a:schemeClr val="tx1"/>
        </a:solidFill>
        <a:latin typeface="Times" charset="0"/>
        <a:ea typeface="ＭＳ Ｐゴシック" pitchFamily="34" charset="-128"/>
        <a:cs typeface="+mn-cs"/>
      </a:defRPr>
    </a:lvl8pPr>
    <a:lvl9pPr marL="3657600" algn="l" defTabSz="914400" rtl="0" eaLnBrk="1" latinLnBrk="0" hangingPunct="1">
      <a:defRPr b="1" kern="1200">
        <a:solidFill>
          <a:schemeClr val="tx1"/>
        </a:solidFill>
        <a:latin typeface="Times"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19"/>
    <a:srgbClr val="FF273F"/>
    <a:srgbClr val="F7F7F7"/>
    <a:srgbClr val="0005C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986" autoAdjust="0"/>
  </p:normalViewPr>
  <p:slideViewPr>
    <p:cSldViewPr snapToGrid="0" snapToObjects="1">
      <p:cViewPr>
        <p:scale>
          <a:sx n="90" d="100"/>
          <a:sy n="90" d="100"/>
        </p:scale>
        <p:origin x="-1404"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Lst>
  </p:outlineViewPr>
  <p:notesTextViewPr>
    <p:cViewPr>
      <p:scale>
        <a:sx n="100" d="100"/>
        <a:sy n="100" d="100"/>
      </p:scale>
      <p:origin x="0" y="0"/>
    </p:cViewPr>
  </p:notesTextViewPr>
  <p:sorterViewPr>
    <p:cViewPr>
      <p:scale>
        <a:sx n="75" d="100"/>
        <a:sy n="75" d="100"/>
      </p:scale>
      <p:origin x="0" y="18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3" Type="http://schemas.openxmlformats.org/officeDocument/2006/relationships/slide" Target="slides/slide23.xml"/><Relationship Id="rId18" Type="http://schemas.openxmlformats.org/officeDocument/2006/relationships/slide" Target="slides/slide30.xml"/><Relationship Id="rId26" Type="http://schemas.openxmlformats.org/officeDocument/2006/relationships/slide" Target="slides/slide45.xml"/><Relationship Id="rId39" Type="http://schemas.openxmlformats.org/officeDocument/2006/relationships/slide" Target="slides/slide78.xml"/><Relationship Id="rId3" Type="http://schemas.openxmlformats.org/officeDocument/2006/relationships/slide" Target="slides/slide8.xml"/><Relationship Id="rId21" Type="http://schemas.openxmlformats.org/officeDocument/2006/relationships/slide" Target="slides/slide37.xml"/><Relationship Id="rId34" Type="http://schemas.openxmlformats.org/officeDocument/2006/relationships/slide" Target="slides/slide66.xml"/><Relationship Id="rId42" Type="http://schemas.openxmlformats.org/officeDocument/2006/relationships/slide" Target="slides/slide89.xml"/><Relationship Id="rId47" Type="http://schemas.openxmlformats.org/officeDocument/2006/relationships/slide" Target="slides/slide101.xml"/><Relationship Id="rId50" Type="http://schemas.openxmlformats.org/officeDocument/2006/relationships/slide" Target="slides/slide104.xml"/><Relationship Id="rId7" Type="http://schemas.openxmlformats.org/officeDocument/2006/relationships/slide" Target="slides/slide15.xml"/><Relationship Id="rId12" Type="http://schemas.openxmlformats.org/officeDocument/2006/relationships/slide" Target="slides/slide22.xml"/><Relationship Id="rId17" Type="http://schemas.openxmlformats.org/officeDocument/2006/relationships/slide" Target="slides/slide27.xml"/><Relationship Id="rId25" Type="http://schemas.openxmlformats.org/officeDocument/2006/relationships/slide" Target="slides/slide42.xml"/><Relationship Id="rId33" Type="http://schemas.openxmlformats.org/officeDocument/2006/relationships/slide" Target="slides/slide63.xml"/><Relationship Id="rId38" Type="http://schemas.openxmlformats.org/officeDocument/2006/relationships/slide" Target="slides/slide75.xml"/><Relationship Id="rId46" Type="http://schemas.openxmlformats.org/officeDocument/2006/relationships/slide" Target="slides/slide100.xml"/><Relationship Id="rId2" Type="http://schemas.openxmlformats.org/officeDocument/2006/relationships/slide" Target="slides/slide5.xml"/><Relationship Id="rId16" Type="http://schemas.openxmlformats.org/officeDocument/2006/relationships/slide" Target="slides/slide26.xml"/><Relationship Id="rId20" Type="http://schemas.openxmlformats.org/officeDocument/2006/relationships/slide" Target="slides/slide36.xml"/><Relationship Id="rId29" Type="http://schemas.openxmlformats.org/officeDocument/2006/relationships/slide" Target="slides/slide54.xml"/><Relationship Id="rId41" Type="http://schemas.openxmlformats.org/officeDocument/2006/relationships/slide" Target="slides/slide87.xml"/><Relationship Id="rId1" Type="http://schemas.openxmlformats.org/officeDocument/2006/relationships/slide" Target="slides/slide3.xml"/><Relationship Id="rId6" Type="http://schemas.openxmlformats.org/officeDocument/2006/relationships/slide" Target="slides/slide14.xml"/><Relationship Id="rId11" Type="http://schemas.openxmlformats.org/officeDocument/2006/relationships/slide" Target="slides/slide21.xml"/><Relationship Id="rId24" Type="http://schemas.openxmlformats.org/officeDocument/2006/relationships/slide" Target="slides/slide41.xml"/><Relationship Id="rId32" Type="http://schemas.openxmlformats.org/officeDocument/2006/relationships/slide" Target="slides/slide58.xml"/><Relationship Id="rId37" Type="http://schemas.openxmlformats.org/officeDocument/2006/relationships/slide" Target="slides/slide69.xml"/><Relationship Id="rId40" Type="http://schemas.openxmlformats.org/officeDocument/2006/relationships/slide" Target="slides/slide83.xml"/><Relationship Id="rId45" Type="http://schemas.openxmlformats.org/officeDocument/2006/relationships/slide" Target="slides/slide95.xml"/><Relationship Id="rId5" Type="http://schemas.openxmlformats.org/officeDocument/2006/relationships/slide" Target="slides/slide13.xml"/><Relationship Id="rId15" Type="http://schemas.openxmlformats.org/officeDocument/2006/relationships/slide" Target="slides/slide25.xml"/><Relationship Id="rId23" Type="http://schemas.openxmlformats.org/officeDocument/2006/relationships/slide" Target="slides/slide40.xml"/><Relationship Id="rId28" Type="http://schemas.openxmlformats.org/officeDocument/2006/relationships/slide" Target="slides/slide53.xml"/><Relationship Id="rId36" Type="http://schemas.openxmlformats.org/officeDocument/2006/relationships/slide" Target="slides/slide68.xml"/><Relationship Id="rId49" Type="http://schemas.openxmlformats.org/officeDocument/2006/relationships/slide" Target="slides/slide103.xml"/><Relationship Id="rId10" Type="http://schemas.openxmlformats.org/officeDocument/2006/relationships/slide" Target="slides/slide20.xml"/><Relationship Id="rId19" Type="http://schemas.openxmlformats.org/officeDocument/2006/relationships/slide" Target="slides/slide35.xml"/><Relationship Id="rId31" Type="http://schemas.openxmlformats.org/officeDocument/2006/relationships/slide" Target="slides/slide57.xml"/><Relationship Id="rId44" Type="http://schemas.openxmlformats.org/officeDocument/2006/relationships/slide" Target="slides/slide93.xml"/><Relationship Id="rId4" Type="http://schemas.openxmlformats.org/officeDocument/2006/relationships/slide" Target="slides/slide11.xml"/><Relationship Id="rId9" Type="http://schemas.openxmlformats.org/officeDocument/2006/relationships/slide" Target="slides/slide17.xml"/><Relationship Id="rId14" Type="http://schemas.openxmlformats.org/officeDocument/2006/relationships/slide" Target="slides/slide24.xml"/><Relationship Id="rId22" Type="http://schemas.openxmlformats.org/officeDocument/2006/relationships/slide" Target="slides/slide38.xml"/><Relationship Id="rId27" Type="http://schemas.openxmlformats.org/officeDocument/2006/relationships/slide" Target="slides/slide50.xml"/><Relationship Id="rId30" Type="http://schemas.openxmlformats.org/officeDocument/2006/relationships/slide" Target="slides/slide55.xml"/><Relationship Id="rId35" Type="http://schemas.openxmlformats.org/officeDocument/2006/relationships/slide" Target="slides/slide67.xml"/><Relationship Id="rId43" Type="http://schemas.openxmlformats.org/officeDocument/2006/relationships/slide" Target="slides/slide92.xml"/><Relationship Id="rId48" Type="http://schemas.openxmlformats.org/officeDocument/2006/relationships/slide" Target="slides/slide102.xml"/><Relationship Id="rId8"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13075" y="8704263"/>
            <a:ext cx="831850" cy="273050"/>
          </a:xfrm>
          <a:prstGeom prst="rect">
            <a:avLst/>
          </a:prstGeom>
          <a:noFill/>
          <a:ln w="12700">
            <a:noFill/>
            <a:miter lim="800000"/>
            <a:headEnd/>
            <a:tailEnd/>
          </a:ln>
          <a:effectLst/>
        </p:spPr>
        <p:txBody>
          <a:bodyPr wrap="none" lIns="87312" tIns="44450" rIns="87312" bIns="44450">
            <a:spAutoFit/>
          </a:bodyPr>
          <a:lstStyle>
            <a:lvl1pPr defTabSz="868363">
              <a:defRPr b="1">
                <a:solidFill>
                  <a:schemeClr val="tx1"/>
                </a:solidFill>
                <a:latin typeface="Times" charset="0"/>
                <a:ea typeface="ＭＳ Ｐゴシック" pitchFamily="34" charset="-128"/>
              </a:defRPr>
            </a:lvl1pPr>
            <a:lvl2pPr marL="37931725" indent="-37474525" defTabSz="868363">
              <a:defRPr b="1">
                <a:solidFill>
                  <a:schemeClr val="tx1"/>
                </a:solidFill>
                <a:latin typeface="Times" charset="0"/>
                <a:ea typeface="ＭＳ Ｐゴシック" pitchFamily="34" charset="-128"/>
              </a:defRPr>
            </a:lvl2pPr>
            <a:lvl3pPr marL="1143000" indent="-228600" defTabSz="868363">
              <a:defRPr b="1">
                <a:solidFill>
                  <a:schemeClr val="tx1"/>
                </a:solidFill>
                <a:latin typeface="Times" charset="0"/>
                <a:ea typeface="ＭＳ Ｐゴシック" pitchFamily="34" charset="-128"/>
              </a:defRPr>
            </a:lvl3pPr>
            <a:lvl4pPr marL="1600200" indent="-228600" defTabSz="868363">
              <a:defRPr b="1">
                <a:solidFill>
                  <a:schemeClr val="tx1"/>
                </a:solidFill>
                <a:latin typeface="Times" charset="0"/>
                <a:ea typeface="ＭＳ Ｐゴシック" pitchFamily="34" charset="-128"/>
              </a:defRPr>
            </a:lvl4pPr>
            <a:lvl5pPr marL="2057400" indent="-228600" defTabSz="868363">
              <a:defRPr b="1">
                <a:solidFill>
                  <a:schemeClr val="tx1"/>
                </a:solidFill>
                <a:latin typeface="Times" charset="0"/>
                <a:ea typeface="ＭＳ Ｐゴシック" pitchFamily="34" charset="-128"/>
              </a:defRPr>
            </a:lvl5pPr>
            <a:lvl6pPr marL="2514600" indent="-228600" defTabSz="868363"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defTabSz="868363"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defTabSz="868363"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defTabSz="868363"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lnSpc>
                <a:spcPct val="90000"/>
              </a:lnSpc>
              <a:defRPr/>
            </a:pPr>
            <a:r>
              <a:rPr lang="en-US" altLang="en-US" sz="1200" b="0" smtClean="0">
                <a:latin typeface="Book Antiqua" pitchFamily="18" charset="0"/>
              </a:rPr>
              <a:t>Page </a:t>
            </a:r>
            <a:fld id="{ED90A34D-2FFA-47F1-8301-ED728FF524D8}" type="slidenum">
              <a:rPr lang="en-US" altLang="en-US" sz="1200" b="0" smtClean="0">
                <a:latin typeface="Book Antiqua" pitchFamily="18" charset="0"/>
              </a:rPr>
              <a:pPr algn="ctr">
                <a:lnSpc>
                  <a:spcPct val="90000"/>
                </a:lnSpc>
                <a:defRPr/>
              </a:pPr>
              <a:t>‹#›</a:t>
            </a:fld>
            <a:endParaRPr lang="en-US" altLang="en-US" sz="1200" b="0" smtClean="0">
              <a:latin typeface="Book Antiqua" pitchFamily="18" charset="0"/>
            </a:endParaRPr>
          </a:p>
        </p:txBody>
      </p:sp>
    </p:spTree>
    <p:extLst>
      <p:ext uri="{BB962C8B-B14F-4D97-AF65-F5344CB8AC3E}">
        <p14:creationId xmlns:p14="http://schemas.microsoft.com/office/powerpoint/2010/main" val="2866272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ltLang="en-US" noProof="0" smtClean="0"/>
              <a:t>Body Text</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1" name="Rectangle 3"/>
          <p:cNvSpPr>
            <a:spLocks noChangeArrowheads="1"/>
          </p:cNvSpPr>
          <p:nvPr/>
        </p:nvSpPr>
        <p:spPr bwMode="auto">
          <a:xfrm>
            <a:off x="3013075" y="8704263"/>
            <a:ext cx="831850" cy="273050"/>
          </a:xfrm>
          <a:prstGeom prst="rect">
            <a:avLst/>
          </a:prstGeom>
          <a:noFill/>
          <a:ln w="12700">
            <a:noFill/>
            <a:miter lim="800000"/>
            <a:headEnd/>
            <a:tailEnd/>
          </a:ln>
          <a:effectLst/>
        </p:spPr>
        <p:txBody>
          <a:bodyPr wrap="none" lIns="87312" tIns="44450" rIns="87312" bIns="44450">
            <a:spAutoFit/>
          </a:bodyPr>
          <a:lstStyle>
            <a:lvl1pPr defTabSz="868363">
              <a:defRPr b="1">
                <a:solidFill>
                  <a:schemeClr val="tx1"/>
                </a:solidFill>
                <a:latin typeface="Times" charset="0"/>
                <a:ea typeface="ＭＳ Ｐゴシック" pitchFamily="34" charset="-128"/>
              </a:defRPr>
            </a:lvl1pPr>
            <a:lvl2pPr marL="37931725" indent="-37474525" defTabSz="868363">
              <a:defRPr b="1">
                <a:solidFill>
                  <a:schemeClr val="tx1"/>
                </a:solidFill>
                <a:latin typeface="Times" charset="0"/>
                <a:ea typeface="ＭＳ Ｐゴシック" pitchFamily="34" charset="-128"/>
              </a:defRPr>
            </a:lvl2pPr>
            <a:lvl3pPr marL="1143000" indent="-228600" defTabSz="868363">
              <a:defRPr b="1">
                <a:solidFill>
                  <a:schemeClr val="tx1"/>
                </a:solidFill>
                <a:latin typeface="Times" charset="0"/>
                <a:ea typeface="ＭＳ Ｐゴシック" pitchFamily="34" charset="-128"/>
              </a:defRPr>
            </a:lvl3pPr>
            <a:lvl4pPr marL="1600200" indent="-228600" defTabSz="868363">
              <a:defRPr b="1">
                <a:solidFill>
                  <a:schemeClr val="tx1"/>
                </a:solidFill>
                <a:latin typeface="Times" charset="0"/>
                <a:ea typeface="ＭＳ Ｐゴシック" pitchFamily="34" charset="-128"/>
              </a:defRPr>
            </a:lvl4pPr>
            <a:lvl5pPr marL="2057400" indent="-228600" defTabSz="868363">
              <a:defRPr b="1">
                <a:solidFill>
                  <a:schemeClr val="tx1"/>
                </a:solidFill>
                <a:latin typeface="Times" charset="0"/>
                <a:ea typeface="ＭＳ Ｐゴシック" pitchFamily="34" charset="-128"/>
              </a:defRPr>
            </a:lvl5pPr>
            <a:lvl6pPr marL="2514600" indent="-228600" defTabSz="868363"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defTabSz="868363"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defTabSz="868363"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defTabSz="868363"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lnSpc>
                <a:spcPct val="90000"/>
              </a:lnSpc>
              <a:defRPr/>
            </a:pPr>
            <a:r>
              <a:rPr lang="en-US" altLang="en-US" sz="1200" b="0" smtClean="0">
                <a:latin typeface="Book Antiqua" pitchFamily="18" charset="0"/>
              </a:rPr>
              <a:t>Page </a:t>
            </a:r>
            <a:fld id="{BFCD4CDA-6334-4E84-B80B-8DF1A9B4D9ED}" type="slidenum">
              <a:rPr lang="en-US" altLang="en-US" sz="1200" b="0" smtClean="0">
                <a:latin typeface="Book Antiqua" pitchFamily="18" charset="0"/>
              </a:rPr>
              <a:pPr algn="ctr">
                <a:lnSpc>
                  <a:spcPct val="90000"/>
                </a:lnSpc>
                <a:defRPr/>
              </a:pPr>
              <a:t>‹#›</a:t>
            </a:fld>
            <a:endParaRPr lang="en-US" altLang="en-US" sz="1200" b="0" smtClean="0">
              <a:latin typeface="Book Antiqua" pitchFamily="18" charset="0"/>
            </a:endParaRPr>
          </a:p>
        </p:txBody>
      </p:sp>
      <p:sp>
        <p:nvSpPr>
          <p:cNvPr id="97284"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817718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bruegge@in.tum.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4588" y="687388"/>
            <a:ext cx="4568825" cy="3425825"/>
          </a:xfrm>
          <a:solidFill>
            <a:srgbClr val="FFFFFF"/>
          </a:solidFill>
          <a:ln/>
        </p:spPr>
      </p:sp>
      <p:sp>
        <p:nvSpPr>
          <p:cNvPr id="111619"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de-DE" alt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Problem formulation for customization</a:t>
            </a:r>
            <a:r>
              <a:rPr lang="de-DE" altLang="en-US" smtClean="0">
                <a:ea typeface="ＭＳ Ｐゴシック" pitchFamily="34" charset="-128"/>
              </a:rPr>
              <a:t> </a:t>
            </a:r>
          </a:p>
          <a:p>
            <a:endParaRPr lang="de-DE" altLang="en-US" smtClean="0">
              <a:ea typeface="ＭＳ Ｐゴシック" pitchFamily="34" charset="-128"/>
            </a:endParaRPr>
          </a:p>
          <a:p>
            <a:r>
              <a:rPr lang="de-DE" altLang="en-US" smtClean="0">
                <a:ea typeface="ＭＳ Ｐゴシック" pitchFamily="34" charset="-128"/>
              </a:rPr>
              <a:t>Develop this new functionality as a set of operations of a new class or adapt an existing program to a new environment or a new customer.</a:t>
            </a:r>
            <a:endParaRPr lang="en-US" altLang="en-US" smtClean="0">
              <a:ea typeface="ＭＳ Ｐゴシック" pitchFamily="34" charset="-128"/>
            </a:endParaRPr>
          </a:p>
          <a:p>
            <a:endParaRPr lang="en-US" altLang="en-US" smtClean="0">
              <a:ea typeface="ＭＳ Ｐゴシック" pitchFamily="34" charset="-128"/>
            </a:endParaRPr>
          </a:p>
          <a:p>
            <a:r>
              <a:rPr lang="en-US" altLang="en-US" smtClean="0">
                <a:ea typeface="ＭＳ Ｐゴシック" pitchFamily="34" charset="-128"/>
              </a:rPr>
              <a:t>So the goal is to produce custom objects to close the object design gap. </a:t>
            </a:r>
          </a:p>
          <a:p>
            <a:endParaRPr lang="en-US" alt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de-DE" altLang="en-US" b="1" smtClean="0">
                <a:ea typeface="ＭＳ Ｐゴシック" pitchFamily="34" charset="-128"/>
              </a:rPr>
              <a:t>There is a third way, reuse by  Generic classes</a:t>
            </a:r>
            <a:r>
              <a:rPr lang="de-DE" altLang="en-US" smtClean="0">
                <a:ea typeface="ＭＳ Ｐゴシック" pitchFamily="34" charset="-128"/>
              </a:rPr>
              <a:t>: </a:t>
            </a:r>
          </a:p>
          <a:p>
            <a:pPr lvl="2">
              <a:lnSpc>
                <a:spcPct val="80000"/>
              </a:lnSpc>
            </a:pPr>
            <a:r>
              <a:rPr lang="de-DE" altLang="en-US" smtClean="0">
                <a:ea typeface="ＭＳ Ｐゴシック" pitchFamily="34" charset="-128"/>
              </a:rPr>
              <a:t>Reuse of data structures for different base types</a:t>
            </a:r>
          </a:p>
          <a:p>
            <a:pPr lvl="2">
              <a:lnSpc>
                <a:spcPct val="80000"/>
              </a:lnSpc>
            </a:pPr>
            <a:r>
              <a:rPr lang="de-DE" altLang="en-US" smtClean="0">
                <a:ea typeface="ＭＳ Ｐゴシック" pitchFamily="34" charset="-128"/>
              </a:rPr>
              <a:t>We don‘t cover this in this class</a:t>
            </a:r>
            <a:endParaRPr lang="en-US" alt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ea typeface="ＭＳ Ｐゴシック" pitchFamily="34" charset="-128"/>
              </a:rPr>
              <a:t>Inheritance is a useful concept for two reasons</a:t>
            </a:r>
            <a:endParaRPr lang="en-US" altLang="en-US"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Let us think about how we model, When we observation Modeling of the Real World, we notice that we identify existing objects. </a:t>
            </a:r>
          </a:p>
          <a:p>
            <a:r>
              <a:rPr lang="en-US" altLang="en-US" smtClean="0">
                <a:ea typeface="ＭＳ Ｐゴシック" pitchFamily="34" charset="-128"/>
              </a:rPr>
              <a:t>Modeling of the real world leads to a system that reflects today’s realities but not necessarily tomorrow’s, or the visionary Scenario that drives our analysis.</a:t>
            </a:r>
          </a:p>
          <a:p>
            <a:endParaRPr lang="en-US" altLang="en-US" smtClean="0">
              <a:ea typeface="ＭＳ Ｐゴシック" pitchFamily="34" charset="-128"/>
            </a:endParaRPr>
          </a:p>
          <a:p>
            <a:r>
              <a:rPr lang="en-US" altLang="en-US" smtClean="0">
                <a:ea typeface="ＭＳ Ｐゴシック" pitchFamily="34" charset="-128"/>
              </a:rPr>
              <a:t>Transition to next slide: “Inheritance is found either by specialization or generalization”</a:t>
            </a:r>
          </a:p>
          <a:p>
            <a:endParaRPr lang="de-DE" altLang="en-US"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ea typeface="ＭＳ Ｐゴシック" pitchFamily="34" charset="-128"/>
              </a:rPr>
              <a:t>The distinction is subtle and depends on who is discovered first, the super class or the sub class</a:t>
            </a:r>
            <a:endParaRPr lang="en-US" altLang="en-US"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0"/>
              </a:spcBef>
            </a:pPr>
            <a:r>
              <a:rPr lang="de-DE" altLang="en-US" sz="2000" b="1" smtClean="0">
                <a:ea typeface="ＭＳ Ｐゴシック" pitchFamily="34" charset="-128"/>
              </a:rPr>
              <a:t>After the generalization there is often an opportunity for Restructuring: </a:t>
            </a:r>
          </a:p>
          <a:p>
            <a:pPr>
              <a:lnSpc>
                <a:spcPct val="100000"/>
              </a:lnSpc>
              <a:spcBef>
                <a:spcPct val="0"/>
              </a:spcBef>
            </a:pPr>
            <a:r>
              <a:rPr lang="de-DE" altLang="en-US" sz="2000" smtClean="0">
                <a:ea typeface="ＭＳ Ｐゴシック" pitchFamily="34" charset="-128"/>
              </a:rPr>
              <a:t>Why don‘t we move the methods </a:t>
            </a:r>
            <a:r>
              <a:rPr lang="de-DE" altLang="en-US" sz="2000" b="1" smtClean="0">
                <a:latin typeface="Courier New" pitchFamily="49" charset="0"/>
                <a:ea typeface="ＭＳ Ｐゴシック" pitchFamily="34" charset="-128"/>
              </a:rPr>
              <a:t>totalReceipts</a:t>
            </a:r>
            <a:r>
              <a:rPr lang="de-DE" altLang="en-US" sz="2000" b="1" smtClean="0">
                <a:ea typeface="ＭＳ Ｐゴシック" pitchFamily="34" charset="-128"/>
              </a:rPr>
              <a:t>, </a:t>
            </a:r>
            <a:r>
              <a:rPr lang="de-DE" altLang="en-US" sz="2000" b="1" smtClean="0">
                <a:latin typeface="Courier New" pitchFamily="49" charset="0"/>
                <a:ea typeface="ＭＳ Ｐゴシック" pitchFamily="34" charset="-128"/>
              </a:rPr>
              <a:t>collectMoney()</a:t>
            </a:r>
            <a:r>
              <a:rPr lang="de-DE" altLang="en-US" sz="2000" smtClean="0">
                <a:ea typeface="ＭＳ Ｐゴシック" pitchFamily="34" charset="-128"/>
              </a:rPr>
              <a:t>, </a:t>
            </a:r>
            <a:r>
              <a:rPr lang="de-DE" altLang="en-US" sz="2000" b="1" smtClean="0">
                <a:latin typeface="Courier New" pitchFamily="49" charset="0"/>
                <a:ea typeface="ＭＳ Ｐゴシック" pitchFamily="34" charset="-128"/>
              </a:rPr>
              <a:t>makeChange()</a:t>
            </a:r>
            <a:r>
              <a:rPr lang="de-DE" altLang="en-US" sz="2000" smtClean="0">
                <a:latin typeface="Courier New" pitchFamily="49" charset="0"/>
                <a:ea typeface="ＭＳ Ｐゴシック" pitchFamily="34" charset="-128"/>
              </a:rPr>
              <a:t>, </a:t>
            </a:r>
            <a:r>
              <a:rPr lang="de-DE" altLang="en-US" sz="2000" b="1" smtClean="0">
                <a:latin typeface="Courier New" pitchFamily="49" charset="0"/>
                <a:ea typeface="ＭＳ Ｐゴシック" pitchFamily="34" charset="-128"/>
              </a:rPr>
              <a:t>dispenseBeverage()</a:t>
            </a:r>
            <a:endParaRPr lang="de-DE" altLang="en-US" sz="2000" smtClean="0">
              <a:ea typeface="ＭＳ Ｐゴシック" pitchFamily="34" charset="-128"/>
            </a:endParaRPr>
          </a:p>
          <a:p>
            <a:pPr>
              <a:lnSpc>
                <a:spcPct val="100000"/>
              </a:lnSpc>
              <a:spcBef>
                <a:spcPct val="0"/>
              </a:spcBef>
            </a:pPr>
            <a:r>
              <a:rPr lang="de-DE" altLang="en-US" sz="2000" smtClean="0">
                <a:ea typeface="ＭＳ Ｐゴシック" pitchFamily="34" charset="-128"/>
              </a:rPr>
              <a:t>into the super class?</a:t>
            </a:r>
            <a:endParaRPr lang="de-DE" altLang="en-US" sz="2000" b="1" smtClean="0">
              <a:ea typeface="ＭＳ Ｐゴシック" pitchFamily="34" charset="-128"/>
            </a:endParaRPr>
          </a:p>
          <a:p>
            <a:endParaRPr lang="en-US" altLang="en-US"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smtClean="0">
                <a:ea typeface="ＭＳ Ｐゴシック" pitchFamily="34" charset="-128"/>
              </a:rPr>
              <a:t>Example Physics</a:t>
            </a:r>
            <a:r>
              <a:rPr lang="en-US" altLang="en-US" smtClean="0">
                <a:ea typeface="ＭＳ Ｐゴシック" pitchFamily="34" charset="-128"/>
              </a:rPr>
              <a:t>: The Quarks-Theory postulates the existence of certain particles. After the theory was formulated, people started seaching for those particles  and found them (others are still being looked for).</a:t>
            </a:r>
          </a:p>
          <a:p>
            <a:r>
              <a:rPr lang="en-US" altLang="en-US" b="1" smtClean="0">
                <a:ea typeface="ＭＳ Ｐゴシック" pitchFamily="34" charset="-128"/>
              </a:rPr>
              <a:t>Typical occurence of specialization in software projects:  </a:t>
            </a:r>
          </a:p>
          <a:p>
            <a:pPr lvl="1"/>
            <a:r>
              <a:rPr lang="en-US" altLang="en-US" smtClean="0">
                <a:ea typeface="ＭＳ Ｐゴシック" pitchFamily="34" charset="-128"/>
              </a:rPr>
              <a:t>Last year we finished a project, in which we developed a machine, that delivers coffee and tee with automatic detection of empty containers. </a:t>
            </a:r>
          </a:p>
          <a:p>
            <a:pPr lvl="1"/>
            <a:r>
              <a:rPr lang="en-US" altLang="en-US" smtClean="0">
                <a:ea typeface="ＭＳ Ｐゴシック" pitchFamily="34" charset="-128"/>
              </a:rPr>
              <a:t> In the new project we have to develop the same functionality for our candy machines.</a:t>
            </a:r>
          </a:p>
          <a:p>
            <a:pPr lvl="1"/>
            <a:r>
              <a:rPr lang="en-US" altLang="en-US" smtClean="0">
                <a:ea typeface="ＭＳ Ｐゴシック" pitchFamily="34" charset="-128"/>
              </a:rPr>
              <a:t>„Such a machine must be possible“.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O  bject design is the process of adding details to the  requirements analysis and making implementation decisions</a:t>
            </a:r>
          </a:p>
          <a:p>
            <a:r>
              <a:rPr lang="en-US" altLang="en-US" smtClean="0">
                <a:ea typeface="ＭＳ Ｐゴシック" pitchFamily="34" charset="-128"/>
              </a:rPr>
              <a:t>The object designer must choose among different ways to implement the analysis model with the goal to minimize execution time, memory and other measures of cost.</a:t>
            </a:r>
          </a:p>
          <a:p>
            <a:r>
              <a:rPr lang="en-US" altLang="en-US" smtClean="0">
                <a:ea typeface="ＭＳ Ｐゴシック" pitchFamily="34" charset="-128"/>
              </a:rPr>
              <a:t>Requirements Analysis: Use cases, functional and dynamic model deliver operations for object model</a:t>
            </a:r>
          </a:p>
          <a:p>
            <a:r>
              <a:rPr lang="en-US" altLang="en-US" smtClean="0">
                <a:ea typeface="ＭＳ Ｐゴシック" pitchFamily="34" charset="-128"/>
              </a:rPr>
              <a:t>Object Design: Iterates on  the models, in particular the object model and refine the models</a:t>
            </a:r>
          </a:p>
          <a:p>
            <a:r>
              <a:rPr lang="en-US" altLang="en-US" smtClean="0">
                <a:ea typeface="ＭＳ Ｐゴシック" pitchFamily="34" charset="-128"/>
              </a:rPr>
              <a:t>Object Design serves as the basis of implementation</a:t>
            </a:r>
          </a:p>
          <a:p>
            <a:endParaRPr lang="de-DE" altLang="en-US" smtClean="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Now we have the method dispenseItem in the superclass! It should be an abstract method, implemented by each of the subclasses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Inheritance is used during analysis as well as during object design! This is often confusing </a:t>
            </a:r>
          </a:p>
          <a:p>
            <a:r>
              <a:rPr lang="en-US" altLang="en-US" smtClean="0">
                <a:ea typeface="ＭＳ Ｐゴシック" pitchFamily="34" charset="-128"/>
              </a:rPr>
              <a:t>for modeling novices</a:t>
            </a:r>
          </a:p>
          <a:p>
            <a:endParaRPr lang="de-DE" altLang="en-US" smtClean="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Inheritance is a generalization technique, in which the behavior of a superclass is shared by all its subclasses. Sometimes it is misused as an implementation technique.</a:t>
            </a:r>
          </a:p>
          <a:p>
            <a:endParaRPr lang="en-US" altLang="en-US" smtClean="0">
              <a:ea typeface="ＭＳ Ｐゴシック" pitchFamily="34" charset="-128"/>
            </a:endParaRPr>
          </a:p>
          <a:p>
            <a:r>
              <a:rPr lang="en-US" altLang="en-US" sz="2000" smtClean="0">
                <a:ea typeface="ＭＳ Ｐゴシック" pitchFamily="34" charset="-128"/>
              </a:rPr>
              <a:t>Question: Can you give me an example for unwanted behavior?</a:t>
            </a:r>
            <a:endParaRPr lang="en-US" altLang="en-US" smtClean="0">
              <a:ea typeface="ＭＳ Ｐゴシック" pitchFamily="34" charset="-128"/>
            </a:endParaRPr>
          </a:p>
          <a:p>
            <a:endParaRPr lang="en-US" altLang="en-US" smtClean="0">
              <a:ea typeface="ＭＳ Ｐゴシック" pitchFamily="34" charset="-128"/>
            </a:endParaRPr>
          </a:p>
        </p:txBody>
      </p:sp>
      <p:sp>
        <p:nvSpPr>
          <p:cNvPr id="135171" name="Rectangle 3"/>
          <p:cNvSpPr>
            <a:spLocks noGrp="1" noRot="1" noChangeAspect="1" noChangeArrowheads="1" noTextEdit="1"/>
          </p:cNvSpPr>
          <p:nvPr>
            <p:ph type="sldImg"/>
          </p:nvPr>
        </p:nvSpPr>
        <p:spPr>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solidFill>
            <a:srgbClr val="FFFFFF"/>
          </a:solidFill>
          <a:ln/>
        </p:spPr>
      </p:sp>
      <p:sp>
        <p:nvSpPr>
          <p:cNvPr id="137219"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solidFill>
            <a:srgbClr val="FFFFFF"/>
          </a:solidFill>
          <a:ln/>
        </p:spPr>
      </p:sp>
      <p:sp>
        <p:nvSpPr>
          <p:cNvPr id="138243"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Object-Oriented methodologies use these terms:</a:t>
            </a:r>
          </a:p>
          <a:p>
            <a:r>
              <a:rPr lang="en-US" altLang="en-US" smtClean="0">
                <a:ea typeface="ＭＳ Ｐゴシック" pitchFamily="34" charset="-128"/>
              </a:rPr>
              <a:t>The System Design activity involves the decomposition of the system into subystems</a:t>
            </a:r>
          </a:p>
          <a:p>
            <a:endParaRPr lang="de-DE" altLang="en-US"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solidFill>
            <a:srgbClr val="FFFFFF"/>
          </a:solidFill>
          <a:ln/>
        </p:spPr>
      </p:sp>
      <p:sp>
        <p:nvSpPr>
          <p:cNvPr id="139267"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solidFill>
            <a:srgbClr val="FFFFFF"/>
          </a:solidFill>
          <a:ln/>
        </p:spPr>
      </p:sp>
      <p:sp>
        <p:nvSpPr>
          <p:cNvPr id="140291"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solidFill>
            <a:srgbClr val="FFFFFF"/>
          </a:solidFill>
          <a:ln/>
        </p:spPr>
      </p:sp>
      <p:sp>
        <p:nvSpPr>
          <p:cNvPr id="141315" name="Rectangle 3"/>
          <p:cNvSpPr>
            <a:spLocks noGrp="1" noChangeArrowheads="1"/>
          </p:cNvSpPr>
          <p:nvPr>
            <p:ph type="body" idx="1"/>
          </p:nvPr>
        </p:nvSpPr>
        <p:spPr>
          <a:solidFill>
            <a:srgbClr val="FFFFFF"/>
          </a:solidFill>
          <a:ln>
            <a:solidFill>
              <a:srgbClr val="000000"/>
            </a:solidFill>
          </a:ln>
        </p:spPr>
        <p:txBody>
          <a:bodyPr/>
          <a:lstStyle/>
          <a:p>
            <a:r>
              <a:rPr lang="de-DE" altLang="en-US" sz="1600" b="1" smtClean="0">
                <a:solidFill>
                  <a:srgbClr val="FFFF00"/>
                </a:solidFill>
                <a:ea typeface="ＭＳ Ｐゴシック" pitchFamily="34" charset="-128"/>
              </a:rPr>
              <a:t>This implementation overwrites the method </a:t>
            </a:r>
            <a:r>
              <a:rPr lang="de-DE" altLang="en-US" sz="1600" b="1" smtClean="0">
                <a:solidFill>
                  <a:srgbClr val="FFFF00"/>
                </a:solidFill>
                <a:latin typeface="Courier New" pitchFamily="49" charset="0"/>
                <a:ea typeface="ＭＳ Ｐゴシック" pitchFamily="34" charset="-128"/>
              </a:rPr>
              <a:t>setSeriennr()</a:t>
            </a:r>
            <a:r>
              <a:rPr lang="de-DE" altLang="en-US" sz="1600" b="1" smtClean="0">
                <a:solidFill>
                  <a:srgbClr val="FFFF00"/>
                </a:solidFill>
                <a:ea typeface="ＭＳ Ｐゴシック" pitchFamily="34" charset="-128"/>
              </a:rPr>
              <a:t> from class </a:t>
            </a:r>
            <a:r>
              <a:rPr lang="de-DE" altLang="en-US" sz="1600" b="1" smtClean="0">
                <a:solidFill>
                  <a:srgbClr val="FFFF00"/>
                </a:solidFill>
                <a:latin typeface="Courier New" pitchFamily="49" charset="0"/>
                <a:ea typeface="ＭＳ Ｐゴシック" pitchFamily="34" charset="-128"/>
              </a:rPr>
              <a:t>Device</a:t>
            </a:r>
            <a:endParaRPr lang="en-US" altLang="en-US" sz="1600" b="1" smtClean="0">
              <a:solidFill>
                <a:srgbClr val="FFFF00"/>
              </a:solidFill>
              <a:latin typeface="Courier New" pitchFamily="49"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solidFill>
            <a:srgbClr val="FFFFFF"/>
          </a:solidFill>
          <a:ln/>
        </p:spPr>
      </p:sp>
      <p:sp>
        <p:nvSpPr>
          <p:cNvPr id="142339" name="Rectangle 3"/>
          <p:cNvSpPr>
            <a:spLocks noGrp="1" noChangeArrowheads="1"/>
          </p:cNvSpPr>
          <p:nvPr>
            <p:ph type="body" idx="1"/>
          </p:nvPr>
        </p:nvSpPr>
        <p:spPr>
          <a:solidFill>
            <a:srgbClr val="FFFFFF"/>
          </a:solidFill>
          <a:ln>
            <a:solidFill>
              <a:srgbClr val="000000"/>
            </a:solidFill>
          </a:ln>
        </p:spPr>
        <p:txBody>
          <a:bodyPr/>
          <a:lstStyle/>
          <a:p>
            <a:r>
              <a:rPr lang="de-DE" altLang="en-US" sz="1600" b="1" smtClean="0">
                <a:solidFill>
                  <a:srgbClr val="FFFF00"/>
                </a:solidFill>
                <a:ea typeface="ＭＳ Ｐゴシック" pitchFamily="34" charset="-128"/>
              </a:rPr>
              <a:t>This implementation overwrites the method </a:t>
            </a:r>
            <a:r>
              <a:rPr lang="de-DE" altLang="en-US" sz="1600" b="1" smtClean="0">
                <a:solidFill>
                  <a:srgbClr val="FFFF00"/>
                </a:solidFill>
                <a:latin typeface="Courier New" pitchFamily="49" charset="0"/>
                <a:ea typeface="ＭＳ Ｐゴシック" pitchFamily="34" charset="-128"/>
              </a:rPr>
              <a:t>setSeriennr()</a:t>
            </a:r>
            <a:r>
              <a:rPr lang="de-DE" altLang="en-US" sz="1600" b="1" smtClean="0">
                <a:solidFill>
                  <a:srgbClr val="FFFF00"/>
                </a:solidFill>
                <a:ea typeface="ＭＳ Ｐゴシック" pitchFamily="34" charset="-128"/>
              </a:rPr>
              <a:t> from class </a:t>
            </a:r>
            <a:r>
              <a:rPr lang="de-DE" altLang="en-US" sz="1600" b="1" smtClean="0">
                <a:solidFill>
                  <a:srgbClr val="FFFF00"/>
                </a:solidFill>
                <a:latin typeface="Courier New" pitchFamily="49" charset="0"/>
                <a:ea typeface="ＭＳ Ｐゴシック" pitchFamily="34" charset="-128"/>
              </a:rPr>
              <a:t>Device</a:t>
            </a:r>
            <a:endParaRPr lang="en-US" altLang="en-US" sz="1600" b="1" smtClean="0">
              <a:solidFill>
                <a:srgbClr val="FFFF00"/>
              </a:solidFill>
              <a:latin typeface="Courier New" pitchFamily="49"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solidFill>
            <a:srgbClr val="FFFFFF"/>
          </a:solidFill>
          <a:ln/>
        </p:spPr>
      </p:sp>
      <p:sp>
        <p:nvSpPr>
          <p:cNvPr id="143363"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solidFill>
            <a:srgbClr val="FFFFFF"/>
          </a:solidFill>
          <a:ln/>
        </p:spPr>
      </p:sp>
      <p:sp>
        <p:nvSpPr>
          <p:cNvPr id="144387"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ea typeface="ＭＳ Ｐゴシック" pitchFamily="34" charset="-128"/>
              </a:rPr>
              <a:t>The empty body is also called stub</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solidFill>
            <a:srgbClr val="FFFFFF"/>
          </a:solidFill>
          <a:ln/>
        </p:spPr>
      </p:sp>
      <p:sp>
        <p:nvSpPr>
          <p:cNvPr id="145411" name="Rectangle 3"/>
          <p:cNvSpPr>
            <a:spLocks noGrp="1" noChangeArrowheads="1"/>
          </p:cNvSpPr>
          <p:nvPr>
            <p:ph type="body" idx="1"/>
          </p:nvPr>
        </p:nvSpPr>
        <p:spPr>
          <a:solidFill>
            <a:srgbClr val="FFFFFF"/>
          </a:solidFill>
          <a:ln>
            <a:solidFill>
              <a:srgbClr val="000000"/>
            </a:solidFill>
          </a:ln>
        </p:spPr>
        <p:txBody>
          <a:bodyPr/>
          <a:lstStyle/>
          <a:p>
            <a:pPr lvl="1" algn="ctr"/>
            <a:r>
              <a:rPr lang="de-DE" altLang="en-US" smtClean="0">
                <a:ea typeface="ＭＳ Ｐゴシック" pitchFamily="34" charset="-128"/>
              </a:rPr>
              <a:t>Programming languages  do not forbid such constructs. </a:t>
            </a:r>
          </a:p>
          <a:p>
            <a:pPr algn="ctr"/>
            <a:r>
              <a:rPr lang="de-DE" altLang="en-US" smtClean="0">
                <a:ea typeface="ＭＳ Ｐゴシック" pitchFamily="34" charset="-128"/>
              </a:rPr>
              <a:t>But they violate our intuitive understanding of addition, and are thus a bad use of  inheritance and specialization. </a:t>
            </a:r>
          </a:p>
          <a:p>
            <a:endParaRPr lang="en-US" altLang="en-US" smtClean="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solidFill>
            <a:srgbClr val="FFFFFF"/>
          </a:solidFill>
          <a:ln/>
        </p:spPr>
      </p:sp>
      <p:sp>
        <p:nvSpPr>
          <p:cNvPr id="146435"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solidFill>
            <a:srgbClr val="FFFFFF"/>
          </a:solidFill>
          <a:ln/>
        </p:spPr>
      </p:sp>
      <p:sp>
        <p:nvSpPr>
          <p:cNvPr id="147459"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ea typeface="ＭＳ Ｐゴシック" pitchFamily="34" charset="-128"/>
              </a:rPr>
              <a:t>This  is the final metamodel for modeling inheritance.</a:t>
            </a:r>
          </a:p>
          <a:p>
            <a:r>
              <a:rPr lang="en-US" altLang="en-US" smtClean="0">
                <a:ea typeface="ＭＳ Ｐゴシック" pitchFamily="34" charset="-128"/>
              </a:rPr>
              <a:t>Today we have added strict inheritance and contractions as two additional ways to use implementation inheritance: We identified strict inheritance as a good citizen, and if used this way, then implementation inheritance is a good thing. And we have shown that contract is a bad idea, because it leads to unmaintainable systems and unpredictable behavior. </a:t>
            </a:r>
          </a:p>
          <a:p>
            <a:endParaRPr lang="de-DE" altLang="en-US" smtClean="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solidFill>
            <a:srgbClr val="FFFFFF"/>
          </a:solidFill>
          <a:ln/>
        </p:spPr>
      </p:sp>
      <p:sp>
        <p:nvSpPr>
          <p:cNvPr id="148483"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ea typeface="ＭＳ Ｐゴシック" pitchFamily="34" charset="-128"/>
              </a:rPr>
              <a:t>ODD Management issues </a:t>
            </a:r>
          </a:p>
          <a:p>
            <a:pPr lvl="1"/>
            <a:r>
              <a:rPr lang="en-US" altLang="en-US" smtClean="0">
                <a:ea typeface="ＭＳ Ｐゴシック" pitchFamily="34" charset="-128"/>
              </a:rPr>
              <a:t>Update the system models in the RAD? </a:t>
            </a:r>
          </a:p>
          <a:p>
            <a:pPr lvl="1"/>
            <a:r>
              <a:rPr lang="en-US" altLang="en-US" smtClean="0">
                <a:ea typeface="ＭＳ Ｐゴシック" pitchFamily="34" charset="-128"/>
              </a:rPr>
              <a:t>Should the ODD be a separate document? </a:t>
            </a:r>
          </a:p>
          <a:p>
            <a:pPr lvl="1"/>
            <a:r>
              <a:rPr lang="en-US" altLang="en-US" smtClean="0">
                <a:ea typeface="ＭＳ Ｐゴシック" pitchFamily="34" charset="-128"/>
              </a:rPr>
              <a:t>Who is the target audience for these documents (Customer, developer?)</a:t>
            </a:r>
          </a:p>
          <a:p>
            <a:pPr lvl="1"/>
            <a:r>
              <a:rPr lang="en-US" altLang="en-US" smtClean="0">
                <a:ea typeface="ＭＳ Ｐゴシック" pitchFamily="34" charset="-128"/>
              </a:rPr>
              <a:t>If time is short:  Focus on the Navigational Map and Javadoc documentation?</a:t>
            </a:r>
          </a:p>
          <a:p>
            <a:r>
              <a:rPr lang="en-US" altLang="en-US" smtClean="0">
                <a:ea typeface="ＭＳ Ｐゴシック" pitchFamily="34" charset="-128"/>
              </a:rPr>
              <a:t>ODD Template:</a:t>
            </a:r>
          </a:p>
          <a:p>
            <a:pPr lvl="1"/>
            <a:r>
              <a:rPr lang="en-US" altLang="en-US" smtClean="0">
                <a:ea typeface="ＭＳ Ｐゴシック" pitchFamily="34" charset="-128"/>
              </a:rPr>
              <a:t>http://www.oose.org</a:t>
            </a:r>
          </a:p>
          <a:p>
            <a:pPr lvl="2"/>
            <a:endParaRPr lang="en-US" altLang="en-US" smtClean="0">
              <a:ea typeface="ＭＳ Ｐゴシック" pitchFamily="34" charset="-128"/>
            </a:endParaRPr>
          </a:p>
          <a:p>
            <a:endParaRPr lang="de-DE" alt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mtClean="0">
                <a:ea typeface="ＭＳ Ｐゴシック" pitchFamily="34" charset="-128"/>
              </a:rPr>
              <a:t>Off-the-shelf components are also sometimes called COTS (commercial off-the-shelf components)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solidFill>
            <a:srgbClr val="FFFFFF"/>
          </a:solidFill>
          <a:ln/>
        </p:spPr>
      </p:sp>
      <p:sp>
        <p:nvSpPr>
          <p:cNvPr id="149507"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ea typeface="ＭＳ Ｐゴシック" pitchFamily="34" charset="-128"/>
              </a:rPr>
              <a:t>Each subsystem in a system provides a service (see Chapters on System Design)</a:t>
            </a:r>
          </a:p>
          <a:p>
            <a:pPr lvl="1"/>
            <a:r>
              <a:rPr lang="en-US" altLang="en-US" smtClean="0">
                <a:ea typeface="ＭＳ Ｐゴシック" pitchFamily="34" charset="-128"/>
              </a:rPr>
              <a:t>Describes the set of operations provided by the subsystem</a:t>
            </a:r>
          </a:p>
          <a:p>
            <a:r>
              <a:rPr lang="en-US" altLang="en-US" smtClean="0">
                <a:ea typeface="ＭＳ Ｐゴシック" pitchFamily="34" charset="-128"/>
              </a:rPr>
              <a:t>Specifying a service operation as</a:t>
            </a:r>
          </a:p>
          <a:p>
            <a:pPr lvl="1"/>
            <a:r>
              <a:rPr lang="en-US" altLang="en-US" smtClean="0">
                <a:ea typeface="ＭＳ Ｐゴシック" pitchFamily="34" charset="-128"/>
              </a:rPr>
              <a:t>Signature: Name of operation, fully typed parameter list and return type</a:t>
            </a:r>
          </a:p>
          <a:p>
            <a:pPr lvl="1"/>
            <a:r>
              <a:rPr lang="en-US" altLang="en-US" smtClean="0">
                <a:ea typeface="ＭＳ Ｐゴシック" pitchFamily="34" charset="-128"/>
              </a:rPr>
              <a:t>Abstract: Describes the operation </a:t>
            </a:r>
          </a:p>
          <a:p>
            <a:pPr lvl="1"/>
            <a:r>
              <a:rPr lang="en-US" altLang="en-US" smtClean="0">
                <a:ea typeface="ＭＳ Ｐゴシック" pitchFamily="34" charset="-128"/>
              </a:rPr>
              <a:t>Pre: Precondition for calling the operation</a:t>
            </a:r>
          </a:p>
          <a:p>
            <a:pPr lvl="1"/>
            <a:r>
              <a:rPr lang="en-US" altLang="en-US" smtClean="0">
                <a:ea typeface="ＭＳ Ｐゴシック" pitchFamily="34" charset="-128"/>
              </a:rPr>
              <a:t>Post: Postcondition describing important state after the execution of the operation </a:t>
            </a:r>
          </a:p>
          <a:p>
            <a:endParaRPr lang="en-US" altLang="en-US" smtClean="0">
              <a:ea typeface="ＭＳ Ｐゴシック" pitchFamily="34" charset="-128"/>
            </a:endParaRPr>
          </a:p>
          <a:p>
            <a:r>
              <a:rPr lang="en-US" altLang="en-US" smtClean="0">
                <a:ea typeface="ＭＳ Ｐゴシック" pitchFamily="34" charset="-128"/>
              </a:rPr>
              <a:t>Use JavaDoc for the specification of service operations.</a:t>
            </a:r>
          </a:p>
          <a:p>
            <a:pPr algn="ctr"/>
            <a:endParaRPr lang="en-US" altLang="en-US" smtClean="0">
              <a:ea typeface="ＭＳ Ｐゴシック" pitchFamily="34" charset="-128"/>
            </a:endParaRPr>
          </a:p>
          <a:p>
            <a:endParaRPr lang="de-DE" altLang="en-US" smtClean="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26"/>
          <p:cNvSpPr>
            <a:spLocks noGrp="1" noRot="1" noChangeAspect="1" noChangeArrowheads="1" noTextEdit="1"/>
          </p:cNvSpPr>
          <p:nvPr>
            <p:ph type="sldImg"/>
          </p:nvPr>
        </p:nvSpPr>
        <p:spPr>
          <a:ln/>
        </p:spPr>
      </p:sp>
      <p:sp>
        <p:nvSpPr>
          <p:cNvPr id="155651"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26"/>
          <p:cNvSpPr>
            <a:spLocks noGrp="1" noRot="1" noChangeAspect="1" noChangeArrowheads="1" noTextEdit="1"/>
          </p:cNvSpPr>
          <p:nvPr>
            <p:ph type="sldImg"/>
          </p:nvPr>
        </p:nvSpPr>
        <p:spPr>
          <a:ln/>
        </p:spPr>
      </p:sp>
      <p:sp>
        <p:nvSpPr>
          <p:cNvPr id="156675"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Rot="1" noChangeAspect="1" noChangeArrowheads="1" noTextEdit="1"/>
          </p:cNvSpPr>
          <p:nvPr>
            <p:ph type="sldImg"/>
          </p:nvPr>
        </p:nvSpPr>
        <p:spPr>
          <a:ln/>
        </p:spPr>
      </p:sp>
      <p:sp>
        <p:nvSpPr>
          <p:cNvPr id="157699"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26"/>
          <p:cNvSpPr>
            <a:spLocks noGrp="1" noRot="1" noChangeAspect="1" noChangeArrowheads="1" noTextEdit="1"/>
          </p:cNvSpPr>
          <p:nvPr>
            <p:ph type="sldImg"/>
          </p:nvPr>
        </p:nvSpPr>
        <p:spPr>
          <a:ln/>
        </p:spPr>
      </p:sp>
      <p:sp>
        <p:nvSpPr>
          <p:cNvPr id="15872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900" smtClean="0">
                <a:ea typeface="ＭＳ Ｐゴシック" pitchFamily="34" charset="-128"/>
              </a:rPr>
              <a:t>Customization closes the Object Design Gap between Applplication Objects and </a:t>
            </a:r>
          </a:p>
          <a:p>
            <a:r>
              <a:rPr lang="en-US" altLang="en-US" sz="900" smtClean="0">
                <a:ea typeface="ＭＳ Ｐゴシック" pitchFamily="34" charset="-128"/>
              </a:rPr>
              <a:t>System Design Objects</a:t>
            </a:r>
          </a:p>
          <a:p>
            <a:endParaRPr lang="en-US" altLang="en-US" sz="900" smtClean="0">
              <a:ea typeface="ＭＳ Ｐゴシック" pitchFamily="34" charset="-128"/>
            </a:endParaRPr>
          </a:p>
          <a:p>
            <a:r>
              <a:rPr lang="en-US" altLang="en-US" sz="900" smtClean="0">
                <a:ea typeface="ＭＳ Ｐゴシック" pitchFamily="34" charset="-128"/>
              </a:rPr>
              <a:t>What is a gap? An example of a gap is the andreas fault shown here in this image. </a:t>
            </a:r>
          </a:p>
          <a:p>
            <a:r>
              <a:rPr lang="en-US" altLang="en-US" smtClean="0">
                <a:latin typeface="Times-Roman" charset="0"/>
                <a:ea typeface="ＭＳ Ｐゴシック" pitchFamily="34" charset="-128"/>
              </a:rPr>
              <a:t>This image shows San Andreas Lake and Crystal Springs reservoir from the air, looking SouthEast </a:t>
            </a:r>
            <a:r>
              <a:rPr lang="en-US" altLang="en-US" u="sng" smtClean="0">
                <a:solidFill>
                  <a:srgbClr val="54168B"/>
                </a:solidFill>
                <a:latin typeface="Times-Roman" charset="0"/>
                <a:ea typeface="ＭＳ Ｐゴシック" pitchFamily="34" charset="-128"/>
                <a:hlinkClick r:id="rId3"/>
              </a:rPr>
              <a:t>from HERE. </a:t>
            </a:r>
            <a:r>
              <a:rPr lang="en-US" altLang="en-US" smtClean="0">
                <a:latin typeface="Times-Roman" charset="0"/>
                <a:ea typeface="ＭＳ Ｐゴシック" pitchFamily="34" charset="-128"/>
              </a:rPr>
              <a:t>The highway paralleling the lakes to the left is Interstate 280, ``the most beautiful urban highway in the United States''. (And it is indeed very scenic.)This valley is remarkably straight because the San Andreas fault runs down its center. The San Andreas is a classic ``Strike Slip'' fault: the two sides (for the most part) move past each other horizontally. (San Francisco Bay is there at least partly because the block between the San Andreas on the West and the Hayward fault on the East has been downdropped a bit, but that motion is small compared to the tremendous horizontal displacements that have occurred along these faults.) The vegetation and terrain on either side of the lakes look different partly because the underlying rock IS geologically very different. The rock on the right came from the Southern Sierra Nevada mountains, and has been transported from several hundred miles to the South by motion along the fault. With each San Andreas earthquake, it continues a few more feet (or tens of feet) on its long slow journey North (eventually to be plastered onto Alaska?).San Andreas Lake (from which the fault takes its name) is a ``sag pond'' that naturally formed in the valley of the San Andreas fault. Strike slip faults are good places for lakes; the fault both creates a low spot to collect the water, and grinds up the rock underneath making an impermeable layer to hold the water in. Man has enlarged San Andreas lake with a dam, and created two additional lakes in the same valley, Upper and Lower Crystal Springs Reservoirs. The dam holding the reservoirs in place is under a bridge on highway 280 (but you might be distracted as you drive over it by the sight of the gleaming white ``dome home'', a spray-foam wonder visible from the same bridge on the other side).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pitchFamily="34" charset="-128"/>
              </a:rPr>
              <a:t>What you are seeing on this slide are what I would like to call patterns for analysis.</a:t>
            </a:r>
          </a:p>
          <a:p>
            <a:r>
              <a:rPr lang="en-US" altLang="en-US" smtClean="0">
                <a:latin typeface="Palatino" charset="0"/>
                <a:ea typeface="ＭＳ Ｐゴシック" pitchFamily="34" charset="-128"/>
              </a:rPr>
              <a:t>A pattern is a recurring theme, something once you get used to see something this way, allows you to very fast understand a situation.</a:t>
            </a:r>
          </a:p>
          <a:p>
            <a:r>
              <a:rPr lang="en-US" altLang="en-US" smtClean="0">
                <a:latin typeface="Palatino" charset="0"/>
                <a:ea typeface="ＭＳ Ｐゴシック" pitchFamily="34" charset="-128"/>
              </a:rPr>
              <a:t>It is well known, that if you show a set of chess positions of middle games tochess masters and non chess players, that chess masters are able to reconstruct these games without any effort. </a:t>
            </a:r>
          </a:p>
          <a:p>
            <a:endParaRPr lang="en-US" altLang="en-US" smtClean="0">
              <a:latin typeface="Palatino" charset="0"/>
              <a:ea typeface="ＭＳ Ｐゴシック" pitchFamily="34" charset="-128"/>
            </a:endParaRPr>
          </a:p>
          <a:p>
            <a:r>
              <a:rPr lang="en-US" altLang="en-US" smtClean="0">
                <a:latin typeface="Palatino" charset="0"/>
                <a:ea typeface="ＭＳ Ｐゴシック" pitchFamily="34" charset="-128"/>
              </a:rPr>
              <a:t>However, if you give them random chess configurations, chess masters are about as bad as non-chess players in reconstructing the boards.</a:t>
            </a:r>
          </a:p>
          <a:p>
            <a:r>
              <a:rPr lang="en-US" altLang="en-US" smtClean="0">
                <a:latin typeface="Palatino" charset="0"/>
                <a:ea typeface="ＭＳ Ｐゴシック" pitchFamily="34" charset="-128"/>
              </a:rPr>
              <a:t>This tells you about the value of patterns. I would like you to learn about these aggregation patterns. In fact, I challenge you to see for your team and subsystem, if any of the analysis problems you face, can be cast in terms of one of the 3 patterns above.</a:t>
            </a:r>
          </a:p>
          <a:p>
            <a:endParaRPr lang="en-US" altLang="en-US" smtClean="0">
              <a:latin typeface="Palatino" charset="0"/>
              <a:ea typeface="ＭＳ Ｐゴシック" pitchFamily="34" charset="-128"/>
            </a:endParaRPr>
          </a:p>
        </p:txBody>
      </p:sp>
      <p:sp>
        <p:nvSpPr>
          <p:cNvPr id="159747" name="Rectangle 3"/>
          <p:cNvSpPr>
            <a:spLocks noGrp="1" noRot="1" noChangeAspect="1" noChangeArrowheads="1" noTextEdit="1"/>
          </p:cNvSpPr>
          <p:nvPr>
            <p:ph type="sldImg"/>
          </p:nvPr>
        </p:nvSpPr>
        <p:spPr>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26"/>
          <p:cNvSpPr>
            <a:spLocks noGrp="1" noRot="1" noChangeAspect="1" noChangeArrowheads="1" noTextEdit="1"/>
          </p:cNvSpPr>
          <p:nvPr>
            <p:ph type="sldImg"/>
          </p:nvPr>
        </p:nvSpPr>
        <p:spPr>
          <a:xfrm>
            <a:off x="1322388" y="-131763"/>
            <a:ext cx="4211637" cy="3157538"/>
          </a:xfrm>
          <a:solidFill>
            <a:srgbClr val="FFFFFF"/>
          </a:solidFill>
          <a:ln/>
        </p:spPr>
      </p:sp>
      <p:sp>
        <p:nvSpPr>
          <p:cNvPr id="160771" name="Rectangle 1027"/>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Palatino" charset="0"/>
              <a:ea typeface="ＭＳ Ｐゴシック" pitchFamily="34" charset="-128"/>
            </a:endParaRPr>
          </a:p>
          <a:p>
            <a:endParaRPr lang="en-US" altLang="en-US" smtClean="0">
              <a:latin typeface="Palatino" charset="0"/>
              <a:ea typeface="ＭＳ Ｐゴシック" pitchFamily="34" charset="-128"/>
            </a:endParaRPr>
          </a:p>
          <a:p>
            <a:r>
              <a:rPr lang="en-US" altLang="en-US" smtClean="0">
                <a:latin typeface="Palatino" charset="0"/>
                <a:ea typeface="ＭＳ Ｐゴシック" pitchFamily="34" charset="-128"/>
              </a:rPr>
              <a:t>This model is already much more complex than the model shown on the previous slide. Its purpose is still for communication only. </a:t>
            </a:r>
          </a:p>
          <a:p>
            <a:endParaRPr lang="en-US" altLang="en-US" smtClean="0">
              <a:latin typeface="Palatino" charset="0"/>
              <a:ea typeface="ＭＳ Ｐゴシック" pitchFamily="34" charset="-128"/>
            </a:endParaRPr>
          </a:p>
          <a:p>
            <a:r>
              <a:rPr lang="en-US" altLang="en-US" smtClean="0">
                <a:latin typeface="Palatino" charset="0"/>
                <a:ea typeface="ＭＳ Ｐゴシック" pitchFamily="34" charset="-128"/>
              </a:rPr>
              <a:t>Because it already has quite a number of abstractions,  It can only be understood if we communicate the model well to the user. We can do this by navigating through the model and highlight basic abstractions and typical patterns. </a:t>
            </a:r>
          </a:p>
          <a:p>
            <a:endParaRPr lang="en-US" altLang="en-US" smtClean="0">
              <a:latin typeface="Palatino" charset="0"/>
              <a:ea typeface="ＭＳ Ｐゴシック" pitchFamily="34" charset="-128"/>
            </a:endParaRPr>
          </a:p>
          <a:p>
            <a:r>
              <a:rPr lang="en-US" altLang="en-US" smtClean="0">
                <a:latin typeface="Palatino" charset="0"/>
                <a:ea typeface="ＭＳ Ｐゴシック" pitchFamily="34" charset="-128"/>
              </a:rPr>
              <a:t> For example, we can highlight the basic abstraction (the ones used in the previous slide) &lt;&lt;Proceed to first animation&gt;&gt; and tell the listener that these are the abstraction used in the previous slide (to make the point more clear, the instructor can move once more to the previous slide)</a:t>
            </a:r>
          </a:p>
          <a:p>
            <a:endParaRPr lang="en-US" altLang="en-US" smtClean="0">
              <a:latin typeface="Palatino" charset="0"/>
              <a:ea typeface="ＭＳ Ｐゴシック" pitchFamily="34" charset="-128"/>
            </a:endParaRPr>
          </a:p>
          <a:p>
            <a:r>
              <a:rPr lang="en-US" altLang="en-US" smtClean="0">
                <a:latin typeface="Palatino" charset="0"/>
                <a:ea typeface="ＭＳ Ｐゴシック" pitchFamily="34" charset="-128"/>
              </a:rPr>
              <a:t>To reduce the complexity of the model, the instructor can then point out that Work Product, Task and Participant all are now basic leaves in a composite pattern. &lt;&lt;Proceed to the next animation, show the use of the composite patterns&gt;&gt;. </a:t>
            </a:r>
          </a:p>
          <a:p>
            <a:endParaRPr lang="en-US" altLang="en-US" smtClean="0">
              <a:latin typeface="Palatino" charset="0"/>
              <a:ea typeface="ＭＳ Ｐゴシック" pitchFamily="34" charset="-128"/>
            </a:endParaRPr>
          </a:p>
          <a:p>
            <a:r>
              <a:rPr lang="en-US" altLang="en-US" smtClean="0">
                <a:latin typeface="Palatino" charset="0"/>
                <a:ea typeface="ＭＳ Ｐゴシック" pitchFamily="34" charset="-128"/>
              </a:rPr>
              <a:t>To reduce the complexity even further, the instructor finally points out the use of inheritance for the taxonomies (Resource, Staff, Work Product and Activity)</a:t>
            </a:r>
          </a:p>
          <a:p>
            <a:endParaRPr lang="en-US" altLang="en-US" smtClean="0">
              <a:latin typeface="Palatino" charset="0"/>
              <a:ea typeface="ＭＳ Ｐゴシック" pitchFamily="34" charset="-128"/>
            </a:endParaRPr>
          </a:p>
          <a:p>
            <a:r>
              <a:rPr lang="en-US" altLang="en-US" smtClean="0">
                <a:latin typeface="Palatino" charset="0"/>
                <a:ea typeface="ＭＳ Ｐゴシック" pitchFamily="34" charset="-128"/>
              </a:rPr>
              <a:t>Given these three tips, the students should be able to understand the model themselves. </a:t>
            </a:r>
          </a:p>
          <a:p>
            <a:endParaRPr lang="en-US" altLang="en-US" smtClean="0">
              <a:latin typeface="Palatino"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solidFill>
            <a:srgbClr val="FFFFFF"/>
          </a:solidFill>
          <a:ln/>
        </p:spPr>
      </p:sp>
      <p:sp>
        <p:nvSpPr>
          <p:cNvPr id="161795"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Palatino" charset="0"/>
                <a:ea typeface="ＭＳ Ｐゴシック" pitchFamily="34" charset="-128"/>
              </a:rPr>
              <a:t>Delegation is used to bind an Adapter and an </a:t>
            </a:r>
            <a:r>
              <a:rPr lang="en-US" altLang="en-US" dirty="0" err="1" smtClean="0">
                <a:latin typeface="Palatino" charset="0"/>
                <a:ea typeface="ＭＳ Ｐゴシック" pitchFamily="34" charset="-128"/>
              </a:rPr>
              <a:t>Adaptee</a:t>
            </a:r>
            <a:r>
              <a:rPr lang="en-US" altLang="en-US" dirty="0" smtClean="0">
                <a:latin typeface="Palatino" charset="0"/>
                <a:ea typeface="ＭＳ Ｐゴシック" pitchFamily="34" charset="-128"/>
              </a:rPr>
              <a:t> (Legacy Class)</a:t>
            </a:r>
          </a:p>
          <a:p>
            <a:r>
              <a:rPr lang="en-US" altLang="en-US" dirty="0" smtClean="0">
                <a:latin typeface="Palatino" charset="0"/>
                <a:ea typeface="ＭＳ Ｐゴシック" pitchFamily="34" charset="-128"/>
              </a:rPr>
              <a:t>Interface inheritance is use to specify the interface of the Adapter class.</a:t>
            </a:r>
          </a:p>
          <a:p>
            <a:r>
              <a:rPr lang="en-US" altLang="en-US" dirty="0" err="1" smtClean="0">
                <a:latin typeface="Palatino" charset="0"/>
                <a:ea typeface="ＭＳ Ｐゴシック" pitchFamily="34" charset="-128"/>
              </a:rPr>
              <a:t>Adaptee</a:t>
            </a:r>
            <a:r>
              <a:rPr lang="en-US" altLang="en-US" dirty="0" smtClean="0">
                <a:latin typeface="Palatino" charset="0"/>
                <a:ea typeface="ＭＳ Ｐゴシック" pitchFamily="34" charset="-128"/>
              </a:rPr>
              <a:t> (usually called legacy system) pre-exist the Adapter.</a:t>
            </a:r>
          </a:p>
          <a:p>
            <a:r>
              <a:rPr lang="en-US" altLang="en-US" dirty="0" smtClean="0">
                <a:latin typeface="Palatino" charset="0"/>
                <a:ea typeface="ＭＳ Ｐゴシック" pitchFamily="34" charset="-128"/>
              </a:rPr>
              <a:t>Client Interface may be realized as an interface in Java.</a:t>
            </a:r>
          </a:p>
          <a:p>
            <a:endParaRPr lang="de-DE" altLang="en-US" dirty="0" smtClean="0">
              <a:latin typeface="Palatino" charset="0"/>
              <a:ea typeface="ＭＳ Ｐゴシック"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solidFill>
            <a:srgbClr val="FFFFFF"/>
          </a:solidFill>
          <a:ln/>
        </p:spPr>
      </p:sp>
      <p:sp>
        <p:nvSpPr>
          <p:cNvPr id="162819"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latin typeface="Palatino" charset="0"/>
              <a:ea typeface="ＭＳ Ｐゴシック"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solidFill>
            <a:srgbClr val="FFFFFF"/>
          </a:solidFill>
          <a:ln/>
        </p:spPr>
      </p:sp>
      <p:sp>
        <p:nvSpPr>
          <p:cNvPr id="163843" name="Rectangle 3"/>
          <p:cNvSpPr>
            <a:spLocks noGrp="1" noChangeArrowheads="1"/>
          </p:cNvSpPr>
          <p:nvPr>
            <p:ph type="body" idx="1"/>
          </p:nvPr>
        </p:nvSpPr>
        <p:spPr>
          <a:solidFill>
            <a:srgbClr val="FFFFFF"/>
          </a:solidFill>
          <a:ln>
            <a:solidFill>
              <a:srgbClr val="000000"/>
            </a:solidFill>
          </a:ln>
        </p:spPr>
        <p:txBody>
          <a:bodyPr/>
          <a:lstStyle/>
          <a:p>
            <a:pPr>
              <a:lnSpc>
                <a:spcPct val="100000"/>
              </a:lnSpc>
              <a:spcBef>
                <a:spcPct val="0"/>
              </a:spcBef>
            </a:pPr>
            <a:r>
              <a:rPr lang="en-US" altLang="en-US" sz="1800" b="1" smtClean="0">
                <a:solidFill>
                  <a:srgbClr val="FF1C1F"/>
                </a:solidFill>
                <a:latin typeface="Palatino" charset="0"/>
                <a:ea typeface="ＭＳ Ｐゴシック" pitchFamily="34" charset="-128"/>
              </a:rPr>
              <a:t>It provides a bridge between the Abstraction (in the application domain) and the Implementor (in the solution domain)</a:t>
            </a:r>
          </a:p>
          <a:p>
            <a:endParaRPr lang="en-US" altLang="en-US" smtClean="0">
              <a:latin typeface="Palatino"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solidFill>
            <a:srgbClr val="FFFFFF"/>
          </a:solidFill>
          <a:ln/>
        </p:spPr>
      </p:sp>
      <p:sp>
        <p:nvSpPr>
          <p:cNvPr id="165891"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latin typeface="Palatino" charset="0"/>
              <a:ea typeface="ＭＳ Ｐゴシック"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Palatino" charset="0"/>
              <a:ea typeface="ＭＳ Ｐゴシック"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Palatino" charset="0"/>
              <a:ea typeface="ＭＳ Ｐゴシック"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Palatino" charset="0"/>
              <a:ea typeface="ＭＳ Ｐゴシック"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Palatino"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A Detailed View of Object Design Activities</a:t>
            </a:r>
            <a:endParaRPr lang="de-DE" alt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extLst>
      <p:ext uri="{BB962C8B-B14F-4D97-AF65-F5344CB8AC3E}">
        <p14:creationId xmlns:p14="http://schemas.microsoft.com/office/powerpoint/2010/main" val="130918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67496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63123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p:cNvSpPr>
            <a:spLocks noGrp="1"/>
          </p:cNvSpPr>
          <p:nvPr>
            <p:ph type="title"/>
          </p:nvPr>
        </p:nvSpPr>
        <p:spPr>
          <a:xfrm>
            <a:off x="419100" y="222250"/>
            <a:ext cx="8153400" cy="863600"/>
          </a:xfrm>
        </p:spPr>
        <p:txBody>
          <a:bodyPr/>
          <a:lstStyle/>
          <a:p>
            <a:r>
              <a:rPr lang="en-US"/>
              <a:t>Mastertitelformat bearbeiten</a:t>
            </a:r>
          </a:p>
        </p:txBody>
      </p:sp>
      <p:sp>
        <p:nvSpPr>
          <p:cNvPr id="3" name="Inhaltsplatzhalter 2"/>
          <p:cNvSpPr>
            <a:spLocks noGrp="1"/>
          </p:cNvSpPr>
          <p:nvPr>
            <p:ph sz="half" idx="1"/>
          </p:nvPr>
        </p:nvSpPr>
        <p:spPr>
          <a:xfrm>
            <a:off x="533400" y="1295400"/>
            <a:ext cx="8001000" cy="23241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533400" y="3771900"/>
            <a:ext cx="8001000" cy="23241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328086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4"/>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lvl1pPr>
              <a:defRPr sz="2400" b="1">
                <a:solidFill>
                  <a:schemeClr val="tx1"/>
                </a:solidFill>
                <a:latin typeface="Times" panose="02020603050405020304" pitchFamily="18" charset="0"/>
                <a:ea typeface="ＭＳ Ｐゴシック" panose="020B0600070205080204" pitchFamily="34" charset="-128"/>
              </a:defRPr>
            </a:lvl1pPr>
            <a:lvl2pPr marL="37931725" indent="-37474525">
              <a:defRPr sz="2400" b="1">
                <a:solidFill>
                  <a:schemeClr val="tx1"/>
                </a:solidFill>
                <a:latin typeface="Times" panose="02020603050405020304" pitchFamily="18" charset="0"/>
                <a:ea typeface="ＭＳ Ｐゴシック" panose="020B0600070205080204" pitchFamily="34" charset="-128"/>
              </a:defRPr>
            </a:lvl2pPr>
            <a:lvl3pPr>
              <a:defRPr sz="2400" b="1">
                <a:solidFill>
                  <a:schemeClr val="tx1"/>
                </a:solidFill>
                <a:latin typeface="Times" panose="02020603050405020304" pitchFamily="18" charset="0"/>
                <a:ea typeface="ＭＳ Ｐゴシック" panose="020B0600070205080204" pitchFamily="34" charset="-128"/>
              </a:defRPr>
            </a:lvl3pPr>
            <a:lvl4pPr>
              <a:defRPr sz="2400" b="1">
                <a:solidFill>
                  <a:schemeClr val="tx1"/>
                </a:solidFill>
                <a:latin typeface="Times" panose="02020603050405020304" pitchFamily="18" charset="0"/>
                <a:ea typeface="ＭＳ Ｐゴシック" panose="020B0600070205080204" pitchFamily="34" charset="-128"/>
              </a:defRPr>
            </a:lvl4pPr>
            <a:lvl5pPr>
              <a:defRPr sz="2400" b="1">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9pPr>
          </a:lstStyle>
          <a:p>
            <a:pPr>
              <a:defRPr/>
            </a:pPr>
            <a:r>
              <a:rPr lang="en-US" altLang="en-US" sz="1800" b="0" smtClean="0"/>
              <a:t>Using UML, Patterns, and Java</a:t>
            </a:r>
          </a:p>
        </p:txBody>
      </p:sp>
      <p:sp>
        <p:nvSpPr>
          <p:cNvPr id="4" name="Text Box 5"/>
          <p:cNvSpPr txBox="1">
            <a:spLocks noChangeArrowheads="1"/>
          </p:cNvSpPr>
          <p:nvPr/>
        </p:nvSpPr>
        <p:spPr bwMode="auto">
          <a:xfrm rot="16200000">
            <a:off x="-2659063" y="3171826"/>
            <a:ext cx="6405563" cy="519112"/>
          </a:xfrm>
          <a:prstGeom prst="rect">
            <a:avLst/>
          </a:prstGeom>
          <a:noFill/>
          <a:ln w="12700">
            <a:noFill/>
            <a:miter lim="800000"/>
            <a:headEnd/>
            <a:tailEnd/>
          </a:ln>
          <a:effectLst/>
        </p:spPr>
        <p:txBody>
          <a:bodyPr>
            <a:spAutoFit/>
          </a:bodyPr>
          <a:lstStyle>
            <a:lvl1pPr>
              <a:defRPr sz="2400" b="1">
                <a:solidFill>
                  <a:schemeClr val="tx1"/>
                </a:solidFill>
                <a:latin typeface="Times" panose="02020603050405020304" pitchFamily="18" charset="0"/>
                <a:ea typeface="ＭＳ Ｐゴシック" panose="020B0600070205080204" pitchFamily="34" charset="-128"/>
              </a:defRPr>
            </a:lvl1pPr>
            <a:lvl2pPr marL="37931725" indent="-37474525">
              <a:defRPr sz="2400" b="1">
                <a:solidFill>
                  <a:schemeClr val="tx1"/>
                </a:solidFill>
                <a:latin typeface="Times" panose="02020603050405020304" pitchFamily="18" charset="0"/>
                <a:ea typeface="ＭＳ Ｐゴシック" panose="020B0600070205080204" pitchFamily="34" charset="-128"/>
              </a:defRPr>
            </a:lvl2pPr>
            <a:lvl3pPr>
              <a:defRPr sz="2400" b="1">
                <a:solidFill>
                  <a:schemeClr val="tx1"/>
                </a:solidFill>
                <a:latin typeface="Times" panose="02020603050405020304" pitchFamily="18" charset="0"/>
                <a:ea typeface="ＭＳ Ｐゴシック" panose="020B0600070205080204" pitchFamily="34" charset="-128"/>
              </a:defRPr>
            </a:lvl3pPr>
            <a:lvl4pPr>
              <a:defRPr sz="2400" b="1">
                <a:solidFill>
                  <a:schemeClr val="tx1"/>
                </a:solidFill>
                <a:latin typeface="Times" panose="02020603050405020304" pitchFamily="18" charset="0"/>
                <a:ea typeface="ＭＳ Ｐゴシック" panose="020B0600070205080204" pitchFamily="34" charset="-128"/>
              </a:defRPr>
            </a:lvl4pPr>
            <a:lvl5pPr>
              <a:defRPr sz="2400" b="1">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9pPr>
          </a:lstStyle>
          <a:p>
            <a:pPr>
              <a:spcBef>
                <a:spcPct val="50000"/>
              </a:spcBef>
              <a:defRPr/>
            </a:pPr>
            <a:r>
              <a:rPr lang="en-US" altLang="en-US" sz="2800" smtClean="0"/>
              <a:t>Object-Oriented Software Engineering</a:t>
            </a:r>
            <a:endParaRPr lang="en-US" altLang="en-US" sz="1800" b="0" smtClean="0"/>
          </a:p>
        </p:txBody>
      </p:sp>
      <p:sp>
        <p:nvSpPr>
          <p:cNvPr id="184323"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r>
              <a:rPr lang="en-US"/>
              <a:t>Mastertitelformat bearbeiten</a:t>
            </a:r>
          </a:p>
        </p:txBody>
      </p:sp>
    </p:spTree>
    <p:extLst>
      <p:ext uri="{BB962C8B-B14F-4D97-AF65-F5344CB8AC3E}">
        <p14:creationId xmlns:p14="http://schemas.microsoft.com/office/powerpoint/2010/main" val="423275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30989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extLst>
      <p:ext uri="{BB962C8B-B14F-4D97-AF65-F5344CB8AC3E}">
        <p14:creationId xmlns:p14="http://schemas.microsoft.com/office/powerpoint/2010/main" val="186943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105151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64108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extLst>
      <p:ext uri="{BB962C8B-B14F-4D97-AF65-F5344CB8AC3E}">
        <p14:creationId xmlns:p14="http://schemas.microsoft.com/office/powerpoint/2010/main" val="81299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62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120259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318175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smtClean="0"/>
              <a:t>Mastertextformat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27" name="Rectangle 3"/>
          <p:cNvSpPr>
            <a:spLocks noGrp="1" noChangeArrowheads="1"/>
          </p:cNvSpPr>
          <p:nvPr>
            <p:ph type="title"/>
          </p:nvPr>
        </p:nvSpPr>
        <p:spPr bwMode="auto">
          <a:xfrm>
            <a:off x="419100" y="222250"/>
            <a:ext cx="8153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smtClean="0"/>
              <a:t>Mastertitelformat bearbeiten</a:t>
            </a:r>
          </a:p>
        </p:txBody>
      </p:sp>
      <p:sp>
        <p:nvSpPr>
          <p:cNvPr id="6" name="Rechteck 5"/>
          <p:cNvSpPr/>
          <p:nvPr/>
        </p:nvSpPr>
        <p:spPr>
          <a:xfrm>
            <a:off x="3967163" y="3198813"/>
            <a:ext cx="184150" cy="460375"/>
          </a:xfrm>
          <a:prstGeom prst="rect">
            <a:avLst/>
          </a:prstGeom>
        </p:spPr>
        <p:txBody>
          <a:bodyPr wrap="none">
            <a:spAutoFit/>
          </a:bodyPr>
          <a:lstStyle>
            <a:lvl1pPr>
              <a:defRPr sz="2400" b="1">
                <a:solidFill>
                  <a:schemeClr val="tx1"/>
                </a:solidFill>
                <a:latin typeface="Times" panose="02020603050405020304" pitchFamily="18" charset="0"/>
                <a:ea typeface="ＭＳ Ｐゴシック" panose="020B0600070205080204" pitchFamily="34" charset="-128"/>
              </a:defRPr>
            </a:lvl1pPr>
            <a:lvl2pPr marL="37931725" indent="-37474525">
              <a:defRPr sz="2400" b="1">
                <a:solidFill>
                  <a:schemeClr val="tx1"/>
                </a:solidFill>
                <a:latin typeface="Times" panose="02020603050405020304" pitchFamily="18" charset="0"/>
                <a:ea typeface="ＭＳ Ｐゴシック" panose="020B0600070205080204" pitchFamily="34" charset="-128"/>
              </a:defRPr>
            </a:lvl2pPr>
            <a:lvl3pPr>
              <a:defRPr sz="2400" b="1">
                <a:solidFill>
                  <a:schemeClr val="tx1"/>
                </a:solidFill>
                <a:latin typeface="Times" panose="02020603050405020304" pitchFamily="18" charset="0"/>
                <a:ea typeface="ＭＳ Ｐゴシック" panose="020B0600070205080204" pitchFamily="34" charset="-128"/>
              </a:defRPr>
            </a:lvl3pPr>
            <a:lvl4pPr>
              <a:defRPr sz="2400" b="1">
                <a:solidFill>
                  <a:schemeClr val="tx1"/>
                </a:solidFill>
                <a:latin typeface="Times" panose="02020603050405020304" pitchFamily="18" charset="0"/>
                <a:ea typeface="ＭＳ Ｐゴシック" panose="020B0600070205080204" pitchFamily="34" charset="-128"/>
              </a:defRPr>
            </a:lvl4pPr>
            <a:lvl5pPr>
              <a:defRPr sz="2400" b="1">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9pPr>
          </a:lstStyle>
          <a:p>
            <a:pPr>
              <a:defRPr/>
            </a:pPr>
            <a:endParaRPr lang="en-US" altLang="en-US" sz="1800" smtClean="0">
              <a:latin typeface="Helvetica" panose="020B0604020202020204" pitchFamily="34" charset="0"/>
            </a:endParaRPr>
          </a:p>
        </p:txBody>
      </p:sp>
      <p:sp>
        <p:nvSpPr>
          <p:cNvPr id="7" name="Text Box 10"/>
          <p:cNvSpPr txBox="1">
            <a:spLocks noChangeArrowheads="1"/>
          </p:cNvSpPr>
          <p:nvPr/>
        </p:nvSpPr>
        <p:spPr bwMode="auto">
          <a:xfrm>
            <a:off x="360363" y="6400800"/>
            <a:ext cx="8382000" cy="230188"/>
          </a:xfrm>
          <a:prstGeom prst="rect">
            <a:avLst/>
          </a:prstGeom>
          <a:noFill/>
          <a:ln w="12700">
            <a:noFill/>
            <a:miter lim="800000"/>
            <a:headEnd/>
            <a:tailEnd/>
          </a:ln>
          <a:effectLst/>
        </p:spPr>
        <p:txBody>
          <a:bodyPr>
            <a:spAutoFit/>
          </a:bodyPr>
          <a:lstStyle>
            <a:lvl1pPr defTabSz="514350">
              <a:defRPr b="1">
                <a:solidFill>
                  <a:schemeClr val="tx1"/>
                </a:solidFill>
                <a:latin typeface="Times" charset="0"/>
                <a:ea typeface="ＭＳ Ｐゴシック" pitchFamily="34" charset="-128"/>
              </a:defRPr>
            </a:lvl1pPr>
            <a:lvl2pPr marL="37931725" indent="-37474525" defTabSz="514350">
              <a:defRPr b="1">
                <a:solidFill>
                  <a:schemeClr val="tx1"/>
                </a:solidFill>
                <a:latin typeface="Times" charset="0"/>
                <a:ea typeface="ＭＳ Ｐゴシック" pitchFamily="34" charset="-128"/>
              </a:defRPr>
            </a:lvl2pPr>
            <a:lvl3pPr marL="1143000" indent="-228600" defTabSz="514350">
              <a:defRPr b="1">
                <a:solidFill>
                  <a:schemeClr val="tx1"/>
                </a:solidFill>
                <a:latin typeface="Times" charset="0"/>
                <a:ea typeface="ＭＳ Ｐゴシック" pitchFamily="34" charset="-128"/>
              </a:defRPr>
            </a:lvl3pPr>
            <a:lvl4pPr marL="1600200" indent="-228600" defTabSz="514350">
              <a:defRPr b="1">
                <a:solidFill>
                  <a:schemeClr val="tx1"/>
                </a:solidFill>
                <a:latin typeface="Times" charset="0"/>
                <a:ea typeface="ＭＳ Ｐゴシック" pitchFamily="34" charset="-128"/>
              </a:defRPr>
            </a:lvl4pPr>
            <a:lvl5pPr marL="2057400" indent="-228600" defTabSz="514350">
              <a:defRPr b="1">
                <a:solidFill>
                  <a:schemeClr val="tx1"/>
                </a:solidFill>
                <a:latin typeface="Times" charset="0"/>
                <a:ea typeface="ＭＳ Ｐゴシック" pitchFamily="34" charset="-128"/>
              </a:defRPr>
            </a:lvl5pPr>
            <a:lvl6pPr marL="2514600" indent="-228600" defTabSz="51435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defTabSz="51435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defTabSz="51435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defTabSz="514350" eaLnBrk="0" fontAlgn="base" hangingPunct="0">
              <a:spcBef>
                <a:spcPct val="0"/>
              </a:spcBef>
              <a:spcAft>
                <a:spcPct val="0"/>
              </a:spcAft>
              <a:defRPr b="1">
                <a:solidFill>
                  <a:schemeClr val="tx1"/>
                </a:solidFill>
                <a:latin typeface="Times" charset="0"/>
                <a:ea typeface="ＭＳ Ｐゴシック" pitchFamily="34" charset="-128"/>
              </a:defRPr>
            </a:lvl9pPr>
          </a:lstStyle>
          <a:p>
            <a:pPr>
              <a:defRPr/>
            </a:pPr>
            <a:r>
              <a:rPr lang="en-US" altLang="en-US" sz="900" smtClean="0">
                <a:latin typeface="Helvetica" charset="0"/>
              </a:rPr>
              <a:t>Bernd Bruegge &amp; Allen H. Dutoit 	       	   Object-Oriented Software Engineering: Using UML, Patterns, and Java                                        </a:t>
            </a:r>
            <a:fld id="{82EFEF41-E95B-434F-B444-98AD436D0FCA}" type="slidenum">
              <a:rPr lang="en-US" altLang="en-US" sz="900" smtClean="0">
                <a:latin typeface="Helvetica" charset="0"/>
              </a:rPr>
              <a:pPr>
                <a:defRPr/>
              </a:pPr>
              <a:t>‹#›</a:t>
            </a:fld>
            <a:endParaRPr lang="en-US" altLang="en-US" sz="900" smtClean="0">
              <a:latin typeface="Helvetica" charset="0"/>
            </a:endParaRP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000" b="1">
          <a:solidFill>
            <a:schemeClr val="tx2"/>
          </a:solidFill>
          <a:latin typeface="Century Gothic" pitchFamily="-108" charset="0"/>
        </a:defRPr>
      </a:lvl6pPr>
      <a:lvl7pPr marL="914400" algn="l" rtl="0" eaLnBrk="1" fontAlgn="base" hangingPunct="1">
        <a:lnSpc>
          <a:spcPct val="90000"/>
        </a:lnSpc>
        <a:spcBef>
          <a:spcPct val="0"/>
        </a:spcBef>
        <a:spcAft>
          <a:spcPct val="0"/>
        </a:spcAft>
        <a:defRPr sz="3000" b="1">
          <a:solidFill>
            <a:schemeClr val="tx2"/>
          </a:solidFill>
          <a:latin typeface="Century Gothic" pitchFamily="-108" charset="0"/>
        </a:defRPr>
      </a:lvl7pPr>
      <a:lvl8pPr marL="1371600" algn="l" rtl="0" eaLnBrk="1" fontAlgn="base" hangingPunct="1">
        <a:lnSpc>
          <a:spcPct val="90000"/>
        </a:lnSpc>
        <a:spcBef>
          <a:spcPct val="0"/>
        </a:spcBef>
        <a:spcAft>
          <a:spcPct val="0"/>
        </a:spcAft>
        <a:defRPr sz="3000" b="1">
          <a:solidFill>
            <a:schemeClr val="tx2"/>
          </a:solidFill>
          <a:latin typeface="Century Gothic" pitchFamily="-108" charset="0"/>
        </a:defRPr>
      </a:lvl8pPr>
      <a:lvl9pPr marL="1828800" algn="l" rtl="0" eaLnBrk="1" fontAlgn="base" hangingPunct="1">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charset="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Clr>
          <a:schemeClr val="hlink"/>
        </a:buClr>
        <a:buSzPct val="100000"/>
        <a:buFont typeface="Times"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5pPr>
      <a:lvl6pPr marL="24574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ideo" Target="Silberpfeil%20in%20Le%20Mans.mpg"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oulter.com/ttt/index.cgi"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23.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 descr="CO.8.TentInIgloo.tif                                           0012C2BC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t="22266"/>
          <a:stretch>
            <a:fillRect/>
          </a:stretch>
        </p:blipFill>
        <p:spPr bwMode="auto">
          <a:xfrm>
            <a:off x="1276350" y="250825"/>
            <a:ext cx="7624763" cy="641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5"/>
          <p:cNvSpPr>
            <a:spLocks noChangeArrowheads="1"/>
          </p:cNvSpPr>
          <p:nvPr/>
        </p:nvSpPr>
        <p:spPr bwMode="auto">
          <a:xfrm>
            <a:off x="1287463" y="652463"/>
            <a:ext cx="68453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lnSpc>
                <a:spcPct val="90000"/>
              </a:lnSpc>
            </a:pPr>
            <a:r>
              <a:rPr lang="en-US" altLang="en-US" sz="4400"/>
              <a:t>Chapter 8, Object Design: Reuse and Patterns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ea typeface="ＭＳ Ｐゴシック" pitchFamily="34" charset="-128"/>
              </a:rPr>
              <a:t>Detailed View of Object Design Activities (ctd)</a:t>
            </a:r>
          </a:p>
        </p:txBody>
      </p:sp>
      <p:grpSp>
        <p:nvGrpSpPr>
          <p:cNvPr id="12291" name="Group 4"/>
          <p:cNvGrpSpPr>
            <a:grpSpLocks/>
          </p:cNvGrpSpPr>
          <p:nvPr/>
        </p:nvGrpSpPr>
        <p:grpSpPr bwMode="auto">
          <a:xfrm>
            <a:off x="558800" y="800100"/>
            <a:ext cx="7824788" cy="5649913"/>
            <a:chOff x="804" y="853"/>
            <a:chExt cx="4125" cy="2978"/>
          </a:xfrm>
        </p:grpSpPr>
        <p:sp>
          <p:nvSpPr>
            <p:cNvPr id="12292" name="AutoShape 5"/>
            <p:cNvSpPr>
              <a:spLocks noChangeArrowheads="1"/>
            </p:cNvSpPr>
            <p:nvPr/>
          </p:nvSpPr>
          <p:spPr bwMode="auto">
            <a:xfrm>
              <a:off x="1097" y="2561"/>
              <a:ext cx="1428" cy="281"/>
            </a:xfrm>
            <a:prstGeom prst="roundRect">
              <a:avLst>
                <a:gd name="adj" fmla="val 47685"/>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293" name="Rectangle 6"/>
            <p:cNvSpPr>
              <a:spLocks noChangeArrowheads="1"/>
            </p:cNvSpPr>
            <p:nvPr/>
          </p:nvSpPr>
          <p:spPr bwMode="auto">
            <a:xfrm>
              <a:off x="1283" y="2665"/>
              <a:ext cx="944"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Collapsing classes</a:t>
              </a:r>
              <a:endParaRPr lang="en-US" altLang="en-US" b="0">
                <a:latin typeface="Lucida Sans Typewriter" pitchFamily="49" charset="0"/>
              </a:endParaRPr>
            </a:p>
          </p:txBody>
        </p:sp>
        <p:sp>
          <p:nvSpPr>
            <p:cNvPr id="12294" name="Rectangle 7"/>
            <p:cNvSpPr>
              <a:spLocks noChangeArrowheads="1"/>
            </p:cNvSpPr>
            <p:nvPr/>
          </p:nvSpPr>
          <p:spPr bwMode="auto">
            <a:xfrm>
              <a:off x="1098" y="1969"/>
              <a:ext cx="68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Restructuring</a:t>
              </a:r>
              <a:endParaRPr lang="en-US" altLang="en-US" b="0">
                <a:latin typeface="Lucida Sans Typewriter" pitchFamily="49" charset="0"/>
              </a:endParaRPr>
            </a:p>
          </p:txBody>
        </p:sp>
        <p:sp>
          <p:nvSpPr>
            <p:cNvPr id="12295" name="Freeform 8"/>
            <p:cNvSpPr>
              <a:spLocks/>
            </p:cNvSpPr>
            <p:nvPr/>
          </p:nvSpPr>
          <p:spPr bwMode="auto">
            <a:xfrm>
              <a:off x="804" y="1890"/>
              <a:ext cx="135" cy="220"/>
            </a:xfrm>
            <a:custGeom>
              <a:avLst/>
              <a:gdLst>
                <a:gd name="T0" fmla="*/ 0 w 135"/>
                <a:gd name="T1" fmla="*/ 207 h 220"/>
                <a:gd name="T2" fmla="*/ 25 w 135"/>
                <a:gd name="T3" fmla="*/ 220 h 220"/>
                <a:gd name="T4" fmla="*/ 135 w 135"/>
                <a:gd name="T5" fmla="*/ 24 h 220"/>
                <a:gd name="T6" fmla="*/ 122 w 135"/>
                <a:gd name="T7" fmla="*/ 0 h 220"/>
                <a:gd name="T8" fmla="*/ 122 w 135"/>
                <a:gd name="T9" fmla="*/ 0 h 220"/>
                <a:gd name="T10" fmla="*/ 110 w 135"/>
                <a:gd name="T11" fmla="*/ 12 h 220"/>
                <a:gd name="T12" fmla="*/ 0 w 135"/>
                <a:gd name="T13" fmla="*/ 207 h 220"/>
                <a:gd name="T14" fmla="*/ 0 60000 65536"/>
                <a:gd name="T15" fmla="*/ 0 60000 65536"/>
                <a:gd name="T16" fmla="*/ 0 60000 65536"/>
                <a:gd name="T17" fmla="*/ 0 60000 65536"/>
                <a:gd name="T18" fmla="*/ 0 60000 65536"/>
                <a:gd name="T19" fmla="*/ 0 60000 65536"/>
                <a:gd name="T20" fmla="*/ 0 60000 65536"/>
                <a:gd name="T21" fmla="*/ 0 w 135"/>
                <a:gd name="T22" fmla="*/ 0 h 220"/>
                <a:gd name="T23" fmla="*/ 135 w 135"/>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220">
                  <a:moveTo>
                    <a:pt x="0" y="207"/>
                  </a:moveTo>
                  <a:lnTo>
                    <a:pt x="25" y="220"/>
                  </a:lnTo>
                  <a:lnTo>
                    <a:pt x="135" y="24"/>
                  </a:lnTo>
                  <a:lnTo>
                    <a:pt x="122" y="0"/>
                  </a:lnTo>
                  <a:lnTo>
                    <a:pt x="110" y="12"/>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6" name="Freeform 9"/>
            <p:cNvSpPr>
              <a:spLocks/>
            </p:cNvSpPr>
            <p:nvPr/>
          </p:nvSpPr>
          <p:spPr bwMode="auto">
            <a:xfrm>
              <a:off x="926" y="1890"/>
              <a:ext cx="1111" cy="24"/>
            </a:xfrm>
            <a:custGeom>
              <a:avLst/>
              <a:gdLst>
                <a:gd name="T0" fmla="*/ 0 w 1111"/>
                <a:gd name="T1" fmla="*/ 0 h 24"/>
                <a:gd name="T2" fmla="*/ 0 w 1111"/>
                <a:gd name="T3" fmla="*/ 24 h 24"/>
                <a:gd name="T4" fmla="*/ 1099 w 1111"/>
                <a:gd name="T5" fmla="*/ 24 h 24"/>
                <a:gd name="T6" fmla="*/ 1111 w 1111"/>
                <a:gd name="T7" fmla="*/ 12 h 24"/>
                <a:gd name="T8" fmla="*/ 1111 w 1111"/>
                <a:gd name="T9" fmla="*/ 0 h 24"/>
                <a:gd name="T10" fmla="*/ 1099 w 1111"/>
                <a:gd name="T11" fmla="*/ 0 h 24"/>
                <a:gd name="T12" fmla="*/ 0 w 1111"/>
                <a:gd name="T13" fmla="*/ 0 h 24"/>
                <a:gd name="T14" fmla="*/ 0 60000 65536"/>
                <a:gd name="T15" fmla="*/ 0 60000 65536"/>
                <a:gd name="T16" fmla="*/ 0 60000 65536"/>
                <a:gd name="T17" fmla="*/ 0 60000 65536"/>
                <a:gd name="T18" fmla="*/ 0 60000 65536"/>
                <a:gd name="T19" fmla="*/ 0 60000 65536"/>
                <a:gd name="T20" fmla="*/ 0 60000 65536"/>
                <a:gd name="T21" fmla="*/ 0 w 1111"/>
                <a:gd name="T22" fmla="*/ 0 h 24"/>
                <a:gd name="T23" fmla="*/ 1111 w 111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1" h="24">
                  <a:moveTo>
                    <a:pt x="0" y="0"/>
                  </a:moveTo>
                  <a:lnTo>
                    <a:pt x="0" y="24"/>
                  </a:lnTo>
                  <a:lnTo>
                    <a:pt x="1099" y="24"/>
                  </a:lnTo>
                  <a:lnTo>
                    <a:pt x="1111" y="12"/>
                  </a:lnTo>
                  <a:lnTo>
                    <a:pt x="1111" y="0"/>
                  </a:lnTo>
                  <a:lnTo>
                    <a:pt x="109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7" name="Freeform 10"/>
            <p:cNvSpPr>
              <a:spLocks/>
            </p:cNvSpPr>
            <p:nvPr/>
          </p:nvSpPr>
          <p:spPr bwMode="auto">
            <a:xfrm>
              <a:off x="2012" y="1902"/>
              <a:ext cx="135" cy="208"/>
            </a:xfrm>
            <a:custGeom>
              <a:avLst/>
              <a:gdLst>
                <a:gd name="T0" fmla="*/ 25 w 135"/>
                <a:gd name="T1" fmla="*/ 0 h 208"/>
                <a:gd name="T2" fmla="*/ 0 w 135"/>
                <a:gd name="T3" fmla="*/ 12 h 208"/>
                <a:gd name="T4" fmla="*/ 98 w 135"/>
                <a:gd name="T5" fmla="*/ 208 h 208"/>
                <a:gd name="T6" fmla="*/ 110 w 135"/>
                <a:gd name="T7" fmla="*/ 208 h 208"/>
                <a:gd name="T8" fmla="*/ 135 w 135"/>
                <a:gd name="T9" fmla="*/ 208 h 208"/>
                <a:gd name="T10" fmla="*/ 122 w 135"/>
                <a:gd name="T11" fmla="*/ 195 h 208"/>
                <a:gd name="T12" fmla="*/ 25 w 135"/>
                <a:gd name="T13" fmla="*/ 0 h 208"/>
                <a:gd name="T14" fmla="*/ 0 60000 65536"/>
                <a:gd name="T15" fmla="*/ 0 60000 65536"/>
                <a:gd name="T16" fmla="*/ 0 60000 65536"/>
                <a:gd name="T17" fmla="*/ 0 60000 65536"/>
                <a:gd name="T18" fmla="*/ 0 60000 65536"/>
                <a:gd name="T19" fmla="*/ 0 60000 65536"/>
                <a:gd name="T20" fmla="*/ 0 60000 65536"/>
                <a:gd name="T21" fmla="*/ 0 w 135"/>
                <a:gd name="T22" fmla="*/ 0 h 208"/>
                <a:gd name="T23" fmla="*/ 135 w 135"/>
                <a:gd name="T24" fmla="*/ 208 h 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208">
                  <a:moveTo>
                    <a:pt x="25" y="0"/>
                  </a:moveTo>
                  <a:lnTo>
                    <a:pt x="0" y="12"/>
                  </a:lnTo>
                  <a:lnTo>
                    <a:pt x="98" y="208"/>
                  </a:lnTo>
                  <a:lnTo>
                    <a:pt x="110" y="208"/>
                  </a:lnTo>
                  <a:lnTo>
                    <a:pt x="135" y="208"/>
                  </a:lnTo>
                  <a:lnTo>
                    <a:pt x="122" y="195"/>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8" name="Rectangle 11"/>
            <p:cNvSpPr>
              <a:spLocks noChangeArrowheads="1"/>
            </p:cNvSpPr>
            <p:nvPr/>
          </p:nvSpPr>
          <p:spPr bwMode="auto">
            <a:xfrm>
              <a:off x="3275" y="1969"/>
              <a:ext cx="630"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Optimization</a:t>
              </a:r>
              <a:endParaRPr lang="en-US" altLang="en-US" b="0">
                <a:latin typeface="Lucida Sans Typewriter" pitchFamily="49" charset="0"/>
              </a:endParaRPr>
            </a:p>
          </p:txBody>
        </p:sp>
        <p:sp>
          <p:nvSpPr>
            <p:cNvPr id="12299" name="Freeform 12"/>
            <p:cNvSpPr>
              <a:spLocks/>
            </p:cNvSpPr>
            <p:nvPr/>
          </p:nvSpPr>
          <p:spPr bwMode="auto">
            <a:xfrm>
              <a:off x="2952" y="1890"/>
              <a:ext cx="134" cy="220"/>
            </a:xfrm>
            <a:custGeom>
              <a:avLst/>
              <a:gdLst>
                <a:gd name="T0" fmla="*/ 0 w 134"/>
                <a:gd name="T1" fmla="*/ 207 h 220"/>
                <a:gd name="T2" fmla="*/ 25 w 134"/>
                <a:gd name="T3" fmla="*/ 220 h 220"/>
                <a:gd name="T4" fmla="*/ 134 w 134"/>
                <a:gd name="T5" fmla="*/ 24 h 220"/>
                <a:gd name="T6" fmla="*/ 122 w 134"/>
                <a:gd name="T7" fmla="*/ 0 h 220"/>
                <a:gd name="T8" fmla="*/ 122 w 134"/>
                <a:gd name="T9" fmla="*/ 0 h 220"/>
                <a:gd name="T10" fmla="*/ 110 w 134"/>
                <a:gd name="T11" fmla="*/ 12 h 220"/>
                <a:gd name="T12" fmla="*/ 0 w 134"/>
                <a:gd name="T13" fmla="*/ 207 h 220"/>
                <a:gd name="T14" fmla="*/ 0 60000 65536"/>
                <a:gd name="T15" fmla="*/ 0 60000 65536"/>
                <a:gd name="T16" fmla="*/ 0 60000 65536"/>
                <a:gd name="T17" fmla="*/ 0 60000 65536"/>
                <a:gd name="T18" fmla="*/ 0 60000 65536"/>
                <a:gd name="T19" fmla="*/ 0 60000 65536"/>
                <a:gd name="T20" fmla="*/ 0 60000 65536"/>
                <a:gd name="T21" fmla="*/ 0 w 134"/>
                <a:gd name="T22" fmla="*/ 0 h 220"/>
                <a:gd name="T23" fmla="*/ 134 w 134"/>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220">
                  <a:moveTo>
                    <a:pt x="0" y="207"/>
                  </a:moveTo>
                  <a:lnTo>
                    <a:pt x="25" y="220"/>
                  </a:lnTo>
                  <a:lnTo>
                    <a:pt x="134" y="24"/>
                  </a:lnTo>
                  <a:lnTo>
                    <a:pt x="122" y="0"/>
                  </a:lnTo>
                  <a:lnTo>
                    <a:pt x="110" y="12"/>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0" name="Freeform 13"/>
            <p:cNvSpPr>
              <a:spLocks/>
            </p:cNvSpPr>
            <p:nvPr/>
          </p:nvSpPr>
          <p:spPr bwMode="auto">
            <a:xfrm>
              <a:off x="3074" y="1890"/>
              <a:ext cx="1111" cy="24"/>
            </a:xfrm>
            <a:custGeom>
              <a:avLst/>
              <a:gdLst>
                <a:gd name="T0" fmla="*/ 0 w 1111"/>
                <a:gd name="T1" fmla="*/ 0 h 24"/>
                <a:gd name="T2" fmla="*/ 0 w 1111"/>
                <a:gd name="T3" fmla="*/ 24 h 24"/>
                <a:gd name="T4" fmla="*/ 1099 w 1111"/>
                <a:gd name="T5" fmla="*/ 24 h 24"/>
                <a:gd name="T6" fmla="*/ 1111 w 1111"/>
                <a:gd name="T7" fmla="*/ 12 h 24"/>
                <a:gd name="T8" fmla="*/ 1111 w 1111"/>
                <a:gd name="T9" fmla="*/ 0 h 24"/>
                <a:gd name="T10" fmla="*/ 1099 w 1111"/>
                <a:gd name="T11" fmla="*/ 0 h 24"/>
                <a:gd name="T12" fmla="*/ 0 w 1111"/>
                <a:gd name="T13" fmla="*/ 0 h 24"/>
                <a:gd name="T14" fmla="*/ 0 60000 65536"/>
                <a:gd name="T15" fmla="*/ 0 60000 65536"/>
                <a:gd name="T16" fmla="*/ 0 60000 65536"/>
                <a:gd name="T17" fmla="*/ 0 60000 65536"/>
                <a:gd name="T18" fmla="*/ 0 60000 65536"/>
                <a:gd name="T19" fmla="*/ 0 60000 65536"/>
                <a:gd name="T20" fmla="*/ 0 60000 65536"/>
                <a:gd name="T21" fmla="*/ 0 w 1111"/>
                <a:gd name="T22" fmla="*/ 0 h 24"/>
                <a:gd name="T23" fmla="*/ 1111 w 111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1" h="24">
                  <a:moveTo>
                    <a:pt x="0" y="0"/>
                  </a:moveTo>
                  <a:lnTo>
                    <a:pt x="0" y="24"/>
                  </a:lnTo>
                  <a:lnTo>
                    <a:pt x="1099" y="24"/>
                  </a:lnTo>
                  <a:lnTo>
                    <a:pt x="1111" y="12"/>
                  </a:lnTo>
                  <a:lnTo>
                    <a:pt x="1111" y="0"/>
                  </a:lnTo>
                  <a:lnTo>
                    <a:pt x="109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1" name="Freeform 14"/>
            <p:cNvSpPr>
              <a:spLocks/>
            </p:cNvSpPr>
            <p:nvPr/>
          </p:nvSpPr>
          <p:spPr bwMode="auto">
            <a:xfrm>
              <a:off x="4160" y="1902"/>
              <a:ext cx="135" cy="208"/>
            </a:xfrm>
            <a:custGeom>
              <a:avLst/>
              <a:gdLst>
                <a:gd name="T0" fmla="*/ 25 w 135"/>
                <a:gd name="T1" fmla="*/ 0 h 208"/>
                <a:gd name="T2" fmla="*/ 0 w 135"/>
                <a:gd name="T3" fmla="*/ 12 h 208"/>
                <a:gd name="T4" fmla="*/ 98 w 135"/>
                <a:gd name="T5" fmla="*/ 208 h 208"/>
                <a:gd name="T6" fmla="*/ 110 w 135"/>
                <a:gd name="T7" fmla="*/ 208 h 208"/>
                <a:gd name="T8" fmla="*/ 135 w 135"/>
                <a:gd name="T9" fmla="*/ 208 h 208"/>
                <a:gd name="T10" fmla="*/ 122 w 135"/>
                <a:gd name="T11" fmla="*/ 195 h 208"/>
                <a:gd name="T12" fmla="*/ 25 w 135"/>
                <a:gd name="T13" fmla="*/ 0 h 208"/>
                <a:gd name="T14" fmla="*/ 0 60000 65536"/>
                <a:gd name="T15" fmla="*/ 0 60000 65536"/>
                <a:gd name="T16" fmla="*/ 0 60000 65536"/>
                <a:gd name="T17" fmla="*/ 0 60000 65536"/>
                <a:gd name="T18" fmla="*/ 0 60000 65536"/>
                <a:gd name="T19" fmla="*/ 0 60000 65536"/>
                <a:gd name="T20" fmla="*/ 0 60000 65536"/>
                <a:gd name="T21" fmla="*/ 0 w 135"/>
                <a:gd name="T22" fmla="*/ 0 h 208"/>
                <a:gd name="T23" fmla="*/ 135 w 135"/>
                <a:gd name="T24" fmla="*/ 208 h 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208">
                  <a:moveTo>
                    <a:pt x="25" y="0"/>
                  </a:moveTo>
                  <a:lnTo>
                    <a:pt x="0" y="12"/>
                  </a:lnTo>
                  <a:lnTo>
                    <a:pt x="98" y="208"/>
                  </a:lnTo>
                  <a:lnTo>
                    <a:pt x="110" y="208"/>
                  </a:lnTo>
                  <a:lnTo>
                    <a:pt x="135" y="208"/>
                  </a:lnTo>
                  <a:lnTo>
                    <a:pt x="122" y="195"/>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2" name="AutoShape 15"/>
            <p:cNvSpPr>
              <a:spLocks noChangeArrowheads="1"/>
            </p:cNvSpPr>
            <p:nvPr/>
          </p:nvSpPr>
          <p:spPr bwMode="auto">
            <a:xfrm>
              <a:off x="1097" y="2171"/>
              <a:ext cx="1428"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03" name="Rectangle 16"/>
            <p:cNvSpPr>
              <a:spLocks noChangeArrowheads="1"/>
            </p:cNvSpPr>
            <p:nvPr/>
          </p:nvSpPr>
          <p:spPr bwMode="auto">
            <a:xfrm>
              <a:off x="1518" y="2213"/>
              <a:ext cx="52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Revisiting</a:t>
              </a:r>
              <a:endParaRPr lang="en-US" altLang="en-US" b="0">
                <a:latin typeface="Lucida Sans Typewriter" pitchFamily="49" charset="0"/>
              </a:endParaRPr>
            </a:p>
          </p:txBody>
        </p:sp>
        <p:sp>
          <p:nvSpPr>
            <p:cNvPr id="12304" name="Rectangle 17"/>
            <p:cNvSpPr>
              <a:spLocks noChangeArrowheads="1"/>
            </p:cNvSpPr>
            <p:nvPr/>
          </p:nvSpPr>
          <p:spPr bwMode="auto">
            <a:xfrm>
              <a:off x="1488" y="2311"/>
              <a:ext cx="57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inheritance</a:t>
              </a:r>
              <a:endParaRPr lang="en-US" altLang="en-US" b="0">
                <a:latin typeface="Lucida Sans Typewriter" pitchFamily="49" charset="0"/>
              </a:endParaRPr>
            </a:p>
          </p:txBody>
        </p:sp>
        <p:sp>
          <p:nvSpPr>
            <p:cNvPr id="12305" name="AutoShape 18"/>
            <p:cNvSpPr>
              <a:spLocks noChangeArrowheads="1"/>
            </p:cNvSpPr>
            <p:nvPr/>
          </p:nvSpPr>
          <p:spPr bwMode="auto">
            <a:xfrm>
              <a:off x="3160" y="2171"/>
              <a:ext cx="1427"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06" name="Rectangle 19"/>
            <p:cNvSpPr>
              <a:spLocks noChangeArrowheads="1"/>
            </p:cNvSpPr>
            <p:nvPr/>
          </p:nvSpPr>
          <p:spPr bwMode="auto">
            <a:xfrm>
              <a:off x="3373" y="2213"/>
              <a:ext cx="89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Optimizing access</a:t>
              </a:r>
              <a:endParaRPr lang="en-US" altLang="en-US" b="0">
                <a:latin typeface="Lucida Sans Typewriter" pitchFamily="49" charset="0"/>
              </a:endParaRPr>
            </a:p>
          </p:txBody>
        </p:sp>
        <p:sp>
          <p:nvSpPr>
            <p:cNvPr id="12307" name="Rectangle 20"/>
            <p:cNvSpPr>
              <a:spLocks noChangeArrowheads="1"/>
            </p:cNvSpPr>
            <p:nvPr/>
          </p:nvSpPr>
          <p:spPr bwMode="auto">
            <a:xfrm>
              <a:off x="3724" y="2311"/>
              <a:ext cx="26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paths</a:t>
              </a:r>
              <a:endParaRPr lang="en-US" altLang="en-US" b="0">
                <a:latin typeface="Lucida Sans Typewriter" pitchFamily="49" charset="0"/>
              </a:endParaRPr>
            </a:p>
          </p:txBody>
        </p:sp>
        <p:sp>
          <p:nvSpPr>
            <p:cNvPr id="12308" name="AutoShape 21"/>
            <p:cNvSpPr>
              <a:spLocks noChangeArrowheads="1"/>
            </p:cNvSpPr>
            <p:nvPr/>
          </p:nvSpPr>
          <p:spPr bwMode="auto">
            <a:xfrm>
              <a:off x="3160" y="2586"/>
              <a:ext cx="1427" cy="280"/>
            </a:xfrm>
            <a:prstGeom prst="roundRect">
              <a:avLst>
                <a:gd name="adj" fmla="val 47856"/>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09" name="Rectangle 22"/>
            <p:cNvSpPr>
              <a:spLocks noChangeArrowheads="1"/>
            </p:cNvSpPr>
            <p:nvPr/>
          </p:nvSpPr>
          <p:spPr bwMode="auto">
            <a:xfrm>
              <a:off x="3431" y="2628"/>
              <a:ext cx="78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Caching complex</a:t>
              </a:r>
              <a:endParaRPr lang="en-US" altLang="en-US" b="0">
                <a:latin typeface="Lucida Sans Typewriter" pitchFamily="49" charset="0"/>
              </a:endParaRPr>
            </a:p>
          </p:txBody>
        </p:sp>
        <p:sp>
          <p:nvSpPr>
            <p:cNvPr id="12310" name="Rectangle 23"/>
            <p:cNvSpPr>
              <a:spLocks noChangeArrowheads="1"/>
            </p:cNvSpPr>
            <p:nvPr/>
          </p:nvSpPr>
          <p:spPr bwMode="auto">
            <a:xfrm>
              <a:off x="3519" y="2726"/>
              <a:ext cx="62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computations</a:t>
              </a:r>
              <a:endParaRPr lang="en-US" altLang="en-US" b="0">
                <a:latin typeface="Lucida Sans Typewriter" pitchFamily="49" charset="0"/>
              </a:endParaRPr>
            </a:p>
          </p:txBody>
        </p:sp>
        <p:sp>
          <p:nvSpPr>
            <p:cNvPr id="12311" name="Freeform 24"/>
            <p:cNvSpPr>
              <a:spLocks/>
            </p:cNvSpPr>
            <p:nvPr/>
          </p:nvSpPr>
          <p:spPr bwMode="auto">
            <a:xfrm>
              <a:off x="2732" y="1573"/>
              <a:ext cx="196" cy="97"/>
            </a:xfrm>
            <a:custGeom>
              <a:avLst/>
              <a:gdLst>
                <a:gd name="T0" fmla="*/ 0 w 196"/>
                <a:gd name="T1" fmla="*/ 49 h 97"/>
                <a:gd name="T2" fmla="*/ 98 w 196"/>
                <a:gd name="T3" fmla="*/ 0 h 97"/>
                <a:gd name="T4" fmla="*/ 196 w 196"/>
                <a:gd name="T5" fmla="*/ 49 h 97"/>
                <a:gd name="T6" fmla="*/ 98 w 196"/>
                <a:gd name="T7" fmla="*/ 97 h 97"/>
                <a:gd name="T8" fmla="*/ 0 w 196"/>
                <a:gd name="T9" fmla="*/ 49 h 97"/>
                <a:gd name="T10" fmla="*/ 0 60000 65536"/>
                <a:gd name="T11" fmla="*/ 0 60000 65536"/>
                <a:gd name="T12" fmla="*/ 0 60000 65536"/>
                <a:gd name="T13" fmla="*/ 0 60000 65536"/>
                <a:gd name="T14" fmla="*/ 0 60000 65536"/>
                <a:gd name="T15" fmla="*/ 0 w 196"/>
                <a:gd name="T16" fmla="*/ 0 h 97"/>
                <a:gd name="T17" fmla="*/ 196 w 196"/>
                <a:gd name="T18" fmla="*/ 97 h 97"/>
              </a:gdLst>
              <a:ahLst/>
              <a:cxnLst>
                <a:cxn ang="T10">
                  <a:pos x="T0" y="T1"/>
                </a:cxn>
                <a:cxn ang="T11">
                  <a:pos x="T2" y="T3"/>
                </a:cxn>
                <a:cxn ang="T12">
                  <a:pos x="T4" y="T5"/>
                </a:cxn>
                <a:cxn ang="T13">
                  <a:pos x="T6" y="T7"/>
                </a:cxn>
                <a:cxn ang="T14">
                  <a:pos x="T8" y="T9"/>
                </a:cxn>
              </a:cxnLst>
              <a:rect l="T15" t="T16" r="T17" b="T18"/>
              <a:pathLst>
                <a:path w="196" h="97">
                  <a:moveTo>
                    <a:pt x="0" y="49"/>
                  </a:moveTo>
                  <a:lnTo>
                    <a:pt x="98" y="0"/>
                  </a:lnTo>
                  <a:lnTo>
                    <a:pt x="196" y="49"/>
                  </a:lnTo>
                  <a:lnTo>
                    <a:pt x="98" y="97"/>
                  </a:lnTo>
                  <a:lnTo>
                    <a:pt x="0" y="49"/>
                  </a:lnTo>
                  <a:close/>
                </a:path>
              </a:pathLst>
            </a:custGeom>
            <a:solidFill>
              <a:srgbClr val="FFFFFF"/>
            </a:solidFill>
            <a:ln w="19050">
              <a:solidFill>
                <a:srgbClr val="000000"/>
              </a:solidFill>
              <a:round/>
              <a:headEnd/>
              <a:tailEnd/>
            </a:ln>
          </p:spPr>
          <p:txBody>
            <a:bodyPr/>
            <a:lstStyle/>
            <a:p>
              <a:endParaRPr lang="en-US"/>
            </a:p>
          </p:txBody>
        </p:sp>
        <p:sp>
          <p:nvSpPr>
            <p:cNvPr id="12312" name="AutoShape 25"/>
            <p:cNvSpPr>
              <a:spLocks noChangeArrowheads="1"/>
            </p:cNvSpPr>
            <p:nvPr/>
          </p:nvSpPr>
          <p:spPr bwMode="auto">
            <a:xfrm>
              <a:off x="3160" y="2988"/>
              <a:ext cx="1427"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13" name="Rectangle 26"/>
            <p:cNvSpPr>
              <a:spLocks noChangeArrowheads="1"/>
            </p:cNvSpPr>
            <p:nvPr/>
          </p:nvSpPr>
          <p:spPr bwMode="auto">
            <a:xfrm>
              <a:off x="3402" y="3031"/>
              <a:ext cx="839"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Delaying complex</a:t>
              </a:r>
              <a:endParaRPr lang="en-US" altLang="en-US" b="0">
                <a:latin typeface="Lucida Sans Typewriter" pitchFamily="49" charset="0"/>
              </a:endParaRPr>
            </a:p>
          </p:txBody>
        </p:sp>
        <p:sp>
          <p:nvSpPr>
            <p:cNvPr id="12314" name="Rectangle 27"/>
            <p:cNvSpPr>
              <a:spLocks noChangeArrowheads="1"/>
            </p:cNvSpPr>
            <p:nvPr/>
          </p:nvSpPr>
          <p:spPr bwMode="auto">
            <a:xfrm>
              <a:off x="3519" y="3129"/>
              <a:ext cx="629"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computations</a:t>
              </a:r>
              <a:endParaRPr lang="en-US" altLang="en-US" b="0">
                <a:latin typeface="Lucida Sans Typewriter" pitchFamily="49" charset="0"/>
              </a:endParaRPr>
            </a:p>
          </p:txBody>
        </p:sp>
        <p:sp>
          <p:nvSpPr>
            <p:cNvPr id="12315" name="Oval 28"/>
            <p:cNvSpPr>
              <a:spLocks noChangeArrowheads="1"/>
            </p:cNvSpPr>
            <p:nvPr/>
          </p:nvSpPr>
          <p:spPr bwMode="auto">
            <a:xfrm>
              <a:off x="1659" y="1182"/>
              <a:ext cx="85" cy="86"/>
            </a:xfrm>
            <a:prstGeom prst="ellipse">
              <a:avLst/>
            </a:prstGeom>
            <a:solidFill>
              <a:srgbClr val="000000"/>
            </a:solidFill>
            <a:ln w="19050">
              <a:solidFill>
                <a:srgbClr val="000000"/>
              </a:solidFill>
              <a:round/>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16" name="Oval 29"/>
            <p:cNvSpPr>
              <a:spLocks noChangeArrowheads="1"/>
            </p:cNvSpPr>
            <p:nvPr/>
          </p:nvSpPr>
          <p:spPr bwMode="auto">
            <a:xfrm>
              <a:off x="1634" y="1158"/>
              <a:ext cx="134" cy="1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17" name="AutoShape 30"/>
            <p:cNvSpPr>
              <a:spLocks noChangeArrowheads="1"/>
            </p:cNvSpPr>
            <p:nvPr/>
          </p:nvSpPr>
          <p:spPr bwMode="auto">
            <a:xfrm>
              <a:off x="2134" y="1085"/>
              <a:ext cx="1416" cy="292"/>
            </a:xfrm>
            <a:prstGeom prst="roundRect">
              <a:avLst>
                <a:gd name="adj" fmla="val 45889"/>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18" name="Rectangle 31"/>
            <p:cNvSpPr>
              <a:spLocks noChangeArrowheads="1"/>
            </p:cNvSpPr>
            <p:nvPr/>
          </p:nvSpPr>
          <p:spPr bwMode="auto">
            <a:xfrm>
              <a:off x="2401" y="1188"/>
              <a:ext cx="78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Check Use Cases</a:t>
              </a:r>
              <a:endParaRPr lang="en-US" altLang="en-US" b="0">
                <a:latin typeface="Lucida Sans Typewriter" pitchFamily="49" charset="0"/>
              </a:endParaRPr>
            </a:p>
          </p:txBody>
        </p:sp>
        <p:sp>
          <p:nvSpPr>
            <p:cNvPr id="12319" name="Rectangle 32"/>
            <p:cNvSpPr>
              <a:spLocks noChangeArrowheads="1"/>
            </p:cNvSpPr>
            <p:nvPr/>
          </p:nvSpPr>
          <p:spPr bwMode="auto">
            <a:xfrm>
              <a:off x="2659" y="853"/>
              <a:ext cx="366" cy="48"/>
            </a:xfrm>
            <a:prstGeom prst="rect">
              <a:avLst/>
            </a:prstGeom>
            <a:solidFill>
              <a:srgbClr val="000000"/>
            </a:solidFill>
            <a:ln w="19050">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20" name="Line 33"/>
            <p:cNvSpPr>
              <a:spLocks noChangeShapeType="1"/>
            </p:cNvSpPr>
            <p:nvPr/>
          </p:nvSpPr>
          <p:spPr bwMode="auto">
            <a:xfrm>
              <a:off x="2830" y="962"/>
              <a:ext cx="1" cy="1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1" name="Freeform 34"/>
            <p:cNvSpPr>
              <a:spLocks/>
            </p:cNvSpPr>
            <p:nvPr/>
          </p:nvSpPr>
          <p:spPr bwMode="auto">
            <a:xfrm>
              <a:off x="2793" y="962"/>
              <a:ext cx="74" cy="123"/>
            </a:xfrm>
            <a:custGeom>
              <a:avLst/>
              <a:gdLst>
                <a:gd name="T0" fmla="*/ 74 w 74"/>
                <a:gd name="T1" fmla="*/ 0 h 123"/>
                <a:gd name="T2" fmla="*/ 37 w 74"/>
                <a:gd name="T3" fmla="*/ 123 h 123"/>
                <a:gd name="T4" fmla="*/ 0 w 74"/>
                <a:gd name="T5" fmla="*/ 0 h 123"/>
                <a:gd name="T6" fmla="*/ 0 60000 65536"/>
                <a:gd name="T7" fmla="*/ 0 60000 65536"/>
                <a:gd name="T8" fmla="*/ 0 60000 65536"/>
                <a:gd name="T9" fmla="*/ 0 w 74"/>
                <a:gd name="T10" fmla="*/ 0 h 123"/>
                <a:gd name="T11" fmla="*/ 74 w 74"/>
                <a:gd name="T12" fmla="*/ 123 h 123"/>
              </a:gdLst>
              <a:ahLst/>
              <a:cxnLst>
                <a:cxn ang="T6">
                  <a:pos x="T0" y="T1"/>
                </a:cxn>
                <a:cxn ang="T7">
                  <a:pos x="T2" y="T3"/>
                </a:cxn>
                <a:cxn ang="T8">
                  <a:pos x="T4" y="T5"/>
                </a:cxn>
              </a:cxnLst>
              <a:rect l="T9" t="T10" r="T11" b="T12"/>
              <a:pathLst>
                <a:path w="74" h="123">
                  <a:moveTo>
                    <a:pt x="74" y="0"/>
                  </a:moveTo>
                  <a:lnTo>
                    <a:pt x="37" y="12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2" name="Line 35"/>
            <p:cNvSpPr>
              <a:spLocks noChangeShapeType="1"/>
            </p:cNvSpPr>
            <p:nvPr/>
          </p:nvSpPr>
          <p:spPr bwMode="auto">
            <a:xfrm>
              <a:off x="2830" y="889"/>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Line 36"/>
            <p:cNvSpPr>
              <a:spLocks noChangeShapeType="1"/>
            </p:cNvSpPr>
            <p:nvPr/>
          </p:nvSpPr>
          <p:spPr bwMode="auto">
            <a:xfrm>
              <a:off x="2830" y="1438"/>
              <a:ext cx="1" cy="1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4" name="Freeform 37"/>
            <p:cNvSpPr>
              <a:spLocks/>
            </p:cNvSpPr>
            <p:nvPr/>
          </p:nvSpPr>
          <p:spPr bwMode="auto">
            <a:xfrm>
              <a:off x="2793" y="1451"/>
              <a:ext cx="74" cy="122"/>
            </a:xfrm>
            <a:custGeom>
              <a:avLst/>
              <a:gdLst>
                <a:gd name="T0" fmla="*/ 74 w 74"/>
                <a:gd name="T1" fmla="*/ 0 h 122"/>
                <a:gd name="T2" fmla="*/ 37 w 74"/>
                <a:gd name="T3" fmla="*/ 122 h 122"/>
                <a:gd name="T4" fmla="*/ 0 w 74"/>
                <a:gd name="T5" fmla="*/ 0 h 122"/>
                <a:gd name="T6" fmla="*/ 0 60000 65536"/>
                <a:gd name="T7" fmla="*/ 0 60000 65536"/>
                <a:gd name="T8" fmla="*/ 0 60000 65536"/>
                <a:gd name="T9" fmla="*/ 0 w 74"/>
                <a:gd name="T10" fmla="*/ 0 h 122"/>
                <a:gd name="T11" fmla="*/ 74 w 74"/>
                <a:gd name="T12" fmla="*/ 122 h 122"/>
              </a:gdLst>
              <a:ahLst/>
              <a:cxnLst>
                <a:cxn ang="T6">
                  <a:pos x="T0" y="T1"/>
                </a:cxn>
                <a:cxn ang="T7">
                  <a:pos x="T2" y="T3"/>
                </a:cxn>
                <a:cxn ang="T8">
                  <a:pos x="T4" y="T5"/>
                </a:cxn>
              </a:cxnLst>
              <a:rect l="T9" t="T10" r="T11" b="T12"/>
              <a:pathLst>
                <a:path w="74" h="122">
                  <a:moveTo>
                    <a:pt x="74" y="0"/>
                  </a:moveTo>
                  <a:lnTo>
                    <a:pt x="37" y="122"/>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5" name="Line 38"/>
            <p:cNvSpPr>
              <a:spLocks noChangeShapeType="1"/>
            </p:cNvSpPr>
            <p:nvPr/>
          </p:nvSpPr>
          <p:spPr bwMode="auto">
            <a:xfrm>
              <a:off x="2830" y="1365"/>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6" name="Rectangle 39"/>
            <p:cNvSpPr>
              <a:spLocks noChangeArrowheads="1"/>
            </p:cNvSpPr>
            <p:nvPr/>
          </p:nvSpPr>
          <p:spPr bwMode="auto">
            <a:xfrm>
              <a:off x="804" y="2097"/>
              <a:ext cx="1916" cy="134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27" name="Rectangle 40"/>
            <p:cNvSpPr>
              <a:spLocks noChangeArrowheads="1"/>
            </p:cNvSpPr>
            <p:nvPr/>
          </p:nvSpPr>
          <p:spPr bwMode="auto">
            <a:xfrm>
              <a:off x="2952" y="2097"/>
              <a:ext cx="1916" cy="134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28" name="Line 41"/>
            <p:cNvSpPr>
              <a:spLocks noChangeShapeType="1"/>
            </p:cNvSpPr>
            <p:nvPr/>
          </p:nvSpPr>
          <p:spPr bwMode="auto">
            <a:xfrm>
              <a:off x="3025" y="2317"/>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Freeform 42"/>
            <p:cNvSpPr>
              <a:spLocks/>
            </p:cNvSpPr>
            <p:nvPr/>
          </p:nvSpPr>
          <p:spPr bwMode="auto">
            <a:xfrm>
              <a:off x="3025" y="2281"/>
              <a:ext cx="122" cy="61"/>
            </a:xfrm>
            <a:custGeom>
              <a:avLst/>
              <a:gdLst>
                <a:gd name="T0" fmla="*/ 0 w 122"/>
                <a:gd name="T1" fmla="*/ 0 h 61"/>
                <a:gd name="T2" fmla="*/ 122 w 122"/>
                <a:gd name="T3" fmla="*/ 36 h 61"/>
                <a:gd name="T4" fmla="*/ 0 w 122"/>
                <a:gd name="T5" fmla="*/ 61 h 61"/>
                <a:gd name="T6" fmla="*/ 0 60000 65536"/>
                <a:gd name="T7" fmla="*/ 0 60000 65536"/>
                <a:gd name="T8" fmla="*/ 0 60000 65536"/>
                <a:gd name="T9" fmla="*/ 0 w 122"/>
                <a:gd name="T10" fmla="*/ 0 h 61"/>
                <a:gd name="T11" fmla="*/ 122 w 122"/>
                <a:gd name="T12" fmla="*/ 61 h 61"/>
              </a:gdLst>
              <a:ahLst/>
              <a:cxnLst>
                <a:cxn ang="T6">
                  <a:pos x="T0" y="T1"/>
                </a:cxn>
                <a:cxn ang="T7">
                  <a:pos x="T2" y="T3"/>
                </a:cxn>
                <a:cxn ang="T8">
                  <a:pos x="T4" y="T5"/>
                </a:cxn>
              </a:cxnLst>
              <a:rect l="T9" t="T10" r="T11" b="T12"/>
              <a:pathLst>
                <a:path w="122" h="61">
                  <a:moveTo>
                    <a:pt x="0" y="0"/>
                  </a:moveTo>
                  <a:lnTo>
                    <a:pt x="122" y="36"/>
                  </a:lnTo>
                  <a:lnTo>
                    <a:pt x="0" y="6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0" name="Freeform 43"/>
            <p:cNvSpPr>
              <a:spLocks/>
            </p:cNvSpPr>
            <p:nvPr/>
          </p:nvSpPr>
          <p:spPr bwMode="auto">
            <a:xfrm>
              <a:off x="2879" y="1951"/>
              <a:ext cx="146" cy="366"/>
            </a:xfrm>
            <a:custGeom>
              <a:avLst/>
              <a:gdLst>
                <a:gd name="T0" fmla="*/ 0 w 146"/>
                <a:gd name="T1" fmla="*/ 0 h 366"/>
                <a:gd name="T2" fmla="*/ 0 w 146"/>
                <a:gd name="T3" fmla="*/ 366 h 366"/>
                <a:gd name="T4" fmla="*/ 146 w 146"/>
                <a:gd name="T5" fmla="*/ 366 h 366"/>
                <a:gd name="T6" fmla="*/ 0 60000 65536"/>
                <a:gd name="T7" fmla="*/ 0 60000 65536"/>
                <a:gd name="T8" fmla="*/ 0 60000 65536"/>
                <a:gd name="T9" fmla="*/ 0 w 146"/>
                <a:gd name="T10" fmla="*/ 0 h 366"/>
                <a:gd name="T11" fmla="*/ 146 w 146"/>
                <a:gd name="T12" fmla="*/ 366 h 366"/>
              </a:gdLst>
              <a:ahLst/>
              <a:cxnLst>
                <a:cxn ang="T6">
                  <a:pos x="T0" y="T1"/>
                </a:cxn>
                <a:cxn ang="T7">
                  <a:pos x="T2" y="T3"/>
                </a:cxn>
                <a:cxn ang="T8">
                  <a:pos x="T4" y="T5"/>
                </a:cxn>
              </a:cxnLst>
              <a:rect l="T9" t="T10" r="T11" b="T12"/>
              <a:pathLst>
                <a:path w="146" h="366">
                  <a:moveTo>
                    <a:pt x="0" y="0"/>
                  </a:moveTo>
                  <a:lnTo>
                    <a:pt x="0" y="366"/>
                  </a:lnTo>
                  <a:lnTo>
                    <a:pt x="146" y="36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1" name="Rectangle 44"/>
            <p:cNvSpPr>
              <a:spLocks noChangeArrowheads="1"/>
            </p:cNvSpPr>
            <p:nvPr/>
          </p:nvSpPr>
          <p:spPr bwMode="auto">
            <a:xfrm>
              <a:off x="2659" y="1890"/>
              <a:ext cx="366" cy="61"/>
            </a:xfrm>
            <a:prstGeom prst="rect">
              <a:avLst/>
            </a:prstGeom>
            <a:solidFill>
              <a:schemeClr val="tx1"/>
            </a:solidFill>
            <a:ln w="19050">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32" name="Line 45"/>
            <p:cNvSpPr>
              <a:spLocks noChangeShapeType="1"/>
            </p:cNvSpPr>
            <p:nvPr/>
          </p:nvSpPr>
          <p:spPr bwMode="auto">
            <a:xfrm>
              <a:off x="2830" y="1756"/>
              <a:ext cx="1"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3" name="Freeform 46"/>
            <p:cNvSpPr>
              <a:spLocks/>
            </p:cNvSpPr>
            <p:nvPr/>
          </p:nvSpPr>
          <p:spPr bwMode="auto">
            <a:xfrm>
              <a:off x="2793" y="1756"/>
              <a:ext cx="74" cy="122"/>
            </a:xfrm>
            <a:custGeom>
              <a:avLst/>
              <a:gdLst>
                <a:gd name="T0" fmla="*/ 74 w 74"/>
                <a:gd name="T1" fmla="*/ 0 h 122"/>
                <a:gd name="T2" fmla="*/ 37 w 74"/>
                <a:gd name="T3" fmla="*/ 122 h 122"/>
                <a:gd name="T4" fmla="*/ 0 w 74"/>
                <a:gd name="T5" fmla="*/ 0 h 122"/>
                <a:gd name="T6" fmla="*/ 0 60000 65536"/>
                <a:gd name="T7" fmla="*/ 0 60000 65536"/>
                <a:gd name="T8" fmla="*/ 0 60000 65536"/>
                <a:gd name="T9" fmla="*/ 0 w 74"/>
                <a:gd name="T10" fmla="*/ 0 h 122"/>
                <a:gd name="T11" fmla="*/ 74 w 74"/>
                <a:gd name="T12" fmla="*/ 122 h 122"/>
              </a:gdLst>
              <a:ahLst/>
              <a:cxnLst>
                <a:cxn ang="T6">
                  <a:pos x="T0" y="T1"/>
                </a:cxn>
                <a:cxn ang="T7">
                  <a:pos x="T2" y="T3"/>
                </a:cxn>
                <a:cxn ang="T8">
                  <a:pos x="T4" y="T5"/>
                </a:cxn>
              </a:cxnLst>
              <a:rect l="T9" t="T10" r="T11" b="T12"/>
              <a:pathLst>
                <a:path w="74" h="122">
                  <a:moveTo>
                    <a:pt x="74" y="0"/>
                  </a:moveTo>
                  <a:lnTo>
                    <a:pt x="37" y="122"/>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4" name="Line 47"/>
            <p:cNvSpPr>
              <a:spLocks noChangeShapeType="1"/>
            </p:cNvSpPr>
            <p:nvPr/>
          </p:nvSpPr>
          <p:spPr bwMode="auto">
            <a:xfrm>
              <a:off x="2830" y="1683"/>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5" name="Line 48"/>
            <p:cNvSpPr>
              <a:spLocks noChangeShapeType="1"/>
            </p:cNvSpPr>
            <p:nvPr/>
          </p:nvSpPr>
          <p:spPr bwMode="auto">
            <a:xfrm flipH="1">
              <a:off x="2525" y="2317"/>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6" name="Freeform 49"/>
            <p:cNvSpPr>
              <a:spLocks/>
            </p:cNvSpPr>
            <p:nvPr/>
          </p:nvSpPr>
          <p:spPr bwMode="auto">
            <a:xfrm>
              <a:off x="2525" y="2281"/>
              <a:ext cx="122" cy="61"/>
            </a:xfrm>
            <a:custGeom>
              <a:avLst/>
              <a:gdLst>
                <a:gd name="T0" fmla="*/ 122 w 122"/>
                <a:gd name="T1" fmla="*/ 61 h 61"/>
                <a:gd name="T2" fmla="*/ 0 w 122"/>
                <a:gd name="T3" fmla="*/ 36 h 61"/>
                <a:gd name="T4" fmla="*/ 122 w 122"/>
                <a:gd name="T5" fmla="*/ 0 h 61"/>
                <a:gd name="T6" fmla="*/ 0 60000 65536"/>
                <a:gd name="T7" fmla="*/ 0 60000 65536"/>
                <a:gd name="T8" fmla="*/ 0 60000 65536"/>
                <a:gd name="T9" fmla="*/ 0 w 122"/>
                <a:gd name="T10" fmla="*/ 0 h 61"/>
                <a:gd name="T11" fmla="*/ 122 w 122"/>
                <a:gd name="T12" fmla="*/ 61 h 61"/>
              </a:gdLst>
              <a:ahLst/>
              <a:cxnLst>
                <a:cxn ang="T6">
                  <a:pos x="T0" y="T1"/>
                </a:cxn>
                <a:cxn ang="T7">
                  <a:pos x="T2" y="T3"/>
                </a:cxn>
                <a:cxn ang="T8">
                  <a:pos x="T4" y="T5"/>
                </a:cxn>
              </a:cxnLst>
              <a:rect l="T9" t="T10" r="T11" b="T12"/>
              <a:pathLst>
                <a:path w="122" h="61">
                  <a:moveTo>
                    <a:pt x="122" y="61"/>
                  </a:moveTo>
                  <a:lnTo>
                    <a:pt x="0" y="36"/>
                  </a:lnTo>
                  <a:lnTo>
                    <a:pt x="122"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7" name="Freeform 50"/>
            <p:cNvSpPr>
              <a:spLocks/>
            </p:cNvSpPr>
            <p:nvPr/>
          </p:nvSpPr>
          <p:spPr bwMode="auto">
            <a:xfrm>
              <a:off x="2647" y="1951"/>
              <a:ext cx="134" cy="366"/>
            </a:xfrm>
            <a:custGeom>
              <a:avLst/>
              <a:gdLst>
                <a:gd name="T0" fmla="*/ 134 w 134"/>
                <a:gd name="T1" fmla="*/ 0 h 366"/>
                <a:gd name="T2" fmla="*/ 134 w 134"/>
                <a:gd name="T3" fmla="*/ 366 h 366"/>
                <a:gd name="T4" fmla="*/ 0 w 134"/>
                <a:gd name="T5" fmla="*/ 366 h 366"/>
                <a:gd name="T6" fmla="*/ 0 60000 65536"/>
                <a:gd name="T7" fmla="*/ 0 60000 65536"/>
                <a:gd name="T8" fmla="*/ 0 60000 65536"/>
                <a:gd name="T9" fmla="*/ 0 w 134"/>
                <a:gd name="T10" fmla="*/ 0 h 366"/>
                <a:gd name="T11" fmla="*/ 134 w 134"/>
                <a:gd name="T12" fmla="*/ 366 h 366"/>
              </a:gdLst>
              <a:ahLst/>
              <a:cxnLst>
                <a:cxn ang="T6">
                  <a:pos x="T0" y="T1"/>
                </a:cxn>
                <a:cxn ang="T7">
                  <a:pos x="T2" y="T3"/>
                </a:cxn>
                <a:cxn ang="T8">
                  <a:pos x="T4" y="T5"/>
                </a:cxn>
              </a:cxnLst>
              <a:rect l="T9" t="T10" r="T11" b="T12"/>
              <a:pathLst>
                <a:path w="134" h="366">
                  <a:moveTo>
                    <a:pt x="134" y="0"/>
                  </a:moveTo>
                  <a:lnTo>
                    <a:pt x="134" y="366"/>
                  </a:lnTo>
                  <a:lnTo>
                    <a:pt x="0" y="36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8" name="Freeform 51"/>
            <p:cNvSpPr>
              <a:spLocks/>
            </p:cNvSpPr>
            <p:nvPr/>
          </p:nvSpPr>
          <p:spPr bwMode="auto">
            <a:xfrm>
              <a:off x="1000" y="2549"/>
              <a:ext cx="122" cy="73"/>
            </a:xfrm>
            <a:custGeom>
              <a:avLst/>
              <a:gdLst>
                <a:gd name="T0" fmla="*/ 0 w 122"/>
                <a:gd name="T1" fmla="*/ 0 h 73"/>
                <a:gd name="T2" fmla="*/ 122 w 122"/>
                <a:gd name="T3" fmla="*/ 37 h 73"/>
                <a:gd name="T4" fmla="*/ 0 w 122"/>
                <a:gd name="T5" fmla="*/ 73 h 73"/>
                <a:gd name="T6" fmla="*/ 0 60000 65536"/>
                <a:gd name="T7" fmla="*/ 0 60000 65536"/>
                <a:gd name="T8" fmla="*/ 0 60000 65536"/>
                <a:gd name="T9" fmla="*/ 0 w 122"/>
                <a:gd name="T10" fmla="*/ 0 h 73"/>
                <a:gd name="T11" fmla="*/ 122 w 122"/>
                <a:gd name="T12" fmla="*/ 73 h 73"/>
              </a:gdLst>
              <a:ahLst/>
              <a:cxnLst>
                <a:cxn ang="T6">
                  <a:pos x="T0" y="T1"/>
                </a:cxn>
                <a:cxn ang="T7">
                  <a:pos x="T2" y="T3"/>
                </a:cxn>
                <a:cxn ang="T8">
                  <a:pos x="T4" y="T5"/>
                </a:cxn>
              </a:cxnLst>
              <a:rect l="T9" t="T10" r="T11" b="T12"/>
              <a:pathLst>
                <a:path w="122" h="73">
                  <a:moveTo>
                    <a:pt x="0" y="0"/>
                  </a:moveTo>
                  <a:lnTo>
                    <a:pt x="122" y="37"/>
                  </a:lnTo>
                  <a:lnTo>
                    <a:pt x="0" y="7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9" name="Freeform 52"/>
            <p:cNvSpPr>
              <a:spLocks/>
            </p:cNvSpPr>
            <p:nvPr/>
          </p:nvSpPr>
          <p:spPr bwMode="auto">
            <a:xfrm>
              <a:off x="914" y="2390"/>
              <a:ext cx="208" cy="196"/>
            </a:xfrm>
            <a:custGeom>
              <a:avLst/>
              <a:gdLst>
                <a:gd name="T0" fmla="*/ 208 w 208"/>
                <a:gd name="T1" fmla="*/ 0 h 196"/>
                <a:gd name="T2" fmla="*/ 0 w 208"/>
                <a:gd name="T3" fmla="*/ 0 h 196"/>
                <a:gd name="T4" fmla="*/ 0 w 208"/>
                <a:gd name="T5" fmla="*/ 196 h 196"/>
                <a:gd name="T6" fmla="*/ 73 w 208"/>
                <a:gd name="T7" fmla="*/ 196 h 196"/>
                <a:gd name="T8" fmla="*/ 0 60000 65536"/>
                <a:gd name="T9" fmla="*/ 0 60000 65536"/>
                <a:gd name="T10" fmla="*/ 0 60000 65536"/>
                <a:gd name="T11" fmla="*/ 0 60000 65536"/>
                <a:gd name="T12" fmla="*/ 0 w 208"/>
                <a:gd name="T13" fmla="*/ 0 h 196"/>
                <a:gd name="T14" fmla="*/ 208 w 208"/>
                <a:gd name="T15" fmla="*/ 196 h 196"/>
              </a:gdLst>
              <a:ahLst/>
              <a:cxnLst>
                <a:cxn ang="T8">
                  <a:pos x="T0" y="T1"/>
                </a:cxn>
                <a:cxn ang="T9">
                  <a:pos x="T2" y="T3"/>
                </a:cxn>
                <a:cxn ang="T10">
                  <a:pos x="T4" y="T5"/>
                </a:cxn>
                <a:cxn ang="T11">
                  <a:pos x="T6" y="T7"/>
                </a:cxn>
              </a:cxnLst>
              <a:rect l="T12" t="T13" r="T14" b="T15"/>
              <a:pathLst>
                <a:path w="208" h="196">
                  <a:moveTo>
                    <a:pt x="208" y="0"/>
                  </a:moveTo>
                  <a:lnTo>
                    <a:pt x="0" y="0"/>
                  </a:lnTo>
                  <a:lnTo>
                    <a:pt x="0" y="196"/>
                  </a:lnTo>
                  <a:lnTo>
                    <a:pt x="73" y="19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0" name="Line 53"/>
            <p:cNvSpPr>
              <a:spLocks noChangeShapeType="1"/>
            </p:cNvSpPr>
            <p:nvPr/>
          </p:nvSpPr>
          <p:spPr bwMode="auto">
            <a:xfrm>
              <a:off x="987" y="2586"/>
              <a:ext cx="13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1" name="Line 54"/>
            <p:cNvSpPr>
              <a:spLocks noChangeShapeType="1"/>
            </p:cNvSpPr>
            <p:nvPr/>
          </p:nvSpPr>
          <p:spPr bwMode="auto">
            <a:xfrm flipH="1">
              <a:off x="4526" y="2610"/>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2" name="Freeform 55"/>
            <p:cNvSpPr>
              <a:spLocks/>
            </p:cNvSpPr>
            <p:nvPr/>
          </p:nvSpPr>
          <p:spPr bwMode="auto">
            <a:xfrm>
              <a:off x="4526" y="2573"/>
              <a:ext cx="122" cy="74"/>
            </a:xfrm>
            <a:custGeom>
              <a:avLst/>
              <a:gdLst>
                <a:gd name="T0" fmla="*/ 122 w 122"/>
                <a:gd name="T1" fmla="*/ 74 h 74"/>
                <a:gd name="T2" fmla="*/ 0 w 122"/>
                <a:gd name="T3" fmla="*/ 37 h 74"/>
                <a:gd name="T4" fmla="*/ 122 w 122"/>
                <a:gd name="T5" fmla="*/ 0 h 74"/>
                <a:gd name="T6" fmla="*/ 0 60000 65536"/>
                <a:gd name="T7" fmla="*/ 0 60000 65536"/>
                <a:gd name="T8" fmla="*/ 0 60000 65536"/>
                <a:gd name="T9" fmla="*/ 0 w 122"/>
                <a:gd name="T10" fmla="*/ 0 h 74"/>
                <a:gd name="T11" fmla="*/ 122 w 122"/>
                <a:gd name="T12" fmla="*/ 74 h 74"/>
              </a:gdLst>
              <a:ahLst/>
              <a:cxnLst>
                <a:cxn ang="T6">
                  <a:pos x="T0" y="T1"/>
                </a:cxn>
                <a:cxn ang="T7">
                  <a:pos x="T2" y="T3"/>
                </a:cxn>
                <a:cxn ang="T8">
                  <a:pos x="T4" y="T5"/>
                </a:cxn>
              </a:cxnLst>
              <a:rect l="T9" t="T10" r="T11" b="T12"/>
              <a:pathLst>
                <a:path w="122" h="74">
                  <a:moveTo>
                    <a:pt x="122" y="74"/>
                  </a:moveTo>
                  <a:lnTo>
                    <a:pt x="0" y="37"/>
                  </a:lnTo>
                  <a:lnTo>
                    <a:pt x="122"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3" name="Freeform 56"/>
            <p:cNvSpPr>
              <a:spLocks/>
            </p:cNvSpPr>
            <p:nvPr/>
          </p:nvSpPr>
          <p:spPr bwMode="auto">
            <a:xfrm>
              <a:off x="4526" y="2427"/>
              <a:ext cx="196" cy="183"/>
            </a:xfrm>
            <a:custGeom>
              <a:avLst/>
              <a:gdLst>
                <a:gd name="T0" fmla="*/ 0 w 196"/>
                <a:gd name="T1" fmla="*/ 0 h 183"/>
                <a:gd name="T2" fmla="*/ 196 w 196"/>
                <a:gd name="T3" fmla="*/ 0 h 183"/>
                <a:gd name="T4" fmla="*/ 196 w 196"/>
                <a:gd name="T5" fmla="*/ 183 h 183"/>
                <a:gd name="T6" fmla="*/ 122 w 196"/>
                <a:gd name="T7" fmla="*/ 183 h 183"/>
                <a:gd name="T8" fmla="*/ 0 60000 65536"/>
                <a:gd name="T9" fmla="*/ 0 60000 65536"/>
                <a:gd name="T10" fmla="*/ 0 60000 65536"/>
                <a:gd name="T11" fmla="*/ 0 60000 65536"/>
                <a:gd name="T12" fmla="*/ 0 w 196"/>
                <a:gd name="T13" fmla="*/ 0 h 183"/>
                <a:gd name="T14" fmla="*/ 196 w 196"/>
                <a:gd name="T15" fmla="*/ 183 h 183"/>
              </a:gdLst>
              <a:ahLst/>
              <a:cxnLst>
                <a:cxn ang="T8">
                  <a:pos x="T0" y="T1"/>
                </a:cxn>
                <a:cxn ang="T9">
                  <a:pos x="T2" y="T3"/>
                </a:cxn>
                <a:cxn ang="T10">
                  <a:pos x="T4" y="T5"/>
                </a:cxn>
                <a:cxn ang="T11">
                  <a:pos x="T6" y="T7"/>
                </a:cxn>
              </a:cxnLst>
              <a:rect l="T12" t="T13" r="T14" b="T15"/>
              <a:pathLst>
                <a:path w="196" h="183">
                  <a:moveTo>
                    <a:pt x="0" y="0"/>
                  </a:moveTo>
                  <a:lnTo>
                    <a:pt x="196" y="0"/>
                  </a:lnTo>
                  <a:lnTo>
                    <a:pt x="196" y="183"/>
                  </a:lnTo>
                  <a:lnTo>
                    <a:pt x="122" y="18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4" name="Freeform 57"/>
            <p:cNvSpPr>
              <a:spLocks/>
            </p:cNvSpPr>
            <p:nvPr/>
          </p:nvSpPr>
          <p:spPr bwMode="auto">
            <a:xfrm>
              <a:off x="4526" y="2988"/>
              <a:ext cx="122" cy="74"/>
            </a:xfrm>
            <a:custGeom>
              <a:avLst/>
              <a:gdLst>
                <a:gd name="T0" fmla="*/ 122 w 122"/>
                <a:gd name="T1" fmla="*/ 74 h 74"/>
                <a:gd name="T2" fmla="*/ 0 w 122"/>
                <a:gd name="T3" fmla="*/ 37 h 74"/>
                <a:gd name="T4" fmla="*/ 122 w 122"/>
                <a:gd name="T5" fmla="*/ 0 h 74"/>
                <a:gd name="T6" fmla="*/ 0 60000 65536"/>
                <a:gd name="T7" fmla="*/ 0 60000 65536"/>
                <a:gd name="T8" fmla="*/ 0 60000 65536"/>
                <a:gd name="T9" fmla="*/ 0 w 122"/>
                <a:gd name="T10" fmla="*/ 0 h 74"/>
                <a:gd name="T11" fmla="*/ 122 w 122"/>
                <a:gd name="T12" fmla="*/ 74 h 74"/>
              </a:gdLst>
              <a:ahLst/>
              <a:cxnLst>
                <a:cxn ang="T6">
                  <a:pos x="T0" y="T1"/>
                </a:cxn>
                <a:cxn ang="T7">
                  <a:pos x="T2" y="T3"/>
                </a:cxn>
                <a:cxn ang="T8">
                  <a:pos x="T4" y="T5"/>
                </a:cxn>
              </a:cxnLst>
              <a:rect l="T9" t="T10" r="T11" b="T12"/>
              <a:pathLst>
                <a:path w="122" h="74">
                  <a:moveTo>
                    <a:pt x="122" y="74"/>
                  </a:moveTo>
                  <a:lnTo>
                    <a:pt x="0" y="37"/>
                  </a:lnTo>
                  <a:lnTo>
                    <a:pt x="122"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5" name="Freeform 58"/>
            <p:cNvSpPr>
              <a:spLocks/>
            </p:cNvSpPr>
            <p:nvPr/>
          </p:nvSpPr>
          <p:spPr bwMode="auto">
            <a:xfrm>
              <a:off x="4526" y="2830"/>
              <a:ext cx="196" cy="195"/>
            </a:xfrm>
            <a:custGeom>
              <a:avLst/>
              <a:gdLst>
                <a:gd name="T0" fmla="*/ 0 w 196"/>
                <a:gd name="T1" fmla="*/ 0 h 195"/>
                <a:gd name="T2" fmla="*/ 196 w 196"/>
                <a:gd name="T3" fmla="*/ 0 h 195"/>
                <a:gd name="T4" fmla="*/ 196 w 196"/>
                <a:gd name="T5" fmla="*/ 195 h 195"/>
                <a:gd name="T6" fmla="*/ 122 w 196"/>
                <a:gd name="T7" fmla="*/ 195 h 195"/>
                <a:gd name="T8" fmla="*/ 0 60000 65536"/>
                <a:gd name="T9" fmla="*/ 0 60000 65536"/>
                <a:gd name="T10" fmla="*/ 0 60000 65536"/>
                <a:gd name="T11" fmla="*/ 0 60000 65536"/>
                <a:gd name="T12" fmla="*/ 0 w 196"/>
                <a:gd name="T13" fmla="*/ 0 h 195"/>
                <a:gd name="T14" fmla="*/ 196 w 196"/>
                <a:gd name="T15" fmla="*/ 195 h 195"/>
              </a:gdLst>
              <a:ahLst/>
              <a:cxnLst>
                <a:cxn ang="T8">
                  <a:pos x="T0" y="T1"/>
                </a:cxn>
                <a:cxn ang="T9">
                  <a:pos x="T2" y="T3"/>
                </a:cxn>
                <a:cxn ang="T10">
                  <a:pos x="T4" y="T5"/>
                </a:cxn>
                <a:cxn ang="T11">
                  <a:pos x="T6" y="T7"/>
                </a:cxn>
              </a:cxnLst>
              <a:rect l="T12" t="T13" r="T14" b="T15"/>
              <a:pathLst>
                <a:path w="196" h="195">
                  <a:moveTo>
                    <a:pt x="0" y="0"/>
                  </a:moveTo>
                  <a:lnTo>
                    <a:pt x="196" y="0"/>
                  </a:lnTo>
                  <a:lnTo>
                    <a:pt x="196" y="195"/>
                  </a:lnTo>
                  <a:lnTo>
                    <a:pt x="122" y="19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6" name="Line 59"/>
            <p:cNvSpPr>
              <a:spLocks noChangeShapeType="1"/>
            </p:cNvSpPr>
            <p:nvPr/>
          </p:nvSpPr>
          <p:spPr bwMode="auto">
            <a:xfrm flipH="1">
              <a:off x="4526" y="3025"/>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7" name="Rectangle 60"/>
            <p:cNvSpPr>
              <a:spLocks noChangeArrowheads="1"/>
            </p:cNvSpPr>
            <p:nvPr/>
          </p:nvSpPr>
          <p:spPr bwMode="auto">
            <a:xfrm>
              <a:off x="2659" y="3501"/>
              <a:ext cx="366" cy="61"/>
            </a:xfrm>
            <a:prstGeom prst="rect">
              <a:avLst/>
            </a:prstGeom>
            <a:solidFill>
              <a:schemeClr val="tx1"/>
            </a:solidFill>
            <a:ln w="19050">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48" name="Line 61"/>
            <p:cNvSpPr>
              <a:spLocks noChangeShapeType="1"/>
            </p:cNvSpPr>
            <p:nvPr/>
          </p:nvSpPr>
          <p:spPr bwMode="auto">
            <a:xfrm>
              <a:off x="2830" y="3611"/>
              <a:ext cx="1"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9" name="Freeform 62"/>
            <p:cNvSpPr>
              <a:spLocks/>
            </p:cNvSpPr>
            <p:nvPr/>
          </p:nvSpPr>
          <p:spPr bwMode="auto">
            <a:xfrm>
              <a:off x="2793" y="3623"/>
              <a:ext cx="74" cy="122"/>
            </a:xfrm>
            <a:custGeom>
              <a:avLst/>
              <a:gdLst>
                <a:gd name="T0" fmla="*/ 74 w 74"/>
                <a:gd name="T1" fmla="*/ 0 h 122"/>
                <a:gd name="T2" fmla="*/ 37 w 74"/>
                <a:gd name="T3" fmla="*/ 122 h 122"/>
                <a:gd name="T4" fmla="*/ 0 w 74"/>
                <a:gd name="T5" fmla="*/ 0 h 122"/>
                <a:gd name="T6" fmla="*/ 0 60000 65536"/>
                <a:gd name="T7" fmla="*/ 0 60000 65536"/>
                <a:gd name="T8" fmla="*/ 0 60000 65536"/>
                <a:gd name="T9" fmla="*/ 0 w 74"/>
                <a:gd name="T10" fmla="*/ 0 h 122"/>
                <a:gd name="T11" fmla="*/ 74 w 74"/>
                <a:gd name="T12" fmla="*/ 122 h 122"/>
              </a:gdLst>
              <a:ahLst/>
              <a:cxnLst>
                <a:cxn ang="T6">
                  <a:pos x="T0" y="T1"/>
                </a:cxn>
                <a:cxn ang="T7">
                  <a:pos x="T2" y="T3"/>
                </a:cxn>
                <a:cxn ang="T8">
                  <a:pos x="T4" y="T5"/>
                </a:cxn>
              </a:cxnLst>
              <a:rect l="T9" t="T10" r="T11" b="T12"/>
              <a:pathLst>
                <a:path w="74" h="122">
                  <a:moveTo>
                    <a:pt x="74" y="0"/>
                  </a:moveTo>
                  <a:lnTo>
                    <a:pt x="37" y="122"/>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0" name="Line 63"/>
            <p:cNvSpPr>
              <a:spLocks noChangeShapeType="1"/>
            </p:cNvSpPr>
            <p:nvPr/>
          </p:nvSpPr>
          <p:spPr bwMode="auto">
            <a:xfrm>
              <a:off x="2830" y="3550"/>
              <a:ext cx="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1" name="Line 64"/>
            <p:cNvSpPr>
              <a:spLocks noChangeShapeType="1"/>
            </p:cNvSpPr>
            <p:nvPr/>
          </p:nvSpPr>
          <p:spPr bwMode="auto">
            <a:xfrm>
              <a:off x="2793" y="3367"/>
              <a:ext cx="1"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2" name="Freeform 65"/>
            <p:cNvSpPr>
              <a:spLocks/>
            </p:cNvSpPr>
            <p:nvPr/>
          </p:nvSpPr>
          <p:spPr bwMode="auto">
            <a:xfrm>
              <a:off x="2757" y="3367"/>
              <a:ext cx="73" cy="122"/>
            </a:xfrm>
            <a:custGeom>
              <a:avLst/>
              <a:gdLst>
                <a:gd name="T0" fmla="*/ 73 w 73"/>
                <a:gd name="T1" fmla="*/ 0 h 122"/>
                <a:gd name="T2" fmla="*/ 36 w 73"/>
                <a:gd name="T3" fmla="*/ 122 h 122"/>
                <a:gd name="T4" fmla="*/ 0 w 73"/>
                <a:gd name="T5" fmla="*/ 0 h 122"/>
                <a:gd name="T6" fmla="*/ 0 60000 65536"/>
                <a:gd name="T7" fmla="*/ 0 60000 65536"/>
                <a:gd name="T8" fmla="*/ 0 60000 65536"/>
                <a:gd name="T9" fmla="*/ 0 w 73"/>
                <a:gd name="T10" fmla="*/ 0 h 122"/>
                <a:gd name="T11" fmla="*/ 73 w 73"/>
                <a:gd name="T12" fmla="*/ 122 h 122"/>
              </a:gdLst>
              <a:ahLst/>
              <a:cxnLst>
                <a:cxn ang="T6">
                  <a:pos x="T0" y="T1"/>
                </a:cxn>
                <a:cxn ang="T7">
                  <a:pos x="T2" y="T3"/>
                </a:cxn>
                <a:cxn ang="T8">
                  <a:pos x="T4" y="T5"/>
                </a:cxn>
              </a:cxnLst>
              <a:rect l="T9" t="T10" r="T11" b="T12"/>
              <a:pathLst>
                <a:path w="73" h="122">
                  <a:moveTo>
                    <a:pt x="73" y="0"/>
                  </a:moveTo>
                  <a:lnTo>
                    <a:pt x="36" y="122"/>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3" name="Freeform 66"/>
            <p:cNvSpPr>
              <a:spLocks/>
            </p:cNvSpPr>
            <p:nvPr/>
          </p:nvSpPr>
          <p:spPr bwMode="auto">
            <a:xfrm>
              <a:off x="2525" y="3123"/>
              <a:ext cx="268" cy="244"/>
            </a:xfrm>
            <a:custGeom>
              <a:avLst/>
              <a:gdLst>
                <a:gd name="T0" fmla="*/ 268 w 268"/>
                <a:gd name="T1" fmla="*/ 244 h 244"/>
                <a:gd name="T2" fmla="*/ 268 w 268"/>
                <a:gd name="T3" fmla="*/ 0 h 244"/>
                <a:gd name="T4" fmla="*/ 0 w 268"/>
                <a:gd name="T5" fmla="*/ 0 h 244"/>
                <a:gd name="T6" fmla="*/ 0 60000 65536"/>
                <a:gd name="T7" fmla="*/ 0 60000 65536"/>
                <a:gd name="T8" fmla="*/ 0 60000 65536"/>
                <a:gd name="T9" fmla="*/ 0 w 268"/>
                <a:gd name="T10" fmla="*/ 0 h 244"/>
                <a:gd name="T11" fmla="*/ 268 w 268"/>
                <a:gd name="T12" fmla="*/ 244 h 244"/>
              </a:gdLst>
              <a:ahLst/>
              <a:cxnLst>
                <a:cxn ang="T6">
                  <a:pos x="T0" y="T1"/>
                </a:cxn>
                <a:cxn ang="T7">
                  <a:pos x="T2" y="T3"/>
                </a:cxn>
                <a:cxn ang="T8">
                  <a:pos x="T4" y="T5"/>
                </a:cxn>
              </a:cxnLst>
              <a:rect l="T9" t="T10" r="T11" b="T12"/>
              <a:pathLst>
                <a:path w="268" h="244">
                  <a:moveTo>
                    <a:pt x="268" y="244"/>
                  </a:moveTo>
                  <a:lnTo>
                    <a:pt x="268"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4" name="Freeform 67"/>
            <p:cNvSpPr>
              <a:spLocks/>
            </p:cNvSpPr>
            <p:nvPr/>
          </p:nvSpPr>
          <p:spPr bwMode="auto">
            <a:xfrm>
              <a:off x="2855" y="3367"/>
              <a:ext cx="73" cy="122"/>
            </a:xfrm>
            <a:custGeom>
              <a:avLst/>
              <a:gdLst>
                <a:gd name="T0" fmla="*/ 73 w 73"/>
                <a:gd name="T1" fmla="*/ 0 h 122"/>
                <a:gd name="T2" fmla="*/ 36 w 73"/>
                <a:gd name="T3" fmla="*/ 122 h 122"/>
                <a:gd name="T4" fmla="*/ 0 w 73"/>
                <a:gd name="T5" fmla="*/ 0 h 122"/>
                <a:gd name="T6" fmla="*/ 0 60000 65536"/>
                <a:gd name="T7" fmla="*/ 0 60000 65536"/>
                <a:gd name="T8" fmla="*/ 0 60000 65536"/>
                <a:gd name="T9" fmla="*/ 0 w 73"/>
                <a:gd name="T10" fmla="*/ 0 h 122"/>
                <a:gd name="T11" fmla="*/ 73 w 73"/>
                <a:gd name="T12" fmla="*/ 122 h 122"/>
              </a:gdLst>
              <a:ahLst/>
              <a:cxnLst>
                <a:cxn ang="T6">
                  <a:pos x="T0" y="T1"/>
                </a:cxn>
                <a:cxn ang="T7">
                  <a:pos x="T2" y="T3"/>
                </a:cxn>
                <a:cxn ang="T8">
                  <a:pos x="T4" y="T5"/>
                </a:cxn>
              </a:cxnLst>
              <a:rect l="T9" t="T10" r="T11" b="T12"/>
              <a:pathLst>
                <a:path w="73" h="122">
                  <a:moveTo>
                    <a:pt x="73" y="0"/>
                  </a:moveTo>
                  <a:lnTo>
                    <a:pt x="36" y="122"/>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5" name="Freeform 68"/>
            <p:cNvSpPr>
              <a:spLocks/>
            </p:cNvSpPr>
            <p:nvPr/>
          </p:nvSpPr>
          <p:spPr bwMode="auto">
            <a:xfrm>
              <a:off x="2891" y="3123"/>
              <a:ext cx="269" cy="244"/>
            </a:xfrm>
            <a:custGeom>
              <a:avLst/>
              <a:gdLst>
                <a:gd name="T0" fmla="*/ 0 w 269"/>
                <a:gd name="T1" fmla="*/ 244 h 244"/>
                <a:gd name="T2" fmla="*/ 0 w 269"/>
                <a:gd name="T3" fmla="*/ 0 h 244"/>
                <a:gd name="T4" fmla="*/ 269 w 269"/>
                <a:gd name="T5" fmla="*/ 0 h 244"/>
                <a:gd name="T6" fmla="*/ 0 60000 65536"/>
                <a:gd name="T7" fmla="*/ 0 60000 65536"/>
                <a:gd name="T8" fmla="*/ 0 60000 65536"/>
                <a:gd name="T9" fmla="*/ 0 w 269"/>
                <a:gd name="T10" fmla="*/ 0 h 244"/>
                <a:gd name="T11" fmla="*/ 269 w 269"/>
                <a:gd name="T12" fmla="*/ 244 h 244"/>
              </a:gdLst>
              <a:ahLst/>
              <a:cxnLst>
                <a:cxn ang="T6">
                  <a:pos x="T0" y="T1"/>
                </a:cxn>
                <a:cxn ang="T7">
                  <a:pos x="T2" y="T3"/>
                </a:cxn>
                <a:cxn ang="T8">
                  <a:pos x="T4" y="T5"/>
                </a:cxn>
              </a:cxnLst>
              <a:rect l="T9" t="T10" r="T11" b="T12"/>
              <a:pathLst>
                <a:path w="269" h="244">
                  <a:moveTo>
                    <a:pt x="0" y="244"/>
                  </a:moveTo>
                  <a:lnTo>
                    <a:pt x="0" y="0"/>
                  </a:lnTo>
                  <a:lnTo>
                    <a:pt x="269"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6" name="Line 69"/>
            <p:cNvSpPr>
              <a:spLocks noChangeShapeType="1"/>
            </p:cNvSpPr>
            <p:nvPr/>
          </p:nvSpPr>
          <p:spPr bwMode="auto">
            <a:xfrm>
              <a:off x="2891" y="3367"/>
              <a:ext cx="1"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7" name="Line 70"/>
            <p:cNvSpPr>
              <a:spLocks noChangeShapeType="1"/>
            </p:cNvSpPr>
            <p:nvPr/>
          </p:nvSpPr>
          <p:spPr bwMode="auto">
            <a:xfrm flipH="1">
              <a:off x="3538" y="1219"/>
              <a:ext cx="13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8" name="Freeform 71"/>
            <p:cNvSpPr>
              <a:spLocks/>
            </p:cNvSpPr>
            <p:nvPr/>
          </p:nvSpPr>
          <p:spPr bwMode="auto">
            <a:xfrm>
              <a:off x="3538" y="1182"/>
              <a:ext cx="122" cy="73"/>
            </a:xfrm>
            <a:custGeom>
              <a:avLst/>
              <a:gdLst>
                <a:gd name="T0" fmla="*/ 122 w 122"/>
                <a:gd name="T1" fmla="*/ 73 h 73"/>
                <a:gd name="T2" fmla="*/ 0 w 122"/>
                <a:gd name="T3" fmla="*/ 37 h 73"/>
                <a:gd name="T4" fmla="*/ 122 w 122"/>
                <a:gd name="T5" fmla="*/ 0 h 73"/>
                <a:gd name="T6" fmla="*/ 0 60000 65536"/>
                <a:gd name="T7" fmla="*/ 0 60000 65536"/>
                <a:gd name="T8" fmla="*/ 0 60000 65536"/>
                <a:gd name="T9" fmla="*/ 0 w 122"/>
                <a:gd name="T10" fmla="*/ 0 h 73"/>
                <a:gd name="T11" fmla="*/ 122 w 122"/>
                <a:gd name="T12" fmla="*/ 73 h 73"/>
              </a:gdLst>
              <a:ahLst/>
              <a:cxnLst>
                <a:cxn ang="T6">
                  <a:pos x="T0" y="T1"/>
                </a:cxn>
                <a:cxn ang="T7">
                  <a:pos x="T2" y="T3"/>
                </a:cxn>
                <a:cxn ang="T8">
                  <a:pos x="T4" y="T5"/>
                </a:cxn>
              </a:cxnLst>
              <a:rect l="T9" t="T10" r="T11" b="T12"/>
              <a:pathLst>
                <a:path w="122" h="73">
                  <a:moveTo>
                    <a:pt x="122" y="73"/>
                  </a:moveTo>
                  <a:lnTo>
                    <a:pt x="0" y="37"/>
                  </a:lnTo>
                  <a:lnTo>
                    <a:pt x="122"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9" name="Freeform 72"/>
            <p:cNvSpPr>
              <a:spLocks/>
            </p:cNvSpPr>
            <p:nvPr/>
          </p:nvSpPr>
          <p:spPr bwMode="auto">
            <a:xfrm>
              <a:off x="2903" y="1219"/>
              <a:ext cx="2026" cy="2563"/>
            </a:xfrm>
            <a:custGeom>
              <a:avLst/>
              <a:gdLst>
                <a:gd name="T0" fmla="*/ 0 w 2026"/>
                <a:gd name="T1" fmla="*/ 2563 h 2563"/>
                <a:gd name="T2" fmla="*/ 2026 w 2026"/>
                <a:gd name="T3" fmla="*/ 2563 h 2563"/>
                <a:gd name="T4" fmla="*/ 2026 w 2026"/>
                <a:gd name="T5" fmla="*/ 0 h 2563"/>
                <a:gd name="T6" fmla="*/ 769 w 2026"/>
                <a:gd name="T7" fmla="*/ 0 h 2563"/>
                <a:gd name="T8" fmla="*/ 0 60000 65536"/>
                <a:gd name="T9" fmla="*/ 0 60000 65536"/>
                <a:gd name="T10" fmla="*/ 0 60000 65536"/>
                <a:gd name="T11" fmla="*/ 0 60000 65536"/>
                <a:gd name="T12" fmla="*/ 0 w 2026"/>
                <a:gd name="T13" fmla="*/ 0 h 2563"/>
                <a:gd name="T14" fmla="*/ 2026 w 2026"/>
                <a:gd name="T15" fmla="*/ 2563 h 2563"/>
              </a:gdLst>
              <a:ahLst/>
              <a:cxnLst>
                <a:cxn ang="T8">
                  <a:pos x="T0" y="T1"/>
                </a:cxn>
                <a:cxn ang="T9">
                  <a:pos x="T2" y="T3"/>
                </a:cxn>
                <a:cxn ang="T10">
                  <a:pos x="T4" y="T5"/>
                </a:cxn>
                <a:cxn ang="T11">
                  <a:pos x="T6" y="T7"/>
                </a:cxn>
              </a:cxnLst>
              <a:rect l="T12" t="T13" r="T14" b="T15"/>
              <a:pathLst>
                <a:path w="2026" h="2563">
                  <a:moveTo>
                    <a:pt x="0" y="2563"/>
                  </a:moveTo>
                  <a:lnTo>
                    <a:pt x="2026" y="2563"/>
                  </a:lnTo>
                  <a:lnTo>
                    <a:pt x="2026" y="0"/>
                  </a:lnTo>
                  <a:lnTo>
                    <a:pt x="769"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60" name="Freeform 73"/>
            <p:cNvSpPr>
              <a:spLocks/>
            </p:cNvSpPr>
            <p:nvPr/>
          </p:nvSpPr>
          <p:spPr bwMode="auto">
            <a:xfrm>
              <a:off x="2732" y="3733"/>
              <a:ext cx="196" cy="98"/>
            </a:xfrm>
            <a:custGeom>
              <a:avLst/>
              <a:gdLst>
                <a:gd name="T0" fmla="*/ 0 w 196"/>
                <a:gd name="T1" fmla="*/ 49 h 98"/>
                <a:gd name="T2" fmla="*/ 98 w 196"/>
                <a:gd name="T3" fmla="*/ 0 h 98"/>
                <a:gd name="T4" fmla="*/ 196 w 196"/>
                <a:gd name="T5" fmla="*/ 49 h 98"/>
                <a:gd name="T6" fmla="*/ 98 w 196"/>
                <a:gd name="T7" fmla="*/ 98 h 98"/>
                <a:gd name="T8" fmla="*/ 0 w 196"/>
                <a:gd name="T9" fmla="*/ 49 h 98"/>
                <a:gd name="T10" fmla="*/ 0 60000 65536"/>
                <a:gd name="T11" fmla="*/ 0 60000 65536"/>
                <a:gd name="T12" fmla="*/ 0 60000 65536"/>
                <a:gd name="T13" fmla="*/ 0 60000 65536"/>
                <a:gd name="T14" fmla="*/ 0 60000 65536"/>
                <a:gd name="T15" fmla="*/ 0 w 196"/>
                <a:gd name="T16" fmla="*/ 0 h 98"/>
                <a:gd name="T17" fmla="*/ 196 w 196"/>
                <a:gd name="T18" fmla="*/ 98 h 98"/>
              </a:gdLst>
              <a:ahLst/>
              <a:cxnLst>
                <a:cxn ang="T10">
                  <a:pos x="T0" y="T1"/>
                </a:cxn>
                <a:cxn ang="T11">
                  <a:pos x="T2" y="T3"/>
                </a:cxn>
                <a:cxn ang="T12">
                  <a:pos x="T4" y="T5"/>
                </a:cxn>
                <a:cxn ang="T13">
                  <a:pos x="T6" y="T7"/>
                </a:cxn>
                <a:cxn ang="T14">
                  <a:pos x="T8" y="T9"/>
                </a:cxn>
              </a:cxnLst>
              <a:rect l="T15" t="T16" r="T17" b="T18"/>
              <a:pathLst>
                <a:path w="196" h="98">
                  <a:moveTo>
                    <a:pt x="0" y="49"/>
                  </a:moveTo>
                  <a:lnTo>
                    <a:pt x="98" y="0"/>
                  </a:lnTo>
                  <a:lnTo>
                    <a:pt x="196" y="49"/>
                  </a:lnTo>
                  <a:lnTo>
                    <a:pt x="98" y="98"/>
                  </a:lnTo>
                  <a:lnTo>
                    <a:pt x="0" y="49"/>
                  </a:lnTo>
                  <a:close/>
                </a:path>
              </a:pathLst>
            </a:custGeom>
            <a:solidFill>
              <a:srgbClr val="FFFFFF"/>
            </a:solidFill>
            <a:ln w="19050">
              <a:solidFill>
                <a:srgbClr val="000000"/>
              </a:solidFill>
              <a:round/>
              <a:headEnd/>
              <a:tailEnd/>
            </a:ln>
          </p:spPr>
          <p:txBody>
            <a:bodyPr/>
            <a:lstStyle/>
            <a:p>
              <a:endParaRPr lang="en-US"/>
            </a:p>
          </p:txBody>
        </p:sp>
        <p:sp>
          <p:nvSpPr>
            <p:cNvPr id="12361" name="Line 74"/>
            <p:cNvSpPr>
              <a:spLocks noChangeShapeType="1"/>
            </p:cNvSpPr>
            <p:nvPr/>
          </p:nvSpPr>
          <p:spPr bwMode="auto">
            <a:xfrm flipH="1">
              <a:off x="1768" y="1231"/>
              <a:ext cx="13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2" name="Freeform 75"/>
            <p:cNvSpPr>
              <a:spLocks/>
            </p:cNvSpPr>
            <p:nvPr/>
          </p:nvSpPr>
          <p:spPr bwMode="auto">
            <a:xfrm>
              <a:off x="1768" y="1194"/>
              <a:ext cx="122" cy="74"/>
            </a:xfrm>
            <a:custGeom>
              <a:avLst/>
              <a:gdLst>
                <a:gd name="T0" fmla="*/ 122 w 122"/>
                <a:gd name="T1" fmla="*/ 74 h 74"/>
                <a:gd name="T2" fmla="*/ 0 w 122"/>
                <a:gd name="T3" fmla="*/ 37 h 74"/>
                <a:gd name="T4" fmla="*/ 122 w 122"/>
                <a:gd name="T5" fmla="*/ 0 h 74"/>
                <a:gd name="T6" fmla="*/ 0 60000 65536"/>
                <a:gd name="T7" fmla="*/ 0 60000 65536"/>
                <a:gd name="T8" fmla="*/ 0 60000 65536"/>
                <a:gd name="T9" fmla="*/ 0 w 122"/>
                <a:gd name="T10" fmla="*/ 0 h 74"/>
                <a:gd name="T11" fmla="*/ 122 w 122"/>
                <a:gd name="T12" fmla="*/ 74 h 74"/>
              </a:gdLst>
              <a:ahLst/>
              <a:cxnLst>
                <a:cxn ang="T6">
                  <a:pos x="T0" y="T1"/>
                </a:cxn>
                <a:cxn ang="T7">
                  <a:pos x="T2" y="T3"/>
                </a:cxn>
                <a:cxn ang="T8">
                  <a:pos x="T4" y="T5"/>
                </a:cxn>
              </a:cxnLst>
              <a:rect l="T9" t="T10" r="T11" b="T12"/>
              <a:pathLst>
                <a:path w="122" h="74">
                  <a:moveTo>
                    <a:pt x="122" y="74"/>
                  </a:moveTo>
                  <a:lnTo>
                    <a:pt x="0" y="37"/>
                  </a:lnTo>
                  <a:lnTo>
                    <a:pt x="122"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63" name="Line 76"/>
            <p:cNvSpPr>
              <a:spLocks noChangeShapeType="1"/>
            </p:cNvSpPr>
            <p:nvPr/>
          </p:nvSpPr>
          <p:spPr bwMode="auto">
            <a:xfrm flipH="1">
              <a:off x="1903" y="1231"/>
              <a:ext cx="23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4" name="AutoShape 77"/>
            <p:cNvSpPr>
              <a:spLocks noChangeArrowheads="1"/>
            </p:cNvSpPr>
            <p:nvPr/>
          </p:nvSpPr>
          <p:spPr bwMode="auto">
            <a:xfrm>
              <a:off x="1097" y="2988"/>
              <a:ext cx="1428"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2365" name="Rectangle 78"/>
            <p:cNvSpPr>
              <a:spLocks noChangeArrowheads="1"/>
            </p:cNvSpPr>
            <p:nvPr/>
          </p:nvSpPr>
          <p:spPr bwMode="auto">
            <a:xfrm>
              <a:off x="1166" y="3092"/>
              <a:ext cx="1154"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b="0">
                  <a:solidFill>
                    <a:srgbClr val="000000"/>
                  </a:solidFill>
                  <a:latin typeface="Lucida Sans Typewriter" pitchFamily="49" charset="0"/>
                </a:rPr>
                <a:t>Realizing associations</a:t>
              </a:r>
              <a:endParaRPr lang="en-US" altLang="en-US" b="0">
                <a:latin typeface="Lucida Sans Typewriter" pitchFamily="49" charset="0"/>
              </a:endParaRPr>
            </a:p>
          </p:txBody>
        </p:sp>
        <p:sp>
          <p:nvSpPr>
            <p:cNvPr id="12366" name="Line 79"/>
            <p:cNvSpPr>
              <a:spLocks noChangeShapeType="1"/>
            </p:cNvSpPr>
            <p:nvPr/>
          </p:nvSpPr>
          <p:spPr bwMode="auto">
            <a:xfrm>
              <a:off x="1000" y="3025"/>
              <a:ext cx="13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7" name="Freeform 80"/>
            <p:cNvSpPr>
              <a:spLocks/>
            </p:cNvSpPr>
            <p:nvPr/>
          </p:nvSpPr>
          <p:spPr bwMode="auto">
            <a:xfrm>
              <a:off x="1012" y="2988"/>
              <a:ext cx="122" cy="74"/>
            </a:xfrm>
            <a:custGeom>
              <a:avLst/>
              <a:gdLst>
                <a:gd name="T0" fmla="*/ 0 w 122"/>
                <a:gd name="T1" fmla="*/ 0 h 74"/>
                <a:gd name="T2" fmla="*/ 122 w 122"/>
                <a:gd name="T3" fmla="*/ 37 h 74"/>
                <a:gd name="T4" fmla="*/ 0 w 122"/>
                <a:gd name="T5" fmla="*/ 74 h 74"/>
                <a:gd name="T6" fmla="*/ 0 60000 65536"/>
                <a:gd name="T7" fmla="*/ 0 60000 65536"/>
                <a:gd name="T8" fmla="*/ 0 60000 65536"/>
                <a:gd name="T9" fmla="*/ 0 w 122"/>
                <a:gd name="T10" fmla="*/ 0 h 74"/>
                <a:gd name="T11" fmla="*/ 122 w 122"/>
                <a:gd name="T12" fmla="*/ 74 h 74"/>
              </a:gdLst>
              <a:ahLst/>
              <a:cxnLst>
                <a:cxn ang="T6">
                  <a:pos x="T0" y="T1"/>
                </a:cxn>
                <a:cxn ang="T7">
                  <a:pos x="T2" y="T3"/>
                </a:cxn>
                <a:cxn ang="T8">
                  <a:pos x="T4" y="T5"/>
                </a:cxn>
              </a:cxnLst>
              <a:rect l="T9" t="T10" r="T11" b="T12"/>
              <a:pathLst>
                <a:path w="122" h="74">
                  <a:moveTo>
                    <a:pt x="0" y="0"/>
                  </a:moveTo>
                  <a:lnTo>
                    <a:pt x="122" y="37"/>
                  </a:lnTo>
                  <a:lnTo>
                    <a:pt x="0" y="7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68" name="Freeform 81"/>
            <p:cNvSpPr>
              <a:spLocks/>
            </p:cNvSpPr>
            <p:nvPr/>
          </p:nvSpPr>
          <p:spPr bwMode="auto">
            <a:xfrm>
              <a:off x="926" y="2793"/>
              <a:ext cx="208" cy="232"/>
            </a:xfrm>
            <a:custGeom>
              <a:avLst/>
              <a:gdLst>
                <a:gd name="T0" fmla="*/ 208 w 208"/>
                <a:gd name="T1" fmla="*/ 0 h 232"/>
                <a:gd name="T2" fmla="*/ 0 w 208"/>
                <a:gd name="T3" fmla="*/ 0 h 232"/>
                <a:gd name="T4" fmla="*/ 0 w 208"/>
                <a:gd name="T5" fmla="*/ 232 h 232"/>
                <a:gd name="T6" fmla="*/ 74 w 208"/>
                <a:gd name="T7" fmla="*/ 232 h 232"/>
                <a:gd name="T8" fmla="*/ 0 60000 65536"/>
                <a:gd name="T9" fmla="*/ 0 60000 65536"/>
                <a:gd name="T10" fmla="*/ 0 60000 65536"/>
                <a:gd name="T11" fmla="*/ 0 60000 65536"/>
                <a:gd name="T12" fmla="*/ 0 w 208"/>
                <a:gd name="T13" fmla="*/ 0 h 232"/>
                <a:gd name="T14" fmla="*/ 208 w 208"/>
                <a:gd name="T15" fmla="*/ 232 h 232"/>
              </a:gdLst>
              <a:ahLst/>
              <a:cxnLst>
                <a:cxn ang="T8">
                  <a:pos x="T0" y="T1"/>
                </a:cxn>
                <a:cxn ang="T9">
                  <a:pos x="T2" y="T3"/>
                </a:cxn>
                <a:cxn ang="T10">
                  <a:pos x="T4" y="T5"/>
                </a:cxn>
                <a:cxn ang="T11">
                  <a:pos x="T6" y="T7"/>
                </a:cxn>
              </a:cxnLst>
              <a:rect l="T12" t="T13" r="T14" b="T15"/>
              <a:pathLst>
                <a:path w="208" h="232">
                  <a:moveTo>
                    <a:pt x="208" y="0"/>
                  </a:moveTo>
                  <a:lnTo>
                    <a:pt x="0" y="0"/>
                  </a:lnTo>
                  <a:lnTo>
                    <a:pt x="0" y="232"/>
                  </a:lnTo>
                  <a:lnTo>
                    <a:pt x="74" y="23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Facade Pattern</a:t>
            </a:r>
          </a:p>
        </p:txBody>
      </p:sp>
      <p:sp>
        <p:nvSpPr>
          <p:cNvPr id="102403" name="Rectangle 3"/>
          <p:cNvSpPr>
            <a:spLocks noGrp="1" noChangeArrowheads="1"/>
          </p:cNvSpPr>
          <p:nvPr>
            <p:ph idx="1"/>
          </p:nvPr>
        </p:nvSpPr>
        <p:spPr>
          <a:xfrm>
            <a:off x="370862" y="1143000"/>
            <a:ext cx="8255692" cy="4921250"/>
          </a:xfrm>
        </p:spPr>
        <p:txBody>
          <a:bodyPr/>
          <a:lstStyle/>
          <a:p>
            <a:pPr eaLnBrk="1" hangingPunct="1"/>
            <a:r>
              <a:rPr lang="en-US" altLang="en-US" dirty="0" smtClean="0">
                <a:ea typeface="ＭＳ Ｐゴシック" pitchFamily="34" charset="-128"/>
              </a:rPr>
              <a:t>Provides a unified interface to a set of objects in a subsystem.</a:t>
            </a:r>
          </a:p>
          <a:p>
            <a:pPr eaLnBrk="1" hangingPunct="1"/>
            <a:r>
              <a:rPr lang="en-US" altLang="en-US" dirty="0" smtClean="0">
                <a:ea typeface="ＭＳ Ｐゴシック" pitchFamily="34" charset="-128"/>
              </a:rPr>
              <a:t>A facade defines a higher-level interface that makes the subsystem easier to use (i.e. it abstracts out the gory details)</a:t>
            </a:r>
          </a:p>
          <a:p>
            <a:pPr eaLnBrk="1" hangingPunct="1"/>
            <a:r>
              <a:rPr lang="en-US" altLang="en-US" dirty="0" smtClean="0">
                <a:ea typeface="ＭＳ Ｐゴシック" pitchFamily="34" charset="-128"/>
              </a:rPr>
              <a:t>Facades allow us to provide  a closed architecture</a:t>
            </a:r>
          </a:p>
          <a:p>
            <a:pPr eaLnBrk="1" hangingPunct="1"/>
            <a:endParaRPr lang="en-US" altLang="en-US" dirty="0" smtClean="0">
              <a:ea typeface="ＭＳ Ｐゴシック" pitchFamily="34" charset="-128"/>
            </a:endParaRPr>
          </a:p>
        </p:txBody>
      </p:sp>
      <p:pic>
        <p:nvPicPr>
          <p:cNvPr id="10240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28" y="3498112"/>
            <a:ext cx="7421621" cy="279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655897777"/>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Design Example</a:t>
            </a:r>
          </a:p>
        </p:txBody>
      </p:sp>
      <p:sp>
        <p:nvSpPr>
          <p:cNvPr id="103427" name="Rectangle 3"/>
          <p:cNvSpPr>
            <a:spLocks noGrp="1" noChangeArrowheads="1"/>
          </p:cNvSpPr>
          <p:nvPr>
            <p:ph sz="half" idx="1"/>
          </p:nvPr>
        </p:nvSpPr>
        <p:spPr>
          <a:xfrm>
            <a:off x="356203" y="990600"/>
            <a:ext cx="4050155" cy="4921250"/>
          </a:xfrm>
        </p:spPr>
        <p:txBody>
          <a:bodyPr/>
          <a:lstStyle/>
          <a:p>
            <a:pPr eaLnBrk="1" hangingPunct="1"/>
            <a:endParaRPr lang="en-US" altLang="en-US" sz="2000" smtClean="0">
              <a:ea typeface="ＭＳ Ｐゴシック" pitchFamily="34" charset="-128"/>
            </a:endParaRPr>
          </a:p>
          <a:p>
            <a:pPr eaLnBrk="1" hangingPunct="1"/>
            <a:r>
              <a:rPr lang="en-US" altLang="en-US" sz="2000" smtClean="0">
                <a:ea typeface="ＭＳ Ｐゴシック" pitchFamily="34" charset="-128"/>
              </a:rPr>
              <a:t>Subsystem 1 can look into the Subsystem 2 (vehicle subsystem) and call on any component or class operation at will.</a:t>
            </a:r>
          </a:p>
          <a:p>
            <a:pPr eaLnBrk="1" hangingPunct="1"/>
            <a:r>
              <a:rPr lang="en-US" altLang="en-US" sz="2000" smtClean="0">
                <a:ea typeface="ＭＳ Ｐゴシック" pitchFamily="34" charset="-128"/>
              </a:rPr>
              <a:t>This is “Ravioli Design”</a:t>
            </a:r>
          </a:p>
          <a:p>
            <a:pPr eaLnBrk="1" hangingPunct="1"/>
            <a:r>
              <a:rPr lang="en-US" altLang="en-US" sz="2000" smtClean="0">
                <a:ea typeface="ＭＳ Ｐゴシック" pitchFamily="34" charset="-128"/>
              </a:rPr>
              <a:t>Why is this good?</a:t>
            </a:r>
          </a:p>
          <a:p>
            <a:pPr lvl="1" eaLnBrk="1" hangingPunct="1"/>
            <a:r>
              <a:rPr lang="en-US" altLang="en-US" sz="1800" smtClean="0">
                <a:ea typeface="ＭＳ Ｐゴシック" pitchFamily="34" charset="-128"/>
              </a:rPr>
              <a:t>Efficiency</a:t>
            </a:r>
          </a:p>
          <a:p>
            <a:pPr eaLnBrk="1" hangingPunct="1"/>
            <a:r>
              <a:rPr lang="en-US" altLang="en-US" sz="2000" smtClean="0">
                <a:ea typeface="ＭＳ Ｐゴシック" pitchFamily="34" charset="-128"/>
              </a:rPr>
              <a:t>Why is this bad?</a:t>
            </a:r>
          </a:p>
          <a:p>
            <a:pPr lvl="1" eaLnBrk="1" hangingPunct="1"/>
            <a:r>
              <a:rPr lang="en-US" altLang="en-US" sz="1800" smtClean="0">
                <a:ea typeface="ＭＳ Ｐゴシック" pitchFamily="34" charset="-128"/>
              </a:rPr>
              <a:t>Can’t expect the caller to understand how the subsystem works or the complex relationships within the subsystem.</a:t>
            </a:r>
          </a:p>
          <a:p>
            <a:pPr lvl="1" eaLnBrk="1" hangingPunct="1"/>
            <a:r>
              <a:rPr lang="en-US" altLang="en-US" sz="1800" smtClean="0">
                <a:ea typeface="ＭＳ Ｐゴシック" pitchFamily="34" charset="-128"/>
              </a:rPr>
              <a:t>We can be assured that the subsystem will be misused, leading to non-portable code</a:t>
            </a:r>
          </a:p>
        </p:txBody>
      </p:sp>
      <p:sp>
        <p:nvSpPr>
          <p:cNvPr id="103428" name="Rectangle 4"/>
          <p:cNvSpPr>
            <a:spLocks noChangeArrowheads="1"/>
          </p:cNvSpPr>
          <p:nvPr/>
        </p:nvSpPr>
        <p:spPr bwMode="auto">
          <a:xfrm>
            <a:off x="5474967" y="2825750"/>
            <a:ext cx="3324558" cy="23241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Subsystem 2</a:t>
            </a:r>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p:txBody>
      </p:sp>
      <p:sp>
        <p:nvSpPr>
          <p:cNvPr id="103429" name="Rectangle 5"/>
          <p:cNvSpPr>
            <a:spLocks noChangeArrowheads="1"/>
          </p:cNvSpPr>
          <p:nvPr/>
        </p:nvSpPr>
        <p:spPr bwMode="auto">
          <a:xfrm>
            <a:off x="5441252" y="1081088"/>
            <a:ext cx="3323092" cy="1274762"/>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Subsystem 1</a:t>
            </a:r>
          </a:p>
          <a:p>
            <a:pPr algn="ctr"/>
            <a:endParaRPr lang="en-US" altLang="en-US" sz="1800"/>
          </a:p>
          <a:p>
            <a:pPr algn="ctr"/>
            <a:endParaRPr lang="en-US" altLang="en-US" sz="1800"/>
          </a:p>
          <a:p>
            <a:pPr algn="ctr"/>
            <a:endParaRPr lang="en-US" altLang="en-US" sz="1800"/>
          </a:p>
        </p:txBody>
      </p:sp>
      <p:sp>
        <p:nvSpPr>
          <p:cNvPr id="103430" name="Rectangle 6"/>
          <p:cNvSpPr>
            <a:spLocks noChangeArrowheads="1"/>
          </p:cNvSpPr>
          <p:nvPr/>
        </p:nvSpPr>
        <p:spPr bwMode="auto">
          <a:xfrm>
            <a:off x="5831169" y="4383089"/>
            <a:ext cx="545298" cy="42862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AIM</a:t>
            </a:r>
          </a:p>
        </p:txBody>
      </p:sp>
      <p:sp>
        <p:nvSpPr>
          <p:cNvPr id="103431" name="Rectangle 7"/>
          <p:cNvSpPr>
            <a:spLocks noChangeArrowheads="1"/>
          </p:cNvSpPr>
          <p:nvPr/>
        </p:nvSpPr>
        <p:spPr bwMode="auto">
          <a:xfrm>
            <a:off x="6898311" y="3824288"/>
            <a:ext cx="631784" cy="47942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Card</a:t>
            </a:r>
          </a:p>
        </p:txBody>
      </p:sp>
      <p:sp>
        <p:nvSpPr>
          <p:cNvPr id="103432" name="Rectangle 8"/>
          <p:cNvSpPr>
            <a:spLocks noChangeArrowheads="1"/>
          </p:cNvSpPr>
          <p:nvPr/>
        </p:nvSpPr>
        <p:spPr bwMode="auto">
          <a:xfrm>
            <a:off x="7846719" y="3300414"/>
            <a:ext cx="562888" cy="3587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3433" name="Rectangle 9"/>
          <p:cNvSpPr>
            <a:spLocks noChangeArrowheads="1"/>
          </p:cNvSpPr>
          <p:nvPr/>
        </p:nvSpPr>
        <p:spPr bwMode="auto">
          <a:xfrm>
            <a:off x="7644432" y="4484688"/>
            <a:ext cx="798890" cy="4445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SA/RT</a:t>
            </a:r>
          </a:p>
        </p:txBody>
      </p:sp>
      <p:sp>
        <p:nvSpPr>
          <p:cNvPr id="103434" name="Rectangle 10"/>
          <p:cNvSpPr>
            <a:spLocks noChangeArrowheads="1"/>
          </p:cNvSpPr>
          <p:nvPr/>
        </p:nvSpPr>
        <p:spPr bwMode="auto">
          <a:xfrm>
            <a:off x="5881009" y="3351214"/>
            <a:ext cx="513049" cy="427037"/>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Seat</a:t>
            </a:r>
          </a:p>
        </p:txBody>
      </p:sp>
      <p:sp>
        <p:nvSpPr>
          <p:cNvPr id="103435" name="Rectangle 11"/>
          <p:cNvSpPr>
            <a:spLocks noChangeArrowheads="1"/>
          </p:cNvSpPr>
          <p:nvPr/>
        </p:nvSpPr>
        <p:spPr bwMode="auto">
          <a:xfrm>
            <a:off x="5797455" y="1606550"/>
            <a:ext cx="630317" cy="427038"/>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3436" name="Rectangle 12"/>
          <p:cNvSpPr>
            <a:spLocks noChangeArrowheads="1"/>
          </p:cNvSpPr>
          <p:nvPr/>
        </p:nvSpPr>
        <p:spPr bwMode="auto">
          <a:xfrm>
            <a:off x="6864597" y="1657350"/>
            <a:ext cx="614193" cy="444500"/>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3437" name="Rectangle 13"/>
          <p:cNvSpPr>
            <a:spLocks noChangeArrowheads="1"/>
          </p:cNvSpPr>
          <p:nvPr/>
        </p:nvSpPr>
        <p:spPr bwMode="auto">
          <a:xfrm>
            <a:off x="7931739" y="1657350"/>
            <a:ext cx="545298" cy="477838"/>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3438" name="Line 14"/>
          <p:cNvSpPr>
            <a:spLocks noChangeShapeType="1"/>
          </p:cNvSpPr>
          <p:nvPr/>
        </p:nvSpPr>
        <p:spPr bwMode="auto">
          <a:xfrm>
            <a:off x="6153657" y="2063751"/>
            <a:ext cx="951340" cy="1782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9" name="Line 15"/>
          <p:cNvSpPr>
            <a:spLocks noChangeShapeType="1"/>
          </p:cNvSpPr>
          <p:nvPr/>
        </p:nvSpPr>
        <p:spPr bwMode="auto">
          <a:xfrm flipH="1">
            <a:off x="6128738" y="2132014"/>
            <a:ext cx="1033427" cy="1222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0" name="Line 16"/>
          <p:cNvSpPr>
            <a:spLocks noChangeShapeType="1"/>
          </p:cNvSpPr>
          <p:nvPr/>
        </p:nvSpPr>
        <p:spPr bwMode="auto">
          <a:xfrm flipH="1">
            <a:off x="6096489" y="2182814"/>
            <a:ext cx="2049265" cy="2187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1" name="Line 17"/>
          <p:cNvSpPr>
            <a:spLocks noChangeShapeType="1"/>
          </p:cNvSpPr>
          <p:nvPr/>
        </p:nvSpPr>
        <p:spPr bwMode="auto">
          <a:xfrm flipH="1">
            <a:off x="8145754" y="2165350"/>
            <a:ext cx="152449" cy="1138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2" name="Line 18"/>
          <p:cNvSpPr>
            <a:spLocks noChangeShapeType="1"/>
          </p:cNvSpPr>
          <p:nvPr/>
        </p:nvSpPr>
        <p:spPr bwMode="auto">
          <a:xfrm>
            <a:off x="7236924" y="2132013"/>
            <a:ext cx="867786" cy="2374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55752890"/>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Realizing an Opaque Architecture with a Facade </a:t>
            </a:r>
          </a:p>
        </p:txBody>
      </p:sp>
      <p:sp>
        <p:nvSpPr>
          <p:cNvPr id="106499" name="Rectangle 3"/>
          <p:cNvSpPr>
            <a:spLocks noGrp="1" noChangeArrowheads="1"/>
          </p:cNvSpPr>
          <p:nvPr>
            <p:ph type="body" sz="half" idx="1"/>
          </p:nvPr>
        </p:nvSpPr>
        <p:spPr>
          <a:xfrm>
            <a:off x="533572" y="1295400"/>
            <a:ext cx="3925558" cy="4800600"/>
          </a:xfrm>
          <a:noFill/>
        </p:spPr>
        <p:txBody>
          <a:bodyPr/>
          <a:lstStyle/>
          <a:p>
            <a:pPr eaLnBrk="1" hangingPunct="1"/>
            <a:r>
              <a:rPr lang="en-US" altLang="en-US" sz="2400" dirty="0" smtClean="0">
                <a:ea typeface="ＭＳ Ｐゴシック" pitchFamily="34" charset="-128"/>
              </a:rPr>
              <a:t>The subsystem decides exactly how it is accessed </a:t>
            </a:r>
          </a:p>
          <a:p>
            <a:pPr eaLnBrk="1" hangingPunct="1"/>
            <a:r>
              <a:rPr lang="en-US" altLang="en-US" sz="2400" dirty="0" smtClean="0">
                <a:ea typeface="ＭＳ Ｐゴシック" pitchFamily="34" charset="-128"/>
              </a:rPr>
              <a:t>No need to worry about misuse by callers</a:t>
            </a:r>
          </a:p>
          <a:p>
            <a:pPr eaLnBrk="1" hangingPunct="1"/>
            <a:r>
              <a:rPr lang="en-US" altLang="en-US" sz="2400" dirty="0" smtClean="0">
                <a:ea typeface="ＭＳ Ｐゴシック" pitchFamily="34" charset="-128"/>
              </a:rPr>
              <a:t>If a facade is used the subsystem can be used in an early integration test  </a:t>
            </a:r>
          </a:p>
          <a:p>
            <a:pPr lvl="1" eaLnBrk="1" hangingPunct="1"/>
            <a:r>
              <a:rPr lang="en-US" altLang="en-US" sz="2000" dirty="0" smtClean="0">
                <a:ea typeface="ＭＳ Ｐゴシック" pitchFamily="34" charset="-128"/>
              </a:rPr>
              <a:t>We need to write only a driver</a:t>
            </a:r>
            <a:endParaRPr lang="en-US" altLang="en-US" sz="1800" dirty="0" smtClean="0">
              <a:ea typeface="ＭＳ Ｐゴシック" pitchFamily="34" charset="-128"/>
            </a:endParaRPr>
          </a:p>
        </p:txBody>
      </p:sp>
      <p:sp>
        <p:nvSpPr>
          <p:cNvPr id="106500" name="Rectangle 4"/>
          <p:cNvSpPr>
            <a:spLocks noChangeArrowheads="1"/>
          </p:cNvSpPr>
          <p:nvPr/>
        </p:nvSpPr>
        <p:spPr bwMode="auto">
          <a:xfrm>
            <a:off x="5441252" y="1081088"/>
            <a:ext cx="3323092" cy="1274762"/>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VIP Subsystem</a:t>
            </a:r>
          </a:p>
          <a:p>
            <a:pPr algn="ctr"/>
            <a:endParaRPr lang="en-US" altLang="en-US" sz="1800"/>
          </a:p>
          <a:p>
            <a:pPr algn="ctr"/>
            <a:endParaRPr lang="en-US" altLang="en-US" sz="1800"/>
          </a:p>
          <a:p>
            <a:pPr algn="ctr"/>
            <a:endParaRPr lang="en-US" altLang="en-US" sz="1800"/>
          </a:p>
        </p:txBody>
      </p:sp>
      <p:sp>
        <p:nvSpPr>
          <p:cNvPr id="106501" name="Rectangle 5"/>
          <p:cNvSpPr>
            <a:spLocks noChangeArrowheads="1"/>
          </p:cNvSpPr>
          <p:nvPr/>
        </p:nvSpPr>
        <p:spPr bwMode="auto">
          <a:xfrm>
            <a:off x="5488159" y="3733800"/>
            <a:ext cx="3324558" cy="23241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p:txBody>
      </p:sp>
      <p:sp>
        <p:nvSpPr>
          <p:cNvPr id="106502" name="Rectangle 6"/>
          <p:cNvSpPr>
            <a:spLocks noChangeArrowheads="1"/>
          </p:cNvSpPr>
          <p:nvPr/>
        </p:nvSpPr>
        <p:spPr bwMode="auto">
          <a:xfrm>
            <a:off x="5844362" y="5291139"/>
            <a:ext cx="545298" cy="42862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AIM</a:t>
            </a:r>
          </a:p>
        </p:txBody>
      </p:sp>
      <p:sp>
        <p:nvSpPr>
          <p:cNvPr id="106503" name="Rectangle 7"/>
          <p:cNvSpPr>
            <a:spLocks noChangeArrowheads="1"/>
          </p:cNvSpPr>
          <p:nvPr/>
        </p:nvSpPr>
        <p:spPr bwMode="auto">
          <a:xfrm>
            <a:off x="6842609" y="4148139"/>
            <a:ext cx="633249" cy="47942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Card</a:t>
            </a:r>
          </a:p>
        </p:txBody>
      </p:sp>
      <p:sp>
        <p:nvSpPr>
          <p:cNvPr id="106504" name="Rectangle 8"/>
          <p:cNvSpPr>
            <a:spLocks noChangeArrowheads="1"/>
          </p:cNvSpPr>
          <p:nvPr/>
        </p:nvSpPr>
        <p:spPr bwMode="auto">
          <a:xfrm>
            <a:off x="7859912" y="4208464"/>
            <a:ext cx="562888" cy="3587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6505" name="Rectangle 9"/>
          <p:cNvSpPr>
            <a:spLocks noChangeArrowheads="1"/>
          </p:cNvSpPr>
          <p:nvPr/>
        </p:nvSpPr>
        <p:spPr bwMode="auto">
          <a:xfrm>
            <a:off x="7657624" y="5392738"/>
            <a:ext cx="798891" cy="4445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SA/RT</a:t>
            </a:r>
          </a:p>
        </p:txBody>
      </p:sp>
      <p:sp>
        <p:nvSpPr>
          <p:cNvPr id="106506" name="Rectangle 10"/>
          <p:cNvSpPr>
            <a:spLocks noChangeArrowheads="1"/>
          </p:cNvSpPr>
          <p:nvPr/>
        </p:nvSpPr>
        <p:spPr bwMode="auto">
          <a:xfrm>
            <a:off x="5894202" y="4259264"/>
            <a:ext cx="513049" cy="427037"/>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Seat</a:t>
            </a:r>
          </a:p>
        </p:txBody>
      </p:sp>
      <p:sp>
        <p:nvSpPr>
          <p:cNvPr id="106507" name="Rectangle 12"/>
          <p:cNvSpPr>
            <a:spLocks noChangeArrowheads="1"/>
          </p:cNvSpPr>
          <p:nvPr/>
        </p:nvSpPr>
        <p:spPr bwMode="auto">
          <a:xfrm>
            <a:off x="5797455" y="1606550"/>
            <a:ext cx="630317" cy="427038"/>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6508" name="Rectangle 13"/>
          <p:cNvSpPr>
            <a:spLocks noChangeArrowheads="1"/>
          </p:cNvSpPr>
          <p:nvPr/>
        </p:nvSpPr>
        <p:spPr bwMode="auto">
          <a:xfrm>
            <a:off x="6864597" y="1657350"/>
            <a:ext cx="614193" cy="444500"/>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6509" name="Rectangle 14"/>
          <p:cNvSpPr>
            <a:spLocks noChangeArrowheads="1"/>
          </p:cNvSpPr>
          <p:nvPr/>
        </p:nvSpPr>
        <p:spPr bwMode="auto">
          <a:xfrm>
            <a:off x="7931739" y="1657350"/>
            <a:ext cx="545298" cy="477838"/>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endParaRPr lang="en-US" altLang="en-US" sz="1800"/>
          </a:p>
        </p:txBody>
      </p:sp>
      <p:sp>
        <p:nvSpPr>
          <p:cNvPr id="106510" name="Rectangle 15"/>
          <p:cNvSpPr>
            <a:spLocks noChangeArrowheads="1"/>
          </p:cNvSpPr>
          <p:nvPr/>
        </p:nvSpPr>
        <p:spPr bwMode="auto">
          <a:xfrm>
            <a:off x="5480831" y="3316289"/>
            <a:ext cx="3337750" cy="42862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sz="2400" b="1">
                <a:solidFill>
                  <a:schemeClr val="tx1"/>
                </a:solidFill>
                <a:latin typeface="Palatino" charset="0"/>
                <a:ea typeface="ＭＳ Ｐゴシック" pitchFamily="34" charset="-128"/>
              </a:defRPr>
            </a:lvl1pPr>
            <a:lvl2pPr marL="37931725" indent="-37474525">
              <a:defRPr sz="2400" b="1">
                <a:solidFill>
                  <a:schemeClr val="tx1"/>
                </a:solidFill>
                <a:latin typeface="Palatino" charset="0"/>
                <a:ea typeface="ＭＳ Ｐゴシック" pitchFamily="34" charset="-128"/>
              </a:defRPr>
            </a:lvl2pPr>
            <a:lvl3pPr>
              <a:defRPr sz="2400" b="1">
                <a:solidFill>
                  <a:schemeClr val="tx1"/>
                </a:solidFill>
                <a:latin typeface="Palatino" charset="0"/>
                <a:ea typeface="ＭＳ Ｐゴシック" pitchFamily="34" charset="-128"/>
              </a:defRPr>
            </a:lvl3pPr>
            <a:lvl4pPr>
              <a:defRPr sz="2400" b="1">
                <a:solidFill>
                  <a:schemeClr val="tx1"/>
                </a:solidFill>
                <a:latin typeface="Palatino" charset="0"/>
                <a:ea typeface="ＭＳ Ｐゴシック" pitchFamily="34" charset="-128"/>
              </a:defRPr>
            </a:lvl4pPr>
            <a:lvl5pPr>
              <a:defRPr sz="2400" b="1">
                <a:solidFill>
                  <a:schemeClr val="tx1"/>
                </a:solidFill>
                <a:latin typeface="Palatino" charset="0"/>
                <a:ea typeface="ＭＳ Ｐゴシック" pitchFamily="34" charset="-128"/>
              </a:defRPr>
            </a:lvl5pPr>
            <a:lvl6pPr marL="457200" eaLnBrk="0" fontAlgn="base" hangingPunct="0">
              <a:spcBef>
                <a:spcPct val="0"/>
              </a:spcBef>
              <a:spcAft>
                <a:spcPct val="0"/>
              </a:spcAft>
              <a:defRPr sz="2400" b="1">
                <a:solidFill>
                  <a:schemeClr val="tx1"/>
                </a:solidFill>
                <a:latin typeface="Palatino" charset="0"/>
                <a:ea typeface="ＭＳ Ｐゴシック" pitchFamily="34" charset="-128"/>
              </a:defRPr>
            </a:lvl6pPr>
            <a:lvl7pPr marL="914400" eaLnBrk="0" fontAlgn="base" hangingPunct="0">
              <a:spcBef>
                <a:spcPct val="0"/>
              </a:spcBef>
              <a:spcAft>
                <a:spcPct val="0"/>
              </a:spcAft>
              <a:defRPr sz="2400" b="1">
                <a:solidFill>
                  <a:schemeClr val="tx1"/>
                </a:solidFill>
                <a:latin typeface="Palatino" charset="0"/>
                <a:ea typeface="ＭＳ Ｐゴシック" pitchFamily="34" charset="-128"/>
              </a:defRPr>
            </a:lvl7pPr>
            <a:lvl8pPr marL="1371600" eaLnBrk="0" fontAlgn="base" hangingPunct="0">
              <a:spcBef>
                <a:spcPct val="0"/>
              </a:spcBef>
              <a:spcAft>
                <a:spcPct val="0"/>
              </a:spcAft>
              <a:defRPr sz="2400" b="1">
                <a:solidFill>
                  <a:schemeClr val="tx1"/>
                </a:solidFill>
                <a:latin typeface="Palatino" charset="0"/>
                <a:ea typeface="ＭＳ Ｐゴシック" pitchFamily="34" charset="-128"/>
              </a:defRPr>
            </a:lvl8pPr>
            <a:lvl9pPr marL="1828800" eaLnBrk="0" fontAlgn="base" hangingPunct="0">
              <a:spcBef>
                <a:spcPct val="0"/>
              </a:spcBef>
              <a:spcAft>
                <a:spcPct val="0"/>
              </a:spcAft>
              <a:defRPr sz="2400" b="1">
                <a:solidFill>
                  <a:schemeClr val="tx1"/>
                </a:solidFill>
                <a:latin typeface="Palatino" charset="0"/>
                <a:ea typeface="ＭＳ Ｐゴシック" pitchFamily="34" charset="-128"/>
              </a:defRPr>
            </a:lvl9pPr>
          </a:lstStyle>
          <a:p>
            <a:pPr algn="ctr"/>
            <a:r>
              <a:rPr lang="en-US" altLang="en-US" sz="1800"/>
              <a:t>Vehicle  Subsystem API</a:t>
            </a:r>
          </a:p>
        </p:txBody>
      </p:sp>
      <p:sp>
        <p:nvSpPr>
          <p:cNvPr id="106511" name="Line 16"/>
          <p:cNvSpPr>
            <a:spLocks noChangeShapeType="1"/>
          </p:cNvSpPr>
          <p:nvPr/>
        </p:nvSpPr>
        <p:spPr bwMode="auto">
          <a:xfrm>
            <a:off x="6102353" y="2063750"/>
            <a:ext cx="343010" cy="1257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2" name="Line 17"/>
          <p:cNvSpPr>
            <a:spLocks noChangeShapeType="1"/>
          </p:cNvSpPr>
          <p:nvPr/>
        </p:nvSpPr>
        <p:spPr bwMode="auto">
          <a:xfrm flipH="1">
            <a:off x="7129916" y="2114551"/>
            <a:ext cx="117268" cy="1173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3" name="Line 18"/>
          <p:cNvSpPr>
            <a:spLocks noChangeShapeType="1"/>
          </p:cNvSpPr>
          <p:nvPr/>
        </p:nvSpPr>
        <p:spPr bwMode="auto">
          <a:xfrm flipH="1">
            <a:off x="8094449" y="2165350"/>
            <a:ext cx="168574" cy="1155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4" name="Line 19"/>
          <p:cNvSpPr>
            <a:spLocks noChangeShapeType="1"/>
          </p:cNvSpPr>
          <p:nvPr/>
        </p:nvSpPr>
        <p:spPr bwMode="auto">
          <a:xfrm>
            <a:off x="8387619" y="2147889"/>
            <a:ext cx="123132" cy="1139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5" name="Line 20"/>
          <p:cNvSpPr>
            <a:spLocks noChangeShapeType="1"/>
          </p:cNvSpPr>
          <p:nvPr/>
        </p:nvSpPr>
        <p:spPr bwMode="auto">
          <a:xfrm>
            <a:off x="7371782" y="2132014"/>
            <a:ext cx="293171" cy="1171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6" name="Line 21"/>
          <p:cNvSpPr>
            <a:spLocks noChangeShapeType="1"/>
          </p:cNvSpPr>
          <p:nvPr/>
        </p:nvSpPr>
        <p:spPr bwMode="auto">
          <a:xfrm>
            <a:off x="5507216" y="5080000"/>
            <a:ext cx="330989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7" name="Line 22"/>
          <p:cNvSpPr>
            <a:spLocks noChangeShapeType="1"/>
          </p:cNvSpPr>
          <p:nvPr/>
        </p:nvSpPr>
        <p:spPr bwMode="auto">
          <a:xfrm flipH="1">
            <a:off x="6184440" y="4694238"/>
            <a:ext cx="11727"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8" name="Line 23"/>
          <p:cNvSpPr>
            <a:spLocks noChangeShapeType="1"/>
          </p:cNvSpPr>
          <p:nvPr/>
        </p:nvSpPr>
        <p:spPr bwMode="auto">
          <a:xfrm>
            <a:off x="6219621" y="4668838"/>
            <a:ext cx="1839647" cy="747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9" name="Line 25"/>
          <p:cNvSpPr>
            <a:spLocks noChangeShapeType="1"/>
          </p:cNvSpPr>
          <p:nvPr/>
        </p:nvSpPr>
        <p:spPr bwMode="auto">
          <a:xfrm flipV="1">
            <a:off x="6392592" y="4445000"/>
            <a:ext cx="436825" cy="38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57169725"/>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p:txBody>
          <a:bodyPr/>
          <a:lstStyle/>
          <a:p>
            <a:pPr eaLnBrk="1" hangingPunct="1"/>
            <a:r>
              <a:rPr lang="en-US" altLang="en-US" dirty="0" smtClean="0">
                <a:ea typeface="ＭＳ Ｐゴシック" pitchFamily="34" charset="-128"/>
              </a:rPr>
              <a:t>Subsystem Design with Facade, Adapter, Bridge</a:t>
            </a:r>
          </a:p>
        </p:txBody>
      </p:sp>
      <p:sp>
        <p:nvSpPr>
          <p:cNvPr id="17413" name="Rectangle 5"/>
          <p:cNvSpPr>
            <a:spLocks noGrp="1" noChangeArrowheads="1"/>
          </p:cNvSpPr>
          <p:nvPr>
            <p:ph type="body" idx="1"/>
          </p:nvPr>
        </p:nvSpPr>
        <p:spPr/>
        <p:txBody>
          <a:bodyPr/>
          <a:lstStyle/>
          <a:p>
            <a:pPr eaLnBrk="1" hangingPunct="1">
              <a:lnSpc>
                <a:spcPct val="80000"/>
              </a:lnSpc>
            </a:pPr>
            <a:r>
              <a:rPr lang="en-US" altLang="en-US" smtClean="0">
                <a:ea typeface="ＭＳ Ｐゴシック" pitchFamily="34" charset="-128"/>
              </a:rPr>
              <a:t>The ideal structure of a subsystem consists of </a:t>
            </a:r>
          </a:p>
          <a:p>
            <a:pPr lvl="1" eaLnBrk="1" hangingPunct="1">
              <a:lnSpc>
                <a:spcPct val="80000"/>
              </a:lnSpc>
            </a:pPr>
            <a:r>
              <a:rPr lang="en-US" altLang="en-US" smtClean="0">
                <a:ea typeface="ＭＳ Ｐゴシック" pitchFamily="34" charset="-128"/>
              </a:rPr>
              <a:t>an interface object </a:t>
            </a:r>
          </a:p>
          <a:p>
            <a:pPr lvl="1" eaLnBrk="1" hangingPunct="1">
              <a:lnSpc>
                <a:spcPct val="80000"/>
              </a:lnSpc>
            </a:pPr>
            <a:r>
              <a:rPr lang="en-US" altLang="en-US" smtClean="0">
                <a:ea typeface="ＭＳ Ｐゴシック" pitchFamily="34" charset="-128"/>
              </a:rPr>
              <a:t>a set of application domain objects (entity objects) modeling real entities or existing systems</a:t>
            </a:r>
          </a:p>
          <a:p>
            <a:pPr lvl="2" eaLnBrk="1" hangingPunct="1">
              <a:lnSpc>
                <a:spcPct val="80000"/>
              </a:lnSpc>
            </a:pPr>
            <a:r>
              <a:rPr lang="en-US" altLang="en-US" smtClean="0">
                <a:ea typeface="ＭＳ Ｐゴシック" pitchFamily="34" charset="-128"/>
              </a:rPr>
              <a:t>Some of the application domain objects are interfaces to existing systems</a:t>
            </a:r>
          </a:p>
          <a:p>
            <a:pPr lvl="1" eaLnBrk="1" hangingPunct="1">
              <a:lnSpc>
                <a:spcPct val="80000"/>
              </a:lnSpc>
            </a:pPr>
            <a:r>
              <a:rPr lang="en-US" altLang="en-US" smtClean="0">
                <a:ea typeface="ＭＳ Ｐゴシック" pitchFamily="34" charset="-128"/>
              </a:rPr>
              <a:t>one or more  control objects</a:t>
            </a:r>
          </a:p>
          <a:p>
            <a:pPr eaLnBrk="1" hangingPunct="1">
              <a:lnSpc>
                <a:spcPct val="80000"/>
              </a:lnSpc>
            </a:pPr>
            <a:r>
              <a:rPr lang="en-US" altLang="en-US" smtClean="0">
                <a:ea typeface="ＭＳ Ｐゴシック" pitchFamily="34" charset="-128"/>
              </a:rPr>
              <a:t>We can use design patterns to realize this subsystem structure</a:t>
            </a:r>
          </a:p>
          <a:p>
            <a:pPr eaLnBrk="1" hangingPunct="1">
              <a:lnSpc>
                <a:spcPct val="80000"/>
              </a:lnSpc>
            </a:pPr>
            <a:r>
              <a:rPr lang="en-US" altLang="en-US" smtClean="0">
                <a:ea typeface="ＭＳ Ｐゴシック" pitchFamily="34" charset="-128"/>
              </a:rPr>
              <a:t>Realization of the Interface Object: </a:t>
            </a:r>
            <a:r>
              <a:rPr lang="en-US" altLang="en-US" smtClean="0">
                <a:solidFill>
                  <a:srgbClr val="FF6600"/>
                </a:solidFill>
                <a:ea typeface="ＭＳ Ｐゴシック" pitchFamily="34" charset="-128"/>
              </a:rPr>
              <a:t>Facade</a:t>
            </a:r>
            <a:endParaRPr lang="en-US" altLang="en-US" smtClean="0">
              <a:ea typeface="ＭＳ Ｐゴシック" pitchFamily="34" charset="-128"/>
            </a:endParaRPr>
          </a:p>
          <a:p>
            <a:pPr lvl="1" eaLnBrk="1" hangingPunct="1">
              <a:lnSpc>
                <a:spcPct val="80000"/>
              </a:lnSpc>
            </a:pPr>
            <a:r>
              <a:rPr lang="en-US" altLang="en-US" smtClean="0">
                <a:ea typeface="ＭＳ Ｐゴシック" pitchFamily="34" charset="-128"/>
              </a:rPr>
              <a:t>Provides the interface to  the subsystem</a:t>
            </a:r>
          </a:p>
          <a:p>
            <a:pPr eaLnBrk="1" hangingPunct="1">
              <a:lnSpc>
                <a:spcPct val="80000"/>
              </a:lnSpc>
            </a:pPr>
            <a:r>
              <a:rPr lang="en-US" altLang="en-US" smtClean="0">
                <a:ea typeface="ＭＳ Ｐゴシック" pitchFamily="34" charset="-128"/>
              </a:rPr>
              <a:t>Interface to existing systems: </a:t>
            </a:r>
            <a:r>
              <a:rPr lang="en-US" altLang="en-US" smtClean="0">
                <a:solidFill>
                  <a:srgbClr val="FF6600"/>
                </a:solidFill>
                <a:ea typeface="ＭＳ Ｐゴシック" pitchFamily="34" charset="-128"/>
              </a:rPr>
              <a:t>Adapter or Bridge</a:t>
            </a:r>
          </a:p>
          <a:p>
            <a:pPr lvl="1" eaLnBrk="1" hangingPunct="1">
              <a:lnSpc>
                <a:spcPct val="80000"/>
              </a:lnSpc>
            </a:pPr>
            <a:r>
              <a:rPr lang="en-US" altLang="en-US" smtClean="0">
                <a:ea typeface="ＭＳ Ｐゴシック" pitchFamily="34" charset="-128"/>
              </a:rPr>
              <a:t>Provides the interface to  existing system (legacy system)</a:t>
            </a:r>
          </a:p>
          <a:p>
            <a:pPr lvl="1" eaLnBrk="1" hangingPunct="1">
              <a:lnSpc>
                <a:spcPct val="80000"/>
              </a:lnSpc>
            </a:pPr>
            <a:r>
              <a:rPr lang="en-US" altLang="en-US" smtClean="0">
                <a:ea typeface="ＭＳ Ｐゴシック" pitchFamily="34" charset="-128"/>
              </a:rPr>
              <a:t>The existing system is not necessarily object-oriented! </a:t>
            </a:r>
          </a:p>
        </p:txBody>
      </p:sp>
    </p:spTree>
    <p:extLst>
      <p:ext uri="{BB962C8B-B14F-4D97-AF65-F5344CB8AC3E}">
        <p14:creationId xmlns:p14="http://schemas.microsoft.com/office/powerpoint/2010/main" val="440546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4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41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41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41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741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74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19100" y="222250"/>
            <a:ext cx="8153400" cy="638987"/>
          </a:xfrm>
        </p:spPr>
        <p:txBody>
          <a:bodyPr/>
          <a:lstStyle/>
          <a:p>
            <a:pPr eaLnBrk="1" hangingPunct="1"/>
            <a:r>
              <a:rPr lang="en-US" altLang="en-US" dirty="0" smtClean="0">
                <a:ea typeface="ＭＳ Ｐゴシック" pitchFamily="34" charset="-128"/>
              </a:rPr>
              <a:t>When should you use these Design Patterns?</a:t>
            </a:r>
          </a:p>
        </p:txBody>
      </p:sp>
      <p:sp>
        <p:nvSpPr>
          <p:cNvPr id="27651" name="Rectangle 3"/>
          <p:cNvSpPr>
            <a:spLocks noGrp="1" noChangeArrowheads="1"/>
          </p:cNvSpPr>
          <p:nvPr>
            <p:ph type="body" idx="1"/>
          </p:nvPr>
        </p:nvSpPr>
        <p:spPr>
          <a:xfrm>
            <a:off x="510117" y="888409"/>
            <a:ext cx="8296736" cy="5435600"/>
          </a:xfrm>
        </p:spPr>
        <p:txBody>
          <a:bodyPr/>
          <a:lstStyle/>
          <a:p>
            <a:pPr eaLnBrk="1" hangingPunct="1"/>
            <a:r>
              <a:rPr lang="en-US" altLang="en-US" dirty="0" smtClean="0">
                <a:ea typeface="ＭＳ Ｐゴシック" pitchFamily="34" charset="-128"/>
              </a:rPr>
              <a:t> A facade should be offered by all subsystems in a software system who a services </a:t>
            </a:r>
          </a:p>
          <a:p>
            <a:pPr lvl="1" eaLnBrk="1" hangingPunct="1"/>
            <a:r>
              <a:rPr lang="en-US" altLang="en-US" dirty="0" smtClean="0">
                <a:ea typeface="ＭＳ Ｐゴシック" pitchFamily="34" charset="-128"/>
              </a:rPr>
              <a:t>The fa</a:t>
            </a:r>
            <a:r>
              <a:rPr lang="de-DE" altLang="en-US" dirty="0">
                <a:ea typeface="ＭＳ Ｐゴシック" pitchFamily="34" charset="-128"/>
              </a:rPr>
              <a:t>c</a:t>
            </a:r>
            <a:r>
              <a:rPr lang="en-US" altLang="en-US" dirty="0" err="1" smtClean="0">
                <a:ea typeface="ＭＳ Ｐゴシック" pitchFamily="34" charset="-128"/>
              </a:rPr>
              <a:t>ade</a:t>
            </a:r>
            <a:r>
              <a:rPr lang="en-US" altLang="en-US" dirty="0" smtClean="0">
                <a:ea typeface="ＭＳ Ｐゴシック" pitchFamily="34" charset="-128"/>
              </a:rPr>
              <a:t> delegates requests to the appropriate components within the subsystem. The facade usually does not have to be changed, when the components are changed</a:t>
            </a:r>
          </a:p>
          <a:p>
            <a:pPr eaLnBrk="1" hangingPunct="1"/>
            <a:r>
              <a:rPr lang="en-US" altLang="en-US" dirty="0" smtClean="0">
                <a:ea typeface="ＭＳ Ｐゴシック" pitchFamily="34" charset="-128"/>
              </a:rPr>
              <a:t>The adapter design pattern should be used to interface to existing components</a:t>
            </a:r>
          </a:p>
          <a:p>
            <a:pPr lvl="1" eaLnBrk="1" hangingPunct="1"/>
            <a:r>
              <a:rPr lang="en-US" altLang="en-US" dirty="0" smtClean="0">
                <a:ea typeface="ＭＳ Ｐゴシック" pitchFamily="34" charset="-128"/>
              </a:rPr>
              <a:t>Example: A smart card software system should use an adapter for a smart card reader from a specific manufacturer </a:t>
            </a:r>
          </a:p>
          <a:p>
            <a:pPr eaLnBrk="1" hangingPunct="1"/>
            <a:r>
              <a:rPr lang="en-US" altLang="en-US" dirty="0" smtClean="0">
                <a:ea typeface="ＭＳ Ｐゴシック" pitchFamily="34" charset="-128"/>
              </a:rPr>
              <a:t>The bridge design pattern should be used to interface to a set of  objects  </a:t>
            </a:r>
          </a:p>
          <a:p>
            <a:pPr lvl="1" eaLnBrk="1" hangingPunct="1"/>
            <a:r>
              <a:rPr lang="en-US" altLang="en-US" dirty="0" smtClean="0">
                <a:ea typeface="ＭＳ Ｐゴシック" pitchFamily="34" charset="-128"/>
              </a:rPr>
              <a:t>where the full set of objects is not completely known at analysis or design time.</a:t>
            </a:r>
          </a:p>
          <a:p>
            <a:pPr lvl="1" eaLnBrk="1" hangingPunct="1"/>
            <a:r>
              <a:rPr lang="en-US" altLang="en-US" dirty="0" smtClean="0">
                <a:ea typeface="ＭＳ Ｐゴシック" pitchFamily="34" charset="-128"/>
              </a:rPr>
              <a:t>when a subsystem or component must be replaced later after the system has been deployed and client programs use it in the field.</a:t>
            </a:r>
          </a:p>
        </p:txBody>
      </p:sp>
    </p:spTree>
    <p:extLst>
      <p:ext uri="{BB962C8B-B14F-4D97-AF65-F5344CB8AC3E}">
        <p14:creationId xmlns:p14="http://schemas.microsoft.com/office/powerpoint/2010/main" val="373039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345" y="478465"/>
            <a:ext cx="7857459" cy="567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790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ea typeface="ＭＳ Ｐゴシック" pitchFamily="34" charset="-128"/>
              </a:rPr>
              <a:t>One Way to do Object Design</a:t>
            </a:r>
          </a:p>
        </p:txBody>
      </p:sp>
      <p:sp>
        <p:nvSpPr>
          <p:cNvPr id="13315" name="Rectangle 3"/>
          <p:cNvSpPr>
            <a:spLocks noGrp="1" noChangeArrowheads="1"/>
          </p:cNvSpPr>
          <p:nvPr>
            <p:ph type="body" idx="1"/>
          </p:nvPr>
        </p:nvSpPr>
        <p:spPr/>
        <p:txBody>
          <a:bodyPr/>
          <a:lstStyle/>
          <a:p>
            <a:pPr marL="838200" lvl="1" indent="-381000" eaLnBrk="1" hangingPunct="1">
              <a:lnSpc>
                <a:spcPct val="100000"/>
              </a:lnSpc>
              <a:spcBef>
                <a:spcPct val="0"/>
              </a:spcBef>
              <a:buClrTx/>
              <a:buSzTx/>
              <a:buFont typeface="Times" charset="0"/>
              <a:buAutoNum type="arabicPeriod"/>
            </a:pPr>
            <a:r>
              <a:rPr lang="en-US" altLang="en-US" smtClean="0">
                <a:ea typeface="ＭＳ Ｐゴシック" pitchFamily="34" charset="-128"/>
              </a:rPr>
              <a:t>Identify the missing components in the design gap </a:t>
            </a:r>
          </a:p>
          <a:p>
            <a:pPr marL="838200" lvl="1" indent="-381000" eaLnBrk="1" hangingPunct="1">
              <a:lnSpc>
                <a:spcPct val="100000"/>
              </a:lnSpc>
              <a:spcBef>
                <a:spcPct val="0"/>
              </a:spcBef>
              <a:buClrTx/>
              <a:buSzTx/>
              <a:buFont typeface="Times" charset="0"/>
              <a:buAutoNum type="arabicPeriod"/>
            </a:pPr>
            <a:r>
              <a:rPr lang="en-US" altLang="en-US" smtClean="0">
                <a:ea typeface="ＭＳ Ｐゴシック" pitchFamily="34" charset="-128"/>
              </a:rPr>
              <a:t>Make a build or buy decision to obtain the missing component</a:t>
            </a:r>
          </a:p>
          <a:p>
            <a:pPr marL="457200" indent="-457200" eaLnBrk="1" hangingPunct="1">
              <a:buFont typeface="Times" charset="0"/>
              <a:buNone/>
            </a:pPr>
            <a:r>
              <a:rPr lang="en-US" altLang="en-US" smtClean="0">
                <a:ea typeface="ＭＳ Ｐゴシック" pitchFamily="34" charset="-128"/>
              </a:rPr>
              <a:t>    =&gt;  </a:t>
            </a:r>
            <a:r>
              <a:rPr lang="en-US" altLang="en-US" smtClean="0">
                <a:solidFill>
                  <a:srgbClr val="FF0000"/>
                </a:solidFill>
                <a:ea typeface="ＭＳ Ｐゴシック" pitchFamily="34" charset="-128"/>
              </a:rPr>
              <a:t>Component-Based Software Engineering:</a:t>
            </a:r>
          </a:p>
          <a:p>
            <a:pPr marL="457200" indent="-457200" eaLnBrk="1" hangingPunct="1">
              <a:buFont typeface="Times" charset="0"/>
              <a:buNone/>
            </a:pPr>
            <a:r>
              <a:rPr lang="en-US" altLang="en-US" smtClean="0">
                <a:solidFill>
                  <a:srgbClr val="FF0000"/>
                </a:solidFill>
                <a:ea typeface="ＭＳ Ｐゴシック" pitchFamily="34" charset="-128"/>
              </a:rPr>
              <a:t>		The design gap is filled with available components (“0 % coding”).</a:t>
            </a:r>
          </a:p>
          <a:p>
            <a:pPr marL="457200" indent="-457200" eaLnBrk="1" hangingPunct="1">
              <a:buFont typeface="Times" charset="0"/>
              <a:buNone/>
            </a:pPr>
            <a:endParaRPr lang="en-US" altLang="en-US" smtClean="0">
              <a:ea typeface="ＭＳ Ｐゴシック" pitchFamily="34" charset="-128"/>
            </a:endParaRPr>
          </a:p>
          <a:p>
            <a:pPr marL="457200" indent="-457200" eaLnBrk="1" hangingPunct="1"/>
            <a:r>
              <a:rPr lang="en-US" altLang="en-US" smtClean="0">
                <a:ea typeface="ＭＳ Ｐゴシック" pitchFamily="34" charset="-128"/>
              </a:rPr>
              <a:t>Special Case: COTS-Development</a:t>
            </a:r>
          </a:p>
          <a:p>
            <a:pPr marL="838200" lvl="1" indent="-381000" eaLnBrk="1" hangingPunct="1"/>
            <a:r>
              <a:rPr lang="en-US" altLang="en-US" smtClean="0">
                <a:ea typeface="ＭＳ Ｐゴシック" pitchFamily="34" charset="-128"/>
              </a:rPr>
              <a:t>COTS: </a:t>
            </a:r>
            <a:r>
              <a:rPr lang="en-US" altLang="en-US" u="sng" smtClean="0">
                <a:ea typeface="ＭＳ Ｐゴシック" pitchFamily="34" charset="-128"/>
              </a:rPr>
              <a:t>C</a:t>
            </a:r>
            <a:r>
              <a:rPr lang="en-US" altLang="en-US" smtClean="0">
                <a:ea typeface="ＭＳ Ｐゴシック" pitchFamily="34" charset="-128"/>
              </a:rPr>
              <a:t>ommercial-</a:t>
            </a:r>
            <a:r>
              <a:rPr lang="en-US" altLang="en-US" u="sng" smtClean="0">
                <a:ea typeface="ＭＳ Ｐゴシック" pitchFamily="34" charset="-128"/>
              </a:rPr>
              <a:t>o</a:t>
            </a:r>
            <a:r>
              <a:rPr lang="en-US" altLang="en-US" smtClean="0">
                <a:ea typeface="ＭＳ Ｐゴシック" pitchFamily="34" charset="-128"/>
              </a:rPr>
              <a:t>ff-</a:t>
            </a:r>
            <a:r>
              <a:rPr lang="en-US" altLang="en-US" u="sng" smtClean="0">
                <a:ea typeface="ＭＳ Ｐゴシック" pitchFamily="34" charset="-128"/>
              </a:rPr>
              <a:t>t</a:t>
            </a:r>
            <a:r>
              <a:rPr lang="en-US" altLang="en-US" smtClean="0">
                <a:ea typeface="ＭＳ Ｐゴシック" pitchFamily="34" charset="-128"/>
              </a:rPr>
              <a:t>he-</a:t>
            </a:r>
            <a:r>
              <a:rPr lang="en-US" altLang="en-US" u="sng" smtClean="0">
                <a:ea typeface="ＭＳ Ｐゴシック" pitchFamily="34" charset="-128"/>
              </a:rPr>
              <a:t>S</a:t>
            </a:r>
            <a:r>
              <a:rPr lang="en-US" altLang="en-US" smtClean="0">
                <a:ea typeface="ＭＳ Ｐゴシック" pitchFamily="34" charset="-128"/>
              </a:rPr>
              <a:t>helf</a:t>
            </a:r>
          </a:p>
          <a:p>
            <a:pPr marL="838200" lvl="1" indent="-381000" eaLnBrk="1" hangingPunct="1"/>
            <a:r>
              <a:rPr lang="en-US" altLang="en-US" smtClean="0">
                <a:ea typeface="ＭＳ Ｐゴシック" pitchFamily="34" charset="-128"/>
              </a:rPr>
              <a:t>The design gap is completely filled with commercial-off-the-shelf-components.</a:t>
            </a:r>
          </a:p>
          <a:p>
            <a:pPr marL="838200" lvl="1" indent="-381000" eaLnBrk="1" hangingPunct="1">
              <a:buFont typeface="Times" charset="0"/>
              <a:buNone/>
            </a:pPr>
            <a:r>
              <a:rPr lang="en-US" altLang="en-US" smtClean="0">
                <a:ea typeface="ＭＳ Ｐゴシック" pitchFamily="34" charset="-128"/>
              </a:rPr>
              <a:t>=&gt;  </a:t>
            </a:r>
            <a:r>
              <a:rPr lang="en-US" altLang="en-US" sz="2400" smtClean="0">
                <a:solidFill>
                  <a:srgbClr val="FF273F"/>
                </a:solidFill>
                <a:ea typeface="ＭＳ Ｐゴシック" pitchFamily="34" charset="-128"/>
              </a:rPr>
              <a:t>Design with standard components.</a:t>
            </a:r>
            <a:endParaRPr lang="en-US" altLang="en-US" smtClean="0">
              <a:ea typeface="ＭＳ Ｐゴシック" pitchFamily="34" charset="-128"/>
            </a:endParaRPr>
          </a:p>
          <a:p>
            <a:pPr marL="838200" lvl="1" indent="-381000"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2600" smtClean="0">
                <a:ea typeface="ＭＳ Ｐゴシック" pitchFamily="34" charset="-128"/>
              </a:rPr>
              <a:t>Design with Standard Components is similar to solving a Jigsaw Puzzle</a:t>
            </a:r>
          </a:p>
        </p:txBody>
      </p:sp>
      <p:pic>
        <p:nvPicPr>
          <p:cNvPr id="262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25" y="1084263"/>
            <a:ext cx="2198688"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2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725" y="1036638"/>
            <a:ext cx="2198688"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2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975" y="1568450"/>
            <a:ext cx="446088"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6"/>
          <p:cNvGrpSpPr>
            <a:grpSpLocks/>
          </p:cNvGrpSpPr>
          <p:nvPr/>
        </p:nvGrpSpPr>
        <p:grpSpPr bwMode="auto">
          <a:xfrm>
            <a:off x="3552825" y="2854325"/>
            <a:ext cx="1733550" cy="1306513"/>
            <a:chOff x="2018" y="2169"/>
            <a:chExt cx="1546" cy="960"/>
          </a:xfrm>
        </p:grpSpPr>
        <p:pic>
          <p:nvPicPr>
            <p:cNvPr id="1434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 y="2169"/>
              <a:ext cx="35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350" name="Text Box 8"/>
            <p:cNvSpPr txBox="1">
              <a:spLocks noChangeArrowheads="1"/>
            </p:cNvSpPr>
            <p:nvPr/>
          </p:nvSpPr>
          <p:spPr bwMode="auto">
            <a:xfrm>
              <a:off x="2018" y="2456"/>
              <a:ext cx="1546"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en-US" altLang="en-US">
                <a:latin typeface="Palatino" charset="0"/>
              </a:endParaRPr>
            </a:p>
            <a:p>
              <a:pPr algn="ctr"/>
              <a:r>
                <a:rPr lang="en-US" altLang="en-US">
                  <a:latin typeface="Palatino" charset="0"/>
                </a:rPr>
                <a:t>Puzzle Piece</a:t>
              </a:r>
            </a:p>
            <a:p>
              <a:pPr algn="ctr"/>
              <a:r>
                <a:rPr lang="en-US" altLang="en-US">
                  <a:latin typeface="Palatino" charset="0"/>
                </a:rPr>
                <a:t>(“component”)</a:t>
              </a:r>
            </a:p>
          </p:txBody>
        </p:sp>
      </p:grpSp>
      <p:sp>
        <p:nvSpPr>
          <p:cNvPr id="262153" name="Text Box 9"/>
          <p:cNvSpPr txBox="1">
            <a:spLocks noChangeArrowheads="1"/>
          </p:cNvSpPr>
          <p:nvPr/>
        </p:nvSpPr>
        <p:spPr bwMode="auto">
          <a:xfrm>
            <a:off x="404813" y="4759325"/>
            <a:ext cx="8413750" cy="1766888"/>
          </a:xfrm>
          <a:prstGeom prst="rect">
            <a:avLst/>
          </a:prstGeom>
          <a:gradFill rotWithShape="0">
            <a:gsLst>
              <a:gs pos="0">
                <a:srgbClr val="FF273F"/>
              </a:gs>
              <a:gs pos="100000">
                <a:srgbClr val="76121D"/>
              </a:gs>
            </a:gsLst>
            <a:lin ang="5400000" scaled="1"/>
          </a:gradFill>
          <a:ln>
            <a:noFill/>
          </a:ln>
          <a:effectLst>
            <a:outerShdw blurRad="114300" dist="88899" dir="2700000" algn="ctr" rotWithShape="0">
              <a:schemeClr val="bg2">
                <a:alpha val="70000"/>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sz="2400" b="1">
                <a:solidFill>
                  <a:schemeClr val="tx1"/>
                </a:solidFill>
                <a:latin typeface="Times" panose="02020603050405020304" pitchFamily="18" charset="0"/>
                <a:ea typeface="ＭＳ Ｐゴシック" panose="020B0600070205080204" pitchFamily="34" charset="-128"/>
              </a:defRPr>
            </a:lvl1pPr>
            <a:lvl2pPr marL="914400" indent="-457200">
              <a:defRPr sz="2400" b="1">
                <a:solidFill>
                  <a:schemeClr val="tx1"/>
                </a:solidFill>
                <a:latin typeface="Times" panose="02020603050405020304" pitchFamily="18" charset="0"/>
                <a:ea typeface="ＭＳ Ｐゴシック" panose="020B0600070205080204" pitchFamily="34" charset="-128"/>
              </a:defRPr>
            </a:lvl2pPr>
            <a:lvl3pPr>
              <a:defRPr sz="2400" b="1">
                <a:solidFill>
                  <a:schemeClr val="tx1"/>
                </a:solidFill>
                <a:latin typeface="Times" panose="02020603050405020304" pitchFamily="18" charset="0"/>
                <a:ea typeface="ＭＳ Ｐゴシック" panose="020B0600070205080204" pitchFamily="34" charset="-128"/>
              </a:defRPr>
            </a:lvl3pPr>
            <a:lvl4pPr>
              <a:defRPr sz="2400" b="1">
                <a:solidFill>
                  <a:schemeClr val="tx1"/>
                </a:solidFill>
                <a:latin typeface="Times" panose="02020603050405020304" pitchFamily="18" charset="0"/>
                <a:ea typeface="ＭＳ Ｐゴシック" panose="020B0600070205080204" pitchFamily="34" charset="-128"/>
              </a:defRPr>
            </a:lvl4pPr>
            <a:lvl5pPr>
              <a:defRPr sz="2400" b="1">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9pPr>
          </a:lstStyle>
          <a:p>
            <a:pPr>
              <a:lnSpc>
                <a:spcPct val="110000"/>
              </a:lnSpc>
              <a:defRPr/>
            </a:pPr>
            <a:r>
              <a:rPr lang="en-US" altLang="en-US" sz="2000" b="0" smtClean="0">
                <a:solidFill>
                  <a:schemeClr val="bg1"/>
                </a:solidFill>
                <a:latin typeface="Verdana" panose="020B0604030504040204" pitchFamily="34" charset="0"/>
              </a:rPr>
              <a:t>Design Activities: </a:t>
            </a:r>
          </a:p>
          <a:p>
            <a:pPr lvl="1">
              <a:lnSpc>
                <a:spcPct val="110000"/>
              </a:lnSpc>
              <a:buFont typeface="Times" panose="02020603050405020304" pitchFamily="18" charset="0"/>
              <a:buAutoNum type="arabicPeriod"/>
              <a:defRPr/>
            </a:pPr>
            <a:r>
              <a:rPr lang="en-US" altLang="en-US" sz="2000" b="0" smtClean="0">
                <a:solidFill>
                  <a:schemeClr val="bg1"/>
                </a:solidFill>
                <a:latin typeface="Verdana" panose="020B0604030504040204" pitchFamily="34" charset="0"/>
              </a:rPr>
              <a:t>Start with the architecture (subsystem decomposition)</a:t>
            </a:r>
          </a:p>
          <a:p>
            <a:pPr lvl="1">
              <a:lnSpc>
                <a:spcPct val="110000"/>
              </a:lnSpc>
              <a:buFont typeface="Times" panose="02020603050405020304" pitchFamily="18" charset="0"/>
              <a:buAutoNum type="arabicPeriod"/>
              <a:defRPr/>
            </a:pPr>
            <a:r>
              <a:rPr lang="en-US" altLang="en-US" sz="2000" b="0" smtClean="0">
                <a:solidFill>
                  <a:schemeClr val="bg1"/>
                </a:solidFill>
                <a:latin typeface="Verdana" panose="020B0604030504040204" pitchFamily="34" charset="0"/>
              </a:rPr>
              <a:t>Identify the missing component </a:t>
            </a:r>
          </a:p>
          <a:p>
            <a:pPr lvl="1">
              <a:lnSpc>
                <a:spcPct val="110000"/>
              </a:lnSpc>
              <a:buFont typeface="Times" panose="02020603050405020304" pitchFamily="18" charset="0"/>
              <a:buAutoNum type="arabicPeriod"/>
              <a:defRPr/>
            </a:pPr>
            <a:r>
              <a:rPr lang="en-US" altLang="en-US" sz="2000" b="0" smtClean="0">
                <a:solidFill>
                  <a:schemeClr val="bg1"/>
                </a:solidFill>
                <a:latin typeface="Verdana" panose="020B0604030504040204" pitchFamily="34" charset="0"/>
              </a:rPr>
              <a:t>Make a build or buy decision for the component</a:t>
            </a:r>
          </a:p>
          <a:p>
            <a:pPr lvl="1">
              <a:lnSpc>
                <a:spcPct val="110000"/>
              </a:lnSpc>
              <a:buFont typeface="Times" panose="02020603050405020304" pitchFamily="18" charset="0"/>
              <a:buAutoNum type="arabicPeriod"/>
              <a:defRPr/>
            </a:pPr>
            <a:r>
              <a:rPr lang="en-US" altLang="en-US" sz="2000" b="0" smtClean="0">
                <a:solidFill>
                  <a:schemeClr val="bg1"/>
                </a:solidFill>
                <a:latin typeface="Verdana" panose="020B0604030504040204" pitchFamily="34" charset="0"/>
              </a:rPr>
              <a:t>Add the component to the system (finalizing the design).</a:t>
            </a:r>
          </a:p>
        </p:txBody>
      </p:sp>
      <p:sp>
        <p:nvSpPr>
          <p:cNvPr id="262155" name="Oval 11"/>
          <p:cNvSpPr>
            <a:spLocks noChangeArrowheads="1"/>
          </p:cNvSpPr>
          <p:nvPr/>
        </p:nvSpPr>
        <p:spPr bwMode="auto">
          <a:xfrm>
            <a:off x="6445250" y="1450975"/>
            <a:ext cx="600075" cy="457200"/>
          </a:xfrm>
          <a:prstGeom prst="ellipse">
            <a:avLst/>
          </a:prstGeom>
          <a:noFill/>
          <a:ln w="57150">
            <a:solidFill>
              <a:srgbClr val="FF1C1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62156" name="Oval 12"/>
          <p:cNvSpPr>
            <a:spLocks noChangeArrowheads="1"/>
          </p:cNvSpPr>
          <p:nvPr/>
        </p:nvSpPr>
        <p:spPr bwMode="auto">
          <a:xfrm>
            <a:off x="4016375" y="2733675"/>
            <a:ext cx="600075" cy="457200"/>
          </a:xfrm>
          <a:prstGeom prst="ellipse">
            <a:avLst/>
          </a:prstGeom>
          <a:noFill/>
          <a:ln w="57150">
            <a:solidFill>
              <a:srgbClr val="FF1C1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62157" name="Oval 13"/>
          <p:cNvSpPr>
            <a:spLocks noChangeArrowheads="1"/>
          </p:cNvSpPr>
          <p:nvPr/>
        </p:nvSpPr>
        <p:spPr bwMode="auto">
          <a:xfrm>
            <a:off x="1704975" y="1493838"/>
            <a:ext cx="600075" cy="457200"/>
          </a:xfrm>
          <a:prstGeom prst="ellipse">
            <a:avLst/>
          </a:prstGeom>
          <a:noFill/>
          <a:ln w="57150">
            <a:solidFill>
              <a:srgbClr val="FF1C1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62159" name="AutoShape 15"/>
          <p:cNvSpPr>
            <a:spLocks noChangeArrowheads="1"/>
          </p:cNvSpPr>
          <p:nvPr/>
        </p:nvSpPr>
        <p:spPr bwMode="auto">
          <a:xfrm>
            <a:off x="6565900" y="-42863"/>
            <a:ext cx="2613025" cy="1085851"/>
          </a:xfrm>
          <a:prstGeom prst="wedgeEllipseCallout">
            <a:avLst>
              <a:gd name="adj1" fmla="val -80315"/>
              <a:gd name="adj2" fmla="val 49852"/>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a:t>Standard Puzzles: </a:t>
            </a:r>
          </a:p>
          <a:p>
            <a:pPr algn="ctr"/>
            <a:r>
              <a:rPr lang="de-DE" altLang="en-US"/>
              <a:t>„Corner pieces have </a:t>
            </a:r>
          </a:p>
          <a:p>
            <a:pPr algn="ctr"/>
            <a:r>
              <a:rPr lang="de-DE" altLang="en-US"/>
              <a:t>two straight edges“</a:t>
            </a:r>
          </a:p>
        </p:txBody>
      </p:sp>
      <p:sp>
        <p:nvSpPr>
          <p:cNvPr id="262160" name="AutoShape 16"/>
          <p:cNvSpPr>
            <a:spLocks noChangeArrowheads="1"/>
          </p:cNvSpPr>
          <p:nvPr/>
        </p:nvSpPr>
        <p:spPr bwMode="auto">
          <a:xfrm>
            <a:off x="3248025" y="1379538"/>
            <a:ext cx="2138363" cy="747712"/>
          </a:xfrm>
          <a:prstGeom prst="wedgeEllipseCallout">
            <a:avLst>
              <a:gd name="adj1" fmla="val 66333"/>
              <a:gd name="adj2" fmla="val -90338"/>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1600">
                <a:solidFill>
                  <a:schemeClr val="tx2"/>
                </a:solidFill>
                <a:latin typeface="Century Gothic" pitchFamily="34" charset="0"/>
              </a:rPr>
              <a:t>What do we do</a:t>
            </a:r>
          </a:p>
          <a:p>
            <a:pPr algn="ctr"/>
            <a:r>
              <a:rPr lang="en-US" altLang="en-US" sz="1600">
                <a:solidFill>
                  <a:schemeClr val="tx2"/>
                </a:solidFill>
                <a:latin typeface="Century Gothic" pitchFamily="34" charset="0"/>
              </a:rPr>
              <a:t> if that is not true?</a:t>
            </a:r>
            <a:r>
              <a:rPr lang="de-DE" altLang="en-US" sz="1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499"/>
                                          </p:stCondLst>
                                        </p:cTn>
                                        <p:tgtEl>
                                          <p:spTgt spid="26215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215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215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621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215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21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2153">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6214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62153">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6215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262149"/>
                                        </p:tgtEl>
                                        <p:attrNameLst>
                                          <p:attrName>style.visibility</p:attrName>
                                        </p:attrNameLst>
                                      </p:cBhvr>
                                      <p:to>
                                        <p:strVal val="visible"/>
                                      </p:to>
                                    </p:set>
                                    <p:anim calcmode="lin" valueType="num">
                                      <p:cBhvr additive="base">
                                        <p:cTn id="51" dur="500" fill="hold"/>
                                        <p:tgtEl>
                                          <p:spTgt spid="262149"/>
                                        </p:tgtEl>
                                        <p:attrNameLst>
                                          <p:attrName>ppt_x</p:attrName>
                                        </p:attrNameLst>
                                      </p:cBhvr>
                                      <p:tavLst>
                                        <p:tav tm="0">
                                          <p:val>
                                            <p:strVal val="0-#ppt_w/2"/>
                                          </p:val>
                                        </p:tav>
                                        <p:tav tm="100000">
                                          <p:val>
                                            <p:strVal val="#ppt_x"/>
                                          </p:val>
                                        </p:tav>
                                      </p:tavLst>
                                    </p:anim>
                                    <p:anim calcmode="lin" valueType="num">
                                      <p:cBhvr additive="base">
                                        <p:cTn id="52" dur="500" fill="hold"/>
                                        <p:tgtEl>
                                          <p:spTgt spid="262149"/>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6215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6215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62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3" grpId="0" build="p" bldLvl="2" animBg="1" autoUpdateAnimBg="0"/>
      <p:bldP spid="262155" grpId="0" animBg="1"/>
      <p:bldP spid="262156" grpId="0" animBg="1"/>
      <p:bldP spid="262157" grpId="0" animBg="1"/>
      <p:bldP spid="262159" grpId="0" animBg="1" autoUpdateAnimBg="0"/>
      <p:bldP spid="26216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en-US" smtClean="0">
                <a:ea typeface="ＭＳ Ｐゴシック" pitchFamily="34" charset="-128"/>
              </a:rPr>
              <a:t>Reuse of Code</a:t>
            </a:r>
          </a:p>
        </p:txBody>
      </p:sp>
      <p:sp>
        <p:nvSpPr>
          <p:cNvPr id="286725" name="Rectangle 5"/>
          <p:cNvSpPr>
            <a:spLocks noGrp="1" noChangeArrowheads="1"/>
          </p:cNvSpPr>
          <p:nvPr>
            <p:ph idx="1"/>
          </p:nvPr>
        </p:nvSpPr>
        <p:spPr>
          <a:xfrm>
            <a:off x="533400" y="1295400"/>
            <a:ext cx="8312150" cy="4800600"/>
          </a:xfrm>
        </p:spPr>
        <p:txBody>
          <a:bodyPr/>
          <a:lstStyle/>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I have a list, but my customer would like to have a stack</a:t>
            </a:r>
          </a:p>
          <a:p>
            <a:pPr lvl="1" eaLnBrk="1" hangingPunct="1"/>
            <a:r>
              <a:rPr lang="en-US" altLang="en-US" smtClean="0">
                <a:ea typeface="ＭＳ Ｐゴシック" pitchFamily="34" charset="-128"/>
              </a:rPr>
              <a:t>The list offers the operations Insert(), Find(), Delete()</a:t>
            </a:r>
          </a:p>
          <a:p>
            <a:pPr lvl="1" eaLnBrk="1" hangingPunct="1"/>
            <a:r>
              <a:rPr lang="en-US" altLang="en-US" smtClean="0">
                <a:ea typeface="ＭＳ Ｐゴシック" pitchFamily="34" charset="-128"/>
              </a:rPr>
              <a:t>The stack needs the operations Push(), Pop() and Top() </a:t>
            </a:r>
          </a:p>
          <a:p>
            <a:pPr lvl="1" eaLnBrk="1" hangingPunct="1"/>
            <a:r>
              <a:rPr lang="en-US" altLang="en-US" smtClean="0">
                <a:ea typeface="ＭＳ Ｐゴシック" pitchFamily="34" charset="-128"/>
              </a:rPr>
              <a:t>Can I reuse the existing list?</a:t>
            </a:r>
          </a:p>
          <a:p>
            <a:pPr eaLnBrk="1" hangingPunct="1"/>
            <a:r>
              <a:rPr lang="en-US" altLang="en-US" smtClean="0">
                <a:ea typeface="ＭＳ Ｐゴシック" pitchFamily="34" charset="-128"/>
              </a:rPr>
              <a:t>I am an employee in a company that builds cars with expensive car stereo systems</a:t>
            </a:r>
          </a:p>
          <a:p>
            <a:pPr lvl="1" eaLnBrk="1" hangingPunct="1"/>
            <a:r>
              <a:rPr lang="en-US" altLang="en-US" smtClean="0">
                <a:ea typeface="ＭＳ Ｐゴシック" pitchFamily="34" charset="-128"/>
              </a:rPr>
              <a:t>Can I reuse the existing car software in a home stero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672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672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672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672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67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altLang="en-US" smtClean="0">
                <a:ea typeface="ＭＳ Ｐゴシック" pitchFamily="34" charset="-128"/>
              </a:rPr>
              <a:t>Reuse of interfaces</a:t>
            </a:r>
          </a:p>
        </p:txBody>
      </p:sp>
      <p:sp>
        <p:nvSpPr>
          <p:cNvPr id="16387" name="Rectangle 5"/>
          <p:cNvSpPr>
            <a:spLocks noGrp="1" noChangeArrowheads="1"/>
          </p:cNvSpPr>
          <p:nvPr>
            <p:ph type="body" idx="1"/>
          </p:nvPr>
        </p:nvSpPr>
        <p:spPr>
          <a:xfrm>
            <a:off x="446088" y="1312863"/>
            <a:ext cx="8283575" cy="4800600"/>
          </a:xfrm>
        </p:spPr>
        <p:txBody>
          <a:bodyPr/>
          <a:lstStyle/>
          <a:p>
            <a:pPr eaLnBrk="1" hangingPunct="1"/>
            <a:r>
              <a:rPr lang="en-US" altLang="en-US" dirty="0" smtClean="0">
                <a:ea typeface="ＭＳ Ｐゴシック" pitchFamily="34" charset="-128"/>
              </a:rPr>
              <a:t>I am an off-shore programmer in Hawaii. I have a contract to implement an electronic parts catalog for DaimlerChrysler</a:t>
            </a:r>
          </a:p>
          <a:p>
            <a:pPr lvl="1" eaLnBrk="1" hangingPunct="1"/>
            <a:r>
              <a:rPr lang="en-US" altLang="en-US" dirty="0" smtClean="0">
                <a:ea typeface="ＭＳ Ｐゴシック" pitchFamily="34" charset="-128"/>
              </a:rPr>
              <a:t>How can I and my contractor be sure that I implement it correctly?</a:t>
            </a:r>
          </a:p>
          <a:p>
            <a:pPr eaLnBrk="1" hangingPunct="1"/>
            <a:r>
              <a:rPr lang="en-US" altLang="en-US" dirty="0" smtClean="0">
                <a:ea typeface="ＭＳ Ｐゴシック" pitchFamily="34" charset="-128"/>
              </a:rPr>
              <a:t>I would like to develop a window system for Linux that behaves the same way as in Vista</a:t>
            </a:r>
          </a:p>
          <a:p>
            <a:pPr lvl="1" eaLnBrk="1" hangingPunct="1"/>
            <a:r>
              <a:rPr lang="en-US" altLang="en-US" dirty="0" smtClean="0">
                <a:ea typeface="ＭＳ Ｐゴシック" pitchFamily="34" charset="-128"/>
              </a:rPr>
              <a:t>How can I make sure that I follow the conventions for Vista windows and not those of </a:t>
            </a:r>
            <a:r>
              <a:rPr lang="en-US" altLang="en-US" dirty="0" err="1" smtClean="0">
                <a:ea typeface="ＭＳ Ｐゴシック" pitchFamily="34" charset="-128"/>
              </a:rPr>
              <a:t>MacOS</a:t>
            </a:r>
            <a:r>
              <a:rPr lang="en-US" altLang="en-US" dirty="0" smtClean="0">
                <a:ea typeface="ＭＳ Ｐゴシック" pitchFamily="34" charset="-128"/>
              </a:rPr>
              <a:t> X?</a:t>
            </a:r>
          </a:p>
          <a:p>
            <a:pPr eaLnBrk="1" hangingPunct="1"/>
            <a:r>
              <a:rPr lang="en-US" altLang="en-US" dirty="0" smtClean="0">
                <a:ea typeface="ＭＳ Ｐゴシック" pitchFamily="34" charset="-128"/>
              </a:rPr>
              <a:t>I have to develop a new service for cars, that automatically call a help center when the car is used the wrong way. </a:t>
            </a:r>
          </a:p>
          <a:p>
            <a:pPr lvl="1" eaLnBrk="1" hangingPunct="1"/>
            <a:r>
              <a:rPr lang="en-US" altLang="en-US" dirty="0" smtClean="0">
                <a:ea typeface="ＭＳ Ｐゴシック" pitchFamily="34" charset="-128"/>
              </a:rPr>
              <a:t>Can I reuse the help desk software that I developed for a company in the </a:t>
            </a:r>
            <a:r>
              <a:rPr lang="en-US" altLang="en-US" dirty="0" err="1" smtClean="0">
                <a:ea typeface="ＭＳ Ｐゴシック" pitchFamily="34" charset="-128"/>
              </a:rPr>
              <a:t>telecommuniction</a:t>
            </a:r>
            <a:r>
              <a:rPr lang="en-US" altLang="en-US" dirty="0" smtClean="0">
                <a:ea typeface="ＭＳ Ｐゴシック" pitchFamily="34" charset="-128"/>
              </a:rPr>
              <a:t> industry?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smtClean="0">
                <a:ea typeface="ＭＳ Ｐゴシック" pitchFamily="34" charset="-128"/>
              </a:rPr>
              <a:t>Reuse of existing classes </a:t>
            </a:r>
          </a:p>
        </p:txBody>
      </p:sp>
      <p:sp>
        <p:nvSpPr>
          <p:cNvPr id="17411" name="Rectangle 5"/>
          <p:cNvSpPr>
            <a:spLocks noGrp="1" noChangeArrowheads="1"/>
          </p:cNvSpPr>
          <p:nvPr>
            <p:ph idx="1"/>
          </p:nvPr>
        </p:nvSpPr>
        <p:spPr/>
        <p:txBody>
          <a:bodyPr/>
          <a:lstStyle/>
          <a:p>
            <a:pPr eaLnBrk="1" hangingPunct="1"/>
            <a:r>
              <a:rPr lang="en-US" altLang="en-US" smtClean="0">
                <a:ea typeface="ＭＳ Ｐゴシック" pitchFamily="34" charset="-128"/>
              </a:rPr>
              <a:t>I have an implementation for a list of elements of Type int </a:t>
            </a:r>
          </a:p>
          <a:p>
            <a:pPr lvl="1" eaLnBrk="1" hangingPunct="1"/>
            <a:r>
              <a:rPr lang="en-US" altLang="en-US" smtClean="0">
                <a:ea typeface="ＭＳ Ｐゴシック" pitchFamily="34" charset="-128"/>
              </a:rPr>
              <a:t>Can I reuse this list to build </a:t>
            </a:r>
          </a:p>
          <a:p>
            <a:pPr lvl="2" eaLnBrk="1" hangingPunct="1"/>
            <a:r>
              <a:rPr lang="en-US" altLang="en-US" smtClean="0">
                <a:ea typeface="ＭＳ Ｐゴシック" pitchFamily="34" charset="-128"/>
              </a:rPr>
              <a:t>a list of customers</a:t>
            </a:r>
          </a:p>
          <a:p>
            <a:pPr lvl="2" eaLnBrk="1" hangingPunct="1"/>
            <a:r>
              <a:rPr lang="en-US" altLang="en-US" smtClean="0">
                <a:ea typeface="ＭＳ Ｐゴシック" pitchFamily="34" charset="-128"/>
              </a:rPr>
              <a:t>a spare parts catalog </a:t>
            </a:r>
          </a:p>
          <a:p>
            <a:pPr lvl="2" eaLnBrk="1" hangingPunct="1"/>
            <a:r>
              <a:rPr lang="en-US" altLang="en-US" smtClean="0">
                <a:ea typeface="ＭＳ Ｐゴシック" pitchFamily="34" charset="-128"/>
              </a:rPr>
              <a:t>a flight reservation schedule? </a:t>
            </a:r>
          </a:p>
          <a:p>
            <a:pPr eaLnBrk="1" hangingPunct="1"/>
            <a:r>
              <a:rPr lang="en-US" altLang="en-US" smtClean="0">
                <a:ea typeface="ＭＳ Ｐゴシック" pitchFamily="34" charset="-128"/>
              </a:rPr>
              <a:t>I have developed a class “Addressbook” in another project</a:t>
            </a:r>
          </a:p>
          <a:p>
            <a:pPr lvl="1" eaLnBrk="1" hangingPunct="1"/>
            <a:r>
              <a:rPr lang="en-US" altLang="en-US" smtClean="0">
                <a:ea typeface="ＭＳ Ｐゴシック" pitchFamily="34" charset="-128"/>
              </a:rPr>
              <a:t>Can I add it as a subsystem to my e-mail program which I purchased from a vendor (replacing the vendor-supplied addressbook)? </a:t>
            </a:r>
          </a:p>
          <a:p>
            <a:pPr lvl="1" eaLnBrk="1" hangingPunct="1"/>
            <a:r>
              <a:rPr lang="en-US" altLang="en-US" smtClean="0">
                <a:ea typeface="ＭＳ Ｐゴシック" pitchFamily="34" charset="-128"/>
              </a:rPr>
              <a:t>Can I reuse this class in the billing software of my dealer management system?</a:t>
            </a:r>
          </a:p>
          <a:p>
            <a:pPr eaLnBrk="1" hangingPunct="1"/>
            <a:endParaRPr lang="en-US" altLang="en-US" smtClean="0">
              <a:ea typeface="ＭＳ Ｐゴシック" pitchFamily="34" charset="-128"/>
            </a:endParaRPr>
          </a:p>
          <a:p>
            <a:pPr lvl="1"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ea typeface="ＭＳ Ｐゴシック" pitchFamily="34" charset="-128"/>
              </a:rPr>
              <a:t>Customization: Build Custom Objects</a:t>
            </a:r>
          </a:p>
        </p:txBody>
      </p:sp>
      <p:sp>
        <p:nvSpPr>
          <p:cNvPr id="18435" name="Rectangle 3"/>
          <p:cNvSpPr>
            <a:spLocks noGrp="1" noChangeArrowheads="1"/>
          </p:cNvSpPr>
          <p:nvPr>
            <p:ph idx="1"/>
          </p:nvPr>
        </p:nvSpPr>
        <p:spPr/>
        <p:txBody>
          <a:bodyPr/>
          <a:lstStyle/>
          <a:p>
            <a:pPr eaLnBrk="1" hangingPunct="1"/>
            <a:r>
              <a:rPr lang="en-US" altLang="en-US" smtClean="0">
                <a:ea typeface="ＭＳ Ｐゴシック" pitchFamily="34" charset="-128"/>
              </a:rPr>
              <a:t>Problem: Close the object design gap </a:t>
            </a:r>
          </a:p>
          <a:p>
            <a:pPr lvl="1" eaLnBrk="1" hangingPunct="1"/>
            <a:r>
              <a:rPr lang="en-US" altLang="en-US" smtClean="0">
                <a:ea typeface="ＭＳ Ｐゴシック" pitchFamily="34" charset="-128"/>
              </a:rPr>
              <a:t>Develop new functionality</a:t>
            </a:r>
          </a:p>
          <a:p>
            <a:pPr eaLnBrk="1" hangingPunct="1"/>
            <a:r>
              <a:rPr lang="en-US" altLang="en-US" smtClean="0">
                <a:ea typeface="ＭＳ Ｐゴシック" pitchFamily="34" charset="-128"/>
              </a:rPr>
              <a:t>Main goal: </a:t>
            </a:r>
          </a:p>
          <a:p>
            <a:pPr lvl="1" eaLnBrk="1" hangingPunct="1"/>
            <a:r>
              <a:rPr lang="en-US" altLang="en-US" smtClean="0">
                <a:ea typeface="ＭＳ Ｐゴシック" pitchFamily="34" charset="-128"/>
              </a:rPr>
              <a:t>Reuse knowledge from previous experience </a:t>
            </a:r>
          </a:p>
          <a:p>
            <a:pPr lvl="1" eaLnBrk="1" hangingPunct="1"/>
            <a:r>
              <a:rPr lang="en-US" altLang="en-US" smtClean="0">
                <a:ea typeface="ＭＳ Ｐゴシック" pitchFamily="34" charset="-128"/>
              </a:rPr>
              <a:t>Reuse functionality already available</a:t>
            </a:r>
          </a:p>
          <a:p>
            <a:pPr eaLnBrk="1" hangingPunct="1"/>
            <a:r>
              <a:rPr lang="en-US" altLang="en-US" smtClean="0">
                <a:solidFill>
                  <a:srgbClr val="0005C5"/>
                </a:solidFill>
                <a:ea typeface="ＭＳ Ｐゴシック" pitchFamily="34" charset="-128"/>
              </a:rPr>
              <a:t>Composition</a:t>
            </a:r>
            <a:r>
              <a:rPr lang="en-US" altLang="en-US" smtClean="0">
                <a:ea typeface="ＭＳ Ｐゴシック" pitchFamily="34" charset="-128"/>
              </a:rPr>
              <a:t> (also called Black Box Reuse)</a:t>
            </a:r>
          </a:p>
          <a:p>
            <a:pPr lvl="1" eaLnBrk="1" hangingPunct="1"/>
            <a:r>
              <a:rPr lang="en-US" altLang="en-US" smtClean="0">
                <a:ea typeface="ＭＳ Ｐゴシック" pitchFamily="34" charset="-128"/>
              </a:rPr>
              <a:t>New functionality is obtained by aggregation</a:t>
            </a:r>
          </a:p>
          <a:p>
            <a:pPr lvl="1" eaLnBrk="1" hangingPunct="1"/>
            <a:r>
              <a:rPr lang="en-US" altLang="en-US" smtClean="0">
                <a:ea typeface="ＭＳ Ｐゴシック" pitchFamily="34" charset="-128"/>
              </a:rPr>
              <a:t>The new object with more functionality is an aggregation of existing objects</a:t>
            </a:r>
          </a:p>
          <a:p>
            <a:pPr eaLnBrk="1" hangingPunct="1"/>
            <a:r>
              <a:rPr lang="en-US" altLang="en-US" smtClean="0">
                <a:solidFill>
                  <a:srgbClr val="0005C5"/>
                </a:solidFill>
                <a:ea typeface="ＭＳ Ｐゴシック" pitchFamily="34" charset="-128"/>
              </a:rPr>
              <a:t>Inheritance</a:t>
            </a:r>
            <a:r>
              <a:rPr lang="en-US" altLang="en-US" smtClean="0">
                <a:ea typeface="ＭＳ Ｐゴシック" pitchFamily="34" charset="-128"/>
              </a:rPr>
              <a:t> (also called White-box Reuse)</a:t>
            </a:r>
          </a:p>
          <a:p>
            <a:pPr lvl="1" eaLnBrk="1" hangingPunct="1"/>
            <a:r>
              <a:rPr lang="en-US" altLang="en-US" smtClean="0">
                <a:ea typeface="ＭＳ Ｐゴシック" pitchFamily="34" charset="-128"/>
              </a:rPr>
              <a:t>New functionality is obtained by inheritance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7"/>
          <p:cNvSpPr>
            <a:spLocks noGrp="1" noChangeArrowheads="1"/>
          </p:cNvSpPr>
          <p:nvPr>
            <p:ph type="title"/>
          </p:nvPr>
        </p:nvSpPr>
        <p:spPr/>
        <p:txBody>
          <a:bodyPr/>
          <a:lstStyle/>
          <a:p>
            <a:pPr eaLnBrk="1" hangingPunct="1"/>
            <a:r>
              <a:rPr lang="en-US" altLang="en-US" smtClean="0">
                <a:ea typeface="ＭＳ Ｐゴシック" pitchFamily="34" charset="-128"/>
              </a:rPr>
              <a:t>White Box and Black Box Reuse</a:t>
            </a:r>
          </a:p>
        </p:txBody>
      </p:sp>
      <p:sp>
        <p:nvSpPr>
          <p:cNvPr id="19459" name="Rectangle 8"/>
          <p:cNvSpPr>
            <a:spLocks noGrp="1" noChangeArrowheads="1"/>
          </p:cNvSpPr>
          <p:nvPr>
            <p:ph idx="1"/>
          </p:nvPr>
        </p:nvSpPr>
        <p:spPr/>
        <p:txBody>
          <a:bodyPr/>
          <a:lstStyle/>
          <a:p>
            <a:pPr eaLnBrk="1" hangingPunct="1"/>
            <a:r>
              <a:rPr lang="en-US" altLang="en-US" smtClean="0">
                <a:solidFill>
                  <a:srgbClr val="0005C5"/>
                </a:solidFill>
                <a:ea typeface="ＭＳ Ｐゴシック" pitchFamily="34" charset="-128"/>
              </a:rPr>
              <a:t>White box reuse</a:t>
            </a:r>
            <a:endParaRPr lang="en-US" altLang="en-US" smtClean="0">
              <a:ea typeface="ＭＳ Ｐゴシック" pitchFamily="34" charset="-128"/>
            </a:endParaRPr>
          </a:p>
          <a:p>
            <a:pPr lvl="1" eaLnBrk="1" hangingPunct="1"/>
            <a:r>
              <a:rPr lang="en-US" altLang="en-US" smtClean="0">
                <a:ea typeface="ＭＳ Ｐゴシック" pitchFamily="34" charset="-128"/>
              </a:rPr>
              <a:t>Access to the development products (models, system design, object design, source code) must be available</a:t>
            </a:r>
          </a:p>
          <a:p>
            <a:pPr eaLnBrk="1" hangingPunct="1"/>
            <a:endParaRPr lang="en-US" altLang="en-US" smtClean="0">
              <a:ea typeface="ＭＳ Ｐゴシック" pitchFamily="34" charset="-128"/>
            </a:endParaRPr>
          </a:p>
          <a:p>
            <a:pPr eaLnBrk="1" hangingPunct="1"/>
            <a:r>
              <a:rPr lang="en-US" altLang="en-US" smtClean="0">
                <a:solidFill>
                  <a:srgbClr val="0005C5"/>
                </a:solidFill>
                <a:ea typeface="ＭＳ Ｐゴシック" pitchFamily="34" charset="-128"/>
              </a:rPr>
              <a:t>Black box reuse</a:t>
            </a:r>
            <a:endParaRPr lang="en-US" altLang="en-US" smtClean="0">
              <a:ea typeface="ＭＳ Ｐゴシック" pitchFamily="34" charset="-128"/>
            </a:endParaRPr>
          </a:p>
          <a:p>
            <a:pPr lvl="1" eaLnBrk="1" hangingPunct="1"/>
            <a:r>
              <a:rPr lang="en-US" altLang="en-US" smtClean="0">
                <a:ea typeface="ＭＳ Ｐゴシック" pitchFamily="34" charset="-128"/>
              </a:rPr>
              <a:t>Access to models and designs is not available, or models do not exist</a:t>
            </a:r>
          </a:p>
          <a:p>
            <a:pPr lvl="2" eaLnBrk="1" hangingPunct="1"/>
            <a:r>
              <a:rPr lang="en-US" altLang="en-US" smtClean="0">
                <a:ea typeface="ＭＳ Ｐゴシック" pitchFamily="34" charset="-128"/>
              </a:rPr>
              <a:t>Worst case: Only executables (binary code) are available</a:t>
            </a:r>
          </a:p>
          <a:p>
            <a:pPr lvl="2" eaLnBrk="1" hangingPunct="1"/>
            <a:r>
              <a:rPr lang="en-US" altLang="en-US" smtClean="0">
                <a:ea typeface="ＭＳ Ｐゴシック" pitchFamily="34" charset="-128"/>
              </a:rPr>
              <a:t>Better case: A specification of the system interface is available.</a:t>
            </a:r>
          </a:p>
          <a:p>
            <a:pPr eaLnBrk="1" hangingPunct="1"/>
            <a:endParaRPr lang="en-US" altLang="en-US" smtClean="0">
              <a:ea typeface="ＭＳ Ｐゴシック" pitchFamily="34" charset="-128"/>
            </a:endParaRPr>
          </a:p>
          <a:p>
            <a:pPr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ea typeface="ＭＳ Ｐゴシック" pitchFamily="34" charset="-128"/>
              </a:rPr>
              <a:t>Identification of new Objects during Object Design</a:t>
            </a:r>
          </a:p>
        </p:txBody>
      </p:sp>
      <p:sp>
        <p:nvSpPr>
          <p:cNvPr id="425987" name="Rectangle 3"/>
          <p:cNvSpPr>
            <a:spLocks noChangeArrowheads="1"/>
          </p:cNvSpPr>
          <p:nvPr/>
        </p:nvSpPr>
        <p:spPr bwMode="auto">
          <a:xfrm>
            <a:off x="5480050" y="1831975"/>
            <a:ext cx="1295400" cy="914400"/>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t>Incident</a:t>
            </a:r>
          </a:p>
          <a:p>
            <a:pPr algn="ctr"/>
            <a:r>
              <a:rPr lang="en-US" altLang="en-US" sz="2400"/>
              <a:t>Report</a:t>
            </a:r>
          </a:p>
        </p:txBody>
      </p:sp>
      <p:sp>
        <p:nvSpPr>
          <p:cNvPr id="20484" name="Text Box 5"/>
          <p:cNvSpPr txBox="1">
            <a:spLocks noChangeArrowheads="1"/>
          </p:cNvSpPr>
          <p:nvPr/>
        </p:nvSpPr>
        <p:spPr bwMode="auto">
          <a:xfrm>
            <a:off x="239713" y="1831975"/>
            <a:ext cx="33559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b="0">
                <a:latin typeface="Verdana" pitchFamily="34" charset="0"/>
              </a:rPr>
              <a:t>Requirements Analysis</a:t>
            </a:r>
          </a:p>
          <a:p>
            <a:pPr algn="ctr"/>
            <a:r>
              <a:rPr lang="en-US" altLang="en-US" sz="2000" b="0">
                <a:latin typeface="Verdana" pitchFamily="34" charset="0"/>
              </a:rPr>
              <a:t>(Language of Application</a:t>
            </a:r>
          </a:p>
          <a:p>
            <a:pPr algn="ctr"/>
            <a:r>
              <a:rPr lang="en-US" altLang="en-US" sz="2000" b="0">
                <a:latin typeface="Verdana" pitchFamily="34" charset="0"/>
              </a:rPr>
              <a:t>Domain)</a:t>
            </a:r>
            <a:endParaRPr lang="en-US" altLang="en-US" sz="2400"/>
          </a:p>
        </p:txBody>
      </p:sp>
      <p:sp>
        <p:nvSpPr>
          <p:cNvPr id="20485" name="Text Box 6"/>
          <p:cNvSpPr txBox="1">
            <a:spLocks noChangeArrowheads="1"/>
          </p:cNvSpPr>
          <p:nvPr/>
        </p:nvSpPr>
        <p:spPr bwMode="auto">
          <a:xfrm>
            <a:off x="419100" y="4813300"/>
            <a:ext cx="33766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b="0">
                <a:latin typeface="Verdana" pitchFamily="34" charset="0"/>
              </a:rPr>
              <a:t>Object Design</a:t>
            </a:r>
          </a:p>
          <a:p>
            <a:pPr algn="ctr"/>
            <a:r>
              <a:rPr lang="en-US" altLang="en-US" sz="2000" b="0">
                <a:latin typeface="Verdana" pitchFamily="34" charset="0"/>
              </a:rPr>
              <a:t>(Language of Solution Domain)</a:t>
            </a:r>
          </a:p>
        </p:txBody>
      </p:sp>
      <p:sp>
        <p:nvSpPr>
          <p:cNvPr id="20486" name="Line 7"/>
          <p:cNvSpPr>
            <a:spLocks noChangeShapeType="1"/>
          </p:cNvSpPr>
          <p:nvPr/>
        </p:nvSpPr>
        <p:spPr bwMode="auto">
          <a:xfrm>
            <a:off x="230188" y="2984500"/>
            <a:ext cx="8410575" cy="0"/>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487" name="Group 8"/>
          <p:cNvGrpSpPr>
            <a:grpSpLocks/>
          </p:cNvGrpSpPr>
          <p:nvPr/>
        </p:nvGrpSpPr>
        <p:grpSpPr bwMode="auto">
          <a:xfrm>
            <a:off x="4027488" y="1855788"/>
            <a:ext cx="4267200" cy="2743200"/>
            <a:chOff x="2636" y="1880"/>
            <a:chExt cx="2688" cy="1728"/>
          </a:xfrm>
        </p:grpSpPr>
        <p:sp>
          <p:nvSpPr>
            <p:cNvPr id="20488" name="Rectangle 9"/>
            <p:cNvSpPr>
              <a:spLocks noChangeArrowheads="1"/>
            </p:cNvSpPr>
            <p:nvPr/>
          </p:nvSpPr>
          <p:spPr bwMode="auto">
            <a:xfrm>
              <a:off x="3548" y="1880"/>
              <a:ext cx="816" cy="576"/>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t>Incident</a:t>
              </a:r>
            </a:p>
            <a:p>
              <a:pPr algn="ctr"/>
              <a:r>
                <a:rPr lang="en-US" altLang="en-US" sz="2400"/>
                <a:t>Report</a:t>
              </a:r>
            </a:p>
          </p:txBody>
        </p:sp>
        <p:sp>
          <p:nvSpPr>
            <p:cNvPr id="20489" name="Rectangle 10"/>
            <p:cNvSpPr>
              <a:spLocks noChangeArrowheads="1"/>
            </p:cNvSpPr>
            <p:nvPr/>
          </p:nvSpPr>
          <p:spPr bwMode="auto">
            <a:xfrm>
              <a:off x="2636" y="3032"/>
              <a:ext cx="816" cy="576"/>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t>Text box</a:t>
              </a:r>
            </a:p>
          </p:txBody>
        </p:sp>
        <p:sp>
          <p:nvSpPr>
            <p:cNvPr id="20490" name="Rectangle 11"/>
            <p:cNvSpPr>
              <a:spLocks noChangeArrowheads="1"/>
            </p:cNvSpPr>
            <p:nvPr/>
          </p:nvSpPr>
          <p:spPr bwMode="auto">
            <a:xfrm>
              <a:off x="3548" y="3032"/>
              <a:ext cx="816" cy="576"/>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t>Menu</a:t>
              </a:r>
            </a:p>
          </p:txBody>
        </p:sp>
        <p:sp>
          <p:nvSpPr>
            <p:cNvPr id="20491" name="Rectangle 12"/>
            <p:cNvSpPr>
              <a:spLocks noChangeArrowheads="1"/>
            </p:cNvSpPr>
            <p:nvPr/>
          </p:nvSpPr>
          <p:spPr bwMode="auto">
            <a:xfrm>
              <a:off x="4508" y="3032"/>
              <a:ext cx="816" cy="576"/>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t>Scrollbar</a:t>
              </a:r>
            </a:p>
          </p:txBody>
        </p:sp>
        <p:cxnSp>
          <p:nvCxnSpPr>
            <p:cNvPr id="20492" name="AutoShape 13"/>
            <p:cNvCxnSpPr>
              <a:cxnSpLocks noChangeShapeType="1"/>
              <a:stCxn id="20488" idx="2"/>
              <a:endCxn id="20489" idx="0"/>
            </p:cNvCxnSpPr>
            <p:nvPr/>
          </p:nvCxnSpPr>
          <p:spPr bwMode="auto">
            <a:xfrm rot="5400000">
              <a:off x="3212" y="2288"/>
              <a:ext cx="576" cy="912"/>
            </a:xfrm>
            <a:prstGeom prst="bentConnector3">
              <a:avLst>
                <a:gd name="adj1" fmla="val 50000"/>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20493" name="AutoShape 14"/>
            <p:cNvCxnSpPr>
              <a:cxnSpLocks noChangeShapeType="1"/>
              <a:stCxn id="20488" idx="2"/>
              <a:endCxn id="20490" idx="0"/>
            </p:cNvCxnSpPr>
            <p:nvPr/>
          </p:nvCxnSpPr>
          <p:spPr bwMode="auto">
            <a:xfrm rot="5400000">
              <a:off x="3668" y="2744"/>
              <a:ext cx="576" cy="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0494" name="AutoShape 15"/>
            <p:cNvCxnSpPr>
              <a:cxnSpLocks noChangeShapeType="1"/>
              <a:stCxn id="20488" idx="2"/>
              <a:endCxn id="20491" idx="0"/>
            </p:cNvCxnSpPr>
            <p:nvPr/>
          </p:nvCxnSpPr>
          <p:spPr bwMode="auto">
            <a:xfrm rot="16200000" flipH="1">
              <a:off x="4148" y="2264"/>
              <a:ext cx="576" cy="960"/>
            </a:xfrm>
            <a:prstGeom prst="bentConnector3">
              <a:avLst>
                <a:gd name="adj1" fmla="val 50000"/>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20495" name="AutoShape 16"/>
            <p:cNvSpPr>
              <a:spLocks noChangeArrowheads="1"/>
            </p:cNvSpPr>
            <p:nvPr/>
          </p:nvSpPr>
          <p:spPr bwMode="auto">
            <a:xfrm>
              <a:off x="3908" y="2456"/>
              <a:ext cx="96" cy="144"/>
            </a:xfrm>
            <a:prstGeom prst="diamond">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 y="222250"/>
            <a:ext cx="9047163" cy="863600"/>
          </a:xfrm>
        </p:spPr>
        <p:txBody>
          <a:bodyPr/>
          <a:lstStyle/>
          <a:p>
            <a:pPr eaLnBrk="1" hangingPunct="1"/>
            <a:r>
              <a:rPr lang="en-US" altLang="en-US" smtClean="0">
                <a:solidFill>
                  <a:srgbClr val="FF273F"/>
                </a:solidFill>
                <a:ea typeface="ＭＳ Ｐゴシック" pitchFamily="34" charset="-128"/>
              </a:rPr>
              <a:t>Application Domain</a:t>
            </a:r>
            <a:r>
              <a:rPr lang="en-US" altLang="en-US" smtClean="0">
                <a:ea typeface="ＭＳ Ｐゴシック" pitchFamily="34" charset="-128"/>
              </a:rPr>
              <a:t> vs </a:t>
            </a:r>
            <a:r>
              <a:rPr lang="en-US" altLang="en-US" smtClean="0">
                <a:solidFill>
                  <a:srgbClr val="0005C5"/>
                </a:solidFill>
                <a:ea typeface="ＭＳ Ｐゴシック" pitchFamily="34" charset="-128"/>
              </a:rPr>
              <a:t>Solution Domain Objects</a:t>
            </a:r>
            <a:endParaRPr lang="en-US" altLang="en-US" smtClean="0">
              <a:ea typeface="ＭＳ Ｐゴシック" pitchFamily="34" charset="-128"/>
            </a:endParaRPr>
          </a:p>
        </p:txBody>
      </p:sp>
      <p:sp>
        <p:nvSpPr>
          <p:cNvPr id="21507" name="Text Box 4"/>
          <p:cNvSpPr txBox="1">
            <a:spLocks noChangeArrowheads="1"/>
          </p:cNvSpPr>
          <p:nvPr/>
        </p:nvSpPr>
        <p:spPr bwMode="auto">
          <a:xfrm>
            <a:off x="11113" y="1074738"/>
            <a:ext cx="9132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b="0">
                <a:solidFill>
                  <a:srgbClr val="FF273F"/>
                </a:solidFill>
                <a:latin typeface="Verdana" pitchFamily="34" charset="0"/>
              </a:rPr>
              <a:t>Requirements Analysis (Language of Application Domain)</a:t>
            </a:r>
            <a:endParaRPr lang="en-US" altLang="en-US" sz="2400">
              <a:solidFill>
                <a:srgbClr val="FF273F"/>
              </a:solidFill>
            </a:endParaRPr>
          </a:p>
        </p:txBody>
      </p:sp>
      <p:sp>
        <p:nvSpPr>
          <p:cNvPr id="21508" name="Rectangle 16"/>
          <p:cNvSpPr>
            <a:spLocks noChangeArrowheads="1"/>
          </p:cNvSpPr>
          <p:nvPr/>
        </p:nvSpPr>
        <p:spPr bwMode="auto">
          <a:xfrm>
            <a:off x="1800225" y="1657350"/>
            <a:ext cx="2306638" cy="409575"/>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rgbClr val="FF273F"/>
                </a:solidFill>
                <a:latin typeface="Helvetica" charset="0"/>
              </a:rPr>
              <a:t>Subject</a:t>
            </a:r>
          </a:p>
        </p:txBody>
      </p:sp>
      <p:sp>
        <p:nvSpPr>
          <p:cNvPr id="21509" name="Rectangle 17"/>
          <p:cNvSpPr>
            <a:spLocks noChangeArrowheads="1"/>
          </p:cNvSpPr>
          <p:nvPr/>
        </p:nvSpPr>
        <p:spPr bwMode="auto">
          <a:xfrm>
            <a:off x="1800225" y="2024063"/>
            <a:ext cx="2306638" cy="34290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de-DE" altLang="en-US">
              <a:solidFill>
                <a:srgbClr val="FF273F"/>
              </a:solidFill>
              <a:latin typeface="Helvetica" charset="0"/>
            </a:endParaRPr>
          </a:p>
        </p:txBody>
      </p:sp>
      <p:sp>
        <p:nvSpPr>
          <p:cNvPr id="21510" name="Rectangle 18"/>
          <p:cNvSpPr>
            <a:spLocks noChangeArrowheads="1"/>
          </p:cNvSpPr>
          <p:nvPr/>
        </p:nvSpPr>
        <p:spPr bwMode="auto">
          <a:xfrm>
            <a:off x="1800225" y="2381250"/>
            <a:ext cx="2306638" cy="54610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FF273F"/>
                </a:solidFill>
                <a:latin typeface="Arial" pitchFamily="34" charset="0"/>
              </a:rPr>
              <a:t>subscribe(subscriber)</a:t>
            </a:r>
          </a:p>
          <a:p>
            <a:r>
              <a:rPr lang="en-US" altLang="en-US" sz="1400">
                <a:solidFill>
                  <a:srgbClr val="FF273F"/>
                </a:solidFill>
                <a:latin typeface="Arial" pitchFamily="34" charset="0"/>
              </a:rPr>
              <a:t>unsubscribe(subscriber)</a:t>
            </a:r>
          </a:p>
          <a:p>
            <a:r>
              <a:rPr lang="en-US" altLang="en-US" sz="1400">
                <a:solidFill>
                  <a:srgbClr val="FF273F"/>
                </a:solidFill>
                <a:latin typeface="Arial" pitchFamily="34" charset="0"/>
              </a:rPr>
              <a:t>notify()</a:t>
            </a:r>
          </a:p>
        </p:txBody>
      </p:sp>
      <p:sp>
        <p:nvSpPr>
          <p:cNvPr id="21511" name="Rectangle 20"/>
          <p:cNvSpPr>
            <a:spLocks noChangeArrowheads="1"/>
          </p:cNvSpPr>
          <p:nvPr/>
        </p:nvSpPr>
        <p:spPr bwMode="auto">
          <a:xfrm>
            <a:off x="7011988" y="2386013"/>
            <a:ext cx="2046287" cy="531812"/>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i="1">
                <a:solidFill>
                  <a:srgbClr val="FF273F"/>
                </a:solidFill>
                <a:latin typeface="Arial" pitchFamily="34" charset="0"/>
              </a:rPr>
              <a:t>update()</a:t>
            </a:r>
            <a:endParaRPr lang="en-US" altLang="en-US" sz="1200" i="1">
              <a:solidFill>
                <a:srgbClr val="FF273F"/>
              </a:solidFill>
              <a:latin typeface="Arial" pitchFamily="34" charset="0"/>
            </a:endParaRPr>
          </a:p>
        </p:txBody>
      </p:sp>
      <p:grpSp>
        <p:nvGrpSpPr>
          <p:cNvPr id="21512" name="Group 21"/>
          <p:cNvGrpSpPr>
            <a:grpSpLocks/>
          </p:cNvGrpSpPr>
          <p:nvPr/>
        </p:nvGrpSpPr>
        <p:grpSpPr bwMode="auto">
          <a:xfrm>
            <a:off x="4106863" y="1657350"/>
            <a:ext cx="4951412" cy="742950"/>
            <a:chOff x="1897" y="610"/>
            <a:chExt cx="4224" cy="576"/>
          </a:xfrm>
        </p:grpSpPr>
        <p:sp>
          <p:nvSpPr>
            <p:cNvPr id="21529" name="Rectangle 22"/>
            <p:cNvSpPr>
              <a:spLocks noChangeArrowheads="1"/>
            </p:cNvSpPr>
            <p:nvPr/>
          </p:nvSpPr>
          <p:spPr bwMode="auto">
            <a:xfrm>
              <a:off x="4375" y="610"/>
              <a:ext cx="1746" cy="308"/>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i="1">
                  <a:solidFill>
                    <a:srgbClr val="FF273F"/>
                  </a:solidFill>
                  <a:latin typeface="Helvetica" charset="0"/>
                </a:rPr>
                <a:t>Observer</a:t>
              </a:r>
            </a:p>
          </p:txBody>
        </p:sp>
        <p:sp>
          <p:nvSpPr>
            <p:cNvPr id="21530" name="Rectangle 23"/>
            <p:cNvSpPr>
              <a:spLocks noChangeArrowheads="1"/>
            </p:cNvSpPr>
            <p:nvPr/>
          </p:nvSpPr>
          <p:spPr bwMode="auto">
            <a:xfrm>
              <a:off x="4375" y="918"/>
              <a:ext cx="1746" cy="258"/>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de-DE" altLang="en-US">
                <a:solidFill>
                  <a:srgbClr val="FF273F"/>
                </a:solidFill>
                <a:latin typeface="Helvetica" charset="0"/>
              </a:endParaRPr>
            </a:p>
          </p:txBody>
        </p:sp>
        <p:grpSp>
          <p:nvGrpSpPr>
            <p:cNvPr id="21531" name="Group 24"/>
            <p:cNvGrpSpPr>
              <a:grpSpLocks/>
            </p:cNvGrpSpPr>
            <p:nvPr/>
          </p:nvGrpSpPr>
          <p:grpSpPr bwMode="auto">
            <a:xfrm>
              <a:off x="1897" y="845"/>
              <a:ext cx="2482" cy="341"/>
              <a:chOff x="1618" y="1023"/>
              <a:chExt cx="2696" cy="353"/>
            </a:xfrm>
          </p:grpSpPr>
          <p:sp>
            <p:nvSpPr>
              <p:cNvPr id="21532" name="Rectangle 25"/>
              <p:cNvSpPr>
                <a:spLocks noChangeArrowheads="1"/>
              </p:cNvSpPr>
              <p:nvPr/>
            </p:nvSpPr>
            <p:spPr bwMode="auto">
              <a:xfrm>
                <a:off x="3951" y="1023"/>
                <a:ext cx="2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1600">
                    <a:solidFill>
                      <a:srgbClr val="FF273F"/>
                    </a:solidFill>
                    <a:latin typeface="Helvetica" charset="0"/>
                  </a:rPr>
                  <a:t>*</a:t>
                </a:r>
              </a:p>
            </p:txBody>
          </p:sp>
          <p:sp>
            <p:nvSpPr>
              <p:cNvPr id="21533" name="Rectangle 26"/>
              <p:cNvSpPr>
                <a:spLocks noChangeArrowheads="1"/>
              </p:cNvSpPr>
              <p:nvPr/>
            </p:nvSpPr>
            <p:spPr bwMode="auto">
              <a:xfrm>
                <a:off x="2591" y="1023"/>
                <a:ext cx="10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1600">
                    <a:solidFill>
                      <a:srgbClr val="FF273F"/>
                    </a:solidFill>
                    <a:latin typeface="Helvetica" charset="0"/>
                  </a:rPr>
                  <a:t>observers</a:t>
                </a:r>
              </a:p>
            </p:txBody>
          </p:sp>
          <p:sp>
            <p:nvSpPr>
              <p:cNvPr id="21534" name="AutoShape 27"/>
              <p:cNvSpPr>
                <a:spLocks noChangeArrowheads="1"/>
              </p:cNvSpPr>
              <p:nvPr/>
            </p:nvSpPr>
            <p:spPr bwMode="auto">
              <a:xfrm>
                <a:off x="1618" y="1160"/>
                <a:ext cx="208" cy="216"/>
              </a:xfrm>
              <a:prstGeom prst="diamond">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1535" name="Line 28"/>
              <p:cNvSpPr>
                <a:spLocks noChangeShapeType="1"/>
              </p:cNvSpPr>
              <p:nvPr/>
            </p:nvSpPr>
            <p:spPr bwMode="auto">
              <a:xfrm>
                <a:off x="1834" y="1276"/>
                <a:ext cx="2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 name="Group 42"/>
          <p:cNvGrpSpPr>
            <a:grpSpLocks/>
          </p:cNvGrpSpPr>
          <p:nvPr/>
        </p:nvGrpSpPr>
        <p:grpSpPr bwMode="auto">
          <a:xfrm>
            <a:off x="444500" y="2927350"/>
            <a:ext cx="8613775" cy="2800350"/>
            <a:chOff x="280" y="1844"/>
            <a:chExt cx="5426" cy="1764"/>
          </a:xfrm>
        </p:grpSpPr>
        <p:sp>
          <p:nvSpPr>
            <p:cNvPr id="21514" name="Text Box 5"/>
            <p:cNvSpPr txBox="1">
              <a:spLocks noChangeArrowheads="1"/>
            </p:cNvSpPr>
            <p:nvPr/>
          </p:nvSpPr>
          <p:spPr bwMode="auto">
            <a:xfrm>
              <a:off x="592" y="3358"/>
              <a:ext cx="45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b="0">
                  <a:solidFill>
                    <a:srgbClr val="0005C5"/>
                  </a:solidFill>
                  <a:latin typeface="Verdana" pitchFamily="34" charset="0"/>
                </a:rPr>
                <a:t>Object Design (Language of Solution Domain)</a:t>
              </a:r>
            </a:p>
          </p:txBody>
        </p:sp>
        <p:sp>
          <p:nvSpPr>
            <p:cNvPr id="21515" name="Line 6"/>
            <p:cNvSpPr>
              <a:spLocks noChangeShapeType="1"/>
            </p:cNvSpPr>
            <p:nvPr/>
          </p:nvSpPr>
          <p:spPr bwMode="auto">
            <a:xfrm>
              <a:off x="280" y="2069"/>
              <a:ext cx="5298" cy="0"/>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21516" name="AutoShape 19"/>
            <p:cNvCxnSpPr>
              <a:cxnSpLocks noChangeShapeType="1"/>
              <a:stCxn id="21520" idx="1"/>
              <a:endCxn id="21525" idx="3"/>
            </p:cNvCxnSpPr>
            <p:nvPr/>
          </p:nvCxnSpPr>
          <p:spPr bwMode="auto">
            <a:xfrm flipH="1">
              <a:off x="2630" y="2706"/>
              <a:ext cx="1788" cy="0"/>
            </a:xfrm>
            <a:prstGeom prst="straightConnector1">
              <a:avLst/>
            </a:prstGeom>
            <a:noFill/>
            <a:ln w="19050">
              <a:solidFill>
                <a:schemeClr val="tx1"/>
              </a:solidFill>
              <a:prstDash val="lgDash"/>
              <a:round/>
              <a:headEnd/>
              <a:tailEnd type="arrow" w="lg" len="lg"/>
            </a:ln>
            <a:extLst>
              <a:ext uri="{909E8E84-426E-40DD-AFC4-6F175D3DCCD1}">
                <a14:hiddenFill xmlns:a14="http://schemas.microsoft.com/office/drawing/2010/main">
                  <a:noFill/>
                </a14:hiddenFill>
              </a:ext>
            </a:extLst>
          </p:spPr>
        </p:cxnSp>
        <p:grpSp>
          <p:nvGrpSpPr>
            <p:cNvPr id="21517" name="Group 29"/>
            <p:cNvGrpSpPr>
              <a:grpSpLocks/>
            </p:cNvGrpSpPr>
            <p:nvPr/>
          </p:nvGrpSpPr>
          <p:grpSpPr bwMode="auto">
            <a:xfrm>
              <a:off x="1425" y="1854"/>
              <a:ext cx="1205" cy="1261"/>
              <a:chOff x="416" y="1528"/>
              <a:chExt cx="1507" cy="1553"/>
            </a:xfrm>
          </p:grpSpPr>
          <p:sp>
            <p:nvSpPr>
              <p:cNvPr id="21524" name="Rectangle 30"/>
              <p:cNvSpPr>
                <a:spLocks noChangeArrowheads="1"/>
              </p:cNvSpPr>
              <p:nvPr/>
            </p:nvSpPr>
            <p:spPr bwMode="auto">
              <a:xfrm>
                <a:off x="416" y="2169"/>
                <a:ext cx="1507" cy="288"/>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rgbClr val="0005C5"/>
                    </a:solidFill>
                    <a:latin typeface="Helvetica" charset="0"/>
                  </a:rPr>
                  <a:t>ConcreteSubject</a:t>
                </a:r>
              </a:p>
            </p:txBody>
          </p:sp>
          <p:sp>
            <p:nvSpPr>
              <p:cNvPr id="21525" name="Rectangle 31"/>
              <p:cNvSpPr>
                <a:spLocks noChangeArrowheads="1"/>
              </p:cNvSpPr>
              <p:nvPr/>
            </p:nvSpPr>
            <p:spPr bwMode="auto">
              <a:xfrm>
                <a:off x="416" y="2457"/>
                <a:ext cx="1507" cy="24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5C5"/>
                    </a:solidFill>
                    <a:latin typeface="Arial" pitchFamily="34" charset="0"/>
                  </a:rPr>
                  <a:t>state</a:t>
                </a:r>
                <a:endParaRPr lang="en-US" altLang="en-US" sz="1200">
                  <a:solidFill>
                    <a:srgbClr val="0005C5"/>
                  </a:solidFill>
                  <a:latin typeface="Arial" pitchFamily="34" charset="0"/>
                </a:endParaRPr>
              </a:p>
            </p:txBody>
          </p:sp>
          <p:sp>
            <p:nvSpPr>
              <p:cNvPr id="21526" name="Rectangle 32"/>
              <p:cNvSpPr>
                <a:spLocks noChangeArrowheads="1"/>
              </p:cNvSpPr>
              <p:nvPr/>
            </p:nvSpPr>
            <p:spPr bwMode="auto">
              <a:xfrm>
                <a:off x="416" y="2697"/>
                <a:ext cx="1507" cy="384"/>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5C5"/>
                    </a:solidFill>
                    <a:latin typeface="Arial" pitchFamily="34" charset="0"/>
                  </a:rPr>
                  <a:t>getState()</a:t>
                </a:r>
              </a:p>
              <a:p>
                <a:r>
                  <a:rPr lang="en-US" altLang="en-US" sz="1400">
                    <a:solidFill>
                      <a:srgbClr val="0005C5"/>
                    </a:solidFill>
                    <a:latin typeface="Arial" pitchFamily="34" charset="0"/>
                  </a:rPr>
                  <a:t>setState()</a:t>
                </a:r>
              </a:p>
            </p:txBody>
          </p:sp>
          <p:sp>
            <p:nvSpPr>
              <p:cNvPr id="21527" name="AutoShape 33"/>
              <p:cNvSpPr>
                <a:spLocks noChangeArrowheads="1"/>
              </p:cNvSpPr>
              <p:nvPr/>
            </p:nvSpPr>
            <p:spPr bwMode="auto">
              <a:xfrm>
                <a:off x="1043" y="1528"/>
                <a:ext cx="170" cy="153"/>
              </a:xfrm>
              <a:prstGeom prst="triangle">
                <a:avLst>
                  <a:gd name="adj" fmla="val 500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1528" name="Line 34"/>
              <p:cNvSpPr>
                <a:spLocks noChangeShapeType="1"/>
              </p:cNvSpPr>
              <p:nvPr/>
            </p:nvSpPr>
            <p:spPr bwMode="auto">
              <a:xfrm>
                <a:off x="1133" y="1690"/>
                <a:ext cx="0" cy="4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8" name="Group 35"/>
            <p:cNvGrpSpPr>
              <a:grpSpLocks/>
            </p:cNvGrpSpPr>
            <p:nvPr/>
          </p:nvGrpSpPr>
          <p:grpSpPr bwMode="auto">
            <a:xfrm>
              <a:off x="4418" y="1844"/>
              <a:ext cx="1288" cy="1271"/>
              <a:chOff x="4159" y="1516"/>
              <a:chExt cx="1611" cy="1565"/>
            </a:xfrm>
          </p:grpSpPr>
          <p:sp>
            <p:nvSpPr>
              <p:cNvPr id="21519" name="Rectangle 36"/>
              <p:cNvSpPr>
                <a:spLocks noChangeArrowheads="1"/>
              </p:cNvSpPr>
              <p:nvPr/>
            </p:nvSpPr>
            <p:spPr bwMode="auto">
              <a:xfrm>
                <a:off x="4159" y="2169"/>
                <a:ext cx="1611" cy="288"/>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rgbClr val="0005C5"/>
                    </a:solidFill>
                    <a:latin typeface="Helvetica" charset="0"/>
                  </a:rPr>
                  <a:t>ConcreteObserver</a:t>
                </a:r>
              </a:p>
            </p:txBody>
          </p:sp>
          <p:sp>
            <p:nvSpPr>
              <p:cNvPr id="21520" name="Rectangle 37"/>
              <p:cNvSpPr>
                <a:spLocks noChangeArrowheads="1"/>
              </p:cNvSpPr>
              <p:nvPr/>
            </p:nvSpPr>
            <p:spPr bwMode="auto">
              <a:xfrm>
                <a:off x="4159" y="2457"/>
                <a:ext cx="1611" cy="24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5C5"/>
                    </a:solidFill>
                    <a:latin typeface="Arial" pitchFamily="34" charset="0"/>
                  </a:rPr>
                  <a:t>observeState</a:t>
                </a:r>
              </a:p>
            </p:txBody>
          </p:sp>
          <p:sp>
            <p:nvSpPr>
              <p:cNvPr id="21521" name="Rectangle 38"/>
              <p:cNvSpPr>
                <a:spLocks noChangeArrowheads="1"/>
              </p:cNvSpPr>
              <p:nvPr/>
            </p:nvSpPr>
            <p:spPr bwMode="auto">
              <a:xfrm>
                <a:off x="4159" y="2697"/>
                <a:ext cx="1611" cy="384"/>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5C5"/>
                    </a:solidFill>
                    <a:latin typeface="Arial" pitchFamily="34" charset="0"/>
                  </a:rPr>
                  <a:t>update()</a:t>
                </a:r>
                <a:endParaRPr lang="en-US" altLang="en-US" sz="1200">
                  <a:solidFill>
                    <a:srgbClr val="0005C5"/>
                  </a:solidFill>
                  <a:latin typeface="Arial" pitchFamily="34" charset="0"/>
                </a:endParaRPr>
              </a:p>
            </p:txBody>
          </p:sp>
          <p:sp>
            <p:nvSpPr>
              <p:cNvPr id="21522" name="AutoShape 39"/>
              <p:cNvSpPr>
                <a:spLocks noChangeArrowheads="1"/>
              </p:cNvSpPr>
              <p:nvPr/>
            </p:nvSpPr>
            <p:spPr bwMode="auto">
              <a:xfrm>
                <a:off x="4838" y="1516"/>
                <a:ext cx="170" cy="153"/>
              </a:xfrm>
              <a:prstGeom prst="triangle">
                <a:avLst>
                  <a:gd name="adj" fmla="val 500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1523" name="Line 40"/>
              <p:cNvSpPr>
                <a:spLocks noChangeShapeType="1"/>
              </p:cNvSpPr>
              <p:nvPr/>
            </p:nvSpPr>
            <p:spPr bwMode="auto">
              <a:xfrm>
                <a:off x="4928" y="1678"/>
                <a:ext cx="0" cy="4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9100" y="222250"/>
            <a:ext cx="8470900" cy="863600"/>
          </a:xfrm>
        </p:spPr>
        <p:txBody>
          <a:bodyPr/>
          <a:lstStyle/>
          <a:p>
            <a:pPr eaLnBrk="1" hangingPunct="1"/>
            <a:r>
              <a:rPr lang="en-US" altLang="en-US" sz="3800" i="1" smtClean="0">
                <a:solidFill>
                  <a:srgbClr val="FDAD23"/>
                </a:solidFill>
                <a:ea typeface="ＭＳ Ｐゴシック" pitchFamily="34" charset="-128"/>
              </a:rPr>
              <a:t>Where are we? What comes next?</a:t>
            </a:r>
          </a:p>
        </p:txBody>
      </p:sp>
      <p:sp>
        <p:nvSpPr>
          <p:cNvPr id="491523" name="Rectangle 3"/>
          <p:cNvSpPr>
            <a:spLocks noGrp="1" noChangeArrowheads="1"/>
          </p:cNvSpPr>
          <p:nvPr>
            <p:ph idx="1"/>
          </p:nvPr>
        </p:nvSpPr>
        <p:spPr/>
        <p:txBody>
          <a:bodyPr/>
          <a:lstStyle/>
          <a:p>
            <a:pPr eaLnBrk="1" hangingPunct="1">
              <a:buFont typeface="Times" panose="02020603050405020304" pitchFamily="18" charset="0"/>
              <a:buChar char="•"/>
              <a:defRPr/>
            </a:pPr>
            <a:r>
              <a:rPr lang="en-US" altLang="en-US" dirty="0" smtClean="0">
                <a:ea typeface="ＭＳ Ｐゴシック" panose="020B0600070205080204" pitchFamily="34" charset="-128"/>
              </a:rPr>
              <a:t>We have covered:</a:t>
            </a:r>
          </a:p>
          <a:p>
            <a:pPr lvl="1" eaLnBrk="1" hangingPunct="1">
              <a:buFont typeface="Times" panose="02020603050405020304" pitchFamily="18" charset="0"/>
              <a:buChar char="•"/>
              <a:defRPr/>
            </a:pPr>
            <a:r>
              <a:rPr lang="en-US" altLang="en-US" dirty="0" smtClean="0">
                <a:ea typeface="ＭＳ Ｐゴシック" panose="020B0600070205080204" pitchFamily="34" charset="-128"/>
              </a:rPr>
              <a:t>Introduction to Software Engineering (Chapter 1)</a:t>
            </a:r>
          </a:p>
          <a:p>
            <a:pPr lvl="1" eaLnBrk="1" hangingPunct="1">
              <a:buFont typeface="Times" panose="02020603050405020304" pitchFamily="18" charset="0"/>
              <a:buChar char="•"/>
              <a:defRPr/>
            </a:pPr>
            <a:r>
              <a:rPr lang="en-US" altLang="en-US" dirty="0" smtClean="0">
                <a:ea typeface="ＭＳ Ｐゴシック" panose="020B0600070205080204" pitchFamily="34" charset="-128"/>
              </a:rPr>
              <a:t>Modeling with UML (Chapter 2)</a:t>
            </a:r>
          </a:p>
          <a:p>
            <a:pPr lvl="1" eaLnBrk="1" hangingPunct="1">
              <a:buFont typeface="Times" panose="02020603050405020304" pitchFamily="18" charset="0"/>
              <a:buChar char="•"/>
              <a:defRPr/>
            </a:pPr>
            <a:r>
              <a:rPr lang="en-US" altLang="en-US" dirty="0" smtClean="0">
                <a:ea typeface="ＭＳ Ｐゴシック" panose="020B0600070205080204" pitchFamily="34" charset="-128"/>
              </a:rPr>
              <a:t>Requirements Elicitation (Chapter 4)</a:t>
            </a:r>
          </a:p>
          <a:p>
            <a:pPr lvl="1" eaLnBrk="1" hangingPunct="1">
              <a:buFont typeface="Times" panose="02020603050405020304" pitchFamily="18" charset="0"/>
              <a:buChar char="•"/>
              <a:defRPr/>
            </a:pPr>
            <a:r>
              <a:rPr lang="en-US" altLang="en-US" dirty="0" smtClean="0">
                <a:ea typeface="ＭＳ Ｐゴシック" panose="020B0600070205080204" pitchFamily="34" charset="-128"/>
              </a:rPr>
              <a:t>Analysis (Chapter 5)</a:t>
            </a:r>
          </a:p>
          <a:p>
            <a:pPr lvl="1" eaLnBrk="1" hangingPunct="1">
              <a:buFont typeface="Times" panose="02020603050405020304" pitchFamily="18" charset="0"/>
              <a:buChar char="•"/>
              <a:defRPr/>
            </a:pPr>
            <a:r>
              <a:rPr lang="en-US" altLang="en-US" dirty="0" smtClean="0">
                <a:ea typeface="ＭＳ Ｐゴシック" panose="020B0600070205080204" pitchFamily="34" charset="-128"/>
              </a:rPr>
              <a:t>System Design (Chapter 6)</a:t>
            </a:r>
          </a:p>
          <a:p>
            <a:pPr eaLnBrk="1" hangingPunct="1">
              <a:buFont typeface="Times" panose="02020603050405020304" pitchFamily="18" charset="0"/>
              <a:buChar char="•"/>
              <a:defRPr/>
            </a:pPr>
            <a:r>
              <a:rPr lang="en-US" altLang="en-US" dirty="0" smtClean="0">
                <a:ea typeface="ＭＳ Ｐゴシック" panose="020B0600070205080204" pitchFamily="34" charset="-128"/>
              </a:rPr>
              <a:t>Today:</a:t>
            </a:r>
          </a:p>
          <a:p>
            <a:pPr lvl="1" eaLnBrk="1" hangingPunct="1">
              <a:buFont typeface="Times" panose="02020603050405020304" pitchFamily="18" charset="0"/>
              <a:buChar char="•"/>
              <a:defRPr/>
            </a:pPr>
            <a:r>
              <a:rPr lang="en-US" altLang="en-US" dirty="0" smtClean="0">
                <a:ea typeface="ＭＳ Ｐゴシック" panose="020B0600070205080204" pitchFamily="34" charset="-128"/>
              </a:rPr>
              <a:t>Object Design (Chapter 8)</a:t>
            </a:r>
          </a:p>
          <a:p>
            <a:pPr eaLnBrk="1" hangingPunct="1">
              <a:buFont typeface="Times" panose="02020603050405020304" pitchFamily="18" charset="0"/>
              <a:buChar char="•"/>
              <a:defRPr/>
            </a:pPr>
            <a:r>
              <a:rPr lang="en-US" altLang="en-US" dirty="0" smtClean="0">
                <a:ea typeface="ＭＳ Ｐゴシック" panose="020B0600070205080204" pitchFamily="34" charset="-128"/>
              </a:rPr>
              <a:t>Next week</a:t>
            </a:r>
          </a:p>
          <a:p>
            <a:pPr marL="285750" lvl="1" indent="-285750" eaLnBrk="1" hangingPunct="1">
              <a:buClr>
                <a:schemeClr val="tx2"/>
              </a:buClr>
              <a:buSzTx/>
              <a:buFont typeface="Times" panose="02020603050405020304" pitchFamily="18" charset="0"/>
              <a:buChar char="•"/>
              <a:defRPr/>
            </a:pPr>
            <a:r>
              <a:rPr lang="en-US" altLang="en-US" dirty="0" smtClean="0">
                <a:ea typeface="ＭＳ Ｐゴシック" panose="020B0600070205080204" pitchFamily="34" charset="-128"/>
              </a:rPr>
              <a:t>Design Patterns (Chapter 8 and Appendix 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en-US" smtClean="0">
                <a:ea typeface="ＭＳ Ｐゴシック" pitchFamily="34" charset="-128"/>
              </a:rPr>
              <a:t>Types of Whitebox Reuse</a:t>
            </a:r>
          </a:p>
        </p:txBody>
      </p:sp>
      <p:sp>
        <p:nvSpPr>
          <p:cNvPr id="23555" name="Rectangle 5"/>
          <p:cNvSpPr>
            <a:spLocks noGrp="1" noChangeArrowheads="1"/>
          </p:cNvSpPr>
          <p:nvPr>
            <p:ph type="body" idx="1"/>
          </p:nvPr>
        </p:nvSpPr>
        <p:spPr/>
        <p:txBody>
          <a:bodyPr/>
          <a:lstStyle/>
          <a:p>
            <a:pPr eaLnBrk="1" hangingPunct="1">
              <a:buFont typeface="Times" charset="0"/>
              <a:buNone/>
            </a:pPr>
            <a:r>
              <a:rPr lang="en-US" altLang="en-US" smtClean="0">
                <a:ea typeface="ＭＳ Ｐゴシック" pitchFamily="34" charset="-128"/>
              </a:rPr>
              <a:t>1. Implementation inheritance</a:t>
            </a:r>
          </a:p>
          <a:p>
            <a:pPr lvl="1" eaLnBrk="1" hangingPunct="1"/>
            <a:r>
              <a:rPr lang="en-US" altLang="en-US" smtClean="0">
                <a:ea typeface="ＭＳ Ｐゴシック" pitchFamily="34" charset="-128"/>
              </a:rPr>
              <a:t>Reuse of  Implementations</a:t>
            </a:r>
          </a:p>
          <a:p>
            <a:pPr eaLnBrk="1" hangingPunct="1">
              <a:buFont typeface="Times" charset="0"/>
              <a:buNone/>
            </a:pPr>
            <a:r>
              <a:rPr lang="en-US" altLang="en-US" smtClean="0">
                <a:ea typeface="ＭＳ Ｐゴシック" pitchFamily="34" charset="-128"/>
              </a:rPr>
              <a:t>2. Specification Inheritance </a:t>
            </a:r>
          </a:p>
          <a:p>
            <a:pPr lvl="1" eaLnBrk="1" hangingPunct="1"/>
            <a:r>
              <a:rPr lang="en-US" altLang="en-US" smtClean="0">
                <a:ea typeface="ＭＳ Ｐゴシック" pitchFamily="34" charset="-128"/>
              </a:rPr>
              <a:t>Reuse of Interfaces</a:t>
            </a:r>
          </a:p>
          <a:p>
            <a:pPr eaLnBrk="1" hangingPunct="1"/>
            <a:endParaRPr lang="en-US" altLang="en-US" smtClean="0">
              <a:ea typeface="ＭＳ Ｐゴシック" pitchFamily="34" charset="-128"/>
            </a:endParaRPr>
          </a:p>
          <a:p>
            <a:pPr lvl="2" eaLnBrk="1" hangingPunct="1"/>
            <a:endParaRPr lang="en-US" altLang="en-US" smtClean="0">
              <a:ea typeface="ＭＳ Ｐゴシック" pitchFamily="34" charset="-128"/>
            </a:endParaRPr>
          </a:p>
          <a:p>
            <a:pPr eaLnBrk="1" hangingPunct="1"/>
            <a:r>
              <a:rPr lang="en-US" altLang="en-US" smtClean="0">
                <a:ea typeface="ＭＳ Ｐゴシック" pitchFamily="34" charset="-128"/>
              </a:rPr>
              <a:t>Programming concepts to achieve reuse</a:t>
            </a:r>
          </a:p>
          <a:p>
            <a:pPr lvl="1" eaLnBrk="1" hangingPunct="1">
              <a:buFont typeface="Wingdings" pitchFamily="2" charset="2"/>
              <a:buChar char="Ø"/>
            </a:pPr>
            <a:r>
              <a:rPr lang="en-US" altLang="en-US" smtClean="0">
                <a:ea typeface="ＭＳ Ｐゴシック" pitchFamily="34" charset="-128"/>
              </a:rPr>
              <a:t>Inheritance</a:t>
            </a:r>
          </a:p>
          <a:p>
            <a:pPr lvl="1" eaLnBrk="1" hangingPunct="1"/>
            <a:r>
              <a:rPr lang="en-US" altLang="en-US" smtClean="0">
                <a:ea typeface="ＭＳ Ｐゴシック" pitchFamily="34" charset="-128"/>
              </a:rPr>
              <a:t>Delegation</a:t>
            </a:r>
          </a:p>
          <a:p>
            <a:pPr lvl="1" eaLnBrk="1" hangingPunct="1"/>
            <a:r>
              <a:rPr lang="en-US" altLang="en-US" smtClean="0">
                <a:ea typeface="ＭＳ Ｐゴシック" pitchFamily="34" charset="-128"/>
              </a:rPr>
              <a:t>Abstract classes and Method Overriding</a:t>
            </a:r>
          </a:p>
          <a:p>
            <a:pPr lvl="1" eaLnBrk="1" hangingPunct="1"/>
            <a:r>
              <a:rPr lang="en-US" altLang="en-US" smtClean="0">
                <a:ea typeface="ＭＳ Ｐゴシック" pitchFamily="34" charset="-128"/>
              </a:rPr>
              <a:t>Interfaces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smtClean="0">
                <a:ea typeface="ＭＳ Ｐゴシック" pitchFamily="34" charset="-128"/>
              </a:rPr>
              <a:t>Why Inheritance?</a:t>
            </a:r>
          </a:p>
        </p:txBody>
      </p:sp>
      <p:sp>
        <p:nvSpPr>
          <p:cNvPr id="282629" name="Rectangle 5"/>
          <p:cNvSpPr>
            <a:spLocks noGrp="1" noChangeArrowheads="1"/>
          </p:cNvSpPr>
          <p:nvPr>
            <p:ph idx="1"/>
          </p:nvPr>
        </p:nvSpPr>
        <p:spPr/>
        <p:txBody>
          <a:bodyPr/>
          <a:lstStyle/>
          <a:p>
            <a:pPr marL="457200" indent="-457200" eaLnBrk="1" hangingPunct="1">
              <a:buFont typeface="Times" charset="0"/>
              <a:buNone/>
              <a:defRPr/>
            </a:pPr>
            <a:r>
              <a:rPr lang="en-US" altLang="en-US" dirty="0" smtClean="0">
                <a:solidFill>
                  <a:srgbClr val="0005DD"/>
                </a:solidFill>
                <a:ea typeface="ＭＳ Ｐゴシック" pitchFamily="34" charset="-128"/>
              </a:rPr>
              <a:t>1. Organization (during analysis):</a:t>
            </a:r>
            <a:endParaRPr lang="en-US" altLang="en-US" dirty="0" smtClean="0">
              <a:ea typeface="ＭＳ Ｐゴシック" pitchFamily="34" charset="-128"/>
            </a:endParaRPr>
          </a:p>
          <a:p>
            <a:pPr marL="838200" lvl="1" indent="-381000" eaLnBrk="1" hangingPunct="1">
              <a:defRPr/>
            </a:pPr>
            <a:r>
              <a:rPr lang="en-US" altLang="en-US" dirty="0" smtClean="0">
                <a:ea typeface="ＭＳ Ｐゴシック" pitchFamily="34" charset="-128"/>
              </a:rPr>
              <a:t>Inheritance helps us with the construction of taxonomies to deal with the application domain</a:t>
            </a:r>
          </a:p>
          <a:p>
            <a:pPr marL="1295400" lvl="2" indent="-381000" eaLnBrk="1" hangingPunct="1">
              <a:defRPr/>
            </a:pPr>
            <a:r>
              <a:rPr lang="en-US" altLang="en-US" sz="1600" dirty="0" smtClean="0">
                <a:ea typeface="ＭＳ Ｐゴシック" pitchFamily="34" charset="-128"/>
              </a:rPr>
              <a:t>when talking the customer and application domain experts we usually find already existing taxonomies</a:t>
            </a:r>
          </a:p>
          <a:p>
            <a:pPr marL="457200" indent="-457200" eaLnBrk="1" hangingPunct="1">
              <a:buFont typeface="Times" charset="0"/>
              <a:buNone/>
              <a:defRPr/>
            </a:pPr>
            <a:r>
              <a:rPr lang="en-US" altLang="en-US" dirty="0" smtClean="0">
                <a:solidFill>
                  <a:srgbClr val="0005DD"/>
                </a:solidFill>
                <a:ea typeface="ＭＳ Ｐゴシック" pitchFamily="34" charset="-128"/>
              </a:rPr>
              <a:t>2. Reuse (during object design):</a:t>
            </a:r>
            <a:endParaRPr lang="en-US" altLang="en-US" dirty="0" smtClean="0">
              <a:ea typeface="ＭＳ Ｐゴシック" pitchFamily="34" charset="-128"/>
            </a:endParaRPr>
          </a:p>
          <a:p>
            <a:pPr marL="838200" lvl="1" indent="-381000" eaLnBrk="1" hangingPunct="1">
              <a:defRPr/>
            </a:pPr>
            <a:r>
              <a:rPr lang="en-US" altLang="en-US" dirty="0" smtClean="0">
                <a:ea typeface="ＭＳ Ｐゴシック" pitchFamily="34" charset="-128"/>
              </a:rPr>
              <a:t>Inheritance helps us to reuse models and code to deal with the solution domain</a:t>
            </a:r>
          </a:p>
          <a:p>
            <a:pPr marL="1295400" lvl="2" indent="-381000" eaLnBrk="1" hangingPunct="1">
              <a:defRPr/>
            </a:pPr>
            <a:r>
              <a:rPr lang="en-US" altLang="en-US" sz="1600" dirty="0" smtClean="0">
                <a:ea typeface="ＭＳ Ｐゴシック" pitchFamily="34" charset="-128"/>
              </a:rPr>
              <a:t>when talking to developers</a:t>
            </a:r>
          </a:p>
          <a:p>
            <a:pPr marL="914400" lvl="2" indent="0" eaLnBrk="1" hangingPunct="1">
              <a:buFont typeface="Times" charset="0"/>
              <a:buNone/>
              <a:defRPr/>
            </a:pPr>
            <a:endParaRPr lang="en-US" altLang="en-US" sz="1600" dirty="0" smtClean="0">
              <a:ea typeface="ＭＳ Ｐゴシック" pitchFamily="34" charset="-128"/>
            </a:endParaRPr>
          </a:p>
          <a:p>
            <a:pPr marL="457200" indent="-457200" eaLnBrk="1" hangingPunct="1">
              <a:defRPr/>
            </a:pPr>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smtClean="0">
                <a:ea typeface="ＭＳ Ｐゴシック" pitchFamily="34" charset="-128"/>
              </a:rPr>
              <a:t>The use of Inheritance</a:t>
            </a:r>
          </a:p>
        </p:txBody>
      </p:sp>
      <p:sp>
        <p:nvSpPr>
          <p:cNvPr id="25603" name="Rectangle 7"/>
          <p:cNvSpPr>
            <a:spLocks noGrp="1" noChangeArrowheads="1"/>
          </p:cNvSpPr>
          <p:nvPr>
            <p:ph idx="1"/>
          </p:nvPr>
        </p:nvSpPr>
        <p:spPr>
          <a:xfrm>
            <a:off x="533400" y="1295400"/>
            <a:ext cx="8355013" cy="4800600"/>
          </a:xfrm>
        </p:spPr>
        <p:txBody>
          <a:bodyPr/>
          <a:lstStyle/>
          <a:p>
            <a:pPr eaLnBrk="1" hangingPunct="1"/>
            <a:r>
              <a:rPr lang="en-US" altLang="en-US" smtClean="0">
                <a:ea typeface="ＭＳ Ｐゴシック" pitchFamily="34" charset="-128"/>
              </a:rPr>
              <a:t>Inheritance is used to achieve two different goals</a:t>
            </a:r>
          </a:p>
          <a:p>
            <a:pPr lvl="1" eaLnBrk="1" hangingPunct="1"/>
            <a:r>
              <a:rPr lang="en-US" altLang="en-US" smtClean="0">
                <a:ea typeface="ＭＳ Ｐゴシック" pitchFamily="34" charset="-128"/>
              </a:rPr>
              <a:t>Description of Taxonomies</a:t>
            </a:r>
          </a:p>
          <a:p>
            <a:pPr lvl="1" eaLnBrk="1" hangingPunct="1"/>
            <a:r>
              <a:rPr lang="en-US" altLang="en-US" smtClean="0">
                <a:ea typeface="ＭＳ Ｐゴシック" pitchFamily="34" charset="-128"/>
              </a:rPr>
              <a:t>Interface Specification</a:t>
            </a:r>
          </a:p>
          <a:p>
            <a:pPr eaLnBrk="1" hangingPunct="1"/>
            <a:r>
              <a:rPr lang="en-US" altLang="en-US" smtClean="0">
                <a:solidFill>
                  <a:srgbClr val="0005C5"/>
                </a:solidFill>
                <a:ea typeface="ＭＳ Ｐゴシック" pitchFamily="34" charset="-128"/>
              </a:rPr>
              <a:t>Description of Taxonomies</a:t>
            </a:r>
            <a:endParaRPr lang="en-US" altLang="en-US" smtClean="0">
              <a:ea typeface="ＭＳ Ｐゴシック" pitchFamily="34" charset="-128"/>
            </a:endParaRPr>
          </a:p>
          <a:p>
            <a:pPr lvl="1" eaLnBrk="1" hangingPunct="1"/>
            <a:r>
              <a:rPr lang="en-US" altLang="en-US" smtClean="0">
                <a:ea typeface="ＭＳ Ｐゴシック" pitchFamily="34" charset="-128"/>
              </a:rPr>
              <a:t>Used during </a:t>
            </a:r>
            <a:r>
              <a:rPr lang="en-US" altLang="en-US" i="1" smtClean="0">
                <a:ea typeface="ＭＳ Ｐゴシック" pitchFamily="34" charset="-128"/>
              </a:rPr>
              <a:t>requirements analysis</a:t>
            </a:r>
            <a:r>
              <a:rPr lang="en-US" altLang="en-US" smtClean="0">
                <a:ea typeface="ＭＳ Ｐゴシック" pitchFamily="34" charset="-128"/>
              </a:rPr>
              <a:t> </a:t>
            </a:r>
          </a:p>
          <a:p>
            <a:pPr lvl="1" eaLnBrk="1" hangingPunct="1"/>
            <a:r>
              <a:rPr lang="en-US" altLang="en-US" smtClean="0">
                <a:ea typeface="ＭＳ Ｐゴシック" pitchFamily="34" charset="-128"/>
              </a:rPr>
              <a:t>Activity:  identify application domain objects that are  hierarchically related</a:t>
            </a:r>
          </a:p>
          <a:p>
            <a:pPr lvl="1" eaLnBrk="1" hangingPunct="1"/>
            <a:r>
              <a:rPr lang="en-US" altLang="en-US" smtClean="0">
                <a:ea typeface="ＭＳ Ｐゴシック" pitchFamily="34" charset="-128"/>
              </a:rPr>
              <a:t>Goal: make the analysis model more understandable</a:t>
            </a:r>
          </a:p>
          <a:p>
            <a:pPr eaLnBrk="1" hangingPunct="1"/>
            <a:r>
              <a:rPr lang="en-US" altLang="en-US" smtClean="0">
                <a:solidFill>
                  <a:srgbClr val="0005C5"/>
                </a:solidFill>
                <a:ea typeface="ＭＳ Ｐゴシック" pitchFamily="34" charset="-128"/>
              </a:rPr>
              <a:t>Interface Specification</a:t>
            </a:r>
            <a:endParaRPr lang="en-US" altLang="en-US" smtClean="0">
              <a:ea typeface="ＭＳ Ｐゴシック" pitchFamily="34" charset="-128"/>
            </a:endParaRPr>
          </a:p>
          <a:p>
            <a:pPr lvl="1" eaLnBrk="1" hangingPunct="1"/>
            <a:r>
              <a:rPr lang="en-US" altLang="en-US" smtClean="0">
                <a:ea typeface="ＭＳ Ｐゴシック" pitchFamily="34" charset="-128"/>
              </a:rPr>
              <a:t>Used during </a:t>
            </a:r>
            <a:r>
              <a:rPr lang="en-US" altLang="en-US" i="1" smtClean="0">
                <a:ea typeface="ＭＳ Ｐゴシック" pitchFamily="34" charset="-128"/>
              </a:rPr>
              <a:t>object design</a:t>
            </a:r>
            <a:endParaRPr lang="en-US" altLang="en-US" smtClean="0">
              <a:ea typeface="ＭＳ Ｐゴシック" pitchFamily="34" charset="-128"/>
            </a:endParaRPr>
          </a:p>
          <a:p>
            <a:pPr lvl="1" eaLnBrk="1" hangingPunct="1"/>
            <a:r>
              <a:rPr lang="en-US" altLang="en-US" smtClean="0">
                <a:ea typeface="ＭＳ Ｐゴシック" pitchFamily="34" charset="-128"/>
              </a:rPr>
              <a:t>Activity: identify the signatures of all identified objects</a:t>
            </a:r>
          </a:p>
          <a:p>
            <a:pPr lvl="1" eaLnBrk="1" hangingPunct="1"/>
            <a:r>
              <a:rPr lang="en-US" altLang="en-US" smtClean="0">
                <a:ea typeface="ＭＳ Ｐゴシック" pitchFamily="34" charset="-128"/>
              </a:rPr>
              <a:t>Goal: increase reusability, enhance modifiability and extensibility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altLang="en-US" smtClean="0">
                <a:ea typeface="ＭＳ Ｐゴシック" pitchFamily="34" charset="-128"/>
              </a:rPr>
              <a:t>Inheritance can be used during Modeling as well as during  Implementation</a:t>
            </a:r>
          </a:p>
        </p:txBody>
      </p:sp>
      <p:sp>
        <p:nvSpPr>
          <p:cNvPr id="26627" name="Rectangle 5"/>
          <p:cNvSpPr>
            <a:spLocks noGrp="1" noChangeArrowheads="1"/>
          </p:cNvSpPr>
          <p:nvPr>
            <p:ph idx="1"/>
          </p:nvPr>
        </p:nvSpPr>
        <p:spPr/>
        <p:txBody>
          <a:bodyPr/>
          <a:lstStyle/>
          <a:p>
            <a:pPr eaLnBrk="1" hangingPunct="1"/>
            <a:r>
              <a:rPr lang="en-US" altLang="en-US" smtClean="0">
                <a:ea typeface="ＭＳ Ｐゴシック" pitchFamily="34" charset="-128"/>
              </a:rPr>
              <a:t>Starting Point is always the requirements analysis phase: </a:t>
            </a:r>
          </a:p>
          <a:p>
            <a:pPr lvl="1" eaLnBrk="1" hangingPunct="1"/>
            <a:r>
              <a:rPr lang="en-US" altLang="en-US" smtClean="0">
                <a:ea typeface="ＭＳ Ｐゴシック" pitchFamily="34" charset="-128"/>
              </a:rPr>
              <a:t>We start with use cases </a:t>
            </a:r>
          </a:p>
          <a:p>
            <a:pPr lvl="1" eaLnBrk="1" hangingPunct="1"/>
            <a:r>
              <a:rPr lang="en-US" altLang="en-US" smtClean="0">
                <a:ea typeface="ＭＳ Ｐゴシック" pitchFamily="34" charset="-128"/>
              </a:rPr>
              <a:t>We identify existing objects (“class identification“)</a:t>
            </a:r>
          </a:p>
          <a:p>
            <a:pPr lvl="1" eaLnBrk="1" hangingPunct="1"/>
            <a:r>
              <a:rPr lang="en-US" altLang="en-US" smtClean="0">
                <a:ea typeface="ＭＳ Ｐゴシック" pitchFamily="34" charset="-128"/>
              </a:rPr>
              <a:t>We investigate the relationship between these objects; “Identification of associations“:</a:t>
            </a:r>
          </a:p>
          <a:p>
            <a:pPr lvl="3" eaLnBrk="1" hangingPunct="1"/>
            <a:r>
              <a:rPr lang="en-US" altLang="en-US" smtClean="0">
                <a:ea typeface="ＭＳ Ｐゴシック" pitchFamily="34" charset="-128"/>
              </a:rPr>
              <a:t>general associations</a:t>
            </a:r>
          </a:p>
          <a:p>
            <a:pPr lvl="3" eaLnBrk="1" hangingPunct="1"/>
            <a:r>
              <a:rPr lang="en-US" altLang="en-US" smtClean="0">
                <a:ea typeface="ＭＳ Ｐゴシック" pitchFamily="34" charset="-128"/>
              </a:rPr>
              <a:t>aggregations</a:t>
            </a:r>
          </a:p>
          <a:p>
            <a:pPr lvl="3" eaLnBrk="1" hangingPunct="1"/>
            <a:r>
              <a:rPr lang="en-US" altLang="en-US" smtClean="0">
                <a:ea typeface="ＭＳ Ｐゴシック" pitchFamily="34" charset="-128"/>
              </a:rPr>
              <a:t>inheritance associations.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ea typeface="ＭＳ Ｐゴシック" pitchFamily="34" charset="-128"/>
              </a:rPr>
              <a:t>Example of  Inheritance</a:t>
            </a:r>
          </a:p>
        </p:txBody>
      </p:sp>
      <p:sp>
        <p:nvSpPr>
          <p:cNvPr id="283651" name="Rectangle 3"/>
          <p:cNvSpPr>
            <a:spLocks noGrp="1" noChangeArrowheads="1"/>
          </p:cNvSpPr>
          <p:nvPr>
            <p:ph sz="half" idx="1"/>
          </p:nvPr>
        </p:nvSpPr>
        <p:spPr>
          <a:xfrm>
            <a:off x="3452813" y="992188"/>
            <a:ext cx="4918075" cy="488950"/>
          </a:xfrm>
        </p:spPr>
        <p:txBody>
          <a:bodyPr/>
          <a:lstStyle/>
          <a:p>
            <a:pPr eaLnBrk="1" hangingPunct="1">
              <a:buFont typeface="Times" charset="0"/>
              <a:buNone/>
            </a:pPr>
            <a:r>
              <a:rPr lang="en-US" altLang="en-US" sz="2400" b="1" smtClean="0">
                <a:ea typeface="ＭＳ Ｐゴシック" pitchFamily="34" charset="-128"/>
              </a:rPr>
              <a:t>Superclass: </a:t>
            </a:r>
            <a:endParaRPr lang="en-US" altLang="en-US" sz="2400" smtClean="0">
              <a:ea typeface="ＭＳ Ｐゴシック" pitchFamily="34" charset="-128"/>
            </a:endParaRPr>
          </a:p>
        </p:txBody>
      </p:sp>
      <p:sp>
        <p:nvSpPr>
          <p:cNvPr id="27652" name="Rectangle 4"/>
          <p:cNvSpPr>
            <a:spLocks noChangeArrowheads="1"/>
          </p:cNvSpPr>
          <p:nvPr/>
        </p:nvSpPr>
        <p:spPr bwMode="auto">
          <a:xfrm>
            <a:off x="790575" y="1582738"/>
            <a:ext cx="8588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de-DE" altLang="en-US" sz="1900" b="0">
              <a:solidFill>
                <a:srgbClr val="000000"/>
              </a:solidFill>
              <a:latin typeface="Geneva" charset="0"/>
            </a:endParaRPr>
          </a:p>
          <a:p>
            <a:r>
              <a:rPr lang="de-DE" altLang="en-US" sz="1900" b="0">
                <a:solidFill>
                  <a:srgbClr val="000000"/>
                </a:solidFill>
                <a:latin typeface="Geneva" charset="0"/>
              </a:rPr>
              <a:t>drive()</a:t>
            </a:r>
          </a:p>
          <a:p>
            <a:r>
              <a:rPr lang="de-DE" altLang="en-US" sz="1900" b="0">
                <a:solidFill>
                  <a:srgbClr val="000000"/>
                </a:solidFill>
                <a:latin typeface="Geneva" charset="0"/>
              </a:rPr>
              <a:t>brake()</a:t>
            </a:r>
            <a:endParaRPr lang="de-DE" altLang="en-US" sz="2000"/>
          </a:p>
        </p:txBody>
      </p:sp>
      <p:sp>
        <p:nvSpPr>
          <p:cNvPr id="27653" name="Rectangle 5"/>
          <p:cNvSpPr>
            <a:spLocks noChangeArrowheads="1"/>
          </p:cNvSpPr>
          <p:nvPr/>
        </p:nvSpPr>
        <p:spPr bwMode="auto">
          <a:xfrm>
            <a:off x="769938" y="2463800"/>
            <a:ext cx="1419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accelerate()</a:t>
            </a:r>
            <a:endParaRPr lang="de-DE" altLang="en-US" sz="2000"/>
          </a:p>
        </p:txBody>
      </p:sp>
      <p:sp>
        <p:nvSpPr>
          <p:cNvPr id="27654" name="Freeform 6"/>
          <p:cNvSpPr>
            <a:spLocks/>
          </p:cNvSpPr>
          <p:nvPr/>
        </p:nvSpPr>
        <p:spPr bwMode="auto">
          <a:xfrm>
            <a:off x="714375" y="992188"/>
            <a:ext cx="1979613" cy="534987"/>
          </a:xfrm>
          <a:custGeom>
            <a:avLst/>
            <a:gdLst>
              <a:gd name="T0" fmla="*/ 0 w 1350"/>
              <a:gd name="T1" fmla="*/ 0 h 337"/>
              <a:gd name="T2" fmla="*/ 0 w 1350"/>
              <a:gd name="T3" fmla="*/ 2147483647 h 337"/>
              <a:gd name="T4" fmla="*/ 2147483647 w 1350"/>
              <a:gd name="T5" fmla="*/ 2147483647 h 337"/>
              <a:gd name="T6" fmla="*/ 2147483647 w 1350"/>
              <a:gd name="T7" fmla="*/ 0 h 337"/>
              <a:gd name="T8" fmla="*/ 0 w 1350"/>
              <a:gd name="T9" fmla="*/ 0 h 337"/>
              <a:gd name="T10" fmla="*/ 0 w 1350"/>
              <a:gd name="T11" fmla="*/ 0 h 337"/>
              <a:gd name="T12" fmla="*/ 0 60000 65536"/>
              <a:gd name="T13" fmla="*/ 0 60000 65536"/>
              <a:gd name="T14" fmla="*/ 0 60000 65536"/>
              <a:gd name="T15" fmla="*/ 0 60000 65536"/>
              <a:gd name="T16" fmla="*/ 0 60000 65536"/>
              <a:gd name="T17" fmla="*/ 0 60000 65536"/>
              <a:gd name="T18" fmla="*/ 0 w 1350"/>
              <a:gd name="T19" fmla="*/ 0 h 337"/>
              <a:gd name="T20" fmla="*/ 1350 w 1350"/>
              <a:gd name="T21" fmla="*/ 337 h 337"/>
            </a:gdLst>
            <a:ahLst/>
            <a:cxnLst>
              <a:cxn ang="T12">
                <a:pos x="T0" y="T1"/>
              </a:cxn>
              <a:cxn ang="T13">
                <a:pos x="T2" y="T3"/>
              </a:cxn>
              <a:cxn ang="T14">
                <a:pos x="T4" y="T5"/>
              </a:cxn>
              <a:cxn ang="T15">
                <a:pos x="T6" y="T7"/>
              </a:cxn>
              <a:cxn ang="T16">
                <a:pos x="T8" y="T9"/>
              </a:cxn>
              <a:cxn ang="T17">
                <a:pos x="T10" y="T11"/>
              </a:cxn>
            </a:cxnLst>
            <a:rect l="T18" t="T19" r="T20" b="T21"/>
            <a:pathLst>
              <a:path w="1350" h="337">
                <a:moveTo>
                  <a:pt x="0" y="0"/>
                </a:moveTo>
                <a:lnTo>
                  <a:pt x="0" y="337"/>
                </a:lnTo>
                <a:lnTo>
                  <a:pt x="1350" y="337"/>
                </a:lnTo>
                <a:lnTo>
                  <a:pt x="13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5" name="Rectangle 7"/>
          <p:cNvSpPr>
            <a:spLocks noChangeArrowheads="1"/>
          </p:cNvSpPr>
          <p:nvPr/>
        </p:nvSpPr>
        <p:spPr bwMode="auto">
          <a:xfrm>
            <a:off x="652463" y="1014413"/>
            <a:ext cx="1979612" cy="4000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7656" name="Rectangle 8"/>
          <p:cNvSpPr>
            <a:spLocks noChangeArrowheads="1"/>
          </p:cNvSpPr>
          <p:nvPr/>
        </p:nvSpPr>
        <p:spPr bwMode="auto">
          <a:xfrm>
            <a:off x="1390650" y="1146175"/>
            <a:ext cx="3841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Car</a:t>
            </a:r>
            <a:endParaRPr lang="de-DE" altLang="en-US" sz="2000"/>
          </a:p>
        </p:txBody>
      </p:sp>
      <p:grpSp>
        <p:nvGrpSpPr>
          <p:cNvPr id="2" name="Group 9"/>
          <p:cNvGrpSpPr>
            <a:grpSpLocks/>
          </p:cNvGrpSpPr>
          <p:nvPr/>
        </p:nvGrpSpPr>
        <p:grpSpPr bwMode="auto">
          <a:xfrm>
            <a:off x="644525" y="2867025"/>
            <a:ext cx="1978025" cy="3319463"/>
            <a:chOff x="773" y="1544"/>
            <a:chExt cx="1350" cy="2091"/>
          </a:xfrm>
        </p:grpSpPr>
        <p:sp>
          <p:nvSpPr>
            <p:cNvPr id="27662" name="Rectangle 10"/>
            <p:cNvSpPr>
              <a:spLocks noChangeArrowheads="1"/>
            </p:cNvSpPr>
            <p:nvPr/>
          </p:nvSpPr>
          <p:spPr bwMode="auto">
            <a:xfrm>
              <a:off x="773" y="2498"/>
              <a:ext cx="1350" cy="39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7663" name="Rectangle 11"/>
            <p:cNvSpPr>
              <a:spLocks noChangeArrowheads="1"/>
            </p:cNvSpPr>
            <p:nvPr/>
          </p:nvSpPr>
          <p:spPr bwMode="auto">
            <a:xfrm>
              <a:off x="773" y="2497"/>
              <a:ext cx="1350" cy="113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27664" name="Group 12"/>
            <p:cNvGrpSpPr>
              <a:grpSpLocks/>
            </p:cNvGrpSpPr>
            <p:nvPr/>
          </p:nvGrpSpPr>
          <p:grpSpPr bwMode="auto">
            <a:xfrm>
              <a:off x="811" y="2920"/>
              <a:ext cx="1166" cy="712"/>
              <a:chOff x="1011" y="3728"/>
              <a:chExt cx="1166" cy="712"/>
            </a:xfrm>
          </p:grpSpPr>
          <p:sp>
            <p:nvSpPr>
              <p:cNvPr id="27670" name="Rectangle 13"/>
              <p:cNvSpPr>
                <a:spLocks noChangeArrowheads="1"/>
              </p:cNvSpPr>
              <p:nvPr/>
            </p:nvSpPr>
            <p:spPr bwMode="auto">
              <a:xfrm>
                <a:off x="1011" y="3728"/>
                <a:ext cx="9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playMusic()</a:t>
                </a:r>
                <a:endParaRPr lang="de-DE" altLang="en-US" sz="2000"/>
              </a:p>
            </p:txBody>
          </p:sp>
          <p:sp>
            <p:nvSpPr>
              <p:cNvPr id="27671" name="Rectangle 14"/>
              <p:cNvSpPr>
                <a:spLocks noChangeArrowheads="1"/>
              </p:cNvSpPr>
              <p:nvPr/>
            </p:nvSpPr>
            <p:spPr bwMode="auto">
              <a:xfrm>
                <a:off x="1011" y="3903"/>
                <a:ext cx="7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ejectCD()</a:t>
                </a:r>
                <a:endParaRPr lang="de-DE" altLang="en-US" sz="2000"/>
              </a:p>
            </p:txBody>
          </p:sp>
          <p:sp>
            <p:nvSpPr>
              <p:cNvPr id="27672" name="Rectangle 15"/>
              <p:cNvSpPr>
                <a:spLocks noChangeArrowheads="1"/>
              </p:cNvSpPr>
              <p:nvPr/>
            </p:nvSpPr>
            <p:spPr bwMode="auto">
              <a:xfrm>
                <a:off x="1011" y="4083"/>
                <a:ext cx="11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resumeMusic()</a:t>
                </a:r>
                <a:endParaRPr lang="de-DE" altLang="en-US" sz="2000"/>
              </a:p>
            </p:txBody>
          </p:sp>
          <p:sp>
            <p:nvSpPr>
              <p:cNvPr id="27673" name="Rectangle 16"/>
              <p:cNvSpPr>
                <a:spLocks noChangeArrowheads="1"/>
              </p:cNvSpPr>
              <p:nvPr/>
            </p:nvSpPr>
            <p:spPr bwMode="auto">
              <a:xfrm>
                <a:off x="1011" y="4258"/>
                <a:ext cx="10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pauseMusic()</a:t>
                </a:r>
                <a:endParaRPr lang="de-DE" altLang="en-US" sz="2000"/>
              </a:p>
            </p:txBody>
          </p:sp>
        </p:grpSp>
        <p:sp>
          <p:nvSpPr>
            <p:cNvPr id="27665" name="Freeform 17"/>
            <p:cNvSpPr>
              <a:spLocks/>
            </p:cNvSpPr>
            <p:nvPr/>
          </p:nvSpPr>
          <p:spPr bwMode="auto">
            <a:xfrm>
              <a:off x="773" y="2161"/>
              <a:ext cx="1350" cy="337"/>
            </a:xfrm>
            <a:custGeom>
              <a:avLst/>
              <a:gdLst>
                <a:gd name="T0" fmla="*/ 0 w 1350"/>
                <a:gd name="T1" fmla="*/ 0 h 337"/>
                <a:gd name="T2" fmla="*/ 0 w 1350"/>
                <a:gd name="T3" fmla="*/ 337 h 337"/>
                <a:gd name="T4" fmla="*/ 1350 w 1350"/>
                <a:gd name="T5" fmla="*/ 337 h 337"/>
                <a:gd name="T6" fmla="*/ 1350 w 1350"/>
                <a:gd name="T7" fmla="*/ 0 h 337"/>
                <a:gd name="T8" fmla="*/ 0 w 1350"/>
                <a:gd name="T9" fmla="*/ 0 h 337"/>
                <a:gd name="T10" fmla="*/ 0 w 1350"/>
                <a:gd name="T11" fmla="*/ 0 h 337"/>
                <a:gd name="T12" fmla="*/ 0 60000 65536"/>
                <a:gd name="T13" fmla="*/ 0 60000 65536"/>
                <a:gd name="T14" fmla="*/ 0 60000 65536"/>
                <a:gd name="T15" fmla="*/ 0 60000 65536"/>
                <a:gd name="T16" fmla="*/ 0 60000 65536"/>
                <a:gd name="T17" fmla="*/ 0 60000 65536"/>
                <a:gd name="T18" fmla="*/ 0 w 1350"/>
                <a:gd name="T19" fmla="*/ 0 h 337"/>
                <a:gd name="T20" fmla="*/ 1350 w 1350"/>
                <a:gd name="T21" fmla="*/ 337 h 337"/>
              </a:gdLst>
              <a:ahLst/>
              <a:cxnLst>
                <a:cxn ang="T12">
                  <a:pos x="T0" y="T1"/>
                </a:cxn>
                <a:cxn ang="T13">
                  <a:pos x="T2" y="T3"/>
                </a:cxn>
                <a:cxn ang="T14">
                  <a:pos x="T4" y="T5"/>
                </a:cxn>
                <a:cxn ang="T15">
                  <a:pos x="T6" y="T7"/>
                </a:cxn>
                <a:cxn ang="T16">
                  <a:pos x="T8" y="T9"/>
                </a:cxn>
                <a:cxn ang="T17">
                  <a:pos x="T10" y="T11"/>
                </a:cxn>
              </a:cxnLst>
              <a:rect l="T18" t="T19" r="T20" b="T21"/>
              <a:pathLst>
                <a:path w="1350" h="337">
                  <a:moveTo>
                    <a:pt x="0" y="0"/>
                  </a:moveTo>
                  <a:lnTo>
                    <a:pt x="0" y="337"/>
                  </a:lnTo>
                  <a:lnTo>
                    <a:pt x="1350" y="337"/>
                  </a:lnTo>
                  <a:lnTo>
                    <a:pt x="13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Rectangle 18"/>
            <p:cNvSpPr>
              <a:spLocks noChangeArrowheads="1"/>
            </p:cNvSpPr>
            <p:nvPr/>
          </p:nvSpPr>
          <p:spPr bwMode="auto">
            <a:xfrm>
              <a:off x="773" y="2161"/>
              <a:ext cx="1350" cy="3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7667" name="Rectangle 19"/>
            <p:cNvSpPr>
              <a:spLocks noChangeArrowheads="1"/>
            </p:cNvSpPr>
            <p:nvPr/>
          </p:nvSpPr>
          <p:spPr bwMode="auto">
            <a:xfrm>
              <a:off x="1074" y="2258"/>
              <a:ext cx="79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LuxuryCar</a:t>
              </a:r>
              <a:endParaRPr lang="de-DE" altLang="en-US" sz="2000"/>
            </a:p>
          </p:txBody>
        </p:sp>
        <p:sp>
          <p:nvSpPr>
            <p:cNvPr id="27668" name="Line 20"/>
            <p:cNvSpPr>
              <a:spLocks noChangeShapeType="1"/>
            </p:cNvSpPr>
            <p:nvPr/>
          </p:nvSpPr>
          <p:spPr bwMode="auto">
            <a:xfrm>
              <a:off x="1456" y="1544"/>
              <a:ext cx="0" cy="6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69" name="AutoShape 21"/>
            <p:cNvSpPr>
              <a:spLocks noChangeArrowheads="1"/>
            </p:cNvSpPr>
            <p:nvPr/>
          </p:nvSpPr>
          <p:spPr bwMode="auto">
            <a:xfrm>
              <a:off x="1376" y="1544"/>
              <a:ext cx="160" cy="184"/>
            </a:xfrm>
            <a:prstGeom prst="flowChartExtract">
              <a:avLst/>
            </a:prstGeom>
            <a:solidFill>
              <a:srgbClr val="FFFFFF"/>
            </a:solidFill>
            <a:ln w="12700">
              <a:solidFill>
                <a:schemeClr val="tx1"/>
              </a:solidFill>
              <a:miter lim="800000"/>
              <a:headEnd/>
              <a:tailEnd/>
            </a:ln>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
        <p:nvSpPr>
          <p:cNvPr id="283670" name="Rectangle 22"/>
          <p:cNvSpPr>
            <a:spLocks noChangeArrowheads="1"/>
          </p:cNvSpPr>
          <p:nvPr/>
        </p:nvSpPr>
        <p:spPr bwMode="auto">
          <a:xfrm>
            <a:off x="3403600" y="3571875"/>
            <a:ext cx="5653088"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80000"/>
              </a:lnSpc>
              <a:spcBef>
                <a:spcPct val="30000"/>
              </a:spcBef>
              <a:buClr>
                <a:schemeClr val="tx2"/>
              </a:buClr>
              <a:buSzPct val="75000"/>
              <a:buFont typeface="Monotype Sorts" pitchFamily="2" charset="2"/>
              <a:buNone/>
            </a:pPr>
            <a:r>
              <a:rPr lang="de-DE" altLang="en-US" sz="2400">
                <a:latin typeface="Verdana" pitchFamily="34" charset="0"/>
              </a:rPr>
              <a:t>Subclass:</a:t>
            </a:r>
            <a:r>
              <a:rPr lang="de-DE" altLang="en-US" sz="2400"/>
              <a:t>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public class LuxuryCar extends Car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playMusic()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ejectCD()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resumeMusic()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pauseMusic()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a:t>
            </a:r>
            <a:endParaRPr lang="de-DE" altLang="en-US" sz="2400" b="0"/>
          </a:p>
        </p:txBody>
      </p:sp>
      <p:sp>
        <p:nvSpPr>
          <p:cNvPr id="27659" name="Rectangle 23"/>
          <p:cNvSpPr>
            <a:spLocks noChangeArrowheads="1"/>
          </p:cNvSpPr>
          <p:nvPr/>
        </p:nvSpPr>
        <p:spPr bwMode="auto">
          <a:xfrm>
            <a:off x="652463" y="1654175"/>
            <a:ext cx="1979612" cy="120808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83672" name="Rectangle 24"/>
          <p:cNvSpPr>
            <a:spLocks noChangeArrowheads="1"/>
          </p:cNvSpPr>
          <p:nvPr/>
        </p:nvSpPr>
        <p:spPr bwMode="auto">
          <a:xfrm>
            <a:off x="3486150" y="1527175"/>
            <a:ext cx="49180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90000"/>
              </a:lnSpc>
              <a:spcBef>
                <a:spcPct val="30000"/>
              </a:spcBef>
              <a:buClr>
                <a:schemeClr val="tx2"/>
              </a:buClr>
              <a:buSzPct val="75000"/>
              <a:buFont typeface="Monotype Sorts" pitchFamily="2" charset="2"/>
              <a:buNone/>
            </a:pPr>
            <a:r>
              <a:rPr lang="de-DE" altLang="en-US" sz="2000">
                <a:latin typeface="Courier New" pitchFamily="49" charset="0"/>
              </a:rPr>
              <a:t>public class Car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drive()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brake()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accelerate()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a:t>
            </a:r>
            <a:endParaRPr lang="de-DE" altLang="en-US" sz="2400" b="0"/>
          </a:p>
          <a:p>
            <a:pPr>
              <a:lnSpc>
                <a:spcPct val="80000"/>
              </a:lnSpc>
              <a:spcBef>
                <a:spcPct val="30000"/>
              </a:spcBef>
              <a:buClr>
                <a:schemeClr val="tx2"/>
              </a:buClr>
              <a:buSzPct val="75000"/>
              <a:buFont typeface="Monotype Sorts" pitchFamily="2" charset="2"/>
              <a:buNone/>
            </a:pPr>
            <a:endParaRPr lang="de-DE" altLang="en-US" b="0"/>
          </a:p>
        </p:txBody>
      </p:sp>
      <p:sp>
        <p:nvSpPr>
          <p:cNvPr id="27661" name="Rectangle 25"/>
          <p:cNvSpPr>
            <a:spLocks noChangeArrowheads="1"/>
          </p:cNvSpPr>
          <p:nvPr/>
        </p:nvSpPr>
        <p:spPr bwMode="auto">
          <a:xfrm>
            <a:off x="644525" y="1422400"/>
            <a:ext cx="1987550" cy="231775"/>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36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3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utoUpdateAnimBg="0"/>
      <p:bldP spid="283670" grpId="0" autoUpdateAnimBg="0"/>
      <p:bldP spid="28367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ea typeface="ＭＳ Ｐゴシック" pitchFamily="34" charset="-128"/>
              </a:rPr>
              <a:t>Inheritance comes in many Flavors</a:t>
            </a:r>
          </a:p>
        </p:txBody>
      </p:sp>
      <p:sp>
        <p:nvSpPr>
          <p:cNvPr id="310275" name="Rectangle 3"/>
          <p:cNvSpPr>
            <a:spLocks noGrp="1" noChangeArrowheads="1"/>
          </p:cNvSpPr>
          <p:nvPr>
            <p:ph idx="1"/>
          </p:nvPr>
        </p:nvSpPr>
        <p:spPr/>
        <p:txBody>
          <a:bodyPr/>
          <a:lstStyle/>
          <a:p>
            <a:pPr eaLnBrk="1" hangingPunct="1">
              <a:buFont typeface="Times" charset="0"/>
              <a:buNone/>
              <a:defRPr/>
            </a:pPr>
            <a:r>
              <a:rPr lang="en-US" altLang="en-US" dirty="0" smtClean="0">
                <a:ea typeface="ＭＳ Ｐゴシック" pitchFamily="34" charset="-128"/>
              </a:rPr>
              <a:t>Inheritance is used in four ways:</a:t>
            </a:r>
          </a:p>
          <a:p>
            <a:pPr lvl="1" eaLnBrk="1" hangingPunct="1">
              <a:defRPr/>
            </a:pPr>
            <a:endParaRPr lang="en-US" altLang="en-US" dirty="0" smtClean="0">
              <a:ea typeface="ＭＳ Ｐゴシック" pitchFamily="34" charset="-128"/>
            </a:endParaRPr>
          </a:p>
          <a:p>
            <a:pPr eaLnBrk="1" hangingPunct="1">
              <a:defRPr/>
            </a:pPr>
            <a:r>
              <a:rPr lang="en-US" altLang="en-US" dirty="0" smtClean="0">
                <a:ea typeface="ＭＳ Ｐゴシック" pitchFamily="34" charset="-128"/>
              </a:rPr>
              <a:t>Specialization</a:t>
            </a:r>
          </a:p>
          <a:p>
            <a:pPr eaLnBrk="1" hangingPunct="1">
              <a:defRPr/>
            </a:pPr>
            <a:r>
              <a:rPr lang="en-US" altLang="en-US" dirty="0" smtClean="0">
                <a:ea typeface="ＭＳ Ｐゴシック" pitchFamily="34" charset="-128"/>
              </a:rPr>
              <a:t>Generalization </a:t>
            </a:r>
          </a:p>
          <a:p>
            <a:pPr eaLnBrk="1" hangingPunct="1">
              <a:defRPr/>
            </a:pPr>
            <a:r>
              <a:rPr lang="en-US" altLang="en-US" dirty="0" smtClean="0">
                <a:ea typeface="ＭＳ Ｐゴシック" pitchFamily="34" charset="-128"/>
              </a:rPr>
              <a:t>Specification Inheritance</a:t>
            </a:r>
          </a:p>
          <a:p>
            <a:pPr eaLnBrk="1" hangingPunct="1">
              <a:defRPr/>
            </a:pPr>
            <a:r>
              <a:rPr lang="en-US" altLang="en-US" dirty="0" smtClean="0">
                <a:ea typeface="ＭＳ Ｐゴシック" pitchFamily="34" charset="-128"/>
              </a:rPr>
              <a:t>Implementation Inheritance. </a:t>
            </a:r>
          </a:p>
          <a:p>
            <a:pPr eaLnBrk="1" hangingPunct="1">
              <a:defRPr/>
            </a:pPr>
            <a:endParaRPr lang="en-US" altLang="en-US" dirty="0">
              <a:ea typeface="ＭＳ Ｐゴシック" pitchFamily="34" charset="-128"/>
            </a:endParaRPr>
          </a:p>
          <a:p>
            <a:pPr marL="838200" lvl="1" indent="-381000" eaLnBrk="1" hangingPunct="1">
              <a:defRPr/>
            </a:pPr>
            <a:r>
              <a:rPr lang="en-US" altLang="en-US" dirty="0" smtClean="0">
                <a:ea typeface="ＭＳ Ｐゴシック" pitchFamily="34" charset="-128"/>
              </a:rPr>
              <a:t>The focus of generalization and specialization is to organize analysis objects into an understandable hierarchy</a:t>
            </a:r>
          </a:p>
          <a:p>
            <a:pPr marL="838200" lvl="1" indent="-381000" eaLnBrk="1" hangingPunct="1">
              <a:defRPr/>
            </a:pPr>
            <a:r>
              <a:rPr lang="en-US" altLang="en-US" dirty="0" smtClean="0">
                <a:ea typeface="ＭＳ Ｐゴシック" pitchFamily="34" charset="-128"/>
              </a:rPr>
              <a:t>The focus of inheritance during object design is to reduce redundancy and enhance extensibility. </a:t>
            </a:r>
          </a:p>
          <a:p>
            <a:pPr eaLnBrk="1" hangingPunct="1">
              <a:defRPr/>
            </a:pPr>
            <a:endParaRPr lang="en-US" altLang="en-US" dirty="0" smtClean="0">
              <a:ea typeface="ＭＳ Ｐゴシック" pitchFamily="34" charset="-128"/>
            </a:endParaRPr>
          </a:p>
          <a:p>
            <a:pPr eaLnBrk="1" hangingPunct="1">
              <a:defRPr/>
            </a:pPr>
            <a:endParaRPr lang="en-US" altLang="en-US" dirty="0" smtClean="0">
              <a:ea typeface="ＭＳ Ｐゴシック" pitchFamily="34" charset="-128"/>
            </a:endParaRPr>
          </a:p>
          <a:p>
            <a:pPr eaLnBrk="1" hangingPunct="1">
              <a:defRPr/>
            </a:pPr>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en-US" smtClean="0">
                <a:ea typeface="ＭＳ Ｐゴシック" pitchFamily="34" charset="-128"/>
              </a:rPr>
              <a:t>Discovering Inheritance</a:t>
            </a:r>
          </a:p>
        </p:txBody>
      </p:sp>
      <p:sp>
        <p:nvSpPr>
          <p:cNvPr id="29699" name="Rectangle 5"/>
          <p:cNvSpPr>
            <a:spLocks noGrp="1" noChangeArrowheads="1"/>
          </p:cNvSpPr>
          <p:nvPr>
            <p:ph idx="1"/>
          </p:nvPr>
        </p:nvSpPr>
        <p:spPr/>
        <p:txBody>
          <a:bodyPr/>
          <a:lstStyle/>
          <a:p>
            <a:pPr eaLnBrk="1" hangingPunct="1"/>
            <a:r>
              <a:rPr lang="en-US" altLang="en-US" smtClean="0">
                <a:ea typeface="ＭＳ Ｐゴシック" pitchFamily="34" charset="-128"/>
              </a:rPr>
              <a:t>To “discover“ inheritance associations, we can proceed in two ways, which we call specialization and generalization</a:t>
            </a:r>
          </a:p>
          <a:p>
            <a:pPr lvl="1" eaLnBrk="1" hangingPunct="1"/>
            <a:endParaRPr lang="en-US" altLang="en-US" smtClean="0">
              <a:ea typeface="ＭＳ Ｐゴシック" pitchFamily="34" charset="-128"/>
            </a:endParaRPr>
          </a:p>
          <a:p>
            <a:pPr eaLnBrk="1" hangingPunct="1"/>
            <a:r>
              <a:rPr lang="en-US" altLang="en-US" smtClean="0">
                <a:solidFill>
                  <a:srgbClr val="FF0000"/>
                </a:solidFill>
                <a:ea typeface="ＭＳ Ｐゴシック" pitchFamily="34" charset="-128"/>
              </a:rPr>
              <a:t>Generalization</a:t>
            </a:r>
            <a:r>
              <a:rPr lang="en-US" altLang="en-US" smtClean="0">
                <a:ea typeface="ＭＳ Ｐゴシック" pitchFamily="34" charset="-128"/>
              </a:rPr>
              <a:t>: the discovery of an inheritance relationship between two classes, where the sub class is discovered first.  </a:t>
            </a:r>
          </a:p>
          <a:p>
            <a:pPr eaLnBrk="1" hangingPunct="1"/>
            <a:r>
              <a:rPr lang="en-US" altLang="en-US" smtClean="0">
                <a:solidFill>
                  <a:srgbClr val="FF0000"/>
                </a:solidFill>
                <a:ea typeface="ＭＳ Ｐゴシック" pitchFamily="34" charset="-128"/>
              </a:rPr>
              <a:t>Specialization</a:t>
            </a:r>
            <a:r>
              <a:rPr lang="en-US" altLang="en-US" smtClean="0">
                <a:ea typeface="ＭＳ Ｐゴシック" pitchFamily="34" charset="-128"/>
              </a:rPr>
              <a:t>: the discovery of an inheritance relationship between two classes, where the super class is discovered first.  </a:t>
            </a:r>
          </a:p>
          <a:p>
            <a:pPr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6016625" y="4573588"/>
            <a:ext cx="254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de-DE" altLang="en-US" sz="2000"/>
          </a:p>
        </p:txBody>
      </p:sp>
      <p:sp>
        <p:nvSpPr>
          <p:cNvPr id="30723" name="Rectangle 8"/>
          <p:cNvSpPr>
            <a:spLocks noGrp="1" noChangeArrowheads="1"/>
          </p:cNvSpPr>
          <p:nvPr>
            <p:ph type="title"/>
          </p:nvPr>
        </p:nvSpPr>
        <p:spPr/>
        <p:txBody>
          <a:bodyPr/>
          <a:lstStyle/>
          <a:p>
            <a:pPr eaLnBrk="1" hangingPunct="1"/>
            <a:r>
              <a:rPr lang="en-US" altLang="en-US" smtClean="0">
                <a:ea typeface="ＭＳ Ｐゴシック" pitchFamily="34" charset="-128"/>
              </a:rPr>
              <a:t>Generalization</a:t>
            </a:r>
          </a:p>
        </p:txBody>
      </p:sp>
      <p:sp>
        <p:nvSpPr>
          <p:cNvPr id="30724" name="Rectangle 9"/>
          <p:cNvSpPr>
            <a:spLocks noGrp="1" noChangeArrowheads="1"/>
          </p:cNvSpPr>
          <p:nvPr>
            <p:ph idx="1"/>
          </p:nvPr>
        </p:nvSpPr>
        <p:spPr/>
        <p:txBody>
          <a:bodyPr/>
          <a:lstStyle/>
          <a:p>
            <a:pPr eaLnBrk="1" hangingPunct="1"/>
            <a:r>
              <a:rPr lang="en-US" altLang="en-US" smtClean="0">
                <a:ea typeface="ＭＳ Ｐゴシック" pitchFamily="34" charset="-128"/>
              </a:rPr>
              <a:t>First we find the subclass, then the super class </a:t>
            </a:r>
          </a:p>
          <a:p>
            <a:pPr eaLnBrk="1" hangingPunct="1"/>
            <a:r>
              <a:rPr lang="en-US" altLang="en-US" smtClean="0">
                <a:ea typeface="ＭＳ Ｐゴシック" pitchFamily="34" charset="-128"/>
              </a:rPr>
              <a:t>This type of discovery occurs often in science and engineering:</a:t>
            </a:r>
          </a:p>
          <a:p>
            <a:pPr lvl="1" eaLnBrk="1" hangingPunct="1">
              <a:lnSpc>
                <a:spcPct val="100000"/>
              </a:lnSpc>
              <a:spcBef>
                <a:spcPct val="0"/>
              </a:spcBef>
            </a:pPr>
            <a:r>
              <a:rPr lang="de-DE" altLang="en-US" b="1" smtClean="0">
                <a:ea typeface="ＭＳ Ｐゴシック" pitchFamily="34" charset="-128"/>
              </a:rPr>
              <a:t>Biology</a:t>
            </a:r>
            <a:r>
              <a:rPr lang="de-DE" altLang="en-US" smtClean="0">
                <a:ea typeface="ＭＳ Ｐゴシック" pitchFamily="34" charset="-128"/>
              </a:rPr>
              <a:t>: First we find individual animals (Elefant, Lion, Tiger), then we discover that these animals have common properties (mammals). </a:t>
            </a:r>
          </a:p>
          <a:p>
            <a:pPr lvl="1" eaLnBrk="1" hangingPunct="1">
              <a:lnSpc>
                <a:spcPct val="100000"/>
              </a:lnSpc>
              <a:spcBef>
                <a:spcPct val="0"/>
              </a:spcBef>
            </a:pPr>
            <a:r>
              <a:rPr lang="de-DE" altLang="en-US" b="1" smtClean="0">
                <a:ea typeface="ＭＳ Ｐゴシック" pitchFamily="34" charset="-128"/>
              </a:rPr>
              <a:t>Engineering: </a:t>
            </a:r>
            <a:r>
              <a:rPr lang="de-DE" altLang="en-US" smtClean="0">
                <a:ea typeface="ＭＳ Ｐゴシック" pitchFamily="34" charset="-128"/>
              </a:rPr>
              <a:t>What are the common properties of cars and airplanes?</a:t>
            </a:r>
            <a:endParaRPr lang="de-DE" altLang="en-US" b="1" smtClean="0">
              <a:ea typeface="ＭＳ Ｐゴシック" pitchFamily="34" charset="-128"/>
            </a:endParaRPr>
          </a:p>
          <a:p>
            <a:pPr eaLnBrk="1" hangingPunct="1"/>
            <a:endParaRPr lang="en-US" altLang="en-US" smtClean="0">
              <a:ea typeface="ＭＳ Ｐゴシック" pitchFamily="34" charset="-128"/>
            </a:endParaRPr>
          </a:p>
          <a:p>
            <a:pPr lvl="1" eaLnBrk="1" hangingPunct="1"/>
            <a:endParaRPr lang="en-US" altLang="en-US" smtClean="0">
              <a:ea typeface="ＭＳ Ｐゴシック" pitchFamily="34" charset="-128"/>
            </a:endParaRPr>
          </a:p>
          <a:p>
            <a:pPr eaLnBrk="1" hangingPunct="1"/>
            <a:endParaRPr lang="en-US" altLang="en-US" smtClean="0">
              <a:ea typeface="ＭＳ Ｐゴシック" pitchFamily="34" charset="-128"/>
            </a:endParaRPr>
          </a:p>
          <a:p>
            <a:pPr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ea typeface="ＭＳ Ｐゴシック" pitchFamily="34" charset="-128"/>
              </a:rPr>
              <a:t>Generalization Example: Modeling a Coffee Machine</a:t>
            </a:r>
          </a:p>
        </p:txBody>
      </p:sp>
      <p:grpSp>
        <p:nvGrpSpPr>
          <p:cNvPr id="31747" name="Group 42"/>
          <p:cNvGrpSpPr>
            <a:grpSpLocks/>
          </p:cNvGrpSpPr>
          <p:nvPr/>
        </p:nvGrpSpPr>
        <p:grpSpPr bwMode="auto">
          <a:xfrm>
            <a:off x="484188" y="3525838"/>
            <a:ext cx="2525712" cy="3101975"/>
            <a:chOff x="2257" y="2157"/>
            <a:chExt cx="1591" cy="1954"/>
          </a:xfrm>
        </p:grpSpPr>
        <p:sp>
          <p:nvSpPr>
            <p:cNvPr id="31772" name="Freeform 3"/>
            <p:cNvSpPr>
              <a:spLocks/>
            </p:cNvSpPr>
            <p:nvPr/>
          </p:nvSpPr>
          <p:spPr bwMode="auto">
            <a:xfrm>
              <a:off x="2412" y="2474"/>
              <a:ext cx="1294" cy="569"/>
            </a:xfrm>
            <a:custGeom>
              <a:avLst/>
              <a:gdLst>
                <a:gd name="T0" fmla="*/ 0 w 1402"/>
                <a:gd name="T1" fmla="*/ 0 h 569"/>
                <a:gd name="T2" fmla="*/ 0 w 1402"/>
                <a:gd name="T3" fmla="*/ 569 h 569"/>
                <a:gd name="T4" fmla="*/ 738 w 1402"/>
                <a:gd name="T5" fmla="*/ 569 h 569"/>
                <a:gd name="T6" fmla="*/ 738 w 1402"/>
                <a:gd name="T7" fmla="*/ 0 h 569"/>
                <a:gd name="T8" fmla="*/ 0 w 1402"/>
                <a:gd name="T9" fmla="*/ 0 h 569"/>
                <a:gd name="T10" fmla="*/ 0 w 1402"/>
                <a:gd name="T11" fmla="*/ 0 h 569"/>
                <a:gd name="T12" fmla="*/ 0 60000 65536"/>
                <a:gd name="T13" fmla="*/ 0 60000 65536"/>
                <a:gd name="T14" fmla="*/ 0 60000 65536"/>
                <a:gd name="T15" fmla="*/ 0 60000 65536"/>
                <a:gd name="T16" fmla="*/ 0 60000 65536"/>
                <a:gd name="T17" fmla="*/ 0 60000 65536"/>
                <a:gd name="T18" fmla="*/ 0 w 1402"/>
                <a:gd name="T19" fmla="*/ 0 h 569"/>
                <a:gd name="T20" fmla="*/ 1402 w 1402"/>
                <a:gd name="T21" fmla="*/ 569 h 569"/>
              </a:gdLst>
              <a:ahLst/>
              <a:cxnLst>
                <a:cxn ang="T12">
                  <a:pos x="T0" y="T1"/>
                </a:cxn>
                <a:cxn ang="T13">
                  <a:pos x="T2" y="T3"/>
                </a:cxn>
                <a:cxn ang="T14">
                  <a:pos x="T4" y="T5"/>
                </a:cxn>
                <a:cxn ang="T15">
                  <a:pos x="T6" y="T7"/>
                </a:cxn>
                <a:cxn ang="T16">
                  <a:pos x="T8" y="T9"/>
                </a:cxn>
                <a:cxn ang="T17">
                  <a:pos x="T10" y="T11"/>
                </a:cxn>
              </a:cxnLst>
              <a:rect l="T18" t="T19" r="T20" b="T21"/>
              <a:pathLst>
                <a:path w="1402" h="569">
                  <a:moveTo>
                    <a:pt x="0" y="0"/>
                  </a:moveTo>
                  <a:lnTo>
                    <a:pt x="0" y="569"/>
                  </a:lnTo>
                  <a:lnTo>
                    <a:pt x="1402" y="569"/>
                  </a:lnTo>
                  <a:lnTo>
                    <a:pt x="14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Rectangle 4"/>
            <p:cNvSpPr>
              <a:spLocks noChangeArrowheads="1"/>
            </p:cNvSpPr>
            <p:nvPr/>
          </p:nvSpPr>
          <p:spPr bwMode="auto">
            <a:xfrm>
              <a:off x="2449" y="2526"/>
              <a:ext cx="9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totalReceipts</a:t>
              </a:r>
              <a:endParaRPr lang="de-DE" altLang="en-US" sz="2000"/>
            </a:p>
          </p:txBody>
        </p:sp>
        <p:sp>
          <p:nvSpPr>
            <p:cNvPr id="31774" name="Rectangle 5"/>
            <p:cNvSpPr>
              <a:spLocks noChangeArrowheads="1"/>
            </p:cNvSpPr>
            <p:nvPr/>
          </p:nvSpPr>
          <p:spPr bwMode="auto">
            <a:xfrm>
              <a:off x="2449" y="2691"/>
              <a:ext cx="10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numberOfCups</a:t>
              </a:r>
              <a:endParaRPr lang="de-DE" altLang="en-US" sz="2000"/>
            </a:p>
          </p:txBody>
        </p:sp>
        <p:sp>
          <p:nvSpPr>
            <p:cNvPr id="31775" name="Rectangle 6"/>
            <p:cNvSpPr>
              <a:spLocks noChangeArrowheads="1"/>
            </p:cNvSpPr>
            <p:nvPr/>
          </p:nvSpPr>
          <p:spPr bwMode="auto">
            <a:xfrm>
              <a:off x="2449" y="2859"/>
              <a:ext cx="6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coffeeMix</a:t>
              </a:r>
              <a:endParaRPr lang="de-DE" altLang="en-US" sz="2000"/>
            </a:p>
          </p:txBody>
        </p:sp>
        <p:sp>
          <p:nvSpPr>
            <p:cNvPr id="31776" name="Freeform 7"/>
            <p:cNvSpPr>
              <a:spLocks/>
            </p:cNvSpPr>
            <p:nvPr/>
          </p:nvSpPr>
          <p:spPr bwMode="auto">
            <a:xfrm>
              <a:off x="2412" y="3043"/>
              <a:ext cx="1294" cy="1068"/>
            </a:xfrm>
            <a:custGeom>
              <a:avLst/>
              <a:gdLst>
                <a:gd name="T0" fmla="*/ 0 w 1402"/>
                <a:gd name="T1" fmla="*/ 0 h 1068"/>
                <a:gd name="T2" fmla="*/ 0 w 1402"/>
                <a:gd name="T3" fmla="*/ 1068 h 1068"/>
                <a:gd name="T4" fmla="*/ 738 w 1402"/>
                <a:gd name="T5" fmla="*/ 1068 h 1068"/>
                <a:gd name="T6" fmla="*/ 738 w 1402"/>
                <a:gd name="T7" fmla="*/ 0 h 1068"/>
                <a:gd name="T8" fmla="*/ 0 w 1402"/>
                <a:gd name="T9" fmla="*/ 0 h 1068"/>
                <a:gd name="T10" fmla="*/ 0 w 1402"/>
                <a:gd name="T11" fmla="*/ 0 h 1068"/>
                <a:gd name="T12" fmla="*/ 0 60000 65536"/>
                <a:gd name="T13" fmla="*/ 0 60000 65536"/>
                <a:gd name="T14" fmla="*/ 0 60000 65536"/>
                <a:gd name="T15" fmla="*/ 0 60000 65536"/>
                <a:gd name="T16" fmla="*/ 0 60000 65536"/>
                <a:gd name="T17" fmla="*/ 0 60000 65536"/>
                <a:gd name="T18" fmla="*/ 0 w 1402"/>
                <a:gd name="T19" fmla="*/ 0 h 1068"/>
                <a:gd name="T20" fmla="*/ 1402 w 1402"/>
                <a:gd name="T21" fmla="*/ 1068 h 1068"/>
              </a:gdLst>
              <a:ahLst/>
              <a:cxnLst>
                <a:cxn ang="T12">
                  <a:pos x="T0" y="T1"/>
                </a:cxn>
                <a:cxn ang="T13">
                  <a:pos x="T2" y="T3"/>
                </a:cxn>
                <a:cxn ang="T14">
                  <a:pos x="T4" y="T5"/>
                </a:cxn>
                <a:cxn ang="T15">
                  <a:pos x="T6" y="T7"/>
                </a:cxn>
                <a:cxn ang="T16">
                  <a:pos x="T8" y="T9"/>
                </a:cxn>
                <a:cxn ang="T17">
                  <a:pos x="T10" y="T11"/>
                </a:cxn>
              </a:cxnLst>
              <a:rect l="T18" t="T19" r="T20" b="T21"/>
              <a:pathLst>
                <a:path w="1402" h="1068">
                  <a:moveTo>
                    <a:pt x="0" y="0"/>
                  </a:moveTo>
                  <a:lnTo>
                    <a:pt x="0" y="1068"/>
                  </a:lnTo>
                  <a:lnTo>
                    <a:pt x="1402" y="1068"/>
                  </a:lnTo>
                  <a:lnTo>
                    <a:pt x="14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7" name="Rectangle 8"/>
            <p:cNvSpPr>
              <a:spLocks noChangeArrowheads="1"/>
            </p:cNvSpPr>
            <p:nvPr/>
          </p:nvSpPr>
          <p:spPr bwMode="auto">
            <a:xfrm>
              <a:off x="2449" y="3096"/>
              <a:ext cx="10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collectMoney()</a:t>
              </a:r>
              <a:endParaRPr lang="de-DE" altLang="en-US" sz="2000"/>
            </a:p>
          </p:txBody>
        </p:sp>
        <p:sp>
          <p:nvSpPr>
            <p:cNvPr id="31778" name="Rectangle 9"/>
            <p:cNvSpPr>
              <a:spLocks noChangeArrowheads="1"/>
            </p:cNvSpPr>
            <p:nvPr/>
          </p:nvSpPr>
          <p:spPr bwMode="auto">
            <a:xfrm>
              <a:off x="2449" y="3260"/>
              <a:ext cx="10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makeChange()</a:t>
              </a:r>
              <a:endParaRPr lang="de-DE" altLang="en-US" sz="2000"/>
            </a:p>
          </p:txBody>
        </p:sp>
        <p:sp>
          <p:nvSpPr>
            <p:cNvPr id="31779" name="Rectangle 10"/>
            <p:cNvSpPr>
              <a:spLocks noChangeArrowheads="1"/>
            </p:cNvSpPr>
            <p:nvPr/>
          </p:nvSpPr>
          <p:spPr bwMode="auto">
            <a:xfrm>
              <a:off x="2449" y="3425"/>
              <a:ext cx="8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heatWater()</a:t>
              </a:r>
              <a:endParaRPr lang="de-DE" altLang="en-US" sz="2000"/>
            </a:p>
          </p:txBody>
        </p:sp>
        <p:sp>
          <p:nvSpPr>
            <p:cNvPr id="31780" name="Rectangle 11"/>
            <p:cNvSpPr>
              <a:spLocks noChangeArrowheads="1"/>
            </p:cNvSpPr>
            <p:nvPr/>
          </p:nvSpPr>
          <p:spPr bwMode="auto">
            <a:xfrm>
              <a:off x="2449" y="3594"/>
              <a:ext cx="137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dispenseBeverage()</a:t>
              </a:r>
              <a:endParaRPr lang="de-DE" altLang="en-US" sz="2000"/>
            </a:p>
          </p:txBody>
        </p:sp>
        <p:sp>
          <p:nvSpPr>
            <p:cNvPr id="31781" name="Rectangle 12"/>
            <p:cNvSpPr>
              <a:spLocks noChangeArrowheads="1"/>
            </p:cNvSpPr>
            <p:nvPr/>
          </p:nvSpPr>
          <p:spPr bwMode="auto">
            <a:xfrm>
              <a:off x="2449" y="3758"/>
              <a:ext cx="7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addSugar()</a:t>
              </a:r>
              <a:endParaRPr lang="de-DE" altLang="en-US" sz="2000"/>
            </a:p>
          </p:txBody>
        </p:sp>
        <p:sp>
          <p:nvSpPr>
            <p:cNvPr id="31782" name="Rectangle 13"/>
            <p:cNvSpPr>
              <a:spLocks noChangeArrowheads="1"/>
            </p:cNvSpPr>
            <p:nvPr/>
          </p:nvSpPr>
          <p:spPr bwMode="auto">
            <a:xfrm>
              <a:off x="2449" y="3927"/>
              <a:ext cx="9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addCreamer()</a:t>
              </a:r>
              <a:endParaRPr lang="de-DE" altLang="en-US" sz="2000"/>
            </a:p>
          </p:txBody>
        </p:sp>
        <p:sp>
          <p:nvSpPr>
            <p:cNvPr id="31783" name="Freeform 14"/>
            <p:cNvSpPr>
              <a:spLocks/>
            </p:cNvSpPr>
            <p:nvPr/>
          </p:nvSpPr>
          <p:spPr bwMode="auto">
            <a:xfrm>
              <a:off x="2412" y="2157"/>
              <a:ext cx="1294" cy="317"/>
            </a:xfrm>
            <a:custGeom>
              <a:avLst/>
              <a:gdLst>
                <a:gd name="T0" fmla="*/ 0 w 1402"/>
                <a:gd name="T1" fmla="*/ 0 h 317"/>
                <a:gd name="T2" fmla="*/ 0 w 1402"/>
                <a:gd name="T3" fmla="*/ 317 h 317"/>
                <a:gd name="T4" fmla="*/ 738 w 1402"/>
                <a:gd name="T5" fmla="*/ 317 h 317"/>
                <a:gd name="T6" fmla="*/ 738 w 1402"/>
                <a:gd name="T7" fmla="*/ 0 h 317"/>
                <a:gd name="T8" fmla="*/ 0 w 1402"/>
                <a:gd name="T9" fmla="*/ 0 h 317"/>
                <a:gd name="T10" fmla="*/ 0 w 1402"/>
                <a:gd name="T11" fmla="*/ 0 h 317"/>
                <a:gd name="T12" fmla="*/ 0 60000 65536"/>
                <a:gd name="T13" fmla="*/ 0 60000 65536"/>
                <a:gd name="T14" fmla="*/ 0 60000 65536"/>
                <a:gd name="T15" fmla="*/ 0 60000 65536"/>
                <a:gd name="T16" fmla="*/ 0 60000 65536"/>
                <a:gd name="T17" fmla="*/ 0 60000 65536"/>
                <a:gd name="T18" fmla="*/ 0 w 1402"/>
                <a:gd name="T19" fmla="*/ 0 h 317"/>
                <a:gd name="T20" fmla="*/ 1402 w 1402"/>
                <a:gd name="T21" fmla="*/ 317 h 317"/>
              </a:gdLst>
              <a:ahLst/>
              <a:cxnLst>
                <a:cxn ang="T12">
                  <a:pos x="T0" y="T1"/>
                </a:cxn>
                <a:cxn ang="T13">
                  <a:pos x="T2" y="T3"/>
                </a:cxn>
                <a:cxn ang="T14">
                  <a:pos x="T4" y="T5"/>
                </a:cxn>
                <a:cxn ang="T15">
                  <a:pos x="T6" y="T7"/>
                </a:cxn>
                <a:cxn ang="T16">
                  <a:pos x="T8" y="T9"/>
                </a:cxn>
                <a:cxn ang="T17">
                  <a:pos x="T10" y="T11"/>
                </a:cxn>
              </a:cxnLst>
              <a:rect l="T18" t="T19" r="T20" b="T21"/>
              <a:pathLst>
                <a:path w="1402" h="317">
                  <a:moveTo>
                    <a:pt x="0" y="0"/>
                  </a:moveTo>
                  <a:lnTo>
                    <a:pt x="0" y="317"/>
                  </a:lnTo>
                  <a:lnTo>
                    <a:pt x="1402" y="317"/>
                  </a:lnTo>
                  <a:lnTo>
                    <a:pt x="14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1784" name="Group 15"/>
            <p:cNvGrpSpPr>
              <a:grpSpLocks/>
            </p:cNvGrpSpPr>
            <p:nvPr/>
          </p:nvGrpSpPr>
          <p:grpSpPr bwMode="auto">
            <a:xfrm>
              <a:off x="2257" y="2157"/>
              <a:ext cx="1591" cy="1954"/>
              <a:chOff x="2380" y="2157"/>
              <a:chExt cx="1402" cy="1954"/>
            </a:xfrm>
          </p:grpSpPr>
          <p:grpSp>
            <p:nvGrpSpPr>
              <p:cNvPr id="31785" name="Group 16"/>
              <p:cNvGrpSpPr>
                <a:grpSpLocks/>
              </p:cNvGrpSpPr>
              <p:nvPr/>
            </p:nvGrpSpPr>
            <p:grpSpPr bwMode="auto">
              <a:xfrm>
                <a:off x="2380" y="2157"/>
                <a:ext cx="1402" cy="1954"/>
                <a:chOff x="2380" y="2157"/>
                <a:chExt cx="1402" cy="1954"/>
              </a:xfrm>
            </p:grpSpPr>
            <p:sp>
              <p:nvSpPr>
                <p:cNvPr id="31787" name="Rectangle 17"/>
                <p:cNvSpPr>
                  <a:spLocks noChangeArrowheads="1"/>
                </p:cNvSpPr>
                <p:nvPr/>
              </p:nvSpPr>
              <p:spPr bwMode="auto">
                <a:xfrm>
                  <a:off x="2380" y="2474"/>
                  <a:ext cx="1402" cy="56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1788" name="Rectangle 18"/>
                <p:cNvSpPr>
                  <a:spLocks noChangeArrowheads="1"/>
                </p:cNvSpPr>
                <p:nvPr/>
              </p:nvSpPr>
              <p:spPr bwMode="auto">
                <a:xfrm>
                  <a:off x="2380" y="3043"/>
                  <a:ext cx="1402" cy="106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1789" name="Rectangle 19"/>
                <p:cNvSpPr>
                  <a:spLocks noChangeArrowheads="1"/>
                </p:cNvSpPr>
                <p:nvPr/>
              </p:nvSpPr>
              <p:spPr bwMode="auto">
                <a:xfrm>
                  <a:off x="2380" y="2157"/>
                  <a:ext cx="1402" cy="31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
            <p:nvSpPr>
              <p:cNvPr id="31786" name="Rectangle 20"/>
              <p:cNvSpPr>
                <a:spLocks noChangeArrowheads="1"/>
              </p:cNvSpPr>
              <p:nvPr/>
            </p:nvSpPr>
            <p:spPr bwMode="auto">
              <a:xfrm>
                <a:off x="2500" y="2247"/>
                <a:ext cx="8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CoffeeMachine</a:t>
                </a:r>
                <a:endParaRPr lang="de-DE" altLang="en-US" sz="2000"/>
              </a:p>
            </p:txBody>
          </p:sp>
        </p:grpSp>
      </p:grpSp>
      <p:grpSp>
        <p:nvGrpSpPr>
          <p:cNvPr id="5" name="Group 52"/>
          <p:cNvGrpSpPr>
            <a:grpSpLocks/>
          </p:cNvGrpSpPr>
          <p:nvPr/>
        </p:nvGrpSpPr>
        <p:grpSpPr bwMode="auto">
          <a:xfrm>
            <a:off x="712788" y="1087438"/>
            <a:ext cx="2120900" cy="1393825"/>
            <a:chOff x="2401" y="621"/>
            <a:chExt cx="1336" cy="878"/>
          </a:xfrm>
        </p:grpSpPr>
        <p:sp>
          <p:nvSpPr>
            <p:cNvPr id="31765" name="Freeform 22"/>
            <p:cNvSpPr>
              <a:spLocks/>
            </p:cNvSpPr>
            <p:nvPr/>
          </p:nvSpPr>
          <p:spPr bwMode="auto">
            <a:xfrm>
              <a:off x="2401" y="1022"/>
              <a:ext cx="1336" cy="236"/>
            </a:xfrm>
            <a:custGeom>
              <a:avLst/>
              <a:gdLst>
                <a:gd name="T0" fmla="*/ 0 w 1447"/>
                <a:gd name="T1" fmla="*/ 0 h 236"/>
                <a:gd name="T2" fmla="*/ 0 w 1447"/>
                <a:gd name="T3" fmla="*/ 236 h 236"/>
                <a:gd name="T4" fmla="*/ 764 w 1447"/>
                <a:gd name="T5" fmla="*/ 236 h 236"/>
                <a:gd name="T6" fmla="*/ 764 w 1447"/>
                <a:gd name="T7" fmla="*/ 0 h 236"/>
                <a:gd name="T8" fmla="*/ 0 w 1447"/>
                <a:gd name="T9" fmla="*/ 0 h 236"/>
                <a:gd name="T10" fmla="*/ 0 w 1447"/>
                <a:gd name="T11" fmla="*/ 0 h 236"/>
                <a:gd name="T12" fmla="*/ 0 60000 65536"/>
                <a:gd name="T13" fmla="*/ 0 60000 65536"/>
                <a:gd name="T14" fmla="*/ 0 60000 65536"/>
                <a:gd name="T15" fmla="*/ 0 60000 65536"/>
                <a:gd name="T16" fmla="*/ 0 60000 65536"/>
                <a:gd name="T17" fmla="*/ 0 60000 65536"/>
                <a:gd name="T18" fmla="*/ 0 w 1447"/>
                <a:gd name="T19" fmla="*/ 0 h 236"/>
                <a:gd name="T20" fmla="*/ 1447 w 1447"/>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1447" h="236">
                  <a:moveTo>
                    <a:pt x="0" y="0"/>
                  </a:moveTo>
                  <a:lnTo>
                    <a:pt x="0" y="236"/>
                  </a:lnTo>
                  <a:lnTo>
                    <a:pt x="1447" y="236"/>
                  </a:lnTo>
                  <a:lnTo>
                    <a:pt x="144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6" name="Freeform 23"/>
            <p:cNvSpPr>
              <a:spLocks/>
            </p:cNvSpPr>
            <p:nvPr/>
          </p:nvSpPr>
          <p:spPr bwMode="auto">
            <a:xfrm>
              <a:off x="2401" y="1258"/>
              <a:ext cx="1336" cy="241"/>
            </a:xfrm>
            <a:custGeom>
              <a:avLst/>
              <a:gdLst>
                <a:gd name="T0" fmla="*/ 0 w 1447"/>
                <a:gd name="T1" fmla="*/ 0 h 241"/>
                <a:gd name="T2" fmla="*/ 0 w 1447"/>
                <a:gd name="T3" fmla="*/ 241 h 241"/>
                <a:gd name="T4" fmla="*/ 764 w 1447"/>
                <a:gd name="T5" fmla="*/ 241 h 241"/>
                <a:gd name="T6" fmla="*/ 764 w 1447"/>
                <a:gd name="T7" fmla="*/ 0 h 241"/>
                <a:gd name="T8" fmla="*/ 0 w 1447"/>
                <a:gd name="T9" fmla="*/ 0 h 241"/>
                <a:gd name="T10" fmla="*/ 0 w 1447"/>
                <a:gd name="T11" fmla="*/ 0 h 241"/>
                <a:gd name="T12" fmla="*/ 0 60000 65536"/>
                <a:gd name="T13" fmla="*/ 0 60000 65536"/>
                <a:gd name="T14" fmla="*/ 0 60000 65536"/>
                <a:gd name="T15" fmla="*/ 0 60000 65536"/>
                <a:gd name="T16" fmla="*/ 0 60000 65536"/>
                <a:gd name="T17" fmla="*/ 0 60000 65536"/>
                <a:gd name="T18" fmla="*/ 0 w 1447"/>
                <a:gd name="T19" fmla="*/ 0 h 241"/>
                <a:gd name="T20" fmla="*/ 1447 w 1447"/>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1447" h="241">
                  <a:moveTo>
                    <a:pt x="0" y="0"/>
                  </a:moveTo>
                  <a:lnTo>
                    <a:pt x="0" y="241"/>
                  </a:lnTo>
                  <a:lnTo>
                    <a:pt x="1447" y="241"/>
                  </a:lnTo>
                  <a:lnTo>
                    <a:pt x="144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7" name="Rectangle 24"/>
            <p:cNvSpPr>
              <a:spLocks noChangeArrowheads="1"/>
            </p:cNvSpPr>
            <p:nvPr/>
          </p:nvSpPr>
          <p:spPr bwMode="auto">
            <a:xfrm>
              <a:off x="2401" y="1022"/>
              <a:ext cx="1336" cy="23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1768" name="Rectangle 25"/>
            <p:cNvSpPr>
              <a:spLocks noChangeArrowheads="1"/>
            </p:cNvSpPr>
            <p:nvPr/>
          </p:nvSpPr>
          <p:spPr bwMode="auto">
            <a:xfrm>
              <a:off x="2401" y="1258"/>
              <a:ext cx="1336" cy="24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1769" name="Freeform 26"/>
            <p:cNvSpPr>
              <a:spLocks/>
            </p:cNvSpPr>
            <p:nvPr/>
          </p:nvSpPr>
          <p:spPr bwMode="auto">
            <a:xfrm>
              <a:off x="2401" y="621"/>
              <a:ext cx="1336" cy="401"/>
            </a:xfrm>
            <a:custGeom>
              <a:avLst/>
              <a:gdLst>
                <a:gd name="T0" fmla="*/ 0 w 1447"/>
                <a:gd name="T1" fmla="*/ 0 h 401"/>
                <a:gd name="T2" fmla="*/ 0 w 1447"/>
                <a:gd name="T3" fmla="*/ 401 h 401"/>
                <a:gd name="T4" fmla="*/ 764 w 1447"/>
                <a:gd name="T5" fmla="*/ 401 h 401"/>
                <a:gd name="T6" fmla="*/ 764 w 1447"/>
                <a:gd name="T7" fmla="*/ 0 h 401"/>
                <a:gd name="T8" fmla="*/ 0 w 1447"/>
                <a:gd name="T9" fmla="*/ 0 h 401"/>
                <a:gd name="T10" fmla="*/ 0 w 1447"/>
                <a:gd name="T11" fmla="*/ 0 h 401"/>
                <a:gd name="T12" fmla="*/ 0 60000 65536"/>
                <a:gd name="T13" fmla="*/ 0 60000 65536"/>
                <a:gd name="T14" fmla="*/ 0 60000 65536"/>
                <a:gd name="T15" fmla="*/ 0 60000 65536"/>
                <a:gd name="T16" fmla="*/ 0 60000 65536"/>
                <a:gd name="T17" fmla="*/ 0 60000 65536"/>
                <a:gd name="T18" fmla="*/ 0 w 1447"/>
                <a:gd name="T19" fmla="*/ 0 h 401"/>
                <a:gd name="T20" fmla="*/ 1447 w 1447"/>
                <a:gd name="T21" fmla="*/ 401 h 401"/>
              </a:gdLst>
              <a:ahLst/>
              <a:cxnLst>
                <a:cxn ang="T12">
                  <a:pos x="T0" y="T1"/>
                </a:cxn>
                <a:cxn ang="T13">
                  <a:pos x="T2" y="T3"/>
                </a:cxn>
                <a:cxn ang="T14">
                  <a:pos x="T4" y="T5"/>
                </a:cxn>
                <a:cxn ang="T15">
                  <a:pos x="T6" y="T7"/>
                </a:cxn>
                <a:cxn ang="T16">
                  <a:pos x="T8" y="T9"/>
                </a:cxn>
                <a:cxn ang="T17">
                  <a:pos x="T10" y="T11"/>
                </a:cxn>
              </a:cxnLst>
              <a:rect l="T18" t="T19" r="T20" b="T21"/>
              <a:pathLst>
                <a:path w="1447" h="401">
                  <a:moveTo>
                    <a:pt x="0" y="0"/>
                  </a:moveTo>
                  <a:lnTo>
                    <a:pt x="0" y="401"/>
                  </a:lnTo>
                  <a:lnTo>
                    <a:pt x="1447" y="401"/>
                  </a:lnTo>
                  <a:lnTo>
                    <a:pt x="144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Rectangle 27"/>
            <p:cNvSpPr>
              <a:spLocks noChangeArrowheads="1"/>
            </p:cNvSpPr>
            <p:nvPr/>
          </p:nvSpPr>
          <p:spPr bwMode="auto">
            <a:xfrm>
              <a:off x="2401" y="621"/>
              <a:ext cx="1336" cy="40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1771" name="Rectangle 28"/>
            <p:cNvSpPr>
              <a:spLocks noChangeArrowheads="1"/>
            </p:cNvSpPr>
            <p:nvPr/>
          </p:nvSpPr>
          <p:spPr bwMode="auto">
            <a:xfrm>
              <a:off x="2433" y="669"/>
              <a:ext cx="1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VendingMachine</a:t>
              </a:r>
              <a:endParaRPr lang="de-DE" altLang="en-US" sz="2000"/>
            </a:p>
          </p:txBody>
        </p:sp>
      </p:grpSp>
      <p:sp>
        <p:nvSpPr>
          <p:cNvPr id="292896" name="Text Box 32"/>
          <p:cNvSpPr txBox="1">
            <a:spLocks noChangeArrowheads="1"/>
          </p:cNvSpPr>
          <p:nvPr/>
        </p:nvSpPr>
        <p:spPr bwMode="auto">
          <a:xfrm>
            <a:off x="4826000" y="1458913"/>
            <a:ext cx="37115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latin typeface="Verdana" pitchFamily="34" charset="0"/>
              </a:rPr>
              <a:t>Generalization:</a:t>
            </a:r>
          </a:p>
          <a:p>
            <a:r>
              <a:rPr lang="de-DE" altLang="en-US" b="0">
                <a:latin typeface="Verdana" pitchFamily="34" charset="0"/>
              </a:rPr>
              <a:t>The class </a:t>
            </a:r>
            <a:r>
              <a:rPr lang="de-DE" altLang="en-US" b="0">
                <a:latin typeface="Typewriter" charset="0"/>
              </a:rPr>
              <a:t>CoffeeMachine </a:t>
            </a:r>
            <a:r>
              <a:rPr lang="de-DE" altLang="en-US" b="0">
                <a:latin typeface="Verdana" pitchFamily="34" charset="0"/>
              </a:rPr>
              <a:t>is </a:t>
            </a:r>
          </a:p>
          <a:p>
            <a:r>
              <a:rPr lang="de-DE" altLang="en-US" b="0">
                <a:latin typeface="Verdana" pitchFamily="34" charset="0"/>
              </a:rPr>
              <a:t>discovered first, then the class</a:t>
            </a:r>
          </a:p>
          <a:p>
            <a:r>
              <a:rPr lang="de-DE" altLang="en-US" b="0">
                <a:latin typeface="Verdana" pitchFamily="34" charset="0"/>
              </a:rPr>
              <a:t>SodaMachine, then the </a:t>
            </a:r>
          </a:p>
          <a:p>
            <a:r>
              <a:rPr lang="de-DE" altLang="en-US" b="0">
                <a:latin typeface="Verdana" pitchFamily="34" charset="0"/>
              </a:rPr>
              <a:t>superclass</a:t>
            </a:r>
          </a:p>
          <a:p>
            <a:r>
              <a:rPr lang="de-DE" altLang="en-US" b="0">
                <a:latin typeface="Verdana" pitchFamily="34" charset="0"/>
              </a:rPr>
              <a:t>VendingMachine</a:t>
            </a:r>
            <a:endParaRPr lang="de-DE" altLang="en-US" sz="2000" b="0"/>
          </a:p>
        </p:txBody>
      </p:sp>
      <p:grpSp>
        <p:nvGrpSpPr>
          <p:cNvPr id="6" name="Group 43"/>
          <p:cNvGrpSpPr>
            <a:grpSpLocks/>
          </p:cNvGrpSpPr>
          <p:nvPr/>
        </p:nvGrpSpPr>
        <p:grpSpPr bwMode="auto">
          <a:xfrm>
            <a:off x="3125788" y="3441700"/>
            <a:ext cx="2525712" cy="3168650"/>
            <a:chOff x="3921" y="2104"/>
            <a:chExt cx="1591" cy="1996"/>
          </a:xfrm>
        </p:grpSpPr>
        <p:pic>
          <p:nvPicPr>
            <p:cNvPr id="31758"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 y="2104"/>
              <a:ext cx="1396"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1759" name="Group 36"/>
            <p:cNvGrpSpPr>
              <a:grpSpLocks/>
            </p:cNvGrpSpPr>
            <p:nvPr/>
          </p:nvGrpSpPr>
          <p:grpSpPr bwMode="auto">
            <a:xfrm>
              <a:off x="3921" y="2146"/>
              <a:ext cx="1591" cy="1954"/>
              <a:chOff x="2380" y="2157"/>
              <a:chExt cx="1402" cy="1954"/>
            </a:xfrm>
          </p:grpSpPr>
          <p:grpSp>
            <p:nvGrpSpPr>
              <p:cNvPr id="31760" name="Group 37"/>
              <p:cNvGrpSpPr>
                <a:grpSpLocks/>
              </p:cNvGrpSpPr>
              <p:nvPr/>
            </p:nvGrpSpPr>
            <p:grpSpPr bwMode="auto">
              <a:xfrm>
                <a:off x="2380" y="2157"/>
                <a:ext cx="1402" cy="1954"/>
                <a:chOff x="2380" y="2157"/>
                <a:chExt cx="1402" cy="1954"/>
              </a:xfrm>
            </p:grpSpPr>
            <p:sp>
              <p:nvSpPr>
                <p:cNvPr id="31762" name="Rectangle 38"/>
                <p:cNvSpPr>
                  <a:spLocks noChangeArrowheads="1"/>
                </p:cNvSpPr>
                <p:nvPr/>
              </p:nvSpPr>
              <p:spPr bwMode="auto">
                <a:xfrm>
                  <a:off x="2380" y="2474"/>
                  <a:ext cx="1402" cy="56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1763" name="Rectangle 39"/>
                <p:cNvSpPr>
                  <a:spLocks noChangeArrowheads="1"/>
                </p:cNvSpPr>
                <p:nvPr/>
              </p:nvSpPr>
              <p:spPr bwMode="auto">
                <a:xfrm>
                  <a:off x="2380" y="3043"/>
                  <a:ext cx="1402" cy="106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1764" name="Rectangle 40"/>
                <p:cNvSpPr>
                  <a:spLocks noChangeArrowheads="1"/>
                </p:cNvSpPr>
                <p:nvPr/>
              </p:nvSpPr>
              <p:spPr bwMode="auto">
                <a:xfrm>
                  <a:off x="2380" y="2157"/>
                  <a:ext cx="1402" cy="31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
            <p:nvSpPr>
              <p:cNvPr id="31761" name="Rectangle 41"/>
              <p:cNvSpPr>
                <a:spLocks noChangeArrowheads="1"/>
              </p:cNvSpPr>
              <p:nvPr/>
            </p:nvSpPr>
            <p:spPr bwMode="auto">
              <a:xfrm>
                <a:off x="2500" y="2247"/>
                <a:ext cx="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de-DE" altLang="en-US" sz="2000"/>
              </a:p>
            </p:txBody>
          </p:sp>
        </p:grpSp>
      </p:grpSp>
      <p:grpSp>
        <p:nvGrpSpPr>
          <p:cNvPr id="9" name="Group 51"/>
          <p:cNvGrpSpPr>
            <a:grpSpLocks/>
          </p:cNvGrpSpPr>
          <p:nvPr/>
        </p:nvGrpSpPr>
        <p:grpSpPr bwMode="auto">
          <a:xfrm>
            <a:off x="1646238" y="2473325"/>
            <a:ext cx="1720850" cy="1054100"/>
            <a:chOff x="2989" y="1494"/>
            <a:chExt cx="1084" cy="664"/>
          </a:xfrm>
        </p:grpSpPr>
        <p:grpSp>
          <p:nvGrpSpPr>
            <p:cNvPr id="31752" name="Group 29"/>
            <p:cNvGrpSpPr>
              <a:grpSpLocks/>
            </p:cNvGrpSpPr>
            <p:nvPr/>
          </p:nvGrpSpPr>
          <p:grpSpPr bwMode="auto">
            <a:xfrm>
              <a:off x="2989" y="1494"/>
              <a:ext cx="140" cy="664"/>
              <a:chOff x="3005" y="1494"/>
              <a:chExt cx="152" cy="664"/>
            </a:xfrm>
          </p:grpSpPr>
          <p:sp>
            <p:nvSpPr>
              <p:cNvPr id="31756" name="Freeform 30"/>
              <p:cNvSpPr>
                <a:spLocks/>
              </p:cNvSpPr>
              <p:nvPr/>
            </p:nvSpPr>
            <p:spPr bwMode="auto">
              <a:xfrm>
                <a:off x="3005" y="1494"/>
                <a:ext cx="152" cy="148"/>
              </a:xfrm>
              <a:custGeom>
                <a:avLst/>
                <a:gdLst>
                  <a:gd name="T0" fmla="*/ 80 w 152"/>
                  <a:gd name="T1" fmla="*/ 0 h 148"/>
                  <a:gd name="T2" fmla="*/ 0 w 152"/>
                  <a:gd name="T3" fmla="*/ 148 h 148"/>
                  <a:gd name="T4" fmla="*/ 152 w 152"/>
                  <a:gd name="T5" fmla="*/ 148 h 148"/>
                  <a:gd name="T6" fmla="*/ 80 w 152"/>
                  <a:gd name="T7" fmla="*/ 0 h 148"/>
                  <a:gd name="T8" fmla="*/ 0 60000 65536"/>
                  <a:gd name="T9" fmla="*/ 0 60000 65536"/>
                  <a:gd name="T10" fmla="*/ 0 60000 65536"/>
                  <a:gd name="T11" fmla="*/ 0 60000 65536"/>
                  <a:gd name="T12" fmla="*/ 0 w 152"/>
                  <a:gd name="T13" fmla="*/ 0 h 148"/>
                  <a:gd name="T14" fmla="*/ 152 w 152"/>
                  <a:gd name="T15" fmla="*/ 148 h 148"/>
                </a:gdLst>
                <a:ahLst/>
                <a:cxnLst>
                  <a:cxn ang="T8">
                    <a:pos x="T0" y="T1"/>
                  </a:cxn>
                  <a:cxn ang="T9">
                    <a:pos x="T2" y="T3"/>
                  </a:cxn>
                  <a:cxn ang="T10">
                    <a:pos x="T4" y="T5"/>
                  </a:cxn>
                  <a:cxn ang="T11">
                    <a:pos x="T6" y="T7"/>
                  </a:cxn>
                </a:cxnLst>
                <a:rect l="T12" t="T13" r="T14" b="T15"/>
                <a:pathLst>
                  <a:path w="152" h="148">
                    <a:moveTo>
                      <a:pt x="80" y="0"/>
                    </a:moveTo>
                    <a:lnTo>
                      <a:pt x="0" y="148"/>
                    </a:lnTo>
                    <a:lnTo>
                      <a:pt x="152" y="148"/>
                    </a:lnTo>
                    <a:lnTo>
                      <a:pt x="8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57" name="Line 31"/>
              <p:cNvSpPr>
                <a:spLocks noChangeShapeType="1"/>
              </p:cNvSpPr>
              <p:nvPr/>
            </p:nvSpPr>
            <p:spPr bwMode="auto">
              <a:xfrm flipH="1" flipV="1">
                <a:off x="3085" y="1646"/>
                <a:ext cx="1" cy="5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3" name="Group 50"/>
            <p:cNvGrpSpPr>
              <a:grpSpLocks/>
            </p:cNvGrpSpPr>
            <p:nvPr/>
          </p:nvGrpSpPr>
          <p:grpSpPr bwMode="auto">
            <a:xfrm>
              <a:off x="3500" y="1498"/>
              <a:ext cx="573" cy="632"/>
              <a:chOff x="3500" y="1498"/>
              <a:chExt cx="573" cy="632"/>
            </a:xfrm>
          </p:grpSpPr>
          <p:sp>
            <p:nvSpPr>
              <p:cNvPr id="31754" name="Freeform 47"/>
              <p:cNvSpPr>
                <a:spLocks/>
              </p:cNvSpPr>
              <p:nvPr/>
            </p:nvSpPr>
            <p:spPr bwMode="auto">
              <a:xfrm>
                <a:off x="3500" y="1498"/>
                <a:ext cx="131" cy="157"/>
              </a:xfrm>
              <a:custGeom>
                <a:avLst/>
                <a:gdLst>
                  <a:gd name="T0" fmla="*/ 0 w 141"/>
                  <a:gd name="T1" fmla="*/ 0 h 157"/>
                  <a:gd name="T2" fmla="*/ 16 w 141"/>
                  <a:gd name="T3" fmla="*/ 157 h 157"/>
                  <a:gd name="T4" fmla="*/ 79 w 141"/>
                  <a:gd name="T5" fmla="*/ 69 h 157"/>
                  <a:gd name="T6" fmla="*/ 0 w 141"/>
                  <a:gd name="T7" fmla="*/ 0 h 157"/>
                  <a:gd name="T8" fmla="*/ 0 60000 65536"/>
                  <a:gd name="T9" fmla="*/ 0 60000 65536"/>
                  <a:gd name="T10" fmla="*/ 0 60000 65536"/>
                  <a:gd name="T11" fmla="*/ 0 60000 65536"/>
                  <a:gd name="T12" fmla="*/ 0 w 141"/>
                  <a:gd name="T13" fmla="*/ 0 h 157"/>
                  <a:gd name="T14" fmla="*/ 141 w 141"/>
                  <a:gd name="T15" fmla="*/ 157 h 157"/>
                </a:gdLst>
                <a:ahLst/>
                <a:cxnLst>
                  <a:cxn ang="T8">
                    <a:pos x="T0" y="T1"/>
                  </a:cxn>
                  <a:cxn ang="T9">
                    <a:pos x="T2" y="T3"/>
                  </a:cxn>
                  <a:cxn ang="T10">
                    <a:pos x="T4" y="T5"/>
                  </a:cxn>
                  <a:cxn ang="T11">
                    <a:pos x="T6" y="T7"/>
                  </a:cxn>
                </a:cxnLst>
                <a:rect l="T12" t="T13" r="T14" b="T15"/>
                <a:pathLst>
                  <a:path w="141" h="157">
                    <a:moveTo>
                      <a:pt x="0" y="0"/>
                    </a:moveTo>
                    <a:lnTo>
                      <a:pt x="28" y="157"/>
                    </a:lnTo>
                    <a:lnTo>
                      <a:pt x="141" y="69"/>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55" name="Line 48"/>
              <p:cNvSpPr>
                <a:spLocks noChangeShapeType="1"/>
              </p:cNvSpPr>
              <p:nvPr/>
            </p:nvSpPr>
            <p:spPr bwMode="auto">
              <a:xfrm flipH="1" flipV="1">
                <a:off x="3599" y="1599"/>
                <a:ext cx="474" cy="5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92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9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0"/>
          <p:cNvSpPr>
            <a:spLocks noGrp="1" noChangeArrowheads="1"/>
          </p:cNvSpPr>
          <p:nvPr>
            <p:ph type="title"/>
          </p:nvPr>
        </p:nvSpPr>
        <p:spPr/>
        <p:txBody>
          <a:bodyPr/>
          <a:lstStyle/>
          <a:p>
            <a:pPr eaLnBrk="1" hangingPunct="1"/>
            <a:r>
              <a:rPr lang="en-US" altLang="en-US" smtClean="0">
                <a:ea typeface="ＭＳ Ｐゴシック" pitchFamily="34" charset="-128"/>
              </a:rPr>
              <a:t>Restructuring of Attributes and Operations is often a Consequence of Generalization</a:t>
            </a:r>
          </a:p>
        </p:txBody>
      </p:sp>
      <p:grpSp>
        <p:nvGrpSpPr>
          <p:cNvPr id="2" name="Group 90"/>
          <p:cNvGrpSpPr>
            <a:grpSpLocks/>
          </p:cNvGrpSpPr>
          <p:nvPr/>
        </p:nvGrpSpPr>
        <p:grpSpPr bwMode="auto">
          <a:xfrm>
            <a:off x="5024438" y="1074738"/>
            <a:ext cx="4043362" cy="5576887"/>
            <a:chOff x="3197" y="677"/>
            <a:chExt cx="2547" cy="3513"/>
          </a:xfrm>
        </p:grpSpPr>
        <p:grpSp>
          <p:nvGrpSpPr>
            <p:cNvPr id="32818" name="Group 88"/>
            <p:cNvGrpSpPr>
              <a:grpSpLocks/>
            </p:cNvGrpSpPr>
            <p:nvPr/>
          </p:nvGrpSpPr>
          <p:grpSpPr bwMode="auto">
            <a:xfrm>
              <a:off x="3801" y="677"/>
              <a:ext cx="1384" cy="1307"/>
              <a:chOff x="3801" y="682"/>
              <a:chExt cx="1269" cy="1307"/>
            </a:xfrm>
          </p:grpSpPr>
          <p:sp>
            <p:nvSpPr>
              <p:cNvPr id="32846" name="Freeform 15"/>
              <p:cNvSpPr>
                <a:spLocks/>
              </p:cNvSpPr>
              <p:nvPr/>
            </p:nvSpPr>
            <p:spPr bwMode="auto">
              <a:xfrm>
                <a:off x="3801" y="1067"/>
                <a:ext cx="1269" cy="225"/>
              </a:xfrm>
              <a:custGeom>
                <a:avLst/>
                <a:gdLst>
                  <a:gd name="T0" fmla="*/ 0 w 1375"/>
                  <a:gd name="T1" fmla="*/ 0 h 225"/>
                  <a:gd name="T2" fmla="*/ 0 w 1375"/>
                  <a:gd name="T3" fmla="*/ 225 h 225"/>
                  <a:gd name="T4" fmla="*/ 724 w 1375"/>
                  <a:gd name="T5" fmla="*/ 225 h 225"/>
                  <a:gd name="T6" fmla="*/ 724 w 1375"/>
                  <a:gd name="T7" fmla="*/ 0 h 225"/>
                  <a:gd name="T8" fmla="*/ 0 w 1375"/>
                  <a:gd name="T9" fmla="*/ 0 h 225"/>
                  <a:gd name="T10" fmla="*/ 0 w 1375"/>
                  <a:gd name="T11" fmla="*/ 0 h 225"/>
                  <a:gd name="T12" fmla="*/ 0 60000 65536"/>
                  <a:gd name="T13" fmla="*/ 0 60000 65536"/>
                  <a:gd name="T14" fmla="*/ 0 60000 65536"/>
                  <a:gd name="T15" fmla="*/ 0 60000 65536"/>
                  <a:gd name="T16" fmla="*/ 0 60000 65536"/>
                  <a:gd name="T17" fmla="*/ 0 60000 65536"/>
                  <a:gd name="T18" fmla="*/ 0 w 1375"/>
                  <a:gd name="T19" fmla="*/ 0 h 225"/>
                  <a:gd name="T20" fmla="*/ 1375 w 1375"/>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375" h="225">
                    <a:moveTo>
                      <a:pt x="0" y="0"/>
                    </a:moveTo>
                    <a:lnTo>
                      <a:pt x="0" y="225"/>
                    </a:lnTo>
                    <a:lnTo>
                      <a:pt x="1375" y="22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7" name="Rectangle 16"/>
              <p:cNvSpPr>
                <a:spLocks noChangeArrowheads="1"/>
              </p:cNvSpPr>
              <p:nvPr/>
            </p:nvSpPr>
            <p:spPr bwMode="auto">
              <a:xfrm>
                <a:off x="3801" y="1067"/>
                <a:ext cx="1269" cy="2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48" name="Rectangle 17"/>
              <p:cNvSpPr>
                <a:spLocks noChangeArrowheads="1"/>
              </p:cNvSpPr>
              <p:nvPr/>
            </p:nvSpPr>
            <p:spPr bwMode="auto">
              <a:xfrm>
                <a:off x="3831" y="1113"/>
                <a:ext cx="79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totalReceipts</a:t>
                </a:r>
                <a:endParaRPr lang="de-DE" altLang="en-US" sz="2000"/>
              </a:p>
            </p:txBody>
          </p:sp>
          <p:sp>
            <p:nvSpPr>
              <p:cNvPr id="32849" name="Freeform 18"/>
              <p:cNvSpPr>
                <a:spLocks/>
              </p:cNvSpPr>
              <p:nvPr/>
            </p:nvSpPr>
            <p:spPr bwMode="auto">
              <a:xfrm>
                <a:off x="3801" y="1292"/>
                <a:ext cx="1269" cy="697"/>
              </a:xfrm>
              <a:custGeom>
                <a:avLst/>
                <a:gdLst>
                  <a:gd name="T0" fmla="*/ 0 w 1375"/>
                  <a:gd name="T1" fmla="*/ 0 h 697"/>
                  <a:gd name="T2" fmla="*/ 0 w 1375"/>
                  <a:gd name="T3" fmla="*/ 697 h 697"/>
                  <a:gd name="T4" fmla="*/ 724 w 1375"/>
                  <a:gd name="T5" fmla="*/ 697 h 697"/>
                  <a:gd name="T6" fmla="*/ 724 w 1375"/>
                  <a:gd name="T7" fmla="*/ 0 h 697"/>
                  <a:gd name="T8" fmla="*/ 0 w 1375"/>
                  <a:gd name="T9" fmla="*/ 0 h 697"/>
                  <a:gd name="T10" fmla="*/ 0 w 1375"/>
                  <a:gd name="T11" fmla="*/ 0 h 697"/>
                  <a:gd name="T12" fmla="*/ 0 60000 65536"/>
                  <a:gd name="T13" fmla="*/ 0 60000 65536"/>
                  <a:gd name="T14" fmla="*/ 0 60000 65536"/>
                  <a:gd name="T15" fmla="*/ 0 60000 65536"/>
                  <a:gd name="T16" fmla="*/ 0 60000 65536"/>
                  <a:gd name="T17" fmla="*/ 0 60000 65536"/>
                  <a:gd name="T18" fmla="*/ 0 w 1375"/>
                  <a:gd name="T19" fmla="*/ 0 h 697"/>
                  <a:gd name="T20" fmla="*/ 1375 w 1375"/>
                  <a:gd name="T21" fmla="*/ 697 h 697"/>
                </a:gdLst>
                <a:ahLst/>
                <a:cxnLst>
                  <a:cxn ang="T12">
                    <a:pos x="T0" y="T1"/>
                  </a:cxn>
                  <a:cxn ang="T13">
                    <a:pos x="T2" y="T3"/>
                  </a:cxn>
                  <a:cxn ang="T14">
                    <a:pos x="T4" y="T5"/>
                  </a:cxn>
                  <a:cxn ang="T15">
                    <a:pos x="T6" y="T7"/>
                  </a:cxn>
                  <a:cxn ang="T16">
                    <a:pos x="T8" y="T9"/>
                  </a:cxn>
                  <a:cxn ang="T17">
                    <a:pos x="T10" y="T11"/>
                  </a:cxn>
                </a:cxnLst>
                <a:rect l="T18" t="T19" r="T20" b="T21"/>
                <a:pathLst>
                  <a:path w="1375" h="697">
                    <a:moveTo>
                      <a:pt x="0" y="0"/>
                    </a:moveTo>
                    <a:lnTo>
                      <a:pt x="0" y="697"/>
                    </a:lnTo>
                    <a:lnTo>
                      <a:pt x="1375" y="697"/>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0" name="Rectangle 19"/>
              <p:cNvSpPr>
                <a:spLocks noChangeArrowheads="1"/>
              </p:cNvSpPr>
              <p:nvPr/>
            </p:nvSpPr>
            <p:spPr bwMode="auto">
              <a:xfrm>
                <a:off x="3801" y="1292"/>
                <a:ext cx="1269" cy="69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51" name="Rectangle 20"/>
              <p:cNvSpPr>
                <a:spLocks noChangeArrowheads="1"/>
              </p:cNvSpPr>
              <p:nvPr/>
            </p:nvSpPr>
            <p:spPr bwMode="auto">
              <a:xfrm>
                <a:off x="3831" y="1342"/>
                <a:ext cx="89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collectMoney()</a:t>
                </a:r>
                <a:endParaRPr lang="de-DE" altLang="en-US" sz="2000"/>
              </a:p>
            </p:txBody>
          </p:sp>
          <p:sp>
            <p:nvSpPr>
              <p:cNvPr id="32852" name="Rectangle 21"/>
              <p:cNvSpPr>
                <a:spLocks noChangeArrowheads="1"/>
              </p:cNvSpPr>
              <p:nvPr/>
            </p:nvSpPr>
            <p:spPr bwMode="auto">
              <a:xfrm>
                <a:off x="3831" y="1498"/>
                <a:ext cx="8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makeChange()</a:t>
                </a:r>
                <a:endParaRPr lang="de-DE" altLang="en-US" sz="2000"/>
              </a:p>
            </p:txBody>
          </p:sp>
          <p:sp>
            <p:nvSpPr>
              <p:cNvPr id="32853" name="Rectangle 22"/>
              <p:cNvSpPr>
                <a:spLocks noChangeArrowheads="1"/>
              </p:cNvSpPr>
              <p:nvPr/>
            </p:nvSpPr>
            <p:spPr bwMode="auto">
              <a:xfrm>
                <a:off x="3831" y="1654"/>
                <a:ext cx="11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dispenseBeverage()</a:t>
                </a:r>
                <a:endParaRPr lang="de-DE" altLang="en-US" sz="2000"/>
              </a:p>
            </p:txBody>
          </p:sp>
          <p:sp>
            <p:nvSpPr>
              <p:cNvPr id="32854" name="Freeform 23"/>
              <p:cNvSpPr>
                <a:spLocks/>
              </p:cNvSpPr>
              <p:nvPr/>
            </p:nvSpPr>
            <p:spPr bwMode="auto">
              <a:xfrm>
                <a:off x="3801" y="682"/>
                <a:ext cx="1269" cy="385"/>
              </a:xfrm>
              <a:custGeom>
                <a:avLst/>
                <a:gdLst>
                  <a:gd name="T0" fmla="*/ 0 w 1375"/>
                  <a:gd name="T1" fmla="*/ 0 h 385"/>
                  <a:gd name="T2" fmla="*/ 0 w 1375"/>
                  <a:gd name="T3" fmla="*/ 385 h 385"/>
                  <a:gd name="T4" fmla="*/ 724 w 1375"/>
                  <a:gd name="T5" fmla="*/ 385 h 385"/>
                  <a:gd name="T6" fmla="*/ 724 w 1375"/>
                  <a:gd name="T7" fmla="*/ 0 h 385"/>
                  <a:gd name="T8" fmla="*/ 0 w 1375"/>
                  <a:gd name="T9" fmla="*/ 0 h 385"/>
                  <a:gd name="T10" fmla="*/ 0 w 1375"/>
                  <a:gd name="T11" fmla="*/ 0 h 385"/>
                  <a:gd name="T12" fmla="*/ 0 60000 65536"/>
                  <a:gd name="T13" fmla="*/ 0 60000 65536"/>
                  <a:gd name="T14" fmla="*/ 0 60000 65536"/>
                  <a:gd name="T15" fmla="*/ 0 60000 65536"/>
                  <a:gd name="T16" fmla="*/ 0 60000 65536"/>
                  <a:gd name="T17" fmla="*/ 0 60000 65536"/>
                  <a:gd name="T18" fmla="*/ 0 w 1375"/>
                  <a:gd name="T19" fmla="*/ 0 h 385"/>
                  <a:gd name="T20" fmla="*/ 1375 w 1375"/>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375" h="385">
                    <a:moveTo>
                      <a:pt x="0" y="0"/>
                    </a:moveTo>
                    <a:lnTo>
                      <a:pt x="0" y="385"/>
                    </a:lnTo>
                    <a:lnTo>
                      <a:pt x="1375" y="38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5" name="Rectangle 24"/>
              <p:cNvSpPr>
                <a:spLocks noChangeArrowheads="1"/>
              </p:cNvSpPr>
              <p:nvPr/>
            </p:nvSpPr>
            <p:spPr bwMode="auto">
              <a:xfrm>
                <a:off x="3801" y="682"/>
                <a:ext cx="1269" cy="38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56" name="Rectangle 25"/>
              <p:cNvSpPr>
                <a:spLocks noChangeArrowheads="1"/>
              </p:cNvSpPr>
              <p:nvPr/>
            </p:nvSpPr>
            <p:spPr bwMode="auto">
              <a:xfrm>
                <a:off x="3831" y="732"/>
                <a:ext cx="97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a:solidFill>
                      <a:srgbClr val="000000"/>
                    </a:solidFill>
                    <a:latin typeface="Geneva" charset="0"/>
                  </a:rPr>
                  <a:t>VendingMachine</a:t>
                </a:r>
                <a:endParaRPr lang="de-DE" altLang="en-US" sz="2000"/>
              </a:p>
            </p:txBody>
          </p:sp>
        </p:grpSp>
        <p:grpSp>
          <p:nvGrpSpPr>
            <p:cNvPr id="32819" name="Group 89"/>
            <p:cNvGrpSpPr>
              <a:grpSpLocks/>
            </p:cNvGrpSpPr>
            <p:nvPr/>
          </p:nvGrpSpPr>
          <p:grpSpPr bwMode="auto">
            <a:xfrm>
              <a:off x="3197" y="1980"/>
              <a:ext cx="2547" cy="2210"/>
              <a:chOff x="3197" y="1985"/>
              <a:chExt cx="2547" cy="2210"/>
            </a:xfrm>
          </p:grpSpPr>
          <p:sp>
            <p:nvSpPr>
              <p:cNvPr id="32820" name="Freeform 3"/>
              <p:cNvSpPr>
                <a:spLocks/>
              </p:cNvSpPr>
              <p:nvPr/>
            </p:nvSpPr>
            <p:spPr bwMode="auto">
              <a:xfrm>
                <a:off x="3197" y="3273"/>
                <a:ext cx="1111" cy="385"/>
              </a:xfrm>
              <a:custGeom>
                <a:avLst/>
                <a:gdLst>
                  <a:gd name="T0" fmla="*/ 0 w 1203"/>
                  <a:gd name="T1" fmla="*/ 0 h 385"/>
                  <a:gd name="T2" fmla="*/ 0 w 1203"/>
                  <a:gd name="T3" fmla="*/ 385 h 385"/>
                  <a:gd name="T4" fmla="*/ 637 w 1203"/>
                  <a:gd name="T5" fmla="*/ 385 h 385"/>
                  <a:gd name="T6" fmla="*/ 637 w 1203"/>
                  <a:gd name="T7" fmla="*/ 0 h 385"/>
                  <a:gd name="T8" fmla="*/ 0 w 1203"/>
                  <a:gd name="T9" fmla="*/ 0 h 385"/>
                  <a:gd name="T10" fmla="*/ 0 w 1203"/>
                  <a:gd name="T11" fmla="*/ 0 h 385"/>
                  <a:gd name="T12" fmla="*/ 0 60000 65536"/>
                  <a:gd name="T13" fmla="*/ 0 60000 65536"/>
                  <a:gd name="T14" fmla="*/ 0 60000 65536"/>
                  <a:gd name="T15" fmla="*/ 0 60000 65536"/>
                  <a:gd name="T16" fmla="*/ 0 60000 65536"/>
                  <a:gd name="T17" fmla="*/ 0 60000 65536"/>
                  <a:gd name="T18" fmla="*/ 0 w 1203"/>
                  <a:gd name="T19" fmla="*/ 0 h 385"/>
                  <a:gd name="T20" fmla="*/ 1203 w 1203"/>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203" h="385">
                    <a:moveTo>
                      <a:pt x="0" y="0"/>
                    </a:moveTo>
                    <a:lnTo>
                      <a:pt x="0" y="385"/>
                    </a:lnTo>
                    <a:lnTo>
                      <a:pt x="1203" y="385"/>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1" name="Rectangle 4"/>
              <p:cNvSpPr>
                <a:spLocks noChangeArrowheads="1"/>
              </p:cNvSpPr>
              <p:nvPr/>
            </p:nvSpPr>
            <p:spPr bwMode="auto">
              <a:xfrm>
                <a:off x="3197" y="3273"/>
                <a:ext cx="1111" cy="38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22" name="Rectangle 5"/>
              <p:cNvSpPr>
                <a:spLocks noChangeArrowheads="1"/>
              </p:cNvSpPr>
              <p:nvPr/>
            </p:nvSpPr>
            <p:spPr bwMode="auto">
              <a:xfrm>
                <a:off x="3228" y="3323"/>
                <a:ext cx="96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numberOfCups</a:t>
                </a:r>
                <a:endParaRPr lang="de-DE" altLang="en-US" sz="2000"/>
              </a:p>
            </p:txBody>
          </p:sp>
          <p:sp>
            <p:nvSpPr>
              <p:cNvPr id="32823" name="Rectangle 6"/>
              <p:cNvSpPr>
                <a:spLocks noChangeArrowheads="1"/>
              </p:cNvSpPr>
              <p:nvPr/>
            </p:nvSpPr>
            <p:spPr bwMode="auto">
              <a:xfrm>
                <a:off x="3228" y="3479"/>
                <a:ext cx="63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coffeeMix</a:t>
                </a:r>
                <a:endParaRPr lang="de-DE" altLang="en-US" sz="2000"/>
              </a:p>
            </p:txBody>
          </p:sp>
          <p:sp>
            <p:nvSpPr>
              <p:cNvPr id="32824" name="Freeform 7"/>
              <p:cNvSpPr>
                <a:spLocks/>
              </p:cNvSpPr>
              <p:nvPr/>
            </p:nvSpPr>
            <p:spPr bwMode="auto">
              <a:xfrm>
                <a:off x="3197" y="3658"/>
                <a:ext cx="1111" cy="537"/>
              </a:xfrm>
              <a:custGeom>
                <a:avLst/>
                <a:gdLst>
                  <a:gd name="T0" fmla="*/ 0 w 1203"/>
                  <a:gd name="T1" fmla="*/ 0 h 537"/>
                  <a:gd name="T2" fmla="*/ 0 w 1203"/>
                  <a:gd name="T3" fmla="*/ 537 h 537"/>
                  <a:gd name="T4" fmla="*/ 637 w 1203"/>
                  <a:gd name="T5" fmla="*/ 537 h 537"/>
                  <a:gd name="T6" fmla="*/ 637 w 1203"/>
                  <a:gd name="T7" fmla="*/ 0 h 537"/>
                  <a:gd name="T8" fmla="*/ 0 w 1203"/>
                  <a:gd name="T9" fmla="*/ 0 h 537"/>
                  <a:gd name="T10" fmla="*/ 0 w 1203"/>
                  <a:gd name="T11" fmla="*/ 0 h 537"/>
                  <a:gd name="T12" fmla="*/ 0 60000 65536"/>
                  <a:gd name="T13" fmla="*/ 0 60000 65536"/>
                  <a:gd name="T14" fmla="*/ 0 60000 65536"/>
                  <a:gd name="T15" fmla="*/ 0 60000 65536"/>
                  <a:gd name="T16" fmla="*/ 0 60000 65536"/>
                  <a:gd name="T17" fmla="*/ 0 60000 65536"/>
                  <a:gd name="T18" fmla="*/ 0 w 1203"/>
                  <a:gd name="T19" fmla="*/ 0 h 537"/>
                  <a:gd name="T20" fmla="*/ 1203 w 1203"/>
                  <a:gd name="T21" fmla="*/ 537 h 537"/>
                </a:gdLst>
                <a:ahLst/>
                <a:cxnLst>
                  <a:cxn ang="T12">
                    <a:pos x="T0" y="T1"/>
                  </a:cxn>
                  <a:cxn ang="T13">
                    <a:pos x="T2" y="T3"/>
                  </a:cxn>
                  <a:cxn ang="T14">
                    <a:pos x="T4" y="T5"/>
                  </a:cxn>
                  <a:cxn ang="T15">
                    <a:pos x="T6" y="T7"/>
                  </a:cxn>
                  <a:cxn ang="T16">
                    <a:pos x="T8" y="T9"/>
                  </a:cxn>
                  <a:cxn ang="T17">
                    <a:pos x="T10" y="T11"/>
                  </a:cxn>
                </a:cxnLst>
                <a:rect l="T18" t="T19" r="T20" b="T21"/>
                <a:pathLst>
                  <a:path w="1203" h="537">
                    <a:moveTo>
                      <a:pt x="0" y="0"/>
                    </a:moveTo>
                    <a:lnTo>
                      <a:pt x="0" y="537"/>
                    </a:lnTo>
                    <a:lnTo>
                      <a:pt x="1203" y="537"/>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5" name="Rectangle 8"/>
              <p:cNvSpPr>
                <a:spLocks noChangeArrowheads="1"/>
              </p:cNvSpPr>
              <p:nvPr/>
            </p:nvSpPr>
            <p:spPr bwMode="auto">
              <a:xfrm>
                <a:off x="3197" y="3658"/>
                <a:ext cx="1111" cy="5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26" name="Rectangle 9"/>
              <p:cNvSpPr>
                <a:spLocks noChangeArrowheads="1"/>
              </p:cNvSpPr>
              <p:nvPr/>
            </p:nvSpPr>
            <p:spPr bwMode="auto">
              <a:xfrm>
                <a:off x="3228" y="3704"/>
                <a:ext cx="81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heatWater()</a:t>
                </a:r>
                <a:endParaRPr lang="de-DE" altLang="en-US" sz="2000"/>
              </a:p>
            </p:txBody>
          </p:sp>
          <p:sp>
            <p:nvSpPr>
              <p:cNvPr id="32827" name="Rectangle 10"/>
              <p:cNvSpPr>
                <a:spLocks noChangeArrowheads="1"/>
              </p:cNvSpPr>
              <p:nvPr/>
            </p:nvSpPr>
            <p:spPr bwMode="auto">
              <a:xfrm>
                <a:off x="3228" y="3864"/>
                <a:ext cx="73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addSugar()</a:t>
                </a:r>
                <a:endParaRPr lang="de-DE" altLang="en-US" sz="2000"/>
              </a:p>
            </p:txBody>
          </p:sp>
          <p:sp>
            <p:nvSpPr>
              <p:cNvPr id="32828" name="Rectangle 11"/>
              <p:cNvSpPr>
                <a:spLocks noChangeArrowheads="1"/>
              </p:cNvSpPr>
              <p:nvPr/>
            </p:nvSpPr>
            <p:spPr bwMode="auto">
              <a:xfrm>
                <a:off x="3228" y="4020"/>
                <a:ext cx="9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addCreamer()</a:t>
                </a:r>
                <a:endParaRPr lang="de-DE" altLang="en-US" sz="2000"/>
              </a:p>
            </p:txBody>
          </p:sp>
          <p:sp>
            <p:nvSpPr>
              <p:cNvPr id="32829" name="Freeform 12"/>
              <p:cNvSpPr>
                <a:spLocks/>
              </p:cNvSpPr>
              <p:nvPr/>
            </p:nvSpPr>
            <p:spPr bwMode="auto">
              <a:xfrm>
                <a:off x="3197" y="2972"/>
                <a:ext cx="1111" cy="301"/>
              </a:xfrm>
              <a:custGeom>
                <a:avLst/>
                <a:gdLst>
                  <a:gd name="T0" fmla="*/ 0 w 1203"/>
                  <a:gd name="T1" fmla="*/ 0 h 301"/>
                  <a:gd name="T2" fmla="*/ 0 w 1203"/>
                  <a:gd name="T3" fmla="*/ 301 h 301"/>
                  <a:gd name="T4" fmla="*/ 637 w 1203"/>
                  <a:gd name="T5" fmla="*/ 301 h 301"/>
                  <a:gd name="T6" fmla="*/ 637 w 1203"/>
                  <a:gd name="T7" fmla="*/ 0 h 301"/>
                  <a:gd name="T8" fmla="*/ 0 w 1203"/>
                  <a:gd name="T9" fmla="*/ 0 h 301"/>
                  <a:gd name="T10" fmla="*/ 0 w 1203"/>
                  <a:gd name="T11" fmla="*/ 0 h 301"/>
                  <a:gd name="T12" fmla="*/ 0 60000 65536"/>
                  <a:gd name="T13" fmla="*/ 0 60000 65536"/>
                  <a:gd name="T14" fmla="*/ 0 60000 65536"/>
                  <a:gd name="T15" fmla="*/ 0 60000 65536"/>
                  <a:gd name="T16" fmla="*/ 0 60000 65536"/>
                  <a:gd name="T17" fmla="*/ 0 60000 65536"/>
                  <a:gd name="T18" fmla="*/ 0 w 1203"/>
                  <a:gd name="T19" fmla="*/ 0 h 301"/>
                  <a:gd name="T20" fmla="*/ 1203 w 1203"/>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1203" h="301">
                    <a:moveTo>
                      <a:pt x="0" y="0"/>
                    </a:moveTo>
                    <a:lnTo>
                      <a:pt x="0" y="301"/>
                    </a:lnTo>
                    <a:lnTo>
                      <a:pt x="1203" y="30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0" name="Rectangle 13"/>
              <p:cNvSpPr>
                <a:spLocks noChangeArrowheads="1"/>
              </p:cNvSpPr>
              <p:nvPr/>
            </p:nvSpPr>
            <p:spPr bwMode="auto">
              <a:xfrm>
                <a:off x="3197" y="2972"/>
                <a:ext cx="1111" cy="30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31" name="Rectangle 14"/>
              <p:cNvSpPr>
                <a:spLocks noChangeArrowheads="1"/>
              </p:cNvSpPr>
              <p:nvPr/>
            </p:nvSpPr>
            <p:spPr bwMode="auto">
              <a:xfrm>
                <a:off x="3243" y="3058"/>
                <a:ext cx="95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a:solidFill>
                      <a:srgbClr val="000000"/>
                    </a:solidFill>
                    <a:latin typeface="Geneva" charset="0"/>
                  </a:rPr>
                  <a:t>CoffeeMachine</a:t>
                </a:r>
                <a:endParaRPr lang="de-DE" altLang="en-US" sz="2000"/>
              </a:p>
            </p:txBody>
          </p:sp>
          <p:sp>
            <p:nvSpPr>
              <p:cNvPr id="32832" name="Freeform 26"/>
              <p:cNvSpPr>
                <a:spLocks/>
              </p:cNvSpPr>
              <p:nvPr/>
            </p:nvSpPr>
            <p:spPr bwMode="auto">
              <a:xfrm>
                <a:off x="4296" y="1985"/>
                <a:ext cx="133" cy="157"/>
              </a:xfrm>
              <a:custGeom>
                <a:avLst/>
                <a:gdLst>
                  <a:gd name="T0" fmla="*/ 77 w 144"/>
                  <a:gd name="T1" fmla="*/ 0 h 157"/>
                  <a:gd name="T2" fmla="*/ 0 w 144"/>
                  <a:gd name="T3" fmla="*/ 73 h 157"/>
                  <a:gd name="T4" fmla="*/ 62 w 144"/>
                  <a:gd name="T5" fmla="*/ 157 h 157"/>
                  <a:gd name="T6" fmla="*/ 77 w 144"/>
                  <a:gd name="T7" fmla="*/ 0 h 157"/>
                  <a:gd name="T8" fmla="*/ 0 60000 65536"/>
                  <a:gd name="T9" fmla="*/ 0 60000 65536"/>
                  <a:gd name="T10" fmla="*/ 0 60000 65536"/>
                  <a:gd name="T11" fmla="*/ 0 60000 65536"/>
                  <a:gd name="T12" fmla="*/ 0 w 144"/>
                  <a:gd name="T13" fmla="*/ 0 h 157"/>
                  <a:gd name="T14" fmla="*/ 144 w 144"/>
                  <a:gd name="T15" fmla="*/ 157 h 157"/>
                </a:gdLst>
                <a:ahLst/>
                <a:cxnLst>
                  <a:cxn ang="T8">
                    <a:pos x="T0" y="T1"/>
                  </a:cxn>
                  <a:cxn ang="T9">
                    <a:pos x="T2" y="T3"/>
                  </a:cxn>
                  <a:cxn ang="T10">
                    <a:pos x="T4" y="T5"/>
                  </a:cxn>
                  <a:cxn ang="T11">
                    <a:pos x="T6" y="T7"/>
                  </a:cxn>
                </a:cxnLst>
                <a:rect l="T12" t="T13" r="T14" b="T15"/>
                <a:pathLst>
                  <a:path w="144" h="157">
                    <a:moveTo>
                      <a:pt x="144" y="0"/>
                    </a:moveTo>
                    <a:lnTo>
                      <a:pt x="0" y="73"/>
                    </a:lnTo>
                    <a:lnTo>
                      <a:pt x="116" y="157"/>
                    </a:lnTo>
                    <a:lnTo>
                      <a:pt x="144"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33" name="Line 27"/>
              <p:cNvSpPr>
                <a:spLocks noChangeShapeType="1"/>
              </p:cNvSpPr>
              <p:nvPr/>
            </p:nvSpPr>
            <p:spPr bwMode="auto">
              <a:xfrm flipV="1">
                <a:off x="3753" y="2102"/>
                <a:ext cx="603" cy="8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4" name="Freeform 28"/>
              <p:cNvSpPr>
                <a:spLocks/>
              </p:cNvSpPr>
              <p:nvPr/>
            </p:nvSpPr>
            <p:spPr bwMode="auto">
              <a:xfrm>
                <a:off x="4633" y="3385"/>
                <a:ext cx="1111" cy="381"/>
              </a:xfrm>
              <a:custGeom>
                <a:avLst/>
                <a:gdLst>
                  <a:gd name="T0" fmla="*/ 0 w 1203"/>
                  <a:gd name="T1" fmla="*/ 0 h 381"/>
                  <a:gd name="T2" fmla="*/ 0 w 1203"/>
                  <a:gd name="T3" fmla="*/ 381 h 381"/>
                  <a:gd name="T4" fmla="*/ 637 w 1203"/>
                  <a:gd name="T5" fmla="*/ 381 h 381"/>
                  <a:gd name="T6" fmla="*/ 637 w 1203"/>
                  <a:gd name="T7" fmla="*/ 0 h 381"/>
                  <a:gd name="T8" fmla="*/ 0 w 1203"/>
                  <a:gd name="T9" fmla="*/ 0 h 381"/>
                  <a:gd name="T10" fmla="*/ 0 w 1203"/>
                  <a:gd name="T11" fmla="*/ 0 h 381"/>
                  <a:gd name="T12" fmla="*/ 0 60000 65536"/>
                  <a:gd name="T13" fmla="*/ 0 60000 65536"/>
                  <a:gd name="T14" fmla="*/ 0 60000 65536"/>
                  <a:gd name="T15" fmla="*/ 0 60000 65536"/>
                  <a:gd name="T16" fmla="*/ 0 60000 65536"/>
                  <a:gd name="T17" fmla="*/ 0 60000 65536"/>
                  <a:gd name="T18" fmla="*/ 0 w 1203"/>
                  <a:gd name="T19" fmla="*/ 0 h 381"/>
                  <a:gd name="T20" fmla="*/ 1203 w 1203"/>
                  <a:gd name="T21" fmla="*/ 381 h 381"/>
                </a:gdLst>
                <a:ahLst/>
                <a:cxnLst>
                  <a:cxn ang="T12">
                    <a:pos x="T0" y="T1"/>
                  </a:cxn>
                  <a:cxn ang="T13">
                    <a:pos x="T2" y="T3"/>
                  </a:cxn>
                  <a:cxn ang="T14">
                    <a:pos x="T4" y="T5"/>
                  </a:cxn>
                  <a:cxn ang="T15">
                    <a:pos x="T6" y="T7"/>
                  </a:cxn>
                  <a:cxn ang="T16">
                    <a:pos x="T8" y="T9"/>
                  </a:cxn>
                  <a:cxn ang="T17">
                    <a:pos x="T10" y="T11"/>
                  </a:cxn>
                </a:cxnLst>
                <a:rect l="T18" t="T19" r="T20" b="T21"/>
                <a:pathLst>
                  <a:path w="1203" h="381">
                    <a:moveTo>
                      <a:pt x="0" y="0"/>
                    </a:moveTo>
                    <a:lnTo>
                      <a:pt x="0" y="381"/>
                    </a:lnTo>
                    <a:lnTo>
                      <a:pt x="1203" y="38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5" name="Rectangle 29"/>
              <p:cNvSpPr>
                <a:spLocks noChangeArrowheads="1"/>
              </p:cNvSpPr>
              <p:nvPr/>
            </p:nvSpPr>
            <p:spPr bwMode="auto">
              <a:xfrm>
                <a:off x="4633" y="3385"/>
                <a:ext cx="1111" cy="38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36" name="Rectangle 30"/>
              <p:cNvSpPr>
                <a:spLocks noChangeArrowheads="1"/>
              </p:cNvSpPr>
              <p:nvPr/>
            </p:nvSpPr>
            <p:spPr bwMode="auto">
              <a:xfrm>
                <a:off x="4665" y="3431"/>
                <a:ext cx="74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cansOfBeer</a:t>
                </a:r>
                <a:endParaRPr lang="de-DE" altLang="en-US" sz="2000"/>
              </a:p>
            </p:txBody>
          </p:sp>
          <p:sp>
            <p:nvSpPr>
              <p:cNvPr id="32837" name="Rectangle 31"/>
              <p:cNvSpPr>
                <a:spLocks noChangeArrowheads="1"/>
              </p:cNvSpPr>
              <p:nvPr/>
            </p:nvSpPr>
            <p:spPr bwMode="auto">
              <a:xfrm>
                <a:off x="4665" y="3591"/>
                <a:ext cx="7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cansOfCola</a:t>
                </a:r>
                <a:endParaRPr lang="de-DE" altLang="en-US" sz="2000"/>
              </a:p>
            </p:txBody>
          </p:sp>
          <p:sp>
            <p:nvSpPr>
              <p:cNvPr id="32838" name="Freeform 32"/>
              <p:cNvSpPr>
                <a:spLocks/>
              </p:cNvSpPr>
              <p:nvPr/>
            </p:nvSpPr>
            <p:spPr bwMode="auto">
              <a:xfrm>
                <a:off x="4633" y="3766"/>
                <a:ext cx="1111" cy="228"/>
              </a:xfrm>
              <a:custGeom>
                <a:avLst/>
                <a:gdLst>
                  <a:gd name="T0" fmla="*/ 0 w 1203"/>
                  <a:gd name="T1" fmla="*/ 0 h 228"/>
                  <a:gd name="T2" fmla="*/ 0 w 1203"/>
                  <a:gd name="T3" fmla="*/ 228 h 228"/>
                  <a:gd name="T4" fmla="*/ 637 w 1203"/>
                  <a:gd name="T5" fmla="*/ 228 h 228"/>
                  <a:gd name="T6" fmla="*/ 637 w 1203"/>
                  <a:gd name="T7" fmla="*/ 0 h 228"/>
                  <a:gd name="T8" fmla="*/ 0 w 1203"/>
                  <a:gd name="T9" fmla="*/ 0 h 228"/>
                  <a:gd name="T10" fmla="*/ 0 w 1203"/>
                  <a:gd name="T11" fmla="*/ 0 h 228"/>
                  <a:gd name="T12" fmla="*/ 0 60000 65536"/>
                  <a:gd name="T13" fmla="*/ 0 60000 65536"/>
                  <a:gd name="T14" fmla="*/ 0 60000 65536"/>
                  <a:gd name="T15" fmla="*/ 0 60000 65536"/>
                  <a:gd name="T16" fmla="*/ 0 60000 65536"/>
                  <a:gd name="T17" fmla="*/ 0 60000 65536"/>
                  <a:gd name="T18" fmla="*/ 0 w 1203"/>
                  <a:gd name="T19" fmla="*/ 0 h 228"/>
                  <a:gd name="T20" fmla="*/ 1203 w 1203"/>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1203" h="228">
                    <a:moveTo>
                      <a:pt x="0" y="0"/>
                    </a:moveTo>
                    <a:lnTo>
                      <a:pt x="0" y="228"/>
                    </a:lnTo>
                    <a:lnTo>
                      <a:pt x="1203" y="228"/>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9" name="Rectangle 33"/>
              <p:cNvSpPr>
                <a:spLocks noChangeArrowheads="1"/>
              </p:cNvSpPr>
              <p:nvPr/>
            </p:nvSpPr>
            <p:spPr bwMode="auto">
              <a:xfrm>
                <a:off x="4633" y="3766"/>
                <a:ext cx="1111" cy="22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40" name="Rectangle 34"/>
              <p:cNvSpPr>
                <a:spLocks noChangeArrowheads="1"/>
              </p:cNvSpPr>
              <p:nvPr/>
            </p:nvSpPr>
            <p:spPr bwMode="auto">
              <a:xfrm>
                <a:off x="4665" y="3816"/>
                <a:ext cx="37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b="0">
                    <a:solidFill>
                      <a:srgbClr val="000000"/>
                    </a:solidFill>
                    <a:latin typeface="Geneva" charset="0"/>
                  </a:rPr>
                  <a:t>chill()</a:t>
                </a:r>
                <a:endParaRPr lang="de-DE" altLang="en-US" sz="2000"/>
              </a:p>
            </p:txBody>
          </p:sp>
          <p:sp>
            <p:nvSpPr>
              <p:cNvPr id="32841" name="Freeform 35"/>
              <p:cNvSpPr>
                <a:spLocks/>
              </p:cNvSpPr>
              <p:nvPr/>
            </p:nvSpPr>
            <p:spPr bwMode="auto">
              <a:xfrm>
                <a:off x="4633" y="3084"/>
                <a:ext cx="1111" cy="301"/>
              </a:xfrm>
              <a:custGeom>
                <a:avLst/>
                <a:gdLst>
                  <a:gd name="T0" fmla="*/ 0 w 1203"/>
                  <a:gd name="T1" fmla="*/ 0 h 301"/>
                  <a:gd name="T2" fmla="*/ 0 w 1203"/>
                  <a:gd name="T3" fmla="*/ 301 h 301"/>
                  <a:gd name="T4" fmla="*/ 637 w 1203"/>
                  <a:gd name="T5" fmla="*/ 301 h 301"/>
                  <a:gd name="T6" fmla="*/ 637 w 1203"/>
                  <a:gd name="T7" fmla="*/ 0 h 301"/>
                  <a:gd name="T8" fmla="*/ 0 w 1203"/>
                  <a:gd name="T9" fmla="*/ 0 h 301"/>
                  <a:gd name="T10" fmla="*/ 0 w 1203"/>
                  <a:gd name="T11" fmla="*/ 0 h 301"/>
                  <a:gd name="T12" fmla="*/ 0 60000 65536"/>
                  <a:gd name="T13" fmla="*/ 0 60000 65536"/>
                  <a:gd name="T14" fmla="*/ 0 60000 65536"/>
                  <a:gd name="T15" fmla="*/ 0 60000 65536"/>
                  <a:gd name="T16" fmla="*/ 0 60000 65536"/>
                  <a:gd name="T17" fmla="*/ 0 60000 65536"/>
                  <a:gd name="T18" fmla="*/ 0 w 1203"/>
                  <a:gd name="T19" fmla="*/ 0 h 301"/>
                  <a:gd name="T20" fmla="*/ 1203 w 1203"/>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1203" h="301">
                    <a:moveTo>
                      <a:pt x="0" y="0"/>
                    </a:moveTo>
                    <a:lnTo>
                      <a:pt x="0" y="301"/>
                    </a:lnTo>
                    <a:lnTo>
                      <a:pt x="1203" y="30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2" name="Rectangle 36"/>
              <p:cNvSpPr>
                <a:spLocks noChangeArrowheads="1"/>
              </p:cNvSpPr>
              <p:nvPr/>
            </p:nvSpPr>
            <p:spPr bwMode="auto">
              <a:xfrm>
                <a:off x="4633" y="3084"/>
                <a:ext cx="1111" cy="30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43" name="Rectangle 37"/>
              <p:cNvSpPr>
                <a:spLocks noChangeArrowheads="1"/>
              </p:cNvSpPr>
              <p:nvPr/>
            </p:nvSpPr>
            <p:spPr bwMode="auto">
              <a:xfrm>
                <a:off x="4742" y="3170"/>
                <a:ext cx="84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700">
                    <a:solidFill>
                      <a:srgbClr val="000000"/>
                    </a:solidFill>
                    <a:latin typeface="Geneva" charset="0"/>
                  </a:rPr>
                  <a:t>SodaMachine</a:t>
                </a:r>
                <a:endParaRPr lang="de-DE" altLang="en-US" sz="2000"/>
              </a:p>
            </p:txBody>
          </p:sp>
          <p:sp>
            <p:nvSpPr>
              <p:cNvPr id="32844" name="Freeform 38"/>
              <p:cNvSpPr>
                <a:spLocks/>
              </p:cNvSpPr>
              <p:nvPr/>
            </p:nvSpPr>
            <p:spPr bwMode="auto">
              <a:xfrm>
                <a:off x="4429" y="1989"/>
                <a:ext cx="131" cy="157"/>
              </a:xfrm>
              <a:custGeom>
                <a:avLst/>
                <a:gdLst>
                  <a:gd name="T0" fmla="*/ 0 w 141"/>
                  <a:gd name="T1" fmla="*/ 0 h 157"/>
                  <a:gd name="T2" fmla="*/ 16 w 141"/>
                  <a:gd name="T3" fmla="*/ 157 h 157"/>
                  <a:gd name="T4" fmla="*/ 79 w 141"/>
                  <a:gd name="T5" fmla="*/ 69 h 157"/>
                  <a:gd name="T6" fmla="*/ 0 w 141"/>
                  <a:gd name="T7" fmla="*/ 0 h 157"/>
                  <a:gd name="T8" fmla="*/ 0 60000 65536"/>
                  <a:gd name="T9" fmla="*/ 0 60000 65536"/>
                  <a:gd name="T10" fmla="*/ 0 60000 65536"/>
                  <a:gd name="T11" fmla="*/ 0 60000 65536"/>
                  <a:gd name="T12" fmla="*/ 0 w 141"/>
                  <a:gd name="T13" fmla="*/ 0 h 157"/>
                  <a:gd name="T14" fmla="*/ 141 w 141"/>
                  <a:gd name="T15" fmla="*/ 157 h 157"/>
                </a:gdLst>
                <a:ahLst/>
                <a:cxnLst>
                  <a:cxn ang="T8">
                    <a:pos x="T0" y="T1"/>
                  </a:cxn>
                  <a:cxn ang="T9">
                    <a:pos x="T2" y="T3"/>
                  </a:cxn>
                  <a:cxn ang="T10">
                    <a:pos x="T4" y="T5"/>
                  </a:cxn>
                  <a:cxn ang="T11">
                    <a:pos x="T6" y="T7"/>
                  </a:cxn>
                </a:cxnLst>
                <a:rect l="T12" t="T13" r="T14" b="T15"/>
                <a:pathLst>
                  <a:path w="141" h="157">
                    <a:moveTo>
                      <a:pt x="0" y="0"/>
                    </a:moveTo>
                    <a:lnTo>
                      <a:pt x="28" y="157"/>
                    </a:lnTo>
                    <a:lnTo>
                      <a:pt x="141" y="69"/>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45" name="Line 39"/>
              <p:cNvSpPr>
                <a:spLocks noChangeShapeType="1"/>
              </p:cNvSpPr>
              <p:nvPr/>
            </p:nvSpPr>
            <p:spPr bwMode="auto">
              <a:xfrm flipH="1" flipV="1">
                <a:off x="4512" y="2106"/>
                <a:ext cx="673" cy="9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93929" name="Oval 41"/>
          <p:cNvSpPr>
            <a:spLocks noChangeArrowheads="1"/>
          </p:cNvSpPr>
          <p:nvPr/>
        </p:nvSpPr>
        <p:spPr bwMode="auto">
          <a:xfrm>
            <a:off x="4994275" y="1562100"/>
            <a:ext cx="3595688" cy="1608138"/>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de-DE" altLang="en-US">
              <a:solidFill>
                <a:schemeClr val="hlink"/>
              </a:solidFill>
              <a:latin typeface="Palatino" charset="0"/>
            </a:endParaRPr>
          </a:p>
        </p:txBody>
      </p:sp>
      <p:grpSp>
        <p:nvGrpSpPr>
          <p:cNvPr id="32773" name="Group 86"/>
          <p:cNvGrpSpPr>
            <a:grpSpLocks/>
          </p:cNvGrpSpPr>
          <p:nvPr/>
        </p:nvGrpSpPr>
        <p:grpSpPr bwMode="auto">
          <a:xfrm>
            <a:off x="101600" y="1203325"/>
            <a:ext cx="4605338" cy="5105400"/>
            <a:chOff x="129" y="685"/>
            <a:chExt cx="3255" cy="3494"/>
          </a:xfrm>
        </p:grpSpPr>
        <p:grpSp>
          <p:nvGrpSpPr>
            <p:cNvPr id="32776" name="Group 44"/>
            <p:cNvGrpSpPr>
              <a:grpSpLocks/>
            </p:cNvGrpSpPr>
            <p:nvPr/>
          </p:nvGrpSpPr>
          <p:grpSpPr bwMode="auto">
            <a:xfrm>
              <a:off x="129" y="2221"/>
              <a:ext cx="1735" cy="1958"/>
              <a:chOff x="2257" y="2157"/>
              <a:chExt cx="1735" cy="1958"/>
            </a:xfrm>
          </p:grpSpPr>
          <p:sp>
            <p:nvSpPr>
              <p:cNvPr id="32800" name="Freeform 45"/>
              <p:cNvSpPr>
                <a:spLocks/>
              </p:cNvSpPr>
              <p:nvPr/>
            </p:nvSpPr>
            <p:spPr bwMode="auto">
              <a:xfrm>
                <a:off x="2412" y="2474"/>
                <a:ext cx="1294" cy="569"/>
              </a:xfrm>
              <a:custGeom>
                <a:avLst/>
                <a:gdLst>
                  <a:gd name="T0" fmla="*/ 0 w 1402"/>
                  <a:gd name="T1" fmla="*/ 0 h 569"/>
                  <a:gd name="T2" fmla="*/ 0 w 1402"/>
                  <a:gd name="T3" fmla="*/ 569 h 569"/>
                  <a:gd name="T4" fmla="*/ 738 w 1402"/>
                  <a:gd name="T5" fmla="*/ 569 h 569"/>
                  <a:gd name="T6" fmla="*/ 738 w 1402"/>
                  <a:gd name="T7" fmla="*/ 0 h 569"/>
                  <a:gd name="T8" fmla="*/ 0 w 1402"/>
                  <a:gd name="T9" fmla="*/ 0 h 569"/>
                  <a:gd name="T10" fmla="*/ 0 w 1402"/>
                  <a:gd name="T11" fmla="*/ 0 h 569"/>
                  <a:gd name="T12" fmla="*/ 0 60000 65536"/>
                  <a:gd name="T13" fmla="*/ 0 60000 65536"/>
                  <a:gd name="T14" fmla="*/ 0 60000 65536"/>
                  <a:gd name="T15" fmla="*/ 0 60000 65536"/>
                  <a:gd name="T16" fmla="*/ 0 60000 65536"/>
                  <a:gd name="T17" fmla="*/ 0 60000 65536"/>
                  <a:gd name="T18" fmla="*/ 0 w 1402"/>
                  <a:gd name="T19" fmla="*/ 0 h 569"/>
                  <a:gd name="T20" fmla="*/ 1402 w 1402"/>
                  <a:gd name="T21" fmla="*/ 569 h 569"/>
                </a:gdLst>
                <a:ahLst/>
                <a:cxnLst>
                  <a:cxn ang="T12">
                    <a:pos x="T0" y="T1"/>
                  </a:cxn>
                  <a:cxn ang="T13">
                    <a:pos x="T2" y="T3"/>
                  </a:cxn>
                  <a:cxn ang="T14">
                    <a:pos x="T4" y="T5"/>
                  </a:cxn>
                  <a:cxn ang="T15">
                    <a:pos x="T6" y="T7"/>
                  </a:cxn>
                  <a:cxn ang="T16">
                    <a:pos x="T8" y="T9"/>
                  </a:cxn>
                  <a:cxn ang="T17">
                    <a:pos x="T10" y="T11"/>
                  </a:cxn>
                </a:cxnLst>
                <a:rect l="T18" t="T19" r="T20" b="T21"/>
                <a:pathLst>
                  <a:path w="1402" h="569">
                    <a:moveTo>
                      <a:pt x="0" y="0"/>
                    </a:moveTo>
                    <a:lnTo>
                      <a:pt x="0" y="569"/>
                    </a:lnTo>
                    <a:lnTo>
                      <a:pt x="1402" y="569"/>
                    </a:lnTo>
                    <a:lnTo>
                      <a:pt x="14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1" name="Rectangle 46"/>
              <p:cNvSpPr>
                <a:spLocks noChangeArrowheads="1"/>
              </p:cNvSpPr>
              <p:nvPr/>
            </p:nvSpPr>
            <p:spPr bwMode="auto">
              <a:xfrm>
                <a:off x="2447" y="2527"/>
                <a:ext cx="103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totalReceipts</a:t>
                </a:r>
                <a:endParaRPr lang="de-DE" altLang="en-US" sz="2000"/>
              </a:p>
            </p:txBody>
          </p:sp>
          <p:sp>
            <p:nvSpPr>
              <p:cNvPr id="32802" name="Rectangle 47"/>
              <p:cNvSpPr>
                <a:spLocks noChangeArrowheads="1"/>
              </p:cNvSpPr>
              <p:nvPr/>
            </p:nvSpPr>
            <p:spPr bwMode="auto">
              <a:xfrm>
                <a:off x="2447" y="2695"/>
                <a:ext cx="114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numberOfCups</a:t>
                </a:r>
                <a:endParaRPr lang="de-DE" altLang="en-US" sz="2000"/>
              </a:p>
            </p:txBody>
          </p:sp>
          <p:sp>
            <p:nvSpPr>
              <p:cNvPr id="32803" name="Rectangle 48"/>
              <p:cNvSpPr>
                <a:spLocks noChangeArrowheads="1"/>
              </p:cNvSpPr>
              <p:nvPr/>
            </p:nvSpPr>
            <p:spPr bwMode="auto">
              <a:xfrm>
                <a:off x="2447" y="2860"/>
                <a:ext cx="7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coffeeMix</a:t>
                </a:r>
                <a:endParaRPr lang="de-DE" altLang="en-US" sz="2000"/>
              </a:p>
            </p:txBody>
          </p:sp>
          <p:sp>
            <p:nvSpPr>
              <p:cNvPr id="32804" name="Freeform 49"/>
              <p:cNvSpPr>
                <a:spLocks/>
              </p:cNvSpPr>
              <p:nvPr/>
            </p:nvSpPr>
            <p:spPr bwMode="auto">
              <a:xfrm>
                <a:off x="2412" y="3043"/>
                <a:ext cx="1294" cy="1068"/>
              </a:xfrm>
              <a:custGeom>
                <a:avLst/>
                <a:gdLst>
                  <a:gd name="T0" fmla="*/ 0 w 1402"/>
                  <a:gd name="T1" fmla="*/ 0 h 1068"/>
                  <a:gd name="T2" fmla="*/ 0 w 1402"/>
                  <a:gd name="T3" fmla="*/ 1068 h 1068"/>
                  <a:gd name="T4" fmla="*/ 738 w 1402"/>
                  <a:gd name="T5" fmla="*/ 1068 h 1068"/>
                  <a:gd name="T6" fmla="*/ 738 w 1402"/>
                  <a:gd name="T7" fmla="*/ 0 h 1068"/>
                  <a:gd name="T8" fmla="*/ 0 w 1402"/>
                  <a:gd name="T9" fmla="*/ 0 h 1068"/>
                  <a:gd name="T10" fmla="*/ 0 w 1402"/>
                  <a:gd name="T11" fmla="*/ 0 h 1068"/>
                  <a:gd name="T12" fmla="*/ 0 60000 65536"/>
                  <a:gd name="T13" fmla="*/ 0 60000 65536"/>
                  <a:gd name="T14" fmla="*/ 0 60000 65536"/>
                  <a:gd name="T15" fmla="*/ 0 60000 65536"/>
                  <a:gd name="T16" fmla="*/ 0 60000 65536"/>
                  <a:gd name="T17" fmla="*/ 0 60000 65536"/>
                  <a:gd name="T18" fmla="*/ 0 w 1402"/>
                  <a:gd name="T19" fmla="*/ 0 h 1068"/>
                  <a:gd name="T20" fmla="*/ 1402 w 1402"/>
                  <a:gd name="T21" fmla="*/ 1068 h 1068"/>
                </a:gdLst>
                <a:ahLst/>
                <a:cxnLst>
                  <a:cxn ang="T12">
                    <a:pos x="T0" y="T1"/>
                  </a:cxn>
                  <a:cxn ang="T13">
                    <a:pos x="T2" y="T3"/>
                  </a:cxn>
                  <a:cxn ang="T14">
                    <a:pos x="T4" y="T5"/>
                  </a:cxn>
                  <a:cxn ang="T15">
                    <a:pos x="T6" y="T7"/>
                  </a:cxn>
                  <a:cxn ang="T16">
                    <a:pos x="T8" y="T9"/>
                  </a:cxn>
                  <a:cxn ang="T17">
                    <a:pos x="T10" y="T11"/>
                  </a:cxn>
                </a:cxnLst>
                <a:rect l="T18" t="T19" r="T20" b="T21"/>
                <a:pathLst>
                  <a:path w="1402" h="1068">
                    <a:moveTo>
                      <a:pt x="0" y="0"/>
                    </a:moveTo>
                    <a:lnTo>
                      <a:pt x="0" y="1068"/>
                    </a:lnTo>
                    <a:lnTo>
                      <a:pt x="1402" y="1068"/>
                    </a:lnTo>
                    <a:lnTo>
                      <a:pt x="14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5" name="Rectangle 50"/>
              <p:cNvSpPr>
                <a:spLocks noChangeArrowheads="1"/>
              </p:cNvSpPr>
              <p:nvPr/>
            </p:nvSpPr>
            <p:spPr bwMode="auto">
              <a:xfrm>
                <a:off x="2447" y="3097"/>
                <a:ext cx="116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collectMoney()</a:t>
                </a:r>
                <a:endParaRPr lang="de-DE" altLang="en-US" sz="2000"/>
              </a:p>
            </p:txBody>
          </p:sp>
          <p:sp>
            <p:nvSpPr>
              <p:cNvPr id="32806" name="Rectangle 51"/>
              <p:cNvSpPr>
                <a:spLocks noChangeArrowheads="1"/>
              </p:cNvSpPr>
              <p:nvPr/>
            </p:nvSpPr>
            <p:spPr bwMode="auto">
              <a:xfrm>
                <a:off x="2447" y="3260"/>
                <a:ext cx="113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makeChange()</a:t>
                </a:r>
                <a:endParaRPr lang="de-DE" altLang="en-US" sz="2000"/>
              </a:p>
            </p:txBody>
          </p:sp>
          <p:sp>
            <p:nvSpPr>
              <p:cNvPr id="32807" name="Rectangle 52"/>
              <p:cNvSpPr>
                <a:spLocks noChangeArrowheads="1"/>
              </p:cNvSpPr>
              <p:nvPr/>
            </p:nvSpPr>
            <p:spPr bwMode="auto">
              <a:xfrm>
                <a:off x="2447" y="3425"/>
                <a:ext cx="96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heatWater()</a:t>
                </a:r>
                <a:endParaRPr lang="de-DE" altLang="en-US" sz="2000"/>
              </a:p>
            </p:txBody>
          </p:sp>
          <p:sp>
            <p:nvSpPr>
              <p:cNvPr id="32808" name="Rectangle 53"/>
              <p:cNvSpPr>
                <a:spLocks noChangeArrowheads="1"/>
              </p:cNvSpPr>
              <p:nvPr/>
            </p:nvSpPr>
            <p:spPr bwMode="auto">
              <a:xfrm>
                <a:off x="2447" y="3594"/>
                <a:ext cx="154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dispenseBeverage()</a:t>
                </a:r>
                <a:endParaRPr lang="de-DE" altLang="en-US" sz="2000"/>
              </a:p>
            </p:txBody>
          </p:sp>
          <p:sp>
            <p:nvSpPr>
              <p:cNvPr id="32809" name="Rectangle 54"/>
              <p:cNvSpPr>
                <a:spLocks noChangeArrowheads="1"/>
              </p:cNvSpPr>
              <p:nvPr/>
            </p:nvSpPr>
            <p:spPr bwMode="auto">
              <a:xfrm>
                <a:off x="2447" y="3759"/>
                <a:ext cx="87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addSugar()</a:t>
                </a:r>
                <a:endParaRPr lang="de-DE" altLang="en-US" sz="2000"/>
              </a:p>
            </p:txBody>
          </p:sp>
          <p:sp>
            <p:nvSpPr>
              <p:cNvPr id="32810" name="Rectangle 55"/>
              <p:cNvSpPr>
                <a:spLocks noChangeArrowheads="1"/>
              </p:cNvSpPr>
              <p:nvPr/>
            </p:nvSpPr>
            <p:spPr bwMode="auto">
              <a:xfrm>
                <a:off x="2447" y="3927"/>
                <a:ext cx="107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addCreamer()</a:t>
                </a:r>
                <a:endParaRPr lang="de-DE" altLang="en-US" sz="2000"/>
              </a:p>
            </p:txBody>
          </p:sp>
          <p:sp>
            <p:nvSpPr>
              <p:cNvPr id="32811" name="Freeform 56"/>
              <p:cNvSpPr>
                <a:spLocks/>
              </p:cNvSpPr>
              <p:nvPr/>
            </p:nvSpPr>
            <p:spPr bwMode="auto">
              <a:xfrm>
                <a:off x="2412" y="2157"/>
                <a:ext cx="1294" cy="317"/>
              </a:xfrm>
              <a:custGeom>
                <a:avLst/>
                <a:gdLst>
                  <a:gd name="T0" fmla="*/ 0 w 1402"/>
                  <a:gd name="T1" fmla="*/ 0 h 317"/>
                  <a:gd name="T2" fmla="*/ 0 w 1402"/>
                  <a:gd name="T3" fmla="*/ 317 h 317"/>
                  <a:gd name="T4" fmla="*/ 738 w 1402"/>
                  <a:gd name="T5" fmla="*/ 317 h 317"/>
                  <a:gd name="T6" fmla="*/ 738 w 1402"/>
                  <a:gd name="T7" fmla="*/ 0 h 317"/>
                  <a:gd name="T8" fmla="*/ 0 w 1402"/>
                  <a:gd name="T9" fmla="*/ 0 h 317"/>
                  <a:gd name="T10" fmla="*/ 0 w 1402"/>
                  <a:gd name="T11" fmla="*/ 0 h 317"/>
                  <a:gd name="T12" fmla="*/ 0 60000 65536"/>
                  <a:gd name="T13" fmla="*/ 0 60000 65536"/>
                  <a:gd name="T14" fmla="*/ 0 60000 65536"/>
                  <a:gd name="T15" fmla="*/ 0 60000 65536"/>
                  <a:gd name="T16" fmla="*/ 0 60000 65536"/>
                  <a:gd name="T17" fmla="*/ 0 60000 65536"/>
                  <a:gd name="T18" fmla="*/ 0 w 1402"/>
                  <a:gd name="T19" fmla="*/ 0 h 317"/>
                  <a:gd name="T20" fmla="*/ 1402 w 1402"/>
                  <a:gd name="T21" fmla="*/ 317 h 317"/>
                </a:gdLst>
                <a:ahLst/>
                <a:cxnLst>
                  <a:cxn ang="T12">
                    <a:pos x="T0" y="T1"/>
                  </a:cxn>
                  <a:cxn ang="T13">
                    <a:pos x="T2" y="T3"/>
                  </a:cxn>
                  <a:cxn ang="T14">
                    <a:pos x="T4" y="T5"/>
                  </a:cxn>
                  <a:cxn ang="T15">
                    <a:pos x="T6" y="T7"/>
                  </a:cxn>
                  <a:cxn ang="T16">
                    <a:pos x="T8" y="T9"/>
                  </a:cxn>
                  <a:cxn ang="T17">
                    <a:pos x="T10" y="T11"/>
                  </a:cxn>
                </a:cxnLst>
                <a:rect l="T18" t="T19" r="T20" b="T21"/>
                <a:pathLst>
                  <a:path w="1402" h="317">
                    <a:moveTo>
                      <a:pt x="0" y="0"/>
                    </a:moveTo>
                    <a:lnTo>
                      <a:pt x="0" y="317"/>
                    </a:lnTo>
                    <a:lnTo>
                      <a:pt x="1402" y="317"/>
                    </a:lnTo>
                    <a:lnTo>
                      <a:pt x="14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2812" name="Group 57"/>
              <p:cNvGrpSpPr>
                <a:grpSpLocks/>
              </p:cNvGrpSpPr>
              <p:nvPr/>
            </p:nvGrpSpPr>
            <p:grpSpPr bwMode="auto">
              <a:xfrm>
                <a:off x="2257" y="2157"/>
                <a:ext cx="1591" cy="1954"/>
                <a:chOff x="2380" y="2157"/>
                <a:chExt cx="1402" cy="1954"/>
              </a:xfrm>
            </p:grpSpPr>
            <p:grpSp>
              <p:nvGrpSpPr>
                <p:cNvPr id="32813" name="Group 58"/>
                <p:cNvGrpSpPr>
                  <a:grpSpLocks/>
                </p:cNvGrpSpPr>
                <p:nvPr/>
              </p:nvGrpSpPr>
              <p:grpSpPr bwMode="auto">
                <a:xfrm>
                  <a:off x="2380" y="2157"/>
                  <a:ext cx="1402" cy="1954"/>
                  <a:chOff x="2380" y="2157"/>
                  <a:chExt cx="1402" cy="1954"/>
                </a:xfrm>
              </p:grpSpPr>
              <p:sp>
                <p:nvSpPr>
                  <p:cNvPr id="32815" name="Rectangle 59"/>
                  <p:cNvSpPr>
                    <a:spLocks noChangeArrowheads="1"/>
                  </p:cNvSpPr>
                  <p:nvPr/>
                </p:nvSpPr>
                <p:spPr bwMode="auto">
                  <a:xfrm>
                    <a:off x="2380" y="2474"/>
                    <a:ext cx="1402" cy="56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16" name="Rectangle 60"/>
                  <p:cNvSpPr>
                    <a:spLocks noChangeArrowheads="1"/>
                  </p:cNvSpPr>
                  <p:nvPr/>
                </p:nvSpPr>
                <p:spPr bwMode="auto">
                  <a:xfrm>
                    <a:off x="2380" y="3043"/>
                    <a:ext cx="1402" cy="106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817" name="Rectangle 61"/>
                  <p:cNvSpPr>
                    <a:spLocks noChangeArrowheads="1"/>
                  </p:cNvSpPr>
                  <p:nvPr/>
                </p:nvSpPr>
                <p:spPr bwMode="auto">
                  <a:xfrm>
                    <a:off x="2380" y="2157"/>
                    <a:ext cx="1402" cy="31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
              <p:nvSpPr>
                <p:cNvPr id="32814" name="Rectangle 62"/>
                <p:cNvSpPr>
                  <a:spLocks noChangeArrowheads="1"/>
                </p:cNvSpPr>
                <p:nvPr/>
              </p:nvSpPr>
              <p:spPr bwMode="auto">
                <a:xfrm>
                  <a:off x="2502" y="2252"/>
                  <a:ext cx="100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CoffeeMachine</a:t>
                  </a:r>
                  <a:endParaRPr lang="de-DE" altLang="en-US" sz="2000"/>
                </a:p>
              </p:txBody>
            </p:sp>
          </p:grpSp>
        </p:grpSp>
        <p:grpSp>
          <p:nvGrpSpPr>
            <p:cNvPr id="32777" name="Group 63"/>
            <p:cNvGrpSpPr>
              <a:grpSpLocks/>
            </p:cNvGrpSpPr>
            <p:nvPr/>
          </p:nvGrpSpPr>
          <p:grpSpPr bwMode="auto">
            <a:xfrm>
              <a:off x="273" y="685"/>
              <a:ext cx="1336" cy="878"/>
              <a:chOff x="2401" y="621"/>
              <a:chExt cx="1336" cy="878"/>
            </a:xfrm>
          </p:grpSpPr>
          <p:sp>
            <p:nvSpPr>
              <p:cNvPr id="32793" name="Freeform 64"/>
              <p:cNvSpPr>
                <a:spLocks/>
              </p:cNvSpPr>
              <p:nvPr/>
            </p:nvSpPr>
            <p:spPr bwMode="auto">
              <a:xfrm>
                <a:off x="2401" y="1022"/>
                <a:ext cx="1336" cy="236"/>
              </a:xfrm>
              <a:custGeom>
                <a:avLst/>
                <a:gdLst>
                  <a:gd name="T0" fmla="*/ 0 w 1447"/>
                  <a:gd name="T1" fmla="*/ 0 h 236"/>
                  <a:gd name="T2" fmla="*/ 0 w 1447"/>
                  <a:gd name="T3" fmla="*/ 236 h 236"/>
                  <a:gd name="T4" fmla="*/ 764 w 1447"/>
                  <a:gd name="T5" fmla="*/ 236 h 236"/>
                  <a:gd name="T6" fmla="*/ 764 w 1447"/>
                  <a:gd name="T7" fmla="*/ 0 h 236"/>
                  <a:gd name="T8" fmla="*/ 0 w 1447"/>
                  <a:gd name="T9" fmla="*/ 0 h 236"/>
                  <a:gd name="T10" fmla="*/ 0 w 1447"/>
                  <a:gd name="T11" fmla="*/ 0 h 236"/>
                  <a:gd name="T12" fmla="*/ 0 60000 65536"/>
                  <a:gd name="T13" fmla="*/ 0 60000 65536"/>
                  <a:gd name="T14" fmla="*/ 0 60000 65536"/>
                  <a:gd name="T15" fmla="*/ 0 60000 65536"/>
                  <a:gd name="T16" fmla="*/ 0 60000 65536"/>
                  <a:gd name="T17" fmla="*/ 0 60000 65536"/>
                  <a:gd name="T18" fmla="*/ 0 w 1447"/>
                  <a:gd name="T19" fmla="*/ 0 h 236"/>
                  <a:gd name="T20" fmla="*/ 1447 w 1447"/>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1447" h="236">
                    <a:moveTo>
                      <a:pt x="0" y="0"/>
                    </a:moveTo>
                    <a:lnTo>
                      <a:pt x="0" y="236"/>
                    </a:lnTo>
                    <a:lnTo>
                      <a:pt x="1447" y="236"/>
                    </a:lnTo>
                    <a:lnTo>
                      <a:pt x="144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4" name="Freeform 65"/>
              <p:cNvSpPr>
                <a:spLocks/>
              </p:cNvSpPr>
              <p:nvPr/>
            </p:nvSpPr>
            <p:spPr bwMode="auto">
              <a:xfrm>
                <a:off x="2401" y="1258"/>
                <a:ext cx="1336" cy="241"/>
              </a:xfrm>
              <a:custGeom>
                <a:avLst/>
                <a:gdLst>
                  <a:gd name="T0" fmla="*/ 0 w 1447"/>
                  <a:gd name="T1" fmla="*/ 0 h 241"/>
                  <a:gd name="T2" fmla="*/ 0 w 1447"/>
                  <a:gd name="T3" fmla="*/ 241 h 241"/>
                  <a:gd name="T4" fmla="*/ 764 w 1447"/>
                  <a:gd name="T5" fmla="*/ 241 h 241"/>
                  <a:gd name="T6" fmla="*/ 764 w 1447"/>
                  <a:gd name="T7" fmla="*/ 0 h 241"/>
                  <a:gd name="T8" fmla="*/ 0 w 1447"/>
                  <a:gd name="T9" fmla="*/ 0 h 241"/>
                  <a:gd name="T10" fmla="*/ 0 w 1447"/>
                  <a:gd name="T11" fmla="*/ 0 h 241"/>
                  <a:gd name="T12" fmla="*/ 0 60000 65536"/>
                  <a:gd name="T13" fmla="*/ 0 60000 65536"/>
                  <a:gd name="T14" fmla="*/ 0 60000 65536"/>
                  <a:gd name="T15" fmla="*/ 0 60000 65536"/>
                  <a:gd name="T16" fmla="*/ 0 60000 65536"/>
                  <a:gd name="T17" fmla="*/ 0 60000 65536"/>
                  <a:gd name="T18" fmla="*/ 0 w 1447"/>
                  <a:gd name="T19" fmla="*/ 0 h 241"/>
                  <a:gd name="T20" fmla="*/ 1447 w 1447"/>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1447" h="241">
                    <a:moveTo>
                      <a:pt x="0" y="0"/>
                    </a:moveTo>
                    <a:lnTo>
                      <a:pt x="0" y="241"/>
                    </a:lnTo>
                    <a:lnTo>
                      <a:pt x="1447" y="241"/>
                    </a:lnTo>
                    <a:lnTo>
                      <a:pt x="144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Rectangle 66"/>
              <p:cNvSpPr>
                <a:spLocks noChangeArrowheads="1"/>
              </p:cNvSpPr>
              <p:nvPr/>
            </p:nvSpPr>
            <p:spPr bwMode="auto">
              <a:xfrm>
                <a:off x="2401" y="1022"/>
                <a:ext cx="1336" cy="23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796" name="Rectangle 67"/>
              <p:cNvSpPr>
                <a:spLocks noChangeArrowheads="1"/>
              </p:cNvSpPr>
              <p:nvPr/>
            </p:nvSpPr>
            <p:spPr bwMode="auto">
              <a:xfrm>
                <a:off x="2401" y="1258"/>
                <a:ext cx="1336" cy="24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797" name="Freeform 68"/>
              <p:cNvSpPr>
                <a:spLocks/>
              </p:cNvSpPr>
              <p:nvPr/>
            </p:nvSpPr>
            <p:spPr bwMode="auto">
              <a:xfrm>
                <a:off x="2401" y="621"/>
                <a:ext cx="1336" cy="401"/>
              </a:xfrm>
              <a:custGeom>
                <a:avLst/>
                <a:gdLst>
                  <a:gd name="T0" fmla="*/ 0 w 1447"/>
                  <a:gd name="T1" fmla="*/ 0 h 401"/>
                  <a:gd name="T2" fmla="*/ 0 w 1447"/>
                  <a:gd name="T3" fmla="*/ 401 h 401"/>
                  <a:gd name="T4" fmla="*/ 764 w 1447"/>
                  <a:gd name="T5" fmla="*/ 401 h 401"/>
                  <a:gd name="T6" fmla="*/ 764 w 1447"/>
                  <a:gd name="T7" fmla="*/ 0 h 401"/>
                  <a:gd name="T8" fmla="*/ 0 w 1447"/>
                  <a:gd name="T9" fmla="*/ 0 h 401"/>
                  <a:gd name="T10" fmla="*/ 0 w 1447"/>
                  <a:gd name="T11" fmla="*/ 0 h 401"/>
                  <a:gd name="T12" fmla="*/ 0 60000 65536"/>
                  <a:gd name="T13" fmla="*/ 0 60000 65536"/>
                  <a:gd name="T14" fmla="*/ 0 60000 65536"/>
                  <a:gd name="T15" fmla="*/ 0 60000 65536"/>
                  <a:gd name="T16" fmla="*/ 0 60000 65536"/>
                  <a:gd name="T17" fmla="*/ 0 60000 65536"/>
                  <a:gd name="T18" fmla="*/ 0 w 1447"/>
                  <a:gd name="T19" fmla="*/ 0 h 401"/>
                  <a:gd name="T20" fmla="*/ 1447 w 1447"/>
                  <a:gd name="T21" fmla="*/ 401 h 401"/>
                </a:gdLst>
                <a:ahLst/>
                <a:cxnLst>
                  <a:cxn ang="T12">
                    <a:pos x="T0" y="T1"/>
                  </a:cxn>
                  <a:cxn ang="T13">
                    <a:pos x="T2" y="T3"/>
                  </a:cxn>
                  <a:cxn ang="T14">
                    <a:pos x="T4" y="T5"/>
                  </a:cxn>
                  <a:cxn ang="T15">
                    <a:pos x="T6" y="T7"/>
                  </a:cxn>
                  <a:cxn ang="T16">
                    <a:pos x="T8" y="T9"/>
                  </a:cxn>
                  <a:cxn ang="T17">
                    <a:pos x="T10" y="T11"/>
                  </a:cxn>
                </a:cxnLst>
                <a:rect l="T18" t="T19" r="T20" b="T21"/>
                <a:pathLst>
                  <a:path w="1447" h="401">
                    <a:moveTo>
                      <a:pt x="0" y="0"/>
                    </a:moveTo>
                    <a:lnTo>
                      <a:pt x="0" y="401"/>
                    </a:lnTo>
                    <a:lnTo>
                      <a:pt x="1447" y="401"/>
                    </a:lnTo>
                    <a:lnTo>
                      <a:pt x="144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8" name="Rectangle 69"/>
              <p:cNvSpPr>
                <a:spLocks noChangeArrowheads="1"/>
              </p:cNvSpPr>
              <p:nvPr/>
            </p:nvSpPr>
            <p:spPr bwMode="auto">
              <a:xfrm>
                <a:off x="2401" y="621"/>
                <a:ext cx="1336" cy="40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799" name="Rectangle 70"/>
              <p:cNvSpPr>
                <a:spLocks noChangeArrowheads="1"/>
              </p:cNvSpPr>
              <p:nvPr/>
            </p:nvSpPr>
            <p:spPr bwMode="auto">
              <a:xfrm>
                <a:off x="2433" y="669"/>
                <a:ext cx="1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VendingMachine</a:t>
                </a:r>
                <a:endParaRPr lang="de-DE" altLang="en-US" sz="2000"/>
              </a:p>
            </p:txBody>
          </p:sp>
        </p:grpSp>
        <p:grpSp>
          <p:nvGrpSpPr>
            <p:cNvPr id="32778" name="Group 71"/>
            <p:cNvGrpSpPr>
              <a:grpSpLocks/>
            </p:cNvGrpSpPr>
            <p:nvPr/>
          </p:nvGrpSpPr>
          <p:grpSpPr bwMode="auto">
            <a:xfrm>
              <a:off x="1793" y="2168"/>
              <a:ext cx="1591" cy="1996"/>
              <a:chOff x="3921" y="2104"/>
              <a:chExt cx="1591" cy="1996"/>
            </a:xfrm>
          </p:grpSpPr>
          <p:pic>
            <p:nvPicPr>
              <p:cNvPr id="32786"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 y="2104"/>
                <a:ext cx="1396"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2787" name="Group 73"/>
              <p:cNvGrpSpPr>
                <a:grpSpLocks/>
              </p:cNvGrpSpPr>
              <p:nvPr/>
            </p:nvGrpSpPr>
            <p:grpSpPr bwMode="auto">
              <a:xfrm>
                <a:off x="3921" y="2146"/>
                <a:ext cx="1591" cy="1954"/>
                <a:chOff x="2380" y="2157"/>
                <a:chExt cx="1402" cy="1954"/>
              </a:xfrm>
            </p:grpSpPr>
            <p:grpSp>
              <p:nvGrpSpPr>
                <p:cNvPr id="32788" name="Group 74"/>
                <p:cNvGrpSpPr>
                  <a:grpSpLocks/>
                </p:cNvGrpSpPr>
                <p:nvPr/>
              </p:nvGrpSpPr>
              <p:grpSpPr bwMode="auto">
                <a:xfrm>
                  <a:off x="2380" y="2157"/>
                  <a:ext cx="1402" cy="1954"/>
                  <a:chOff x="2380" y="2157"/>
                  <a:chExt cx="1402" cy="1954"/>
                </a:xfrm>
              </p:grpSpPr>
              <p:sp>
                <p:nvSpPr>
                  <p:cNvPr id="32790" name="Rectangle 75"/>
                  <p:cNvSpPr>
                    <a:spLocks noChangeArrowheads="1"/>
                  </p:cNvSpPr>
                  <p:nvPr/>
                </p:nvSpPr>
                <p:spPr bwMode="auto">
                  <a:xfrm>
                    <a:off x="2380" y="2474"/>
                    <a:ext cx="1402" cy="56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791" name="Rectangle 76"/>
                  <p:cNvSpPr>
                    <a:spLocks noChangeArrowheads="1"/>
                  </p:cNvSpPr>
                  <p:nvPr/>
                </p:nvSpPr>
                <p:spPr bwMode="auto">
                  <a:xfrm>
                    <a:off x="2380" y="3043"/>
                    <a:ext cx="1402" cy="106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2792" name="Rectangle 77"/>
                  <p:cNvSpPr>
                    <a:spLocks noChangeArrowheads="1"/>
                  </p:cNvSpPr>
                  <p:nvPr/>
                </p:nvSpPr>
                <p:spPr bwMode="auto">
                  <a:xfrm>
                    <a:off x="2380" y="2157"/>
                    <a:ext cx="1402" cy="31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
              <p:nvSpPr>
                <p:cNvPr id="32789" name="Rectangle 78"/>
                <p:cNvSpPr>
                  <a:spLocks noChangeArrowheads="1"/>
                </p:cNvSpPr>
                <p:nvPr/>
              </p:nvSpPr>
              <p:spPr bwMode="auto">
                <a:xfrm>
                  <a:off x="2501" y="2250"/>
                  <a:ext cx="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de-DE" altLang="en-US" sz="2000"/>
                </a:p>
              </p:txBody>
            </p:sp>
          </p:grpSp>
        </p:grpSp>
        <p:grpSp>
          <p:nvGrpSpPr>
            <p:cNvPr id="32779" name="Group 79"/>
            <p:cNvGrpSpPr>
              <a:grpSpLocks/>
            </p:cNvGrpSpPr>
            <p:nvPr/>
          </p:nvGrpSpPr>
          <p:grpSpPr bwMode="auto">
            <a:xfrm>
              <a:off x="861" y="1558"/>
              <a:ext cx="1084" cy="664"/>
              <a:chOff x="2989" y="1494"/>
              <a:chExt cx="1084" cy="664"/>
            </a:xfrm>
          </p:grpSpPr>
          <p:grpSp>
            <p:nvGrpSpPr>
              <p:cNvPr id="32780" name="Group 80"/>
              <p:cNvGrpSpPr>
                <a:grpSpLocks/>
              </p:cNvGrpSpPr>
              <p:nvPr/>
            </p:nvGrpSpPr>
            <p:grpSpPr bwMode="auto">
              <a:xfrm>
                <a:off x="2989" y="1494"/>
                <a:ext cx="140" cy="664"/>
                <a:chOff x="3005" y="1494"/>
                <a:chExt cx="152" cy="664"/>
              </a:xfrm>
            </p:grpSpPr>
            <p:sp>
              <p:nvSpPr>
                <p:cNvPr id="32784" name="Freeform 81"/>
                <p:cNvSpPr>
                  <a:spLocks/>
                </p:cNvSpPr>
                <p:nvPr/>
              </p:nvSpPr>
              <p:spPr bwMode="auto">
                <a:xfrm>
                  <a:off x="3005" y="1494"/>
                  <a:ext cx="152" cy="148"/>
                </a:xfrm>
                <a:custGeom>
                  <a:avLst/>
                  <a:gdLst>
                    <a:gd name="T0" fmla="*/ 80 w 152"/>
                    <a:gd name="T1" fmla="*/ 0 h 148"/>
                    <a:gd name="T2" fmla="*/ 0 w 152"/>
                    <a:gd name="T3" fmla="*/ 148 h 148"/>
                    <a:gd name="T4" fmla="*/ 152 w 152"/>
                    <a:gd name="T5" fmla="*/ 148 h 148"/>
                    <a:gd name="T6" fmla="*/ 80 w 152"/>
                    <a:gd name="T7" fmla="*/ 0 h 148"/>
                    <a:gd name="T8" fmla="*/ 0 60000 65536"/>
                    <a:gd name="T9" fmla="*/ 0 60000 65536"/>
                    <a:gd name="T10" fmla="*/ 0 60000 65536"/>
                    <a:gd name="T11" fmla="*/ 0 60000 65536"/>
                    <a:gd name="T12" fmla="*/ 0 w 152"/>
                    <a:gd name="T13" fmla="*/ 0 h 148"/>
                    <a:gd name="T14" fmla="*/ 152 w 152"/>
                    <a:gd name="T15" fmla="*/ 148 h 148"/>
                  </a:gdLst>
                  <a:ahLst/>
                  <a:cxnLst>
                    <a:cxn ang="T8">
                      <a:pos x="T0" y="T1"/>
                    </a:cxn>
                    <a:cxn ang="T9">
                      <a:pos x="T2" y="T3"/>
                    </a:cxn>
                    <a:cxn ang="T10">
                      <a:pos x="T4" y="T5"/>
                    </a:cxn>
                    <a:cxn ang="T11">
                      <a:pos x="T6" y="T7"/>
                    </a:cxn>
                  </a:cxnLst>
                  <a:rect l="T12" t="T13" r="T14" b="T15"/>
                  <a:pathLst>
                    <a:path w="152" h="148">
                      <a:moveTo>
                        <a:pt x="80" y="0"/>
                      </a:moveTo>
                      <a:lnTo>
                        <a:pt x="0" y="148"/>
                      </a:lnTo>
                      <a:lnTo>
                        <a:pt x="152" y="148"/>
                      </a:lnTo>
                      <a:lnTo>
                        <a:pt x="8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5" name="Line 82"/>
                <p:cNvSpPr>
                  <a:spLocks noChangeShapeType="1"/>
                </p:cNvSpPr>
                <p:nvPr/>
              </p:nvSpPr>
              <p:spPr bwMode="auto">
                <a:xfrm flipH="1" flipV="1">
                  <a:off x="3085" y="1646"/>
                  <a:ext cx="1" cy="5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81" name="Group 83"/>
              <p:cNvGrpSpPr>
                <a:grpSpLocks/>
              </p:cNvGrpSpPr>
              <p:nvPr/>
            </p:nvGrpSpPr>
            <p:grpSpPr bwMode="auto">
              <a:xfrm>
                <a:off x="3500" y="1498"/>
                <a:ext cx="573" cy="632"/>
                <a:chOff x="3500" y="1498"/>
                <a:chExt cx="573" cy="632"/>
              </a:xfrm>
            </p:grpSpPr>
            <p:sp>
              <p:nvSpPr>
                <p:cNvPr id="32782" name="Freeform 84"/>
                <p:cNvSpPr>
                  <a:spLocks/>
                </p:cNvSpPr>
                <p:nvPr/>
              </p:nvSpPr>
              <p:spPr bwMode="auto">
                <a:xfrm>
                  <a:off x="3500" y="1498"/>
                  <a:ext cx="131" cy="157"/>
                </a:xfrm>
                <a:custGeom>
                  <a:avLst/>
                  <a:gdLst>
                    <a:gd name="T0" fmla="*/ 0 w 141"/>
                    <a:gd name="T1" fmla="*/ 0 h 157"/>
                    <a:gd name="T2" fmla="*/ 16 w 141"/>
                    <a:gd name="T3" fmla="*/ 157 h 157"/>
                    <a:gd name="T4" fmla="*/ 79 w 141"/>
                    <a:gd name="T5" fmla="*/ 69 h 157"/>
                    <a:gd name="T6" fmla="*/ 0 w 141"/>
                    <a:gd name="T7" fmla="*/ 0 h 157"/>
                    <a:gd name="T8" fmla="*/ 0 60000 65536"/>
                    <a:gd name="T9" fmla="*/ 0 60000 65536"/>
                    <a:gd name="T10" fmla="*/ 0 60000 65536"/>
                    <a:gd name="T11" fmla="*/ 0 60000 65536"/>
                    <a:gd name="T12" fmla="*/ 0 w 141"/>
                    <a:gd name="T13" fmla="*/ 0 h 157"/>
                    <a:gd name="T14" fmla="*/ 141 w 141"/>
                    <a:gd name="T15" fmla="*/ 157 h 157"/>
                  </a:gdLst>
                  <a:ahLst/>
                  <a:cxnLst>
                    <a:cxn ang="T8">
                      <a:pos x="T0" y="T1"/>
                    </a:cxn>
                    <a:cxn ang="T9">
                      <a:pos x="T2" y="T3"/>
                    </a:cxn>
                    <a:cxn ang="T10">
                      <a:pos x="T4" y="T5"/>
                    </a:cxn>
                    <a:cxn ang="T11">
                      <a:pos x="T6" y="T7"/>
                    </a:cxn>
                  </a:cxnLst>
                  <a:rect l="T12" t="T13" r="T14" b="T15"/>
                  <a:pathLst>
                    <a:path w="141" h="157">
                      <a:moveTo>
                        <a:pt x="0" y="0"/>
                      </a:moveTo>
                      <a:lnTo>
                        <a:pt x="28" y="157"/>
                      </a:lnTo>
                      <a:lnTo>
                        <a:pt x="141" y="69"/>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3" name="Line 85"/>
                <p:cNvSpPr>
                  <a:spLocks noChangeShapeType="1"/>
                </p:cNvSpPr>
                <p:nvPr/>
              </p:nvSpPr>
              <p:spPr bwMode="auto">
                <a:xfrm flipH="1" flipV="1">
                  <a:off x="3599" y="1599"/>
                  <a:ext cx="474" cy="5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293975" name="AutoShape 87"/>
          <p:cNvSpPr>
            <a:spLocks noChangeArrowheads="1"/>
          </p:cNvSpPr>
          <p:nvPr/>
        </p:nvSpPr>
        <p:spPr bwMode="auto">
          <a:xfrm>
            <a:off x="3460750" y="2566988"/>
            <a:ext cx="1169988" cy="592137"/>
          </a:xfrm>
          <a:prstGeom prst="rightArrow">
            <a:avLst>
              <a:gd name="adj1" fmla="val 50000"/>
              <a:gd name="adj2" fmla="val 49397"/>
            </a:avLst>
          </a:prstGeom>
          <a:solidFill>
            <a:srgbClr val="0005C5"/>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293979" name="Text Box 91"/>
          <p:cNvSpPr txBox="1">
            <a:spLocks noChangeArrowheads="1"/>
          </p:cNvSpPr>
          <p:nvPr/>
        </p:nvSpPr>
        <p:spPr bwMode="auto">
          <a:xfrm>
            <a:off x="2333625" y="1125538"/>
            <a:ext cx="3124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t>Called </a:t>
            </a:r>
            <a:r>
              <a:rPr lang="en-US" altLang="en-US">
                <a:solidFill>
                  <a:srgbClr val="FF273F"/>
                </a:solidFill>
              </a:rPr>
              <a:t>Remodeling</a:t>
            </a:r>
            <a:r>
              <a:rPr lang="en-US" altLang="en-US"/>
              <a:t> if done on </a:t>
            </a:r>
            <a:br>
              <a:rPr lang="en-US" altLang="en-US"/>
            </a:br>
            <a:r>
              <a:rPr lang="en-US" altLang="en-US"/>
              <a:t>the model level;</a:t>
            </a:r>
          </a:p>
          <a:p>
            <a:pPr algn="ctr"/>
            <a:r>
              <a:rPr lang="en-US" altLang="en-US"/>
              <a:t>called </a:t>
            </a:r>
            <a:r>
              <a:rPr lang="en-US" altLang="en-US">
                <a:solidFill>
                  <a:srgbClr val="FF273F"/>
                </a:solidFill>
              </a:rPr>
              <a:t>Refactoring</a:t>
            </a:r>
            <a:r>
              <a:rPr lang="en-US" altLang="en-US"/>
              <a:t> if done on</a:t>
            </a:r>
            <a:br>
              <a:rPr lang="en-US" altLang="en-US"/>
            </a:br>
            <a:r>
              <a:rPr lang="en-US" altLang="en-US"/>
              <a:t>the source code level.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9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9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397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39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29" grpId="0" animBg="1" autoUpdateAnimBg="0"/>
      <p:bldP spid="293975" grpId="0" animBg="1"/>
      <p:bldP spid="2939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ea typeface="ＭＳ Ｐゴシック" pitchFamily="34" charset="-128"/>
              </a:rPr>
              <a:t>Outline of Today</a:t>
            </a:r>
          </a:p>
        </p:txBody>
      </p:sp>
      <p:sp>
        <p:nvSpPr>
          <p:cNvPr id="5123" name="Rectangle 3"/>
          <p:cNvSpPr>
            <a:spLocks noGrp="1" noChangeArrowheads="1"/>
          </p:cNvSpPr>
          <p:nvPr>
            <p:ph type="body" idx="1"/>
          </p:nvPr>
        </p:nvSpPr>
        <p:spPr>
          <a:xfrm>
            <a:off x="522288" y="1295400"/>
            <a:ext cx="8001000" cy="5200650"/>
          </a:xfrm>
        </p:spPr>
        <p:txBody>
          <a:bodyPr/>
          <a:lstStyle/>
          <a:p>
            <a:pPr eaLnBrk="1" hangingPunct="1">
              <a:defRPr/>
            </a:pPr>
            <a:r>
              <a:rPr lang="en-US" altLang="en-US" sz="1600" dirty="0" smtClean="0">
                <a:ea typeface="ＭＳ Ｐゴシック" pitchFamily="34" charset="-128"/>
              </a:rPr>
              <a:t>Definition and </a:t>
            </a:r>
            <a:r>
              <a:rPr lang="en-US" altLang="en-US" sz="1600" dirty="0" err="1" smtClean="0">
                <a:ea typeface="ＭＳ Ｐゴシック" pitchFamily="34" charset="-128"/>
              </a:rPr>
              <a:t>Terminoloty</a:t>
            </a:r>
            <a:r>
              <a:rPr lang="en-US" altLang="en-US" sz="1600" dirty="0" smtClean="0">
                <a:ea typeface="ＭＳ Ｐゴシック" pitchFamily="34" charset="-128"/>
              </a:rPr>
              <a:t>: Object Design vs Detailed Design</a:t>
            </a:r>
          </a:p>
          <a:p>
            <a:pPr eaLnBrk="1" hangingPunct="1">
              <a:defRPr/>
            </a:pPr>
            <a:r>
              <a:rPr lang="en-US" altLang="en-US" sz="1600" dirty="0" smtClean="0">
                <a:ea typeface="ＭＳ Ｐゴシック" pitchFamily="34" charset="-128"/>
              </a:rPr>
              <a:t>System Design vs Object Design</a:t>
            </a:r>
          </a:p>
          <a:p>
            <a:pPr eaLnBrk="1" hangingPunct="1">
              <a:defRPr/>
            </a:pPr>
            <a:r>
              <a:rPr lang="en-US" altLang="en-US" sz="1600" dirty="0" smtClean="0">
                <a:ea typeface="ＭＳ Ｐゴシック" pitchFamily="34" charset="-128"/>
              </a:rPr>
              <a:t>Object Design Activities </a:t>
            </a:r>
          </a:p>
          <a:p>
            <a:pPr eaLnBrk="1" hangingPunct="1">
              <a:defRPr/>
            </a:pPr>
            <a:r>
              <a:rPr lang="en-US" altLang="en-US" sz="1600" dirty="0" smtClean="0">
                <a:ea typeface="ＭＳ Ｐゴシック" pitchFamily="34" charset="-128"/>
              </a:rPr>
              <a:t>Reuse examples</a:t>
            </a:r>
          </a:p>
          <a:p>
            <a:pPr lvl="1" eaLnBrk="1" hangingPunct="1">
              <a:defRPr/>
            </a:pPr>
            <a:r>
              <a:rPr lang="en-US" altLang="en-US" sz="1600" dirty="0" err="1" smtClean="0">
                <a:ea typeface="ＭＳ Ｐゴシック" pitchFamily="34" charset="-128"/>
              </a:rPr>
              <a:t>Whitebox</a:t>
            </a:r>
            <a:r>
              <a:rPr lang="en-US" altLang="en-US" sz="1600" dirty="0" smtClean="0">
                <a:ea typeface="ＭＳ Ｐゴシック" pitchFamily="34" charset="-128"/>
              </a:rPr>
              <a:t> and </a:t>
            </a:r>
            <a:r>
              <a:rPr lang="en-US" altLang="en-US" sz="1600" dirty="0" err="1" smtClean="0">
                <a:ea typeface="ＭＳ Ｐゴシック" pitchFamily="34" charset="-128"/>
              </a:rPr>
              <a:t>Blackbox</a:t>
            </a:r>
            <a:r>
              <a:rPr lang="en-US" altLang="en-US" sz="1600" dirty="0" smtClean="0">
                <a:ea typeface="ＭＳ Ｐゴシック" pitchFamily="34" charset="-128"/>
              </a:rPr>
              <a:t> Reuse</a:t>
            </a:r>
          </a:p>
          <a:p>
            <a:pPr eaLnBrk="1" hangingPunct="1">
              <a:defRPr/>
            </a:pPr>
            <a:r>
              <a:rPr lang="en-US" altLang="en-US" sz="1600" dirty="0" smtClean="0">
                <a:ea typeface="ＭＳ Ｐゴシック" pitchFamily="34" charset="-128"/>
              </a:rPr>
              <a:t>Object design leads also to new classes</a:t>
            </a:r>
          </a:p>
          <a:p>
            <a:pPr eaLnBrk="1" hangingPunct="1">
              <a:defRPr/>
            </a:pPr>
            <a:r>
              <a:rPr lang="en-US" altLang="en-US" sz="1600" dirty="0" smtClean="0">
                <a:ea typeface="ＭＳ Ｐゴシック" pitchFamily="34" charset="-128"/>
              </a:rPr>
              <a:t>Implementation vs Specification Inheritance</a:t>
            </a:r>
          </a:p>
          <a:p>
            <a:pPr eaLnBrk="1" hangingPunct="1">
              <a:defRPr/>
            </a:pPr>
            <a:r>
              <a:rPr lang="en-US" altLang="en-US" sz="1600" dirty="0" smtClean="0">
                <a:ea typeface="ＭＳ Ｐゴシック" pitchFamily="34" charset="-128"/>
              </a:rPr>
              <a:t>Inheritance vs Delegation</a:t>
            </a:r>
          </a:p>
          <a:p>
            <a:pPr eaLnBrk="1" hangingPunct="1">
              <a:defRPr/>
            </a:pPr>
            <a:r>
              <a:rPr lang="en-US" altLang="en-US" sz="1600" dirty="0" smtClean="0">
                <a:ea typeface="ＭＳ Ｐゴシック" pitchFamily="34" charset="-128"/>
              </a:rPr>
              <a:t>Design Patterns</a:t>
            </a:r>
          </a:p>
          <a:p>
            <a:pPr lvl="1" eaLnBrk="1" hangingPunct="1">
              <a:defRPr/>
            </a:pPr>
            <a:r>
              <a:rPr lang="en-US" altLang="en-US" sz="1600" dirty="0" smtClean="0">
                <a:ea typeface="ＭＳ Ｐゴシック" pitchFamily="34" charset="-128"/>
              </a:rPr>
              <a:t>Usefulness of design patterns</a:t>
            </a:r>
          </a:p>
          <a:p>
            <a:pPr lvl="1" eaLnBrk="1" hangingPunct="1">
              <a:defRPr/>
            </a:pPr>
            <a:r>
              <a:rPr lang="en-US" altLang="en-US" sz="1600" dirty="0" smtClean="0">
                <a:ea typeface="ＭＳ Ｐゴシック" pitchFamily="34" charset="-128"/>
              </a:rPr>
              <a:t>Design Pattern Categories</a:t>
            </a:r>
          </a:p>
          <a:p>
            <a:pPr eaLnBrk="1" hangingPunct="1">
              <a:defRPr/>
            </a:pPr>
            <a:r>
              <a:rPr lang="en-US" altLang="en-US" sz="1600" dirty="0" smtClean="0">
                <a:ea typeface="ＭＳ Ｐゴシック" pitchFamily="34" charset="-128"/>
              </a:rPr>
              <a:t>Patterns covered in this lecture</a:t>
            </a:r>
          </a:p>
          <a:p>
            <a:pPr lvl="1" eaLnBrk="1" hangingPunct="1">
              <a:defRPr/>
            </a:pPr>
            <a:r>
              <a:rPr lang="en-US" altLang="en-US" sz="1600" dirty="0" smtClean="0">
                <a:ea typeface="ＭＳ Ｐゴシック" pitchFamily="34" charset="-128"/>
              </a:rPr>
              <a:t>Composite: Model dynamic aggregates</a:t>
            </a:r>
          </a:p>
          <a:p>
            <a:pPr lvl="1" eaLnBrk="1" hangingPunct="1">
              <a:defRPr/>
            </a:pPr>
            <a:r>
              <a:rPr lang="en-US" altLang="en-US" sz="1600" dirty="0" smtClean="0">
                <a:ea typeface="ＭＳ Ｐゴシック" pitchFamily="34" charset="-128"/>
              </a:rPr>
              <a:t>Facade: Interfacing to subsystems</a:t>
            </a:r>
          </a:p>
          <a:p>
            <a:pPr lvl="1" eaLnBrk="1" hangingPunct="1">
              <a:defRPr/>
            </a:pPr>
            <a:r>
              <a:rPr lang="en-US" altLang="en-US" sz="1600" dirty="0" smtClean="0">
                <a:ea typeface="ＭＳ Ｐゴシック" pitchFamily="34" charset="-128"/>
              </a:rPr>
              <a:t>Adapter: Interfacing to existing systems  (legacy systems)</a:t>
            </a:r>
          </a:p>
          <a:p>
            <a:pPr lvl="1" eaLnBrk="1" hangingPunct="1">
              <a:defRPr/>
            </a:pPr>
            <a:r>
              <a:rPr lang="en-US" altLang="en-US" sz="1600" dirty="0" smtClean="0">
                <a:ea typeface="ＭＳ Ｐゴシック" pitchFamily="34" charset="-128"/>
              </a:rPr>
              <a:t>Bridge: Interfacing to existing and future systems</a:t>
            </a:r>
          </a:p>
          <a:p>
            <a:pPr marL="0" indent="0" eaLnBrk="1" hangingPunct="1">
              <a:buFont typeface="Times" charset="0"/>
              <a:buNone/>
              <a:defRPr/>
            </a:pPr>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79413" y="127000"/>
            <a:ext cx="8153400" cy="863600"/>
          </a:xfrm>
        </p:spPr>
        <p:txBody>
          <a:bodyPr/>
          <a:lstStyle/>
          <a:p>
            <a:pPr eaLnBrk="1" hangingPunct="1"/>
            <a:r>
              <a:rPr lang="en-US" altLang="en-US" smtClean="0">
                <a:ea typeface="ＭＳ Ｐゴシック" pitchFamily="34" charset="-128"/>
              </a:rPr>
              <a:t>Specialization</a:t>
            </a:r>
          </a:p>
        </p:txBody>
      </p:sp>
      <p:sp>
        <p:nvSpPr>
          <p:cNvPr id="294915" name="Rectangle 3"/>
          <p:cNvSpPr>
            <a:spLocks noGrp="1" noChangeArrowheads="1"/>
          </p:cNvSpPr>
          <p:nvPr>
            <p:ph idx="1"/>
          </p:nvPr>
        </p:nvSpPr>
        <p:spPr>
          <a:xfrm>
            <a:off x="685800" y="990600"/>
            <a:ext cx="7886700" cy="5562600"/>
          </a:xfrm>
        </p:spPr>
        <p:txBody>
          <a:bodyPr/>
          <a:lstStyle/>
          <a:p>
            <a:pPr eaLnBrk="1" hangingPunct="1"/>
            <a:r>
              <a:rPr lang="en-US" altLang="en-US" smtClean="0">
                <a:ea typeface="ＭＳ Ｐゴシック" pitchFamily="34" charset="-128"/>
              </a:rPr>
              <a:t>Specialization occurs, when we find a subclass that is very similar to an existing class. </a:t>
            </a:r>
          </a:p>
          <a:p>
            <a:pPr lvl="1" eaLnBrk="1" hangingPunct="1"/>
            <a:r>
              <a:rPr lang="en-US" altLang="en-US" smtClean="0">
                <a:ea typeface="ＭＳ Ｐゴシック" pitchFamily="34" charset="-128"/>
              </a:rPr>
              <a:t>Example: A theory postulates certain particles and events which we have to find.</a:t>
            </a:r>
          </a:p>
          <a:p>
            <a:pPr eaLnBrk="1" hangingPunct="1"/>
            <a:r>
              <a:rPr lang="en-US" altLang="en-US" smtClean="0">
                <a:ea typeface="ＭＳ Ｐゴシック" pitchFamily="34" charset="-128"/>
              </a:rPr>
              <a:t>Specialization can also occur unintentionally:  </a:t>
            </a:r>
          </a:p>
          <a:p>
            <a:pPr lvl="1" eaLnBrk="1" hangingPunct="1"/>
            <a:endParaRPr lang="en-US" altLang="en-US" smtClean="0">
              <a:ea typeface="ＭＳ Ｐゴシック" pitchFamily="34" charset="-128"/>
            </a:endParaRPr>
          </a:p>
        </p:txBody>
      </p:sp>
      <p:pic>
        <p:nvPicPr>
          <p:cNvPr id="294918" name="Picture 6" descr="FlyingMerce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313" y="2984500"/>
            <a:ext cx="2617787"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Silberpfeil in Le Mans.mpg" descr="/Users/berndbruegge/Desktop/Book 3rd edition/OOSE Book Resources/Single Semester Course/ Chunk 6 Object Design and Design Patterns/Material for Chunk 6/Silberpfeil in Le Mans.mpg">
            <a:hlinkClick r:id="" action="ppaction://media"/>
          </p:cNvPr>
          <p:cNvPicPr>
            <a:picLocks noChangeAspect="1" noChangeArrowheads="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1081088" y="2984500"/>
            <a:ext cx="4335462"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fade">
                                      <p:cBhvr>
                                        <p:cTn id="7" dur="500"/>
                                        <p:tgtEl>
                                          <p:spTgt spid="29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fade">
                                      <p:cBhvr>
                                        <p:cTn id="12" dur="500"/>
                                        <p:tgtEl>
                                          <p:spTgt spid="29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4915">
                                            <p:txEl>
                                              <p:pRg st="2" end="2"/>
                                            </p:txEl>
                                          </p:spTgt>
                                        </p:tgtEl>
                                        <p:attrNameLst>
                                          <p:attrName>style.visibility</p:attrName>
                                        </p:attrNameLst>
                                      </p:cBhvr>
                                      <p:to>
                                        <p:strVal val="visible"/>
                                      </p:to>
                                    </p:set>
                                    <p:animEffect transition="in" filter="fade">
                                      <p:cBhvr>
                                        <p:cTn id="17" dur="500"/>
                                        <p:tgtEl>
                                          <p:spTgt spid="294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9491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00357"/>
                                        </p:tgtEl>
                                        <p:attrNameLst>
                                          <p:attrName>style.visibility</p:attrName>
                                        </p:attrNameLst>
                                      </p:cBhvr>
                                      <p:to>
                                        <p:strVal val="visible"/>
                                      </p:to>
                                    </p:set>
                                  </p:childTnLst>
                                </p:cTn>
                              </p:par>
                            </p:childTnLst>
                          </p:cTn>
                        </p:par>
                        <p:par>
                          <p:cTn id="26" fill="hold" nodeType="afterGroup">
                            <p:stCondLst>
                              <p:cond delay="0"/>
                            </p:stCondLst>
                            <p:childTnLst>
                              <p:par>
                                <p:cTn id="27" presetID="1" presetClass="mediacall" presetSubtype="0" fill="hold" nodeType="afterEffect">
                                  <p:stCondLst>
                                    <p:cond delay="0"/>
                                  </p:stCondLst>
                                  <p:childTnLst>
                                    <p:cmd type="call" cmd="playFrom(0.0)">
                                      <p:cBhvr>
                                        <p:cTn id="28" dur="16000" fill="hold"/>
                                        <p:tgtEl>
                                          <p:spTgt spid="10035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29" fill="hold" display="0">
                  <p:stCondLst>
                    <p:cond delay="indefinite"/>
                  </p:stCondLst>
                  <p:endCondLst>
                    <p:cond evt="onNext" delay="0">
                      <p:tgtEl>
                        <p:sldTgt/>
                      </p:tgtEl>
                    </p:cond>
                    <p:cond evt="onPrev" delay="0">
                      <p:tgtEl>
                        <p:sldTgt/>
                      </p:tgtEl>
                    </p:cond>
                  </p:endCondLst>
                </p:cTn>
                <p:tgtEl>
                  <p:spTgt spid="100357"/>
                </p:tgtEl>
              </p:cMediaNode>
            </p:video>
            <p:seq concurrent="1" nextAc="seek">
              <p:cTn id="30" restart="whenNotActive" fill="hold" evtFilter="cancelBubble" nodeType="interactiveSeq">
                <p:stCondLst>
                  <p:cond evt="onClick" delay="0">
                    <p:tgtEl>
                      <p:spTgt spid="10035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2" presetClass="mediacall" presetSubtype="0" fill="hold" nodeType="clickEffect">
                                  <p:stCondLst>
                                    <p:cond delay="0"/>
                                  </p:stCondLst>
                                  <p:childTnLst>
                                    <p:cmd type="call" cmd="togglePause">
                                      <p:cBhvr>
                                        <p:cTn id="34" dur="1" fill="hold"/>
                                        <p:tgtEl>
                                          <p:spTgt spid="100357"/>
                                        </p:tgtEl>
                                      </p:cBhvr>
                                    </p:cmd>
                                  </p:childTnLst>
                                </p:cTn>
                              </p:par>
                            </p:childTnLst>
                          </p:cTn>
                        </p:par>
                      </p:childTnLst>
                    </p:cTn>
                  </p:par>
                </p:childTnLst>
              </p:cTn>
              <p:nextCondLst>
                <p:cond evt="onClick" delay="0">
                  <p:tgtEl>
                    <p:spTgt spid="100357"/>
                  </p:tgtEl>
                </p:cond>
              </p:nextCondLst>
            </p:seq>
          </p:childTnLst>
        </p:cTn>
      </p:par>
    </p:tnLst>
    <p:bldLst>
      <p:bldP spid="294915"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ea typeface="ＭＳ Ｐゴシック" pitchFamily="34" charset="-128"/>
              </a:rPr>
              <a:t>Which Taxonomy is correct for the Example in the previous Slide?</a:t>
            </a:r>
          </a:p>
        </p:txBody>
      </p:sp>
      <p:grpSp>
        <p:nvGrpSpPr>
          <p:cNvPr id="34819" name="Group 52"/>
          <p:cNvGrpSpPr>
            <a:grpSpLocks/>
          </p:cNvGrpSpPr>
          <p:nvPr/>
        </p:nvGrpSpPr>
        <p:grpSpPr bwMode="auto">
          <a:xfrm>
            <a:off x="1028700" y="1649413"/>
            <a:ext cx="1868488" cy="3692525"/>
            <a:chOff x="648" y="1039"/>
            <a:chExt cx="1177" cy="2326"/>
          </a:xfrm>
        </p:grpSpPr>
        <p:sp>
          <p:nvSpPr>
            <p:cNvPr id="34839" name="Freeform 4"/>
            <p:cNvSpPr>
              <a:spLocks/>
            </p:cNvSpPr>
            <p:nvPr/>
          </p:nvSpPr>
          <p:spPr bwMode="auto">
            <a:xfrm>
              <a:off x="648" y="2813"/>
              <a:ext cx="763" cy="231"/>
            </a:xfrm>
            <a:custGeom>
              <a:avLst/>
              <a:gdLst>
                <a:gd name="T0" fmla="*/ 0 w 1203"/>
                <a:gd name="T1" fmla="*/ 0 h 385"/>
                <a:gd name="T2" fmla="*/ 0 w 1203"/>
                <a:gd name="T3" fmla="*/ 7 h 385"/>
                <a:gd name="T4" fmla="*/ 32 w 1203"/>
                <a:gd name="T5" fmla="*/ 7 h 385"/>
                <a:gd name="T6" fmla="*/ 32 w 1203"/>
                <a:gd name="T7" fmla="*/ 0 h 385"/>
                <a:gd name="T8" fmla="*/ 0 w 1203"/>
                <a:gd name="T9" fmla="*/ 0 h 385"/>
                <a:gd name="T10" fmla="*/ 0 w 1203"/>
                <a:gd name="T11" fmla="*/ 0 h 385"/>
                <a:gd name="T12" fmla="*/ 0 60000 65536"/>
                <a:gd name="T13" fmla="*/ 0 60000 65536"/>
                <a:gd name="T14" fmla="*/ 0 60000 65536"/>
                <a:gd name="T15" fmla="*/ 0 60000 65536"/>
                <a:gd name="T16" fmla="*/ 0 60000 65536"/>
                <a:gd name="T17" fmla="*/ 0 60000 65536"/>
                <a:gd name="T18" fmla="*/ 0 w 1203"/>
                <a:gd name="T19" fmla="*/ 0 h 385"/>
                <a:gd name="T20" fmla="*/ 1203 w 1203"/>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203" h="385">
                  <a:moveTo>
                    <a:pt x="0" y="0"/>
                  </a:moveTo>
                  <a:lnTo>
                    <a:pt x="0" y="385"/>
                  </a:lnTo>
                  <a:lnTo>
                    <a:pt x="1203" y="385"/>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0" name="Rectangle 5"/>
            <p:cNvSpPr>
              <a:spLocks noChangeArrowheads="1"/>
            </p:cNvSpPr>
            <p:nvPr/>
          </p:nvSpPr>
          <p:spPr bwMode="auto">
            <a:xfrm>
              <a:off x="648" y="2813"/>
              <a:ext cx="763" cy="23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41" name="Freeform 8"/>
            <p:cNvSpPr>
              <a:spLocks/>
            </p:cNvSpPr>
            <p:nvPr/>
          </p:nvSpPr>
          <p:spPr bwMode="auto">
            <a:xfrm>
              <a:off x="648" y="3044"/>
              <a:ext cx="763" cy="321"/>
            </a:xfrm>
            <a:custGeom>
              <a:avLst/>
              <a:gdLst>
                <a:gd name="T0" fmla="*/ 0 w 1203"/>
                <a:gd name="T1" fmla="*/ 0 h 537"/>
                <a:gd name="T2" fmla="*/ 0 w 1203"/>
                <a:gd name="T3" fmla="*/ 9 h 537"/>
                <a:gd name="T4" fmla="*/ 32 w 1203"/>
                <a:gd name="T5" fmla="*/ 9 h 537"/>
                <a:gd name="T6" fmla="*/ 32 w 1203"/>
                <a:gd name="T7" fmla="*/ 0 h 537"/>
                <a:gd name="T8" fmla="*/ 0 w 1203"/>
                <a:gd name="T9" fmla="*/ 0 h 537"/>
                <a:gd name="T10" fmla="*/ 0 w 1203"/>
                <a:gd name="T11" fmla="*/ 0 h 537"/>
                <a:gd name="T12" fmla="*/ 0 60000 65536"/>
                <a:gd name="T13" fmla="*/ 0 60000 65536"/>
                <a:gd name="T14" fmla="*/ 0 60000 65536"/>
                <a:gd name="T15" fmla="*/ 0 60000 65536"/>
                <a:gd name="T16" fmla="*/ 0 60000 65536"/>
                <a:gd name="T17" fmla="*/ 0 60000 65536"/>
                <a:gd name="T18" fmla="*/ 0 w 1203"/>
                <a:gd name="T19" fmla="*/ 0 h 537"/>
                <a:gd name="T20" fmla="*/ 1203 w 1203"/>
                <a:gd name="T21" fmla="*/ 537 h 537"/>
              </a:gdLst>
              <a:ahLst/>
              <a:cxnLst>
                <a:cxn ang="T12">
                  <a:pos x="T0" y="T1"/>
                </a:cxn>
                <a:cxn ang="T13">
                  <a:pos x="T2" y="T3"/>
                </a:cxn>
                <a:cxn ang="T14">
                  <a:pos x="T4" y="T5"/>
                </a:cxn>
                <a:cxn ang="T15">
                  <a:pos x="T6" y="T7"/>
                </a:cxn>
                <a:cxn ang="T16">
                  <a:pos x="T8" y="T9"/>
                </a:cxn>
                <a:cxn ang="T17">
                  <a:pos x="T10" y="T11"/>
                </a:cxn>
              </a:cxnLst>
              <a:rect l="T18" t="T19" r="T20" b="T21"/>
              <a:pathLst>
                <a:path w="1203" h="537">
                  <a:moveTo>
                    <a:pt x="0" y="0"/>
                  </a:moveTo>
                  <a:lnTo>
                    <a:pt x="0" y="537"/>
                  </a:lnTo>
                  <a:lnTo>
                    <a:pt x="1203" y="537"/>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2" name="Rectangle 9"/>
            <p:cNvSpPr>
              <a:spLocks noChangeArrowheads="1"/>
            </p:cNvSpPr>
            <p:nvPr/>
          </p:nvSpPr>
          <p:spPr bwMode="auto">
            <a:xfrm>
              <a:off x="648" y="3044"/>
              <a:ext cx="763" cy="3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43" name="Rectangle 10"/>
            <p:cNvSpPr>
              <a:spLocks noChangeArrowheads="1"/>
            </p:cNvSpPr>
            <p:nvPr/>
          </p:nvSpPr>
          <p:spPr bwMode="auto">
            <a:xfrm>
              <a:off x="670" y="3071"/>
              <a:ext cx="3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b="0">
                  <a:solidFill>
                    <a:srgbClr val="000000"/>
                  </a:solidFill>
                  <a:latin typeface="Geneva" charset="0"/>
                </a:rPr>
                <a:t> fly()</a:t>
              </a:r>
              <a:endParaRPr lang="en-US" altLang="en-US" sz="2400"/>
            </a:p>
          </p:txBody>
        </p:sp>
        <p:sp>
          <p:nvSpPr>
            <p:cNvPr id="34844" name="Freeform 13"/>
            <p:cNvSpPr>
              <a:spLocks/>
            </p:cNvSpPr>
            <p:nvPr/>
          </p:nvSpPr>
          <p:spPr bwMode="auto">
            <a:xfrm>
              <a:off x="648" y="2633"/>
              <a:ext cx="763" cy="180"/>
            </a:xfrm>
            <a:custGeom>
              <a:avLst/>
              <a:gdLst>
                <a:gd name="T0" fmla="*/ 0 w 1203"/>
                <a:gd name="T1" fmla="*/ 0 h 301"/>
                <a:gd name="T2" fmla="*/ 0 w 1203"/>
                <a:gd name="T3" fmla="*/ 5 h 301"/>
                <a:gd name="T4" fmla="*/ 32 w 1203"/>
                <a:gd name="T5" fmla="*/ 5 h 301"/>
                <a:gd name="T6" fmla="*/ 32 w 1203"/>
                <a:gd name="T7" fmla="*/ 0 h 301"/>
                <a:gd name="T8" fmla="*/ 0 w 1203"/>
                <a:gd name="T9" fmla="*/ 0 h 301"/>
                <a:gd name="T10" fmla="*/ 0 w 1203"/>
                <a:gd name="T11" fmla="*/ 0 h 301"/>
                <a:gd name="T12" fmla="*/ 0 60000 65536"/>
                <a:gd name="T13" fmla="*/ 0 60000 65536"/>
                <a:gd name="T14" fmla="*/ 0 60000 65536"/>
                <a:gd name="T15" fmla="*/ 0 60000 65536"/>
                <a:gd name="T16" fmla="*/ 0 60000 65536"/>
                <a:gd name="T17" fmla="*/ 0 60000 65536"/>
                <a:gd name="T18" fmla="*/ 0 w 1203"/>
                <a:gd name="T19" fmla="*/ 0 h 301"/>
                <a:gd name="T20" fmla="*/ 1203 w 1203"/>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1203" h="301">
                  <a:moveTo>
                    <a:pt x="0" y="0"/>
                  </a:moveTo>
                  <a:lnTo>
                    <a:pt x="0" y="301"/>
                  </a:lnTo>
                  <a:lnTo>
                    <a:pt x="1203" y="30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5" name="Rectangle 14"/>
            <p:cNvSpPr>
              <a:spLocks noChangeArrowheads="1"/>
            </p:cNvSpPr>
            <p:nvPr/>
          </p:nvSpPr>
          <p:spPr bwMode="auto">
            <a:xfrm>
              <a:off x="648" y="2633"/>
              <a:ext cx="763" cy="18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46" name="Rectangle 15"/>
            <p:cNvSpPr>
              <a:spLocks noChangeArrowheads="1"/>
            </p:cNvSpPr>
            <p:nvPr/>
          </p:nvSpPr>
          <p:spPr bwMode="auto">
            <a:xfrm>
              <a:off x="680" y="2668"/>
              <a:ext cx="64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a:solidFill>
                    <a:srgbClr val="000000"/>
                  </a:solidFill>
                  <a:latin typeface="Geneva" charset="0"/>
                </a:rPr>
                <a:t> Airplane</a:t>
              </a:r>
              <a:endParaRPr lang="en-US" altLang="en-US" sz="2400"/>
            </a:p>
          </p:txBody>
        </p:sp>
        <p:sp>
          <p:nvSpPr>
            <p:cNvPr id="34847" name="Freeform 16"/>
            <p:cNvSpPr>
              <a:spLocks/>
            </p:cNvSpPr>
            <p:nvPr/>
          </p:nvSpPr>
          <p:spPr bwMode="auto">
            <a:xfrm>
              <a:off x="939" y="1297"/>
              <a:ext cx="886" cy="151"/>
            </a:xfrm>
            <a:custGeom>
              <a:avLst/>
              <a:gdLst>
                <a:gd name="T0" fmla="*/ 0 w 1375"/>
                <a:gd name="T1" fmla="*/ 0 h 225"/>
                <a:gd name="T2" fmla="*/ 0 w 1375"/>
                <a:gd name="T3" fmla="*/ 9 h 225"/>
                <a:gd name="T4" fmla="*/ 41 w 1375"/>
                <a:gd name="T5" fmla="*/ 9 h 225"/>
                <a:gd name="T6" fmla="*/ 41 w 1375"/>
                <a:gd name="T7" fmla="*/ 0 h 225"/>
                <a:gd name="T8" fmla="*/ 0 w 1375"/>
                <a:gd name="T9" fmla="*/ 0 h 225"/>
                <a:gd name="T10" fmla="*/ 0 w 1375"/>
                <a:gd name="T11" fmla="*/ 0 h 225"/>
                <a:gd name="T12" fmla="*/ 0 60000 65536"/>
                <a:gd name="T13" fmla="*/ 0 60000 65536"/>
                <a:gd name="T14" fmla="*/ 0 60000 65536"/>
                <a:gd name="T15" fmla="*/ 0 60000 65536"/>
                <a:gd name="T16" fmla="*/ 0 60000 65536"/>
                <a:gd name="T17" fmla="*/ 0 60000 65536"/>
                <a:gd name="T18" fmla="*/ 0 w 1375"/>
                <a:gd name="T19" fmla="*/ 0 h 225"/>
                <a:gd name="T20" fmla="*/ 1375 w 1375"/>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375" h="225">
                  <a:moveTo>
                    <a:pt x="0" y="0"/>
                  </a:moveTo>
                  <a:lnTo>
                    <a:pt x="0" y="225"/>
                  </a:lnTo>
                  <a:lnTo>
                    <a:pt x="1375" y="22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8" name="Rectangle 17"/>
            <p:cNvSpPr>
              <a:spLocks noChangeArrowheads="1"/>
            </p:cNvSpPr>
            <p:nvPr/>
          </p:nvSpPr>
          <p:spPr bwMode="auto">
            <a:xfrm>
              <a:off x="939" y="1297"/>
              <a:ext cx="886" cy="15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49" name="Freeform 19"/>
            <p:cNvSpPr>
              <a:spLocks/>
            </p:cNvSpPr>
            <p:nvPr/>
          </p:nvSpPr>
          <p:spPr bwMode="auto">
            <a:xfrm>
              <a:off x="939" y="1448"/>
              <a:ext cx="886" cy="468"/>
            </a:xfrm>
            <a:custGeom>
              <a:avLst/>
              <a:gdLst>
                <a:gd name="T0" fmla="*/ 0 w 1375"/>
                <a:gd name="T1" fmla="*/ 0 h 697"/>
                <a:gd name="T2" fmla="*/ 0 w 1375"/>
                <a:gd name="T3" fmla="*/ 29 h 697"/>
                <a:gd name="T4" fmla="*/ 41 w 1375"/>
                <a:gd name="T5" fmla="*/ 29 h 697"/>
                <a:gd name="T6" fmla="*/ 41 w 1375"/>
                <a:gd name="T7" fmla="*/ 0 h 697"/>
                <a:gd name="T8" fmla="*/ 0 w 1375"/>
                <a:gd name="T9" fmla="*/ 0 h 697"/>
                <a:gd name="T10" fmla="*/ 0 w 1375"/>
                <a:gd name="T11" fmla="*/ 0 h 697"/>
                <a:gd name="T12" fmla="*/ 0 60000 65536"/>
                <a:gd name="T13" fmla="*/ 0 60000 65536"/>
                <a:gd name="T14" fmla="*/ 0 60000 65536"/>
                <a:gd name="T15" fmla="*/ 0 60000 65536"/>
                <a:gd name="T16" fmla="*/ 0 60000 65536"/>
                <a:gd name="T17" fmla="*/ 0 60000 65536"/>
                <a:gd name="T18" fmla="*/ 0 w 1375"/>
                <a:gd name="T19" fmla="*/ 0 h 697"/>
                <a:gd name="T20" fmla="*/ 1375 w 1375"/>
                <a:gd name="T21" fmla="*/ 697 h 697"/>
              </a:gdLst>
              <a:ahLst/>
              <a:cxnLst>
                <a:cxn ang="T12">
                  <a:pos x="T0" y="T1"/>
                </a:cxn>
                <a:cxn ang="T13">
                  <a:pos x="T2" y="T3"/>
                </a:cxn>
                <a:cxn ang="T14">
                  <a:pos x="T4" y="T5"/>
                </a:cxn>
                <a:cxn ang="T15">
                  <a:pos x="T6" y="T7"/>
                </a:cxn>
                <a:cxn ang="T16">
                  <a:pos x="T8" y="T9"/>
                </a:cxn>
                <a:cxn ang="T17">
                  <a:pos x="T10" y="T11"/>
                </a:cxn>
              </a:cxnLst>
              <a:rect l="T18" t="T19" r="T20" b="T21"/>
              <a:pathLst>
                <a:path w="1375" h="697">
                  <a:moveTo>
                    <a:pt x="0" y="0"/>
                  </a:moveTo>
                  <a:lnTo>
                    <a:pt x="0" y="697"/>
                  </a:lnTo>
                  <a:lnTo>
                    <a:pt x="1375" y="697"/>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0" name="Rectangle 20"/>
            <p:cNvSpPr>
              <a:spLocks noChangeArrowheads="1"/>
            </p:cNvSpPr>
            <p:nvPr/>
          </p:nvSpPr>
          <p:spPr bwMode="auto">
            <a:xfrm>
              <a:off x="939" y="1448"/>
              <a:ext cx="886" cy="46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51" name="Rectangle 21"/>
            <p:cNvSpPr>
              <a:spLocks noChangeArrowheads="1"/>
            </p:cNvSpPr>
            <p:nvPr/>
          </p:nvSpPr>
          <p:spPr bwMode="auto">
            <a:xfrm>
              <a:off x="960" y="1481"/>
              <a:ext cx="54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b="0">
                  <a:solidFill>
                    <a:srgbClr val="000000"/>
                  </a:solidFill>
                  <a:latin typeface="Geneva" charset="0"/>
                </a:rPr>
                <a:t> drive()</a:t>
              </a:r>
              <a:endParaRPr lang="en-US" altLang="en-US" sz="2400"/>
            </a:p>
          </p:txBody>
        </p:sp>
        <p:sp>
          <p:nvSpPr>
            <p:cNvPr id="34852" name="Freeform 22"/>
            <p:cNvSpPr>
              <a:spLocks/>
            </p:cNvSpPr>
            <p:nvPr/>
          </p:nvSpPr>
          <p:spPr bwMode="auto">
            <a:xfrm>
              <a:off x="939" y="1039"/>
              <a:ext cx="886" cy="258"/>
            </a:xfrm>
            <a:custGeom>
              <a:avLst/>
              <a:gdLst>
                <a:gd name="T0" fmla="*/ 0 w 1375"/>
                <a:gd name="T1" fmla="*/ 0 h 385"/>
                <a:gd name="T2" fmla="*/ 0 w 1375"/>
                <a:gd name="T3" fmla="*/ 15 h 385"/>
                <a:gd name="T4" fmla="*/ 41 w 1375"/>
                <a:gd name="T5" fmla="*/ 15 h 385"/>
                <a:gd name="T6" fmla="*/ 41 w 1375"/>
                <a:gd name="T7" fmla="*/ 0 h 385"/>
                <a:gd name="T8" fmla="*/ 0 w 1375"/>
                <a:gd name="T9" fmla="*/ 0 h 385"/>
                <a:gd name="T10" fmla="*/ 0 w 1375"/>
                <a:gd name="T11" fmla="*/ 0 h 385"/>
                <a:gd name="T12" fmla="*/ 0 60000 65536"/>
                <a:gd name="T13" fmla="*/ 0 60000 65536"/>
                <a:gd name="T14" fmla="*/ 0 60000 65536"/>
                <a:gd name="T15" fmla="*/ 0 60000 65536"/>
                <a:gd name="T16" fmla="*/ 0 60000 65536"/>
                <a:gd name="T17" fmla="*/ 0 60000 65536"/>
                <a:gd name="T18" fmla="*/ 0 w 1375"/>
                <a:gd name="T19" fmla="*/ 0 h 385"/>
                <a:gd name="T20" fmla="*/ 1375 w 1375"/>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375" h="385">
                  <a:moveTo>
                    <a:pt x="0" y="0"/>
                  </a:moveTo>
                  <a:lnTo>
                    <a:pt x="0" y="385"/>
                  </a:lnTo>
                  <a:lnTo>
                    <a:pt x="1375" y="38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3" name="Rectangle 23"/>
            <p:cNvSpPr>
              <a:spLocks noChangeArrowheads="1"/>
            </p:cNvSpPr>
            <p:nvPr/>
          </p:nvSpPr>
          <p:spPr bwMode="auto">
            <a:xfrm>
              <a:off x="939" y="1039"/>
              <a:ext cx="886" cy="2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54" name="Rectangle 24"/>
            <p:cNvSpPr>
              <a:spLocks noChangeArrowheads="1"/>
            </p:cNvSpPr>
            <p:nvPr/>
          </p:nvSpPr>
          <p:spPr bwMode="auto">
            <a:xfrm>
              <a:off x="1251" y="1099"/>
              <a:ext cx="2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a:solidFill>
                    <a:srgbClr val="000000"/>
                  </a:solidFill>
                  <a:latin typeface="Geneva" charset="0"/>
                </a:rPr>
                <a:t>Car</a:t>
              </a:r>
              <a:endParaRPr lang="en-US" altLang="en-US" sz="2400"/>
            </a:p>
          </p:txBody>
        </p:sp>
        <p:sp>
          <p:nvSpPr>
            <p:cNvPr id="34855" name="Freeform 25"/>
            <p:cNvSpPr>
              <a:spLocks/>
            </p:cNvSpPr>
            <p:nvPr/>
          </p:nvSpPr>
          <p:spPr bwMode="auto">
            <a:xfrm>
              <a:off x="1313" y="1926"/>
              <a:ext cx="163" cy="157"/>
            </a:xfrm>
            <a:custGeom>
              <a:avLst/>
              <a:gdLst>
                <a:gd name="T0" fmla="*/ 388 w 144"/>
                <a:gd name="T1" fmla="*/ 0 h 157"/>
                <a:gd name="T2" fmla="*/ 0 w 144"/>
                <a:gd name="T3" fmla="*/ 73 h 157"/>
                <a:gd name="T4" fmla="*/ 311 w 144"/>
                <a:gd name="T5" fmla="*/ 157 h 157"/>
                <a:gd name="T6" fmla="*/ 388 w 144"/>
                <a:gd name="T7" fmla="*/ 0 h 157"/>
                <a:gd name="T8" fmla="*/ 0 60000 65536"/>
                <a:gd name="T9" fmla="*/ 0 60000 65536"/>
                <a:gd name="T10" fmla="*/ 0 60000 65536"/>
                <a:gd name="T11" fmla="*/ 0 60000 65536"/>
                <a:gd name="T12" fmla="*/ 0 w 144"/>
                <a:gd name="T13" fmla="*/ 0 h 157"/>
                <a:gd name="T14" fmla="*/ 144 w 144"/>
                <a:gd name="T15" fmla="*/ 157 h 157"/>
              </a:gdLst>
              <a:ahLst/>
              <a:cxnLst>
                <a:cxn ang="T8">
                  <a:pos x="T0" y="T1"/>
                </a:cxn>
                <a:cxn ang="T9">
                  <a:pos x="T2" y="T3"/>
                </a:cxn>
                <a:cxn ang="T10">
                  <a:pos x="T4" y="T5"/>
                </a:cxn>
                <a:cxn ang="T11">
                  <a:pos x="T6" y="T7"/>
                </a:cxn>
              </a:cxnLst>
              <a:rect l="T12" t="T13" r="T14" b="T15"/>
              <a:pathLst>
                <a:path w="144" h="157">
                  <a:moveTo>
                    <a:pt x="144" y="0"/>
                  </a:moveTo>
                  <a:lnTo>
                    <a:pt x="0" y="73"/>
                  </a:lnTo>
                  <a:lnTo>
                    <a:pt x="116" y="157"/>
                  </a:lnTo>
                  <a:lnTo>
                    <a:pt x="144"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6" name="Line 26"/>
            <p:cNvSpPr>
              <a:spLocks noChangeShapeType="1"/>
            </p:cNvSpPr>
            <p:nvPr/>
          </p:nvSpPr>
          <p:spPr bwMode="auto">
            <a:xfrm flipV="1">
              <a:off x="1059" y="2043"/>
              <a:ext cx="328" cy="5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0" name="Group 53"/>
          <p:cNvGrpSpPr>
            <a:grpSpLocks/>
          </p:cNvGrpSpPr>
          <p:nvPr/>
        </p:nvGrpSpPr>
        <p:grpSpPr bwMode="auto">
          <a:xfrm>
            <a:off x="5521325" y="1612900"/>
            <a:ext cx="1868488" cy="3692525"/>
            <a:chOff x="3478" y="1016"/>
            <a:chExt cx="1177" cy="2326"/>
          </a:xfrm>
        </p:grpSpPr>
        <p:sp>
          <p:nvSpPr>
            <p:cNvPr id="34821" name="Freeform 33"/>
            <p:cNvSpPr>
              <a:spLocks/>
            </p:cNvSpPr>
            <p:nvPr/>
          </p:nvSpPr>
          <p:spPr bwMode="auto">
            <a:xfrm flipH="1">
              <a:off x="3892" y="2790"/>
              <a:ext cx="763" cy="231"/>
            </a:xfrm>
            <a:custGeom>
              <a:avLst/>
              <a:gdLst>
                <a:gd name="T0" fmla="*/ 0 w 1203"/>
                <a:gd name="T1" fmla="*/ 0 h 385"/>
                <a:gd name="T2" fmla="*/ 0 w 1203"/>
                <a:gd name="T3" fmla="*/ 7 h 385"/>
                <a:gd name="T4" fmla="*/ 32 w 1203"/>
                <a:gd name="T5" fmla="*/ 7 h 385"/>
                <a:gd name="T6" fmla="*/ 32 w 1203"/>
                <a:gd name="T7" fmla="*/ 0 h 385"/>
                <a:gd name="T8" fmla="*/ 0 w 1203"/>
                <a:gd name="T9" fmla="*/ 0 h 385"/>
                <a:gd name="T10" fmla="*/ 0 w 1203"/>
                <a:gd name="T11" fmla="*/ 0 h 385"/>
                <a:gd name="T12" fmla="*/ 0 60000 65536"/>
                <a:gd name="T13" fmla="*/ 0 60000 65536"/>
                <a:gd name="T14" fmla="*/ 0 60000 65536"/>
                <a:gd name="T15" fmla="*/ 0 60000 65536"/>
                <a:gd name="T16" fmla="*/ 0 60000 65536"/>
                <a:gd name="T17" fmla="*/ 0 60000 65536"/>
                <a:gd name="T18" fmla="*/ 0 w 1203"/>
                <a:gd name="T19" fmla="*/ 0 h 385"/>
                <a:gd name="T20" fmla="*/ 1203 w 1203"/>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203" h="385">
                  <a:moveTo>
                    <a:pt x="0" y="0"/>
                  </a:moveTo>
                  <a:lnTo>
                    <a:pt x="0" y="385"/>
                  </a:lnTo>
                  <a:lnTo>
                    <a:pt x="1203" y="385"/>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2" name="Rectangle 34"/>
            <p:cNvSpPr>
              <a:spLocks noChangeArrowheads="1"/>
            </p:cNvSpPr>
            <p:nvPr/>
          </p:nvSpPr>
          <p:spPr bwMode="auto">
            <a:xfrm flipH="1">
              <a:off x="3892" y="2790"/>
              <a:ext cx="763" cy="23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23" name="Freeform 35"/>
            <p:cNvSpPr>
              <a:spLocks/>
            </p:cNvSpPr>
            <p:nvPr/>
          </p:nvSpPr>
          <p:spPr bwMode="auto">
            <a:xfrm flipH="1">
              <a:off x="3892" y="3021"/>
              <a:ext cx="763" cy="321"/>
            </a:xfrm>
            <a:custGeom>
              <a:avLst/>
              <a:gdLst>
                <a:gd name="T0" fmla="*/ 0 w 1203"/>
                <a:gd name="T1" fmla="*/ 0 h 537"/>
                <a:gd name="T2" fmla="*/ 0 w 1203"/>
                <a:gd name="T3" fmla="*/ 9 h 537"/>
                <a:gd name="T4" fmla="*/ 32 w 1203"/>
                <a:gd name="T5" fmla="*/ 9 h 537"/>
                <a:gd name="T6" fmla="*/ 32 w 1203"/>
                <a:gd name="T7" fmla="*/ 0 h 537"/>
                <a:gd name="T8" fmla="*/ 0 w 1203"/>
                <a:gd name="T9" fmla="*/ 0 h 537"/>
                <a:gd name="T10" fmla="*/ 0 w 1203"/>
                <a:gd name="T11" fmla="*/ 0 h 537"/>
                <a:gd name="T12" fmla="*/ 0 60000 65536"/>
                <a:gd name="T13" fmla="*/ 0 60000 65536"/>
                <a:gd name="T14" fmla="*/ 0 60000 65536"/>
                <a:gd name="T15" fmla="*/ 0 60000 65536"/>
                <a:gd name="T16" fmla="*/ 0 60000 65536"/>
                <a:gd name="T17" fmla="*/ 0 60000 65536"/>
                <a:gd name="T18" fmla="*/ 0 w 1203"/>
                <a:gd name="T19" fmla="*/ 0 h 537"/>
                <a:gd name="T20" fmla="*/ 1203 w 1203"/>
                <a:gd name="T21" fmla="*/ 537 h 537"/>
              </a:gdLst>
              <a:ahLst/>
              <a:cxnLst>
                <a:cxn ang="T12">
                  <a:pos x="T0" y="T1"/>
                </a:cxn>
                <a:cxn ang="T13">
                  <a:pos x="T2" y="T3"/>
                </a:cxn>
                <a:cxn ang="T14">
                  <a:pos x="T4" y="T5"/>
                </a:cxn>
                <a:cxn ang="T15">
                  <a:pos x="T6" y="T7"/>
                </a:cxn>
                <a:cxn ang="T16">
                  <a:pos x="T8" y="T9"/>
                </a:cxn>
                <a:cxn ang="T17">
                  <a:pos x="T10" y="T11"/>
                </a:cxn>
              </a:cxnLst>
              <a:rect l="T18" t="T19" r="T20" b="T21"/>
              <a:pathLst>
                <a:path w="1203" h="537">
                  <a:moveTo>
                    <a:pt x="0" y="0"/>
                  </a:moveTo>
                  <a:lnTo>
                    <a:pt x="0" y="537"/>
                  </a:lnTo>
                  <a:lnTo>
                    <a:pt x="1203" y="537"/>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4" name="Rectangle 36"/>
            <p:cNvSpPr>
              <a:spLocks noChangeArrowheads="1"/>
            </p:cNvSpPr>
            <p:nvPr/>
          </p:nvSpPr>
          <p:spPr bwMode="auto">
            <a:xfrm flipH="1">
              <a:off x="3892" y="3021"/>
              <a:ext cx="763" cy="3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25" name="Rectangle 37"/>
            <p:cNvSpPr>
              <a:spLocks noChangeArrowheads="1"/>
            </p:cNvSpPr>
            <p:nvPr/>
          </p:nvSpPr>
          <p:spPr bwMode="auto">
            <a:xfrm flipH="1">
              <a:off x="3888" y="3072"/>
              <a:ext cx="54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b="0">
                  <a:solidFill>
                    <a:srgbClr val="000000"/>
                  </a:solidFill>
                  <a:latin typeface="Geneva" charset="0"/>
                </a:rPr>
                <a:t> drive()</a:t>
              </a:r>
              <a:endParaRPr lang="en-US" altLang="en-US" sz="2400"/>
            </a:p>
          </p:txBody>
        </p:sp>
        <p:sp>
          <p:nvSpPr>
            <p:cNvPr id="34826" name="Freeform 38"/>
            <p:cNvSpPr>
              <a:spLocks/>
            </p:cNvSpPr>
            <p:nvPr/>
          </p:nvSpPr>
          <p:spPr bwMode="auto">
            <a:xfrm flipH="1">
              <a:off x="3892" y="2610"/>
              <a:ext cx="763" cy="180"/>
            </a:xfrm>
            <a:custGeom>
              <a:avLst/>
              <a:gdLst>
                <a:gd name="T0" fmla="*/ 0 w 1203"/>
                <a:gd name="T1" fmla="*/ 0 h 301"/>
                <a:gd name="T2" fmla="*/ 0 w 1203"/>
                <a:gd name="T3" fmla="*/ 5 h 301"/>
                <a:gd name="T4" fmla="*/ 32 w 1203"/>
                <a:gd name="T5" fmla="*/ 5 h 301"/>
                <a:gd name="T6" fmla="*/ 32 w 1203"/>
                <a:gd name="T7" fmla="*/ 0 h 301"/>
                <a:gd name="T8" fmla="*/ 0 w 1203"/>
                <a:gd name="T9" fmla="*/ 0 h 301"/>
                <a:gd name="T10" fmla="*/ 0 w 1203"/>
                <a:gd name="T11" fmla="*/ 0 h 301"/>
                <a:gd name="T12" fmla="*/ 0 60000 65536"/>
                <a:gd name="T13" fmla="*/ 0 60000 65536"/>
                <a:gd name="T14" fmla="*/ 0 60000 65536"/>
                <a:gd name="T15" fmla="*/ 0 60000 65536"/>
                <a:gd name="T16" fmla="*/ 0 60000 65536"/>
                <a:gd name="T17" fmla="*/ 0 60000 65536"/>
                <a:gd name="T18" fmla="*/ 0 w 1203"/>
                <a:gd name="T19" fmla="*/ 0 h 301"/>
                <a:gd name="T20" fmla="*/ 1203 w 1203"/>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1203" h="301">
                  <a:moveTo>
                    <a:pt x="0" y="0"/>
                  </a:moveTo>
                  <a:lnTo>
                    <a:pt x="0" y="301"/>
                  </a:lnTo>
                  <a:lnTo>
                    <a:pt x="1203" y="30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7" name="Rectangle 39"/>
            <p:cNvSpPr>
              <a:spLocks noChangeArrowheads="1"/>
            </p:cNvSpPr>
            <p:nvPr/>
          </p:nvSpPr>
          <p:spPr bwMode="auto">
            <a:xfrm flipH="1">
              <a:off x="3892" y="2610"/>
              <a:ext cx="763" cy="18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28" name="Rectangle 40"/>
            <p:cNvSpPr>
              <a:spLocks noChangeArrowheads="1"/>
            </p:cNvSpPr>
            <p:nvPr/>
          </p:nvSpPr>
          <p:spPr bwMode="auto">
            <a:xfrm flipH="1">
              <a:off x="4098" y="2621"/>
              <a:ext cx="2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a:solidFill>
                    <a:srgbClr val="000000"/>
                  </a:solidFill>
                  <a:latin typeface="Geneva" charset="0"/>
                </a:rPr>
                <a:t>Car </a:t>
              </a:r>
              <a:endParaRPr lang="en-US" altLang="en-US" sz="2400"/>
            </a:p>
          </p:txBody>
        </p:sp>
        <p:sp>
          <p:nvSpPr>
            <p:cNvPr id="34829" name="Freeform 42"/>
            <p:cNvSpPr>
              <a:spLocks/>
            </p:cNvSpPr>
            <p:nvPr/>
          </p:nvSpPr>
          <p:spPr bwMode="auto">
            <a:xfrm flipH="1">
              <a:off x="3478" y="1274"/>
              <a:ext cx="886" cy="151"/>
            </a:xfrm>
            <a:custGeom>
              <a:avLst/>
              <a:gdLst>
                <a:gd name="T0" fmla="*/ 0 w 1375"/>
                <a:gd name="T1" fmla="*/ 0 h 225"/>
                <a:gd name="T2" fmla="*/ 0 w 1375"/>
                <a:gd name="T3" fmla="*/ 9 h 225"/>
                <a:gd name="T4" fmla="*/ 41 w 1375"/>
                <a:gd name="T5" fmla="*/ 9 h 225"/>
                <a:gd name="T6" fmla="*/ 41 w 1375"/>
                <a:gd name="T7" fmla="*/ 0 h 225"/>
                <a:gd name="T8" fmla="*/ 0 w 1375"/>
                <a:gd name="T9" fmla="*/ 0 h 225"/>
                <a:gd name="T10" fmla="*/ 0 w 1375"/>
                <a:gd name="T11" fmla="*/ 0 h 225"/>
                <a:gd name="T12" fmla="*/ 0 60000 65536"/>
                <a:gd name="T13" fmla="*/ 0 60000 65536"/>
                <a:gd name="T14" fmla="*/ 0 60000 65536"/>
                <a:gd name="T15" fmla="*/ 0 60000 65536"/>
                <a:gd name="T16" fmla="*/ 0 60000 65536"/>
                <a:gd name="T17" fmla="*/ 0 60000 65536"/>
                <a:gd name="T18" fmla="*/ 0 w 1375"/>
                <a:gd name="T19" fmla="*/ 0 h 225"/>
                <a:gd name="T20" fmla="*/ 1375 w 1375"/>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375" h="225">
                  <a:moveTo>
                    <a:pt x="0" y="0"/>
                  </a:moveTo>
                  <a:lnTo>
                    <a:pt x="0" y="225"/>
                  </a:lnTo>
                  <a:lnTo>
                    <a:pt x="1375" y="22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0" name="Rectangle 43"/>
            <p:cNvSpPr>
              <a:spLocks noChangeArrowheads="1"/>
            </p:cNvSpPr>
            <p:nvPr/>
          </p:nvSpPr>
          <p:spPr bwMode="auto">
            <a:xfrm flipH="1">
              <a:off x="3478" y="1274"/>
              <a:ext cx="886" cy="15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31" name="Freeform 44"/>
            <p:cNvSpPr>
              <a:spLocks/>
            </p:cNvSpPr>
            <p:nvPr/>
          </p:nvSpPr>
          <p:spPr bwMode="auto">
            <a:xfrm flipH="1">
              <a:off x="3478" y="1425"/>
              <a:ext cx="886" cy="468"/>
            </a:xfrm>
            <a:custGeom>
              <a:avLst/>
              <a:gdLst>
                <a:gd name="T0" fmla="*/ 0 w 1375"/>
                <a:gd name="T1" fmla="*/ 0 h 697"/>
                <a:gd name="T2" fmla="*/ 0 w 1375"/>
                <a:gd name="T3" fmla="*/ 29 h 697"/>
                <a:gd name="T4" fmla="*/ 41 w 1375"/>
                <a:gd name="T5" fmla="*/ 29 h 697"/>
                <a:gd name="T6" fmla="*/ 41 w 1375"/>
                <a:gd name="T7" fmla="*/ 0 h 697"/>
                <a:gd name="T8" fmla="*/ 0 w 1375"/>
                <a:gd name="T9" fmla="*/ 0 h 697"/>
                <a:gd name="T10" fmla="*/ 0 w 1375"/>
                <a:gd name="T11" fmla="*/ 0 h 697"/>
                <a:gd name="T12" fmla="*/ 0 60000 65536"/>
                <a:gd name="T13" fmla="*/ 0 60000 65536"/>
                <a:gd name="T14" fmla="*/ 0 60000 65536"/>
                <a:gd name="T15" fmla="*/ 0 60000 65536"/>
                <a:gd name="T16" fmla="*/ 0 60000 65536"/>
                <a:gd name="T17" fmla="*/ 0 60000 65536"/>
                <a:gd name="T18" fmla="*/ 0 w 1375"/>
                <a:gd name="T19" fmla="*/ 0 h 697"/>
                <a:gd name="T20" fmla="*/ 1375 w 1375"/>
                <a:gd name="T21" fmla="*/ 697 h 697"/>
              </a:gdLst>
              <a:ahLst/>
              <a:cxnLst>
                <a:cxn ang="T12">
                  <a:pos x="T0" y="T1"/>
                </a:cxn>
                <a:cxn ang="T13">
                  <a:pos x="T2" y="T3"/>
                </a:cxn>
                <a:cxn ang="T14">
                  <a:pos x="T4" y="T5"/>
                </a:cxn>
                <a:cxn ang="T15">
                  <a:pos x="T6" y="T7"/>
                </a:cxn>
                <a:cxn ang="T16">
                  <a:pos x="T8" y="T9"/>
                </a:cxn>
                <a:cxn ang="T17">
                  <a:pos x="T10" y="T11"/>
                </a:cxn>
              </a:cxnLst>
              <a:rect l="T18" t="T19" r="T20" b="T21"/>
              <a:pathLst>
                <a:path w="1375" h="697">
                  <a:moveTo>
                    <a:pt x="0" y="0"/>
                  </a:moveTo>
                  <a:lnTo>
                    <a:pt x="0" y="697"/>
                  </a:lnTo>
                  <a:lnTo>
                    <a:pt x="1375" y="697"/>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2" name="Rectangle 45"/>
            <p:cNvSpPr>
              <a:spLocks noChangeArrowheads="1"/>
            </p:cNvSpPr>
            <p:nvPr/>
          </p:nvSpPr>
          <p:spPr bwMode="auto">
            <a:xfrm flipH="1">
              <a:off x="3478" y="1425"/>
              <a:ext cx="886" cy="46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33" name="Rectangle 46"/>
            <p:cNvSpPr>
              <a:spLocks noChangeArrowheads="1"/>
            </p:cNvSpPr>
            <p:nvPr/>
          </p:nvSpPr>
          <p:spPr bwMode="auto">
            <a:xfrm flipH="1">
              <a:off x="3530" y="1482"/>
              <a:ext cx="31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b="0">
                  <a:solidFill>
                    <a:srgbClr val="000000"/>
                  </a:solidFill>
                  <a:latin typeface="Geneva" charset="0"/>
                </a:rPr>
                <a:t>fly()</a:t>
              </a:r>
              <a:endParaRPr lang="en-US" altLang="en-US" sz="2400"/>
            </a:p>
          </p:txBody>
        </p:sp>
        <p:sp>
          <p:nvSpPr>
            <p:cNvPr id="34834" name="Freeform 47"/>
            <p:cNvSpPr>
              <a:spLocks/>
            </p:cNvSpPr>
            <p:nvPr/>
          </p:nvSpPr>
          <p:spPr bwMode="auto">
            <a:xfrm flipH="1">
              <a:off x="3478" y="1016"/>
              <a:ext cx="886" cy="258"/>
            </a:xfrm>
            <a:custGeom>
              <a:avLst/>
              <a:gdLst>
                <a:gd name="T0" fmla="*/ 0 w 1375"/>
                <a:gd name="T1" fmla="*/ 0 h 385"/>
                <a:gd name="T2" fmla="*/ 0 w 1375"/>
                <a:gd name="T3" fmla="*/ 15 h 385"/>
                <a:gd name="T4" fmla="*/ 41 w 1375"/>
                <a:gd name="T5" fmla="*/ 15 h 385"/>
                <a:gd name="T6" fmla="*/ 41 w 1375"/>
                <a:gd name="T7" fmla="*/ 0 h 385"/>
                <a:gd name="T8" fmla="*/ 0 w 1375"/>
                <a:gd name="T9" fmla="*/ 0 h 385"/>
                <a:gd name="T10" fmla="*/ 0 w 1375"/>
                <a:gd name="T11" fmla="*/ 0 h 385"/>
                <a:gd name="T12" fmla="*/ 0 60000 65536"/>
                <a:gd name="T13" fmla="*/ 0 60000 65536"/>
                <a:gd name="T14" fmla="*/ 0 60000 65536"/>
                <a:gd name="T15" fmla="*/ 0 60000 65536"/>
                <a:gd name="T16" fmla="*/ 0 60000 65536"/>
                <a:gd name="T17" fmla="*/ 0 60000 65536"/>
                <a:gd name="T18" fmla="*/ 0 w 1375"/>
                <a:gd name="T19" fmla="*/ 0 h 385"/>
                <a:gd name="T20" fmla="*/ 1375 w 1375"/>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375" h="385">
                  <a:moveTo>
                    <a:pt x="0" y="0"/>
                  </a:moveTo>
                  <a:lnTo>
                    <a:pt x="0" y="385"/>
                  </a:lnTo>
                  <a:lnTo>
                    <a:pt x="1375" y="38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5" name="Rectangle 48"/>
            <p:cNvSpPr>
              <a:spLocks noChangeArrowheads="1"/>
            </p:cNvSpPr>
            <p:nvPr/>
          </p:nvSpPr>
          <p:spPr bwMode="auto">
            <a:xfrm flipH="1">
              <a:off x="3478" y="1016"/>
              <a:ext cx="886" cy="2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4836" name="Rectangle 49"/>
            <p:cNvSpPr>
              <a:spLocks noChangeArrowheads="1"/>
            </p:cNvSpPr>
            <p:nvPr/>
          </p:nvSpPr>
          <p:spPr bwMode="auto">
            <a:xfrm flipH="1">
              <a:off x="3635" y="1076"/>
              <a:ext cx="5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900">
                  <a:solidFill>
                    <a:srgbClr val="000000"/>
                  </a:solidFill>
                  <a:latin typeface="Geneva" charset="0"/>
                </a:rPr>
                <a:t>Airplane</a:t>
              </a:r>
              <a:endParaRPr lang="en-US" altLang="en-US" sz="2400"/>
            </a:p>
          </p:txBody>
        </p:sp>
        <p:sp>
          <p:nvSpPr>
            <p:cNvPr id="34837" name="Freeform 50"/>
            <p:cNvSpPr>
              <a:spLocks/>
            </p:cNvSpPr>
            <p:nvPr/>
          </p:nvSpPr>
          <p:spPr bwMode="auto">
            <a:xfrm flipH="1">
              <a:off x="3827" y="1903"/>
              <a:ext cx="163" cy="157"/>
            </a:xfrm>
            <a:custGeom>
              <a:avLst/>
              <a:gdLst>
                <a:gd name="T0" fmla="*/ 388 w 144"/>
                <a:gd name="T1" fmla="*/ 0 h 157"/>
                <a:gd name="T2" fmla="*/ 0 w 144"/>
                <a:gd name="T3" fmla="*/ 73 h 157"/>
                <a:gd name="T4" fmla="*/ 311 w 144"/>
                <a:gd name="T5" fmla="*/ 157 h 157"/>
                <a:gd name="T6" fmla="*/ 388 w 144"/>
                <a:gd name="T7" fmla="*/ 0 h 157"/>
                <a:gd name="T8" fmla="*/ 0 60000 65536"/>
                <a:gd name="T9" fmla="*/ 0 60000 65536"/>
                <a:gd name="T10" fmla="*/ 0 60000 65536"/>
                <a:gd name="T11" fmla="*/ 0 60000 65536"/>
                <a:gd name="T12" fmla="*/ 0 w 144"/>
                <a:gd name="T13" fmla="*/ 0 h 157"/>
                <a:gd name="T14" fmla="*/ 144 w 144"/>
                <a:gd name="T15" fmla="*/ 157 h 157"/>
              </a:gdLst>
              <a:ahLst/>
              <a:cxnLst>
                <a:cxn ang="T8">
                  <a:pos x="T0" y="T1"/>
                </a:cxn>
                <a:cxn ang="T9">
                  <a:pos x="T2" y="T3"/>
                </a:cxn>
                <a:cxn ang="T10">
                  <a:pos x="T4" y="T5"/>
                </a:cxn>
                <a:cxn ang="T11">
                  <a:pos x="T6" y="T7"/>
                </a:cxn>
              </a:cxnLst>
              <a:rect l="T12" t="T13" r="T14" b="T15"/>
              <a:pathLst>
                <a:path w="144" h="157">
                  <a:moveTo>
                    <a:pt x="144" y="0"/>
                  </a:moveTo>
                  <a:lnTo>
                    <a:pt x="0" y="73"/>
                  </a:lnTo>
                  <a:lnTo>
                    <a:pt x="116" y="157"/>
                  </a:lnTo>
                  <a:lnTo>
                    <a:pt x="144"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8" name="Line 51"/>
            <p:cNvSpPr>
              <a:spLocks noChangeShapeType="1"/>
            </p:cNvSpPr>
            <p:nvPr/>
          </p:nvSpPr>
          <p:spPr bwMode="auto">
            <a:xfrm flipH="1" flipV="1">
              <a:off x="3916" y="2020"/>
              <a:ext cx="328" cy="5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ea typeface="ＭＳ Ｐゴシック" pitchFamily="34" charset="-128"/>
              </a:rPr>
              <a:t>Another Example of a Specialization</a:t>
            </a:r>
          </a:p>
        </p:txBody>
      </p:sp>
      <p:grpSp>
        <p:nvGrpSpPr>
          <p:cNvPr id="35843" name="Group 59"/>
          <p:cNvGrpSpPr>
            <a:grpSpLocks/>
          </p:cNvGrpSpPr>
          <p:nvPr/>
        </p:nvGrpSpPr>
        <p:grpSpPr bwMode="auto">
          <a:xfrm>
            <a:off x="317500" y="989013"/>
            <a:ext cx="4619625" cy="5588000"/>
            <a:chOff x="415" y="623"/>
            <a:chExt cx="2626" cy="3520"/>
          </a:xfrm>
        </p:grpSpPr>
        <p:sp>
          <p:nvSpPr>
            <p:cNvPr id="35864" name="Freeform 4"/>
            <p:cNvSpPr>
              <a:spLocks/>
            </p:cNvSpPr>
            <p:nvPr/>
          </p:nvSpPr>
          <p:spPr bwMode="auto">
            <a:xfrm>
              <a:off x="415" y="3214"/>
              <a:ext cx="1227" cy="385"/>
            </a:xfrm>
            <a:custGeom>
              <a:avLst/>
              <a:gdLst>
                <a:gd name="T0" fmla="*/ 0 w 1203"/>
                <a:gd name="T1" fmla="*/ 0 h 385"/>
                <a:gd name="T2" fmla="*/ 0 w 1203"/>
                <a:gd name="T3" fmla="*/ 385 h 385"/>
                <a:gd name="T4" fmla="*/ 1408 w 1203"/>
                <a:gd name="T5" fmla="*/ 385 h 385"/>
                <a:gd name="T6" fmla="*/ 1408 w 1203"/>
                <a:gd name="T7" fmla="*/ 0 h 385"/>
                <a:gd name="T8" fmla="*/ 0 w 1203"/>
                <a:gd name="T9" fmla="*/ 0 h 385"/>
                <a:gd name="T10" fmla="*/ 0 w 1203"/>
                <a:gd name="T11" fmla="*/ 0 h 385"/>
                <a:gd name="T12" fmla="*/ 0 60000 65536"/>
                <a:gd name="T13" fmla="*/ 0 60000 65536"/>
                <a:gd name="T14" fmla="*/ 0 60000 65536"/>
                <a:gd name="T15" fmla="*/ 0 60000 65536"/>
                <a:gd name="T16" fmla="*/ 0 60000 65536"/>
                <a:gd name="T17" fmla="*/ 0 60000 65536"/>
                <a:gd name="T18" fmla="*/ 0 w 1203"/>
                <a:gd name="T19" fmla="*/ 0 h 385"/>
                <a:gd name="T20" fmla="*/ 1203 w 1203"/>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203" h="385">
                  <a:moveTo>
                    <a:pt x="0" y="0"/>
                  </a:moveTo>
                  <a:lnTo>
                    <a:pt x="0" y="385"/>
                  </a:lnTo>
                  <a:lnTo>
                    <a:pt x="1203" y="385"/>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5" name="Rectangle 5"/>
            <p:cNvSpPr>
              <a:spLocks noChangeArrowheads="1"/>
            </p:cNvSpPr>
            <p:nvPr/>
          </p:nvSpPr>
          <p:spPr bwMode="auto">
            <a:xfrm>
              <a:off x="415" y="3214"/>
              <a:ext cx="1227" cy="38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66" name="Rectangle 6"/>
            <p:cNvSpPr>
              <a:spLocks noChangeArrowheads="1"/>
            </p:cNvSpPr>
            <p:nvPr/>
          </p:nvSpPr>
          <p:spPr bwMode="auto">
            <a:xfrm>
              <a:off x="450" y="3264"/>
              <a:ext cx="9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numberOfCups</a:t>
              </a:r>
              <a:endParaRPr lang="de-DE" altLang="en-US" sz="2400"/>
            </a:p>
          </p:txBody>
        </p:sp>
        <p:sp>
          <p:nvSpPr>
            <p:cNvPr id="35867" name="Rectangle 7"/>
            <p:cNvSpPr>
              <a:spLocks noChangeArrowheads="1"/>
            </p:cNvSpPr>
            <p:nvPr/>
          </p:nvSpPr>
          <p:spPr bwMode="auto">
            <a:xfrm>
              <a:off x="450" y="3420"/>
              <a:ext cx="6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coffeeMix</a:t>
              </a:r>
              <a:endParaRPr lang="de-DE" altLang="en-US" sz="2400"/>
            </a:p>
          </p:txBody>
        </p:sp>
        <p:sp>
          <p:nvSpPr>
            <p:cNvPr id="35868" name="Freeform 8"/>
            <p:cNvSpPr>
              <a:spLocks/>
            </p:cNvSpPr>
            <p:nvPr/>
          </p:nvSpPr>
          <p:spPr bwMode="auto">
            <a:xfrm>
              <a:off x="415" y="3599"/>
              <a:ext cx="1227" cy="537"/>
            </a:xfrm>
            <a:custGeom>
              <a:avLst/>
              <a:gdLst>
                <a:gd name="T0" fmla="*/ 0 w 1203"/>
                <a:gd name="T1" fmla="*/ 0 h 537"/>
                <a:gd name="T2" fmla="*/ 0 w 1203"/>
                <a:gd name="T3" fmla="*/ 537 h 537"/>
                <a:gd name="T4" fmla="*/ 1408 w 1203"/>
                <a:gd name="T5" fmla="*/ 537 h 537"/>
                <a:gd name="T6" fmla="*/ 1408 w 1203"/>
                <a:gd name="T7" fmla="*/ 0 h 537"/>
                <a:gd name="T8" fmla="*/ 0 w 1203"/>
                <a:gd name="T9" fmla="*/ 0 h 537"/>
                <a:gd name="T10" fmla="*/ 0 w 1203"/>
                <a:gd name="T11" fmla="*/ 0 h 537"/>
                <a:gd name="T12" fmla="*/ 0 60000 65536"/>
                <a:gd name="T13" fmla="*/ 0 60000 65536"/>
                <a:gd name="T14" fmla="*/ 0 60000 65536"/>
                <a:gd name="T15" fmla="*/ 0 60000 65536"/>
                <a:gd name="T16" fmla="*/ 0 60000 65536"/>
                <a:gd name="T17" fmla="*/ 0 60000 65536"/>
                <a:gd name="T18" fmla="*/ 0 w 1203"/>
                <a:gd name="T19" fmla="*/ 0 h 537"/>
                <a:gd name="T20" fmla="*/ 1203 w 1203"/>
                <a:gd name="T21" fmla="*/ 537 h 537"/>
              </a:gdLst>
              <a:ahLst/>
              <a:cxnLst>
                <a:cxn ang="T12">
                  <a:pos x="T0" y="T1"/>
                </a:cxn>
                <a:cxn ang="T13">
                  <a:pos x="T2" y="T3"/>
                </a:cxn>
                <a:cxn ang="T14">
                  <a:pos x="T4" y="T5"/>
                </a:cxn>
                <a:cxn ang="T15">
                  <a:pos x="T6" y="T7"/>
                </a:cxn>
                <a:cxn ang="T16">
                  <a:pos x="T8" y="T9"/>
                </a:cxn>
                <a:cxn ang="T17">
                  <a:pos x="T10" y="T11"/>
                </a:cxn>
              </a:cxnLst>
              <a:rect l="T18" t="T19" r="T20" b="T21"/>
              <a:pathLst>
                <a:path w="1203" h="537">
                  <a:moveTo>
                    <a:pt x="0" y="0"/>
                  </a:moveTo>
                  <a:lnTo>
                    <a:pt x="0" y="537"/>
                  </a:lnTo>
                  <a:lnTo>
                    <a:pt x="1203" y="537"/>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9" name="Rectangle 9"/>
            <p:cNvSpPr>
              <a:spLocks noChangeArrowheads="1"/>
            </p:cNvSpPr>
            <p:nvPr/>
          </p:nvSpPr>
          <p:spPr bwMode="auto">
            <a:xfrm>
              <a:off x="415" y="3599"/>
              <a:ext cx="1227" cy="5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70" name="Rectangle 10"/>
            <p:cNvSpPr>
              <a:spLocks noChangeArrowheads="1"/>
            </p:cNvSpPr>
            <p:nvPr/>
          </p:nvSpPr>
          <p:spPr bwMode="auto">
            <a:xfrm>
              <a:off x="450" y="3645"/>
              <a:ext cx="81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heatWater()</a:t>
              </a:r>
              <a:endParaRPr lang="de-DE" altLang="en-US" sz="2400"/>
            </a:p>
          </p:txBody>
        </p:sp>
        <p:sp>
          <p:nvSpPr>
            <p:cNvPr id="35871" name="Rectangle 11"/>
            <p:cNvSpPr>
              <a:spLocks noChangeArrowheads="1"/>
            </p:cNvSpPr>
            <p:nvPr/>
          </p:nvSpPr>
          <p:spPr bwMode="auto">
            <a:xfrm>
              <a:off x="450" y="3805"/>
              <a:ext cx="7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addSugar()</a:t>
              </a:r>
              <a:endParaRPr lang="de-DE" altLang="en-US" sz="2400"/>
            </a:p>
          </p:txBody>
        </p:sp>
        <p:sp>
          <p:nvSpPr>
            <p:cNvPr id="35872" name="Rectangle 12"/>
            <p:cNvSpPr>
              <a:spLocks noChangeArrowheads="1"/>
            </p:cNvSpPr>
            <p:nvPr/>
          </p:nvSpPr>
          <p:spPr bwMode="auto">
            <a:xfrm>
              <a:off x="450" y="3961"/>
              <a:ext cx="91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addCreamer()</a:t>
              </a:r>
              <a:endParaRPr lang="de-DE" altLang="en-US" sz="2400"/>
            </a:p>
          </p:txBody>
        </p:sp>
        <p:sp>
          <p:nvSpPr>
            <p:cNvPr id="35873" name="Freeform 13"/>
            <p:cNvSpPr>
              <a:spLocks/>
            </p:cNvSpPr>
            <p:nvPr/>
          </p:nvSpPr>
          <p:spPr bwMode="auto">
            <a:xfrm>
              <a:off x="415" y="2913"/>
              <a:ext cx="1227" cy="301"/>
            </a:xfrm>
            <a:custGeom>
              <a:avLst/>
              <a:gdLst>
                <a:gd name="T0" fmla="*/ 0 w 1203"/>
                <a:gd name="T1" fmla="*/ 0 h 301"/>
                <a:gd name="T2" fmla="*/ 0 w 1203"/>
                <a:gd name="T3" fmla="*/ 301 h 301"/>
                <a:gd name="T4" fmla="*/ 1408 w 1203"/>
                <a:gd name="T5" fmla="*/ 301 h 301"/>
                <a:gd name="T6" fmla="*/ 1408 w 1203"/>
                <a:gd name="T7" fmla="*/ 0 h 301"/>
                <a:gd name="T8" fmla="*/ 0 w 1203"/>
                <a:gd name="T9" fmla="*/ 0 h 301"/>
                <a:gd name="T10" fmla="*/ 0 w 1203"/>
                <a:gd name="T11" fmla="*/ 0 h 301"/>
                <a:gd name="T12" fmla="*/ 0 60000 65536"/>
                <a:gd name="T13" fmla="*/ 0 60000 65536"/>
                <a:gd name="T14" fmla="*/ 0 60000 65536"/>
                <a:gd name="T15" fmla="*/ 0 60000 65536"/>
                <a:gd name="T16" fmla="*/ 0 60000 65536"/>
                <a:gd name="T17" fmla="*/ 0 60000 65536"/>
                <a:gd name="T18" fmla="*/ 0 w 1203"/>
                <a:gd name="T19" fmla="*/ 0 h 301"/>
                <a:gd name="T20" fmla="*/ 1203 w 1203"/>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1203" h="301">
                  <a:moveTo>
                    <a:pt x="0" y="0"/>
                  </a:moveTo>
                  <a:lnTo>
                    <a:pt x="0" y="301"/>
                  </a:lnTo>
                  <a:lnTo>
                    <a:pt x="1203" y="30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4" name="Rectangle 14"/>
            <p:cNvSpPr>
              <a:spLocks noChangeArrowheads="1"/>
            </p:cNvSpPr>
            <p:nvPr/>
          </p:nvSpPr>
          <p:spPr bwMode="auto">
            <a:xfrm>
              <a:off x="415" y="2913"/>
              <a:ext cx="1227" cy="30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75" name="Rectangle 15"/>
            <p:cNvSpPr>
              <a:spLocks noChangeArrowheads="1"/>
            </p:cNvSpPr>
            <p:nvPr/>
          </p:nvSpPr>
          <p:spPr bwMode="auto">
            <a:xfrm>
              <a:off x="466" y="2999"/>
              <a:ext cx="9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CoffeeMachine</a:t>
              </a:r>
              <a:endParaRPr lang="de-DE" altLang="en-US" sz="2400"/>
            </a:p>
          </p:txBody>
        </p:sp>
        <p:sp>
          <p:nvSpPr>
            <p:cNvPr id="35876" name="Freeform 16"/>
            <p:cNvSpPr>
              <a:spLocks/>
            </p:cNvSpPr>
            <p:nvPr/>
          </p:nvSpPr>
          <p:spPr bwMode="auto">
            <a:xfrm>
              <a:off x="1082" y="1008"/>
              <a:ext cx="1402" cy="225"/>
            </a:xfrm>
            <a:custGeom>
              <a:avLst/>
              <a:gdLst>
                <a:gd name="T0" fmla="*/ 0 w 1375"/>
                <a:gd name="T1" fmla="*/ 0 h 225"/>
                <a:gd name="T2" fmla="*/ 0 w 1375"/>
                <a:gd name="T3" fmla="*/ 225 h 225"/>
                <a:gd name="T4" fmla="*/ 1607 w 1375"/>
                <a:gd name="T5" fmla="*/ 225 h 225"/>
                <a:gd name="T6" fmla="*/ 1607 w 1375"/>
                <a:gd name="T7" fmla="*/ 0 h 225"/>
                <a:gd name="T8" fmla="*/ 0 w 1375"/>
                <a:gd name="T9" fmla="*/ 0 h 225"/>
                <a:gd name="T10" fmla="*/ 0 w 1375"/>
                <a:gd name="T11" fmla="*/ 0 h 225"/>
                <a:gd name="T12" fmla="*/ 0 60000 65536"/>
                <a:gd name="T13" fmla="*/ 0 60000 65536"/>
                <a:gd name="T14" fmla="*/ 0 60000 65536"/>
                <a:gd name="T15" fmla="*/ 0 60000 65536"/>
                <a:gd name="T16" fmla="*/ 0 60000 65536"/>
                <a:gd name="T17" fmla="*/ 0 60000 65536"/>
                <a:gd name="T18" fmla="*/ 0 w 1375"/>
                <a:gd name="T19" fmla="*/ 0 h 225"/>
                <a:gd name="T20" fmla="*/ 1375 w 1375"/>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375" h="225">
                  <a:moveTo>
                    <a:pt x="0" y="0"/>
                  </a:moveTo>
                  <a:lnTo>
                    <a:pt x="0" y="225"/>
                  </a:lnTo>
                  <a:lnTo>
                    <a:pt x="1375" y="22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7" name="Rectangle 17"/>
            <p:cNvSpPr>
              <a:spLocks noChangeArrowheads="1"/>
            </p:cNvSpPr>
            <p:nvPr/>
          </p:nvSpPr>
          <p:spPr bwMode="auto">
            <a:xfrm>
              <a:off x="1082" y="1008"/>
              <a:ext cx="1402" cy="2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78" name="Rectangle 18"/>
            <p:cNvSpPr>
              <a:spLocks noChangeArrowheads="1"/>
            </p:cNvSpPr>
            <p:nvPr/>
          </p:nvSpPr>
          <p:spPr bwMode="auto">
            <a:xfrm>
              <a:off x="1115" y="1054"/>
              <a:ext cx="8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totalReceipts</a:t>
              </a:r>
              <a:endParaRPr lang="de-DE" altLang="en-US" sz="2400"/>
            </a:p>
          </p:txBody>
        </p:sp>
        <p:sp>
          <p:nvSpPr>
            <p:cNvPr id="35879" name="Freeform 19"/>
            <p:cNvSpPr>
              <a:spLocks/>
            </p:cNvSpPr>
            <p:nvPr/>
          </p:nvSpPr>
          <p:spPr bwMode="auto">
            <a:xfrm>
              <a:off x="1082" y="1233"/>
              <a:ext cx="1402" cy="697"/>
            </a:xfrm>
            <a:custGeom>
              <a:avLst/>
              <a:gdLst>
                <a:gd name="T0" fmla="*/ 0 w 1375"/>
                <a:gd name="T1" fmla="*/ 0 h 697"/>
                <a:gd name="T2" fmla="*/ 0 w 1375"/>
                <a:gd name="T3" fmla="*/ 697 h 697"/>
                <a:gd name="T4" fmla="*/ 1607 w 1375"/>
                <a:gd name="T5" fmla="*/ 697 h 697"/>
                <a:gd name="T6" fmla="*/ 1607 w 1375"/>
                <a:gd name="T7" fmla="*/ 0 h 697"/>
                <a:gd name="T8" fmla="*/ 0 w 1375"/>
                <a:gd name="T9" fmla="*/ 0 h 697"/>
                <a:gd name="T10" fmla="*/ 0 w 1375"/>
                <a:gd name="T11" fmla="*/ 0 h 697"/>
                <a:gd name="T12" fmla="*/ 0 60000 65536"/>
                <a:gd name="T13" fmla="*/ 0 60000 65536"/>
                <a:gd name="T14" fmla="*/ 0 60000 65536"/>
                <a:gd name="T15" fmla="*/ 0 60000 65536"/>
                <a:gd name="T16" fmla="*/ 0 60000 65536"/>
                <a:gd name="T17" fmla="*/ 0 60000 65536"/>
                <a:gd name="T18" fmla="*/ 0 w 1375"/>
                <a:gd name="T19" fmla="*/ 0 h 697"/>
                <a:gd name="T20" fmla="*/ 1375 w 1375"/>
                <a:gd name="T21" fmla="*/ 697 h 697"/>
              </a:gdLst>
              <a:ahLst/>
              <a:cxnLst>
                <a:cxn ang="T12">
                  <a:pos x="T0" y="T1"/>
                </a:cxn>
                <a:cxn ang="T13">
                  <a:pos x="T2" y="T3"/>
                </a:cxn>
                <a:cxn ang="T14">
                  <a:pos x="T4" y="T5"/>
                </a:cxn>
                <a:cxn ang="T15">
                  <a:pos x="T6" y="T7"/>
                </a:cxn>
                <a:cxn ang="T16">
                  <a:pos x="T8" y="T9"/>
                </a:cxn>
                <a:cxn ang="T17">
                  <a:pos x="T10" y="T11"/>
                </a:cxn>
              </a:cxnLst>
              <a:rect l="T18" t="T19" r="T20" b="T21"/>
              <a:pathLst>
                <a:path w="1375" h="697">
                  <a:moveTo>
                    <a:pt x="0" y="0"/>
                  </a:moveTo>
                  <a:lnTo>
                    <a:pt x="0" y="697"/>
                  </a:lnTo>
                  <a:lnTo>
                    <a:pt x="1375" y="697"/>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0" name="Rectangle 20"/>
            <p:cNvSpPr>
              <a:spLocks noChangeArrowheads="1"/>
            </p:cNvSpPr>
            <p:nvPr/>
          </p:nvSpPr>
          <p:spPr bwMode="auto">
            <a:xfrm>
              <a:off x="1082" y="1233"/>
              <a:ext cx="1402" cy="69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81" name="Rectangle 21"/>
            <p:cNvSpPr>
              <a:spLocks noChangeArrowheads="1"/>
            </p:cNvSpPr>
            <p:nvPr/>
          </p:nvSpPr>
          <p:spPr bwMode="auto">
            <a:xfrm>
              <a:off x="1115" y="1283"/>
              <a:ext cx="9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collectMoney()</a:t>
              </a:r>
              <a:endParaRPr lang="de-DE" altLang="en-US" sz="2400"/>
            </a:p>
          </p:txBody>
        </p:sp>
        <p:sp>
          <p:nvSpPr>
            <p:cNvPr id="35882" name="Rectangle 22"/>
            <p:cNvSpPr>
              <a:spLocks noChangeArrowheads="1"/>
            </p:cNvSpPr>
            <p:nvPr/>
          </p:nvSpPr>
          <p:spPr bwMode="auto">
            <a:xfrm>
              <a:off x="1115" y="1439"/>
              <a:ext cx="96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makeChange()</a:t>
              </a:r>
              <a:endParaRPr lang="de-DE" altLang="en-US" sz="2400"/>
            </a:p>
          </p:txBody>
        </p:sp>
        <p:sp>
          <p:nvSpPr>
            <p:cNvPr id="35883" name="Rectangle 23"/>
            <p:cNvSpPr>
              <a:spLocks noChangeArrowheads="1"/>
            </p:cNvSpPr>
            <p:nvPr/>
          </p:nvSpPr>
          <p:spPr bwMode="auto">
            <a:xfrm>
              <a:off x="1115" y="1595"/>
              <a:ext cx="13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dispenseBeverage()</a:t>
              </a:r>
              <a:endParaRPr lang="de-DE" altLang="en-US" sz="2400"/>
            </a:p>
          </p:txBody>
        </p:sp>
        <p:sp>
          <p:nvSpPr>
            <p:cNvPr id="35884" name="Freeform 24"/>
            <p:cNvSpPr>
              <a:spLocks/>
            </p:cNvSpPr>
            <p:nvPr/>
          </p:nvSpPr>
          <p:spPr bwMode="auto">
            <a:xfrm>
              <a:off x="1082" y="623"/>
              <a:ext cx="1402" cy="385"/>
            </a:xfrm>
            <a:custGeom>
              <a:avLst/>
              <a:gdLst>
                <a:gd name="T0" fmla="*/ 0 w 1375"/>
                <a:gd name="T1" fmla="*/ 0 h 385"/>
                <a:gd name="T2" fmla="*/ 0 w 1375"/>
                <a:gd name="T3" fmla="*/ 385 h 385"/>
                <a:gd name="T4" fmla="*/ 1607 w 1375"/>
                <a:gd name="T5" fmla="*/ 385 h 385"/>
                <a:gd name="T6" fmla="*/ 1607 w 1375"/>
                <a:gd name="T7" fmla="*/ 0 h 385"/>
                <a:gd name="T8" fmla="*/ 0 w 1375"/>
                <a:gd name="T9" fmla="*/ 0 h 385"/>
                <a:gd name="T10" fmla="*/ 0 w 1375"/>
                <a:gd name="T11" fmla="*/ 0 h 385"/>
                <a:gd name="T12" fmla="*/ 0 60000 65536"/>
                <a:gd name="T13" fmla="*/ 0 60000 65536"/>
                <a:gd name="T14" fmla="*/ 0 60000 65536"/>
                <a:gd name="T15" fmla="*/ 0 60000 65536"/>
                <a:gd name="T16" fmla="*/ 0 60000 65536"/>
                <a:gd name="T17" fmla="*/ 0 60000 65536"/>
                <a:gd name="T18" fmla="*/ 0 w 1375"/>
                <a:gd name="T19" fmla="*/ 0 h 385"/>
                <a:gd name="T20" fmla="*/ 1375 w 1375"/>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375" h="385">
                  <a:moveTo>
                    <a:pt x="0" y="0"/>
                  </a:moveTo>
                  <a:lnTo>
                    <a:pt x="0" y="385"/>
                  </a:lnTo>
                  <a:lnTo>
                    <a:pt x="1375" y="385"/>
                  </a:lnTo>
                  <a:lnTo>
                    <a:pt x="137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5" name="Rectangle 25"/>
            <p:cNvSpPr>
              <a:spLocks noChangeArrowheads="1"/>
            </p:cNvSpPr>
            <p:nvPr/>
          </p:nvSpPr>
          <p:spPr bwMode="auto">
            <a:xfrm>
              <a:off x="1082" y="623"/>
              <a:ext cx="1402" cy="38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86" name="Rectangle 26"/>
            <p:cNvSpPr>
              <a:spLocks noChangeArrowheads="1"/>
            </p:cNvSpPr>
            <p:nvPr/>
          </p:nvSpPr>
          <p:spPr bwMode="auto">
            <a:xfrm>
              <a:off x="1115" y="673"/>
              <a:ext cx="11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VendingMaschine</a:t>
              </a:r>
              <a:endParaRPr lang="de-DE" altLang="en-US" sz="2400"/>
            </a:p>
          </p:txBody>
        </p:sp>
        <p:sp>
          <p:nvSpPr>
            <p:cNvPr id="35887" name="Freeform 27"/>
            <p:cNvSpPr>
              <a:spLocks/>
            </p:cNvSpPr>
            <p:nvPr/>
          </p:nvSpPr>
          <p:spPr bwMode="auto">
            <a:xfrm>
              <a:off x="1629" y="1926"/>
              <a:ext cx="147" cy="157"/>
            </a:xfrm>
            <a:custGeom>
              <a:avLst/>
              <a:gdLst>
                <a:gd name="T0" fmla="*/ 168 w 144"/>
                <a:gd name="T1" fmla="*/ 0 h 157"/>
                <a:gd name="T2" fmla="*/ 0 w 144"/>
                <a:gd name="T3" fmla="*/ 73 h 157"/>
                <a:gd name="T4" fmla="*/ 137 w 144"/>
                <a:gd name="T5" fmla="*/ 157 h 157"/>
                <a:gd name="T6" fmla="*/ 168 w 144"/>
                <a:gd name="T7" fmla="*/ 0 h 157"/>
                <a:gd name="T8" fmla="*/ 0 60000 65536"/>
                <a:gd name="T9" fmla="*/ 0 60000 65536"/>
                <a:gd name="T10" fmla="*/ 0 60000 65536"/>
                <a:gd name="T11" fmla="*/ 0 60000 65536"/>
                <a:gd name="T12" fmla="*/ 0 w 144"/>
                <a:gd name="T13" fmla="*/ 0 h 157"/>
                <a:gd name="T14" fmla="*/ 144 w 144"/>
                <a:gd name="T15" fmla="*/ 157 h 157"/>
              </a:gdLst>
              <a:ahLst/>
              <a:cxnLst>
                <a:cxn ang="T8">
                  <a:pos x="T0" y="T1"/>
                </a:cxn>
                <a:cxn ang="T9">
                  <a:pos x="T2" y="T3"/>
                </a:cxn>
                <a:cxn ang="T10">
                  <a:pos x="T4" y="T5"/>
                </a:cxn>
                <a:cxn ang="T11">
                  <a:pos x="T6" y="T7"/>
                </a:cxn>
              </a:cxnLst>
              <a:rect l="T12" t="T13" r="T14" b="T15"/>
              <a:pathLst>
                <a:path w="144" h="157">
                  <a:moveTo>
                    <a:pt x="144" y="0"/>
                  </a:moveTo>
                  <a:lnTo>
                    <a:pt x="0" y="73"/>
                  </a:lnTo>
                  <a:lnTo>
                    <a:pt x="116" y="157"/>
                  </a:lnTo>
                  <a:lnTo>
                    <a:pt x="144"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8" name="Line 28"/>
            <p:cNvSpPr>
              <a:spLocks noChangeShapeType="1"/>
            </p:cNvSpPr>
            <p:nvPr/>
          </p:nvSpPr>
          <p:spPr bwMode="auto">
            <a:xfrm flipV="1">
              <a:off x="1029" y="2043"/>
              <a:ext cx="666" cy="8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9" name="Freeform 29"/>
            <p:cNvSpPr>
              <a:spLocks/>
            </p:cNvSpPr>
            <p:nvPr/>
          </p:nvSpPr>
          <p:spPr bwMode="auto">
            <a:xfrm>
              <a:off x="1814" y="3326"/>
              <a:ext cx="1227" cy="381"/>
            </a:xfrm>
            <a:custGeom>
              <a:avLst/>
              <a:gdLst>
                <a:gd name="T0" fmla="*/ 0 w 1203"/>
                <a:gd name="T1" fmla="*/ 0 h 381"/>
                <a:gd name="T2" fmla="*/ 0 w 1203"/>
                <a:gd name="T3" fmla="*/ 381 h 381"/>
                <a:gd name="T4" fmla="*/ 1408 w 1203"/>
                <a:gd name="T5" fmla="*/ 381 h 381"/>
                <a:gd name="T6" fmla="*/ 1408 w 1203"/>
                <a:gd name="T7" fmla="*/ 0 h 381"/>
                <a:gd name="T8" fmla="*/ 0 w 1203"/>
                <a:gd name="T9" fmla="*/ 0 h 381"/>
                <a:gd name="T10" fmla="*/ 0 w 1203"/>
                <a:gd name="T11" fmla="*/ 0 h 381"/>
                <a:gd name="T12" fmla="*/ 0 60000 65536"/>
                <a:gd name="T13" fmla="*/ 0 60000 65536"/>
                <a:gd name="T14" fmla="*/ 0 60000 65536"/>
                <a:gd name="T15" fmla="*/ 0 60000 65536"/>
                <a:gd name="T16" fmla="*/ 0 60000 65536"/>
                <a:gd name="T17" fmla="*/ 0 60000 65536"/>
                <a:gd name="T18" fmla="*/ 0 w 1203"/>
                <a:gd name="T19" fmla="*/ 0 h 381"/>
                <a:gd name="T20" fmla="*/ 1203 w 1203"/>
                <a:gd name="T21" fmla="*/ 381 h 381"/>
              </a:gdLst>
              <a:ahLst/>
              <a:cxnLst>
                <a:cxn ang="T12">
                  <a:pos x="T0" y="T1"/>
                </a:cxn>
                <a:cxn ang="T13">
                  <a:pos x="T2" y="T3"/>
                </a:cxn>
                <a:cxn ang="T14">
                  <a:pos x="T4" y="T5"/>
                </a:cxn>
                <a:cxn ang="T15">
                  <a:pos x="T6" y="T7"/>
                </a:cxn>
                <a:cxn ang="T16">
                  <a:pos x="T8" y="T9"/>
                </a:cxn>
                <a:cxn ang="T17">
                  <a:pos x="T10" y="T11"/>
                </a:cxn>
              </a:cxnLst>
              <a:rect l="T18" t="T19" r="T20" b="T21"/>
              <a:pathLst>
                <a:path w="1203" h="381">
                  <a:moveTo>
                    <a:pt x="0" y="0"/>
                  </a:moveTo>
                  <a:lnTo>
                    <a:pt x="0" y="381"/>
                  </a:lnTo>
                  <a:lnTo>
                    <a:pt x="1203" y="38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0" name="Rectangle 30"/>
            <p:cNvSpPr>
              <a:spLocks noChangeArrowheads="1"/>
            </p:cNvSpPr>
            <p:nvPr/>
          </p:nvSpPr>
          <p:spPr bwMode="auto">
            <a:xfrm>
              <a:off x="1814" y="3326"/>
              <a:ext cx="1227" cy="38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91" name="Rectangle 31"/>
            <p:cNvSpPr>
              <a:spLocks noChangeArrowheads="1"/>
            </p:cNvSpPr>
            <p:nvPr/>
          </p:nvSpPr>
          <p:spPr bwMode="auto">
            <a:xfrm>
              <a:off x="1849" y="3372"/>
              <a:ext cx="7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cansOfBeer</a:t>
              </a:r>
              <a:endParaRPr lang="de-DE" altLang="en-US" sz="2400"/>
            </a:p>
          </p:txBody>
        </p:sp>
        <p:sp>
          <p:nvSpPr>
            <p:cNvPr id="35892" name="Rectangle 32"/>
            <p:cNvSpPr>
              <a:spLocks noChangeArrowheads="1"/>
            </p:cNvSpPr>
            <p:nvPr/>
          </p:nvSpPr>
          <p:spPr bwMode="auto">
            <a:xfrm>
              <a:off x="1849" y="3532"/>
              <a:ext cx="7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cansOfCola</a:t>
              </a:r>
              <a:endParaRPr lang="de-DE" altLang="en-US" sz="2400"/>
            </a:p>
          </p:txBody>
        </p:sp>
        <p:sp>
          <p:nvSpPr>
            <p:cNvPr id="35893" name="Freeform 33"/>
            <p:cNvSpPr>
              <a:spLocks/>
            </p:cNvSpPr>
            <p:nvPr/>
          </p:nvSpPr>
          <p:spPr bwMode="auto">
            <a:xfrm>
              <a:off x="1814" y="3707"/>
              <a:ext cx="1227" cy="228"/>
            </a:xfrm>
            <a:custGeom>
              <a:avLst/>
              <a:gdLst>
                <a:gd name="T0" fmla="*/ 0 w 1203"/>
                <a:gd name="T1" fmla="*/ 0 h 228"/>
                <a:gd name="T2" fmla="*/ 0 w 1203"/>
                <a:gd name="T3" fmla="*/ 228 h 228"/>
                <a:gd name="T4" fmla="*/ 1408 w 1203"/>
                <a:gd name="T5" fmla="*/ 228 h 228"/>
                <a:gd name="T6" fmla="*/ 1408 w 1203"/>
                <a:gd name="T7" fmla="*/ 0 h 228"/>
                <a:gd name="T8" fmla="*/ 0 w 1203"/>
                <a:gd name="T9" fmla="*/ 0 h 228"/>
                <a:gd name="T10" fmla="*/ 0 w 1203"/>
                <a:gd name="T11" fmla="*/ 0 h 228"/>
                <a:gd name="T12" fmla="*/ 0 60000 65536"/>
                <a:gd name="T13" fmla="*/ 0 60000 65536"/>
                <a:gd name="T14" fmla="*/ 0 60000 65536"/>
                <a:gd name="T15" fmla="*/ 0 60000 65536"/>
                <a:gd name="T16" fmla="*/ 0 60000 65536"/>
                <a:gd name="T17" fmla="*/ 0 60000 65536"/>
                <a:gd name="T18" fmla="*/ 0 w 1203"/>
                <a:gd name="T19" fmla="*/ 0 h 228"/>
                <a:gd name="T20" fmla="*/ 1203 w 1203"/>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1203" h="228">
                  <a:moveTo>
                    <a:pt x="0" y="0"/>
                  </a:moveTo>
                  <a:lnTo>
                    <a:pt x="0" y="228"/>
                  </a:lnTo>
                  <a:lnTo>
                    <a:pt x="1203" y="228"/>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4" name="Rectangle 34"/>
            <p:cNvSpPr>
              <a:spLocks noChangeArrowheads="1"/>
            </p:cNvSpPr>
            <p:nvPr/>
          </p:nvSpPr>
          <p:spPr bwMode="auto">
            <a:xfrm>
              <a:off x="1814" y="3707"/>
              <a:ext cx="1227" cy="22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95" name="Rectangle 35"/>
            <p:cNvSpPr>
              <a:spLocks noChangeArrowheads="1"/>
            </p:cNvSpPr>
            <p:nvPr/>
          </p:nvSpPr>
          <p:spPr bwMode="auto">
            <a:xfrm>
              <a:off x="1849" y="3757"/>
              <a:ext cx="37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chill()</a:t>
              </a:r>
              <a:endParaRPr lang="de-DE" altLang="en-US" sz="2400"/>
            </a:p>
          </p:txBody>
        </p:sp>
        <p:sp>
          <p:nvSpPr>
            <p:cNvPr id="35896" name="Freeform 36"/>
            <p:cNvSpPr>
              <a:spLocks/>
            </p:cNvSpPr>
            <p:nvPr/>
          </p:nvSpPr>
          <p:spPr bwMode="auto">
            <a:xfrm>
              <a:off x="1814" y="3025"/>
              <a:ext cx="1227" cy="301"/>
            </a:xfrm>
            <a:custGeom>
              <a:avLst/>
              <a:gdLst>
                <a:gd name="T0" fmla="*/ 0 w 1203"/>
                <a:gd name="T1" fmla="*/ 0 h 301"/>
                <a:gd name="T2" fmla="*/ 0 w 1203"/>
                <a:gd name="T3" fmla="*/ 301 h 301"/>
                <a:gd name="T4" fmla="*/ 1408 w 1203"/>
                <a:gd name="T5" fmla="*/ 301 h 301"/>
                <a:gd name="T6" fmla="*/ 1408 w 1203"/>
                <a:gd name="T7" fmla="*/ 0 h 301"/>
                <a:gd name="T8" fmla="*/ 0 w 1203"/>
                <a:gd name="T9" fmla="*/ 0 h 301"/>
                <a:gd name="T10" fmla="*/ 0 w 1203"/>
                <a:gd name="T11" fmla="*/ 0 h 301"/>
                <a:gd name="T12" fmla="*/ 0 60000 65536"/>
                <a:gd name="T13" fmla="*/ 0 60000 65536"/>
                <a:gd name="T14" fmla="*/ 0 60000 65536"/>
                <a:gd name="T15" fmla="*/ 0 60000 65536"/>
                <a:gd name="T16" fmla="*/ 0 60000 65536"/>
                <a:gd name="T17" fmla="*/ 0 60000 65536"/>
                <a:gd name="T18" fmla="*/ 0 w 1203"/>
                <a:gd name="T19" fmla="*/ 0 h 301"/>
                <a:gd name="T20" fmla="*/ 1203 w 1203"/>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1203" h="301">
                  <a:moveTo>
                    <a:pt x="0" y="0"/>
                  </a:moveTo>
                  <a:lnTo>
                    <a:pt x="0" y="301"/>
                  </a:lnTo>
                  <a:lnTo>
                    <a:pt x="1203" y="301"/>
                  </a:lnTo>
                  <a:lnTo>
                    <a:pt x="120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7" name="Rectangle 37"/>
            <p:cNvSpPr>
              <a:spLocks noChangeArrowheads="1"/>
            </p:cNvSpPr>
            <p:nvPr/>
          </p:nvSpPr>
          <p:spPr bwMode="auto">
            <a:xfrm>
              <a:off x="1814" y="3025"/>
              <a:ext cx="1227" cy="30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98" name="Rectangle 38"/>
            <p:cNvSpPr>
              <a:spLocks noChangeArrowheads="1"/>
            </p:cNvSpPr>
            <p:nvPr/>
          </p:nvSpPr>
          <p:spPr bwMode="auto">
            <a:xfrm>
              <a:off x="1935" y="3111"/>
              <a:ext cx="85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SodaMachine</a:t>
              </a:r>
              <a:endParaRPr lang="de-DE" altLang="en-US" sz="2400"/>
            </a:p>
          </p:txBody>
        </p:sp>
        <p:sp>
          <p:nvSpPr>
            <p:cNvPr id="35899" name="Freeform 39"/>
            <p:cNvSpPr>
              <a:spLocks/>
            </p:cNvSpPr>
            <p:nvPr/>
          </p:nvSpPr>
          <p:spPr bwMode="auto">
            <a:xfrm>
              <a:off x="1776" y="1930"/>
              <a:ext cx="144" cy="157"/>
            </a:xfrm>
            <a:custGeom>
              <a:avLst/>
              <a:gdLst>
                <a:gd name="T0" fmla="*/ 0 w 141"/>
                <a:gd name="T1" fmla="*/ 0 h 157"/>
                <a:gd name="T2" fmla="*/ 36 w 141"/>
                <a:gd name="T3" fmla="*/ 157 h 157"/>
                <a:gd name="T4" fmla="*/ 165 w 141"/>
                <a:gd name="T5" fmla="*/ 69 h 157"/>
                <a:gd name="T6" fmla="*/ 0 w 141"/>
                <a:gd name="T7" fmla="*/ 0 h 157"/>
                <a:gd name="T8" fmla="*/ 0 60000 65536"/>
                <a:gd name="T9" fmla="*/ 0 60000 65536"/>
                <a:gd name="T10" fmla="*/ 0 60000 65536"/>
                <a:gd name="T11" fmla="*/ 0 60000 65536"/>
                <a:gd name="T12" fmla="*/ 0 w 141"/>
                <a:gd name="T13" fmla="*/ 0 h 157"/>
                <a:gd name="T14" fmla="*/ 141 w 141"/>
                <a:gd name="T15" fmla="*/ 157 h 157"/>
              </a:gdLst>
              <a:ahLst/>
              <a:cxnLst>
                <a:cxn ang="T8">
                  <a:pos x="T0" y="T1"/>
                </a:cxn>
                <a:cxn ang="T9">
                  <a:pos x="T2" y="T3"/>
                </a:cxn>
                <a:cxn ang="T10">
                  <a:pos x="T4" y="T5"/>
                </a:cxn>
                <a:cxn ang="T11">
                  <a:pos x="T6" y="T7"/>
                </a:cxn>
              </a:cxnLst>
              <a:rect l="T12" t="T13" r="T14" b="T15"/>
              <a:pathLst>
                <a:path w="141" h="157">
                  <a:moveTo>
                    <a:pt x="0" y="0"/>
                  </a:moveTo>
                  <a:lnTo>
                    <a:pt x="28" y="157"/>
                  </a:lnTo>
                  <a:lnTo>
                    <a:pt x="141" y="69"/>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0" name="Line 40"/>
            <p:cNvSpPr>
              <a:spLocks noChangeShapeType="1"/>
            </p:cNvSpPr>
            <p:nvPr/>
          </p:nvSpPr>
          <p:spPr bwMode="auto">
            <a:xfrm flipH="1" flipV="1">
              <a:off x="1867" y="2047"/>
              <a:ext cx="617" cy="9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0"/>
          <p:cNvGrpSpPr>
            <a:grpSpLocks/>
          </p:cNvGrpSpPr>
          <p:nvPr/>
        </p:nvGrpSpPr>
        <p:grpSpPr bwMode="auto">
          <a:xfrm>
            <a:off x="3122613" y="3063875"/>
            <a:ext cx="4387850" cy="3246438"/>
            <a:chOff x="1967" y="1930"/>
            <a:chExt cx="2764" cy="2045"/>
          </a:xfrm>
        </p:grpSpPr>
        <p:grpSp>
          <p:nvGrpSpPr>
            <p:cNvPr id="35850" name="Group 58"/>
            <p:cNvGrpSpPr>
              <a:grpSpLocks/>
            </p:cNvGrpSpPr>
            <p:nvPr/>
          </p:nvGrpSpPr>
          <p:grpSpPr bwMode="auto">
            <a:xfrm>
              <a:off x="3174" y="3061"/>
              <a:ext cx="1557" cy="914"/>
              <a:chOff x="3174" y="3061"/>
              <a:chExt cx="1341" cy="914"/>
            </a:xfrm>
          </p:grpSpPr>
          <p:sp>
            <p:nvSpPr>
              <p:cNvPr id="35854" name="Freeform 42"/>
              <p:cNvSpPr>
                <a:spLocks/>
              </p:cNvSpPr>
              <p:nvPr/>
            </p:nvSpPr>
            <p:spPr bwMode="auto">
              <a:xfrm>
                <a:off x="3174" y="3362"/>
                <a:ext cx="1341" cy="385"/>
              </a:xfrm>
              <a:custGeom>
                <a:avLst/>
                <a:gdLst>
                  <a:gd name="T0" fmla="*/ 0 w 1315"/>
                  <a:gd name="T1" fmla="*/ 0 h 385"/>
                  <a:gd name="T2" fmla="*/ 0 w 1315"/>
                  <a:gd name="T3" fmla="*/ 385 h 385"/>
                  <a:gd name="T4" fmla="*/ 1539 w 1315"/>
                  <a:gd name="T5" fmla="*/ 385 h 385"/>
                  <a:gd name="T6" fmla="*/ 1539 w 1315"/>
                  <a:gd name="T7" fmla="*/ 0 h 385"/>
                  <a:gd name="T8" fmla="*/ 0 w 1315"/>
                  <a:gd name="T9" fmla="*/ 0 h 385"/>
                  <a:gd name="T10" fmla="*/ 0 w 1315"/>
                  <a:gd name="T11" fmla="*/ 0 h 385"/>
                  <a:gd name="T12" fmla="*/ 0 60000 65536"/>
                  <a:gd name="T13" fmla="*/ 0 60000 65536"/>
                  <a:gd name="T14" fmla="*/ 0 60000 65536"/>
                  <a:gd name="T15" fmla="*/ 0 60000 65536"/>
                  <a:gd name="T16" fmla="*/ 0 60000 65536"/>
                  <a:gd name="T17" fmla="*/ 0 60000 65536"/>
                  <a:gd name="T18" fmla="*/ 0 w 1315"/>
                  <a:gd name="T19" fmla="*/ 0 h 385"/>
                  <a:gd name="T20" fmla="*/ 1315 w 1315"/>
                  <a:gd name="T21" fmla="*/ 385 h 385"/>
                </a:gdLst>
                <a:ahLst/>
                <a:cxnLst>
                  <a:cxn ang="T12">
                    <a:pos x="T0" y="T1"/>
                  </a:cxn>
                  <a:cxn ang="T13">
                    <a:pos x="T2" y="T3"/>
                  </a:cxn>
                  <a:cxn ang="T14">
                    <a:pos x="T4" y="T5"/>
                  </a:cxn>
                  <a:cxn ang="T15">
                    <a:pos x="T6" y="T7"/>
                  </a:cxn>
                  <a:cxn ang="T16">
                    <a:pos x="T8" y="T9"/>
                  </a:cxn>
                  <a:cxn ang="T17">
                    <a:pos x="T10" y="T11"/>
                  </a:cxn>
                </a:cxnLst>
                <a:rect l="T18" t="T19" r="T20" b="T21"/>
                <a:pathLst>
                  <a:path w="1315" h="385">
                    <a:moveTo>
                      <a:pt x="0" y="0"/>
                    </a:moveTo>
                    <a:lnTo>
                      <a:pt x="0" y="385"/>
                    </a:lnTo>
                    <a:lnTo>
                      <a:pt x="1315" y="385"/>
                    </a:lnTo>
                    <a:lnTo>
                      <a:pt x="131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5" name="Rectangle 43"/>
              <p:cNvSpPr>
                <a:spLocks noChangeArrowheads="1"/>
              </p:cNvSpPr>
              <p:nvPr/>
            </p:nvSpPr>
            <p:spPr bwMode="auto">
              <a:xfrm>
                <a:off x="3174" y="3362"/>
                <a:ext cx="1341" cy="38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56" name="Rectangle 44"/>
              <p:cNvSpPr>
                <a:spLocks noChangeArrowheads="1"/>
              </p:cNvSpPr>
              <p:nvPr/>
            </p:nvSpPr>
            <p:spPr bwMode="auto">
              <a:xfrm>
                <a:off x="3207" y="3412"/>
                <a:ext cx="7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bagsofChips</a:t>
                </a:r>
                <a:endParaRPr lang="de-DE" altLang="en-US" sz="2400"/>
              </a:p>
            </p:txBody>
          </p:sp>
          <p:sp>
            <p:nvSpPr>
              <p:cNvPr id="35857" name="Rectangle 45"/>
              <p:cNvSpPr>
                <a:spLocks noChangeArrowheads="1"/>
              </p:cNvSpPr>
              <p:nvPr/>
            </p:nvSpPr>
            <p:spPr bwMode="auto">
              <a:xfrm>
                <a:off x="3207" y="3568"/>
                <a:ext cx="12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numberOfCandyBars</a:t>
                </a:r>
                <a:endParaRPr lang="de-DE" altLang="en-US" sz="2400"/>
              </a:p>
            </p:txBody>
          </p:sp>
          <p:sp>
            <p:nvSpPr>
              <p:cNvPr id="35858" name="Freeform 46"/>
              <p:cNvSpPr>
                <a:spLocks/>
              </p:cNvSpPr>
              <p:nvPr/>
            </p:nvSpPr>
            <p:spPr bwMode="auto">
              <a:xfrm>
                <a:off x="3174" y="3747"/>
                <a:ext cx="1341" cy="225"/>
              </a:xfrm>
              <a:custGeom>
                <a:avLst/>
                <a:gdLst>
                  <a:gd name="T0" fmla="*/ 0 w 1315"/>
                  <a:gd name="T1" fmla="*/ 0 h 225"/>
                  <a:gd name="T2" fmla="*/ 0 w 1315"/>
                  <a:gd name="T3" fmla="*/ 225 h 225"/>
                  <a:gd name="T4" fmla="*/ 1539 w 1315"/>
                  <a:gd name="T5" fmla="*/ 225 h 225"/>
                  <a:gd name="T6" fmla="*/ 1539 w 1315"/>
                  <a:gd name="T7" fmla="*/ 0 h 225"/>
                  <a:gd name="T8" fmla="*/ 0 w 1315"/>
                  <a:gd name="T9" fmla="*/ 0 h 225"/>
                  <a:gd name="T10" fmla="*/ 0 w 1315"/>
                  <a:gd name="T11" fmla="*/ 0 h 225"/>
                  <a:gd name="T12" fmla="*/ 0 60000 65536"/>
                  <a:gd name="T13" fmla="*/ 0 60000 65536"/>
                  <a:gd name="T14" fmla="*/ 0 60000 65536"/>
                  <a:gd name="T15" fmla="*/ 0 60000 65536"/>
                  <a:gd name="T16" fmla="*/ 0 60000 65536"/>
                  <a:gd name="T17" fmla="*/ 0 60000 65536"/>
                  <a:gd name="T18" fmla="*/ 0 w 1315"/>
                  <a:gd name="T19" fmla="*/ 0 h 225"/>
                  <a:gd name="T20" fmla="*/ 1315 w 1315"/>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315" h="225">
                    <a:moveTo>
                      <a:pt x="0" y="0"/>
                    </a:moveTo>
                    <a:lnTo>
                      <a:pt x="0" y="225"/>
                    </a:lnTo>
                    <a:lnTo>
                      <a:pt x="1315" y="225"/>
                    </a:lnTo>
                    <a:lnTo>
                      <a:pt x="131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9" name="Rectangle 47"/>
              <p:cNvSpPr>
                <a:spLocks noChangeArrowheads="1"/>
              </p:cNvSpPr>
              <p:nvPr/>
            </p:nvSpPr>
            <p:spPr bwMode="auto">
              <a:xfrm>
                <a:off x="3174" y="3747"/>
                <a:ext cx="1341" cy="2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60" name="Rectangle 48"/>
              <p:cNvSpPr>
                <a:spLocks noChangeArrowheads="1"/>
              </p:cNvSpPr>
              <p:nvPr/>
            </p:nvSpPr>
            <p:spPr bwMode="auto">
              <a:xfrm>
                <a:off x="3207" y="3793"/>
                <a:ext cx="10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dispenseSnack()</a:t>
                </a:r>
                <a:endParaRPr lang="de-DE" altLang="en-US" sz="2400"/>
              </a:p>
            </p:txBody>
          </p:sp>
          <p:sp>
            <p:nvSpPr>
              <p:cNvPr id="35861" name="Freeform 49"/>
              <p:cNvSpPr>
                <a:spLocks/>
              </p:cNvSpPr>
              <p:nvPr/>
            </p:nvSpPr>
            <p:spPr bwMode="auto">
              <a:xfrm>
                <a:off x="3174" y="3061"/>
                <a:ext cx="1341" cy="301"/>
              </a:xfrm>
              <a:custGeom>
                <a:avLst/>
                <a:gdLst>
                  <a:gd name="T0" fmla="*/ 0 w 1315"/>
                  <a:gd name="T1" fmla="*/ 0 h 301"/>
                  <a:gd name="T2" fmla="*/ 0 w 1315"/>
                  <a:gd name="T3" fmla="*/ 301 h 301"/>
                  <a:gd name="T4" fmla="*/ 1539 w 1315"/>
                  <a:gd name="T5" fmla="*/ 301 h 301"/>
                  <a:gd name="T6" fmla="*/ 1539 w 1315"/>
                  <a:gd name="T7" fmla="*/ 0 h 301"/>
                  <a:gd name="T8" fmla="*/ 0 w 1315"/>
                  <a:gd name="T9" fmla="*/ 0 h 301"/>
                  <a:gd name="T10" fmla="*/ 0 w 1315"/>
                  <a:gd name="T11" fmla="*/ 0 h 301"/>
                  <a:gd name="T12" fmla="*/ 0 60000 65536"/>
                  <a:gd name="T13" fmla="*/ 0 60000 65536"/>
                  <a:gd name="T14" fmla="*/ 0 60000 65536"/>
                  <a:gd name="T15" fmla="*/ 0 60000 65536"/>
                  <a:gd name="T16" fmla="*/ 0 60000 65536"/>
                  <a:gd name="T17" fmla="*/ 0 60000 65536"/>
                  <a:gd name="T18" fmla="*/ 0 w 1315"/>
                  <a:gd name="T19" fmla="*/ 0 h 301"/>
                  <a:gd name="T20" fmla="*/ 1315 w 1315"/>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1315" h="301">
                    <a:moveTo>
                      <a:pt x="0" y="0"/>
                    </a:moveTo>
                    <a:lnTo>
                      <a:pt x="0" y="301"/>
                    </a:lnTo>
                    <a:lnTo>
                      <a:pt x="1315" y="301"/>
                    </a:lnTo>
                    <a:lnTo>
                      <a:pt x="131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2" name="Rectangle 50"/>
              <p:cNvSpPr>
                <a:spLocks noChangeArrowheads="1"/>
              </p:cNvSpPr>
              <p:nvPr/>
            </p:nvSpPr>
            <p:spPr bwMode="auto">
              <a:xfrm>
                <a:off x="3174" y="3061"/>
                <a:ext cx="1341" cy="30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63" name="Rectangle 51"/>
              <p:cNvSpPr>
                <a:spLocks noChangeArrowheads="1"/>
              </p:cNvSpPr>
              <p:nvPr/>
            </p:nvSpPr>
            <p:spPr bwMode="auto">
              <a:xfrm>
                <a:off x="3306" y="3147"/>
                <a:ext cx="8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CandyMachine</a:t>
                </a:r>
                <a:endParaRPr lang="de-DE" altLang="en-US" sz="2400"/>
              </a:p>
            </p:txBody>
          </p:sp>
        </p:grpSp>
        <p:grpSp>
          <p:nvGrpSpPr>
            <p:cNvPr id="35851" name="Group 57"/>
            <p:cNvGrpSpPr>
              <a:grpSpLocks/>
            </p:cNvGrpSpPr>
            <p:nvPr/>
          </p:nvGrpSpPr>
          <p:grpSpPr bwMode="auto">
            <a:xfrm>
              <a:off x="1967" y="1930"/>
              <a:ext cx="1999" cy="1135"/>
              <a:chOff x="1967" y="1930"/>
              <a:chExt cx="1999" cy="1135"/>
            </a:xfrm>
          </p:grpSpPr>
          <p:sp>
            <p:nvSpPr>
              <p:cNvPr id="35852" name="Freeform 53"/>
              <p:cNvSpPr>
                <a:spLocks/>
              </p:cNvSpPr>
              <p:nvPr/>
            </p:nvSpPr>
            <p:spPr bwMode="auto">
              <a:xfrm>
                <a:off x="1967" y="1930"/>
                <a:ext cx="164" cy="133"/>
              </a:xfrm>
              <a:custGeom>
                <a:avLst/>
                <a:gdLst>
                  <a:gd name="T0" fmla="*/ 0 w 161"/>
                  <a:gd name="T1" fmla="*/ 0 h 133"/>
                  <a:gd name="T2" fmla="*/ 105 w 161"/>
                  <a:gd name="T3" fmla="*/ 133 h 133"/>
                  <a:gd name="T4" fmla="*/ 185 w 161"/>
                  <a:gd name="T5" fmla="*/ 8 h 133"/>
                  <a:gd name="T6" fmla="*/ 0 w 161"/>
                  <a:gd name="T7" fmla="*/ 0 h 133"/>
                  <a:gd name="T8" fmla="*/ 0 60000 65536"/>
                  <a:gd name="T9" fmla="*/ 0 60000 65536"/>
                  <a:gd name="T10" fmla="*/ 0 60000 65536"/>
                  <a:gd name="T11" fmla="*/ 0 60000 65536"/>
                  <a:gd name="T12" fmla="*/ 0 w 161"/>
                  <a:gd name="T13" fmla="*/ 0 h 133"/>
                  <a:gd name="T14" fmla="*/ 161 w 161"/>
                  <a:gd name="T15" fmla="*/ 133 h 133"/>
                </a:gdLst>
                <a:ahLst/>
                <a:cxnLst>
                  <a:cxn ang="T8">
                    <a:pos x="T0" y="T1"/>
                  </a:cxn>
                  <a:cxn ang="T9">
                    <a:pos x="T2" y="T3"/>
                  </a:cxn>
                  <a:cxn ang="T10">
                    <a:pos x="T4" y="T5"/>
                  </a:cxn>
                  <a:cxn ang="T11">
                    <a:pos x="T6" y="T7"/>
                  </a:cxn>
                </a:cxnLst>
                <a:rect l="T12" t="T13" r="T14" b="T15"/>
                <a:pathLst>
                  <a:path w="161" h="133">
                    <a:moveTo>
                      <a:pt x="0" y="0"/>
                    </a:moveTo>
                    <a:lnTo>
                      <a:pt x="89" y="133"/>
                    </a:lnTo>
                    <a:lnTo>
                      <a:pt x="161" y="8"/>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3" name="Line 54"/>
              <p:cNvSpPr>
                <a:spLocks noChangeShapeType="1"/>
              </p:cNvSpPr>
              <p:nvPr/>
            </p:nvSpPr>
            <p:spPr bwMode="auto">
              <a:xfrm flipH="1" flipV="1">
                <a:off x="2098" y="2003"/>
                <a:ext cx="1868" cy="10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95991" name="Text Box 55"/>
          <p:cNvSpPr txBox="1">
            <a:spLocks noChangeArrowheads="1"/>
          </p:cNvSpPr>
          <p:nvPr/>
        </p:nvSpPr>
        <p:spPr bwMode="auto">
          <a:xfrm>
            <a:off x="5165725" y="801688"/>
            <a:ext cx="37480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latin typeface="Verdana" pitchFamily="34" charset="0"/>
              </a:rPr>
              <a:t>CandyMachine is a new product and designed as a sub class of the superclass VendingMachine</a:t>
            </a:r>
          </a:p>
        </p:txBody>
      </p:sp>
      <p:sp>
        <p:nvSpPr>
          <p:cNvPr id="295992" name="Rectangle 56"/>
          <p:cNvSpPr>
            <a:spLocks noChangeArrowheads="1"/>
          </p:cNvSpPr>
          <p:nvPr/>
        </p:nvSpPr>
        <p:spPr bwMode="auto">
          <a:xfrm>
            <a:off x="5130800" y="2455863"/>
            <a:ext cx="3813175" cy="1647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Verdana" pitchFamily="34" charset="0"/>
              </a:rPr>
              <a:t>A change of names might now be useful: </a:t>
            </a:r>
            <a:r>
              <a:rPr lang="de-DE" altLang="en-US">
                <a:solidFill>
                  <a:srgbClr val="000000"/>
                </a:solidFill>
                <a:latin typeface="Verdana" pitchFamily="34" charset="0"/>
              </a:rPr>
              <a:t>dispenseItem()</a:t>
            </a:r>
            <a:r>
              <a:rPr lang="de-DE" altLang="en-US" b="0">
                <a:solidFill>
                  <a:srgbClr val="000000"/>
                </a:solidFill>
                <a:latin typeface="Verdana" pitchFamily="34" charset="0"/>
              </a:rPr>
              <a:t> instead of</a:t>
            </a:r>
          </a:p>
          <a:p>
            <a:r>
              <a:rPr lang="de-DE" altLang="en-US">
                <a:solidFill>
                  <a:srgbClr val="000000"/>
                </a:solidFill>
                <a:latin typeface="Verdana" pitchFamily="34" charset="0"/>
              </a:rPr>
              <a:t>	dispenseBeverage()</a:t>
            </a:r>
            <a:r>
              <a:rPr lang="de-DE" altLang="en-US" b="0">
                <a:solidFill>
                  <a:srgbClr val="000000"/>
                </a:solidFill>
                <a:latin typeface="Verdana" pitchFamily="34" charset="0"/>
              </a:rPr>
              <a:t> 		and</a:t>
            </a:r>
          </a:p>
          <a:p>
            <a:r>
              <a:rPr lang="de-DE" altLang="en-US">
                <a:solidFill>
                  <a:srgbClr val="000000"/>
                </a:solidFill>
                <a:latin typeface="Verdana" pitchFamily="34" charset="0"/>
              </a:rPr>
              <a:t>	dispenseSnack()</a:t>
            </a:r>
            <a:endParaRPr lang="de-DE" altLang="en-US" i="1">
              <a:latin typeface="Verdana" pitchFamily="34" charset="0"/>
            </a:endParaRPr>
          </a:p>
        </p:txBody>
      </p:sp>
      <p:grpSp>
        <p:nvGrpSpPr>
          <p:cNvPr id="6" name="Group 108"/>
          <p:cNvGrpSpPr>
            <a:grpSpLocks/>
          </p:cNvGrpSpPr>
          <p:nvPr/>
        </p:nvGrpSpPr>
        <p:grpSpPr bwMode="auto">
          <a:xfrm>
            <a:off x="1130300" y="2524125"/>
            <a:ext cx="6634163" cy="3932238"/>
            <a:chOff x="712" y="1590"/>
            <a:chExt cx="4179" cy="2477"/>
          </a:xfrm>
        </p:grpSpPr>
        <p:sp>
          <p:nvSpPr>
            <p:cNvPr id="35848" name="Oval 104"/>
            <p:cNvSpPr>
              <a:spLocks noChangeArrowheads="1"/>
            </p:cNvSpPr>
            <p:nvPr/>
          </p:nvSpPr>
          <p:spPr bwMode="auto">
            <a:xfrm>
              <a:off x="712" y="1590"/>
              <a:ext cx="1811" cy="307"/>
            </a:xfrm>
            <a:prstGeom prst="ellipse">
              <a:avLst/>
            </a:prstGeom>
            <a:noFill/>
            <a:ln w="38100">
              <a:solidFill>
                <a:srgbClr val="FF273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5849" name="Oval 107"/>
            <p:cNvSpPr>
              <a:spLocks noChangeArrowheads="1"/>
            </p:cNvSpPr>
            <p:nvPr/>
          </p:nvSpPr>
          <p:spPr bwMode="auto">
            <a:xfrm>
              <a:off x="3080" y="3760"/>
              <a:ext cx="1811" cy="307"/>
            </a:xfrm>
            <a:prstGeom prst="ellipse">
              <a:avLst/>
            </a:prstGeom>
            <a:noFill/>
            <a:ln w="38100">
              <a:solidFill>
                <a:srgbClr val="FF273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599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91" grpId="0" autoUpdateAnimBg="0"/>
      <p:bldP spid="29599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ea typeface="ＭＳ Ｐゴシック" pitchFamily="34" charset="-128"/>
              </a:rPr>
              <a:t>Example of a Specialization (2)</a:t>
            </a:r>
          </a:p>
        </p:txBody>
      </p:sp>
      <p:grpSp>
        <p:nvGrpSpPr>
          <p:cNvPr id="36867" name="Group 54"/>
          <p:cNvGrpSpPr>
            <a:grpSpLocks/>
          </p:cNvGrpSpPr>
          <p:nvPr/>
        </p:nvGrpSpPr>
        <p:grpSpPr bwMode="auto">
          <a:xfrm>
            <a:off x="519113" y="1187450"/>
            <a:ext cx="7627937" cy="5238750"/>
            <a:chOff x="1042" y="783"/>
            <a:chExt cx="3635" cy="3300"/>
          </a:xfrm>
        </p:grpSpPr>
        <p:sp>
          <p:nvSpPr>
            <p:cNvPr id="36873" name="Freeform 3"/>
            <p:cNvSpPr>
              <a:spLocks/>
            </p:cNvSpPr>
            <p:nvPr/>
          </p:nvSpPr>
          <p:spPr bwMode="auto">
            <a:xfrm>
              <a:off x="1042" y="3082"/>
              <a:ext cx="1018" cy="353"/>
            </a:xfrm>
            <a:custGeom>
              <a:avLst/>
              <a:gdLst>
                <a:gd name="T0" fmla="*/ 0 w 1102"/>
                <a:gd name="T1" fmla="*/ 0 h 353"/>
                <a:gd name="T2" fmla="*/ 0 w 1102"/>
                <a:gd name="T3" fmla="*/ 353 h 353"/>
                <a:gd name="T4" fmla="*/ 585 w 1102"/>
                <a:gd name="T5" fmla="*/ 353 h 353"/>
                <a:gd name="T6" fmla="*/ 585 w 1102"/>
                <a:gd name="T7" fmla="*/ 0 h 353"/>
                <a:gd name="T8" fmla="*/ 0 w 1102"/>
                <a:gd name="T9" fmla="*/ 0 h 353"/>
                <a:gd name="T10" fmla="*/ 0 w 1102"/>
                <a:gd name="T11" fmla="*/ 0 h 353"/>
                <a:gd name="T12" fmla="*/ 0 60000 65536"/>
                <a:gd name="T13" fmla="*/ 0 60000 65536"/>
                <a:gd name="T14" fmla="*/ 0 60000 65536"/>
                <a:gd name="T15" fmla="*/ 0 60000 65536"/>
                <a:gd name="T16" fmla="*/ 0 60000 65536"/>
                <a:gd name="T17" fmla="*/ 0 60000 65536"/>
                <a:gd name="T18" fmla="*/ 0 w 1102"/>
                <a:gd name="T19" fmla="*/ 0 h 353"/>
                <a:gd name="T20" fmla="*/ 1102 w 1102"/>
                <a:gd name="T21" fmla="*/ 353 h 353"/>
              </a:gdLst>
              <a:ahLst/>
              <a:cxnLst>
                <a:cxn ang="T12">
                  <a:pos x="T0" y="T1"/>
                </a:cxn>
                <a:cxn ang="T13">
                  <a:pos x="T2" y="T3"/>
                </a:cxn>
                <a:cxn ang="T14">
                  <a:pos x="T4" y="T5"/>
                </a:cxn>
                <a:cxn ang="T15">
                  <a:pos x="T6" y="T7"/>
                </a:cxn>
                <a:cxn ang="T16">
                  <a:pos x="T8" y="T9"/>
                </a:cxn>
                <a:cxn ang="T17">
                  <a:pos x="T10" y="T11"/>
                </a:cxn>
              </a:cxnLst>
              <a:rect l="T18" t="T19" r="T20" b="T21"/>
              <a:pathLst>
                <a:path w="1102" h="353">
                  <a:moveTo>
                    <a:pt x="0" y="0"/>
                  </a:moveTo>
                  <a:lnTo>
                    <a:pt x="0" y="353"/>
                  </a:lnTo>
                  <a:lnTo>
                    <a:pt x="1102" y="353"/>
                  </a:lnTo>
                  <a:lnTo>
                    <a:pt x="11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4" name="Rectangle 4"/>
            <p:cNvSpPr>
              <a:spLocks noChangeArrowheads="1"/>
            </p:cNvSpPr>
            <p:nvPr/>
          </p:nvSpPr>
          <p:spPr bwMode="auto">
            <a:xfrm>
              <a:off x="1042" y="3082"/>
              <a:ext cx="1018" cy="35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75" name="Rectangle 5"/>
            <p:cNvSpPr>
              <a:spLocks noChangeArrowheads="1"/>
            </p:cNvSpPr>
            <p:nvPr/>
          </p:nvSpPr>
          <p:spPr bwMode="auto">
            <a:xfrm>
              <a:off x="1071" y="3128"/>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numberOfCups</a:t>
              </a:r>
              <a:endParaRPr lang="de-DE" altLang="en-US" sz="2400"/>
            </a:p>
          </p:txBody>
        </p:sp>
        <p:sp>
          <p:nvSpPr>
            <p:cNvPr id="36876" name="Rectangle 6"/>
            <p:cNvSpPr>
              <a:spLocks noChangeArrowheads="1"/>
            </p:cNvSpPr>
            <p:nvPr/>
          </p:nvSpPr>
          <p:spPr bwMode="auto">
            <a:xfrm>
              <a:off x="1071" y="3271"/>
              <a:ext cx="5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coffeeMix</a:t>
              </a:r>
              <a:endParaRPr lang="de-DE" altLang="en-US" sz="2400"/>
            </a:p>
          </p:txBody>
        </p:sp>
        <p:sp>
          <p:nvSpPr>
            <p:cNvPr id="36877" name="Freeform 7"/>
            <p:cNvSpPr>
              <a:spLocks/>
            </p:cNvSpPr>
            <p:nvPr/>
          </p:nvSpPr>
          <p:spPr bwMode="auto">
            <a:xfrm>
              <a:off x="1042" y="3435"/>
              <a:ext cx="1018" cy="639"/>
            </a:xfrm>
            <a:custGeom>
              <a:avLst/>
              <a:gdLst>
                <a:gd name="T0" fmla="*/ 0 w 1102"/>
                <a:gd name="T1" fmla="*/ 0 h 639"/>
                <a:gd name="T2" fmla="*/ 0 w 1102"/>
                <a:gd name="T3" fmla="*/ 639 h 639"/>
                <a:gd name="T4" fmla="*/ 585 w 1102"/>
                <a:gd name="T5" fmla="*/ 639 h 639"/>
                <a:gd name="T6" fmla="*/ 585 w 1102"/>
                <a:gd name="T7" fmla="*/ 0 h 639"/>
                <a:gd name="T8" fmla="*/ 0 w 1102"/>
                <a:gd name="T9" fmla="*/ 0 h 639"/>
                <a:gd name="T10" fmla="*/ 0 w 1102"/>
                <a:gd name="T11" fmla="*/ 0 h 639"/>
                <a:gd name="T12" fmla="*/ 0 60000 65536"/>
                <a:gd name="T13" fmla="*/ 0 60000 65536"/>
                <a:gd name="T14" fmla="*/ 0 60000 65536"/>
                <a:gd name="T15" fmla="*/ 0 60000 65536"/>
                <a:gd name="T16" fmla="*/ 0 60000 65536"/>
                <a:gd name="T17" fmla="*/ 0 60000 65536"/>
                <a:gd name="T18" fmla="*/ 0 w 1102"/>
                <a:gd name="T19" fmla="*/ 0 h 639"/>
                <a:gd name="T20" fmla="*/ 1102 w 1102"/>
                <a:gd name="T21" fmla="*/ 639 h 639"/>
              </a:gdLst>
              <a:ahLst/>
              <a:cxnLst>
                <a:cxn ang="T12">
                  <a:pos x="T0" y="T1"/>
                </a:cxn>
                <a:cxn ang="T13">
                  <a:pos x="T2" y="T3"/>
                </a:cxn>
                <a:cxn ang="T14">
                  <a:pos x="T4" y="T5"/>
                </a:cxn>
                <a:cxn ang="T15">
                  <a:pos x="T6" y="T7"/>
                </a:cxn>
                <a:cxn ang="T16">
                  <a:pos x="T8" y="T9"/>
                </a:cxn>
                <a:cxn ang="T17">
                  <a:pos x="T10" y="T11"/>
                </a:cxn>
              </a:cxnLst>
              <a:rect l="T18" t="T19" r="T20" b="T21"/>
              <a:pathLst>
                <a:path w="1102" h="639">
                  <a:moveTo>
                    <a:pt x="0" y="0"/>
                  </a:moveTo>
                  <a:lnTo>
                    <a:pt x="0" y="639"/>
                  </a:lnTo>
                  <a:lnTo>
                    <a:pt x="1102" y="639"/>
                  </a:lnTo>
                  <a:lnTo>
                    <a:pt x="11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8" name="Rectangle 8"/>
            <p:cNvSpPr>
              <a:spLocks noChangeArrowheads="1"/>
            </p:cNvSpPr>
            <p:nvPr/>
          </p:nvSpPr>
          <p:spPr bwMode="auto">
            <a:xfrm>
              <a:off x="1042" y="3435"/>
              <a:ext cx="1018" cy="63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79" name="Rectangle 9"/>
            <p:cNvSpPr>
              <a:spLocks noChangeArrowheads="1"/>
            </p:cNvSpPr>
            <p:nvPr/>
          </p:nvSpPr>
          <p:spPr bwMode="auto">
            <a:xfrm>
              <a:off x="1071" y="3477"/>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heatWater()</a:t>
              </a:r>
              <a:endParaRPr lang="de-DE" altLang="en-US" sz="2400"/>
            </a:p>
          </p:txBody>
        </p:sp>
        <p:sp>
          <p:nvSpPr>
            <p:cNvPr id="36880" name="Rectangle 10"/>
            <p:cNvSpPr>
              <a:spLocks noChangeArrowheads="1"/>
            </p:cNvSpPr>
            <p:nvPr/>
          </p:nvSpPr>
          <p:spPr bwMode="auto">
            <a:xfrm>
              <a:off x="1071" y="3620"/>
              <a:ext cx="5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addSugar()</a:t>
              </a:r>
              <a:endParaRPr lang="de-DE" altLang="en-US" sz="2400"/>
            </a:p>
          </p:txBody>
        </p:sp>
        <p:sp>
          <p:nvSpPr>
            <p:cNvPr id="36881" name="Rectangle 11"/>
            <p:cNvSpPr>
              <a:spLocks noChangeArrowheads="1"/>
            </p:cNvSpPr>
            <p:nvPr/>
          </p:nvSpPr>
          <p:spPr bwMode="auto">
            <a:xfrm>
              <a:off x="1071" y="3767"/>
              <a:ext cx="7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addCreamer()</a:t>
              </a:r>
              <a:endParaRPr lang="de-DE" altLang="en-US" sz="2400"/>
            </a:p>
          </p:txBody>
        </p:sp>
        <p:sp>
          <p:nvSpPr>
            <p:cNvPr id="36882" name="Rectangle 12"/>
            <p:cNvSpPr>
              <a:spLocks noChangeArrowheads="1"/>
            </p:cNvSpPr>
            <p:nvPr/>
          </p:nvSpPr>
          <p:spPr bwMode="auto">
            <a:xfrm>
              <a:off x="1071" y="3910"/>
              <a:ext cx="7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chemeClr val="hlink"/>
                  </a:solidFill>
                  <a:latin typeface="Geneva" charset="0"/>
                </a:rPr>
                <a:t>dispenseItem()</a:t>
              </a:r>
              <a:endParaRPr lang="de-DE" altLang="en-US" sz="2400"/>
            </a:p>
          </p:txBody>
        </p:sp>
        <p:sp>
          <p:nvSpPr>
            <p:cNvPr id="36883" name="Freeform 13"/>
            <p:cNvSpPr>
              <a:spLocks/>
            </p:cNvSpPr>
            <p:nvPr/>
          </p:nvSpPr>
          <p:spPr bwMode="auto">
            <a:xfrm>
              <a:off x="1042" y="2807"/>
              <a:ext cx="1018" cy="275"/>
            </a:xfrm>
            <a:custGeom>
              <a:avLst/>
              <a:gdLst>
                <a:gd name="T0" fmla="*/ 0 w 1102"/>
                <a:gd name="T1" fmla="*/ 0 h 275"/>
                <a:gd name="T2" fmla="*/ 0 w 1102"/>
                <a:gd name="T3" fmla="*/ 275 h 275"/>
                <a:gd name="T4" fmla="*/ 585 w 1102"/>
                <a:gd name="T5" fmla="*/ 275 h 275"/>
                <a:gd name="T6" fmla="*/ 585 w 1102"/>
                <a:gd name="T7" fmla="*/ 0 h 275"/>
                <a:gd name="T8" fmla="*/ 0 w 1102"/>
                <a:gd name="T9" fmla="*/ 0 h 275"/>
                <a:gd name="T10" fmla="*/ 0 w 1102"/>
                <a:gd name="T11" fmla="*/ 0 h 275"/>
                <a:gd name="T12" fmla="*/ 0 60000 65536"/>
                <a:gd name="T13" fmla="*/ 0 60000 65536"/>
                <a:gd name="T14" fmla="*/ 0 60000 65536"/>
                <a:gd name="T15" fmla="*/ 0 60000 65536"/>
                <a:gd name="T16" fmla="*/ 0 60000 65536"/>
                <a:gd name="T17" fmla="*/ 0 60000 65536"/>
                <a:gd name="T18" fmla="*/ 0 w 1102"/>
                <a:gd name="T19" fmla="*/ 0 h 275"/>
                <a:gd name="T20" fmla="*/ 1102 w 1102"/>
                <a:gd name="T21" fmla="*/ 275 h 275"/>
              </a:gdLst>
              <a:ahLst/>
              <a:cxnLst>
                <a:cxn ang="T12">
                  <a:pos x="T0" y="T1"/>
                </a:cxn>
                <a:cxn ang="T13">
                  <a:pos x="T2" y="T3"/>
                </a:cxn>
                <a:cxn ang="T14">
                  <a:pos x="T4" y="T5"/>
                </a:cxn>
                <a:cxn ang="T15">
                  <a:pos x="T6" y="T7"/>
                </a:cxn>
                <a:cxn ang="T16">
                  <a:pos x="T8" y="T9"/>
                </a:cxn>
                <a:cxn ang="T17">
                  <a:pos x="T10" y="T11"/>
                </a:cxn>
              </a:cxnLst>
              <a:rect l="T18" t="T19" r="T20" b="T21"/>
              <a:pathLst>
                <a:path w="1102" h="275">
                  <a:moveTo>
                    <a:pt x="0" y="0"/>
                  </a:moveTo>
                  <a:lnTo>
                    <a:pt x="0" y="275"/>
                  </a:lnTo>
                  <a:lnTo>
                    <a:pt x="1102" y="275"/>
                  </a:lnTo>
                  <a:lnTo>
                    <a:pt x="11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4" name="Rectangle 14"/>
            <p:cNvSpPr>
              <a:spLocks noChangeArrowheads="1"/>
            </p:cNvSpPr>
            <p:nvPr/>
          </p:nvSpPr>
          <p:spPr bwMode="auto">
            <a:xfrm>
              <a:off x="1042" y="2807"/>
              <a:ext cx="1018" cy="2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85" name="Rectangle 15"/>
            <p:cNvSpPr>
              <a:spLocks noChangeArrowheads="1"/>
            </p:cNvSpPr>
            <p:nvPr/>
          </p:nvSpPr>
          <p:spPr bwMode="auto">
            <a:xfrm>
              <a:off x="1084" y="2886"/>
              <a:ext cx="7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CoffeeMachine</a:t>
              </a:r>
              <a:endParaRPr lang="de-DE" altLang="en-US" sz="2400"/>
            </a:p>
          </p:txBody>
        </p:sp>
        <p:sp>
          <p:nvSpPr>
            <p:cNvPr id="36886" name="Freeform 16"/>
            <p:cNvSpPr>
              <a:spLocks/>
            </p:cNvSpPr>
            <p:nvPr/>
          </p:nvSpPr>
          <p:spPr bwMode="auto">
            <a:xfrm>
              <a:off x="1592" y="1132"/>
              <a:ext cx="1166" cy="210"/>
            </a:xfrm>
            <a:custGeom>
              <a:avLst/>
              <a:gdLst>
                <a:gd name="T0" fmla="*/ 0 w 1263"/>
                <a:gd name="T1" fmla="*/ 0 h 210"/>
                <a:gd name="T2" fmla="*/ 0 w 1263"/>
                <a:gd name="T3" fmla="*/ 210 h 210"/>
                <a:gd name="T4" fmla="*/ 667 w 1263"/>
                <a:gd name="T5" fmla="*/ 210 h 210"/>
                <a:gd name="T6" fmla="*/ 667 w 1263"/>
                <a:gd name="T7" fmla="*/ 0 h 210"/>
                <a:gd name="T8" fmla="*/ 0 w 1263"/>
                <a:gd name="T9" fmla="*/ 0 h 210"/>
                <a:gd name="T10" fmla="*/ 0 w 1263"/>
                <a:gd name="T11" fmla="*/ 0 h 210"/>
                <a:gd name="T12" fmla="*/ 0 60000 65536"/>
                <a:gd name="T13" fmla="*/ 0 60000 65536"/>
                <a:gd name="T14" fmla="*/ 0 60000 65536"/>
                <a:gd name="T15" fmla="*/ 0 60000 65536"/>
                <a:gd name="T16" fmla="*/ 0 60000 65536"/>
                <a:gd name="T17" fmla="*/ 0 60000 65536"/>
                <a:gd name="T18" fmla="*/ 0 w 1263"/>
                <a:gd name="T19" fmla="*/ 0 h 210"/>
                <a:gd name="T20" fmla="*/ 1263 w 1263"/>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1263" h="210">
                  <a:moveTo>
                    <a:pt x="0" y="0"/>
                  </a:moveTo>
                  <a:lnTo>
                    <a:pt x="0" y="210"/>
                  </a:lnTo>
                  <a:lnTo>
                    <a:pt x="1263" y="210"/>
                  </a:lnTo>
                  <a:lnTo>
                    <a:pt x="126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Rectangle 17"/>
            <p:cNvSpPr>
              <a:spLocks noChangeArrowheads="1"/>
            </p:cNvSpPr>
            <p:nvPr/>
          </p:nvSpPr>
          <p:spPr bwMode="auto">
            <a:xfrm>
              <a:off x="1592" y="1132"/>
              <a:ext cx="1166" cy="21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88" name="Rectangle 18"/>
            <p:cNvSpPr>
              <a:spLocks noChangeArrowheads="1"/>
            </p:cNvSpPr>
            <p:nvPr/>
          </p:nvSpPr>
          <p:spPr bwMode="auto">
            <a:xfrm>
              <a:off x="1623" y="1178"/>
              <a:ext cx="6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totalReceipts</a:t>
              </a:r>
              <a:endParaRPr lang="de-DE" altLang="en-US" sz="2400"/>
            </a:p>
          </p:txBody>
        </p:sp>
        <p:sp>
          <p:nvSpPr>
            <p:cNvPr id="36889" name="Freeform 19"/>
            <p:cNvSpPr>
              <a:spLocks/>
            </p:cNvSpPr>
            <p:nvPr/>
          </p:nvSpPr>
          <p:spPr bwMode="auto">
            <a:xfrm>
              <a:off x="1592" y="1342"/>
              <a:ext cx="1166" cy="639"/>
            </a:xfrm>
            <a:custGeom>
              <a:avLst/>
              <a:gdLst>
                <a:gd name="T0" fmla="*/ 0 w 1263"/>
                <a:gd name="T1" fmla="*/ 0 h 639"/>
                <a:gd name="T2" fmla="*/ 0 w 1263"/>
                <a:gd name="T3" fmla="*/ 639 h 639"/>
                <a:gd name="T4" fmla="*/ 667 w 1263"/>
                <a:gd name="T5" fmla="*/ 639 h 639"/>
                <a:gd name="T6" fmla="*/ 667 w 1263"/>
                <a:gd name="T7" fmla="*/ 0 h 639"/>
                <a:gd name="T8" fmla="*/ 0 w 1263"/>
                <a:gd name="T9" fmla="*/ 0 h 639"/>
                <a:gd name="T10" fmla="*/ 0 w 1263"/>
                <a:gd name="T11" fmla="*/ 0 h 639"/>
                <a:gd name="T12" fmla="*/ 0 60000 65536"/>
                <a:gd name="T13" fmla="*/ 0 60000 65536"/>
                <a:gd name="T14" fmla="*/ 0 60000 65536"/>
                <a:gd name="T15" fmla="*/ 0 60000 65536"/>
                <a:gd name="T16" fmla="*/ 0 60000 65536"/>
                <a:gd name="T17" fmla="*/ 0 60000 65536"/>
                <a:gd name="T18" fmla="*/ 0 w 1263"/>
                <a:gd name="T19" fmla="*/ 0 h 639"/>
                <a:gd name="T20" fmla="*/ 1263 w 1263"/>
                <a:gd name="T21" fmla="*/ 639 h 639"/>
              </a:gdLst>
              <a:ahLst/>
              <a:cxnLst>
                <a:cxn ang="T12">
                  <a:pos x="T0" y="T1"/>
                </a:cxn>
                <a:cxn ang="T13">
                  <a:pos x="T2" y="T3"/>
                </a:cxn>
                <a:cxn ang="T14">
                  <a:pos x="T4" y="T5"/>
                </a:cxn>
                <a:cxn ang="T15">
                  <a:pos x="T6" y="T7"/>
                </a:cxn>
                <a:cxn ang="T16">
                  <a:pos x="T8" y="T9"/>
                </a:cxn>
                <a:cxn ang="T17">
                  <a:pos x="T10" y="T11"/>
                </a:cxn>
              </a:cxnLst>
              <a:rect l="T18" t="T19" r="T20" b="T21"/>
              <a:pathLst>
                <a:path w="1263" h="639">
                  <a:moveTo>
                    <a:pt x="0" y="0"/>
                  </a:moveTo>
                  <a:lnTo>
                    <a:pt x="0" y="639"/>
                  </a:lnTo>
                  <a:lnTo>
                    <a:pt x="1263" y="639"/>
                  </a:lnTo>
                  <a:lnTo>
                    <a:pt x="126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0" name="Rectangle 20"/>
            <p:cNvSpPr>
              <a:spLocks noChangeArrowheads="1"/>
            </p:cNvSpPr>
            <p:nvPr/>
          </p:nvSpPr>
          <p:spPr bwMode="auto">
            <a:xfrm>
              <a:off x="1592" y="1342"/>
              <a:ext cx="1166" cy="63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91" name="Rectangle 21"/>
            <p:cNvSpPr>
              <a:spLocks noChangeArrowheads="1"/>
            </p:cNvSpPr>
            <p:nvPr/>
          </p:nvSpPr>
          <p:spPr bwMode="auto">
            <a:xfrm>
              <a:off x="1623" y="1384"/>
              <a:ext cx="7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collectMoney()</a:t>
              </a:r>
              <a:endParaRPr lang="de-DE" altLang="en-US" sz="2400"/>
            </a:p>
          </p:txBody>
        </p:sp>
        <p:sp>
          <p:nvSpPr>
            <p:cNvPr id="36892" name="Rectangle 22"/>
            <p:cNvSpPr>
              <a:spLocks noChangeArrowheads="1"/>
            </p:cNvSpPr>
            <p:nvPr/>
          </p:nvSpPr>
          <p:spPr bwMode="auto">
            <a:xfrm>
              <a:off x="1623" y="1527"/>
              <a:ext cx="7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makeChange()</a:t>
              </a:r>
              <a:endParaRPr lang="de-DE" altLang="en-US" sz="2400"/>
            </a:p>
          </p:txBody>
        </p:sp>
        <p:sp>
          <p:nvSpPr>
            <p:cNvPr id="36893" name="Rectangle 23"/>
            <p:cNvSpPr>
              <a:spLocks noChangeArrowheads="1"/>
            </p:cNvSpPr>
            <p:nvPr/>
          </p:nvSpPr>
          <p:spPr bwMode="auto">
            <a:xfrm>
              <a:off x="1623" y="1674"/>
              <a:ext cx="7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chemeClr val="hlink"/>
                  </a:solidFill>
                  <a:latin typeface="Geneva" charset="0"/>
                </a:rPr>
                <a:t>dispenseItem()</a:t>
              </a:r>
              <a:endParaRPr lang="de-DE" altLang="en-US" sz="2400"/>
            </a:p>
          </p:txBody>
        </p:sp>
        <p:sp>
          <p:nvSpPr>
            <p:cNvPr id="36894" name="Freeform 24"/>
            <p:cNvSpPr>
              <a:spLocks/>
            </p:cNvSpPr>
            <p:nvPr/>
          </p:nvSpPr>
          <p:spPr bwMode="auto">
            <a:xfrm>
              <a:off x="1592" y="783"/>
              <a:ext cx="1166" cy="349"/>
            </a:xfrm>
            <a:custGeom>
              <a:avLst/>
              <a:gdLst>
                <a:gd name="T0" fmla="*/ 0 w 1263"/>
                <a:gd name="T1" fmla="*/ 0 h 349"/>
                <a:gd name="T2" fmla="*/ 0 w 1263"/>
                <a:gd name="T3" fmla="*/ 349 h 349"/>
                <a:gd name="T4" fmla="*/ 667 w 1263"/>
                <a:gd name="T5" fmla="*/ 349 h 349"/>
                <a:gd name="T6" fmla="*/ 667 w 1263"/>
                <a:gd name="T7" fmla="*/ 0 h 349"/>
                <a:gd name="T8" fmla="*/ 0 w 1263"/>
                <a:gd name="T9" fmla="*/ 0 h 349"/>
                <a:gd name="T10" fmla="*/ 0 w 1263"/>
                <a:gd name="T11" fmla="*/ 0 h 349"/>
                <a:gd name="T12" fmla="*/ 0 60000 65536"/>
                <a:gd name="T13" fmla="*/ 0 60000 65536"/>
                <a:gd name="T14" fmla="*/ 0 60000 65536"/>
                <a:gd name="T15" fmla="*/ 0 60000 65536"/>
                <a:gd name="T16" fmla="*/ 0 60000 65536"/>
                <a:gd name="T17" fmla="*/ 0 60000 65536"/>
                <a:gd name="T18" fmla="*/ 0 w 1263"/>
                <a:gd name="T19" fmla="*/ 0 h 349"/>
                <a:gd name="T20" fmla="*/ 1263 w 1263"/>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1263" h="349">
                  <a:moveTo>
                    <a:pt x="0" y="0"/>
                  </a:moveTo>
                  <a:lnTo>
                    <a:pt x="0" y="349"/>
                  </a:lnTo>
                  <a:lnTo>
                    <a:pt x="1263" y="349"/>
                  </a:lnTo>
                  <a:lnTo>
                    <a:pt x="126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5" name="Rectangle 25"/>
            <p:cNvSpPr>
              <a:spLocks noChangeArrowheads="1"/>
            </p:cNvSpPr>
            <p:nvPr/>
          </p:nvSpPr>
          <p:spPr bwMode="auto">
            <a:xfrm>
              <a:off x="1592" y="783"/>
              <a:ext cx="1166" cy="34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96" name="Rectangle 26"/>
            <p:cNvSpPr>
              <a:spLocks noChangeArrowheads="1"/>
            </p:cNvSpPr>
            <p:nvPr/>
          </p:nvSpPr>
          <p:spPr bwMode="auto">
            <a:xfrm>
              <a:off x="1623" y="825"/>
              <a:ext cx="9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VendingMaschine</a:t>
              </a:r>
              <a:endParaRPr lang="de-DE" altLang="en-US" sz="2400"/>
            </a:p>
          </p:txBody>
        </p:sp>
        <p:sp>
          <p:nvSpPr>
            <p:cNvPr id="36897" name="Freeform 27"/>
            <p:cNvSpPr>
              <a:spLocks/>
            </p:cNvSpPr>
            <p:nvPr/>
          </p:nvSpPr>
          <p:spPr bwMode="auto">
            <a:xfrm>
              <a:off x="2046" y="1973"/>
              <a:ext cx="126" cy="143"/>
            </a:xfrm>
            <a:custGeom>
              <a:avLst/>
              <a:gdLst>
                <a:gd name="T0" fmla="*/ 74 w 136"/>
                <a:gd name="T1" fmla="*/ 0 h 143"/>
                <a:gd name="T2" fmla="*/ 0 w 136"/>
                <a:gd name="T3" fmla="*/ 63 h 143"/>
                <a:gd name="T4" fmla="*/ 56 w 136"/>
                <a:gd name="T5" fmla="*/ 143 h 143"/>
                <a:gd name="T6" fmla="*/ 74 w 136"/>
                <a:gd name="T7" fmla="*/ 0 h 143"/>
                <a:gd name="T8" fmla="*/ 0 60000 65536"/>
                <a:gd name="T9" fmla="*/ 0 60000 65536"/>
                <a:gd name="T10" fmla="*/ 0 60000 65536"/>
                <a:gd name="T11" fmla="*/ 0 60000 65536"/>
                <a:gd name="T12" fmla="*/ 0 w 136"/>
                <a:gd name="T13" fmla="*/ 0 h 143"/>
                <a:gd name="T14" fmla="*/ 136 w 136"/>
                <a:gd name="T15" fmla="*/ 143 h 143"/>
              </a:gdLst>
              <a:ahLst/>
              <a:cxnLst>
                <a:cxn ang="T8">
                  <a:pos x="T0" y="T1"/>
                </a:cxn>
                <a:cxn ang="T9">
                  <a:pos x="T2" y="T3"/>
                </a:cxn>
                <a:cxn ang="T10">
                  <a:pos x="T4" y="T5"/>
                </a:cxn>
                <a:cxn ang="T11">
                  <a:pos x="T6" y="T7"/>
                </a:cxn>
              </a:cxnLst>
              <a:rect l="T12" t="T13" r="T14" b="T15"/>
              <a:pathLst>
                <a:path w="136" h="143">
                  <a:moveTo>
                    <a:pt x="136" y="0"/>
                  </a:moveTo>
                  <a:lnTo>
                    <a:pt x="0" y="63"/>
                  </a:lnTo>
                  <a:lnTo>
                    <a:pt x="103" y="143"/>
                  </a:lnTo>
                  <a:lnTo>
                    <a:pt x="136" y="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8" name="Line 28"/>
            <p:cNvSpPr>
              <a:spLocks noChangeShapeType="1"/>
            </p:cNvSpPr>
            <p:nvPr/>
          </p:nvSpPr>
          <p:spPr bwMode="auto">
            <a:xfrm flipV="1">
              <a:off x="1548" y="2080"/>
              <a:ext cx="549" cy="7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Freeform 29"/>
            <p:cNvSpPr>
              <a:spLocks/>
            </p:cNvSpPr>
            <p:nvPr/>
          </p:nvSpPr>
          <p:spPr bwMode="auto">
            <a:xfrm>
              <a:off x="2355" y="3185"/>
              <a:ext cx="1017" cy="349"/>
            </a:xfrm>
            <a:custGeom>
              <a:avLst/>
              <a:gdLst>
                <a:gd name="T0" fmla="*/ 0 w 1102"/>
                <a:gd name="T1" fmla="*/ 0 h 349"/>
                <a:gd name="T2" fmla="*/ 0 w 1102"/>
                <a:gd name="T3" fmla="*/ 349 h 349"/>
                <a:gd name="T4" fmla="*/ 580 w 1102"/>
                <a:gd name="T5" fmla="*/ 349 h 349"/>
                <a:gd name="T6" fmla="*/ 580 w 1102"/>
                <a:gd name="T7" fmla="*/ 0 h 349"/>
                <a:gd name="T8" fmla="*/ 0 w 1102"/>
                <a:gd name="T9" fmla="*/ 0 h 349"/>
                <a:gd name="T10" fmla="*/ 0 w 1102"/>
                <a:gd name="T11" fmla="*/ 0 h 349"/>
                <a:gd name="T12" fmla="*/ 0 60000 65536"/>
                <a:gd name="T13" fmla="*/ 0 60000 65536"/>
                <a:gd name="T14" fmla="*/ 0 60000 65536"/>
                <a:gd name="T15" fmla="*/ 0 60000 65536"/>
                <a:gd name="T16" fmla="*/ 0 60000 65536"/>
                <a:gd name="T17" fmla="*/ 0 60000 65536"/>
                <a:gd name="T18" fmla="*/ 0 w 1102"/>
                <a:gd name="T19" fmla="*/ 0 h 349"/>
                <a:gd name="T20" fmla="*/ 1102 w 1102"/>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1102" h="349">
                  <a:moveTo>
                    <a:pt x="0" y="0"/>
                  </a:moveTo>
                  <a:lnTo>
                    <a:pt x="0" y="349"/>
                  </a:lnTo>
                  <a:lnTo>
                    <a:pt x="1102" y="349"/>
                  </a:lnTo>
                  <a:lnTo>
                    <a:pt x="11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0" name="Rectangle 30"/>
            <p:cNvSpPr>
              <a:spLocks noChangeArrowheads="1"/>
            </p:cNvSpPr>
            <p:nvPr/>
          </p:nvSpPr>
          <p:spPr bwMode="auto">
            <a:xfrm>
              <a:off x="2355" y="3185"/>
              <a:ext cx="1017" cy="34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901" name="Rectangle 31"/>
            <p:cNvSpPr>
              <a:spLocks noChangeArrowheads="1"/>
            </p:cNvSpPr>
            <p:nvPr/>
          </p:nvSpPr>
          <p:spPr bwMode="auto">
            <a:xfrm>
              <a:off x="2383" y="3227"/>
              <a:ext cx="5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cansOfBeer</a:t>
              </a:r>
              <a:endParaRPr lang="de-DE" altLang="en-US" sz="2400"/>
            </a:p>
          </p:txBody>
        </p:sp>
        <p:sp>
          <p:nvSpPr>
            <p:cNvPr id="36902" name="Rectangle 32"/>
            <p:cNvSpPr>
              <a:spLocks noChangeArrowheads="1"/>
            </p:cNvSpPr>
            <p:nvPr/>
          </p:nvSpPr>
          <p:spPr bwMode="auto">
            <a:xfrm>
              <a:off x="2383" y="3374"/>
              <a:ext cx="5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cansOfCola</a:t>
              </a:r>
              <a:endParaRPr lang="de-DE" altLang="en-US" sz="2400"/>
            </a:p>
          </p:txBody>
        </p:sp>
        <p:sp>
          <p:nvSpPr>
            <p:cNvPr id="36903" name="Freeform 33"/>
            <p:cNvSpPr>
              <a:spLocks/>
            </p:cNvSpPr>
            <p:nvPr/>
          </p:nvSpPr>
          <p:spPr bwMode="auto">
            <a:xfrm>
              <a:off x="2355" y="3534"/>
              <a:ext cx="1017" cy="353"/>
            </a:xfrm>
            <a:custGeom>
              <a:avLst/>
              <a:gdLst>
                <a:gd name="T0" fmla="*/ 0 w 1102"/>
                <a:gd name="T1" fmla="*/ 0 h 353"/>
                <a:gd name="T2" fmla="*/ 0 w 1102"/>
                <a:gd name="T3" fmla="*/ 353 h 353"/>
                <a:gd name="T4" fmla="*/ 580 w 1102"/>
                <a:gd name="T5" fmla="*/ 353 h 353"/>
                <a:gd name="T6" fmla="*/ 580 w 1102"/>
                <a:gd name="T7" fmla="*/ 0 h 353"/>
                <a:gd name="T8" fmla="*/ 0 w 1102"/>
                <a:gd name="T9" fmla="*/ 0 h 353"/>
                <a:gd name="T10" fmla="*/ 0 w 1102"/>
                <a:gd name="T11" fmla="*/ 0 h 353"/>
                <a:gd name="T12" fmla="*/ 0 60000 65536"/>
                <a:gd name="T13" fmla="*/ 0 60000 65536"/>
                <a:gd name="T14" fmla="*/ 0 60000 65536"/>
                <a:gd name="T15" fmla="*/ 0 60000 65536"/>
                <a:gd name="T16" fmla="*/ 0 60000 65536"/>
                <a:gd name="T17" fmla="*/ 0 60000 65536"/>
                <a:gd name="T18" fmla="*/ 0 w 1102"/>
                <a:gd name="T19" fmla="*/ 0 h 353"/>
                <a:gd name="T20" fmla="*/ 1102 w 1102"/>
                <a:gd name="T21" fmla="*/ 353 h 353"/>
              </a:gdLst>
              <a:ahLst/>
              <a:cxnLst>
                <a:cxn ang="T12">
                  <a:pos x="T0" y="T1"/>
                </a:cxn>
                <a:cxn ang="T13">
                  <a:pos x="T2" y="T3"/>
                </a:cxn>
                <a:cxn ang="T14">
                  <a:pos x="T4" y="T5"/>
                </a:cxn>
                <a:cxn ang="T15">
                  <a:pos x="T6" y="T7"/>
                </a:cxn>
                <a:cxn ang="T16">
                  <a:pos x="T8" y="T9"/>
                </a:cxn>
                <a:cxn ang="T17">
                  <a:pos x="T10" y="T11"/>
                </a:cxn>
              </a:cxnLst>
              <a:rect l="T18" t="T19" r="T20" b="T21"/>
              <a:pathLst>
                <a:path w="1102" h="353">
                  <a:moveTo>
                    <a:pt x="0" y="0"/>
                  </a:moveTo>
                  <a:lnTo>
                    <a:pt x="0" y="353"/>
                  </a:lnTo>
                  <a:lnTo>
                    <a:pt x="1102" y="353"/>
                  </a:lnTo>
                  <a:lnTo>
                    <a:pt x="11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4" name="Rectangle 34"/>
            <p:cNvSpPr>
              <a:spLocks noChangeArrowheads="1"/>
            </p:cNvSpPr>
            <p:nvPr/>
          </p:nvSpPr>
          <p:spPr bwMode="auto">
            <a:xfrm>
              <a:off x="2355" y="3534"/>
              <a:ext cx="1017" cy="35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905" name="Rectangle 35"/>
            <p:cNvSpPr>
              <a:spLocks noChangeArrowheads="1"/>
            </p:cNvSpPr>
            <p:nvPr/>
          </p:nvSpPr>
          <p:spPr bwMode="auto">
            <a:xfrm>
              <a:off x="2383" y="3580"/>
              <a:ext cx="2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chill()</a:t>
              </a:r>
              <a:endParaRPr lang="de-DE" altLang="en-US" sz="2400"/>
            </a:p>
          </p:txBody>
        </p:sp>
        <p:sp>
          <p:nvSpPr>
            <p:cNvPr id="36906" name="Rectangle 36"/>
            <p:cNvSpPr>
              <a:spLocks noChangeArrowheads="1"/>
            </p:cNvSpPr>
            <p:nvPr/>
          </p:nvSpPr>
          <p:spPr bwMode="auto">
            <a:xfrm>
              <a:off x="2383" y="3723"/>
              <a:ext cx="7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chemeClr val="hlink"/>
                  </a:solidFill>
                  <a:latin typeface="Geneva" charset="0"/>
                </a:rPr>
                <a:t>dispenseItem()</a:t>
              </a:r>
              <a:endParaRPr lang="de-DE" altLang="en-US" sz="2400">
                <a:solidFill>
                  <a:schemeClr val="hlink"/>
                </a:solidFill>
              </a:endParaRPr>
            </a:p>
          </p:txBody>
        </p:sp>
        <p:sp>
          <p:nvSpPr>
            <p:cNvPr id="36907" name="Freeform 37"/>
            <p:cNvSpPr>
              <a:spLocks/>
            </p:cNvSpPr>
            <p:nvPr/>
          </p:nvSpPr>
          <p:spPr bwMode="auto">
            <a:xfrm>
              <a:off x="2355" y="2910"/>
              <a:ext cx="1017" cy="275"/>
            </a:xfrm>
            <a:custGeom>
              <a:avLst/>
              <a:gdLst>
                <a:gd name="T0" fmla="*/ 0 w 1102"/>
                <a:gd name="T1" fmla="*/ 0 h 275"/>
                <a:gd name="T2" fmla="*/ 0 w 1102"/>
                <a:gd name="T3" fmla="*/ 275 h 275"/>
                <a:gd name="T4" fmla="*/ 580 w 1102"/>
                <a:gd name="T5" fmla="*/ 275 h 275"/>
                <a:gd name="T6" fmla="*/ 580 w 1102"/>
                <a:gd name="T7" fmla="*/ 0 h 275"/>
                <a:gd name="T8" fmla="*/ 0 w 1102"/>
                <a:gd name="T9" fmla="*/ 0 h 275"/>
                <a:gd name="T10" fmla="*/ 0 w 1102"/>
                <a:gd name="T11" fmla="*/ 0 h 275"/>
                <a:gd name="T12" fmla="*/ 0 60000 65536"/>
                <a:gd name="T13" fmla="*/ 0 60000 65536"/>
                <a:gd name="T14" fmla="*/ 0 60000 65536"/>
                <a:gd name="T15" fmla="*/ 0 60000 65536"/>
                <a:gd name="T16" fmla="*/ 0 60000 65536"/>
                <a:gd name="T17" fmla="*/ 0 60000 65536"/>
                <a:gd name="T18" fmla="*/ 0 w 1102"/>
                <a:gd name="T19" fmla="*/ 0 h 275"/>
                <a:gd name="T20" fmla="*/ 1102 w 1102"/>
                <a:gd name="T21" fmla="*/ 275 h 275"/>
              </a:gdLst>
              <a:ahLst/>
              <a:cxnLst>
                <a:cxn ang="T12">
                  <a:pos x="T0" y="T1"/>
                </a:cxn>
                <a:cxn ang="T13">
                  <a:pos x="T2" y="T3"/>
                </a:cxn>
                <a:cxn ang="T14">
                  <a:pos x="T4" y="T5"/>
                </a:cxn>
                <a:cxn ang="T15">
                  <a:pos x="T6" y="T7"/>
                </a:cxn>
                <a:cxn ang="T16">
                  <a:pos x="T8" y="T9"/>
                </a:cxn>
                <a:cxn ang="T17">
                  <a:pos x="T10" y="T11"/>
                </a:cxn>
              </a:cxnLst>
              <a:rect l="T18" t="T19" r="T20" b="T21"/>
              <a:pathLst>
                <a:path w="1102" h="275">
                  <a:moveTo>
                    <a:pt x="0" y="0"/>
                  </a:moveTo>
                  <a:lnTo>
                    <a:pt x="0" y="275"/>
                  </a:lnTo>
                  <a:lnTo>
                    <a:pt x="1102" y="275"/>
                  </a:lnTo>
                  <a:lnTo>
                    <a:pt x="110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8" name="Rectangle 38"/>
            <p:cNvSpPr>
              <a:spLocks noChangeArrowheads="1"/>
            </p:cNvSpPr>
            <p:nvPr/>
          </p:nvSpPr>
          <p:spPr bwMode="auto">
            <a:xfrm>
              <a:off x="2355" y="2910"/>
              <a:ext cx="1017" cy="2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909" name="Rectangle 39"/>
            <p:cNvSpPr>
              <a:spLocks noChangeArrowheads="1"/>
            </p:cNvSpPr>
            <p:nvPr/>
          </p:nvSpPr>
          <p:spPr bwMode="auto">
            <a:xfrm>
              <a:off x="2458" y="2988"/>
              <a:ext cx="6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SodaMachine</a:t>
              </a:r>
              <a:endParaRPr lang="de-DE" altLang="en-US" sz="2400"/>
            </a:p>
          </p:txBody>
        </p:sp>
        <p:sp>
          <p:nvSpPr>
            <p:cNvPr id="36910" name="Freeform 40"/>
            <p:cNvSpPr>
              <a:spLocks/>
            </p:cNvSpPr>
            <p:nvPr/>
          </p:nvSpPr>
          <p:spPr bwMode="auto">
            <a:xfrm>
              <a:off x="2172" y="1977"/>
              <a:ext cx="122" cy="143"/>
            </a:xfrm>
            <a:custGeom>
              <a:avLst/>
              <a:gdLst>
                <a:gd name="T0" fmla="*/ 0 w 132"/>
                <a:gd name="T1" fmla="*/ 0 h 143"/>
                <a:gd name="T2" fmla="*/ 16 w 132"/>
                <a:gd name="T3" fmla="*/ 143 h 143"/>
                <a:gd name="T4" fmla="*/ 70 w 132"/>
                <a:gd name="T5" fmla="*/ 62 h 143"/>
                <a:gd name="T6" fmla="*/ 0 w 132"/>
                <a:gd name="T7" fmla="*/ 0 h 143"/>
                <a:gd name="T8" fmla="*/ 0 60000 65536"/>
                <a:gd name="T9" fmla="*/ 0 60000 65536"/>
                <a:gd name="T10" fmla="*/ 0 60000 65536"/>
                <a:gd name="T11" fmla="*/ 0 60000 65536"/>
                <a:gd name="T12" fmla="*/ 0 w 132"/>
                <a:gd name="T13" fmla="*/ 0 h 143"/>
                <a:gd name="T14" fmla="*/ 132 w 132"/>
                <a:gd name="T15" fmla="*/ 143 h 143"/>
              </a:gdLst>
              <a:ahLst/>
              <a:cxnLst>
                <a:cxn ang="T8">
                  <a:pos x="T0" y="T1"/>
                </a:cxn>
                <a:cxn ang="T9">
                  <a:pos x="T2" y="T3"/>
                </a:cxn>
                <a:cxn ang="T10">
                  <a:pos x="T4" y="T5"/>
                </a:cxn>
                <a:cxn ang="T11">
                  <a:pos x="T6" y="T7"/>
                </a:cxn>
              </a:cxnLst>
              <a:rect l="T12" t="T13" r="T14" b="T15"/>
              <a:pathLst>
                <a:path w="132" h="143">
                  <a:moveTo>
                    <a:pt x="0" y="0"/>
                  </a:moveTo>
                  <a:lnTo>
                    <a:pt x="29" y="143"/>
                  </a:lnTo>
                  <a:lnTo>
                    <a:pt x="132" y="62"/>
                  </a:lnTo>
                  <a:lnTo>
                    <a:pt x="0" y="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11" name="Line 41"/>
            <p:cNvSpPr>
              <a:spLocks noChangeShapeType="1"/>
            </p:cNvSpPr>
            <p:nvPr/>
          </p:nvSpPr>
          <p:spPr bwMode="auto">
            <a:xfrm flipH="1" flipV="1">
              <a:off x="2249" y="2083"/>
              <a:ext cx="614" cy="8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Freeform 42"/>
            <p:cNvSpPr>
              <a:spLocks/>
            </p:cNvSpPr>
            <p:nvPr/>
          </p:nvSpPr>
          <p:spPr bwMode="auto">
            <a:xfrm>
              <a:off x="3569" y="3292"/>
              <a:ext cx="1108" cy="349"/>
            </a:xfrm>
            <a:custGeom>
              <a:avLst/>
              <a:gdLst>
                <a:gd name="T0" fmla="*/ 0 w 1200"/>
                <a:gd name="T1" fmla="*/ 0 h 349"/>
                <a:gd name="T2" fmla="*/ 0 w 1200"/>
                <a:gd name="T3" fmla="*/ 349 h 349"/>
                <a:gd name="T4" fmla="*/ 634 w 1200"/>
                <a:gd name="T5" fmla="*/ 349 h 349"/>
                <a:gd name="T6" fmla="*/ 634 w 1200"/>
                <a:gd name="T7" fmla="*/ 0 h 349"/>
                <a:gd name="T8" fmla="*/ 0 w 1200"/>
                <a:gd name="T9" fmla="*/ 0 h 349"/>
                <a:gd name="T10" fmla="*/ 0 w 1200"/>
                <a:gd name="T11" fmla="*/ 0 h 349"/>
                <a:gd name="T12" fmla="*/ 0 60000 65536"/>
                <a:gd name="T13" fmla="*/ 0 60000 65536"/>
                <a:gd name="T14" fmla="*/ 0 60000 65536"/>
                <a:gd name="T15" fmla="*/ 0 60000 65536"/>
                <a:gd name="T16" fmla="*/ 0 60000 65536"/>
                <a:gd name="T17" fmla="*/ 0 60000 65536"/>
                <a:gd name="T18" fmla="*/ 0 w 1200"/>
                <a:gd name="T19" fmla="*/ 0 h 349"/>
                <a:gd name="T20" fmla="*/ 1200 w 1200"/>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1200" h="349">
                  <a:moveTo>
                    <a:pt x="0" y="0"/>
                  </a:moveTo>
                  <a:lnTo>
                    <a:pt x="0" y="349"/>
                  </a:lnTo>
                  <a:lnTo>
                    <a:pt x="1200" y="349"/>
                  </a:lnTo>
                  <a:lnTo>
                    <a:pt x="1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3" name="Rectangle 43"/>
            <p:cNvSpPr>
              <a:spLocks noChangeArrowheads="1"/>
            </p:cNvSpPr>
            <p:nvPr/>
          </p:nvSpPr>
          <p:spPr bwMode="auto">
            <a:xfrm>
              <a:off x="3569" y="3292"/>
              <a:ext cx="1108" cy="34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914" name="Rectangle 44"/>
            <p:cNvSpPr>
              <a:spLocks noChangeArrowheads="1"/>
            </p:cNvSpPr>
            <p:nvPr/>
          </p:nvSpPr>
          <p:spPr bwMode="auto">
            <a:xfrm>
              <a:off x="3597" y="3334"/>
              <a:ext cx="6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bagsofChips</a:t>
              </a:r>
              <a:endParaRPr lang="de-DE" altLang="en-US" sz="2400"/>
            </a:p>
          </p:txBody>
        </p:sp>
        <p:sp>
          <p:nvSpPr>
            <p:cNvPr id="36915" name="Rectangle 45"/>
            <p:cNvSpPr>
              <a:spLocks noChangeArrowheads="1"/>
            </p:cNvSpPr>
            <p:nvPr/>
          </p:nvSpPr>
          <p:spPr bwMode="auto">
            <a:xfrm>
              <a:off x="3597" y="3481"/>
              <a:ext cx="10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numberOfCandyBars</a:t>
              </a:r>
              <a:endParaRPr lang="de-DE" altLang="en-US" sz="2400"/>
            </a:p>
          </p:txBody>
        </p:sp>
        <p:sp>
          <p:nvSpPr>
            <p:cNvPr id="36916" name="Freeform 46"/>
            <p:cNvSpPr>
              <a:spLocks/>
            </p:cNvSpPr>
            <p:nvPr/>
          </p:nvSpPr>
          <p:spPr bwMode="auto">
            <a:xfrm>
              <a:off x="3569" y="3641"/>
              <a:ext cx="1108" cy="209"/>
            </a:xfrm>
            <a:custGeom>
              <a:avLst/>
              <a:gdLst>
                <a:gd name="T0" fmla="*/ 0 w 1200"/>
                <a:gd name="T1" fmla="*/ 0 h 209"/>
                <a:gd name="T2" fmla="*/ 0 w 1200"/>
                <a:gd name="T3" fmla="*/ 209 h 209"/>
                <a:gd name="T4" fmla="*/ 634 w 1200"/>
                <a:gd name="T5" fmla="*/ 209 h 209"/>
                <a:gd name="T6" fmla="*/ 634 w 1200"/>
                <a:gd name="T7" fmla="*/ 0 h 209"/>
                <a:gd name="T8" fmla="*/ 0 w 1200"/>
                <a:gd name="T9" fmla="*/ 0 h 209"/>
                <a:gd name="T10" fmla="*/ 0 w 1200"/>
                <a:gd name="T11" fmla="*/ 0 h 209"/>
                <a:gd name="T12" fmla="*/ 0 60000 65536"/>
                <a:gd name="T13" fmla="*/ 0 60000 65536"/>
                <a:gd name="T14" fmla="*/ 0 60000 65536"/>
                <a:gd name="T15" fmla="*/ 0 60000 65536"/>
                <a:gd name="T16" fmla="*/ 0 60000 65536"/>
                <a:gd name="T17" fmla="*/ 0 60000 65536"/>
                <a:gd name="T18" fmla="*/ 0 w 1200"/>
                <a:gd name="T19" fmla="*/ 0 h 209"/>
                <a:gd name="T20" fmla="*/ 1200 w 1200"/>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1200" h="209">
                  <a:moveTo>
                    <a:pt x="0" y="0"/>
                  </a:moveTo>
                  <a:lnTo>
                    <a:pt x="0" y="209"/>
                  </a:lnTo>
                  <a:lnTo>
                    <a:pt x="1200" y="209"/>
                  </a:lnTo>
                  <a:lnTo>
                    <a:pt x="1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7" name="Rectangle 47"/>
            <p:cNvSpPr>
              <a:spLocks noChangeArrowheads="1"/>
            </p:cNvSpPr>
            <p:nvPr/>
          </p:nvSpPr>
          <p:spPr bwMode="auto">
            <a:xfrm>
              <a:off x="3569" y="3641"/>
              <a:ext cx="1108" cy="20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918" name="Rectangle 48"/>
            <p:cNvSpPr>
              <a:spLocks noChangeArrowheads="1"/>
            </p:cNvSpPr>
            <p:nvPr/>
          </p:nvSpPr>
          <p:spPr bwMode="auto">
            <a:xfrm>
              <a:off x="3597" y="3686"/>
              <a:ext cx="7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chemeClr val="hlink"/>
                  </a:solidFill>
                  <a:latin typeface="Geneva" charset="0"/>
                </a:rPr>
                <a:t>dispenseItem()</a:t>
              </a:r>
              <a:endParaRPr lang="de-DE" altLang="en-US" sz="2400">
                <a:solidFill>
                  <a:schemeClr val="hlink"/>
                </a:solidFill>
              </a:endParaRPr>
            </a:p>
          </p:txBody>
        </p:sp>
        <p:sp>
          <p:nvSpPr>
            <p:cNvPr id="36919" name="Freeform 49"/>
            <p:cNvSpPr>
              <a:spLocks/>
            </p:cNvSpPr>
            <p:nvPr/>
          </p:nvSpPr>
          <p:spPr bwMode="auto">
            <a:xfrm>
              <a:off x="3569" y="3016"/>
              <a:ext cx="1108" cy="276"/>
            </a:xfrm>
            <a:custGeom>
              <a:avLst/>
              <a:gdLst>
                <a:gd name="T0" fmla="*/ 0 w 1200"/>
                <a:gd name="T1" fmla="*/ 0 h 276"/>
                <a:gd name="T2" fmla="*/ 0 w 1200"/>
                <a:gd name="T3" fmla="*/ 276 h 276"/>
                <a:gd name="T4" fmla="*/ 634 w 1200"/>
                <a:gd name="T5" fmla="*/ 276 h 276"/>
                <a:gd name="T6" fmla="*/ 634 w 1200"/>
                <a:gd name="T7" fmla="*/ 0 h 276"/>
                <a:gd name="T8" fmla="*/ 0 w 1200"/>
                <a:gd name="T9" fmla="*/ 0 h 276"/>
                <a:gd name="T10" fmla="*/ 0 w 1200"/>
                <a:gd name="T11" fmla="*/ 0 h 276"/>
                <a:gd name="T12" fmla="*/ 0 60000 65536"/>
                <a:gd name="T13" fmla="*/ 0 60000 65536"/>
                <a:gd name="T14" fmla="*/ 0 60000 65536"/>
                <a:gd name="T15" fmla="*/ 0 60000 65536"/>
                <a:gd name="T16" fmla="*/ 0 60000 65536"/>
                <a:gd name="T17" fmla="*/ 0 60000 65536"/>
                <a:gd name="T18" fmla="*/ 0 w 1200"/>
                <a:gd name="T19" fmla="*/ 0 h 276"/>
                <a:gd name="T20" fmla="*/ 1200 w 1200"/>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200" h="276">
                  <a:moveTo>
                    <a:pt x="0" y="0"/>
                  </a:moveTo>
                  <a:lnTo>
                    <a:pt x="0" y="276"/>
                  </a:lnTo>
                  <a:lnTo>
                    <a:pt x="1200" y="276"/>
                  </a:lnTo>
                  <a:lnTo>
                    <a:pt x="1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0" name="Rectangle 50"/>
            <p:cNvSpPr>
              <a:spLocks noChangeArrowheads="1"/>
            </p:cNvSpPr>
            <p:nvPr/>
          </p:nvSpPr>
          <p:spPr bwMode="auto">
            <a:xfrm>
              <a:off x="3569" y="3016"/>
              <a:ext cx="1108" cy="27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921" name="Rectangle 51"/>
            <p:cNvSpPr>
              <a:spLocks noChangeArrowheads="1"/>
            </p:cNvSpPr>
            <p:nvPr/>
          </p:nvSpPr>
          <p:spPr bwMode="auto">
            <a:xfrm>
              <a:off x="3675" y="3095"/>
              <a:ext cx="7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CandyMachine</a:t>
              </a:r>
              <a:endParaRPr lang="de-DE" altLang="en-US" sz="2400"/>
            </a:p>
          </p:txBody>
        </p:sp>
        <p:sp>
          <p:nvSpPr>
            <p:cNvPr id="36922" name="Freeform 52"/>
            <p:cNvSpPr>
              <a:spLocks/>
            </p:cNvSpPr>
            <p:nvPr/>
          </p:nvSpPr>
          <p:spPr bwMode="auto">
            <a:xfrm>
              <a:off x="2464" y="1977"/>
              <a:ext cx="132" cy="121"/>
            </a:xfrm>
            <a:custGeom>
              <a:avLst/>
              <a:gdLst>
                <a:gd name="T0" fmla="*/ 0 w 143"/>
                <a:gd name="T1" fmla="*/ 0 h 121"/>
                <a:gd name="T2" fmla="*/ 41 w 143"/>
                <a:gd name="T3" fmla="*/ 121 h 121"/>
                <a:gd name="T4" fmla="*/ 76 w 143"/>
                <a:gd name="T5" fmla="*/ 11 h 121"/>
                <a:gd name="T6" fmla="*/ 0 w 143"/>
                <a:gd name="T7" fmla="*/ 0 h 121"/>
                <a:gd name="T8" fmla="*/ 0 60000 65536"/>
                <a:gd name="T9" fmla="*/ 0 60000 65536"/>
                <a:gd name="T10" fmla="*/ 0 60000 65536"/>
                <a:gd name="T11" fmla="*/ 0 60000 65536"/>
                <a:gd name="T12" fmla="*/ 0 w 143"/>
                <a:gd name="T13" fmla="*/ 0 h 121"/>
                <a:gd name="T14" fmla="*/ 143 w 143"/>
                <a:gd name="T15" fmla="*/ 121 h 121"/>
              </a:gdLst>
              <a:ahLst/>
              <a:cxnLst>
                <a:cxn ang="T8">
                  <a:pos x="T0" y="T1"/>
                </a:cxn>
                <a:cxn ang="T9">
                  <a:pos x="T2" y="T3"/>
                </a:cxn>
                <a:cxn ang="T10">
                  <a:pos x="T4" y="T5"/>
                </a:cxn>
                <a:cxn ang="T11">
                  <a:pos x="T6" y="T7"/>
                </a:cxn>
              </a:cxnLst>
              <a:rect l="T12" t="T13" r="T14" b="T15"/>
              <a:pathLst>
                <a:path w="143" h="121">
                  <a:moveTo>
                    <a:pt x="0" y="0"/>
                  </a:moveTo>
                  <a:lnTo>
                    <a:pt x="77" y="121"/>
                  </a:lnTo>
                  <a:lnTo>
                    <a:pt x="143" y="11"/>
                  </a:lnTo>
                  <a:lnTo>
                    <a:pt x="0" y="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23" name="Line 53"/>
            <p:cNvSpPr>
              <a:spLocks noChangeShapeType="1"/>
            </p:cNvSpPr>
            <p:nvPr/>
          </p:nvSpPr>
          <p:spPr bwMode="auto">
            <a:xfrm flipH="1" flipV="1">
              <a:off x="2568" y="2047"/>
              <a:ext cx="1553" cy="96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68" name="Group 59"/>
          <p:cNvGrpSpPr>
            <a:grpSpLocks/>
          </p:cNvGrpSpPr>
          <p:nvPr/>
        </p:nvGrpSpPr>
        <p:grpSpPr bwMode="auto">
          <a:xfrm>
            <a:off x="171450" y="2579688"/>
            <a:ext cx="8113713" cy="4000500"/>
            <a:chOff x="325" y="1674"/>
            <a:chExt cx="5111" cy="2520"/>
          </a:xfrm>
        </p:grpSpPr>
        <p:sp>
          <p:nvSpPr>
            <p:cNvPr id="36869" name="Oval 55"/>
            <p:cNvSpPr>
              <a:spLocks noChangeArrowheads="1"/>
            </p:cNvSpPr>
            <p:nvPr/>
          </p:nvSpPr>
          <p:spPr bwMode="auto">
            <a:xfrm>
              <a:off x="969" y="1674"/>
              <a:ext cx="1811" cy="307"/>
            </a:xfrm>
            <a:prstGeom prst="ellipse">
              <a:avLst/>
            </a:prstGeom>
            <a:noFill/>
            <a:ln w="38100">
              <a:solidFill>
                <a:srgbClr val="FF273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70" name="Oval 56"/>
            <p:cNvSpPr>
              <a:spLocks noChangeArrowheads="1"/>
            </p:cNvSpPr>
            <p:nvPr/>
          </p:nvSpPr>
          <p:spPr bwMode="auto">
            <a:xfrm>
              <a:off x="325" y="3887"/>
              <a:ext cx="1811" cy="307"/>
            </a:xfrm>
            <a:prstGeom prst="ellipse">
              <a:avLst/>
            </a:prstGeom>
            <a:noFill/>
            <a:ln w="38100">
              <a:solidFill>
                <a:srgbClr val="FF273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71" name="Oval 57"/>
            <p:cNvSpPr>
              <a:spLocks noChangeArrowheads="1"/>
            </p:cNvSpPr>
            <p:nvPr/>
          </p:nvSpPr>
          <p:spPr bwMode="auto">
            <a:xfrm>
              <a:off x="1975" y="3696"/>
              <a:ext cx="1811" cy="307"/>
            </a:xfrm>
            <a:prstGeom prst="ellipse">
              <a:avLst/>
            </a:prstGeom>
            <a:noFill/>
            <a:ln w="38100">
              <a:solidFill>
                <a:srgbClr val="FF273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6872" name="Oval 58"/>
            <p:cNvSpPr>
              <a:spLocks noChangeArrowheads="1"/>
            </p:cNvSpPr>
            <p:nvPr/>
          </p:nvSpPr>
          <p:spPr bwMode="auto">
            <a:xfrm>
              <a:off x="3625" y="3601"/>
              <a:ext cx="1811" cy="307"/>
            </a:xfrm>
            <a:prstGeom prst="ellipse">
              <a:avLst/>
            </a:prstGeom>
            <a:noFill/>
            <a:ln w="38100">
              <a:solidFill>
                <a:srgbClr val="FF273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ea typeface="ＭＳ Ｐゴシック" pitchFamily="34" charset="-128"/>
              </a:rPr>
              <a:t>Meta-Model for Inheritance</a:t>
            </a:r>
          </a:p>
        </p:txBody>
      </p:sp>
      <p:grpSp>
        <p:nvGrpSpPr>
          <p:cNvPr id="37891" name="Group 49"/>
          <p:cNvGrpSpPr>
            <a:grpSpLocks/>
          </p:cNvGrpSpPr>
          <p:nvPr/>
        </p:nvGrpSpPr>
        <p:grpSpPr bwMode="auto">
          <a:xfrm>
            <a:off x="4108450" y="1965325"/>
            <a:ext cx="1778000" cy="738188"/>
            <a:chOff x="2654" y="1238"/>
            <a:chExt cx="1120" cy="465"/>
          </a:xfrm>
        </p:grpSpPr>
        <p:sp>
          <p:nvSpPr>
            <p:cNvPr id="37927" name="Rectangle 6"/>
            <p:cNvSpPr>
              <a:spLocks noChangeArrowheads="1"/>
            </p:cNvSpPr>
            <p:nvPr/>
          </p:nvSpPr>
          <p:spPr bwMode="auto">
            <a:xfrm>
              <a:off x="2654" y="1238"/>
              <a:ext cx="1120" cy="46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7928" name="Rectangle 7"/>
            <p:cNvSpPr>
              <a:spLocks noChangeArrowheads="1"/>
            </p:cNvSpPr>
            <p:nvPr/>
          </p:nvSpPr>
          <p:spPr bwMode="auto">
            <a:xfrm>
              <a:off x="2790" y="1393"/>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grpSp>
      <p:sp>
        <p:nvSpPr>
          <p:cNvPr id="37892" name="Freeform 8"/>
          <p:cNvSpPr>
            <a:spLocks/>
          </p:cNvSpPr>
          <p:nvPr/>
        </p:nvSpPr>
        <p:spPr bwMode="auto">
          <a:xfrm>
            <a:off x="4852988" y="2703513"/>
            <a:ext cx="312737" cy="265112"/>
          </a:xfrm>
          <a:custGeom>
            <a:avLst/>
            <a:gdLst>
              <a:gd name="T0" fmla="*/ 2147483647 w 180"/>
              <a:gd name="T1" fmla="*/ 2147483647 h 153"/>
              <a:gd name="T2" fmla="*/ 0 w 180"/>
              <a:gd name="T3" fmla="*/ 2147483647 h 153"/>
              <a:gd name="T4" fmla="*/ 2147483647 w 180"/>
              <a:gd name="T5" fmla="*/ 0 h 153"/>
              <a:gd name="T6" fmla="*/ 2147483647 w 180"/>
              <a:gd name="T7" fmla="*/ 2147483647 h 153"/>
              <a:gd name="T8" fmla="*/ 2147483647 w 180"/>
              <a:gd name="T9" fmla="*/ 2147483647 h 153"/>
              <a:gd name="T10" fmla="*/ 0 60000 65536"/>
              <a:gd name="T11" fmla="*/ 0 60000 65536"/>
              <a:gd name="T12" fmla="*/ 0 60000 65536"/>
              <a:gd name="T13" fmla="*/ 0 60000 65536"/>
              <a:gd name="T14" fmla="*/ 0 60000 65536"/>
              <a:gd name="T15" fmla="*/ 0 w 180"/>
              <a:gd name="T16" fmla="*/ 0 h 153"/>
              <a:gd name="T17" fmla="*/ 180 w 180"/>
              <a:gd name="T18" fmla="*/ 153 h 153"/>
            </a:gdLst>
            <a:ahLst/>
            <a:cxnLst>
              <a:cxn ang="T10">
                <a:pos x="T0" y="T1"/>
              </a:cxn>
              <a:cxn ang="T11">
                <a:pos x="T2" y="T3"/>
              </a:cxn>
              <a:cxn ang="T12">
                <a:pos x="T4" y="T5"/>
              </a:cxn>
              <a:cxn ang="T13">
                <a:pos x="T6" y="T7"/>
              </a:cxn>
              <a:cxn ang="T14">
                <a:pos x="T8" y="T9"/>
              </a:cxn>
            </a:cxnLst>
            <a:rect l="T15" t="T16" r="T17" b="T18"/>
            <a:pathLst>
              <a:path w="180" h="153">
                <a:moveTo>
                  <a:pt x="97" y="153"/>
                </a:moveTo>
                <a:lnTo>
                  <a:pt x="0" y="153"/>
                </a:lnTo>
                <a:lnTo>
                  <a:pt x="97" y="0"/>
                </a:lnTo>
                <a:lnTo>
                  <a:pt x="180" y="153"/>
                </a:lnTo>
                <a:lnTo>
                  <a:pt x="97" y="153"/>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3" name="Freeform 9"/>
          <p:cNvSpPr>
            <a:spLocks/>
          </p:cNvSpPr>
          <p:nvPr/>
        </p:nvSpPr>
        <p:spPr bwMode="auto">
          <a:xfrm>
            <a:off x="3868738" y="3159125"/>
            <a:ext cx="2305050" cy="242888"/>
          </a:xfrm>
          <a:custGeom>
            <a:avLst/>
            <a:gdLst>
              <a:gd name="T0" fmla="*/ 0 w 1328"/>
              <a:gd name="T1" fmla="*/ 2147483647 h 139"/>
              <a:gd name="T2" fmla="*/ 0 w 1328"/>
              <a:gd name="T3" fmla="*/ 0 h 139"/>
              <a:gd name="T4" fmla="*/ 2147483647 w 1328"/>
              <a:gd name="T5" fmla="*/ 0 h 139"/>
              <a:gd name="T6" fmla="*/ 2147483647 w 1328"/>
              <a:gd name="T7" fmla="*/ 2147483647 h 139"/>
              <a:gd name="T8" fmla="*/ 0 60000 65536"/>
              <a:gd name="T9" fmla="*/ 0 60000 65536"/>
              <a:gd name="T10" fmla="*/ 0 60000 65536"/>
              <a:gd name="T11" fmla="*/ 0 60000 65536"/>
              <a:gd name="T12" fmla="*/ 0 w 1328"/>
              <a:gd name="T13" fmla="*/ 0 h 139"/>
              <a:gd name="T14" fmla="*/ 1328 w 1328"/>
              <a:gd name="T15" fmla="*/ 139 h 139"/>
            </a:gdLst>
            <a:ahLst/>
            <a:cxnLst>
              <a:cxn ang="T8">
                <a:pos x="T0" y="T1"/>
              </a:cxn>
              <a:cxn ang="T9">
                <a:pos x="T2" y="T3"/>
              </a:cxn>
              <a:cxn ang="T10">
                <a:pos x="T4" y="T5"/>
              </a:cxn>
              <a:cxn ang="T11">
                <a:pos x="T6" y="T7"/>
              </a:cxn>
            </a:cxnLst>
            <a:rect l="T12" t="T13" r="T14" b="T15"/>
            <a:pathLst>
              <a:path w="1328" h="139">
                <a:moveTo>
                  <a:pt x="0" y="139"/>
                </a:moveTo>
                <a:lnTo>
                  <a:pt x="0" y="0"/>
                </a:lnTo>
                <a:lnTo>
                  <a:pt x="1328" y="0"/>
                </a:lnTo>
                <a:lnTo>
                  <a:pt x="1328" y="12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4" name="Line 10"/>
          <p:cNvSpPr>
            <a:spLocks noChangeShapeType="1"/>
          </p:cNvSpPr>
          <p:nvPr/>
        </p:nvSpPr>
        <p:spPr bwMode="auto">
          <a:xfrm flipV="1">
            <a:off x="5021263" y="2990850"/>
            <a:ext cx="1587"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Freeform 11"/>
          <p:cNvSpPr>
            <a:spLocks/>
          </p:cNvSpPr>
          <p:nvPr/>
        </p:nvSpPr>
        <p:spPr bwMode="auto">
          <a:xfrm>
            <a:off x="5989638" y="4127500"/>
            <a:ext cx="312737" cy="265113"/>
          </a:xfrm>
          <a:custGeom>
            <a:avLst/>
            <a:gdLst>
              <a:gd name="T0" fmla="*/ 2147483647 w 180"/>
              <a:gd name="T1" fmla="*/ 2147483647 h 152"/>
              <a:gd name="T2" fmla="*/ 0 w 180"/>
              <a:gd name="T3" fmla="*/ 2147483647 h 152"/>
              <a:gd name="T4" fmla="*/ 2147483647 w 180"/>
              <a:gd name="T5" fmla="*/ 0 h 152"/>
              <a:gd name="T6" fmla="*/ 2147483647 w 180"/>
              <a:gd name="T7" fmla="*/ 2147483647 h 152"/>
              <a:gd name="T8" fmla="*/ 2147483647 w 180"/>
              <a:gd name="T9" fmla="*/ 2147483647 h 152"/>
              <a:gd name="T10" fmla="*/ 0 60000 65536"/>
              <a:gd name="T11" fmla="*/ 0 60000 65536"/>
              <a:gd name="T12" fmla="*/ 0 60000 65536"/>
              <a:gd name="T13" fmla="*/ 0 60000 65536"/>
              <a:gd name="T14" fmla="*/ 0 60000 65536"/>
              <a:gd name="T15" fmla="*/ 0 w 180"/>
              <a:gd name="T16" fmla="*/ 0 h 152"/>
              <a:gd name="T17" fmla="*/ 180 w 180"/>
              <a:gd name="T18" fmla="*/ 152 h 152"/>
            </a:gdLst>
            <a:ahLst/>
            <a:cxnLst>
              <a:cxn ang="T10">
                <a:pos x="T0" y="T1"/>
              </a:cxn>
              <a:cxn ang="T11">
                <a:pos x="T2" y="T3"/>
              </a:cxn>
              <a:cxn ang="T12">
                <a:pos x="T4" y="T5"/>
              </a:cxn>
              <a:cxn ang="T13">
                <a:pos x="T6" y="T7"/>
              </a:cxn>
              <a:cxn ang="T14">
                <a:pos x="T8" y="T9"/>
              </a:cxn>
            </a:cxnLst>
            <a:rect l="T15" t="T16" r="T17" b="T18"/>
            <a:pathLst>
              <a:path w="180" h="152">
                <a:moveTo>
                  <a:pt x="83" y="152"/>
                </a:moveTo>
                <a:lnTo>
                  <a:pt x="0" y="152"/>
                </a:lnTo>
                <a:lnTo>
                  <a:pt x="83" y="0"/>
                </a:lnTo>
                <a:lnTo>
                  <a:pt x="180" y="152"/>
                </a:lnTo>
                <a:lnTo>
                  <a:pt x="83" y="152"/>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6" name="Freeform 12"/>
          <p:cNvSpPr>
            <a:spLocks/>
          </p:cNvSpPr>
          <p:nvPr/>
        </p:nvSpPr>
        <p:spPr bwMode="auto">
          <a:xfrm>
            <a:off x="6132513" y="4584700"/>
            <a:ext cx="1897062" cy="239713"/>
          </a:xfrm>
          <a:custGeom>
            <a:avLst/>
            <a:gdLst>
              <a:gd name="T0" fmla="*/ 0 w 1092"/>
              <a:gd name="T1" fmla="*/ 2147483647 h 138"/>
              <a:gd name="T2" fmla="*/ 0 w 1092"/>
              <a:gd name="T3" fmla="*/ 0 h 138"/>
              <a:gd name="T4" fmla="*/ 2147483647 w 1092"/>
              <a:gd name="T5" fmla="*/ 0 h 138"/>
              <a:gd name="T6" fmla="*/ 2147483647 w 1092"/>
              <a:gd name="T7" fmla="*/ 2147483647 h 138"/>
              <a:gd name="T8" fmla="*/ 0 60000 65536"/>
              <a:gd name="T9" fmla="*/ 0 60000 65536"/>
              <a:gd name="T10" fmla="*/ 0 60000 65536"/>
              <a:gd name="T11" fmla="*/ 0 60000 65536"/>
              <a:gd name="T12" fmla="*/ 0 w 1092"/>
              <a:gd name="T13" fmla="*/ 0 h 138"/>
              <a:gd name="T14" fmla="*/ 1092 w 1092"/>
              <a:gd name="T15" fmla="*/ 138 h 138"/>
            </a:gdLst>
            <a:ahLst/>
            <a:cxnLst>
              <a:cxn ang="T8">
                <a:pos x="T0" y="T1"/>
              </a:cxn>
              <a:cxn ang="T9">
                <a:pos x="T2" y="T3"/>
              </a:cxn>
              <a:cxn ang="T10">
                <a:pos x="T4" y="T5"/>
              </a:cxn>
              <a:cxn ang="T11">
                <a:pos x="T6" y="T7"/>
              </a:cxn>
            </a:cxnLst>
            <a:rect l="T12" t="T13" r="T14" b="T15"/>
            <a:pathLst>
              <a:path w="1092" h="138">
                <a:moveTo>
                  <a:pt x="0" y="138"/>
                </a:moveTo>
                <a:lnTo>
                  <a:pt x="0" y="0"/>
                </a:lnTo>
                <a:lnTo>
                  <a:pt x="1092" y="0"/>
                </a:lnTo>
                <a:lnTo>
                  <a:pt x="1092" y="12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7" name="Line 13"/>
          <p:cNvSpPr>
            <a:spLocks noChangeShapeType="1"/>
          </p:cNvSpPr>
          <p:nvPr/>
        </p:nvSpPr>
        <p:spPr bwMode="auto">
          <a:xfrm flipV="1">
            <a:off x="6132513" y="4416425"/>
            <a:ext cx="3175"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Freeform 14"/>
          <p:cNvSpPr>
            <a:spLocks/>
          </p:cNvSpPr>
          <p:nvPr/>
        </p:nvSpPr>
        <p:spPr bwMode="auto">
          <a:xfrm>
            <a:off x="3700463" y="4127500"/>
            <a:ext cx="312737" cy="265113"/>
          </a:xfrm>
          <a:custGeom>
            <a:avLst/>
            <a:gdLst>
              <a:gd name="T0" fmla="*/ 2147483647 w 180"/>
              <a:gd name="T1" fmla="*/ 2147483647 h 152"/>
              <a:gd name="T2" fmla="*/ 0 w 180"/>
              <a:gd name="T3" fmla="*/ 2147483647 h 152"/>
              <a:gd name="T4" fmla="*/ 2147483647 w 180"/>
              <a:gd name="T5" fmla="*/ 0 h 152"/>
              <a:gd name="T6" fmla="*/ 2147483647 w 180"/>
              <a:gd name="T7" fmla="*/ 2147483647 h 152"/>
              <a:gd name="T8" fmla="*/ 2147483647 w 180"/>
              <a:gd name="T9" fmla="*/ 2147483647 h 152"/>
              <a:gd name="T10" fmla="*/ 0 60000 65536"/>
              <a:gd name="T11" fmla="*/ 0 60000 65536"/>
              <a:gd name="T12" fmla="*/ 0 60000 65536"/>
              <a:gd name="T13" fmla="*/ 0 60000 65536"/>
              <a:gd name="T14" fmla="*/ 0 60000 65536"/>
              <a:gd name="T15" fmla="*/ 0 w 180"/>
              <a:gd name="T16" fmla="*/ 0 h 152"/>
              <a:gd name="T17" fmla="*/ 180 w 180"/>
              <a:gd name="T18" fmla="*/ 152 h 152"/>
            </a:gdLst>
            <a:ahLst/>
            <a:cxnLst>
              <a:cxn ang="T10">
                <a:pos x="T0" y="T1"/>
              </a:cxn>
              <a:cxn ang="T11">
                <a:pos x="T2" y="T3"/>
              </a:cxn>
              <a:cxn ang="T12">
                <a:pos x="T4" y="T5"/>
              </a:cxn>
              <a:cxn ang="T13">
                <a:pos x="T6" y="T7"/>
              </a:cxn>
              <a:cxn ang="T14">
                <a:pos x="T8" y="T9"/>
              </a:cxn>
            </a:cxnLst>
            <a:rect l="T15" t="T16" r="T17" b="T18"/>
            <a:pathLst>
              <a:path w="180" h="152">
                <a:moveTo>
                  <a:pt x="97" y="152"/>
                </a:moveTo>
                <a:lnTo>
                  <a:pt x="0" y="152"/>
                </a:lnTo>
                <a:lnTo>
                  <a:pt x="97" y="0"/>
                </a:lnTo>
                <a:lnTo>
                  <a:pt x="180" y="152"/>
                </a:lnTo>
                <a:lnTo>
                  <a:pt x="97" y="152"/>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9" name="Freeform 15"/>
          <p:cNvSpPr>
            <a:spLocks/>
          </p:cNvSpPr>
          <p:nvPr/>
        </p:nvSpPr>
        <p:spPr bwMode="auto">
          <a:xfrm>
            <a:off x="1177925" y="4584700"/>
            <a:ext cx="2690813" cy="239713"/>
          </a:xfrm>
          <a:custGeom>
            <a:avLst/>
            <a:gdLst>
              <a:gd name="T0" fmla="*/ 0 w 1549"/>
              <a:gd name="T1" fmla="*/ 2147483647 h 138"/>
              <a:gd name="T2" fmla="*/ 0 w 1549"/>
              <a:gd name="T3" fmla="*/ 0 h 138"/>
              <a:gd name="T4" fmla="*/ 2147483647 w 1549"/>
              <a:gd name="T5" fmla="*/ 0 h 138"/>
              <a:gd name="T6" fmla="*/ 2147483647 w 1549"/>
              <a:gd name="T7" fmla="*/ 2147483647 h 138"/>
              <a:gd name="T8" fmla="*/ 0 60000 65536"/>
              <a:gd name="T9" fmla="*/ 0 60000 65536"/>
              <a:gd name="T10" fmla="*/ 0 60000 65536"/>
              <a:gd name="T11" fmla="*/ 0 60000 65536"/>
              <a:gd name="T12" fmla="*/ 0 w 1549"/>
              <a:gd name="T13" fmla="*/ 0 h 138"/>
              <a:gd name="T14" fmla="*/ 1549 w 1549"/>
              <a:gd name="T15" fmla="*/ 138 h 138"/>
            </a:gdLst>
            <a:ahLst/>
            <a:cxnLst>
              <a:cxn ang="T8">
                <a:pos x="T0" y="T1"/>
              </a:cxn>
              <a:cxn ang="T9">
                <a:pos x="T2" y="T3"/>
              </a:cxn>
              <a:cxn ang="T10">
                <a:pos x="T4" y="T5"/>
              </a:cxn>
              <a:cxn ang="T11">
                <a:pos x="T6" y="T7"/>
              </a:cxn>
            </a:cxnLst>
            <a:rect l="T12" t="T13" r="T14" b="T15"/>
            <a:pathLst>
              <a:path w="1549" h="138">
                <a:moveTo>
                  <a:pt x="0" y="138"/>
                </a:moveTo>
                <a:lnTo>
                  <a:pt x="0" y="0"/>
                </a:lnTo>
                <a:lnTo>
                  <a:pt x="1549" y="0"/>
                </a:lnTo>
                <a:lnTo>
                  <a:pt x="1549" y="12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00" name="Line 16"/>
          <p:cNvSpPr>
            <a:spLocks noChangeShapeType="1"/>
          </p:cNvSpPr>
          <p:nvPr/>
        </p:nvSpPr>
        <p:spPr bwMode="auto">
          <a:xfrm flipV="1">
            <a:off x="3868738" y="4416425"/>
            <a:ext cx="1587"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901" name="Group 55"/>
          <p:cNvGrpSpPr>
            <a:grpSpLocks/>
          </p:cNvGrpSpPr>
          <p:nvPr/>
        </p:nvGrpSpPr>
        <p:grpSpPr bwMode="auto">
          <a:xfrm>
            <a:off x="4918075" y="4824413"/>
            <a:ext cx="1922463" cy="1398587"/>
            <a:chOff x="3369" y="3039"/>
            <a:chExt cx="1119" cy="688"/>
          </a:xfrm>
        </p:grpSpPr>
        <p:sp>
          <p:nvSpPr>
            <p:cNvPr id="37923" name="Rectangle 18"/>
            <p:cNvSpPr>
              <a:spLocks noChangeArrowheads="1"/>
            </p:cNvSpPr>
            <p:nvPr/>
          </p:nvSpPr>
          <p:spPr bwMode="auto">
            <a:xfrm>
              <a:off x="3369" y="3039"/>
              <a:ext cx="1119"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37924" name="Group 54"/>
            <p:cNvGrpSpPr>
              <a:grpSpLocks/>
            </p:cNvGrpSpPr>
            <p:nvPr/>
          </p:nvGrpSpPr>
          <p:grpSpPr bwMode="auto">
            <a:xfrm>
              <a:off x="3428" y="3226"/>
              <a:ext cx="1042" cy="295"/>
              <a:chOff x="3451" y="3243"/>
              <a:chExt cx="1042" cy="295"/>
            </a:xfrm>
          </p:grpSpPr>
          <p:sp>
            <p:nvSpPr>
              <p:cNvPr id="37925" name="Rectangle 19"/>
              <p:cNvSpPr>
                <a:spLocks noChangeArrowheads="1"/>
              </p:cNvSpPr>
              <p:nvPr/>
            </p:nvSpPr>
            <p:spPr bwMode="auto">
              <a:xfrm>
                <a:off x="3451" y="3243"/>
                <a:ext cx="104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Specification</a:t>
                </a:r>
                <a:endParaRPr lang="en-US" altLang="en-US" b="0">
                  <a:latin typeface="Lucida Sans Typewriter" pitchFamily="49" charset="0"/>
                </a:endParaRPr>
              </a:p>
            </p:txBody>
          </p:sp>
          <p:sp>
            <p:nvSpPr>
              <p:cNvPr id="37926" name="Rectangle 20"/>
              <p:cNvSpPr>
                <a:spLocks noChangeArrowheads="1"/>
              </p:cNvSpPr>
              <p:nvPr/>
            </p:nvSpPr>
            <p:spPr bwMode="auto">
              <a:xfrm>
                <a:off x="3528" y="3403"/>
                <a:ext cx="88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grpSp>
      </p:grpSp>
      <p:grpSp>
        <p:nvGrpSpPr>
          <p:cNvPr id="37902" name="Group 57"/>
          <p:cNvGrpSpPr>
            <a:grpSpLocks/>
          </p:cNvGrpSpPr>
          <p:nvPr/>
        </p:nvGrpSpPr>
        <p:grpSpPr bwMode="auto">
          <a:xfrm>
            <a:off x="6937375" y="4803775"/>
            <a:ext cx="2051050" cy="1398588"/>
            <a:chOff x="4539" y="3026"/>
            <a:chExt cx="1195" cy="688"/>
          </a:xfrm>
        </p:grpSpPr>
        <p:sp>
          <p:nvSpPr>
            <p:cNvPr id="37919" name="Rectangle 22"/>
            <p:cNvSpPr>
              <a:spLocks noChangeArrowheads="1"/>
            </p:cNvSpPr>
            <p:nvPr/>
          </p:nvSpPr>
          <p:spPr bwMode="auto">
            <a:xfrm>
              <a:off x="4539" y="3026"/>
              <a:ext cx="1195"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37920" name="Group 56"/>
            <p:cNvGrpSpPr>
              <a:grpSpLocks/>
            </p:cNvGrpSpPr>
            <p:nvPr/>
          </p:nvGrpSpPr>
          <p:grpSpPr bwMode="auto">
            <a:xfrm>
              <a:off x="4597" y="3207"/>
              <a:ext cx="1124" cy="309"/>
              <a:chOff x="4590" y="3243"/>
              <a:chExt cx="1124" cy="309"/>
            </a:xfrm>
          </p:grpSpPr>
          <p:sp>
            <p:nvSpPr>
              <p:cNvPr id="37921" name="Rectangle 23"/>
              <p:cNvSpPr>
                <a:spLocks noChangeArrowheads="1"/>
              </p:cNvSpPr>
              <p:nvPr/>
            </p:nvSpPr>
            <p:spPr bwMode="auto">
              <a:xfrm>
                <a:off x="4590" y="3243"/>
                <a:ext cx="112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Implementation</a:t>
                </a:r>
                <a:endParaRPr lang="en-US" altLang="en-US" b="0">
                  <a:latin typeface="Lucida Sans Typewriter" pitchFamily="49" charset="0"/>
                </a:endParaRPr>
              </a:p>
            </p:txBody>
          </p:sp>
          <p:sp>
            <p:nvSpPr>
              <p:cNvPr id="37922" name="Rectangle 24"/>
              <p:cNvSpPr>
                <a:spLocks noChangeArrowheads="1"/>
              </p:cNvSpPr>
              <p:nvPr/>
            </p:nvSpPr>
            <p:spPr bwMode="auto">
              <a:xfrm>
                <a:off x="4706" y="3417"/>
                <a:ext cx="88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grpSp>
      </p:grpSp>
      <p:grpSp>
        <p:nvGrpSpPr>
          <p:cNvPr id="37903" name="Group 48"/>
          <p:cNvGrpSpPr>
            <a:grpSpLocks/>
          </p:cNvGrpSpPr>
          <p:nvPr/>
        </p:nvGrpSpPr>
        <p:grpSpPr bwMode="auto">
          <a:xfrm>
            <a:off x="5292725" y="3371850"/>
            <a:ext cx="1776413" cy="720725"/>
            <a:chOff x="3411" y="2146"/>
            <a:chExt cx="1119" cy="454"/>
          </a:xfrm>
        </p:grpSpPr>
        <p:sp>
          <p:nvSpPr>
            <p:cNvPr id="37915" name="Rectangle 26"/>
            <p:cNvSpPr>
              <a:spLocks noChangeArrowheads="1"/>
            </p:cNvSpPr>
            <p:nvPr/>
          </p:nvSpPr>
          <p:spPr bwMode="auto">
            <a:xfrm>
              <a:off x="3411" y="2146"/>
              <a:ext cx="1119" cy="45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37916" name="Group 47"/>
            <p:cNvGrpSpPr>
              <a:grpSpLocks/>
            </p:cNvGrpSpPr>
            <p:nvPr/>
          </p:nvGrpSpPr>
          <p:grpSpPr bwMode="auto">
            <a:xfrm>
              <a:off x="3493" y="2236"/>
              <a:ext cx="954" cy="292"/>
              <a:chOff x="3492" y="2234"/>
              <a:chExt cx="954" cy="292"/>
            </a:xfrm>
          </p:grpSpPr>
          <p:sp>
            <p:nvSpPr>
              <p:cNvPr id="37917" name="Rectangle 27"/>
              <p:cNvSpPr>
                <a:spLocks noChangeArrowheads="1"/>
              </p:cNvSpPr>
              <p:nvPr/>
            </p:nvSpPr>
            <p:spPr bwMode="auto">
              <a:xfrm>
                <a:off x="3492" y="2234"/>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sp>
            <p:nvSpPr>
              <p:cNvPr id="37918" name="Rectangle 28"/>
              <p:cNvSpPr>
                <a:spLocks noChangeArrowheads="1"/>
              </p:cNvSpPr>
              <p:nvPr/>
            </p:nvSpPr>
            <p:spPr bwMode="auto">
              <a:xfrm>
                <a:off x="3580" y="2353"/>
                <a:ext cx="7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for Reuse</a:t>
                </a:r>
                <a:endParaRPr lang="en-US" altLang="en-US" b="0">
                  <a:latin typeface="Lucida Sans Typewriter" pitchFamily="49" charset="0"/>
                </a:endParaRPr>
              </a:p>
            </p:txBody>
          </p:sp>
        </p:grpSp>
      </p:grpSp>
      <p:grpSp>
        <p:nvGrpSpPr>
          <p:cNvPr id="37904" name="Group 46"/>
          <p:cNvGrpSpPr>
            <a:grpSpLocks/>
          </p:cNvGrpSpPr>
          <p:nvPr/>
        </p:nvGrpSpPr>
        <p:grpSpPr bwMode="auto">
          <a:xfrm>
            <a:off x="2859088" y="3406775"/>
            <a:ext cx="2043112" cy="720725"/>
            <a:chOff x="1867" y="2146"/>
            <a:chExt cx="1287" cy="454"/>
          </a:xfrm>
        </p:grpSpPr>
        <p:sp>
          <p:nvSpPr>
            <p:cNvPr id="37913" name="Rectangle 30"/>
            <p:cNvSpPr>
              <a:spLocks noChangeArrowheads="1"/>
            </p:cNvSpPr>
            <p:nvPr/>
          </p:nvSpPr>
          <p:spPr bwMode="auto">
            <a:xfrm>
              <a:off x="1867" y="2146"/>
              <a:ext cx="1287" cy="45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7914" name="Rectangle 31"/>
            <p:cNvSpPr>
              <a:spLocks noChangeArrowheads="1"/>
            </p:cNvSpPr>
            <p:nvPr/>
          </p:nvSpPr>
          <p:spPr bwMode="auto">
            <a:xfrm>
              <a:off x="2203" y="2296"/>
              <a:ext cx="6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Taxonomy</a:t>
              </a:r>
              <a:endParaRPr lang="en-US" altLang="en-US" b="0">
                <a:latin typeface="Lucida Sans Typewriter" pitchFamily="49" charset="0"/>
              </a:endParaRPr>
            </a:p>
          </p:txBody>
        </p:sp>
      </p:grpSp>
      <p:sp>
        <p:nvSpPr>
          <p:cNvPr id="37905" name="Rectangle 33"/>
          <p:cNvSpPr>
            <a:spLocks noChangeArrowheads="1"/>
          </p:cNvSpPr>
          <p:nvPr/>
        </p:nvSpPr>
        <p:spPr bwMode="auto">
          <a:xfrm>
            <a:off x="2541588" y="4824413"/>
            <a:ext cx="2170112" cy="139858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7906" name="Rectangle 34"/>
          <p:cNvSpPr>
            <a:spLocks noChangeArrowheads="1"/>
          </p:cNvSpPr>
          <p:nvPr/>
        </p:nvSpPr>
        <p:spPr bwMode="auto">
          <a:xfrm>
            <a:off x="2851150" y="5140325"/>
            <a:ext cx="1652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Inheritance </a:t>
            </a:r>
          </a:p>
          <a:p>
            <a:pPr algn="ctr"/>
            <a:r>
              <a:rPr lang="en-US" altLang="en-US" b="0">
                <a:solidFill>
                  <a:srgbClr val="000000"/>
                </a:solidFill>
                <a:latin typeface="Lucida Sans Typewriter" pitchFamily="49" charset="0"/>
              </a:rPr>
              <a:t>detected by</a:t>
            </a:r>
            <a:endParaRPr lang="en-US" altLang="en-US" b="0">
              <a:latin typeface="Lucida Sans Typewriter" pitchFamily="49" charset="0"/>
            </a:endParaRPr>
          </a:p>
        </p:txBody>
      </p:sp>
      <p:sp>
        <p:nvSpPr>
          <p:cNvPr id="37907" name="Rectangle 35"/>
          <p:cNvSpPr>
            <a:spLocks noChangeArrowheads="1"/>
          </p:cNvSpPr>
          <p:nvPr/>
        </p:nvSpPr>
        <p:spPr bwMode="auto">
          <a:xfrm>
            <a:off x="2711450" y="5702300"/>
            <a:ext cx="1928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generalization</a:t>
            </a:r>
            <a:endParaRPr lang="en-US" altLang="en-US" b="0">
              <a:latin typeface="Lucida Sans Typewriter" pitchFamily="49" charset="0"/>
            </a:endParaRPr>
          </a:p>
        </p:txBody>
      </p:sp>
      <p:sp>
        <p:nvSpPr>
          <p:cNvPr id="37908" name="Rectangle 37"/>
          <p:cNvSpPr>
            <a:spLocks noChangeArrowheads="1"/>
          </p:cNvSpPr>
          <p:nvPr/>
        </p:nvSpPr>
        <p:spPr bwMode="auto">
          <a:xfrm>
            <a:off x="131763" y="4824413"/>
            <a:ext cx="2159000" cy="139858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37909" name="Rectangle 38"/>
          <p:cNvSpPr>
            <a:spLocks noChangeArrowheads="1"/>
          </p:cNvSpPr>
          <p:nvPr/>
        </p:nvSpPr>
        <p:spPr bwMode="auto">
          <a:xfrm>
            <a:off x="477838" y="5111750"/>
            <a:ext cx="1652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Inheritance </a:t>
            </a:r>
            <a:br>
              <a:rPr lang="en-US" altLang="en-US" b="0">
                <a:solidFill>
                  <a:srgbClr val="000000"/>
                </a:solidFill>
                <a:latin typeface="Lucida Sans Typewriter" pitchFamily="49" charset="0"/>
              </a:rPr>
            </a:br>
            <a:r>
              <a:rPr lang="en-US" altLang="en-US" b="0">
                <a:solidFill>
                  <a:srgbClr val="000000"/>
                </a:solidFill>
                <a:latin typeface="Lucida Sans Typewriter" pitchFamily="49" charset="0"/>
              </a:rPr>
              <a:t>detected by</a:t>
            </a:r>
            <a:endParaRPr lang="en-US" altLang="en-US" b="0">
              <a:latin typeface="Lucida Sans Typewriter" pitchFamily="49" charset="0"/>
            </a:endParaRPr>
          </a:p>
        </p:txBody>
      </p:sp>
      <p:sp>
        <p:nvSpPr>
          <p:cNvPr id="37910" name="Rectangle 43"/>
          <p:cNvSpPr>
            <a:spLocks noChangeArrowheads="1"/>
          </p:cNvSpPr>
          <p:nvPr/>
        </p:nvSpPr>
        <p:spPr bwMode="auto">
          <a:xfrm>
            <a:off x="242888" y="5683250"/>
            <a:ext cx="19288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specialization</a:t>
            </a:r>
            <a:endParaRPr lang="en-US" altLang="en-US" b="0">
              <a:latin typeface="Lucida Sans Typewriter" pitchFamily="49" charset="0"/>
            </a:endParaRPr>
          </a:p>
        </p:txBody>
      </p:sp>
      <p:sp>
        <p:nvSpPr>
          <p:cNvPr id="37911" name="AutoShape 44"/>
          <p:cNvSpPr>
            <a:spLocks noChangeArrowheads="1"/>
          </p:cNvSpPr>
          <p:nvPr/>
        </p:nvSpPr>
        <p:spPr bwMode="auto">
          <a:xfrm flipH="1">
            <a:off x="1143000" y="2243138"/>
            <a:ext cx="1681163" cy="1177925"/>
          </a:xfrm>
          <a:prstGeom prst="cloudCallout">
            <a:avLst>
              <a:gd name="adj1" fmla="val -44810"/>
              <a:gd name="adj2" fmla="val 69944"/>
            </a:avLst>
          </a:prstGeom>
          <a:solidFill>
            <a:schemeClr val="bg1"/>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a:t>Analysis</a:t>
            </a:r>
          </a:p>
          <a:p>
            <a:pPr algn="ctr"/>
            <a:r>
              <a:rPr lang="en-US" altLang="en-US" sz="2000"/>
              <a:t>activity</a:t>
            </a:r>
          </a:p>
        </p:txBody>
      </p:sp>
      <p:sp>
        <p:nvSpPr>
          <p:cNvPr id="37912" name="AutoShape 45"/>
          <p:cNvSpPr>
            <a:spLocks noChangeArrowheads="1"/>
          </p:cNvSpPr>
          <p:nvPr/>
        </p:nvSpPr>
        <p:spPr bwMode="auto">
          <a:xfrm flipH="1">
            <a:off x="6753225" y="1981200"/>
            <a:ext cx="1681163" cy="1177925"/>
          </a:xfrm>
          <a:prstGeom prst="cloudCallout">
            <a:avLst>
              <a:gd name="adj1" fmla="val 57833"/>
              <a:gd name="adj2" fmla="val 63069"/>
            </a:avLst>
          </a:prstGeom>
          <a:solidFill>
            <a:schemeClr val="bg1"/>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a:t>Object </a:t>
            </a:r>
          </a:p>
          <a:p>
            <a:pPr algn="ctr"/>
            <a:r>
              <a:rPr lang="en-US" altLang="en-US" sz="2000"/>
              <a:t>Design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ea typeface="ＭＳ Ｐゴシック" pitchFamily="34" charset="-128"/>
              </a:rPr>
              <a:t>Implementation Inheritance and Specification Inheritance</a:t>
            </a:r>
          </a:p>
        </p:txBody>
      </p:sp>
      <p:sp>
        <p:nvSpPr>
          <p:cNvPr id="38915" name="Rectangle 3"/>
          <p:cNvSpPr>
            <a:spLocks noGrp="1" noChangeArrowheads="1"/>
          </p:cNvSpPr>
          <p:nvPr>
            <p:ph idx="1"/>
          </p:nvPr>
        </p:nvSpPr>
        <p:spPr/>
        <p:txBody>
          <a:bodyPr/>
          <a:lstStyle/>
          <a:p>
            <a:pPr eaLnBrk="1" hangingPunct="1"/>
            <a:r>
              <a:rPr lang="en-US" altLang="en-US" smtClean="0">
                <a:solidFill>
                  <a:srgbClr val="0005C5"/>
                </a:solidFill>
                <a:ea typeface="ＭＳ Ｐゴシック" pitchFamily="34" charset="-128"/>
              </a:rPr>
              <a:t>Implementation inheritance</a:t>
            </a:r>
            <a:endParaRPr lang="en-US" altLang="en-US" smtClean="0">
              <a:ea typeface="ＭＳ Ｐゴシック" pitchFamily="34" charset="-128"/>
            </a:endParaRPr>
          </a:p>
          <a:p>
            <a:pPr lvl="1" eaLnBrk="1" hangingPunct="1"/>
            <a:r>
              <a:rPr lang="en-US" altLang="en-US" smtClean="0">
                <a:ea typeface="ＭＳ Ｐゴシック" pitchFamily="34" charset="-128"/>
              </a:rPr>
              <a:t>Also called class inheritance</a:t>
            </a:r>
          </a:p>
          <a:p>
            <a:pPr lvl="1" eaLnBrk="1" hangingPunct="1"/>
            <a:r>
              <a:rPr lang="en-US" altLang="en-US" smtClean="0">
                <a:ea typeface="ＭＳ Ｐゴシック" pitchFamily="34" charset="-128"/>
              </a:rPr>
              <a:t>Goal:</a:t>
            </a:r>
          </a:p>
          <a:p>
            <a:pPr lvl="2" eaLnBrk="1" hangingPunct="1"/>
            <a:r>
              <a:rPr lang="en-US" altLang="en-US" smtClean="0">
                <a:ea typeface="ＭＳ Ｐゴシック" pitchFamily="34" charset="-128"/>
              </a:rPr>
              <a:t>Extend an applications’ functionality by reusing functionality from the super  class</a:t>
            </a:r>
          </a:p>
          <a:p>
            <a:pPr lvl="2" eaLnBrk="1" hangingPunct="1"/>
            <a:r>
              <a:rPr lang="en-US" altLang="en-US" smtClean="0">
                <a:ea typeface="ＭＳ Ｐゴシック" pitchFamily="34" charset="-128"/>
              </a:rPr>
              <a:t>Inherit from an existing class with some or all operations already implemented</a:t>
            </a:r>
          </a:p>
          <a:p>
            <a:pPr eaLnBrk="1" hangingPunct="1"/>
            <a:r>
              <a:rPr lang="en-US" altLang="en-US" smtClean="0">
                <a:solidFill>
                  <a:srgbClr val="0005C5"/>
                </a:solidFill>
                <a:ea typeface="ＭＳ Ｐゴシック" pitchFamily="34" charset="-128"/>
              </a:rPr>
              <a:t>Specification Inheritance</a:t>
            </a:r>
            <a:endParaRPr lang="en-US" altLang="en-US" smtClean="0">
              <a:ea typeface="ＭＳ Ｐゴシック" pitchFamily="34" charset="-128"/>
            </a:endParaRPr>
          </a:p>
          <a:p>
            <a:pPr lvl="1" eaLnBrk="1" hangingPunct="1"/>
            <a:r>
              <a:rPr lang="en-US" altLang="en-US" smtClean="0">
                <a:ea typeface="ＭＳ Ｐゴシック" pitchFamily="34" charset="-128"/>
              </a:rPr>
              <a:t>Also called subtyping</a:t>
            </a:r>
          </a:p>
          <a:p>
            <a:pPr lvl="1" eaLnBrk="1" hangingPunct="1"/>
            <a:r>
              <a:rPr lang="en-US" altLang="en-US" smtClean="0">
                <a:ea typeface="ＭＳ Ｐゴシック" pitchFamily="34" charset="-128"/>
              </a:rPr>
              <a:t>Goal: </a:t>
            </a:r>
          </a:p>
          <a:p>
            <a:pPr lvl="2" eaLnBrk="1" hangingPunct="1"/>
            <a:r>
              <a:rPr lang="en-US" altLang="en-US" smtClean="0">
                <a:ea typeface="ＭＳ Ｐゴシック" pitchFamily="34" charset="-128"/>
              </a:rPr>
              <a:t>Inherit from a specification</a:t>
            </a:r>
          </a:p>
          <a:p>
            <a:pPr lvl="2" eaLnBrk="1" hangingPunct="1"/>
            <a:r>
              <a:rPr lang="en-US" altLang="en-US" smtClean="0">
                <a:ea typeface="ＭＳ Ｐゴシック" pitchFamily="34" charset="-128"/>
              </a:rPr>
              <a:t>The specification is an abstract class with all operations specified, but not yet implemented.</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419100" y="222250"/>
            <a:ext cx="8724900" cy="863600"/>
          </a:xfrm>
        </p:spPr>
        <p:txBody>
          <a:bodyPr/>
          <a:lstStyle/>
          <a:p>
            <a:pPr eaLnBrk="1" hangingPunct="1"/>
            <a:r>
              <a:rPr lang="en-US" altLang="en-US" smtClean="0">
                <a:ea typeface="ＭＳ Ｐゴシック" pitchFamily="34" charset="-128"/>
              </a:rPr>
              <a:t>Implementation Inheritance vs. </a:t>
            </a:r>
            <a:br>
              <a:rPr lang="en-US" altLang="en-US" smtClean="0">
                <a:ea typeface="ＭＳ Ｐゴシック" pitchFamily="34" charset="-128"/>
              </a:rPr>
            </a:br>
            <a:r>
              <a:rPr lang="en-US" altLang="en-US" smtClean="0">
                <a:ea typeface="ＭＳ Ｐゴシック" pitchFamily="34" charset="-128"/>
              </a:rPr>
              <a:t>Specification Inheritance</a:t>
            </a:r>
          </a:p>
        </p:txBody>
      </p:sp>
      <p:sp>
        <p:nvSpPr>
          <p:cNvPr id="39939" name="Rectangle 5"/>
          <p:cNvSpPr>
            <a:spLocks noGrp="1" noChangeArrowheads="1"/>
          </p:cNvSpPr>
          <p:nvPr>
            <p:ph idx="1"/>
          </p:nvPr>
        </p:nvSpPr>
        <p:spPr>
          <a:xfrm>
            <a:off x="533400" y="1389063"/>
            <a:ext cx="8001000" cy="4421187"/>
          </a:xfrm>
        </p:spPr>
        <p:txBody>
          <a:bodyPr/>
          <a:lstStyle/>
          <a:p>
            <a:pPr eaLnBrk="1" hangingPunct="1"/>
            <a:r>
              <a:rPr lang="en-US" altLang="en-US" smtClean="0">
                <a:solidFill>
                  <a:srgbClr val="0005C5"/>
                </a:solidFill>
                <a:ea typeface="ＭＳ Ｐゴシック" pitchFamily="34" charset="-128"/>
              </a:rPr>
              <a:t>Implementation Inheritance:</a:t>
            </a:r>
            <a:r>
              <a:rPr lang="en-US" altLang="en-US" smtClean="0">
                <a:ea typeface="ＭＳ Ｐゴシック" pitchFamily="34" charset="-128"/>
              </a:rPr>
              <a:t> </a:t>
            </a:r>
            <a:r>
              <a:rPr lang="en-US" altLang="en-US" smtClean="0">
                <a:solidFill>
                  <a:srgbClr val="FF273F"/>
                </a:solidFill>
                <a:ea typeface="ＭＳ Ｐゴシック" pitchFamily="34" charset="-128"/>
              </a:rPr>
              <a:t>The combination of  inheritance and implementation</a:t>
            </a:r>
          </a:p>
          <a:p>
            <a:pPr lvl="1" eaLnBrk="1" hangingPunct="1"/>
            <a:r>
              <a:rPr lang="en-US" altLang="en-US" smtClean="0">
                <a:ea typeface="ＭＳ Ｐゴシック" pitchFamily="34" charset="-128"/>
              </a:rPr>
              <a:t>The Interface of the superclass is completely inherited</a:t>
            </a:r>
          </a:p>
          <a:p>
            <a:pPr lvl="1" eaLnBrk="1" hangingPunct="1"/>
            <a:r>
              <a:rPr lang="en-US" altLang="en-US" smtClean="0">
                <a:ea typeface="ＭＳ Ｐゴシック" pitchFamily="34" charset="-128"/>
              </a:rPr>
              <a:t>Implementations of methods in the superclass ("Reference implementations") are inherited by any subclass</a:t>
            </a:r>
          </a:p>
          <a:p>
            <a:pPr eaLnBrk="1" hangingPunct="1"/>
            <a:r>
              <a:rPr lang="en-US" altLang="en-US" smtClean="0">
                <a:solidFill>
                  <a:srgbClr val="0005C5"/>
                </a:solidFill>
                <a:ea typeface="ＭＳ Ｐゴシック" pitchFamily="34" charset="-128"/>
              </a:rPr>
              <a:t>Specification Inheritance</a:t>
            </a:r>
            <a:r>
              <a:rPr lang="en-US" altLang="en-US" smtClean="0">
                <a:ea typeface="ＭＳ Ｐゴシック" pitchFamily="34" charset="-128"/>
              </a:rPr>
              <a:t>: </a:t>
            </a:r>
            <a:r>
              <a:rPr lang="en-US" altLang="en-US" smtClean="0">
                <a:solidFill>
                  <a:srgbClr val="FF273F"/>
                </a:solidFill>
                <a:ea typeface="ＭＳ Ｐゴシック" pitchFamily="34" charset="-128"/>
              </a:rPr>
              <a:t>The combination of  inheritance and specification</a:t>
            </a:r>
            <a:r>
              <a:rPr lang="en-US" altLang="en-US" smtClean="0">
                <a:ea typeface="ＭＳ Ｐゴシック" pitchFamily="34" charset="-128"/>
              </a:rPr>
              <a:t> </a:t>
            </a:r>
          </a:p>
          <a:p>
            <a:pPr lvl="1" eaLnBrk="1" hangingPunct="1"/>
            <a:r>
              <a:rPr lang="en-US" altLang="en-US" smtClean="0">
                <a:ea typeface="ＭＳ Ｐゴシック" pitchFamily="34" charset="-128"/>
              </a:rPr>
              <a:t>The Interface of the superclass is completely inherited</a:t>
            </a:r>
          </a:p>
          <a:p>
            <a:pPr lvl="1" eaLnBrk="1" hangingPunct="1"/>
            <a:r>
              <a:rPr lang="en-US" altLang="en-US" smtClean="0">
                <a:ea typeface="ＭＳ Ｐゴシック" pitchFamily="34" charset="-128"/>
              </a:rPr>
              <a:t>Implementations of the superclass (if there are any) are not inherited.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377825" y="5168900"/>
            <a:ext cx="87280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lnSpc>
                <a:spcPct val="90000"/>
              </a:lnSpc>
              <a:spcBef>
                <a:spcPct val="30000"/>
              </a:spcBef>
              <a:buClr>
                <a:schemeClr val="tx2"/>
              </a:buClr>
              <a:buFont typeface="Times" charset="0"/>
              <a:buChar char="•"/>
              <a:defRPr sz="2400">
                <a:solidFill>
                  <a:schemeClr val="tx1"/>
                </a:solidFill>
                <a:latin typeface="Verdana" pitchFamily="34" charset="0"/>
                <a:ea typeface="ＭＳ Ｐゴシック" pitchFamily="34" charset="-128"/>
              </a:defRPr>
            </a:lvl1pPr>
            <a:lvl2pPr marL="685800" indent="-228600">
              <a:lnSpc>
                <a:spcPct val="90000"/>
              </a:lnSpc>
              <a:spcBef>
                <a:spcPct val="30000"/>
              </a:spcBef>
              <a:buClr>
                <a:schemeClr val="hlink"/>
              </a:buClr>
              <a:buSzPct val="100000"/>
              <a:buFont typeface="Times" charset="0"/>
              <a:buChar char="•"/>
              <a:defRPr sz="2000">
                <a:solidFill>
                  <a:schemeClr val="tx1"/>
                </a:solidFill>
                <a:latin typeface="Verdana" pitchFamily="34" charset="0"/>
                <a:ea typeface="ＭＳ Ｐゴシック" pitchFamily="34" charset="-128"/>
              </a:defRPr>
            </a:lvl2pPr>
            <a:lvl3pPr marL="1143000" indent="-228600">
              <a:lnSpc>
                <a:spcPct val="90000"/>
              </a:lnSpc>
              <a:spcBef>
                <a:spcPct val="30000"/>
              </a:spcBef>
              <a:buClr>
                <a:schemeClr val="tx2"/>
              </a:buClr>
              <a:buFont typeface="Times" charset="0"/>
              <a:buChar char="•"/>
              <a:defRPr sz="2000">
                <a:solidFill>
                  <a:schemeClr val="tx1"/>
                </a:solidFill>
                <a:latin typeface="Verdana" pitchFamily="34" charset="0"/>
                <a:ea typeface="ＭＳ Ｐゴシック" pitchFamily="34" charset="-128"/>
              </a:defRPr>
            </a:lvl3pPr>
            <a:lvl4pPr marL="1543050" indent="-171450">
              <a:lnSpc>
                <a:spcPct val="90000"/>
              </a:lnSpc>
              <a:spcBef>
                <a:spcPct val="30000"/>
              </a:spcBef>
              <a:buSzPct val="100000"/>
              <a:buFont typeface="Times" charset="0"/>
              <a:buChar char="•"/>
              <a:defRPr sz="2000">
                <a:solidFill>
                  <a:schemeClr val="tx1"/>
                </a:solidFill>
                <a:latin typeface="Verdana" pitchFamily="34" charset="0"/>
                <a:ea typeface="ＭＳ Ｐゴシック" pitchFamily="34" charset="-128"/>
              </a:defRPr>
            </a:lvl4pPr>
            <a:lvl5pPr marL="2000250" indent="-171450">
              <a:lnSpc>
                <a:spcPct val="90000"/>
              </a:lnSpc>
              <a:spcBef>
                <a:spcPct val="30000"/>
              </a:spcBef>
              <a:buSzPct val="100000"/>
              <a:buFont typeface="Times" charset="0"/>
              <a:buChar char="•"/>
              <a:defRPr sz="2000">
                <a:solidFill>
                  <a:schemeClr val="tx1"/>
                </a:solidFill>
                <a:latin typeface="Verdana" pitchFamily="34" charset="0"/>
                <a:ea typeface="ＭＳ Ｐゴシック" pitchFamily="34" charset="-128"/>
              </a:defRPr>
            </a:lvl5pPr>
            <a:lvl6pPr marL="24574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6pPr>
            <a:lvl7pPr marL="29146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7pPr>
            <a:lvl8pPr marL="33718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8pPr>
            <a:lvl9pPr marL="3829050" indent="-17145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9pPr>
          </a:lstStyle>
          <a:p>
            <a:pPr>
              <a:buSzPct val="75000"/>
              <a:buFont typeface="Monotype Sorts" pitchFamily="2" charset="2"/>
              <a:buChar char=""/>
            </a:pPr>
            <a:r>
              <a:rPr lang="en-US" altLang="en-US" sz="1800" b="0">
                <a:latin typeface="Palatino" charset="0"/>
              </a:rPr>
              <a:t> </a:t>
            </a:r>
            <a:r>
              <a:rPr lang="en-US" altLang="en-US" b="0"/>
              <a:t>Problem with implementation inheritance:</a:t>
            </a:r>
          </a:p>
          <a:p>
            <a:pPr lvl="1">
              <a:buClrTx/>
              <a:buSzTx/>
              <a:buFontTx/>
              <a:buChar char="•"/>
            </a:pPr>
            <a:r>
              <a:rPr lang="en-US" altLang="en-US" b="0"/>
              <a:t>The inherited operations might exhibit unwanted behavior. </a:t>
            </a:r>
          </a:p>
          <a:p>
            <a:pPr lvl="1">
              <a:buClrTx/>
              <a:buSzTx/>
              <a:buFontTx/>
              <a:buChar char="•"/>
            </a:pPr>
            <a:r>
              <a:rPr lang="en-US" altLang="en-US" b="0"/>
              <a:t>Example: What happens if the Stack user calls </a:t>
            </a:r>
            <a:r>
              <a:rPr lang="en-US" altLang="en-US"/>
              <a:t>Remove()</a:t>
            </a:r>
            <a:r>
              <a:rPr lang="en-US" altLang="en-US" b="0"/>
              <a:t> instead of </a:t>
            </a:r>
            <a:r>
              <a:rPr lang="en-US" altLang="en-US"/>
              <a:t>Pop()</a:t>
            </a:r>
            <a:r>
              <a:rPr lang="en-US" altLang="en-US" b="0"/>
              <a:t>?</a:t>
            </a:r>
            <a:r>
              <a:rPr lang="en-US" altLang="en-US" b="0">
                <a:latin typeface="Book Antiqua" pitchFamily="18" charset="0"/>
              </a:rPr>
              <a:t> </a:t>
            </a:r>
          </a:p>
        </p:txBody>
      </p:sp>
      <p:sp>
        <p:nvSpPr>
          <p:cNvPr id="300035" name="Rectangle 3"/>
          <p:cNvSpPr>
            <a:spLocks noChangeArrowheads="1"/>
          </p:cNvSpPr>
          <p:nvPr/>
        </p:nvSpPr>
        <p:spPr bwMode="auto">
          <a:xfrm>
            <a:off x="500063" y="2413000"/>
            <a:ext cx="41560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lnSpc>
                <a:spcPct val="90000"/>
              </a:lnSpc>
              <a:spcBef>
                <a:spcPct val="30000"/>
              </a:spcBef>
              <a:buClr>
                <a:schemeClr val="tx2"/>
              </a:buClr>
              <a:buFont typeface="Times" charset="0"/>
              <a:buChar char="•"/>
              <a:defRPr sz="2400">
                <a:solidFill>
                  <a:schemeClr val="tx1"/>
                </a:solidFill>
                <a:latin typeface="Verdana" pitchFamily="34" charset="0"/>
                <a:ea typeface="ＭＳ Ｐゴシック" pitchFamily="34" charset="-128"/>
              </a:defRPr>
            </a:lvl1pPr>
            <a:lvl2pPr marL="37931725" indent="-37474525">
              <a:lnSpc>
                <a:spcPct val="90000"/>
              </a:lnSpc>
              <a:spcBef>
                <a:spcPct val="30000"/>
              </a:spcBef>
              <a:buClr>
                <a:schemeClr val="hlink"/>
              </a:buClr>
              <a:buSzPct val="100000"/>
              <a:buFont typeface="Times" charset="0"/>
              <a:buChar char="•"/>
              <a:defRPr sz="2000">
                <a:solidFill>
                  <a:schemeClr val="tx1"/>
                </a:solidFill>
                <a:latin typeface="Verdana" pitchFamily="34" charset="0"/>
                <a:ea typeface="ＭＳ Ｐゴシック" pitchFamily="34" charset="-128"/>
              </a:defRPr>
            </a:lvl2pPr>
            <a:lvl3pPr marL="1143000" indent="-228600">
              <a:lnSpc>
                <a:spcPct val="90000"/>
              </a:lnSpc>
              <a:spcBef>
                <a:spcPct val="30000"/>
              </a:spcBef>
              <a:buClr>
                <a:schemeClr val="tx2"/>
              </a:buClr>
              <a:buFont typeface="Times" charset="0"/>
              <a:buChar char="•"/>
              <a:defRPr sz="2000">
                <a:solidFill>
                  <a:schemeClr val="tx1"/>
                </a:solidFill>
                <a:latin typeface="Verdana" pitchFamily="34" charset="0"/>
                <a:ea typeface="ＭＳ Ｐゴシック" pitchFamily="34" charset="-128"/>
              </a:defRPr>
            </a:lvl3pPr>
            <a:lvl4pPr marL="1600200" indent="-228600">
              <a:lnSpc>
                <a:spcPct val="90000"/>
              </a:lnSpc>
              <a:spcBef>
                <a:spcPct val="30000"/>
              </a:spcBef>
              <a:buSzPct val="100000"/>
              <a:buFont typeface="Times" charset="0"/>
              <a:buChar char="•"/>
              <a:defRPr sz="2000">
                <a:solidFill>
                  <a:schemeClr val="tx1"/>
                </a:solidFill>
                <a:latin typeface="Verdana" pitchFamily="34" charset="0"/>
                <a:ea typeface="ＭＳ Ｐゴシック" pitchFamily="34" charset="-128"/>
              </a:defRPr>
            </a:lvl4pPr>
            <a:lvl5pPr marL="2057400" indent="-228600">
              <a:lnSpc>
                <a:spcPct val="90000"/>
              </a:lnSpc>
              <a:spcBef>
                <a:spcPct val="30000"/>
              </a:spcBef>
              <a:buSzPct val="100000"/>
              <a:buFont typeface="Times" charset="0"/>
              <a:buChar char="•"/>
              <a:defRPr sz="2000">
                <a:solidFill>
                  <a:schemeClr val="tx1"/>
                </a:solidFill>
                <a:latin typeface="Verdana" pitchFamily="34" charset="0"/>
                <a:ea typeface="ＭＳ Ｐゴシック" pitchFamily="34" charset="-128"/>
              </a:defRPr>
            </a:lvl5pPr>
            <a:lvl6pPr marL="2514600" indent="-22860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6pPr>
            <a:lvl7pPr marL="2971800" indent="-22860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7pPr>
            <a:lvl8pPr marL="3429000" indent="-22860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8pPr>
            <a:lvl9pPr marL="3886200" indent="-228600" eaLnBrk="0" fontAlgn="base" hangingPunct="0">
              <a:lnSpc>
                <a:spcPct val="90000"/>
              </a:lnSpc>
              <a:spcBef>
                <a:spcPct val="30000"/>
              </a:spcBef>
              <a:spcAft>
                <a:spcPct val="0"/>
              </a:spcAft>
              <a:buSzPct val="100000"/>
              <a:buFont typeface="Times" charset="0"/>
              <a:buChar char="•"/>
              <a:defRPr sz="2000">
                <a:solidFill>
                  <a:schemeClr val="tx1"/>
                </a:solidFill>
                <a:latin typeface="Verdana" pitchFamily="34" charset="0"/>
                <a:ea typeface="ＭＳ Ｐゴシック" pitchFamily="34" charset="-128"/>
              </a:defRPr>
            </a:lvl9pPr>
          </a:lstStyle>
          <a:p>
            <a:pPr>
              <a:buSzPct val="75000"/>
              <a:buFont typeface="Monotype Sorts" pitchFamily="2" charset="2"/>
              <a:buNone/>
            </a:pPr>
            <a:r>
              <a:rPr lang="en-US" altLang="en-US" sz="2000" b="0"/>
              <a:t>Example:</a:t>
            </a:r>
          </a:p>
          <a:p>
            <a:pPr>
              <a:buSzPct val="75000"/>
              <a:buFont typeface="Monotype Sorts" pitchFamily="2" charset="2"/>
              <a:buNone/>
            </a:pPr>
            <a:r>
              <a:rPr lang="en-US" altLang="en-US" sz="2000" b="0"/>
              <a:t> • I have a </a:t>
            </a:r>
            <a:r>
              <a:rPr lang="en-US" altLang="en-US" sz="2000"/>
              <a:t>List</a:t>
            </a:r>
            <a:r>
              <a:rPr lang="en-US" altLang="en-US" sz="2000" b="0"/>
              <a:t> class, I need a</a:t>
            </a:r>
            <a:r>
              <a:rPr lang="en-US" altLang="en-US" sz="2000"/>
              <a:t> Stack</a:t>
            </a:r>
            <a:r>
              <a:rPr lang="en-US" altLang="en-US" sz="2000" b="0"/>
              <a:t> class</a:t>
            </a:r>
          </a:p>
          <a:p>
            <a:pPr>
              <a:buSzPct val="75000"/>
              <a:buFont typeface="Monotype Sorts" pitchFamily="2" charset="2"/>
              <a:buNone/>
            </a:pPr>
            <a:r>
              <a:rPr lang="en-US" altLang="en-US" sz="2000" b="0"/>
              <a:t>  • How about subclassing the  </a:t>
            </a:r>
            <a:r>
              <a:rPr lang="en-US" altLang="en-US" sz="2000"/>
              <a:t>Stack</a:t>
            </a:r>
            <a:r>
              <a:rPr lang="en-US" altLang="en-US" sz="2000" b="0"/>
              <a:t> class from the </a:t>
            </a:r>
            <a:r>
              <a:rPr lang="en-US" altLang="en-US" sz="2000"/>
              <a:t>List</a:t>
            </a:r>
            <a:r>
              <a:rPr lang="en-US" altLang="en-US" sz="2000" b="0"/>
              <a:t> class and implementing </a:t>
            </a:r>
            <a:r>
              <a:rPr lang="en-US" altLang="en-US" sz="2000"/>
              <a:t>Push()</a:t>
            </a:r>
            <a:r>
              <a:rPr lang="en-US" altLang="en-US" sz="2000" b="0"/>
              <a:t>, </a:t>
            </a:r>
            <a:r>
              <a:rPr lang="en-US" altLang="en-US" sz="2000"/>
              <a:t>Pop(), Top()</a:t>
            </a:r>
            <a:r>
              <a:rPr lang="en-US" altLang="en-US" sz="2000" b="0"/>
              <a:t> with </a:t>
            </a:r>
            <a:r>
              <a:rPr lang="en-US" altLang="en-US" sz="2000"/>
              <a:t>Add()</a:t>
            </a:r>
            <a:r>
              <a:rPr lang="en-US" altLang="en-US" sz="2000" b="0"/>
              <a:t> and </a:t>
            </a:r>
            <a:r>
              <a:rPr lang="en-US" altLang="en-US" sz="2000"/>
              <a:t>Remove()</a:t>
            </a:r>
            <a:r>
              <a:rPr lang="en-US" altLang="en-US" sz="2000" b="0"/>
              <a:t>?</a:t>
            </a:r>
            <a:endParaRPr lang="en-US" altLang="en-US" sz="1800" b="0"/>
          </a:p>
        </p:txBody>
      </p:sp>
      <p:grpSp>
        <p:nvGrpSpPr>
          <p:cNvPr id="2" name="Group 37"/>
          <p:cNvGrpSpPr>
            <a:grpSpLocks/>
          </p:cNvGrpSpPr>
          <p:nvPr/>
        </p:nvGrpSpPr>
        <p:grpSpPr bwMode="auto">
          <a:xfrm>
            <a:off x="5072063" y="1966913"/>
            <a:ext cx="1216025" cy="1028700"/>
            <a:chOff x="3195" y="1239"/>
            <a:chExt cx="766" cy="648"/>
          </a:xfrm>
        </p:grpSpPr>
        <p:sp>
          <p:nvSpPr>
            <p:cNvPr id="40980" name="Rectangle 5"/>
            <p:cNvSpPr>
              <a:spLocks noChangeArrowheads="1"/>
            </p:cNvSpPr>
            <p:nvPr/>
          </p:nvSpPr>
          <p:spPr bwMode="auto">
            <a:xfrm>
              <a:off x="3195" y="1253"/>
              <a:ext cx="712" cy="60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0981" name="Rectangle 6"/>
            <p:cNvSpPr>
              <a:spLocks noChangeArrowheads="1"/>
            </p:cNvSpPr>
            <p:nvPr/>
          </p:nvSpPr>
          <p:spPr bwMode="auto">
            <a:xfrm>
              <a:off x="3204" y="1268"/>
              <a:ext cx="712" cy="60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0982" name="Line 7"/>
            <p:cNvSpPr>
              <a:spLocks noChangeShapeType="1"/>
            </p:cNvSpPr>
            <p:nvPr/>
          </p:nvSpPr>
          <p:spPr bwMode="auto">
            <a:xfrm>
              <a:off x="3204" y="1452"/>
              <a:ext cx="71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3" name="Rectangle 9"/>
            <p:cNvSpPr>
              <a:spLocks noChangeArrowheads="1"/>
            </p:cNvSpPr>
            <p:nvPr/>
          </p:nvSpPr>
          <p:spPr bwMode="auto">
            <a:xfrm>
              <a:off x="3207" y="1456"/>
              <a:ext cx="49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rPr>
                <a:t>Add()</a:t>
              </a:r>
            </a:p>
          </p:txBody>
        </p:sp>
        <p:sp>
          <p:nvSpPr>
            <p:cNvPr id="40984" name="Rectangle 11"/>
            <p:cNvSpPr>
              <a:spLocks noChangeArrowheads="1"/>
            </p:cNvSpPr>
            <p:nvPr/>
          </p:nvSpPr>
          <p:spPr bwMode="auto">
            <a:xfrm>
              <a:off x="3207" y="1639"/>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rPr>
                <a:t>Remove()</a:t>
              </a:r>
            </a:p>
          </p:txBody>
        </p:sp>
        <p:sp>
          <p:nvSpPr>
            <p:cNvPr id="40985" name="Rectangle 12"/>
            <p:cNvSpPr>
              <a:spLocks noChangeArrowheads="1"/>
            </p:cNvSpPr>
            <p:nvPr/>
          </p:nvSpPr>
          <p:spPr bwMode="auto">
            <a:xfrm>
              <a:off x="3351" y="1239"/>
              <a:ext cx="43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400">
                  <a:solidFill>
                    <a:srgbClr val="000000"/>
                  </a:solidFill>
                </a:rPr>
                <a:t>List</a:t>
              </a:r>
            </a:p>
          </p:txBody>
        </p:sp>
      </p:grpSp>
      <p:grpSp>
        <p:nvGrpSpPr>
          <p:cNvPr id="3" name="Group 35"/>
          <p:cNvGrpSpPr>
            <a:grpSpLocks/>
          </p:cNvGrpSpPr>
          <p:nvPr/>
        </p:nvGrpSpPr>
        <p:grpSpPr bwMode="auto">
          <a:xfrm>
            <a:off x="5080000" y="3016250"/>
            <a:ext cx="1136650" cy="1974850"/>
            <a:chOff x="3200" y="1900"/>
            <a:chExt cx="716" cy="1244"/>
          </a:xfrm>
        </p:grpSpPr>
        <p:sp>
          <p:nvSpPr>
            <p:cNvPr id="40969" name="Line 13"/>
            <p:cNvSpPr>
              <a:spLocks noChangeShapeType="1"/>
            </p:cNvSpPr>
            <p:nvPr/>
          </p:nvSpPr>
          <p:spPr bwMode="auto">
            <a:xfrm flipV="1">
              <a:off x="3564" y="1900"/>
              <a:ext cx="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Freeform 15"/>
            <p:cNvSpPr>
              <a:spLocks/>
            </p:cNvSpPr>
            <p:nvPr/>
          </p:nvSpPr>
          <p:spPr bwMode="auto">
            <a:xfrm>
              <a:off x="3415" y="2072"/>
              <a:ext cx="289" cy="121"/>
            </a:xfrm>
            <a:custGeom>
              <a:avLst/>
              <a:gdLst>
                <a:gd name="T0" fmla="*/ 144 w 289"/>
                <a:gd name="T1" fmla="*/ 0 h 121"/>
                <a:gd name="T2" fmla="*/ 0 w 289"/>
                <a:gd name="T3" fmla="*/ 120 h 121"/>
                <a:gd name="T4" fmla="*/ 288 w 289"/>
                <a:gd name="T5" fmla="*/ 120 h 121"/>
                <a:gd name="T6" fmla="*/ 144 w 289"/>
                <a:gd name="T7" fmla="*/ 0 h 121"/>
                <a:gd name="T8" fmla="*/ 0 60000 65536"/>
                <a:gd name="T9" fmla="*/ 0 60000 65536"/>
                <a:gd name="T10" fmla="*/ 0 60000 65536"/>
                <a:gd name="T11" fmla="*/ 0 60000 65536"/>
                <a:gd name="T12" fmla="*/ 0 w 289"/>
                <a:gd name="T13" fmla="*/ 0 h 121"/>
                <a:gd name="T14" fmla="*/ 289 w 289"/>
                <a:gd name="T15" fmla="*/ 121 h 121"/>
              </a:gdLst>
              <a:ahLst/>
              <a:cxnLst>
                <a:cxn ang="T8">
                  <a:pos x="T0" y="T1"/>
                </a:cxn>
                <a:cxn ang="T9">
                  <a:pos x="T2" y="T3"/>
                </a:cxn>
                <a:cxn ang="T10">
                  <a:pos x="T4" y="T5"/>
                </a:cxn>
                <a:cxn ang="T11">
                  <a:pos x="T6" y="T7"/>
                </a:cxn>
              </a:cxnLst>
              <a:rect l="T12" t="T13" r="T14" b="T15"/>
              <a:pathLst>
                <a:path w="289" h="121">
                  <a:moveTo>
                    <a:pt x="144" y="0"/>
                  </a:moveTo>
                  <a:lnTo>
                    <a:pt x="0" y="120"/>
                  </a:lnTo>
                  <a:lnTo>
                    <a:pt x="288" y="120"/>
                  </a:lnTo>
                  <a:lnTo>
                    <a:pt x="144"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1" name="Line 16"/>
            <p:cNvSpPr>
              <a:spLocks noChangeShapeType="1"/>
            </p:cNvSpPr>
            <p:nvPr/>
          </p:nvSpPr>
          <p:spPr bwMode="auto">
            <a:xfrm>
              <a:off x="3564" y="2196"/>
              <a:ext cx="0"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Rectangle 17"/>
            <p:cNvSpPr>
              <a:spLocks noChangeArrowheads="1"/>
            </p:cNvSpPr>
            <p:nvPr/>
          </p:nvSpPr>
          <p:spPr bwMode="auto">
            <a:xfrm>
              <a:off x="3200" y="2376"/>
              <a:ext cx="712" cy="60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0973" name="Rectangle 18"/>
            <p:cNvSpPr>
              <a:spLocks noChangeArrowheads="1"/>
            </p:cNvSpPr>
            <p:nvPr/>
          </p:nvSpPr>
          <p:spPr bwMode="auto">
            <a:xfrm>
              <a:off x="3204" y="2380"/>
              <a:ext cx="712" cy="72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0974" name="Line 19"/>
            <p:cNvSpPr>
              <a:spLocks noChangeShapeType="1"/>
            </p:cNvSpPr>
            <p:nvPr/>
          </p:nvSpPr>
          <p:spPr bwMode="auto">
            <a:xfrm>
              <a:off x="3204" y="2564"/>
              <a:ext cx="71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5" name="Rectangle 21"/>
            <p:cNvSpPr>
              <a:spLocks noChangeArrowheads="1"/>
            </p:cNvSpPr>
            <p:nvPr/>
          </p:nvSpPr>
          <p:spPr bwMode="auto">
            <a:xfrm>
              <a:off x="3206" y="2540"/>
              <a:ext cx="42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rPr>
                <a:t>Push</a:t>
              </a:r>
            </a:p>
          </p:txBody>
        </p:sp>
        <p:sp>
          <p:nvSpPr>
            <p:cNvPr id="40976" name="Rectangle 22"/>
            <p:cNvSpPr>
              <a:spLocks noChangeArrowheads="1"/>
            </p:cNvSpPr>
            <p:nvPr/>
          </p:nvSpPr>
          <p:spPr bwMode="auto">
            <a:xfrm>
              <a:off x="3519" y="2540"/>
              <a:ext cx="221"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rPr>
                <a:t>()</a:t>
              </a:r>
            </a:p>
            <a:p>
              <a:endParaRPr lang="en-US" altLang="en-US" sz="2000" b="0">
                <a:solidFill>
                  <a:srgbClr val="000000"/>
                </a:solidFill>
              </a:endParaRPr>
            </a:p>
          </p:txBody>
        </p:sp>
        <p:sp>
          <p:nvSpPr>
            <p:cNvPr id="40977" name="Rectangle 23"/>
            <p:cNvSpPr>
              <a:spLocks noChangeArrowheads="1"/>
            </p:cNvSpPr>
            <p:nvPr/>
          </p:nvSpPr>
          <p:spPr bwMode="auto">
            <a:xfrm>
              <a:off x="3206" y="2712"/>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rPr>
                <a:t>Pop()</a:t>
              </a:r>
            </a:p>
          </p:txBody>
        </p:sp>
        <p:sp>
          <p:nvSpPr>
            <p:cNvPr id="40978" name="Rectangle 24"/>
            <p:cNvSpPr>
              <a:spLocks noChangeArrowheads="1"/>
            </p:cNvSpPr>
            <p:nvPr/>
          </p:nvSpPr>
          <p:spPr bwMode="auto">
            <a:xfrm>
              <a:off x="3287" y="2343"/>
              <a:ext cx="57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400">
                  <a:solidFill>
                    <a:srgbClr val="000000"/>
                  </a:solidFill>
                </a:rPr>
                <a:t>Stack</a:t>
              </a:r>
            </a:p>
          </p:txBody>
        </p:sp>
        <p:sp>
          <p:nvSpPr>
            <p:cNvPr id="40979" name="Rectangle 26"/>
            <p:cNvSpPr>
              <a:spLocks noChangeArrowheads="1"/>
            </p:cNvSpPr>
            <p:nvPr/>
          </p:nvSpPr>
          <p:spPr bwMode="auto">
            <a:xfrm>
              <a:off x="3206" y="2896"/>
              <a:ext cx="47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rPr>
                <a:t>Top()</a:t>
              </a:r>
            </a:p>
          </p:txBody>
        </p:sp>
      </p:grpSp>
      <p:sp>
        <p:nvSpPr>
          <p:cNvPr id="300059" name="AutoShape 27"/>
          <p:cNvSpPr>
            <a:spLocks noChangeArrowheads="1"/>
          </p:cNvSpPr>
          <p:nvPr/>
        </p:nvSpPr>
        <p:spPr bwMode="auto">
          <a:xfrm flipV="1">
            <a:off x="6773863" y="2520950"/>
            <a:ext cx="2332037" cy="1257300"/>
          </a:xfrm>
          <a:prstGeom prst="cloudCallout">
            <a:avLst>
              <a:gd name="adj1" fmla="val -73963"/>
              <a:gd name="adj2" fmla="val 57194"/>
            </a:avLst>
          </a:prstGeom>
          <a:solidFill>
            <a:schemeClr val="bg1"/>
          </a:solidFill>
          <a:ln w="12700">
            <a:solidFill>
              <a:schemeClr val="tx1"/>
            </a:solidFill>
            <a:round/>
            <a:headEnd/>
            <a:tailEnd/>
          </a:ln>
        </p:spPr>
        <p:txBody>
          <a:bodyPr rot="10800000"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b="0">
                <a:latin typeface="Verdana" pitchFamily="34" charset="0"/>
              </a:rPr>
              <a:t>“Already</a:t>
            </a:r>
          </a:p>
          <a:p>
            <a:pPr algn="ctr"/>
            <a:r>
              <a:rPr lang="en-US" altLang="en-US" sz="2000" b="0">
                <a:latin typeface="Verdana" pitchFamily="34" charset="0"/>
              </a:rPr>
              <a:t> implemented”</a:t>
            </a:r>
            <a:endParaRPr lang="en-US" altLang="en-US" sz="2000">
              <a:latin typeface="Palatino" charset="0"/>
            </a:endParaRPr>
          </a:p>
        </p:txBody>
      </p:sp>
      <p:sp>
        <p:nvSpPr>
          <p:cNvPr id="40967" name="Rectangle 28"/>
          <p:cNvSpPr>
            <a:spLocks noGrp="1" noChangeArrowheads="1"/>
          </p:cNvSpPr>
          <p:nvPr>
            <p:ph type="title"/>
          </p:nvPr>
        </p:nvSpPr>
        <p:spPr/>
        <p:txBody>
          <a:bodyPr/>
          <a:lstStyle/>
          <a:p>
            <a:pPr eaLnBrk="1" hangingPunct="1"/>
            <a:r>
              <a:rPr lang="en-US" altLang="en-US" sz="2600" smtClean="0">
                <a:ea typeface="ＭＳ Ｐゴシック" pitchFamily="34" charset="-128"/>
              </a:rPr>
              <a:t>Example for Implementation Inheritance</a:t>
            </a:r>
          </a:p>
        </p:txBody>
      </p:sp>
      <p:sp>
        <p:nvSpPr>
          <p:cNvPr id="40968" name="Rectangle 29"/>
          <p:cNvSpPr>
            <a:spLocks noGrp="1" noChangeArrowheads="1"/>
          </p:cNvSpPr>
          <p:nvPr>
            <p:ph idx="1"/>
          </p:nvPr>
        </p:nvSpPr>
        <p:spPr>
          <a:xfrm>
            <a:off x="533400" y="1123950"/>
            <a:ext cx="8001000" cy="4800600"/>
          </a:xfrm>
        </p:spPr>
        <p:txBody>
          <a:bodyPr/>
          <a:lstStyle/>
          <a:p>
            <a:pPr eaLnBrk="1" hangingPunct="1"/>
            <a:r>
              <a:rPr lang="en-US" altLang="en-US" smtClean="0">
                <a:ea typeface="ＭＳ Ｐゴシック" pitchFamily="34" charset="-128"/>
              </a:rPr>
              <a:t>A very similar class is already implemented that does almost the same as the desired class implementation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00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0035">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003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0034">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00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build="p" bldLvl="3" autoUpdateAnimBg="0"/>
      <p:bldP spid="300035" grpId="0" build="p" autoUpdateAnimBg="0"/>
      <p:bldP spid="30005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altLang="en-US" dirty="0" smtClean="0">
                <a:ea typeface="ＭＳ Ｐゴシック" pitchFamily="34" charset="-128"/>
              </a:rPr>
              <a:t>Delegation instead of Implementation Inheritance</a:t>
            </a:r>
          </a:p>
        </p:txBody>
      </p:sp>
      <p:sp>
        <p:nvSpPr>
          <p:cNvPr id="148483" name="Rectangle 3"/>
          <p:cNvSpPr>
            <a:spLocks noGrp="1" noChangeArrowheads="1"/>
          </p:cNvSpPr>
          <p:nvPr>
            <p:ph idx="1"/>
          </p:nvPr>
        </p:nvSpPr>
        <p:spPr>
          <a:xfrm>
            <a:off x="355600" y="1127125"/>
            <a:ext cx="8255000" cy="4921250"/>
          </a:xfrm>
        </p:spPr>
        <p:txBody>
          <a:bodyPr/>
          <a:lstStyle/>
          <a:p>
            <a:pPr eaLnBrk="1" hangingPunct="1"/>
            <a:r>
              <a:rPr lang="en-US" altLang="en-US" dirty="0" smtClean="0">
                <a:solidFill>
                  <a:srgbClr val="FF0000"/>
                </a:solidFill>
                <a:ea typeface="ＭＳ Ｐゴシック" pitchFamily="34" charset="-128"/>
              </a:rPr>
              <a:t>Inheritance: </a:t>
            </a:r>
            <a:r>
              <a:rPr lang="en-US" altLang="en-US" dirty="0" smtClean="0">
                <a:ea typeface="ＭＳ Ｐゴシック" pitchFamily="34" charset="-128"/>
              </a:rPr>
              <a:t>Extending a Base class by a new operation or overwriting an operation. </a:t>
            </a:r>
          </a:p>
          <a:p>
            <a:pPr eaLnBrk="1" hangingPunct="1"/>
            <a:r>
              <a:rPr lang="en-US" altLang="en-US" dirty="0" smtClean="0">
                <a:solidFill>
                  <a:srgbClr val="FF0000"/>
                </a:solidFill>
                <a:ea typeface="ＭＳ Ｐゴシック" pitchFamily="34" charset="-128"/>
              </a:rPr>
              <a:t>Delegation: </a:t>
            </a:r>
            <a:r>
              <a:rPr lang="en-US" altLang="en-US" dirty="0" smtClean="0">
                <a:ea typeface="ＭＳ Ｐゴシック" pitchFamily="34" charset="-128"/>
              </a:rPr>
              <a:t>Catching an operation and sending it to another object.</a:t>
            </a:r>
          </a:p>
          <a:p>
            <a:pPr eaLnBrk="1" hangingPunct="1"/>
            <a:r>
              <a:rPr lang="en-US" altLang="en-US" dirty="0" smtClean="0">
                <a:ea typeface="ＭＳ Ｐゴシック" pitchFamily="34" charset="-128"/>
              </a:rPr>
              <a:t>Which of the following models is better?</a:t>
            </a:r>
          </a:p>
        </p:txBody>
      </p:sp>
      <p:grpSp>
        <p:nvGrpSpPr>
          <p:cNvPr id="2" name="Group 4"/>
          <p:cNvGrpSpPr>
            <a:grpSpLocks/>
          </p:cNvGrpSpPr>
          <p:nvPr/>
        </p:nvGrpSpPr>
        <p:grpSpPr bwMode="auto">
          <a:xfrm>
            <a:off x="4295775" y="3892550"/>
            <a:ext cx="711200" cy="788988"/>
            <a:chOff x="2720" y="2200"/>
            <a:chExt cx="486" cy="497"/>
          </a:xfrm>
        </p:grpSpPr>
        <p:sp>
          <p:nvSpPr>
            <p:cNvPr id="42029" name="Freeform 5"/>
            <p:cNvSpPr>
              <a:spLocks/>
            </p:cNvSpPr>
            <p:nvPr/>
          </p:nvSpPr>
          <p:spPr bwMode="auto">
            <a:xfrm>
              <a:off x="2815" y="2200"/>
              <a:ext cx="391" cy="497"/>
            </a:xfrm>
            <a:custGeom>
              <a:avLst/>
              <a:gdLst>
                <a:gd name="T0" fmla="*/ 0 w 361"/>
                <a:gd name="T1" fmla="*/ 208 h 497"/>
                <a:gd name="T2" fmla="*/ 40 w 361"/>
                <a:gd name="T3" fmla="*/ 192 h 497"/>
                <a:gd name="T4" fmla="*/ 144 w 361"/>
                <a:gd name="T5" fmla="*/ 192 h 497"/>
                <a:gd name="T6" fmla="*/ 250 w 361"/>
                <a:gd name="T7" fmla="*/ 168 h 497"/>
                <a:gd name="T8" fmla="*/ 352 w 361"/>
                <a:gd name="T9" fmla="*/ 136 h 497"/>
                <a:gd name="T10" fmla="*/ 500 w 361"/>
                <a:gd name="T11" fmla="*/ 104 h 497"/>
                <a:gd name="T12" fmla="*/ 608 w 361"/>
                <a:gd name="T13" fmla="*/ 64 h 497"/>
                <a:gd name="T14" fmla="*/ 666 w 361"/>
                <a:gd name="T15" fmla="*/ 24 h 497"/>
                <a:gd name="T16" fmla="*/ 731 w 361"/>
                <a:gd name="T17" fmla="*/ 0 h 497"/>
                <a:gd name="T18" fmla="*/ 774 w 361"/>
                <a:gd name="T19" fmla="*/ 24 h 497"/>
                <a:gd name="T20" fmla="*/ 774 w 361"/>
                <a:gd name="T21" fmla="*/ 64 h 497"/>
                <a:gd name="T22" fmla="*/ 731 w 361"/>
                <a:gd name="T23" fmla="*/ 104 h 497"/>
                <a:gd name="T24" fmla="*/ 666 w 361"/>
                <a:gd name="T25" fmla="*/ 144 h 497"/>
                <a:gd name="T26" fmla="*/ 714 w 361"/>
                <a:gd name="T27" fmla="*/ 176 h 497"/>
                <a:gd name="T28" fmla="*/ 813 w 361"/>
                <a:gd name="T29" fmla="*/ 184 h 497"/>
                <a:gd name="T30" fmla="*/ 898 w 361"/>
                <a:gd name="T31" fmla="*/ 192 h 497"/>
                <a:gd name="T32" fmla="*/ 916 w 361"/>
                <a:gd name="T33" fmla="*/ 224 h 497"/>
                <a:gd name="T34" fmla="*/ 916 w 361"/>
                <a:gd name="T35" fmla="*/ 256 h 497"/>
                <a:gd name="T36" fmla="*/ 916 w 361"/>
                <a:gd name="T37" fmla="*/ 296 h 497"/>
                <a:gd name="T38" fmla="*/ 916 w 361"/>
                <a:gd name="T39" fmla="*/ 328 h 497"/>
                <a:gd name="T40" fmla="*/ 898 w 361"/>
                <a:gd name="T41" fmla="*/ 352 h 497"/>
                <a:gd name="T42" fmla="*/ 898 w 361"/>
                <a:gd name="T43" fmla="*/ 376 h 497"/>
                <a:gd name="T44" fmla="*/ 898 w 361"/>
                <a:gd name="T45" fmla="*/ 400 h 497"/>
                <a:gd name="T46" fmla="*/ 875 w 361"/>
                <a:gd name="T47" fmla="*/ 424 h 497"/>
                <a:gd name="T48" fmla="*/ 858 w 361"/>
                <a:gd name="T49" fmla="*/ 456 h 497"/>
                <a:gd name="T50" fmla="*/ 837 w 361"/>
                <a:gd name="T51" fmla="*/ 480 h 497"/>
                <a:gd name="T52" fmla="*/ 731 w 361"/>
                <a:gd name="T53" fmla="*/ 496 h 497"/>
                <a:gd name="T54" fmla="*/ 608 w 361"/>
                <a:gd name="T55" fmla="*/ 496 h 497"/>
                <a:gd name="T56" fmla="*/ 461 w 361"/>
                <a:gd name="T57" fmla="*/ 488 h 497"/>
                <a:gd name="T58" fmla="*/ 292 w 361"/>
                <a:gd name="T59" fmla="*/ 472 h 497"/>
                <a:gd name="T60" fmla="*/ 167 w 361"/>
                <a:gd name="T61" fmla="*/ 456 h 497"/>
                <a:gd name="T62" fmla="*/ 83 w 361"/>
                <a:gd name="T63" fmla="*/ 440 h 497"/>
                <a:gd name="T64" fmla="*/ 21 w 361"/>
                <a:gd name="T65" fmla="*/ 432 h 497"/>
                <a:gd name="T66" fmla="*/ 0 w 361"/>
                <a:gd name="T67" fmla="*/ 312 h 4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1"/>
                <a:gd name="T103" fmla="*/ 0 h 497"/>
                <a:gd name="T104" fmla="*/ 361 w 361"/>
                <a:gd name="T105" fmla="*/ 497 h 4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1" h="497">
                  <a:moveTo>
                    <a:pt x="0" y="312"/>
                  </a:moveTo>
                  <a:lnTo>
                    <a:pt x="0" y="208"/>
                  </a:lnTo>
                  <a:lnTo>
                    <a:pt x="8" y="192"/>
                  </a:lnTo>
                  <a:lnTo>
                    <a:pt x="16" y="192"/>
                  </a:lnTo>
                  <a:lnTo>
                    <a:pt x="40" y="192"/>
                  </a:lnTo>
                  <a:lnTo>
                    <a:pt x="56" y="192"/>
                  </a:lnTo>
                  <a:lnTo>
                    <a:pt x="80" y="184"/>
                  </a:lnTo>
                  <a:lnTo>
                    <a:pt x="96" y="168"/>
                  </a:lnTo>
                  <a:lnTo>
                    <a:pt x="112" y="152"/>
                  </a:lnTo>
                  <a:lnTo>
                    <a:pt x="136" y="136"/>
                  </a:lnTo>
                  <a:lnTo>
                    <a:pt x="168" y="120"/>
                  </a:lnTo>
                  <a:lnTo>
                    <a:pt x="192" y="104"/>
                  </a:lnTo>
                  <a:lnTo>
                    <a:pt x="216" y="80"/>
                  </a:lnTo>
                  <a:lnTo>
                    <a:pt x="232" y="64"/>
                  </a:lnTo>
                  <a:lnTo>
                    <a:pt x="248" y="48"/>
                  </a:lnTo>
                  <a:lnTo>
                    <a:pt x="256" y="24"/>
                  </a:lnTo>
                  <a:lnTo>
                    <a:pt x="272" y="8"/>
                  </a:lnTo>
                  <a:lnTo>
                    <a:pt x="280" y="0"/>
                  </a:lnTo>
                  <a:lnTo>
                    <a:pt x="296" y="0"/>
                  </a:lnTo>
                  <a:lnTo>
                    <a:pt x="296" y="24"/>
                  </a:lnTo>
                  <a:lnTo>
                    <a:pt x="304" y="40"/>
                  </a:lnTo>
                  <a:lnTo>
                    <a:pt x="296" y="64"/>
                  </a:lnTo>
                  <a:lnTo>
                    <a:pt x="288" y="88"/>
                  </a:lnTo>
                  <a:lnTo>
                    <a:pt x="280" y="104"/>
                  </a:lnTo>
                  <a:lnTo>
                    <a:pt x="264" y="120"/>
                  </a:lnTo>
                  <a:lnTo>
                    <a:pt x="256" y="144"/>
                  </a:lnTo>
                  <a:lnTo>
                    <a:pt x="256" y="168"/>
                  </a:lnTo>
                  <a:lnTo>
                    <a:pt x="272" y="176"/>
                  </a:lnTo>
                  <a:lnTo>
                    <a:pt x="296" y="184"/>
                  </a:lnTo>
                  <a:lnTo>
                    <a:pt x="312" y="184"/>
                  </a:lnTo>
                  <a:lnTo>
                    <a:pt x="336" y="192"/>
                  </a:lnTo>
                  <a:lnTo>
                    <a:pt x="344" y="192"/>
                  </a:lnTo>
                  <a:lnTo>
                    <a:pt x="352" y="200"/>
                  </a:lnTo>
                  <a:lnTo>
                    <a:pt x="352" y="224"/>
                  </a:lnTo>
                  <a:lnTo>
                    <a:pt x="352" y="240"/>
                  </a:lnTo>
                  <a:lnTo>
                    <a:pt x="352" y="256"/>
                  </a:lnTo>
                  <a:lnTo>
                    <a:pt x="344" y="272"/>
                  </a:lnTo>
                  <a:lnTo>
                    <a:pt x="352" y="296"/>
                  </a:lnTo>
                  <a:lnTo>
                    <a:pt x="360" y="312"/>
                  </a:lnTo>
                  <a:lnTo>
                    <a:pt x="352" y="328"/>
                  </a:lnTo>
                  <a:lnTo>
                    <a:pt x="352" y="344"/>
                  </a:lnTo>
                  <a:lnTo>
                    <a:pt x="344" y="352"/>
                  </a:lnTo>
                  <a:lnTo>
                    <a:pt x="344" y="360"/>
                  </a:lnTo>
                  <a:lnTo>
                    <a:pt x="344" y="376"/>
                  </a:lnTo>
                  <a:lnTo>
                    <a:pt x="344" y="392"/>
                  </a:lnTo>
                  <a:lnTo>
                    <a:pt x="344" y="400"/>
                  </a:lnTo>
                  <a:lnTo>
                    <a:pt x="344" y="416"/>
                  </a:lnTo>
                  <a:lnTo>
                    <a:pt x="336" y="424"/>
                  </a:lnTo>
                  <a:lnTo>
                    <a:pt x="328" y="440"/>
                  </a:lnTo>
                  <a:lnTo>
                    <a:pt x="328" y="456"/>
                  </a:lnTo>
                  <a:lnTo>
                    <a:pt x="328" y="472"/>
                  </a:lnTo>
                  <a:lnTo>
                    <a:pt x="320" y="480"/>
                  </a:lnTo>
                  <a:lnTo>
                    <a:pt x="304" y="488"/>
                  </a:lnTo>
                  <a:lnTo>
                    <a:pt x="280" y="496"/>
                  </a:lnTo>
                  <a:lnTo>
                    <a:pt x="248" y="496"/>
                  </a:lnTo>
                  <a:lnTo>
                    <a:pt x="232" y="496"/>
                  </a:lnTo>
                  <a:lnTo>
                    <a:pt x="208" y="496"/>
                  </a:lnTo>
                  <a:lnTo>
                    <a:pt x="176" y="488"/>
                  </a:lnTo>
                  <a:lnTo>
                    <a:pt x="144" y="480"/>
                  </a:lnTo>
                  <a:lnTo>
                    <a:pt x="112" y="472"/>
                  </a:lnTo>
                  <a:lnTo>
                    <a:pt x="80" y="464"/>
                  </a:lnTo>
                  <a:lnTo>
                    <a:pt x="64" y="456"/>
                  </a:lnTo>
                  <a:lnTo>
                    <a:pt x="48" y="448"/>
                  </a:lnTo>
                  <a:lnTo>
                    <a:pt x="32" y="440"/>
                  </a:lnTo>
                  <a:lnTo>
                    <a:pt x="16" y="440"/>
                  </a:lnTo>
                  <a:lnTo>
                    <a:pt x="8" y="432"/>
                  </a:lnTo>
                  <a:lnTo>
                    <a:pt x="0" y="416"/>
                  </a:lnTo>
                  <a:lnTo>
                    <a:pt x="0" y="312"/>
                  </a:lnTo>
                </a:path>
              </a:pathLst>
            </a:custGeom>
            <a:solidFill>
              <a:srgbClr val="FFFFFF"/>
            </a:solidFill>
            <a:ln w="12700" cap="rnd">
              <a:solidFill>
                <a:srgbClr val="000000"/>
              </a:solidFill>
              <a:round/>
              <a:headEnd/>
              <a:tailEnd/>
            </a:ln>
          </p:spPr>
          <p:txBody>
            <a:bodyPr/>
            <a:lstStyle/>
            <a:p>
              <a:endParaRPr lang="en-US"/>
            </a:p>
          </p:txBody>
        </p:sp>
        <p:sp>
          <p:nvSpPr>
            <p:cNvPr id="42030" name="Freeform 6"/>
            <p:cNvSpPr>
              <a:spLocks/>
            </p:cNvSpPr>
            <p:nvPr/>
          </p:nvSpPr>
          <p:spPr bwMode="auto">
            <a:xfrm>
              <a:off x="3057" y="2336"/>
              <a:ext cx="45" cy="33"/>
            </a:xfrm>
            <a:custGeom>
              <a:avLst/>
              <a:gdLst>
                <a:gd name="T0" fmla="*/ 50 w 41"/>
                <a:gd name="T1" fmla="*/ 0 h 33"/>
                <a:gd name="T2" fmla="*/ 24 w 41"/>
                <a:gd name="T3" fmla="*/ 16 h 33"/>
                <a:gd name="T4" fmla="*/ 0 w 41"/>
                <a:gd name="T5" fmla="*/ 24 h 33"/>
                <a:gd name="T6" fmla="*/ 24 w 41"/>
                <a:gd name="T7" fmla="*/ 24 h 33"/>
                <a:gd name="T8" fmla="*/ 123 w 41"/>
                <a:gd name="T9" fmla="*/ 32 h 33"/>
                <a:gd name="T10" fmla="*/ 50 w 41"/>
                <a:gd name="T11" fmla="*/ 0 h 33"/>
                <a:gd name="T12" fmla="*/ 0 60000 65536"/>
                <a:gd name="T13" fmla="*/ 0 60000 65536"/>
                <a:gd name="T14" fmla="*/ 0 60000 65536"/>
                <a:gd name="T15" fmla="*/ 0 60000 65536"/>
                <a:gd name="T16" fmla="*/ 0 60000 65536"/>
                <a:gd name="T17" fmla="*/ 0 60000 65536"/>
                <a:gd name="T18" fmla="*/ 0 w 41"/>
                <a:gd name="T19" fmla="*/ 0 h 33"/>
                <a:gd name="T20" fmla="*/ 41 w 4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41" h="33">
                  <a:moveTo>
                    <a:pt x="16" y="0"/>
                  </a:moveTo>
                  <a:lnTo>
                    <a:pt x="8" y="16"/>
                  </a:lnTo>
                  <a:lnTo>
                    <a:pt x="0" y="24"/>
                  </a:lnTo>
                  <a:lnTo>
                    <a:pt x="8" y="24"/>
                  </a:lnTo>
                  <a:lnTo>
                    <a:pt x="40" y="32"/>
                  </a:lnTo>
                  <a:lnTo>
                    <a:pt x="16" y="0"/>
                  </a:lnTo>
                </a:path>
              </a:pathLst>
            </a:custGeom>
            <a:solidFill>
              <a:srgbClr val="FFFFFF"/>
            </a:solidFill>
            <a:ln w="12700" cap="rnd">
              <a:solidFill>
                <a:srgbClr val="000000"/>
              </a:solidFill>
              <a:round/>
              <a:headEnd/>
              <a:tailEnd/>
            </a:ln>
          </p:spPr>
          <p:txBody>
            <a:bodyPr/>
            <a:lstStyle/>
            <a:p>
              <a:endParaRPr lang="en-US"/>
            </a:p>
          </p:txBody>
        </p:sp>
        <p:sp>
          <p:nvSpPr>
            <p:cNvPr id="42031" name="Freeform 7"/>
            <p:cNvSpPr>
              <a:spLocks/>
            </p:cNvSpPr>
            <p:nvPr/>
          </p:nvSpPr>
          <p:spPr bwMode="auto">
            <a:xfrm>
              <a:off x="3092" y="2216"/>
              <a:ext cx="27" cy="25"/>
            </a:xfrm>
            <a:custGeom>
              <a:avLst/>
              <a:gdLst>
                <a:gd name="T0" fmla="*/ 0 w 25"/>
                <a:gd name="T1" fmla="*/ 24 h 25"/>
                <a:gd name="T2" fmla="*/ 39 w 25"/>
                <a:gd name="T3" fmla="*/ 24 h 25"/>
                <a:gd name="T4" fmla="*/ 60 w 25"/>
                <a:gd name="T5" fmla="*/ 0 h 25"/>
                <a:gd name="T6" fmla="*/ 0 w 25"/>
                <a:gd name="T7" fmla="*/ 24 h 25"/>
                <a:gd name="T8" fmla="*/ 0 60000 65536"/>
                <a:gd name="T9" fmla="*/ 0 60000 65536"/>
                <a:gd name="T10" fmla="*/ 0 60000 65536"/>
                <a:gd name="T11" fmla="*/ 0 60000 65536"/>
                <a:gd name="T12" fmla="*/ 0 w 25"/>
                <a:gd name="T13" fmla="*/ 0 h 25"/>
                <a:gd name="T14" fmla="*/ 25 w 25"/>
                <a:gd name="T15" fmla="*/ 25 h 25"/>
              </a:gdLst>
              <a:ahLst/>
              <a:cxnLst>
                <a:cxn ang="T8">
                  <a:pos x="T0" y="T1"/>
                </a:cxn>
                <a:cxn ang="T9">
                  <a:pos x="T2" y="T3"/>
                </a:cxn>
                <a:cxn ang="T10">
                  <a:pos x="T4" y="T5"/>
                </a:cxn>
                <a:cxn ang="T11">
                  <a:pos x="T6" y="T7"/>
                </a:cxn>
              </a:cxnLst>
              <a:rect l="T12" t="T13" r="T14" b="T15"/>
              <a:pathLst>
                <a:path w="25" h="25">
                  <a:moveTo>
                    <a:pt x="0" y="24"/>
                  </a:moveTo>
                  <a:lnTo>
                    <a:pt x="16" y="24"/>
                  </a:lnTo>
                  <a:lnTo>
                    <a:pt x="24" y="0"/>
                  </a:lnTo>
                  <a:lnTo>
                    <a:pt x="0" y="24"/>
                  </a:lnTo>
                </a:path>
              </a:pathLst>
            </a:custGeom>
            <a:solidFill>
              <a:srgbClr val="FFFFFF"/>
            </a:solidFill>
            <a:ln w="12700" cap="rnd">
              <a:solidFill>
                <a:srgbClr val="000000"/>
              </a:solidFill>
              <a:round/>
              <a:headEnd/>
              <a:tailEnd/>
            </a:ln>
          </p:spPr>
          <p:txBody>
            <a:bodyPr/>
            <a:lstStyle/>
            <a:p>
              <a:endParaRPr lang="en-US"/>
            </a:p>
          </p:txBody>
        </p:sp>
        <p:sp>
          <p:nvSpPr>
            <p:cNvPr id="42032" name="Freeform 8"/>
            <p:cNvSpPr>
              <a:spLocks/>
            </p:cNvSpPr>
            <p:nvPr/>
          </p:nvSpPr>
          <p:spPr bwMode="auto">
            <a:xfrm>
              <a:off x="3153" y="2440"/>
              <a:ext cx="44" cy="25"/>
            </a:xfrm>
            <a:custGeom>
              <a:avLst/>
              <a:gdLst>
                <a:gd name="T0" fmla="*/ 92 w 41"/>
                <a:gd name="T1" fmla="*/ 0 h 25"/>
                <a:gd name="T2" fmla="*/ 74 w 41"/>
                <a:gd name="T3" fmla="*/ 16 h 25"/>
                <a:gd name="T4" fmla="*/ 56 w 41"/>
                <a:gd name="T5" fmla="*/ 24 h 25"/>
                <a:gd name="T6" fmla="*/ 35 w 41"/>
                <a:gd name="T7" fmla="*/ 24 h 25"/>
                <a:gd name="T8" fmla="*/ 0 w 41"/>
                <a:gd name="T9" fmla="*/ 16 h 25"/>
                <a:gd name="T10" fmla="*/ 92 w 41"/>
                <a:gd name="T11" fmla="*/ 0 h 25"/>
                <a:gd name="T12" fmla="*/ 0 60000 65536"/>
                <a:gd name="T13" fmla="*/ 0 60000 65536"/>
                <a:gd name="T14" fmla="*/ 0 60000 65536"/>
                <a:gd name="T15" fmla="*/ 0 60000 65536"/>
                <a:gd name="T16" fmla="*/ 0 60000 65536"/>
                <a:gd name="T17" fmla="*/ 0 60000 65536"/>
                <a:gd name="T18" fmla="*/ 0 w 41"/>
                <a:gd name="T19" fmla="*/ 0 h 25"/>
                <a:gd name="T20" fmla="*/ 41 w 41"/>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1" h="25">
                  <a:moveTo>
                    <a:pt x="40" y="0"/>
                  </a:moveTo>
                  <a:lnTo>
                    <a:pt x="32" y="16"/>
                  </a:lnTo>
                  <a:lnTo>
                    <a:pt x="24" y="24"/>
                  </a:lnTo>
                  <a:lnTo>
                    <a:pt x="16" y="24"/>
                  </a:lnTo>
                  <a:lnTo>
                    <a:pt x="0" y="16"/>
                  </a:lnTo>
                  <a:lnTo>
                    <a:pt x="40" y="0"/>
                  </a:lnTo>
                </a:path>
              </a:pathLst>
            </a:custGeom>
            <a:solidFill>
              <a:srgbClr val="FFFFFF"/>
            </a:solidFill>
            <a:ln w="12700" cap="rnd">
              <a:solidFill>
                <a:srgbClr val="000000"/>
              </a:solidFill>
              <a:round/>
              <a:headEnd/>
              <a:tailEnd/>
            </a:ln>
          </p:spPr>
          <p:txBody>
            <a:bodyPr/>
            <a:lstStyle/>
            <a:p>
              <a:endParaRPr lang="en-US"/>
            </a:p>
          </p:txBody>
        </p:sp>
        <p:sp>
          <p:nvSpPr>
            <p:cNvPr id="42033" name="Freeform 9"/>
            <p:cNvSpPr>
              <a:spLocks/>
            </p:cNvSpPr>
            <p:nvPr/>
          </p:nvSpPr>
          <p:spPr bwMode="auto">
            <a:xfrm>
              <a:off x="3144" y="2528"/>
              <a:ext cx="53" cy="17"/>
            </a:xfrm>
            <a:custGeom>
              <a:avLst/>
              <a:gdLst>
                <a:gd name="T0" fmla="*/ 123 w 49"/>
                <a:gd name="T1" fmla="*/ 0 h 17"/>
                <a:gd name="T2" fmla="*/ 103 w 49"/>
                <a:gd name="T3" fmla="*/ 16 h 17"/>
                <a:gd name="T4" fmla="*/ 61 w 49"/>
                <a:gd name="T5" fmla="*/ 16 h 17"/>
                <a:gd name="T6" fmla="*/ 40 w 49"/>
                <a:gd name="T7" fmla="*/ 16 h 17"/>
                <a:gd name="T8" fmla="*/ 0 w 49"/>
                <a:gd name="T9" fmla="*/ 16 h 17"/>
                <a:gd name="T10" fmla="*/ 123 w 49"/>
                <a:gd name="T11" fmla="*/ 0 h 17"/>
                <a:gd name="T12" fmla="*/ 0 60000 65536"/>
                <a:gd name="T13" fmla="*/ 0 60000 65536"/>
                <a:gd name="T14" fmla="*/ 0 60000 65536"/>
                <a:gd name="T15" fmla="*/ 0 60000 65536"/>
                <a:gd name="T16" fmla="*/ 0 60000 65536"/>
                <a:gd name="T17" fmla="*/ 0 60000 65536"/>
                <a:gd name="T18" fmla="*/ 0 w 49"/>
                <a:gd name="T19" fmla="*/ 0 h 17"/>
                <a:gd name="T20" fmla="*/ 49 w 4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9" h="17">
                  <a:moveTo>
                    <a:pt x="48" y="0"/>
                  </a:moveTo>
                  <a:lnTo>
                    <a:pt x="40" y="16"/>
                  </a:lnTo>
                  <a:lnTo>
                    <a:pt x="24" y="16"/>
                  </a:lnTo>
                  <a:lnTo>
                    <a:pt x="16" y="16"/>
                  </a:lnTo>
                  <a:lnTo>
                    <a:pt x="0" y="16"/>
                  </a:lnTo>
                  <a:lnTo>
                    <a:pt x="48" y="0"/>
                  </a:lnTo>
                </a:path>
              </a:pathLst>
            </a:custGeom>
            <a:solidFill>
              <a:srgbClr val="FFFFFF"/>
            </a:solidFill>
            <a:ln w="12700" cap="rnd">
              <a:solidFill>
                <a:srgbClr val="000000"/>
              </a:solidFill>
              <a:round/>
              <a:headEnd/>
              <a:tailEnd/>
            </a:ln>
          </p:spPr>
          <p:txBody>
            <a:bodyPr/>
            <a:lstStyle/>
            <a:p>
              <a:endParaRPr lang="en-US"/>
            </a:p>
          </p:txBody>
        </p:sp>
        <p:sp>
          <p:nvSpPr>
            <p:cNvPr id="42034" name="Freeform 10"/>
            <p:cNvSpPr>
              <a:spLocks/>
            </p:cNvSpPr>
            <p:nvPr/>
          </p:nvSpPr>
          <p:spPr bwMode="auto">
            <a:xfrm>
              <a:off x="3135" y="2616"/>
              <a:ext cx="36" cy="9"/>
            </a:xfrm>
            <a:custGeom>
              <a:avLst/>
              <a:gdLst>
                <a:gd name="T0" fmla="*/ 89 w 33"/>
                <a:gd name="T1" fmla="*/ 8 h 9"/>
                <a:gd name="T2" fmla="*/ 45 w 33"/>
                <a:gd name="T3" fmla="*/ 8 h 9"/>
                <a:gd name="T4" fmla="*/ 0 w 33"/>
                <a:gd name="T5" fmla="*/ 0 h 9"/>
                <a:gd name="T6" fmla="*/ 89 w 33"/>
                <a:gd name="T7" fmla="*/ 8 h 9"/>
                <a:gd name="T8" fmla="*/ 0 60000 65536"/>
                <a:gd name="T9" fmla="*/ 0 60000 65536"/>
                <a:gd name="T10" fmla="*/ 0 60000 65536"/>
                <a:gd name="T11" fmla="*/ 0 60000 65536"/>
                <a:gd name="T12" fmla="*/ 0 w 33"/>
                <a:gd name="T13" fmla="*/ 0 h 9"/>
                <a:gd name="T14" fmla="*/ 33 w 33"/>
                <a:gd name="T15" fmla="*/ 9 h 9"/>
              </a:gdLst>
              <a:ahLst/>
              <a:cxnLst>
                <a:cxn ang="T8">
                  <a:pos x="T0" y="T1"/>
                </a:cxn>
                <a:cxn ang="T9">
                  <a:pos x="T2" y="T3"/>
                </a:cxn>
                <a:cxn ang="T10">
                  <a:pos x="T4" y="T5"/>
                </a:cxn>
                <a:cxn ang="T11">
                  <a:pos x="T6" y="T7"/>
                </a:cxn>
              </a:cxnLst>
              <a:rect l="T12" t="T13" r="T14" b="T15"/>
              <a:pathLst>
                <a:path w="33" h="9">
                  <a:moveTo>
                    <a:pt x="32" y="8"/>
                  </a:moveTo>
                  <a:lnTo>
                    <a:pt x="16" y="8"/>
                  </a:lnTo>
                  <a:lnTo>
                    <a:pt x="0" y="0"/>
                  </a:lnTo>
                  <a:lnTo>
                    <a:pt x="32" y="8"/>
                  </a:lnTo>
                </a:path>
              </a:pathLst>
            </a:custGeom>
            <a:solidFill>
              <a:srgbClr val="FFFFFF"/>
            </a:solidFill>
            <a:ln w="12700" cap="rnd">
              <a:solidFill>
                <a:srgbClr val="000000"/>
              </a:solidFill>
              <a:round/>
              <a:headEnd/>
              <a:tailEnd/>
            </a:ln>
          </p:spPr>
          <p:txBody>
            <a:bodyPr/>
            <a:lstStyle/>
            <a:p>
              <a:endParaRPr lang="en-US"/>
            </a:p>
          </p:txBody>
        </p:sp>
        <p:sp>
          <p:nvSpPr>
            <p:cNvPr id="42035" name="Freeform 11"/>
            <p:cNvSpPr>
              <a:spLocks/>
            </p:cNvSpPr>
            <p:nvPr/>
          </p:nvSpPr>
          <p:spPr bwMode="auto">
            <a:xfrm>
              <a:off x="3092" y="2680"/>
              <a:ext cx="53" cy="9"/>
            </a:xfrm>
            <a:custGeom>
              <a:avLst/>
              <a:gdLst>
                <a:gd name="T0" fmla="*/ 123 w 49"/>
                <a:gd name="T1" fmla="*/ 0 h 9"/>
                <a:gd name="T2" fmla="*/ 83 w 49"/>
                <a:gd name="T3" fmla="*/ 8 h 9"/>
                <a:gd name="T4" fmla="*/ 61 w 49"/>
                <a:gd name="T5" fmla="*/ 0 h 9"/>
                <a:gd name="T6" fmla="*/ 40 w 49"/>
                <a:gd name="T7" fmla="*/ 0 h 9"/>
                <a:gd name="T8" fmla="*/ 0 w 49"/>
                <a:gd name="T9" fmla="*/ 0 h 9"/>
                <a:gd name="T10" fmla="*/ 123 w 49"/>
                <a:gd name="T11" fmla="*/ 0 h 9"/>
                <a:gd name="T12" fmla="*/ 0 60000 65536"/>
                <a:gd name="T13" fmla="*/ 0 60000 65536"/>
                <a:gd name="T14" fmla="*/ 0 60000 65536"/>
                <a:gd name="T15" fmla="*/ 0 60000 65536"/>
                <a:gd name="T16" fmla="*/ 0 60000 65536"/>
                <a:gd name="T17" fmla="*/ 0 60000 65536"/>
                <a:gd name="T18" fmla="*/ 0 w 49"/>
                <a:gd name="T19" fmla="*/ 0 h 9"/>
                <a:gd name="T20" fmla="*/ 49 w 49"/>
                <a:gd name="T21" fmla="*/ 9 h 9"/>
              </a:gdLst>
              <a:ahLst/>
              <a:cxnLst>
                <a:cxn ang="T12">
                  <a:pos x="T0" y="T1"/>
                </a:cxn>
                <a:cxn ang="T13">
                  <a:pos x="T2" y="T3"/>
                </a:cxn>
                <a:cxn ang="T14">
                  <a:pos x="T4" y="T5"/>
                </a:cxn>
                <a:cxn ang="T15">
                  <a:pos x="T6" y="T7"/>
                </a:cxn>
                <a:cxn ang="T16">
                  <a:pos x="T8" y="T9"/>
                </a:cxn>
                <a:cxn ang="T17">
                  <a:pos x="T10" y="T11"/>
                </a:cxn>
              </a:cxnLst>
              <a:rect l="T18" t="T19" r="T20" b="T21"/>
              <a:pathLst>
                <a:path w="49" h="9">
                  <a:moveTo>
                    <a:pt x="48" y="0"/>
                  </a:moveTo>
                  <a:lnTo>
                    <a:pt x="32" y="8"/>
                  </a:lnTo>
                  <a:lnTo>
                    <a:pt x="24" y="0"/>
                  </a:lnTo>
                  <a:lnTo>
                    <a:pt x="16" y="0"/>
                  </a:lnTo>
                  <a:lnTo>
                    <a:pt x="0" y="0"/>
                  </a:lnTo>
                  <a:lnTo>
                    <a:pt x="48" y="0"/>
                  </a:lnTo>
                </a:path>
              </a:pathLst>
            </a:custGeom>
            <a:solidFill>
              <a:srgbClr val="FFFFFF"/>
            </a:solidFill>
            <a:ln w="12700" cap="rnd">
              <a:solidFill>
                <a:srgbClr val="000000"/>
              </a:solidFill>
              <a:round/>
              <a:headEnd/>
              <a:tailEnd/>
            </a:ln>
          </p:spPr>
          <p:txBody>
            <a:bodyPr/>
            <a:lstStyle/>
            <a:p>
              <a:endParaRPr lang="en-US"/>
            </a:p>
          </p:txBody>
        </p:sp>
        <p:sp>
          <p:nvSpPr>
            <p:cNvPr id="42036" name="Freeform 12"/>
            <p:cNvSpPr>
              <a:spLocks/>
            </p:cNvSpPr>
            <p:nvPr/>
          </p:nvSpPr>
          <p:spPr bwMode="auto">
            <a:xfrm>
              <a:off x="2824" y="2624"/>
              <a:ext cx="44" cy="9"/>
            </a:xfrm>
            <a:custGeom>
              <a:avLst/>
              <a:gdLst>
                <a:gd name="T0" fmla="*/ 0 w 41"/>
                <a:gd name="T1" fmla="*/ 0 h 9"/>
                <a:gd name="T2" fmla="*/ 35 w 41"/>
                <a:gd name="T3" fmla="*/ 8 h 9"/>
                <a:gd name="T4" fmla="*/ 92 w 41"/>
                <a:gd name="T5" fmla="*/ 0 h 9"/>
                <a:gd name="T6" fmla="*/ 0 w 41"/>
                <a:gd name="T7" fmla="*/ 0 h 9"/>
                <a:gd name="T8" fmla="*/ 0 60000 65536"/>
                <a:gd name="T9" fmla="*/ 0 60000 65536"/>
                <a:gd name="T10" fmla="*/ 0 60000 65536"/>
                <a:gd name="T11" fmla="*/ 0 60000 65536"/>
                <a:gd name="T12" fmla="*/ 0 w 41"/>
                <a:gd name="T13" fmla="*/ 0 h 9"/>
                <a:gd name="T14" fmla="*/ 41 w 41"/>
                <a:gd name="T15" fmla="*/ 9 h 9"/>
              </a:gdLst>
              <a:ahLst/>
              <a:cxnLst>
                <a:cxn ang="T8">
                  <a:pos x="T0" y="T1"/>
                </a:cxn>
                <a:cxn ang="T9">
                  <a:pos x="T2" y="T3"/>
                </a:cxn>
                <a:cxn ang="T10">
                  <a:pos x="T4" y="T5"/>
                </a:cxn>
                <a:cxn ang="T11">
                  <a:pos x="T6" y="T7"/>
                </a:cxn>
              </a:cxnLst>
              <a:rect l="T12" t="T13" r="T14" b="T15"/>
              <a:pathLst>
                <a:path w="41" h="9">
                  <a:moveTo>
                    <a:pt x="0" y="0"/>
                  </a:moveTo>
                  <a:lnTo>
                    <a:pt x="16" y="8"/>
                  </a:lnTo>
                  <a:lnTo>
                    <a:pt x="40" y="0"/>
                  </a:lnTo>
                  <a:lnTo>
                    <a:pt x="0" y="0"/>
                  </a:lnTo>
                </a:path>
              </a:pathLst>
            </a:custGeom>
            <a:solidFill>
              <a:srgbClr val="FFFFFF"/>
            </a:solidFill>
            <a:ln w="12700" cap="rnd">
              <a:solidFill>
                <a:srgbClr val="000000"/>
              </a:solidFill>
              <a:round/>
              <a:headEnd/>
              <a:tailEnd/>
            </a:ln>
          </p:spPr>
          <p:txBody>
            <a:bodyPr/>
            <a:lstStyle/>
            <a:p>
              <a:endParaRPr lang="en-US"/>
            </a:p>
          </p:txBody>
        </p:sp>
        <p:sp>
          <p:nvSpPr>
            <p:cNvPr id="42037" name="Freeform 13"/>
            <p:cNvSpPr>
              <a:spLocks/>
            </p:cNvSpPr>
            <p:nvPr/>
          </p:nvSpPr>
          <p:spPr bwMode="auto">
            <a:xfrm>
              <a:off x="3127" y="2408"/>
              <a:ext cx="70" cy="9"/>
            </a:xfrm>
            <a:custGeom>
              <a:avLst/>
              <a:gdLst>
                <a:gd name="T0" fmla="*/ 156 w 65"/>
                <a:gd name="T1" fmla="*/ 0 h 9"/>
                <a:gd name="T2" fmla="*/ 97 w 65"/>
                <a:gd name="T3" fmla="*/ 0 h 9"/>
                <a:gd name="T4" fmla="*/ 78 w 65"/>
                <a:gd name="T5" fmla="*/ 0 h 9"/>
                <a:gd name="T6" fmla="*/ 58 w 65"/>
                <a:gd name="T7" fmla="*/ 0 h 9"/>
                <a:gd name="T8" fmla="*/ 0 w 65"/>
                <a:gd name="T9" fmla="*/ 8 h 9"/>
                <a:gd name="T10" fmla="*/ 156 w 65"/>
                <a:gd name="T11" fmla="*/ 0 h 9"/>
                <a:gd name="T12" fmla="*/ 0 60000 65536"/>
                <a:gd name="T13" fmla="*/ 0 60000 65536"/>
                <a:gd name="T14" fmla="*/ 0 60000 65536"/>
                <a:gd name="T15" fmla="*/ 0 60000 65536"/>
                <a:gd name="T16" fmla="*/ 0 60000 65536"/>
                <a:gd name="T17" fmla="*/ 0 60000 65536"/>
                <a:gd name="T18" fmla="*/ 0 w 65"/>
                <a:gd name="T19" fmla="*/ 0 h 9"/>
                <a:gd name="T20" fmla="*/ 65 w 65"/>
                <a:gd name="T21" fmla="*/ 9 h 9"/>
              </a:gdLst>
              <a:ahLst/>
              <a:cxnLst>
                <a:cxn ang="T12">
                  <a:pos x="T0" y="T1"/>
                </a:cxn>
                <a:cxn ang="T13">
                  <a:pos x="T2" y="T3"/>
                </a:cxn>
                <a:cxn ang="T14">
                  <a:pos x="T4" y="T5"/>
                </a:cxn>
                <a:cxn ang="T15">
                  <a:pos x="T6" y="T7"/>
                </a:cxn>
                <a:cxn ang="T16">
                  <a:pos x="T8" y="T9"/>
                </a:cxn>
                <a:cxn ang="T17">
                  <a:pos x="T10" y="T11"/>
                </a:cxn>
              </a:cxnLst>
              <a:rect l="T18" t="T19" r="T20" b="T21"/>
              <a:pathLst>
                <a:path w="65" h="9">
                  <a:moveTo>
                    <a:pt x="64" y="0"/>
                  </a:moveTo>
                  <a:lnTo>
                    <a:pt x="40" y="0"/>
                  </a:lnTo>
                  <a:lnTo>
                    <a:pt x="32" y="0"/>
                  </a:lnTo>
                  <a:lnTo>
                    <a:pt x="24" y="0"/>
                  </a:lnTo>
                  <a:lnTo>
                    <a:pt x="0" y="8"/>
                  </a:lnTo>
                  <a:lnTo>
                    <a:pt x="64" y="0"/>
                  </a:lnTo>
                </a:path>
              </a:pathLst>
            </a:custGeom>
            <a:solidFill>
              <a:srgbClr val="FFFFFF"/>
            </a:solidFill>
            <a:ln w="12700" cap="rnd">
              <a:solidFill>
                <a:srgbClr val="000000"/>
              </a:solidFill>
              <a:round/>
              <a:headEnd/>
              <a:tailEnd/>
            </a:ln>
          </p:spPr>
          <p:txBody>
            <a:bodyPr/>
            <a:lstStyle/>
            <a:p>
              <a:endParaRPr lang="en-US"/>
            </a:p>
          </p:txBody>
        </p:sp>
        <p:sp>
          <p:nvSpPr>
            <p:cNvPr id="42038" name="Freeform 14"/>
            <p:cNvSpPr>
              <a:spLocks/>
            </p:cNvSpPr>
            <p:nvPr/>
          </p:nvSpPr>
          <p:spPr bwMode="auto">
            <a:xfrm>
              <a:off x="2720" y="2384"/>
              <a:ext cx="113" cy="273"/>
            </a:xfrm>
            <a:custGeom>
              <a:avLst/>
              <a:gdLst>
                <a:gd name="T0" fmla="*/ 252 w 105"/>
                <a:gd name="T1" fmla="*/ 0 h 273"/>
                <a:gd name="T2" fmla="*/ 230 w 105"/>
                <a:gd name="T3" fmla="*/ 64 h 273"/>
                <a:gd name="T4" fmla="*/ 212 w 105"/>
                <a:gd name="T5" fmla="*/ 136 h 273"/>
                <a:gd name="T6" fmla="*/ 230 w 105"/>
                <a:gd name="T7" fmla="*/ 216 h 273"/>
                <a:gd name="T8" fmla="*/ 252 w 105"/>
                <a:gd name="T9" fmla="*/ 272 h 273"/>
                <a:gd name="T10" fmla="*/ 58 w 105"/>
                <a:gd name="T11" fmla="*/ 272 h 273"/>
                <a:gd name="T12" fmla="*/ 20 w 105"/>
                <a:gd name="T13" fmla="*/ 216 h 273"/>
                <a:gd name="T14" fmla="*/ 0 w 105"/>
                <a:gd name="T15" fmla="*/ 136 h 273"/>
                <a:gd name="T16" fmla="*/ 0 w 105"/>
                <a:gd name="T17" fmla="*/ 56 h 273"/>
                <a:gd name="T18" fmla="*/ 37 w 105"/>
                <a:gd name="T19" fmla="*/ 0 h 273"/>
                <a:gd name="T20" fmla="*/ 252 w 105"/>
                <a:gd name="T21" fmla="*/ 0 h 2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273"/>
                <a:gd name="T35" fmla="*/ 105 w 105"/>
                <a:gd name="T36" fmla="*/ 273 h 2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273">
                  <a:moveTo>
                    <a:pt x="104" y="0"/>
                  </a:moveTo>
                  <a:lnTo>
                    <a:pt x="96" y="64"/>
                  </a:lnTo>
                  <a:lnTo>
                    <a:pt x="88" y="136"/>
                  </a:lnTo>
                  <a:lnTo>
                    <a:pt x="96" y="216"/>
                  </a:lnTo>
                  <a:lnTo>
                    <a:pt x="104" y="272"/>
                  </a:lnTo>
                  <a:lnTo>
                    <a:pt x="24" y="272"/>
                  </a:lnTo>
                  <a:lnTo>
                    <a:pt x="8" y="216"/>
                  </a:lnTo>
                  <a:lnTo>
                    <a:pt x="0" y="136"/>
                  </a:lnTo>
                  <a:lnTo>
                    <a:pt x="0" y="56"/>
                  </a:lnTo>
                  <a:lnTo>
                    <a:pt x="16" y="0"/>
                  </a:lnTo>
                  <a:lnTo>
                    <a:pt x="104" y="0"/>
                  </a:lnTo>
                </a:path>
              </a:pathLst>
            </a:custGeom>
            <a:solidFill>
              <a:srgbClr val="FFFFFF"/>
            </a:solidFill>
            <a:ln w="12700" cap="rnd">
              <a:solidFill>
                <a:srgbClr val="000000"/>
              </a:solidFill>
              <a:round/>
              <a:headEnd/>
              <a:tailEnd/>
            </a:ln>
          </p:spPr>
          <p:txBody>
            <a:bodyPr/>
            <a:lstStyle/>
            <a:p>
              <a:endParaRPr lang="en-US"/>
            </a:p>
          </p:txBody>
        </p:sp>
      </p:grpSp>
      <p:grpSp>
        <p:nvGrpSpPr>
          <p:cNvPr id="3" name="Group 15"/>
          <p:cNvGrpSpPr>
            <a:grpSpLocks/>
          </p:cNvGrpSpPr>
          <p:nvPr/>
        </p:nvGrpSpPr>
        <p:grpSpPr bwMode="auto">
          <a:xfrm>
            <a:off x="935038" y="4121150"/>
            <a:ext cx="712787" cy="674688"/>
            <a:chOff x="441" y="2344"/>
            <a:chExt cx="486" cy="425"/>
          </a:xfrm>
        </p:grpSpPr>
        <p:sp>
          <p:nvSpPr>
            <p:cNvPr id="42023" name="Freeform 16"/>
            <p:cNvSpPr>
              <a:spLocks/>
            </p:cNvSpPr>
            <p:nvPr/>
          </p:nvSpPr>
          <p:spPr bwMode="auto">
            <a:xfrm>
              <a:off x="536" y="2344"/>
              <a:ext cx="391" cy="425"/>
            </a:xfrm>
            <a:custGeom>
              <a:avLst/>
              <a:gdLst>
                <a:gd name="T0" fmla="*/ 0 w 361"/>
                <a:gd name="T1" fmla="*/ 248 h 425"/>
                <a:gd name="T2" fmla="*/ 104 w 361"/>
                <a:gd name="T3" fmla="*/ 264 h 425"/>
                <a:gd name="T4" fmla="*/ 210 w 361"/>
                <a:gd name="T5" fmla="*/ 272 h 425"/>
                <a:gd name="T6" fmla="*/ 292 w 361"/>
                <a:gd name="T7" fmla="*/ 296 h 425"/>
                <a:gd name="T8" fmla="*/ 438 w 361"/>
                <a:gd name="T9" fmla="*/ 320 h 425"/>
                <a:gd name="T10" fmla="*/ 563 w 361"/>
                <a:gd name="T11" fmla="*/ 360 h 425"/>
                <a:gd name="T12" fmla="*/ 646 w 361"/>
                <a:gd name="T13" fmla="*/ 384 h 425"/>
                <a:gd name="T14" fmla="*/ 714 w 361"/>
                <a:gd name="T15" fmla="*/ 424 h 425"/>
                <a:gd name="T16" fmla="*/ 774 w 361"/>
                <a:gd name="T17" fmla="*/ 424 h 425"/>
                <a:gd name="T18" fmla="*/ 793 w 361"/>
                <a:gd name="T19" fmla="*/ 392 h 425"/>
                <a:gd name="T20" fmla="*/ 751 w 361"/>
                <a:gd name="T21" fmla="*/ 352 h 425"/>
                <a:gd name="T22" fmla="*/ 689 w 361"/>
                <a:gd name="T23" fmla="*/ 328 h 425"/>
                <a:gd name="T24" fmla="*/ 666 w 361"/>
                <a:gd name="T25" fmla="*/ 288 h 425"/>
                <a:gd name="T26" fmla="*/ 774 w 361"/>
                <a:gd name="T27" fmla="*/ 272 h 425"/>
                <a:gd name="T28" fmla="*/ 858 w 361"/>
                <a:gd name="T29" fmla="*/ 264 h 425"/>
                <a:gd name="T30" fmla="*/ 916 w 361"/>
                <a:gd name="T31" fmla="*/ 256 h 425"/>
                <a:gd name="T32" fmla="*/ 916 w 361"/>
                <a:gd name="T33" fmla="*/ 224 h 425"/>
                <a:gd name="T34" fmla="*/ 898 w 361"/>
                <a:gd name="T35" fmla="*/ 200 h 425"/>
                <a:gd name="T36" fmla="*/ 937 w 361"/>
                <a:gd name="T37" fmla="*/ 160 h 425"/>
                <a:gd name="T38" fmla="*/ 916 w 361"/>
                <a:gd name="T39" fmla="*/ 128 h 425"/>
                <a:gd name="T40" fmla="*/ 875 w 361"/>
                <a:gd name="T41" fmla="*/ 120 h 425"/>
                <a:gd name="T42" fmla="*/ 898 w 361"/>
                <a:gd name="T43" fmla="*/ 96 h 425"/>
                <a:gd name="T44" fmla="*/ 898 w 361"/>
                <a:gd name="T45" fmla="*/ 72 h 425"/>
                <a:gd name="T46" fmla="*/ 858 w 361"/>
                <a:gd name="T47" fmla="*/ 56 h 425"/>
                <a:gd name="T48" fmla="*/ 858 w 361"/>
                <a:gd name="T49" fmla="*/ 24 h 425"/>
                <a:gd name="T50" fmla="*/ 793 w 361"/>
                <a:gd name="T51" fmla="*/ 8 h 425"/>
                <a:gd name="T52" fmla="*/ 646 w 361"/>
                <a:gd name="T53" fmla="*/ 0 h 425"/>
                <a:gd name="T54" fmla="*/ 542 w 361"/>
                <a:gd name="T55" fmla="*/ 8 h 425"/>
                <a:gd name="T56" fmla="*/ 376 w 361"/>
                <a:gd name="T57" fmla="*/ 16 h 425"/>
                <a:gd name="T58" fmla="*/ 210 w 361"/>
                <a:gd name="T59" fmla="*/ 32 h 425"/>
                <a:gd name="T60" fmla="*/ 123 w 361"/>
                <a:gd name="T61" fmla="*/ 48 h 425"/>
                <a:gd name="T62" fmla="*/ 21 w 361"/>
                <a:gd name="T63" fmla="*/ 56 h 425"/>
                <a:gd name="T64" fmla="*/ 0 w 361"/>
                <a:gd name="T65" fmla="*/ 160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1"/>
                <a:gd name="T100" fmla="*/ 0 h 425"/>
                <a:gd name="T101" fmla="*/ 361 w 361"/>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1" h="425">
                  <a:moveTo>
                    <a:pt x="0" y="160"/>
                  </a:moveTo>
                  <a:lnTo>
                    <a:pt x="0" y="248"/>
                  </a:lnTo>
                  <a:lnTo>
                    <a:pt x="16" y="264"/>
                  </a:lnTo>
                  <a:lnTo>
                    <a:pt x="40" y="264"/>
                  </a:lnTo>
                  <a:lnTo>
                    <a:pt x="56" y="264"/>
                  </a:lnTo>
                  <a:lnTo>
                    <a:pt x="80" y="272"/>
                  </a:lnTo>
                  <a:lnTo>
                    <a:pt x="96" y="280"/>
                  </a:lnTo>
                  <a:lnTo>
                    <a:pt x="112" y="296"/>
                  </a:lnTo>
                  <a:lnTo>
                    <a:pt x="136" y="312"/>
                  </a:lnTo>
                  <a:lnTo>
                    <a:pt x="168" y="320"/>
                  </a:lnTo>
                  <a:lnTo>
                    <a:pt x="192" y="344"/>
                  </a:lnTo>
                  <a:lnTo>
                    <a:pt x="216" y="360"/>
                  </a:lnTo>
                  <a:lnTo>
                    <a:pt x="232" y="376"/>
                  </a:lnTo>
                  <a:lnTo>
                    <a:pt x="248" y="384"/>
                  </a:lnTo>
                  <a:lnTo>
                    <a:pt x="256" y="408"/>
                  </a:lnTo>
                  <a:lnTo>
                    <a:pt x="272" y="424"/>
                  </a:lnTo>
                  <a:lnTo>
                    <a:pt x="280" y="424"/>
                  </a:lnTo>
                  <a:lnTo>
                    <a:pt x="296" y="424"/>
                  </a:lnTo>
                  <a:lnTo>
                    <a:pt x="296" y="408"/>
                  </a:lnTo>
                  <a:lnTo>
                    <a:pt x="304" y="392"/>
                  </a:lnTo>
                  <a:lnTo>
                    <a:pt x="296" y="368"/>
                  </a:lnTo>
                  <a:lnTo>
                    <a:pt x="288" y="352"/>
                  </a:lnTo>
                  <a:lnTo>
                    <a:pt x="280" y="336"/>
                  </a:lnTo>
                  <a:lnTo>
                    <a:pt x="264" y="328"/>
                  </a:lnTo>
                  <a:lnTo>
                    <a:pt x="256" y="304"/>
                  </a:lnTo>
                  <a:lnTo>
                    <a:pt x="256" y="288"/>
                  </a:lnTo>
                  <a:lnTo>
                    <a:pt x="272" y="280"/>
                  </a:lnTo>
                  <a:lnTo>
                    <a:pt x="296" y="272"/>
                  </a:lnTo>
                  <a:lnTo>
                    <a:pt x="312" y="272"/>
                  </a:lnTo>
                  <a:lnTo>
                    <a:pt x="328" y="264"/>
                  </a:lnTo>
                  <a:lnTo>
                    <a:pt x="344" y="264"/>
                  </a:lnTo>
                  <a:lnTo>
                    <a:pt x="352" y="256"/>
                  </a:lnTo>
                  <a:lnTo>
                    <a:pt x="352" y="240"/>
                  </a:lnTo>
                  <a:lnTo>
                    <a:pt x="352" y="224"/>
                  </a:lnTo>
                  <a:lnTo>
                    <a:pt x="352" y="208"/>
                  </a:lnTo>
                  <a:lnTo>
                    <a:pt x="344" y="200"/>
                  </a:lnTo>
                  <a:lnTo>
                    <a:pt x="352" y="176"/>
                  </a:lnTo>
                  <a:lnTo>
                    <a:pt x="360" y="160"/>
                  </a:lnTo>
                  <a:lnTo>
                    <a:pt x="352" y="144"/>
                  </a:lnTo>
                  <a:lnTo>
                    <a:pt x="352" y="128"/>
                  </a:lnTo>
                  <a:lnTo>
                    <a:pt x="344" y="128"/>
                  </a:lnTo>
                  <a:lnTo>
                    <a:pt x="336" y="120"/>
                  </a:lnTo>
                  <a:lnTo>
                    <a:pt x="344" y="104"/>
                  </a:lnTo>
                  <a:lnTo>
                    <a:pt x="344" y="96"/>
                  </a:lnTo>
                  <a:lnTo>
                    <a:pt x="344" y="80"/>
                  </a:lnTo>
                  <a:lnTo>
                    <a:pt x="344" y="72"/>
                  </a:lnTo>
                  <a:lnTo>
                    <a:pt x="336" y="64"/>
                  </a:lnTo>
                  <a:lnTo>
                    <a:pt x="328" y="56"/>
                  </a:lnTo>
                  <a:lnTo>
                    <a:pt x="328" y="40"/>
                  </a:lnTo>
                  <a:lnTo>
                    <a:pt x="328" y="24"/>
                  </a:lnTo>
                  <a:lnTo>
                    <a:pt x="312" y="16"/>
                  </a:lnTo>
                  <a:lnTo>
                    <a:pt x="304" y="8"/>
                  </a:lnTo>
                  <a:lnTo>
                    <a:pt x="280" y="0"/>
                  </a:lnTo>
                  <a:lnTo>
                    <a:pt x="248" y="0"/>
                  </a:lnTo>
                  <a:lnTo>
                    <a:pt x="232" y="0"/>
                  </a:lnTo>
                  <a:lnTo>
                    <a:pt x="208" y="8"/>
                  </a:lnTo>
                  <a:lnTo>
                    <a:pt x="176" y="8"/>
                  </a:lnTo>
                  <a:lnTo>
                    <a:pt x="144" y="16"/>
                  </a:lnTo>
                  <a:lnTo>
                    <a:pt x="112" y="24"/>
                  </a:lnTo>
                  <a:lnTo>
                    <a:pt x="80" y="32"/>
                  </a:lnTo>
                  <a:lnTo>
                    <a:pt x="64" y="40"/>
                  </a:lnTo>
                  <a:lnTo>
                    <a:pt x="48" y="48"/>
                  </a:lnTo>
                  <a:lnTo>
                    <a:pt x="32" y="48"/>
                  </a:lnTo>
                  <a:lnTo>
                    <a:pt x="8" y="56"/>
                  </a:lnTo>
                  <a:lnTo>
                    <a:pt x="0" y="72"/>
                  </a:lnTo>
                  <a:lnTo>
                    <a:pt x="0" y="160"/>
                  </a:lnTo>
                </a:path>
              </a:pathLst>
            </a:custGeom>
            <a:solidFill>
              <a:srgbClr val="FFFFFF"/>
            </a:solidFill>
            <a:ln w="12700" cap="rnd">
              <a:solidFill>
                <a:srgbClr val="000000"/>
              </a:solidFill>
              <a:round/>
              <a:headEnd/>
              <a:tailEnd/>
            </a:ln>
          </p:spPr>
          <p:txBody>
            <a:bodyPr/>
            <a:lstStyle/>
            <a:p>
              <a:endParaRPr lang="en-US"/>
            </a:p>
          </p:txBody>
        </p:sp>
        <p:sp>
          <p:nvSpPr>
            <p:cNvPr id="42024" name="Freeform 17"/>
            <p:cNvSpPr>
              <a:spLocks/>
            </p:cNvSpPr>
            <p:nvPr/>
          </p:nvSpPr>
          <p:spPr bwMode="auto">
            <a:xfrm>
              <a:off x="788" y="2624"/>
              <a:ext cx="35" cy="33"/>
            </a:xfrm>
            <a:custGeom>
              <a:avLst/>
              <a:gdLst>
                <a:gd name="T0" fmla="*/ 31 w 33"/>
                <a:gd name="T1" fmla="*/ 32 h 33"/>
                <a:gd name="T2" fmla="*/ 0 w 33"/>
                <a:gd name="T3" fmla="*/ 16 h 33"/>
                <a:gd name="T4" fmla="*/ 0 w 33"/>
                <a:gd name="T5" fmla="*/ 8 h 33"/>
                <a:gd name="T6" fmla="*/ 64 w 33"/>
                <a:gd name="T7" fmla="*/ 0 h 33"/>
                <a:gd name="T8" fmla="*/ 31 w 33"/>
                <a:gd name="T9" fmla="*/ 32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16" y="32"/>
                  </a:moveTo>
                  <a:lnTo>
                    <a:pt x="0" y="16"/>
                  </a:lnTo>
                  <a:lnTo>
                    <a:pt x="0" y="8"/>
                  </a:lnTo>
                  <a:lnTo>
                    <a:pt x="32" y="0"/>
                  </a:lnTo>
                  <a:lnTo>
                    <a:pt x="16" y="32"/>
                  </a:lnTo>
                </a:path>
              </a:pathLst>
            </a:custGeom>
            <a:solidFill>
              <a:srgbClr val="FFFFFF"/>
            </a:solidFill>
            <a:ln w="12700" cap="rnd">
              <a:solidFill>
                <a:srgbClr val="000000"/>
              </a:solidFill>
              <a:round/>
              <a:headEnd/>
              <a:tailEnd/>
            </a:ln>
          </p:spPr>
          <p:txBody>
            <a:bodyPr/>
            <a:lstStyle/>
            <a:p>
              <a:endParaRPr lang="en-US"/>
            </a:p>
          </p:txBody>
        </p:sp>
        <p:sp>
          <p:nvSpPr>
            <p:cNvPr id="42025" name="Freeform 18"/>
            <p:cNvSpPr>
              <a:spLocks/>
            </p:cNvSpPr>
            <p:nvPr/>
          </p:nvSpPr>
          <p:spPr bwMode="auto">
            <a:xfrm>
              <a:off x="814" y="2736"/>
              <a:ext cx="27" cy="25"/>
            </a:xfrm>
            <a:custGeom>
              <a:avLst/>
              <a:gdLst>
                <a:gd name="T0" fmla="*/ 0 w 25"/>
                <a:gd name="T1" fmla="*/ 0 h 25"/>
                <a:gd name="T2" fmla="*/ 39 w 25"/>
                <a:gd name="T3" fmla="*/ 8 h 25"/>
                <a:gd name="T4" fmla="*/ 60 w 25"/>
                <a:gd name="T5" fmla="*/ 24 h 25"/>
                <a:gd name="T6" fmla="*/ 0 w 25"/>
                <a:gd name="T7" fmla="*/ 0 h 25"/>
                <a:gd name="T8" fmla="*/ 0 60000 65536"/>
                <a:gd name="T9" fmla="*/ 0 60000 65536"/>
                <a:gd name="T10" fmla="*/ 0 60000 65536"/>
                <a:gd name="T11" fmla="*/ 0 60000 65536"/>
                <a:gd name="T12" fmla="*/ 0 w 25"/>
                <a:gd name="T13" fmla="*/ 0 h 25"/>
                <a:gd name="T14" fmla="*/ 25 w 25"/>
                <a:gd name="T15" fmla="*/ 25 h 25"/>
              </a:gdLst>
              <a:ahLst/>
              <a:cxnLst>
                <a:cxn ang="T8">
                  <a:pos x="T0" y="T1"/>
                </a:cxn>
                <a:cxn ang="T9">
                  <a:pos x="T2" y="T3"/>
                </a:cxn>
                <a:cxn ang="T10">
                  <a:pos x="T4" y="T5"/>
                </a:cxn>
                <a:cxn ang="T11">
                  <a:pos x="T6" y="T7"/>
                </a:cxn>
              </a:cxnLst>
              <a:rect l="T12" t="T13" r="T14" b="T15"/>
              <a:pathLst>
                <a:path w="25" h="25">
                  <a:moveTo>
                    <a:pt x="0" y="0"/>
                  </a:moveTo>
                  <a:lnTo>
                    <a:pt x="16" y="8"/>
                  </a:lnTo>
                  <a:lnTo>
                    <a:pt x="24" y="24"/>
                  </a:lnTo>
                  <a:lnTo>
                    <a:pt x="0" y="0"/>
                  </a:lnTo>
                </a:path>
              </a:pathLst>
            </a:custGeom>
            <a:solidFill>
              <a:srgbClr val="FFFFFF"/>
            </a:solidFill>
            <a:ln w="12700" cap="rnd">
              <a:solidFill>
                <a:srgbClr val="000000"/>
              </a:solidFill>
              <a:round/>
              <a:headEnd/>
              <a:tailEnd/>
            </a:ln>
          </p:spPr>
          <p:txBody>
            <a:bodyPr/>
            <a:lstStyle/>
            <a:p>
              <a:endParaRPr lang="en-US"/>
            </a:p>
          </p:txBody>
        </p:sp>
        <p:sp>
          <p:nvSpPr>
            <p:cNvPr id="42026" name="Freeform 19"/>
            <p:cNvSpPr>
              <a:spLocks/>
            </p:cNvSpPr>
            <p:nvPr/>
          </p:nvSpPr>
          <p:spPr bwMode="auto">
            <a:xfrm>
              <a:off x="814" y="2360"/>
              <a:ext cx="53" cy="1"/>
            </a:xfrm>
            <a:custGeom>
              <a:avLst/>
              <a:gdLst>
                <a:gd name="T0" fmla="*/ 123 w 49"/>
                <a:gd name="T1" fmla="*/ 0 h 1"/>
                <a:gd name="T2" fmla="*/ 83 w 49"/>
                <a:gd name="T3" fmla="*/ 0 h 1"/>
                <a:gd name="T4" fmla="*/ 61 w 49"/>
                <a:gd name="T5" fmla="*/ 0 h 1"/>
                <a:gd name="T6" fmla="*/ 21 w 49"/>
                <a:gd name="T7" fmla="*/ 0 h 1"/>
                <a:gd name="T8" fmla="*/ 0 w 49"/>
                <a:gd name="T9" fmla="*/ 0 h 1"/>
                <a:gd name="T10" fmla="*/ 123 w 49"/>
                <a:gd name="T11" fmla="*/ 0 h 1"/>
                <a:gd name="T12" fmla="*/ 0 60000 65536"/>
                <a:gd name="T13" fmla="*/ 0 60000 65536"/>
                <a:gd name="T14" fmla="*/ 0 60000 65536"/>
                <a:gd name="T15" fmla="*/ 0 60000 65536"/>
                <a:gd name="T16" fmla="*/ 0 60000 65536"/>
                <a:gd name="T17" fmla="*/ 0 60000 65536"/>
                <a:gd name="T18" fmla="*/ 0 w 49"/>
                <a:gd name="T19" fmla="*/ 0 h 1"/>
                <a:gd name="T20" fmla="*/ 49 w 49"/>
                <a:gd name="T21" fmla="*/ 1 h 1"/>
              </a:gdLst>
              <a:ahLst/>
              <a:cxnLst>
                <a:cxn ang="T12">
                  <a:pos x="T0" y="T1"/>
                </a:cxn>
                <a:cxn ang="T13">
                  <a:pos x="T2" y="T3"/>
                </a:cxn>
                <a:cxn ang="T14">
                  <a:pos x="T4" y="T5"/>
                </a:cxn>
                <a:cxn ang="T15">
                  <a:pos x="T6" y="T7"/>
                </a:cxn>
                <a:cxn ang="T16">
                  <a:pos x="T8" y="T9"/>
                </a:cxn>
                <a:cxn ang="T17">
                  <a:pos x="T10" y="T11"/>
                </a:cxn>
              </a:cxnLst>
              <a:rect l="T18" t="T19" r="T20" b="T21"/>
              <a:pathLst>
                <a:path w="49" h="1">
                  <a:moveTo>
                    <a:pt x="48" y="0"/>
                  </a:moveTo>
                  <a:lnTo>
                    <a:pt x="32" y="0"/>
                  </a:lnTo>
                  <a:lnTo>
                    <a:pt x="24" y="0"/>
                  </a:lnTo>
                  <a:lnTo>
                    <a:pt x="8" y="0"/>
                  </a:lnTo>
                  <a:lnTo>
                    <a:pt x="0" y="0"/>
                  </a:lnTo>
                  <a:lnTo>
                    <a:pt x="48" y="0"/>
                  </a:lnTo>
                </a:path>
              </a:pathLst>
            </a:custGeom>
            <a:solidFill>
              <a:srgbClr val="FFFFFF"/>
            </a:solidFill>
            <a:ln w="12700" cap="rnd">
              <a:solidFill>
                <a:srgbClr val="000000"/>
              </a:solidFill>
              <a:round/>
              <a:headEnd/>
              <a:tailEnd/>
            </a:ln>
          </p:spPr>
          <p:txBody>
            <a:bodyPr/>
            <a:lstStyle/>
            <a:p>
              <a:endParaRPr lang="en-US"/>
            </a:p>
          </p:txBody>
        </p:sp>
        <p:sp>
          <p:nvSpPr>
            <p:cNvPr id="42027" name="Freeform 20"/>
            <p:cNvSpPr>
              <a:spLocks/>
            </p:cNvSpPr>
            <p:nvPr/>
          </p:nvSpPr>
          <p:spPr bwMode="auto">
            <a:xfrm>
              <a:off x="545" y="2400"/>
              <a:ext cx="44" cy="9"/>
            </a:xfrm>
            <a:custGeom>
              <a:avLst/>
              <a:gdLst>
                <a:gd name="T0" fmla="*/ 0 w 41"/>
                <a:gd name="T1" fmla="*/ 8 h 9"/>
                <a:gd name="T2" fmla="*/ 35 w 41"/>
                <a:gd name="T3" fmla="*/ 0 h 9"/>
                <a:gd name="T4" fmla="*/ 92 w 41"/>
                <a:gd name="T5" fmla="*/ 8 h 9"/>
                <a:gd name="T6" fmla="*/ 0 w 41"/>
                <a:gd name="T7" fmla="*/ 8 h 9"/>
                <a:gd name="T8" fmla="*/ 0 60000 65536"/>
                <a:gd name="T9" fmla="*/ 0 60000 65536"/>
                <a:gd name="T10" fmla="*/ 0 60000 65536"/>
                <a:gd name="T11" fmla="*/ 0 60000 65536"/>
                <a:gd name="T12" fmla="*/ 0 w 41"/>
                <a:gd name="T13" fmla="*/ 0 h 9"/>
                <a:gd name="T14" fmla="*/ 41 w 41"/>
                <a:gd name="T15" fmla="*/ 9 h 9"/>
              </a:gdLst>
              <a:ahLst/>
              <a:cxnLst>
                <a:cxn ang="T8">
                  <a:pos x="T0" y="T1"/>
                </a:cxn>
                <a:cxn ang="T9">
                  <a:pos x="T2" y="T3"/>
                </a:cxn>
                <a:cxn ang="T10">
                  <a:pos x="T4" y="T5"/>
                </a:cxn>
                <a:cxn ang="T11">
                  <a:pos x="T6" y="T7"/>
                </a:cxn>
              </a:cxnLst>
              <a:rect l="T12" t="T13" r="T14" b="T15"/>
              <a:pathLst>
                <a:path w="41" h="9">
                  <a:moveTo>
                    <a:pt x="0" y="8"/>
                  </a:moveTo>
                  <a:lnTo>
                    <a:pt x="16" y="0"/>
                  </a:lnTo>
                  <a:lnTo>
                    <a:pt x="40" y="8"/>
                  </a:lnTo>
                  <a:lnTo>
                    <a:pt x="0" y="8"/>
                  </a:lnTo>
                </a:path>
              </a:pathLst>
            </a:custGeom>
            <a:solidFill>
              <a:srgbClr val="FFFFFF"/>
            </a:solidFill>
            <a:ln w="12700" cap="rnd">
              <a:solidFill>
                <a:srgbClr val="000000"/>
              </a:solidFill>
              <a:round/>
              <a:headEnd/>
              <a:tailEnd/>
            </a:ln>
          </p:spPr>
          <p:txBody>
            <a:bodyPr/>
            <a:lstStyle/>
            <a:p>
              <a:endParaRPr lang="en-US"/>
            </a:p>
          </p:txBody>
        </p:sp>
        <p:sp>
          <p:nvSpPr>
            <p:cNvPr id="42028" name="Freeform 21"/>
            <p:cNvSpPr>
              <a:spLocks/>
            </p:cNvSpPr>
            <p:nvPr/>
          </p:nvSpPr>
          <p:spPr bwMode="auto">
            <a:xfrm>
              <a:off x="441" y="2392"/>
              <a:ext cx="114" cy="233"/>
            </a:xfrm>
            <a:custGeom>
              <a:avLst/>
              <a:gdLst>
                <a:gd name="T0" fmla="*/ 279 w 105"/>
                <a:gd name="T1" fmla="*/ 0 h 233"/>
                <a:gd name="T2" fmla="*/ 257 w 105"/>
                <a:gd name="T3" fmla="*/ 56 h 233"/>
                <a:gd name="T4" fmla="*/ 237 w 105"/>
                <a:gd name="T5" fmla="*/ 120 h 233"/>
                <a:gd name="T6" fmla="*/ 257 w 105"/>
                <a:gd name="T7" fmla="*/ 184 h 233"/>
                <a:gd name="T8" fmla="*/ 279 w 105"/>
                <a:gd name="T9" fmla="*/ 232 h 233"/>
                <a:gd name="T10" fmla="*/ 64 w 105"/>
                <a:gd name="T11" fmla="*/ 232 h 233"/>
                <a:gd name="T12" fmla="*/ 0 w 105"/>
                <a:gd name="T13" fmla="*/ 184 h 233"/>
                <a:gd name="T14" fmla="*/ 0 w 105"/>
                <a:gd name="T15" fmla="*/ 120 h 233"/>
                <a:gd name="T16" fmla="*/ 0 w 105"/>
                <a:gd name="T17" fmla="*/ 48 h 233"/>
                <a:gd name="T18" fmla="*/ 42 w 105"/>
                <a:gd name="T19" fmla="*/ 0 h 233"/>
                <a:gd name="T20" fmla="*/ 279 w 105"/>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233"/>
                <a:gd name="T35" fmla="*/ 105 w 105"/>
                <a:gd name="T36" fmla="*/ 233 h 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233">
                  <a:moveTo>
                    <a:pt x="104" y="0"/>
                  </a:moveTo>
                  <a:lnTo>
                    <a:pt x="96" y="56"/>
                  </a:lnTo>
                  <a:lnTo>
                    <a:pt x="88" y="120"/>
                  </a:lnTo>
                  <a:lnTo>
                    <a:pt x="96" y="184"/>
                  </a:lnTo>
                  <a:lnTo>
                    <a:pt x="104" y="232"/>
                  </a:lnTo>
                  <a:lnTo>
                    <a:pt x="24" y="232"/>
                  </a:lnTo>
                  <a:lnTo>
                    <a:pt x="0" y="184"/>
                  </a:lnTo>
                  <a:lnTo>
                    <a:pt x="0" y="120"/>
                  </a:lnTo>
                  <a:lnTo>
                    <a:pt x="0" y="48"/>
                  </a:lnTo>
                  <a:lnTo>
                    <a:pt x="16" y="0"/>
                  </a:lnTo>
                  <a:lnTo>
                    <a:pt x="104" y="0"/>
                  </a:lnTo>
                </a:path>
              </a:pathLst>
            </a:custGeom>
            <a:solidFill>
              <a:srgbClr val="FFFFFF"/>
            </a:solidFill>
            <a:ln w="12700" cap="rnd">
              <a:solidFill>
                <a:srgbClr val="000000"/>
              </a:solidFill>
              <a:round/>
              <a:headEnd/>
              <a:tailEnd/>
            </a:ln>
          </p:spPr>
          <p:txBody>
            <a:bodyPr/>
            <a:lstStyle/>
            <a:p>
              <a:endParaRPr lang="en-US"/>
            </a:p>
          </p:txBody>
        </p:sp>
      </p:grpSp>
      <p:grpSp>
        <p:nvGrpSpPr>
          <p:cNvPr id="4" name="Group 22"/>
          <p:cNvGrpSpPr>
            <a:grpSpLocks/>
          </p:cNvGrpSpPr>
          <p:nvPr/>
        </p:nvGrpSpPr>
        <p:grpSpPr bwMode="auto">
          <a:xfrm>
            <a:off x="1760538" y="3154363"/>
            <a:ext cx="1401762" cy="3060700"/>
            <a:chOff x="1004" y="1644"/>
            <a:chExt cx="956" cy="2196"/>
          </a:xfrm>
        </p:grpSpPr>
        <p:sp>
          <p:nvSpPr>
            <p:cNvPr id="42007" name="Rectangle 23"/>
            <p:cNvSpPr>
              <a:spLocks noChangeArrowheads="1"/>
            </p:cNvSpPr>
            <p:nvPr/>
          </p:nvSpPr>
          <p:spPr bwMode="auto">
            <a:xfrm>
              <a:off x="1004" y="1696"/>
              <a:ext cx="771" cy="608"/>
            </a:xfrm>
            <a:prstGeom prst="rect">
              <a:avLst/>
            </a:prstGeom>
            <a:solidFill>
              <a:srgbClr val="FFFFFF"/>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2008" name="Rectangle 24"/>
            <p:cNvSpPr>
              <a:spLocks noChangeArrowheads="1"/>
            </p:cNvSpPr>
            <p:nvPr/>
          </p:nvSpPr>
          <p:spPr bwMode="auto">
            <a:xfrm>
              <a:off x="1008" y="1700"/>
              <a:ext cx="952" cy="79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2009" name="Line 25"/>
            <p:cNvSpPr>
              <a:spLocks noChangeShapeType="1"/>
            </p:cNvSpPr>
            <p:nvPr/>
          </p:nvSpPr>
          <p:spPr bwMode="auto">
            <a:xfrm>
              <a:off x="1008" y="1884"/>
              <a:ext cx="9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0" name="Line 26"/>
            <p:cNvSpPr>
              <a:spLocks noChangeShapeType="1"/>
            </p:cNvSpPr>
            <p:nvPr/>
          </p:nvSpPr>
          <p:spPr bwMode="auto">
            <a:xfrm>
              <a:off x="1008" y="2068"/>
              <a:ext cx="9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1" name="Rectangle 27"/>
            <p:cNvSpPr>
              <a:spLocks noChangeArrowheads="1"/>
            </p:cNvSpPr>
            <p:nvPr/>
          </p:nvSpPr>
          <p:spPr bwMode="auto">
            <a:xfrm>
              <a:off x="1007" y="2086"/>
              <a:ext cx="58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rPr>
                <a:t>+Add()</a:t>
              </a:r>
            </a:p>
          </p:txBody>
        </p:sp>
        <p:sp>
          <p:nvSpPr>
            <p:cNvPr id="42012" name="Rectangle 28"/>
            <p:cNvSpPr>
              <a:spLocks noChangeArrowheads="1"/>
            </p:cNvSpPr>
            <p:nvPr/>
          </p:nvSpPr>
          <p:spPr bwMode="auto">
            <a:xfrm>
              <a:off x="1018" y="2230"/>
              <a:ext cx="84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rPr>
                <a:t>+Remove()</a:t>
              </a:r>
            </a:p>
          </p:txBody>
        </p:sp>
        <p:sp>
          <p:nvSpPr>
            <p:cNvPr id="42013" name="Rectangle 29"/>
            <p:cNvSpPr>
              <a:spLocks noChangeArrowheads="1"/>
            </p:cNvSpPr>
            <p:nvPr/>
          </p:nvSpPr>
          <p:spPr bwMode="auto">
            <a:xfrm>
              <a:off x="1189" y="1644"/>
              <a:ext cx="41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a:solidFill>
                    <a:srgbClr val="000000"/>
                  </a:solidFill>
                </a:rPr>
                <a:t>List</a:t>
              </a:r>
            </a:p>
          </p:txBody>
        </p:sp>
        <p:sp>
          <p:nvSpPr>
            <p:cNvPr id="42014" name="Line 30"/>
            <p:cNvSpPr>
              <a:spLocks noChangeShapeType="1"/>
            </p:cNvSpPr>
            <p:nvPr/>
          </p:nvSpPr>
          <p:spPr bwMode="auto">
            <a:xfrm flipV="1">
              <a:off x="1457" y="2513"/>
              <a:ext cx="0" cy="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5" name="Freeform 31"/>
            <p:cNvSpPr>
              <a:spLocks/>
            </p:cNvSpPr>
            <p:nvPr/>
          </p:nvSpPr>
          <p:spPr bwMode="auto">
            <a:xfrm>
              <a:off x="1297" y="2604"/>
              <a:ext cx="313" cy="121"/>
            </a:xfrm>
            <a:custGeom>
              <a:avLst/>
              <a:gdLst>
                <a:gd name="T0" fmla="*/ 374 w 289"/>
                <a:gd name="T1" fmla="*/ 0 h 121"/>
                <a:gd name="T2" fmla="*/ 0 w 289"/>
                <a:gd name="T3" fmla="*/ 120 h 121"/>
                <a:gd name="T4" fmla="*/ 751 w 289"/>
                <a:gd name="T5" fmla="*/ 120 h 121"/>
                <a:gd name="T6" fmla="*/ 374 w 289"/>
                <a:gd name="T7" fmla="*/ 0 h 121"/>
                <a:gd name="T8" fmla="*/ 0 60000 65536"/>
                <a:gd name="T9" fmla="*/ 0 60000 65536"/>
                <a:gd name="T10" fmla="*/ 0 60000 65536"/>
                <a:gd name="T11" fmla="*/ 0 60000 65536"/>
                <a:gd name="T12" fmla="*/ 0 w 289"/>
                <a:gd name="T13" fmla="*/ 0 h 121"/>
                <a:gd name="T14" fmla="*/ 289 w 289"/>
                <a:gd name="T15" fmla="*/ 121 h 121"/>
              </a:gdLst>
              <a:ahLst/>
              <a:cxnLst>
                <a:cxn ang="T8">
                  <a:pos x="T0" y="T1"/>
                </a:cxn>
                <a:cxn ang="T9">
                  <a:pos x="T2" y="T3"/>
                </a:cxn>
                <a:cxn ang="T10">
                  <a:pos x="T4" y="T5"/>
                </a:cxn>
                <a:cxn ang="T11">
                  <a:pos x="T6" y="T7"/>
                </a:cxn>
              </a:cxnLst>
              <a:rect l="T12" t="T13" r="T14" b="T15"/>
              <a:pathLst>
                <a:path w="289" h="121">
                  <a:moveTo>
                    <a:pt x="144" y="0"/>
                  </a:moveTo>
                  <a:lnTo>
                    <a:pt x="0" y="120"/>
                  </a:lnTo>
                  <a:lnTo>
                    <a:pt x="288" y="120"/>
                  </a:lnTo>
                  <a:lnTo>
                    <a:pt x="144"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6" name="Line 32"/>
            <p:cNvSpPr>
              <a:spLocks noChangeShapeType="1"/>
            </p:cNvSpPr>
            <p:nvPr/>
          </p:nvSpPr>
          <p:spPr bwMode="auto">
            <a:xfrm>
              <a:off x="1457" y="2719"/>
              <a:ext cx="0" cy="1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7" name="Rectangle 33"/>
            <p:cNvSpPr>
              <a:spLocks noChangeArrowheads="1"/>
            </p:cNvSpPr>
            <p:nvPr/>
          </p:nvSpPr>
          <p:spPr bwMode="auto">
            <a:xfrm>
              <a:off x="1063" y="2854"/>
              <a:ext cx="771" cy="60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2018" name="Rectangle 34"/>
            <p:cNvSpPr>
              <a:spLocks noChangeArrowheads="1"/>
            </p:cNvSpPr>
            <p:nvPr/>
          </p:nvSpPr>
          <p:spPr bwMode="auto">
            <a:xfrm>
              <a:off x="1067" y="2858"/>
              <a:ext cx="771" cy="9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2019" name="Line 35"/>
            <p:cNvSpPr>
              <a:spLocks noChangeShapeType="1"/>
            </p:cNvSpPr>
            <p:nvPr/>
          </p:nvSpPr>
          <p:spPr bwMode="auto">
            <a:xfrm>
              <a:off x="1067" y="3042"/>
              <a:ext cx="77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0" name="Line 36"/>
            <p:cNvSpPr>
              <a:spLocks noChangeShapeType="1"/>
            </p:cNvSpPr>
            <p:nvPr/>
          </p:nvSpPr>
          <p:spPr bwMode="auto">
            <a:xfrm>
              <a:off x="1067" y="3226"/>
              <a:ext cx="77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1" name="Rectangle 37"/>
            <p:cNvSpPr>
              <a:spLocks noChangeArrowheads="1"/>
            </p:cNvSpPr>
            <p:nvPr/>
          </p:nvSpPr>
          <p:spPr bwMode="auto">
            <a:xfrm>
              <a:off x="1157" y="2794"/>
              <a:ext cx="54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a:solidFill>
                    <a:srgbClr val="000000"/>
                  </a:solidFill>
                </a:rPr>
                <a:t>Stack</a:t>
              </a:r>
            </a:p>
          </p:txBody>
        </p:sp>
        <p:sp>
          <p:nvSpPr>
            <p:cNvPr id="42022" name="Rectangle 38"/>
            <p:cNvSpPr>
              <a:spLocks noChangeArrowheads="1"/>
            </p:cNvSpPr>
            <p:nvPr/>
          </p:nvSpPr>
          <p:spPr bwMode="auto">
            <a:xfrm>
              <a:off x="1105" y="3179"/>
              <a:ext cx="625"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rPr>
                <a:t>+Push()</a:t>
              </a:r>
            </a:p>
            <a:p>
              <a:r>
                <a:rPr lang="en-US" altLang="en-US" b="0">
                  <a:solidFill>
                    <a:srgbClr val="000000"/>
                  </a:solidFill>
                </a:rPr>
                <a:t>+Pop()</a:t>
              </a:r>
            </a:p>
            <a:p>
              <a:r>
                <a:rPr lang="en-US" altLang="en-US" b="0">
                  <a:solidFill>
                    <a:srgbClr val="000000"/>
                  </a:solidFill>
                </a:rPr>
                <a:t>+Top()</a:t>
              </a:r>
            </a:p>
          </p:txBody>
        </p:sp>
      </p:grpSp>
      <p:grpSp>
        <p:nvGrpSpPr>
          <p:cNvPr id="5" name="Group 39"/>
          <p:cNvGrpSpPr>
            <a:grpSpLocks/>
          </p:cNvGrpSpPr>
          <p:nvPr/>
        </p:nvGrpSpPr>
        <p:grpSpPr bwMode="auto">
          <a:xfrm>
            <a:off x="5291138" y="3575050"/>
            <a:ext cx="3149600" cy="1617663"/>
            <a:chOff x="3361" y="1984"/>
            <a:chExt cx="2261" cy="1268"/>
          </a:xfrm>
        </p:grpSpPr>
        <p:sp>
          <p:nvSpPr>
            <p:cNvPr id="41992" name="Rectangle 40"/>
            <p:cNvSpPr>
              <a:spLocks noChangeArrowheads="1"/>
            </p:cNvSpPr>
            <p:nvPr/>
          </p:nvSpPr>
          <p:spPr bwMode="auto">
            <a:xfrm>
              <a:off x="3361" y="1984"/>
              <a:ext cx="797" cy="1144"/>
            </a:xfrm>
            <a:prstGeom prst="rect">
              <a:avLst/>
            </a:prstGeom>
            <a:solidFill>
              <a:srgbClr val="FFFFFF"/>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1993" name="Rectangle 41"/>
            <p:cNvSpPr>
              <a:spLocks noChangeArrowheads="1"/>
            </p:cNvSpPr>
            <p:nvPr/>
          </p:nvSpPr>
          <p:spPr bwMode="auto">
            <a:xfrm>
              <a:off x="3365" y="1988"/>
              <a:ext cx="797" cy="126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1994" name="Line 42"/>
            <p:cNvSpPr>
              <a:spLocks noChangeShapeType="1"/>
            </p:cNvSpPr>
            <p:nvPr/>
          </p:nvSpPr>
          <p:spPr bwMode="auto">
            <a:xfrm>
              <a:off x="3365" y="2332"/>
              <a:ext cx="79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5" name="Rectangle 43"/>
            <p:cNvSpPr>
              <a:spLocks noChangeArrowheads="1"/>
            </p:cNvSpPr>
            <p:nvPr/>
          </p:nvSpPr>
          <p:spPr bwMode="auto">
            <a:xfrm>
              <a:off x="3391" y="2526"/>
              <a:ext cx="625"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rPr>
                <a:t>+Push()</a:t>
              </a:r>
            </a:p>
            <a:p>
              <a:r>
                <a:rPr lang="en-US" altLang="en-US" b="0">
                  <a:solidFill>
                    <a:srgbClr val="000000"/>
                  </a:solidFill>
                </a:rPr>
                <a:t>+Pop()</a:t>
              </a:r>
            </a:p>
            <a:p>
              <a:r>
                <a:rPr lang="en-US" altLang="en-US" b="0">
                  <a:solidFill>
                    <a:srgbClr val="000000"/>
                  </a:solidFill>
                </a:rPr>
                <a:t>+Top()</a:t>
              </a:r>
            </a:p>
          </p:txBody>
        </p:sp>
        <p:sp>
          <p:nvSpPr>
            <p:cNvPr id="41996" name="Rectangle 44"/>
            <p:cNvSpPr>
              <a:spLocks noChangeArrowheads="1"/>
            </p:cNvSpPr>
            <p:nvPr/>
          </p:nvSpPr>
          <p:spPr bwMode="auto">
            <a:xfrm>
              <a:off x="3460" y="2047"/>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a:solidFill>
                    <a:srgbClr val="000000"/>
                  </a:solidFill>
                </a:rPr>
                <a:t>Stack</a:t>
              </a:r>
            </a:p>
          </p:txBody>
        </p:sp>
        <p:sp>
          <p:nvSpPr>
            <p:cNvPr id="41997" name="Rectangle 45"/>
            <p:cNvSpPr>
              <a:spLocks noChangeArrowheads="1"/>
            </p:cNvSpPr>
            <p:nvPr/>
          </p:nvSpPr>
          <p:spPr bwMode="auto">
            <a:xfrm>
              <a:off x="4712" y="2106"/>
              <a:ext cx="797" cy="712"/>
            </a:xfrm>
            <a:prstGeom prst="rect">
              <a:avLst/>
            </a:prstGeom>
            <a:solidFill>
              <a:srgbClr val="FFFFFF"/>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1998" name="Rectangle 46"/>
            <p:cNvSpPr>
              <a:spLocks noChangeArrowheads="1"/>
            </p:cNvSpPr>
            <p:nvPr/>
          </p:nvSpPr>
          <p:spPr bwMode="auto">
            <a:xfrm>
              <a:off x="4735" y="2555"/>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rPr>
                <a:t>Add()</a:t>
              </a:r>
            </a:p>
          </p:txBody>
        </p:sp>
        <p:sp>
          <p:nvSpPr>
            <p:cNvPr id="41999" name="Rectangle 47"/>
            <p:cNvSpPr>
              <a:spLocks noChangeArrowheads="1"/>
            </p:cNvSpPr>
            <p:nvPr/>
          </p:nvSpPr>
          <p:spPr bwMode="auto">
            <a:xfrm>
              <a:off x="4721" y="2717"/>
              <a:ext cx="8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rPr>
                <a:t>Remove()</a:t>
              </a:r>
            </a:p>
          </p:txBody>
        </p:sp>
        <p:sp>
          <p:nvSpPr>
            <p:cNvPr id="42000" name="Rectangle 48"/>
            <p:cNvSpPr>
              <a:spLocks noChangeArrowheads="1"/>
            </p:cNvSpPr>
            <p:nvPr/>
          </p:nvSpPr>
          <p:spPr bwMode="auto">
            <a:xfrm>
              <a:off x="4881" y="2075"/>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a:solidFill>
                    <a:srgbClr val="000000"/>
                  </a:solidFill>
                </a:rPr>
                <a:t>List</a:t>
              </a:r>
            </a:p>
          </p:txBody>
        </p:sp>
        <p:sp>
          <p:nvSpPr>
            <p:cNvPr id="42001" name="Line 49"/>
            <p:cNvSpPr>
              <a:spLocks noChangeShapeType="1"/>
            </p:cNvSpPr>
            <p:nvPr/>
          </p:nvSpPr>
          <p:spPr bwMode="auto">
            <a:xfrm>
              <a:off x="4198" y="2492"/>
              <a:ext cx="4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2" name="Line 50"/>
            <p:cNvSpPr>
              <a:spLocks noChangeShapeType="1"/>
            </p:cNvSpPr>
            <p:nvPr/>
          </p:nvSpPr>
          <p:spPr bwMode="auto">
            <a:xfrm>
              <a:off x="3365" y="2501"/>
              <a:ext cx="79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2003" name="Group 51"/>
            <p:cNvGrpSpPr>
              <a:grpSpLocks/>
            </p:cNvGrpSpPr>
            <p:nvPr/>
          </p:nvGrpSpPr>
          <p:grpSpPr bwMode="auto">
            <a:xfrm>
              <a:off x="4717" y="2110"/>
              <a:ext cx="905" cy="889"/>
              <a:chOff x="4355" y="2110"/>
              <a:chExt cx="836" cy="889"/>
            </a:xfrm>
          </p:grpSpPr>
          <p:sp>
            <p:nvSpPr>
              <p:cNvPr id="42004" name="Rectangle 52"/>
              <p:cNvSpPr>
                <a:spLocks noChangeArrowheads="1"/>
              </p:cNvSpPr>
              <p:nvPr/>
            </p:nvSpPr>
            <p:spPr bwMode="auto">
              <a:xfrm>
                <a:off x="4355" y="2110"/>
                <a:ext cx="836" cy="88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sz="1600"/>
              </a:p>
            </p:txBody>
          </p:sp>
          <p:sp>
            <p:nvSpPr>
              <p:cNvPr id="42005" name="Line 53"/>
              <p:cNvSpPr>
                <a:spLocks noChangeShapeType="1"/>
              </p:cNvSpPr>
              <p:nvPr/>
            </p:nvSpPr>
            <p:spPr bwMode="auto">
              <a:xfrm>
                <a:off x="4355" y="2542"/>
                <a:ext cx="8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6" name="Line 54"/>
              <p:cNvSpPr>
                <a:spLocks noChangeShapeType="1"/>
              </p:cNvSpPr>
              <p:nvPr/>
            </p:nvSpPr>
            <p:spPr bwMode="auto">
              <a:xfrm>
                <a:off x="4355" y="2361"/>
                <a:ext cx="8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763" y="999460"/>
            <a:ext cx="6889897" cy="509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9468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7"/>
          <p:cNvSpPr>
            <a:spLocks noGrp="1" noChangeArrowheads="1"/>
          </p:cNvSpPr>
          <p:nvPr>
            <p:ph type="title"/>
          </p:nvPr>
        </p:nvSpPr>
        <p:spPr/>
        <p:txBody>
          <a:bodyPr/>
          <a:lstStyle/>
          <a:p>
            <a:pPr eaLnBrk="1" hangingPunct="1"/>
            <a:r>
              <a:rPr lang="en-US" altLang="en-US" smtClean="0">
                <a:ea typeface="ＭＳ Ｐゴシック" pitchFamily="34" charset="-128"/>
              </a:rPr>
              <a:t>Object Design</a:t>
            </a:r>
          </a:p>
        </p:txBody>
      </p:sp>
      <p:sp>
        <p:nvSpPr>
          <p:cNvPr id="6147" name="Rectangle 28"/>
          <p:cNvSpPr>
            <a:spLocks noGrp="1" noChangeArrowheads="1"/>
          </p:cNvSpPr>
          <p:nvPr>
            <p:ph idx="1"/>
          </p:nvPr>
        </p:nvSpPr>
        <p:spPr>
          <a:xfrm>
            <a:off x="533400" y="1295400"/>
            <a:ext cx="8001000" cy="4211638"/>
          </a:xfrm>
        </p:spPr>
        <p:txBody>
          <a:bodyPr/>
          <a:lstStyle/>
          <a:p>
            <a:pPr eaLnBrk="1" hangingPunct="1"/>
            <a:r>
              <a:rPr lang="en-US" altLang="en-US" dirty="0">
                <a:ea typeface="ＭＳ Ｐゴシック" pitchFamily="34" charset="-128"/>
              </a:rPr>
              <a:t>Object design serves as the basis of implementation</a:t>
            </a:r>
            <a:r>
              <a:rPr lang="en-US" altLang="en-US" dirty="0" smtClean="0">
                <a:ea typeface="ＭＳ Ｐゴシック" pitchFamily="34" charset="-128"/>
              </a:rPr>
              <a:t>.</a:t>
            </a:r>
            <a:endParaRPr lang="en-US" altLang="en-US" dirty="0" smtClean="0">
              <a:ea typeface="ＭＳ Ｐゴシック" pitchFamily="34" charset="-128"/>
            </a:endParaRPr>
          </a:p>
          <a:p>
            <a:pPr eaLnBrk="1" hangingPunct="1"/>
            <a:r>
              <a:rPr lang="en-US" altLang="en-US" dirty="0" smtClean="0">
                <a:ea typeface="ＭＳ Ｐゴシック" pitchFamily="34" charset="-128"/>
              </a:rPr>
              <a:t>Purpose </a:t>
            </a:r>
            <a:r>
              <a:rPr lang="en-US" altLang="en-US" dirty="0" smtClean="0">
                <a:ea typeface="ＭＳ Ｐゴシック" pitchFamily="34" charset="-128"/>
              </a:rPr>
              <a:t>of object design: </a:t>
            </a:r>
          </a:p>
          <a:p>
            <a:pPr lvl="1" eaLnBrk="1" hangingPunct="1"/>
            <a:r>
              <a:rPr lang="en-US" altLang="en-US" dirty="0" smtClean="0">
                <a:ea typeface="ＭＳ Ｐゴシック" pitchFamily="34" charset="-128"/>
              </a:rPr>
              <a:t>Identify new solution objects</a:t>
            </a:r>
          </a:p>
          <a:p>
            <a:pPr lvl="1" eaLnBrk="1" hangingPunct="1"/>
            <a:r>
              <a:rPr lang="en-US" altLang="en-US" dirty="0" smtClean="0">
                <a:ea typeface="ＭＳ Ｐゴシック" pitchFamily="34" charset="-128"/>
              </a:rPr>
              <a:t>Adjusting off-the-shelf components</a:t>
            </a:r>
          </a:p>
          <a:p>
            <a:pPr lvl="1" eaLnBrk="1" hangingPunct="1"/>
            <a:r>
              <a:rPr lang="en-US" altLang="en-US" dirty="0" smtClean="0">
                <a:ea typeface="ＭＳ Ｐゴシック" pitchFamily="34" charset="-128"/>
              </a:rPr>
              <a:t>Precisely specifying each subsystem interface and class</a:t>
            </a:r>
          </a:p>
          <a:p>
            <a:pPr lvl="1" eaLnBrk="1" hangingPunct="1"/>
            <a:r>
              <a:rPr lang="en-US" altLang="en-US" dirty="0" smtClean="0">
                <a:ea typeface="ＭＳ Ｐゴシック" pitchFamily="34" charset="-128"/>
              </a:rPr>
              <a:t>Prepare for the implementation of the system model based on design decisions</a:t>
            </a:r>
          </a:p>
          <a:p>
            <a:pPr lvl="1" eaLnBrk="1" hangingPunct="1"/>
            <a:r>
              <a:rPr lang="en-US" altLang="en-US" dirty="0" smtClean="0">
                <a:ea typeface="ＭＳ Ｐゴシック" pitchFamily="34" charset="-128"/>
              </a:rPr>
              <a:t>Transform the system model (optimize it)</a:t>
            </a:r>
          </a:p>
          <a:p>
            <a:pPr marL="0" indent="0" eaLnBrk="1" hangingPunct="1">
              <a:buNone/>
            </a:pPr>
            <a:endParaRPr lang="en-US" altLang="en-US"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965200" y="4991100"/>
            <a:ext cx="7464425" cy="950913"/>
            <a:chOff x="608" y="3144"/>
            <a:chExt cx="4702" cy="599"/>
          </a:xfrm>
        </p:grpSpPr>
        <p:sp>
          <p:nvSpPr>
            <p:cNvPr id="43014" name="Text Box 7"/>
            <p:cNvSpPr txBox="1">
              <a:spLocks noChangeArrowheads="1"/>
            </p:cNvSpPr>
            <p:nvPr/>
          </p:nvSpPr>
          <p:spPr bwMode="auto">
            <a:xfrm>
              <a:off x="3045" y="3390"/>
              <a:ext cx="12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a:latin typeface="Verdana" pitchFamily="34" charset="0"/>
                </a:rPr>
                <a:t>delegates to </a:t>
              </a:r>
            </a:p>
          </p:txBody>
        </p:sp>
        <p:sp>
          <p:nvSpPr>
            <p:cNvPr id="43015" name="Rectangle 2"/>
            <p:cNvSpPr>
              <a:spLocks noChangeArrowheads="1"/>
            </p:cNvSpPr>
            <p:nvPr/>
          </p:nvSpPr>
          <p:spPr bwMode="auto">
            <a:xfrm>
              <a:off x="608" y="3167"/>
              <a:ext cx="736" cy="576"/>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a:latin typeface="Verdana" pitchFamily="34" charset="0"/>
                </a:rPr>
                <a:t>Client</a:t>
              </a:r>
            </a:p>
          </p:txBody>
        </p:sp>
        <p:sp>
          <p:nvSpPr>
            <p:cNvPr id="43016" name="Rectangle 3"/>
            <p:cNvSpPr>
              <a:spLocks noChangeArrowheads="1"/>
            </p:cNvSpPr>
            <p:nvPr/>
          </p:nvSpPr>
          <p:spPr bwMode="auto">
            <a:xfrm>
              <a:off x="2176" y="3167"/>
              <a:ext cx="873" cy="576"/>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a:latin typeface="Verdana" pitchFamily="34" charset="0"/>
                </a:rPr>
                <a:t>Receiver</a:t>
              </a:r>
            </a:p>
          </p:txBody>
        </p:sp>
        <p:sp>
          <p:nvSpPr>
            <p:cNvPr id="43017" name="Rectangle 4"/>
            <p:cNvSpPr>
              <a:spLocks noChangeArrowheads="1"/>
            </p:cNvSpPr>
            <p:nvPr/>
          </p:nvSpPr>
          <p:spPr bwMode="auto">
            <a:xfrm>
              <a:off x="4253" y="3144"/>
              <a:ext cx="1057" cy="576"/>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a:latin typeface="Verdana" pitchFamily="34" charset="0"/>
                </a:rPr>
                <a:t>Delegate</a:t>
              </a:r>
            </a:p>
          </p:txBody>
        </p:sp>
        <p:sp>
          <p:nvSpPr>
            <p:cNvPr id="43018" name="Line 5"/>
            <p:cNvSpPr>
              <a:spLocks noChangeShapeType="1"/>
            </p:cNvSpPr>
            <p:nvPr/>
          </p:nvSpPr>
          <p:spPr bwMode="auto">
            <a:xfrm>
              <a:off x="1372" y="3431"/>
              <a:ext cx="80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6"/>
            <p:cNvSpPr>
              <a:spLocks noChangeShapeType="1"/>
            </p:cNvSpPr>
            <p:nvPr/>
          </p:nvSpPr>
          <p:spPr bwMode="auto">
            <a:xfrm>
              <a:off x="3045" y="3383"/>
              <a:ext cx="1208"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Text Box 8"/>
            <p:cNvSpPr txBox="1">
              <a:spLocks noChangeArrowheads="1"/>
            </p:cNvSpPr>
            <p:nvPr/>
          </p:nvSpPr>
          <p:spPr bwMode="auto">
            <a:xfrm>
              <a:off x="1532" y="3414"/>
              <a:ext cx="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a:latin typeface="Verdana" pitchFamily="34" charset="0"/>
                </a:rPr>
                <a:t>calls</a:t>
              </a:r>
            </a:p>
          </p:txBody>
        </p:sp>
      </p:grpSp>
      <p:sp>
        <p:nvSpPr>
          <p:cNvPr id="43011" name="Rectangle 9"/>
          <p:cNvSpPr>
            <a:spLocks noGrp="1" noChangeArrowheads="1"/>
          </p:cNvSpPr>
          <p:nvPr>
            <p:ph type="title"/>
          </p:nvPr>
        </p:nvSpPr>
        <p:spPr/>
        <p:txBody>
          <a:bodyPr/>
          <a:lstStyle/>
          <a:p>
            <a:pPr eaLnBrk="1" hangingPunct="1"/>
            <a:r>
              <a:rPr lang="en-US" altLang="en-US" sz="2600" smtClean="0">
                <a:ea typeface="ＭＳ Ｐゴシック" pitchFamily="34" charset="-128"/>
              </a:rPr>
              <a:t>Delegation</a:t>
            </a:r>
          </a:p>
        </p:txBody>
      </p:sp>
      <p:sp>
        <p:nvSpPr>
          <p:cNvPr id="43012" name="Rectangle 10"/>
          <p:cNvSpPr>
            <a:spLocks noGrp="1" noChangeArrowheads="1"/>
          </p:cNvSpPr>
          <p:nvPr>
            <p:ph idx="1"/>
          </p:nvPr>
        </p:nvSpPr>
        <p:spPr>
          <a:xfrm>
            <a:off x="428625" y="1141413"/>
            <a:ext cx="8001000" cy="2262187"/>
          </a:xfrm>
        </p:spPr>
        <p:txBody>
          <a:bodyPr/>
          <a:lstStyle/>
          <a:p>
            <a:pPr eaLnBrk="1" hangingPunct="1"/>
            <a:r>
              <a:rPr lang="en-US" altLang="en-US" smtClean="0">
                <a:ea typeface="ＭＳ Ｐゴシック" pitchFamily="34" charset="-128"/>
              </a:rPr>
              <a:t>Delegation is a way of making composition as powerful for reuse as inheritance</a:t>
            </a:r>
          </a:p>
          <a:p>
            <a:pPr eaLnBrk="1" hangingPunct="1"/>
            <a:r>
              <a:rPr lang="en-US" altLang="en-US" smtClean="0">
                <a:ea typeface="ＭＳ Ｐゴシック" pitchFamily="34" charset="-128"/>
              </a:rPr>
              <a:t>In  delegation two objects are involved in handling a request from a Client</a:t>
            </a:r>
          </a:p>
          <a:p>
            <a:pPr lvl="1" eaLnBrk="1" hangingPunct="1"/>
            <a:endParaRPr lang="en-US" altLang="en-US" sz="2400" smtClean="0">
              <a:ea typeface="ＭＳ Ｐゴシック" pitchFamily="34" charset="-128"/>
            </a:endParaRPr>
          </a:p>
        </p:txBody>
      </p:sp>
      <p:sp>
        <p:nvSpPr>
          <p:cNvPr id="303118" name="Rectangle 14"/>
          <p:cNvSpPr>
            <a:spLocks noChangeArrowheads="1"/>
          </p:cNvSpPr>
          <p:nvPr/>
        </p:nvSpPr>
        <p:spPr bwMode="auto">
          <a:xfrm>
            <a:off x="571500" y="3067050"/>
            <a:ext cx="8001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4161750" indent="-24161750">
              <a:defRPr b="1">
                <a:solidFill>
                  <a:schemeClr val="tx1"/>
                </a:solidFill>
                <a:latin typeface="Times" charset="0"/>
                <a:ea typeface="ＭＳ Ｐゴシック" pitchFamily="34" charset="-128"/>
              </a:defRPr>
            </a:lvl1pPr>
            <a:lvl2pPr>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lvl="1">
              <a:buSzPct val="90000"/>
              <a:buFont typeface="Times" charset="0"/>
              <a:buChar char="•"/>
            </a:pPr>
            <a:r>
              <a:rPr lang="en-US" altLang="en-US" sz="2400" b="0">
                <a:latin typeface="Verdana" pitchFamily="34" charset="0"/>
              </a:rPr>
              <a:t>The Receiver object delegates operations to the Delegate object </a:t>
            </a:r>
          </a:p>
          <a:p>
            <a:pPr lvl="1">
              <a:buSzPct val="90000"/>
              <a:buFont typeface="Times" charset="0"/>
              <a:buChar char="•"/>
            </a:pPr>
            <a:r>
              <a:rPr lang="en-US" altLang="en-US" sz="2400" b="0">
                <a:latin typeface="Verdana" pitchFamily="34" charset="0"/>
              </a:rPr>
              <a:t>The Receiver object makes sure, that the Client does not misuse the Delegate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311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31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8"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419100" y="222250"/>
            <a:ext cx="8453438" cy="704850"/>
          </a:xfrm>
        </p:spPr>
        <p:txBody>
          <a:bodyPr/>
          <a:lstStyle/>
          <a:p>
            <a:pPr eaLnBrk="1" hangingPunct="1"/>
            <a:r>
              <a:rPr lang="en-US" altLang="en-US" smtClean="0">
                <a:ea typeface="ＭＳ Ｐゴシック" pitchFamily="34" charset="-128"/>
              </a:rPr>
              <a:t>Comparison: Delegation vs Implementation Inheritance </a:t>
            </a:r>
          </a:p>
        </p:txBody>
      </p:sp>
      <p:sp>
        <p:nvSpPr>
          <p:cNvPr id="146437" name="Rectangle 5"/>
          <p:cNvSpPr>
            <a:spLocks noGrp="1" noChangeArrowheads="1"/>
          </p:cNvSpPr>
          <p:nvPr>
            <p:ph idx="1"/>
          </p:nvPr>
        </p:nvSpPr>
        <p:spPr/>
        <p:txBody>
          <a:bodyPr/>
          <a:lstStyle/>
          <a:p>
            <a:pPr eaLnBrk="1" hangingPunct="1"/>
            <a:r>
              <a:rPr lang="en-US" altLang="en-US" smtClean="0">
                <a:ea typeface="ＭＳ Ｐゴシック" pitchFamily="34" charset="-128"/>
              </a:rPr>
              <a:t>Delegation</a:t>
            </a:r>
          </a:p>
          <a:p>
            <a:pPr lvl="1" eaLnBrk="1" hangingPunct="1">
              <a:buFont typeface="Times" charset="0"/>
              <a:buNone/>
            </a:pPr>
            <a:r>
              <a:rPr lang="en-US" altLang="en-US" smtClean="0">
                <a:ea typeface="ＭＳ Ｐゴシック" pitchFamily="34" charset="-128"/>
              </a:rPr>
              <a:t>☺ Flexibility: Any object can be replaced at run time by another one (as long as it has the same type</a:t>
            </a:r>
          </a:p>
          <a:p>
            <a:pPr lvl="1" eaLnBrk="1" hangingPunct="1">
              <a:buFont typeface="Lucida Grande" charset="0"/>
              <a:buChar char="☹"/>
            </a:pPr>
            <a:r>
              <a:rPr lang="en-US" altLang="en-US" smtClean="0">
                <a:ea typeface="ＭＳ Ｐゴシック" pitchFamily="34" charset="-128"/>
              </a:rPr>
              <a:t> Inefficiency: Objects are encapsulated. </a:t>
            </a:r>
          </a:p>
          <a:p>
            <a:pPr eaLnBrk="1" hangingPunct="1"/>
            <a:r>
              <a:rPr lang="en-US" altLang="en-US" smtClean="0">
                <a:ea typeface="ＭＳ Ｐゴシック" pitchFamily="34" charset="-128"/>
              </a:rPr>
              <a:t>Inheritance</a:t>
            </a:r>
          </a:p>
          <a:p>
            <a:pPr lvl="1" eaLnBrk="1" hangingPunct="1">
              <a:buFont typeface="Times" charset="0"/>
              <a:buNone/>
            </a:pPr>
            <a:r>
              <a:rPr lang="en-US" altLang="en-US" smtClean="0">
                <a:ea typeface="ＭＳ Ｐゴシック" pitchFamily="34" charset="-128"/>
              </a:rPr>
              <a:t>☺ Straightforward to use</a:t>
            </a:r>
          </a:p>
          <a:p>
            <a:pPr lvl="1" eaLnBrk="1" hangingPunct="1">
              <a:buFont typeface="Times" charset="0"/>
              <a:buNone/>
            </a:pPr>
            <a:r>
              <a:rPr lang="en-US" altLang="en-US" smtClean="0">
                <a:ea typeface="ＭＳ Ｐゴシック" pitchFamily="34" charset="-128"/>
              </a:rPr>
              <a:t>☺ Supported by many programming languages</a:t>
            </a:r>
          </a:p>
          <a:p>
            <a:pPr lvl="1" eaLnBrk="1" hangingPunct="1">
              <a:buFont typeface="Times" charset="0"/>
              <a:buNone/>
            </a:pPr>
            <a:r>
              <a:rPr lang="en-US" altLang="en-US" smtClean="0">
                <a:ea typeface="ＭＳ Ｐゴシック" pitchFamily="34" charset="-128"/>
              </a:rPr>
              <a:t>☺ Easy to implement new functionality</a:t>
            </a:r>
          </a:p>
          <a:p>
            <a:pPr lvl="1" eaLnBrk="1" hangingPunct="1">
              <a:buFont typeface="Times" charset="0"/>
              <a:buNone/>
            </a:pPr>
            <a:r>
              <a:rPr lang="en-US" altLang="en-US" smtClean="0">
                <a:ea typeface="ＭＳ Ｐゴシック" pitchFamily="34" charset="-128"/>
              </a:rPr>
              <a:t>☹ Inheritance exposes a subclass to the details of its parent class</a:t>
            </a:r>
          </a:p>
          <a:p>
            <a:pPr lvl="1" eaLnBrk="1" hangingPunct="1">
              <a:buFont typeface="Times" charset="0"/>
              <a:buNone/>
            </a:pPr>
            <a:r>
              <a:rPr lang="en-US" altLang="en-US" smtClean="0">
                <a:ea typeface="ＭＳ Ｐゴシック" pitchFamily="34" charset="-128"/>
              </a:rPr>
              <a:t>☹ Any change in the parent class implementation forces the subclass to change (which requires recompilation of both)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43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64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643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643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43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64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ea typeface="ＭＳ Ｐゴシック" pitchFamily="34" charset="-128"/>
              </a:rPr>
              <a:t>Abstract Methods and Abstract Classes</a:t>
            </a:r>
          </a:p>
        </p:txBody>
      </p:sp>
      <p:sp>
        <p:nvSpPr>
          <p:cNvPr id="45059" name="Rectangle 3"/>
          <p:cNvSpPr>
            <a:spLocks noGrp="1" noChangeArrowheads="1"/>
          </p:cNvSpPr>
          <p:nvPr>
            <p:ph idx="1"/>
          </p:nvPr>
        </p:nvSpPr>
        <p:spPr/>
        <p:txBody>
          <a:bodyPr/>
          <a:lstStyle/>
          <a:p>
            <a:pPr eaLnBrk="1" hangingPunct="1"/>
            <a:r>
              <a:rPr lang="en-US" altLang="en-US" smtClean="0">
                <a:solidFill>
                  <a:srgbClr val="0005C5"/>
                </a:solidFill>
                <a:ea typeface="ＭＳ Ｐゴシック" pitchFamily="34" charset="-128"/>
              </a:rPr>
              <a:t>Abstract method:</a:t>
            </a:r>
            <a:endParaRPr lang="en-US" altLang="en-US" smtClean="0">
              <a:ea typeface="ＭＳ Ｐゴシック" pitchFamily="34" charset="-128"/>
            </a:endParaRPr>
          </a:p>
          <a:p>
            <a:pPr lvl="1" eaLnBrk="1" hangingPunct="1"/>
            <a:r>
              <a:rPr lang="en-US" altLang="en-US" smtClean="0">
                <a:ea typeface="ＭＳ Ｐゴシック" pitchFamily="34" charset="-128"/>
              </a:rPr>
              <a:t>A method with a signature but without an implementation (also called abstract operation)</a:t>
            </a:r>
          </a:p>
          <a:p>
            <a:pPr eaLnBrk="1" hangingPunct="1"/>
            <a:r>
              <a:rPr lang="en-US" altLang="en-US" smtClean="0">
                <a:solidFill>
                  <a:srgbClr val="0005C5"/>
                </a:solidFill>
                <a:ea typeface="ＭＳ Ｐゴシック" pitchFamily="34" charset="-128"/>
              </a:rPr>
              <a:t>Abstract class:</a:t>
            </a:r>
            <a:r>
              <a:rPr lang="en-US" altLang="en-US" smtClean="0">
                <a:ea typeface="ＭＳ Ｐゴシック" pitchFamily="34" charset="-128"/>
              </a:rPr>
              <a:t> </a:t>
            </a:r>
          </a:p>
          <a:p>
            <a:pPr lvl="1" eaLnBrk="1" hangingPunct="1"/>
            <a:r>
              <a:rPr lang="en-US" altLang="en-US" smtClean="0">
                <a:ea typeface="ＭＳ Ｐゴシック" pitchFamily="34" charset="-128"/>
              </a:rPr>
              <a:t>A class which contains at least one abstract method is called abstract class </a:t>
            </a:r>
          </a:p>
          <a:p>
            <a:pPr eaLnBrk="1" hangingPunct="1"/>
            <a:r>
              <a:rPr lang="en-US" altLang="en-US" smtClean="0">
                <a:solidFill>
                  <a:srgbClr val="0005C5"/>
                </a:solidFill>
                <a:ea typeface="ＭＳ Ｐゴシック" pitchFamily="34" charset="-128"/>
              </a:rPr>
              <a:t>Interface:</a:t>
            </a:r>
            <a:r>
              <a:rPr lang="en-US" altLang="en-US" smtClean="0">
                <a:ea typeface="ＭＳ Ｐゴシック" pitchFamily="34" charset="-128"/>
              </a:rPr>
              <a:t> An abstract class which has only abstract methods</a:t>
            </a:r>
          </a:p>
          <a:p>
            <a:pPr lvl="2" eaLnBrk="1" hangingPunct="1"/>
            <a:r>
              <a:rPr lang="en-US" altLang="en-US" smtClean="0">
                <a:ea typeface="ＭＳ Ｐゴシック" pitchFamily="34" charset="-128"/>
              </a:rPr>
              <a:t>An interface is primarily used for the specification of a system or subsystem. The implementation is provided by a subclass or by other mechanisms. </a:t>
            </a:r>
          </a:p>
          <a:p>
            <a:pPr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ea typeface="ＭＳ Ｐゴシック" pitchFamily="34" charset="-128"/>
              </a:rPr>
              <a:t>Example of an Abstract Method</a:t>
            </a:r>
          </a:p>
        </p:txBody>
      </p:sp>
      <p:sp>
        <p:nvSpPr>
          <p:cNvPr id="46083" name="Freeform 3"/>
          <p:cNvSpPr>
            <a:spLocks/>
          </p:cNvSpPr>
          <p:nvPr/>
        </p:nvSpPr>
        <p:spPr bwMode="auto">
          <a:xfrm>
            <a:off x="1368425" y="1587500"/>
            <a:ext cx="2217738" cy="357188"/>
          </a:xfrm>
          <a:custGeom>
            <a:avLst/>
            <a:gdLst>
              <a:gd name="T0" fmla="*/ 0 w 1359"/>
              <a:gd name="T1" fmla="*/ 0 h 225"/>
              <a:gd name="T2" fmla="*/ 0 w 1359"/>
              <a:gd name="T3" fmla="*/ 2147483647 h 225"/>
              <a:gd name="T4" fmla="*/ 2147483647 w 1359"/>
              <a:gd name="T5" fmla="*/ 2147483647 h 225"/>
              <a:gd name="T6" fmla="*/ 2147483647 w 1359"/>
              <a:gd name="T7" fmla="*/ 0 h 225"/>
              <a:gd name="T8" fmla="*/ 0 w 1359"/>
              <a:gd name="T9" fmla="*/ 0 h 225"/>
              <a:gd name="T10" fmla="*/ 0 w 1359"/>
              <a:gd name="T11" fmla="*/ 0 h 225"/>
              <a:gd name="T12" fmla="*/ 0 60000 65536"/>
              <a:gd name="T13" fmla="*/ 0 60000 65536"/>
              <a:gd name="T14" fmla="*/ 0 60000 65536"/>
              <a:gd name="T15" fmla="*/ 0 60000 65536"/>
              <a:gd name="T16" fmla="*/ 0 60000 65536"/>
              <a:gd name="T17" fmla="*/ 0 60000 65536"/>
              <a:gd name="T18" fmla="*/ 0 w 1359"/>
              <a:gd name="T19" fmla="*/ 0 h 225"/>
              <a:gd name="T20" fmla="*/ 1359 w 1359"/>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359" h="225">
                <a:moveTo>
                  <a:pt x="0" y="0"/>
                </a:moveTo>
                <a:lnTo>
                  <a:pt x="0" y="225"/>
                </a:lnTo>
                <a:lnTo>
                  <a:pt x="1359" y="225"/>
                </a:lnTo>
                <a:lnTo>
                  <a:pt x="135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84" name="Rectangle 4"/>
          <p:cNvSpPr>
            <a:spLocks noChangeArrowheads="1"/>
          </p:cNvSpPr>
          <p:nvPr/>
        </p:nvSpPr>
        <p:spPr bwMode="auto">
          <a:xfrm>
            <a:off x="1368425" y="1587500"/>
            <a:ext cx="2217738" cy="35718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085" name="Rectangle 5"/>
          <p:cNvSpPr>
            <a:spLocks noChangeArrowheads="1"/>
          </p:cNvSpPr>
          <p:nvPr/>
        </p:nvSpPr>
        <p:spPr bwMode="auto">
          <a:xfrm>
            <a:off x="1422400" y="1666875"/>
            <a:ext cx="1457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totalReceipts</a:t>
            </a:r>
            <a:endParaRPr lang="de-DE" altLang="en-US"/>
          </a:p>
        </p:txBody>
      </p:sp>
      <p:sp>
        <p:nvSpPr>
          <p:cNvPr id="46086" name="Freeform 6"/>
          <p:cNvSpPr>
            <a:spLocks/>
          </p:cNvSpPr>
          <p:nvPr/>
        </p:nvSpPr>
        <p:spPr bwMode="auto">
          <a:xfrm>
            <a:off x="1368425" y="1944688"/>
            <a:ext cx="2217738" cy="1092200"/>
          </a:xfrm>
          <a:custGeom>
            <a:avLst/>
            <a:gdLst>
              <a:gd name="T0" fmla="*/ 0 w 1359"/>
              <a:gd name="T1" fmla="*/ 0 h 688"/>
              <a:gd name="T2" fmla="*/ 0 w 1359"/>
              <a:gd name="T3" fmla="*/ 2147483647 h 688"/>
              <a:gd name="T4" fmla="*/ 2147483647 w 1359"/>
              <a:gd name="T5" fmla="*/ 2147483647 h 688"/>
              <a:gd name="T6" fmla="*/ 2147483647 w 1359"/>
              <a:gd name="T7" fmla="*/ 0 h 688"/>
              <a:gd name="T8" fmla="*/ 0 w 1359"/>
              <a:gd name="T9" fmla="*/ 0 h 688"/>
              <a:gd name="T10" fmla="*/ 0 w 1359"/>
              <a:gd name="T11" fmla="*/ 0 h 688"/>
              <a:gd name="T12" fmla="*/ 0 60000 65536"/>
              <a:gd name="T13" fmla="*/ 0 60000 65536"/>
              <a:gd name="T14" fmla="*/ 0 60000 65536"/>
              <a:gd name="T15" fmla="*/ 0 60000 65536"/>
              <a:gd name="T16" fmla="*/ 0 60000 65536"/>
              <a:gd name="T17" fmla="*/ 0 60000 65536"/>
              <a:gd name="T18" fmla="*/ 0 w 1359"/>
              <a:gd name="T19" fmla="*/ 0 h 688"/>
              <a:gd name="T20" fmla="*/ 1359 w 1359"/>
              <a:gd name="T21" fmla="*/ 688 h 688"/>
            </a:gdLst>
            <a:ahLst/>
            <a:cxnLst>
              <a:cxn ang="T12">
                <a:pos x="T0" y="T1"/>
              </a:cxn>
              <a:cxn ang="T13">
                <a:pos x="T2" y="T3"/>
              </a:cxn>
              <a:cxn ang="T14">
                <a:pos x="T4" y="T5"/>
              </a:cxn>
              <a:cxn ang="T15">
                <a:pos x="T6" y="T7"/>
              </a:cxn>
              <a:cxn ang="T16">
                <a:pos x="T8" y="T9"/>
              </a:cxn>
              <a:cxn ang="T17">
                <a:pos x="T10" y="T11"/>
              </a:cxn>
            </a:cxnLst>
            <a:rect l="T18" t="T19" r="T20" b="T21"/>
            <a:pathLst>
              <a:path w="1359" h="688">
                <a:moveTo>
                  <a:pt x="0" y="0"/>
                </a:moveTo>
                <a:lnTo>
                  <a:pt x="0" y="688"/>
                </a:lnTo>
                <a:lnTo>
                  <a:pt x="1359" y="688"/>
                </a:lnTo>
                <a:lnTo>
                  <a:pt x="135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87" name="Rectangle 7"/>
          <p:cNvSpPr>
            <a:spLocks noChangeArrowheads="1"/>
          </p:cNvSpPr>
          <p:nvPr/>
        </p:nvSpPr>
        <p:spPr bwMode="auto">
          <a:xfrm>
            <a:off x="1368425" y="1944688"/>
            <a:ext cx="2217738" cy="10922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088" name="Rectangle 8"/>
          <p:cNvSpPr>
            <a:spLocks noChangeArrowheads="1"/>
          </p:cNvSpPr>
          <p:nvPr/>
        </p:nvSpPr>
        <p:spPr bwMode="auto">
          <a:xfrm>
            <a:off x="1422400" y="2017713"/>
            <a:ext cx="1646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collectMoney()</a:t>
            </a:r>
            <a:endParaRPr lang="de-DE" altLang="en-US"/>
          </a:p>
        </p:txBody>
      </p:sp>
      <p:sp>
        <p:nvSpPr>
          <p:cNvPr id="46089" name="Rectangle 9"/>
          <p:cNvSpPr>
            <a:spLocks noChangeArrowheads="1"/>
          </p:cNvSpPr>
          <p:nvPr/>
        </p:nvSpPr>
        <p:spPr bwMode="auto">
          <a:xfrm>
            <a:off x="1422400" y="2262188"/>
            <a:ext cx="1603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makeChange()</a:t>
            </a:r>
            <a:endParaRPr lang="de-DE" altLang="en-US"/>
          </a:p>
        </p:txBody>
      </p:sp>
      <p:sp>
        <p:nvSpPr>
          <p:cNvPr id="46090" name="Rectangle 10"/>
          <p:cNvSpPr>
            <a:spLocks noChangeArrowheads="1"/>
          </p:cNvSpPr>
          <p:nvPr/>
        </p:nvSpPr>
        <p:spPr bwMode="auto">
          <a:xfrm>
            <a:off x="1422400" y="2513013"/>
            <a:ext cx="1655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dispenseItem()</a:t>
            </a:r>
            <a:endParaRPr lang="de-DE" altLang="en-US"/>
          </a:p>
        </p:txBody>
      </p:sp>
      <p:sp>
        <p:nvSpPr>
          <p:cNvPr id="46091" name="Freeform 11"/>
          <p:cNvSpPr>
            <a:spLocks/>
          </p:cNvSpPr>
          <p:nvPr/>
        </p:nvSpPr>
        <p:spPr bwMode="auto">
          <a:xfrm>
            <a:off x="1368425" y="992188"/>
            <a:ext cx="2217738" cy="595312"/>
          </a:xfrm>
          <a:custGeom>
            <a:avLst/>
            <a:gdLst>
              <a:gd name="T0" fmla="*/ 0 w 1359"/>
              <a:gd name="T1" fmla="*/ 0 h 375"/>
              <a:gd name="T2" fmla="*/ 0 w 1359"/>
              <a:gd name="T3" fmla="*/ 2147483647 h 375"/>
              <a:gd name="T4" fmla="*/ 2147483647 w 1359"/>
              <a:gd name="T5" fmla="*/ 2147483647 h 375"/>
              <a:gd name="T6" fmla="*/ 2147483647 w 1359"/>
              <a:gd name="T7" fmla="*/ 0 h 375"/>
              <a:gd name="T8" fmla="*/ 0 w 1359"/>
              <a:gd name="T9" fmla="*/ 0 h 375"/>
              <a:gd name="T10" fmla="*/ 0 w 1359"/>
              <a:gd name="T11" fmla="*/ 0 h 375"/>
              <a:gd name="T12" fmla="*/ 0 60000 65536"/>
              <a:gd name="T13" fmla="*/ 0 60000 65536"/>
              <a:gd name="T14" fmla="*/ 0 60000 65536"/>
              <a:gd name="T15" fmla="*/ 0 60000 65536"/>
              <a:gd name="T16" fmla="*/ 0 60000 65536"/>
              <a:gd name="T17" fmla="*/ 0 60000 65536"/>
              <a:gd name="T18" fmla="*/ 0 w 1359"/>
              <a:gd name="T19" fmla="*/ 0 h 375"/>
              <a:gd name="T20" fmla="*/ 1359 w 1359"/>
              <a:gd name="T21" fmla="*/ 375 h 375"/>
            </a:gdLst>
            <a:ahLst/>
            <a:cxnLst>
              <a:cxn ang="T12">
                <a:pos x="T0" y="T1"/>
              </a:cxn>
              <a:cxn ang="T13">
                <a:pos x="T2" y="T3"/>
              </a:cxn>
              <a:cxn ang="T14">
                <a:pos x="T4" y="T5"/>
              </a:cxn>
              <a:cxn ang="T15">
                <a:pos x="T6" y="T7"/>
              </a:cxn>
              <a:cxn ang="T16">
                <a:pos x="T8" y="T9"/>
              </a:cxn>
              <a:cxn ang="T17">
                <a:pos x="T10" y="T11"/>
              </a:cxn>
            </a:cxnLst>
            <a:rect l="T18" t="T19" r="T20" b="T21"/>
            <a:pathLst>
              <a:path w="1359" h="375">
                <a:moveTo>
                  <a:pt x="0" y="0"/>
                </a:moveTo>
                <a:lnTo>
                  <a:pt x="0" y="375"/>
                </a:lnTo>
                <a:lnTo>
                  <a:pt x="1359" y="375"/>
                </a:lnTo>
                <a:lnTo>
                  <a:pt x="135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92" name="Rectangle 12"/>
          <p:cNvSpPr>
            <a:spLocks noChangeArrowheads="1"/>
          </p:cNvSpPr>
          <p:nvPr/>
        </p:nvSpPr>
        <p:spPr bwMode="auto">
          <a:xfrm>
            <a:off x="1368425" y="992188"/>
            <a:ext cx="2217738" cy="5953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093" name="Rectangle 13"/>
          <p:cNvSpPr>
            <a:spLocks noChangeArrowheads="1"/>
          </p:cNvSpPr>
          <p:nvPr/>
        </p:nvSpPr>
        <p:spPr bwMode="auto">
          <a:xfrm>
            <a:off x="1422400" y="1063625"/>
            <a:ext cx="1895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VendingMaschine</a:t>
            </a:r>
            <a:endParaRPr lang="de-DE" altLang="en-US"/>
          </a:p>
        </p:txBody>
      </p:sp>
      <p:grpSp>
        <p:nvGrpSpPr>
          <p:cNvPr id="2" name="Group 14"/>
          <p:cNvGrpSpPr>
            <a:grpSpLocks/>
          </p:cNvGrpSpPr>
          <p:nvPr/>
        </p:nvGrpSpPr>
        <p:grpSpPr bwMode="auto">
          <a:xfrm>
            <a:off x="430213" y="3024188"/>
            <a:ext cx="7124700" cy="3587750"/>
            <a:chOff x="293" y="1784"/>
            <a:chExt cx="4365" cy="2260"/>
          </a:xfrm>
        </p:grpSpPr>
        <p:sp>
          <p:nvSpPr>
            <p:cNvPr id="46097" name="Freeform 15"/>
            <p:cNvSpPr>
              <a:spLocks/>
            </p:cNvSpPr>
            <p:nvPr/>
          </p:nvSpPr>
          <p:spPr bwMode="auto">
            <a:xfrm>
              <a:off x="293" y="2977"/>
              <a:ext cx="1185" cy="380"/>
            </a:xfrm>
            <a:custGeom>
              <a:avLst/>
              <a:gdLst>
                <a:gd name="T0" fmla="*/ 0 w 1185"/>
                <a:gd name="T1" fmla="*/ 0 h 380"/>
                <a:gd name="T2" fmla="*/ 0 w 1185"/>
                <a:gd name="T3" fmla="*/ 380 h 380"/>
                <a:gd name="T4" fmla="*/ 1185 w 1185"/>
                <a:gd name="T5" fmla="*/ 380 h 380"/>
                <a:gd name="T6" fmla="*/ 1185 w 1185"/>
                <a:gd name="T7" fmla="*/ 0 h 380"/>
                <a:gd name="T8" fmla="*/ 0 w 1185"/>
                <a:gd name="T9" fmla="*/ 0 h 380"/>
                <a:gd name="T10" fmla="*/ 0 w 1185"/>
                <a:gd name="T11" fmla="*/ 0 h 380"/>
                <a:gd name="T12" fmla="*/ 0 60000 65536"/>
                <a:gd name="T13" fmla="*/ 0 60000 65536"/>
                <a:gd name="T14" fmla="*/ 0 60000 65536"/>
                <a:gd name="T15" fmla="*/ 0 60000 65536"/>
                <a:gd name="T16" fmla="*/ 0 60000 65536"/>
                <a:gd name="T17" fmla="*/ 0 60000 65536"/>
                <a:gd name="T18" fmla="*/ 0 w 1185"/>
                <a:gd name="T19" fmla="*/ 0 h 380"/>
                <a:gd name="T20" fmla="*/ 1185 w 1185"/>
                <a:gd name="T21" fmla="*/ 380 h 380"/>
              </a:gdLst>
              <a:ahLst/>
              <a:cxnLst>
                <a:cxn ang="T12">
                  <a:pos x="T0" y="T1"/>
                </a:cxn>
                <a:cxn ang="T13">
                  <a:pos x="T2" y="T3"/>
                </a:cxn>
                <a:cxn ang="T14">
                  <a:pos x="T4" y="T5"/>
                </a:cxn>
                <a:cxn ang="T15">
                  <a:pos x="T6" y="T7"/>
                </a:cxn>
                <a:cxn ang="T16">
                  <a:pos x="T8" y="T9"/>
                </a:cxn>
                <a:cxn ang="T17">
                  <a:pos x="T10" y="T11"/>
                </a:cxn>
              </a:cxnLst>
              <a:rect l="T18" t="T19" r="T20" b="T21"/>
              <a:pathLst>
                <a:path w="1185" h="380">
                  <a:moveTo>
                    <a:pt x="0" y="0"/>
                  </a:moveTo>
                  <a:lnTo>
                    <a:pt x="0" y="380"/>
                  </a:lnTo>
                  <a:lnTo>
                    <a:pt x="1185" y="380"/>
                  </a:lnTo>
                  <a:lnTo>
                    <a:pt x="11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98" name="Rectangle 16"/>
            <p:cNvSpPr>
              <a:spLocks noChangeArrowheads="1"/>
            </p:cNvSpPr>
            <p:nvPr/>
          </p:nvSpPr>
          <p:spPr bwMode="auto">
            <a:xfrm>
              <a:off x="293" y="2977"/>
              <a:ext cx="1185" cy="38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099" name="Rectangle 17"/>
            <p:cNvSpPr>
              <a:spLocks noChangeArrowheads="1"/>
            </p:cNvSpPr>
            <p:nvPr/>
          </p:nvSpPr>
          <p:spPr bwMode="auto">
            <a:xfrm>
              <a:off x="325" y="3027"/>
              <a:ext cx="9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numberOfCups</a:t>
              </a:r>
              <a:endParaRPr lang="de-DE" altLang="en-US"/>
            </a:p>
          </p:txBody>
        </p:sp>
        <p:sp>
          <p:nvSpPr>
            <p:cNvPr id="46100" name="Rectangle 18"/>
            <p:cNvSpPr>
              <a:spLocks noChangeArrowheads="1"/>
            </p:cNvSpPr>
            <p:nvPr/>
          </p:nvSpPr>
          <p:spPr bwMode="auto">
            <a:xfrm>
              <a:off x="325" y="3181"/>
              <a:ext cx="6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coffeeMix</a:t>
              </a:r>
              <a:endParaRPr lang="de-DE" altLang="en-US"/>
            </a:p>
          </p:txBody>
        </p:sp>
        <p:sp>
          <p:nvSpPr>
            <p:cNvPr id="46101" name="Freeform 19"/>
            <p:cNvSpPr>
              <a:spLocks/>
            </p:cNvSpPr>
            <p:nvPr/>
          </p:nvSpPr>
          <p:spPr bwMode="auto">
            <a:xfrm>
              <a:off x="293" y="3357"/>
              <a:ext cx="1185" cy="687"/>
            </a:xfrm>
            <a:custGeom>
              <a:avLst/>
              <a:gdLst>
                <a:gd name="T0" fmla="*/ 0 w 1185"/>
                <a:gd name="T1" fmla="*/ 0 h 687"/>
                <a:gd name="T2" fmla="*/ 0 w 1185"/>
                <a:gd name="T3" fmla="*/ 687 h 687"/>
                <a:gd name="T4" fmla="*/ 1185 w 1185"/>
                <a:gd name="T5" fmla="*/ 687 h 687"/>
                <a:gd name="T6" fmla="*/ 1185 w 1185"/>
                <a:gd name="T7" fmla="*/ 0 h 687"/>
                <a:gd name="T8" fmla="*/ 0 w 1185"/>
                <a:gd name="T9" fmla="*/ 0 h 687"/>
                <a:gd name="T10" fmla="*/ 0 w 1185"/>
                <a:gd name="T11" fmla="*/ 0 h 687"/>
                <a:gd name="T12" fmla="*/ 0 60000 65536"/>
                <a:gd name="T13" fmla="*/ 0 60000 65536"/>
                <a:gd name="T14" fmla="*/ 0 60000 65536"/>
                <a:gd name="T15" fmla="*/ 0 60000 65536"/>
                <a:gd name="T16" fmla="*/ 0 60000 65536"/>
                <a:gd name="T17" fmla="*/ 0 60000 65536"/>
                <a:gd name="T18" fmla="*/ 0 w 1185"/>
                <a:gd name="T19" fmla="*/ 0 h 687"/>
                <a:gd name="T20" fmla="*/ 1185 w 1185"/>
                <a:gd name="T21" fmla="*/ 687 h 687"/>
              </a:gdLst>
              <a:ahLst/>
              <a:cxnLst>
                <a:cxn ang="T12">
                  <a:pos x="T0" y="T1"/>
                </a:cxn>
                <a:cxn ang="T13">
                  <a:pos x="T2" y="T3"/>
                </a:cxn>
                <a:cxn ang="T14">
                  <a:pos x="T4" y="T5"/>
                </a:cxn>
                <a:cxn ang="T15">
                  <a:pos x="T6" y="T7"/>
                </a:cxn>
                <a:cxn ang="T16">
                  <a:pos x="T8" y="T9"/>
                </a:cxn>
                <a:cxn ang="T17">
                  <a:pos x="T10" y="T11"/>
                </a:cxn>
              </a:cxnLst>
              <a:rect l="T18" t="T19" r="T20" b="T21"/>
              <a:pathLst>
                <a:path w="1185" h="687">
                  <a:moveTo>
                    <a:pt x="0" y="0"/>
                  </a:moveTo>
                  <a:lnTo>
                    <a:pt x="0" y="687"/>
                  </a:lnTo>
                  <a:lnTo>
                    <a:pt x="1185" y="687"/>
                  </a:lnTo>
                  <a:lnTo>
                    <a:pt x="11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02" name="Rectangle 20"/>
            <p:cNvSpPr>
              <a:spLocks noChangeArrowheads="1"/>
            </p:cNvSpPr>
            <p:nvPr/>
          </p:nvSpPr>
          <p:spPr bwMode="auto">
            <a:xfrm>
              <a:off x="293" y="3357"/>
              <a:ext cx="1185" cy="68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03" name="Rectangle 21"/>
            <p:cNvSpPr>
              <a:spLocks noChangeArrowheads="1"/>
            </p:cNvSpPr>
            <p:nvPr/>
          </p:nvSpPr>
          <p:spPr bwMode="auto">
            <a:xfrm>
              <a:off x="325" y="3402"/>
              <a:ext cx="8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heatWater()</a:t>
              </a:r>
              <a:endParaRPr lang="de-DE" altLang="en-US"/>
            </a:p>
          </p:txBody>
        </p:sp>
        <p:sp>
          <p:nvSpPr>
            <p:cNvPr id="46104" name="Rectangle 22"/>
            <p:cNvSpPr>
              <a:spLocks noChangeArrowheads="1"/>
            </p:cNvSpPr>
            <p:nvPr/>
          </p:nvSpPr>
          <p:spPr bwMode="auto">
            <a:xfrm>
              <a:off x="325" y="3556"/>
              <a:ext cx="7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addSugar()</a:t>
              </a:r>
              <a:endParaRPr lang="de-DE" altLang="en-US"/>
            </a:p>
          </p:txBody>
        </p:sp>
        <p:sp>
          <p:nvSpPr>
            <p:cNvPr id="46105" name="Rectangle 23"/>
            <p:cNvSpPr>
              <a:spLocks noChangeArrowheads="1"/>
            </p:cNvSpPr>
            <p:nvPr/>
          </p:nvSpPr>
          <p:spPr bwMode="auto">
            <a:xfrm>
              <a:off x="325" y="3714"/>
              <a:ext cx="9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addCreamer()</a:t>
              </a:r>
              <a:endParaRPr lang="de-DE" altLang="en-US"/>
            </a:p>
          </p:txBody>
        </p:sp>
        <p:sp>
          <p:nvSpPr>
            <p:cNvPr id="46106" name="Rectangle 24"/>
            <p:cNvSpPr>
              <a:spLocks noChangeArrowheads="1"/>
            </p:cNvSpPr>
            <p:nvPr/>
          </p:nvSpPr>
          <p:spPr bwMode="auto">
            <a:xfrm>
              <a:off x="325" y="3868"/>
              <a:ext cx="10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chemeClr val="hlink"/>
                  </a:solidFill>
                  <a:latin typeface="Geneva" charset="0"/>
                </a:rPr>
                <a:t>dispenseItem()</a:t>
              </a:r>
              <a:endParaRPr lang="de-DE" altLang="en-US">
                <a:solidFill>
                  <a:schemeClr val="hlink"/>
                </a:solidFill>
              </a:endParaRPr>
            </a:p>
          </p:txBody>
        </p:sp>
        <p:sp>
          <p:nvSpPr>
            <p:cNvPr id="46107" name="Freeform 25"/>
            <p:cNvSpPr>
              <a:spLocks/>
            </p:cNvSpPr>
            <p:nvPr/>
          </p:nvSpPr>
          <p:spPr bwMode="auto">
            <a:xfrm>
              <a:off x="293" y="2681"/>
              <a:ext cx="1185" cy="296"/>
            </a:xfrm>
            <a:custGeom>
              <a:avLst/>
              <a:gdLst>
                <a:gd name="T0" fmla="*/ 0 w 1185"/>
                <a:gd name="T1" fmla="*/ 0 h 296"/>
                <a:gd name="T2" fmla="*/ 0 w 1185"/>
                <a:gd name="T3" fmla="*/ 296 h 296"/>
                <a:gd name="T4" fmla="*/ 1185 w 1185"/>
                <a:gd name="T5" fmla="*/ 296 h 296"/>
                <a:gd name="T6" fmla="*/ 1185 w 1185"/>
                <a:gd name="T7" fmla="*/ 0 h 296"/>
                <a:gd name="T8" fmla="*/ 0 w 1185"/>
                <a:gd name="T9" fmla="*/ 0 h 296"/>
                <a:gd name="T10" fmla="*/ 0 w 1185"/>
                <a:gd name="T11" fmla="*/ 0 h 296"/>
                <a:gd name="T12" fmla="*/ 0 60000 65536"/>
                <a:gd name="T13" fmla="*/ 0 60000 65536"/>
                <a:gd name="T14" fmla="*/ 0 60000 65536"/>
                <a:gd name="T15" fmla="*/ 0 60000 65536"/>
                <a:gd name="T16" fmla="*/ 0 60000 65536"/>
                <a:gd name="T17" fmla="*/ 0 60000 65536"/>
                <a:gd name="T18" fmla="*/ 0 w 1185"/>
                <a:gd name="T19" fmla="*/ 0 h 296"/>
                <a:gd name="T20" fmla="*/ 1185 w 1185"/>
                <a:gd name="T21" fmla="*/ 296 h 296"/>
              </a:gdLst>
              <a:ahLst/>
              <a:cxnLst>
                <a:cxn ang="T12">
                  <a:pos x="T0" y="T1"/>
                </a:cxn>
                <a:cxn ang="T13">
                  <a:pos x="T2" y="T3"/>
                </a:cxn>
                <a:cxn ang="T14">
                  <a:pos x="T4" y="T5"/>
                </a:cxn>
                <a:cxn ang="T15">
                  <a:pos x="T6" y="T7"/>
                </a:cxn>
                <a:cxn ang="T16">
                  <a:pos x="T8" y="T9"/>
                </a:cxn>
                <a:cxn ang="T17">
                  <a:pos x="T10" y="T11"/>
                </a:cxn>
              </a:cxnLst>
              <a:rect l="T18" t="T19" r="T20" b="T21"/>
              <a:pathLst>
                <a:path w="1185" h="296">
                  <a:moveTo>
                    <a:pt x="0" y="0"/>
                  </a:moveTo>
                  <a:lnTo>
                    <a:pt x="0" y="296"/>
                  </a:lnTo>
                  <a:lnTo>
                    <a:pt x="1185" y="296"/>
                  </a:lnTo>
                  <a:lnTo>
                    <a:pt x="11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08" name="Rectangle 26"/>
            <p:cNvSpPr>
              <a:spLocks noChangeArrowheads="1"/>
            </p:cNvSpPr>
            <p:nvPr/>
          </p:nvSpPr>
          <p:spPr bwMode="auto">
            <a:xfrm>
              <a:off x="293" y="2681"/>
              <a:ext cx="1185" cy="29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09" name="Rectangle 27"/>
            <p:cNvSpPr>
              <a:spLocks noChangeArrowheads="1"/>
            </p:cNvSpPr>
            <p:nvPr/>
          </p:nvSpPr>
          <p:spPr bwMode="auto">
            <a:xfrm>
              <a:off x="342" y="2766"/>
              <a:ext cx="9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CoffeeMachine</a:t>
              </a:r>
              <a:endParaRPr lang="de-DE" altLang="en-US"/>
            </a:p>
          </p:txBody>
        </p:sp>
        <p:sp>
          <p:nvSpPr>
            <p:cNvPr id="46110" name="Freeform 28"/>
            <p:cNvSpPr>
              <a:spLocks/>
            </p:cNvSpPr>
            <p:nvPr/>
          </p:nvSpPr>
          <p:spPr bwMode="auto">
            <a:xfrm>
              <a:off x="1462" y="1784"/>
              <a:ext cx="146" cy="154"/>
            </a:xfrm>
            <a:custGeom>
              <a:avLst/>
              <a:gdLst>
                <a:gd name="T0" fmla="*/ 146 w 146"/>
                <a:gd name="T1" fmla="*/ 0 h 154"/>
                <a:gd name="T2" fmla="*/ 0 w 146"/>
                <a:gd name="T3" fmla="*/ 67 h 154"/>
                <a:gd name="T4" fmla="*/ 111 w 146"/>
                <a:gd name="T5" fmla="*/ 154 h 154"/>
                <a:gd name="T6" fmla="*/ 146 w 146"/>
                <a:gd name="T7" fmla="*/ 0 h 154"/>
                <a:gd name="T8" fmla="*/ 0 60000 65536"/>
                <a:gd name="T9" fmla="*/ 0 60000 65536"/>
                <a:gd name="T10" fmla="*/ 0 60000 65536"/>
                <a:gd name="T11" fmla="*/ 0 60000 65536"/>
                <a:gd name="T12" fmla="*/ 0 w 146"/>
                <a:gd name="T13" fmla="*/ 0 h 154"/>
                <a:gd name="T14" fmla="*/ 146 w 146"/>
                <a:gd name="T15" fmla="*/ 154 h 154"/>
              </a:gdLst>
              <a:ahLst/>
              <a:cxnLst>
                <a:cxn ang="T8">
                  <a:pos x="T0" y="T1"/>
                </a:cxn>
                <a:cxn ang="T9">
                  <a:pos x="T2" y="T3"/>
                </a:cxn>
                <a:cxn ang="T10">
                  <a:pos x="T4" y="T5"/>
                </a:cxn>
                <a:cxn ang="T11">
                  <a:pos x="T6" y="T7"/>
                </a:cxn>
              </a:cxnLst>
              <a:rect l="T12" t="T13" r="T14" b="T15"/>
              <a:pathLst>
                <a:path w="146" h="154">
                  <a:moveTo>
                    <a:pt x="146" y="0"/>
                  </a:moveTo>
                  <a:lnTo>
                    <a:pt x="0" y="67"/>
                  </a:lnTo>
                  <a:lnTo>
                    <a:pt x="111" y="154"/>
                  </a:lnTo>
                  <a:lnTo>
                    <a:pt x="146"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1" name="Line 29"/>
            <p:cNvSpPr>
              <a:spLocks noChangeShapeType="1"/>
            </p:cNvSpPr>
            <p:nvPr/>
          </p:nvSpPr>
          <p:spPr bwMode="auto">
            <a:xfrm flipV="1">
              <a:off x="882" y="1899"/>
              <a:ext cx="640" cy="78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2" name="Freeform 30"/>
            <p:cNvSpPr>
              <a:spLocks/>
            </p:cNvSpPr>
            <p:nvPr/>
          </p:nvSpPr>
          <p:spPr bwMode="auto">
            <a:xfrm>
              <a:off x="1822" y="3088"/>
              <a:ext cx="1185" cy="375"/>
            </a:xfrm>
            <a:custGeom>
              <a:avLst/>
              <a:gdLst>
                <a:gd name="T0" fmla="*/ 0 w 1185"/>
                <a:gd name="T1" fmla="*/ 0 h 375"/>
                <a:gd name="T2" fmla="*/ 0 w 1185"/>
                <a:gd name="T3" fmla="*/ 375 h 375"/>
                <a:gd name="T4" fmla="*/ 1185 w 1185"/>
                <a:gd name="T5" fmla="*/ 375 h 375"/>
                <a:gd name="T6" fmla="*/ 1185 w 1185"/>
                <a:gd name="T7" fmla="*/ 0 h 375"/>
                <a:gd name="T8" fmla="*/ 0 w 1185"/>
                <a:gd name="T9" fmla="*/ 0 h 375"/>
                <a:gd name="T10" fmla="*/ 0 w 1185"/>
                <a:gd name="T11" fmla="*/ 0 h 375"/>
                <a:gd name="T12" fmla="*/ 0 60000 65536"/>
                <a:gd name="T13" fmla="*/ 0 60000 65536"/>
                <a:gd name="T14" fmla="*/ 0 60000 65536"/>
                <a:gd name="T15" fmla="*/ 0 60000 65536"/>
                <a:gd name="T16" fmla="*/ 0 60000 65536"/>
                <a:gd name="T17" fmla="*/ 0 60000 65536"/>
                <a:gd name="T18" fmla="*/ 0 w 1185"/>
                <a:gd name="T19" fmla="*/ 0 h 375"/>
                <a:gd name="T20" fmla="*/ 1185 w 1185"/>
                <a:gd name="T21" fmla="*/ 375 h 375"/>
              </a:gdLst>
              <a:ahLst/>
              <a:cxnLst>
                <a:cxn ang="T12">
                  <a:pos x="T0" y="T1"/>
                </a:cxn>
                <a:cxn ang="T13">
                  <a:pos x="T2" y="T3"/>
                </a:cxn>
                <a:cxn ang="T14">
                  <a:pos x="T4" y="T5"/>
                </a:cxn>
                <a:cxn ang="T15">
                  <a:pos x="T6" y="T7"/>
                </a:cxn>
                <a:cxn ang="T16">
                  <a:pos x="T8" y="T9"/>
                </a:cxn>
                <a:cxn ang="T17">
                  <a:pos x="T10" y="T11"/>
                </a:cxn>
              </a:cxnLst>
              <a:rect l="T18" t="T19" r="T20" b="T21"/>
              <a:pathLst>
                <a:path w="1185" h="375">
                  <a:moveTo>
                    <a:pt x="0" y="0"/>
                  </a:moveTo>
                  <a:lnTo>
                    <a:pt x="0" y="375"/>
                  </a:lnTo>
                  <a:lnTo>
                    <a:pt x="1185" y="375"/>
                  </a:lnTo>
                  <a:lnTo>
                    <a:pt x="11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13" name="Rectangle 31"/>
            <p:cNvSpPr>
              <a:spLocks noChangeArrowheads="1"/>
            </p:cNvSpPr>
            <p:nvPr/>
          </p:nvSpPr>
          <p:spPr bwMode="auto">
            <a:xfrm>
              <a:off x="1822" y="3088"/>
              <a:ext cx="1185" cy="3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14" name="Rectangle 32"/>
            <p:cNvSpPr>
              <a:spLocks noChangeArrowheads="1"/>
            </p:cNvSpPr>
            <p:nvPr/>
          </p:nvSpPr>
          <p:spPr bwMode="auto">
            <a:xfrm>
              <a:off x="1855" y="3133"/>
              <a:ext cx="7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cansOfBeer</a:t>
              </a:r>
              <a:endParaRPr lang="de-DE" altLang="en-US"/>
            </a:p>
          </p:txBody>
        </p:sp>
        <p:sp>
          <p:nvSpPr>
            <p:cNvPr id="46115" name="Rectangle 33"/>
            <p:cNvSpPr>
              <a:spLocks noChangeArrowheads="1"/>
            </p:cNvSpPr>
            <p:nvPr/>
          </p:nvSpPr>
          <p:spPr bwMode="auto">
            <a:xfrm>
              <a:off x="1855" y="3291"/>
              <a:ext cx="7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cansOfCola</a:t>
              </a:r>
              <a:endParaRPr lang="de-DE" altLang="en-US"/>
            </a:p>
          </p:txBody>
        </p:sp>
        <p:sp>
          <p:nvSpPr>
            <p:cNvPr id="46116" name="Freeform 34"/>
            <p:cNvSpPr>
              <a:spLocks/>
            </p:cNvSpPr>
            <p:nvPr/>
          </p:nvSpPr>
          <p:spPr bwMode="auto">
            <a:xfrm>
              <a:off x="1822" y="3463"/>
              <a:ext cx="1185" cy="380"/>
            </a:xfrm>
            <a:custGeom>
              <a:avLst/>
              <a:gdLst>
                <a:gd name="T0" fmla="*/ 0 w 1185"/>
                <a:gd name="T1" fmla="*/ 0 h 380"/>
                <a:gd name="T2" fmla="*/ 0 w 1185"/>
                <a:gd name="T3" fmla="*/ 380 h 380"/>
                <a:gd name="T4" fmla="*/ 1185 w 1185"/>
                <a:gd name="T5" fmla="*/ 380 h 380"/>
                <a:gd name="T6" fmla="*/ 1185 w 1185"/>
                <a:gd name="T7" fmla="*/ 0 h 380"/>
                <a:gd name="T8" fmla="*/ 0 w 1185"/>
                <a:gd name="T9" fmla="*/ 0 h 380"/>
                <a:gd name="T10" fmla="*/ 0 w 1185"/>
                <a:gd name="T11" fmla="*/ 0 h 380"/>
                <a:gd name="T12" fmla="*/ 0 60000 65536"/>
                <a:gd name="T13" fmla="*/ 0 60000 65536"/>
                <a:gd name="T14" fmla="*/ 0 60000 65536"/>
                <a:gd name="T15" fmla="*/ 0 60000 65536"/>
                <a:gd name="T16" fmla="*/ 0 60000 65536"/>
                <a:gd name="T17" fmla="*/ 0 60000 65536"/>
                <a:gd name="T18" fmla="*/ 0 w 1185"/>
                <a:gd name="T19" fmla="*/ 0 h 380"/>
                <a:gd name="T20" fmla="*/ 1185 w 1185"/>
                <a:gd name="T21" fmla="*/ 380 h 380"/>
              </a:gdLst>
              <a:ahLst/>
              <a:cxnLst>
                <a:cxn ang="T12">
                  <a:pos x="T0" y="T1"/>
                </a:cxn>
                <a:cxn ang="T13">
                  <a:pos x="T2" y="T3"/>
                </a:cxn>
                <a:cxn ang="T14">
                  <a:pos x="T4" y="T5"/>
                </a:cxn>
                <a:cxn ang="T15">
                  <a:pos x="T6" y="T7"/>
                </a:cxn>
                <a:cxn ang="T16">
                  <a:pos x="T8" y="T9"/>
                </a:cxn>
                <a:cxn ang="T17">
                  <a:pos x="T10" y="T11"/>
                </a:cxn>
              </a:cxnLst>
              <a:rect l="T18" t="T19" r="T20" b="T21"/>
              <a:pathLst>
                <a:path w="1185" h="380">
                  <a:moveTo>
                    <a:pt x="0" y="0"/>
                  </a:moveTo>
                  <a:lnTo>
                    <a:pt x="0" y="380"/>
                  </a:lnTo>
                  <a:lnTo>
                    <a:pt x="1185" y="380"/>
                  </a:lnTo>
                  <a:lnTo>
                    <a:pt x="11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17" name="Rectangle 35"/>
            <p:cNvSpPr>
              <a:spLocks noChangeArrowheads="1"/>
            </p:cNvSpPr>
            <p:nvPr/>
          </p:nvSpPr>
          <p:spPr bwMode="auto">
            <a:xfrm>
              <a:off x="1822" y="3463"/>
              <a:ext cx="1185" cy="38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18" name="Rectangle 36"/>
            <p:cNvSpPr>
              <a:spLocks noChangeArrowheads="1"/>
            </p:cNvSpPr>
            <p:nvPr/>
          </p:nvSpPr>
          <p:spPr bwMode="auto">
            <a:xfrm>
              <a:off x="1855" y="3513"/>
              <a:ext cx="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chill()</a:t>
              </a:r>
              <a:endParaRPr lang="de-DE" altLang="en-US"/>
            </a:p>
          </p:txBody>
        </p:sp>
        <p:sp>
          <p:nvSpPr>
            <p:cNvPr id="46119" name="Rectangle 37"/>
            <p:cNvSpPr>
              <a:spLocks noChangeArrowheads="1"/>
            </p:cNvSpPr>
            <p:nvPr/>
          </p:nvSpPr>
          <p:spPr bwMode="auto">
            <a:xfrm>
              <a:off x="1855" y="3667"/>
              <a:ext cx="10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chemeClr val="hlink"/>
                  </a:solidFill>
                  <a:latin typeface="Geneva" charset="0"/>
                </a:rPr>
                <a:t>dispenseItem()</a:t>
              </a:r>
              <a:endParaRPr lang="de-DE" altLang="en-US"/>
            </a:p>
          </p:txBody>
        </p:sp>
        <p:sp>
          <p:nvSpPr>
            <p:cNvPr id="46120" name="Freeform 38"/>
            <p:cNvSpPr>
              <a:spLocks/>
            </p:cNvSpPr>
            <p:nvPr/>
          </p:nvSpPr>
          <p:spPr bwMode="auto">
            <a:xfrm>
              <a:off x="1822" y="2792"/>
              <a:ext cx="1185" cy="296"/>
            </a:xfrm>
            <a:custGeom>
              <a:avLst/>
              <a:gdLst>
                <a:gd name="T0" fmla="*/ 0 w 1185"/>
                <a:gd name="T1" fmla="*/ 0 h 296"/>
                <a:gd name="T2" fmla="*/ 0 w 1185"/>
                <a:gd name="T3" fmla="*/ 296 h 296"/>
                <a:gd name="T4" fmla="*/ 1185 w 1185"/>
                <a:gd name="T5" fmla="*/ 296 h 296"/>
                <a:gd name="T6" fmla="*/ 1185 w 1185"/>
                <a:gd name="T7" fmla="*/ 0 h 296"/>
                <a:gd name="T8" fmla="*/ 0 w 1185"/>
                <a:gd name="T9" fmla="*/ 0 h 296"/>
                <a:gd name="T10" fmla="*/ 0 w 1185"/>
                <a:gd name="T11" fmla="*/ 0 h 296"/>
                <a:gd name="T12" fmla="*/ 0 60000 65536"/>
                <a:gd name="T13" fmla="*/ 0 60000 65536"/>
                <a:gd name="T14" fmla="*/ 0 60000 65536"/>
                <a:gd name="T15" fmla="*/ 0 60000 65536"/>
                <a:gd name="T16" fmla="*/ 0 60000 65536"/>
                <a:gd name="T17" fmla="*/ 0 60000 65536"/>
                <a:gd name="T18" fmla="*/ 0 w 1185"/>
                <a:gd name="T19" fmla="*/ 0 h 296"/>
                <a:gd name="T20" fmla="*/ 1185 w 1185"/>
                <a:gd name="T21" fmla="*/ 296 h 296"/>
              </a:gdLst>
              <a:ahLst/>
              <a:cxnLst>
                <a:cxn ang="T12">
                  <a:pos x="T0" y="T1"/>
                </a:cxn>
                <a:cxn ang="T13">
                  <a:pos x="T2" y="T3"/>
                </a:cxn>
                <a:cxn ang="T14">
                  <a:pos x="T4" y="T5"/>
                </a:cxn>
                <a:cxn ang="T15">
                  <a:pos x="T6" y="T7"/>
                </a:cxn>
                <a:cxn ang="T16">
                  <a:pos x="T8" y="T9"/>
                </a:cxn>
                <a:cxn ang="T17">
                  <a:pos x="T10" y="T11"/>
                </a:cxn>
              </a:cxnLst>
              <a:rect l="T18" t="T19" r="T20" b="T21"/>
              <a:pathLst>
                <a:path w="1185" h="296">
                  <a:moveTo>
                    <a:pt x="0" y="0"/>
                  </a:moveTo>
                  <a:lnTo>
                    <a:pt x="0" y="296"/>
                  </a:lnTo>
                  <a:lnTo>
                    <a:pt x="1185" y="296"/>
                  </a:lnTo>
                  <a:lnTo>
                    <a:pt x="11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21" name="Rectangle 39"/>
            <p:cNvSpPr>
              <a:spLocks noChangeArrowheads="1"/>
            </p:cNvSpPr>
            <p:nvPr/>
          </p:nvSpPr>
          <p:spPr bwMode="auto">
            <a:xfrm>
              <a:off x="1822" y="2792"/>
              <a:ext cx="1185" cy="29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22" name="Rectangle 40"/>
            <p:cNvSpPr>
              <a:spLocks noChangeArrowheads="1"/>
            </p:cNvSpPr>
            <p:nvPr/>
          </p:nvSpPr>
          <p:spPr bwMode="auto">
            <a:xfrm>
              <a:off x="1943" y="2876"/>
              <a:ext cx="8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SodaMachine</a:t>
              </a:r>
              <a:endParaRPr lang="de-DE" altLang="en-US"/>
            </a:p>
          </p:txBody>
        </p:sp>
        <p:sp>
          <p:nvSpPr>
            <p:cNvPr id="46123" name="Freeform 41"/>
            <p:cNvSpPr>
              <a:spLocks/>
            </p:cNvSpPr>
            <p:nvPr/>
          </p:nvSpPr>
          <p:spPr bwMode="auto">
            <a:xfrm>
              <a:off x="1608" y="1788"/>
              <a:ext cx="143" cy="154"/>
            </a:xfrm>
            <a:custGeom>
              <a:avLst/>
              <a:gdLst>
                <a:gd name="T0" fmla="*/ 0 w 143"/>
                <a:gd name="T1" fmla="*/ 0 h 154"/>
                <a:gd name="T2" fmla="*/ 32 w 143"/>
                <a:gd name="T3" fmla="*/ 154 h 154"/>
                <a:gd name="T4" fmla="*/ 143 w 143"/>
                <a:gd name="T5" fmla="*/ 67 h 154"/>
                <a:gd name="T6" fmla="*/ 0 w 143"/>
                <a:gd name="T7" fmla="*/ 0 h 154"/>
                <a:gd name="T8" fmla="*/ 0 60000 65536"/>
                <a:gd name="T9" fmla="*/ 0 60000 65536"/>
                <a:gd name="T10" fmla="*/ 0 60000 65536"/>
                <a:gd name="T11" fmla="*/ 0 60000 65536"/>
                <a:gd name="T12" fmla="*/ 0 w 143"/>
                <a:gd name="T13" fmla="*/ 0 h 154"/>
                <a:gd name="T14" fmla="*/ 143 w 143"/>
                <a:gd name="T15" fmla="*/ 154 h 154"/>
              </a:gdLst>
              <a:ahLst/>
              <a:cxnLst>
                <a:cxn ang="T8">
                  <a:pos x="T0" y="T1"/>
                </a:cxn>
                <a:cxn ang="T9">
                  <a:pos x="T2" y="T3"/>
                </a:cxn>
                <a:cxn ang="T10">
                  <a:pos x="T4" y="T5"/>
                </a:cxn>
                <a:cxn ang="T11">
                  <a:pos x="T6" y="T7"/>
                </a:cxn>
              </a:cxnLst>
              <a:rect l="T12" t="T13" r="T14" b="T15"/>
              <a:pathLst>
                <a:path w="143" h="154">
                  <a:moveTo>
                    <a:pt x="0" y="0"/>
                  </a:moveTo>
                  <a:lnTo>
                    <a:pt x="32" y="154"/>
                  </a:lnTo>
                  <a:lnTo>
                    <a:pt x="143" y="67"/>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4" name="Line 42"/>
            <p:cNvSpPr>
              <a:spLocks noChangeShapeType="1"/>
            </p:cNvSpPr>
            <p:nvPr/>
          </p:nvSpPr>
          <p:spPr bwMode="auto">
            <a:xfrm flipH="1" flipV="1">
              <a:off x="1699" y="1903"/>
              <a:ext cx="715" cy="88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5" name="Freeform 43"/>
            <p:cNvSpPr>
              <a:spLocks/>
            </p:cNvSpPr>
            <p:nvPr/>
          </p:nvSpPr>
          <p:spPr bwMode="auto">
            <a:xfrm>
              <a:off x="3236" y="3203"/>
              <a:ext cx="1422" cy="375"/>
            </a:xfrm>
            <a:custGeom>
              <a:avLst/>
              <a:gdLst>
                <a:gd name="T0" fmla="*/ 0 w 1292"/>
                <a:gd name="T1" fmla="*/ 0 h 375"/>
                <a:gd name="T2" fmla="*/ 0 w 1292"/>
                <a:gd name="T3" fmla="*/ 375 h 375"/>
                <a:gd name="T4" fmla="*/ 2781 w 1292"/>
                <a:gd name="T5" fmla="*/ 375 h 375"/>
                <a:gd name="T6" fmla="*/ 2781 w 1292"/>
                <a:gd name="T7" fmla="*/ 0 h 375"/>
                <a:gd name="T8" fmla="*/ 0 w 1292"/>
                <a:gd name="T9" fmla="*/ 0 h 375"/>
                <a:gd name="T10" fmla="*/ 0 w 1292"/>
                <a:gd name="T11" fmla="*/ 0 h 375"/>
                <a:gd name="T12" fmla="*/ 0 60000 65536"/>
                <a:gd name="T13" fmla="*/ 0 60000 65536"/>
                <a:gd name="T14" fmla="*/ 0 60000 65536"/>
                <a:gd name="T15" fmla="*/ 0 60000 65536"/>
                <a:gd name="T16" fmla="*/ 0 60000 65536"/>
                <a:gd name="T17" fmla="*/ 0 60000 65536"/>
                <a:gd name="T18" fmla="*/ 0 w 1292"/>
                <a:gd name="T19" fmla="*/ 0 h 375"/>
                <a:gd name="T20" fmla="*/ 1292 w 1292"/>
                <a:gd name="T21" fmla="*/ 375 h 375"/>
              </a:gdLst>
              <a:ahLst/>
              <a:cxnLst>
                <a:cxn ang="T12">
                  <a:pos x="T0" y="T1"/>
                </a:cxn>
                <a:cxn ang="T13">
                  <a:pos x="T2" y="T3"/>
                </a:cxn>
                <a:cxn ang="T14">
                  <a:pos x="T4" y="T5"/>
                </a:cxn>
                <a:cxn ang="T15">
                  <a:pos x="T6" y="T7"/>
                </a:cxn>
                <a:cxn ang="T16">
                  <a:pos x="T8" y="T9"/>
                </a:cxn>
                <a:cxn ang="T17">
                  <a:pos x="T10" y="T11"/>
                </a:cxn>
              </a:cxnLst>
              <a:rect l="T18" t="T19" r="T20" b="T21"/>
              <a:pathLst>
                <a:path w="1292" h="375">
                  <a:moveTo>
                    <a:pt x="0" y="0"/>
                  </a:moveTo>
                  <a:lnTo>
                    <a:pt x="0" y="375"/>
                  </a:lnTo>
                  <a:lnTo>
                    <a:pt x="1292" y="375"/>
                  </a:lnTo>
                  <a:lnTo>
                    <a:pt x="12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26" name="Rectangle 44"/>
            <p:cNvSpPr>
              <a:spLocks noChangeArrowheads="1"/>
            </p:cNvSpPr>
            <p:nvPr/>
          </p:nvSpPr>
          <p:spPr bwMode="auto">
            <a:xfrm>
              <a:off x="3236" y="3203"/>
              <a:ext cx="1422" cy="3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27" name="Rectangle 45"/>
            <p:cNvSpPr>
              <a:spLocks noChangeArrowheads="1"/>
            </p:cNvSpPr>
            <p:nvPr/>
          </p:nvSpPr>
          <p:spPr bwMode="auto">
            <a:xfrm>
              <a:off x="3269" y="3248"/>
              <a:ext cx="8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bagsofChips</a:t>
              </a:r>
              <a:endParaRPr lang="de-DE" altLang="en-US"/>
            </a:p>
          </p:txBody>
        </p:sp>
        <p:sp>
          <p:nvSpPr>
            <p:cNvPr id="46128" name="Rectangle 46"/>
            <p:cNvSpPr>
              <a:spLocks noChangeArrowheads="1"/>
            </p:cNvSpPr>
            <p:nvPr/>
          </p:nvSpPr>
          <p:spPr bwMode="auto">
            <a:xfrm>
              <a:off x="3269" y="3406"/>
              <a:ext cx="13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rgbClr val="000000"/>
                  </a:solidFill>
                  <a:latin typeface="Geneva" charset="0"/>
                </a:rPr>
                <a:t>numberOfCandyBars</a:t>
              </a:r>
              <a:endParaRPr lang="de-DE" altLang="en-US"/>
            </a:p>
          </p:txBody>
        </p:sp>
        <p:sp>
          <p:nvSpPr>
            <p:cNvPr id="46129" name="Freeform 47"/>
            <p:cNvSpPr>
              <a:spLocks/>
            </p:cNvSpPr>
            <p:nvPr/>
          </p:nvSpPr>
          <p:spPr bwMode="auto">
            <a:xfrm>
              <a:off x="3236" y="3578"/>
              <a:ext cx="1422" cy="225"/>
            </a:xfrm>
            <a:custGeom>
              <a:avLst/>
              <a:gdLst>
                <a:gd name="T0" fmla="*/ 0 w 1292"/>
                <a:gd name="T1" fmla="*/ 0 h 225"/>
                <a:gd name="T2" fmla="*/ 0 w 1292"/>
                <a:gd name="T3" fmla="*/ 225 h 225"/>
                <a:gd name="T4" fmla="*/ 2781 w 1292"/>
                <a:gd name="T5" fmla="*/ 225 h 225"/>
                <a:gd name="T6" fmla="*/ 2781 w 1292"/>
                <a:gd name="T7" fmla="*/ 0 h 225"/>
                <a:gd name="T8" fmla="*/ 0 w 1292"/>
                <a:gd name="T9" fmla="*/ 0 h 225"/>
                <a:gd name="T10" fmla="*/ 0 w 1292"/>
                <a:gd name="T11" fmla="*/ 0 h 225"/>
                <a:gd name="T12" fmla="*/ 0 60000 65536"/>
                <a:gd name="T13" fmla="*/ 0 60000 65536"/>
                <a:gd name="T14" fmla="*/ 0 60000 65536"/>
                <a:gd name="T15" fmla="*/ 0 60000 65536"/>
                <a:gd name="T16" fmla="*/ 0 60000 65536"/>
                <a:gd name="T17" fmla="*/ 0 60000 65536"/>
                <a:gd name="T18" fmla="*/ 0 w 1292"/>
                <a:gd name="T19" fmla="*/ 0 h 225"/>
                <a:gd name="T20" fmla="*/ 1292 w 1292"/>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292" h="225">
                  <a:moveTo>
                    <a:pt x="0" y="0"/>
                  </a:moveTo>
                  <a:lnTo>
                    <a:pt x="0" y="225"/>
                  </a:lnTo>
                  <a:lnTo>
                    <a:pt x="1292" y="225"/>
                  </a:lnTo>
                  <a:lnTo>
                    <a:pt x="12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30" name="Rectangle 48"/>
            <p:cNvSpPr>
              <a:spLocks noChangeArrowheads="1"/>
            </p:cNvSpPr>
            <p:nvPr/>
          </p:nvSpPr>
          <p:spPr bwMode="auto">
            <a:xfrm>
              <a:off x="3236" y="3578"/>
              <a:ext cx="1422" cy="2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31" name="Rectangle 49"/>
            <p:cNvSpPr>
              <a:spLocks noChangeArrowheads="1"/>
            </p:cNvSpPr>
            <p:nvPr/>
          </p:nvSpPr>
          <p:spPr bwMode="auto">
            <a:xfrm>
              <a:off x="3270" y="3627"/>
              <a:ext cx="10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a:solidFill>
                    <a:schemeClr val="hlink"/>
                  </a:solidFill>
                  <a:latin typeface="Geneva" charset="0"/>
                </a:rPr>
                <a:t>dispenseItem()</a:t>
              </a:r>
              <a:endParaRPr lang="de-DE" altLang="en-US"/>
            </a:p>
          </p:txBody>
        </p:sp>
        <p:sp>
          <p:nvSpPr>
            <p:cNvPr id="46132" name="Freeform 50"/>
            <p:cNvSpPr>
              <a:spLocks/>
            </p:cNvSpPr>
            <p:nvPr/>
          </p:nvSpPr>
          <p:spPr bwMode="auto">
            <a:xfrm>
              <a:off x="3236" y="2906"/>
              <a:ext cx="1422" cy="297"/>
            </a:xfrm>
            <a:custGeom>
              <a:avLst/>
              <a:gdLst>
                <a:gd name="T0" fmla="*/ 0 w 1292"/>
                <a:gd name="T1" fmla="*/ 0 h 297"/>
                <a:gd name="T2" fmla="*/ 0 w 1292"/>
                <a:gd name="T3" fmla="*/ 297 h 297"/>
                <a:gd name="T4" fmla="*/ 2781 w 1292"/>
                <a:gd name="T5" fmla="*/ 297 h 297"/>
                <a:gd name="T6" fmla="*/ 2781 w 1292"/>
                <a:gd name="T7" fmla="*/ 0 h 297"/>
                <a:gd name="T8" fmla="*/ 0 w 1292"/>
                <a:gd name="T9" fmla="*/ 0 h 297"/>
                <a:gd name="T10" fmla="*/ 0 w 1292"/>
                <a:gd name="T11" fmla="*/ 0 h 297"/>
                <a:gd name="T12" fmla="*/ 0 60000 65536"/>
                <a:gd name="T13" fmla="*/ 0 60000 65536"/>
                <a:gd name="T14" fmla="*/ 0 60000 65536"/>
                <a:gd name="T15" fmla="*/ 0 60000 65536"/>
                <a:gd name="T16" fmla="*/ 0 60000 65536"/>
                <a:gd name="T17" fmla="*/ 0 60000 65536"/>
                <a:gd name="T18" fmla="*/ 0 w 1292"/>
                <a:gd name="T19" fmla="*/ 0 h 297"/>
                <a:gd name="T20" fmla="*/ 1292 w 1292"/>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1292" h="297">
                  <a:moveTo>
                    <a:pt x="0" y="0"/>
                  </a:moveTo>
                  <a:lnTo>
                    <a:pt x="0" y="297"/>
                  </a:lnTo>
                  <a:lnTo>
                    <a:pt x="1292" y="297"/>
                  </a:lnTo>
                  <a:lnTo>
                    <a:pt x="129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33" name="Rectangle 51"/>
            <p:cNvSpPr>
              <a:spLocks noChangeArrowheads="1"/>
            </p:cNvSpPr>
            <p:nvPr/>
          </p:nvSpPr>
          <p:spPr bwMode="auto">
            <a:xfrm>
              <a:off x="3236" y="2906"/>
              <a:ext cx="1422" cy="29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6134" name="Rectangle 52"/>
            <p:cNvSpPr>
              <a:spLocks noChangeArrowheads="1"/>
            </p:cNvSpPr>
            <p:nvPr/>
          </p:nvSpPr>
          <p:spPr bwMode="auto">
            <a:xfrm>
              <a:off x="3361" y="2991"/>
              <a:ext cx="9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solidFill>
                    <a:srgbClr val="000000"/>
                  </a:solidFill>
                  <a:latin typeface="Geneva" charset="0"/>
                </a:rPr>
                <a:t>CandyMachine</a:t>
              </a:r>
              <a:endParaRPr lang="de-DE" altLang="en-US"/>
            </a:p>
          </p:txBody>
        </p:sp>
        <p:sp>
          <p:nvSpPr>
            <p:cNvPr id="46135" name="Freeform 53"/>
            <p:cNvSpPr>
              <a:spLocks/>
            </p:cNvSpPr>
            <p:nvPr/>
          </p:nvSpPr>
          <p:spPr bwMode="auto">
            <a:xfrm>
              <a:off x="1948" y="1788"/>
              <a:ext cx="154" cy="130"/>
            </a:xfrm>
            <a:custGeom>
              <a:avLst/>
              <a:gdLst>
                <a:gd name="T0" fmla="*/ 0 w 154"/>
                <a:gd name="T1" fmla="*/ 0 h 130"/>
                <a:gd name="T2" fmla="*/ 83 w 154"/>
                <a:gd name="T3" fmla="*/ 130 h 130"/>
                <a:gd name="T4" fmla="*/ 154 w 154"/>
                <a:gd name="T5" fmla="*/ 12 h 130"/>
                <a:gd name="T6" fmla="*/ 0 w 154"/>
                <a:gd name="T7" fmla="*/ 0 h 130"/>
                <a:gd name="T8" fmla="*/ 0 60000 65536"/>
                <a:gd name="T9" fmla="*/ 0 60000 65536"/>
                <a:gd name="T10" fmla="*/ 0 60000 65536"/>
                <a:gd name="T11" fmla="*/ 0 60000 65536"/>
                <a:gd name="T12" fmla="*/ 0 w 154"/>
                <a:gd name="T13" fmla="*/ 0 h 130"/>
                <a:gd name="T14" fmla="*/ 154 w 154"/>
                <a:gd name="T15" fmla="*/ 130 h 130"/>
              </a:gdLst>
              <a:ahLst/>
              <a:cxnLst>
                <a:cxn ang="T8">
                  <a:pos x="T0" y="T1"/>
                </a:cxn>
                <a:cxn ang="T9">
                  <a:pos x="T2" y="T3"/>
                </a:cxn>
                <a:cxn ang="T10">
                  <a:pos x="T4" y="T5"/>
                </a:cxn>
                <a:cxn ang="T11">
                  <a:pos x="T6" y="T7"/>
                </a:cxn>
              </a:cxnLst>
              <a:rect l="T12" t="T13" r="T14" b="T15"/>
              <a:pathLst>
                <a:path w="154" h="130">
                  <a:moveTo>
                    <a:pt x="0" y="0"/>
                  </a:moveTo>
                  <a:lnTo>
                    <a:pt x="83" y="130"/>
                  </a:lnTo>
                  <a:lnTo>
                    <a:pt x="154" y="1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6" name="Line 54"/>
            <p:cNvSpPr>
              <a:spLocks noChangeShapeType="1"/>
            </p:cNvSpPr>
            <p:nvPr/>
          </p:nvSpPr>
          <p:spPr bwMode="auto">
            <a:xfrm flipH="1" flipV="1">
              <a:off x="2071" y="1863"/>
              <a:ext cx="1809" cy="104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8327" name="Rectangle 55"/>
          <p:cNvSpPr>
            <a:spLocks noChangeArrowheads="1"/>
          </p:cNvSpPr>
          <p:nvPr/>
        </p:nvSpPr>
        <p:spPr bwMode="auto">
          <a:xfrm>
            <a:off x="1401763" y="2520950"/>
            <a:ext cx="1960562"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b="0" i="1">
                <a:solidFill>
                  <a:schemeClr val="hlink"/>
                </a:solidFill>
                <a:latin typeface="Geneva" charset="0"/>
              </a:rPr>
              <a:t>dispenseItem()</a:t>
            </a:r>
            <a:r>
              <a:rPr lang="de-DE" altLang="en-US" b="0" i="1">
                <a:solidFill>
                  <a:srgbClr val="000000"/>
                </a:solidFill>
                <a:latin typeface="Geneva" charset="0"/>
              </a:rPr>
              <a:t>    </a:t>
            </a:r>
            <a:endParaRPr lang="de-DE" altLang="en-US" i="1"/>
          </a:p>
        </p:txBody>
      </p:sp>
      <p:sp>
        <p:nvSpPr>
          <p:cNvPr id="438328" name="AutoShape 56"/>
          <p:cNvSpPr>
            <a:spLocks noChangeArrowheads="1"/>
          </p:cNvSpPr>
          <p:nvPr/>
        </p:nvSpPr>
        <p:spPr bwMode="auto">
          <a:xfrm>
            <a:off x="3994150" y="1020763"/>
            <a:ext cx="4933950" cy="2692400"/>
          </a:xfrm>
          <a:prstGeom prst="wedgeEllipseCallout">
            <a:avLst>
              <a:gd name="adj1" fmla="val -67019"/>
              <a:gd name="adj2" fmla="val 11130"/>
            </a:avLst>
          </a:prstGeom>
          <a:solidFill>
            <a:srgbClr val="FFFFFF"/>
          </a:solidFill>
          <a:ln w="12700">
            <a:solidFill>
              <a:schemeClr val="tx1"/>
            </a:solidFill>
            <a:miter lim="800000"/>
            <a:headEnd/>
            <a:tailEnd/>
          </a:ln>
        </p:spPr>
        <p:txBody>
          <a:bodyPr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2000">
                <a:latin typeface="Courier New" pitchFamily="49" charset="0"/>
              </a:rPr>
              <a:t>dispenseItem()</a:t>
            </a:r>
            <a:r>
              <a:rPr lang="de-DE" altLang="en-US" sz="2000" b="0"/>
              <a:t> must be implemented in each subclass. We do this by specifying the operation as </a:t>
            </a:r>
            <a:r>
              <a:rPr lang="de-DE" altLang="en-US" sz="2000"/>
              <a:t>abstract</a:t>
            </a:r>
            <a:r>
              <a:rPr lang="de-DE" altLang="en-US" sz="2000" b="0"/>
              <a:t>.  Abstract operations are written in UML in </a:t>
            </a:r>
            <a:r>
              <a:rPr lang="de-DE" altLang="en-US" sz="2000" b="0" i="1"/>
              <a:t>italics</a:t>
            </a:r>
            <a:r>
              <a:rPr lang="de-DE" altLang="en-US" sz="2000"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3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83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ppt_h/2"/>
                                          </p:val>
                                        </p:tav>
                                        <p:tav tm="100000">
                                          <p:val>
                                            <p:strVal val="#ppt_y"/>
                                          </p:val>
                                        </p:tav>
                                      </p:tavLst>
                                    </p:anim>
                                    <p:anim calcmode="lin" valueType="num">
                                      <p:cBhvr>
                                        <p:cTn id="17" dur="500" fill="hold"/>
                                        <p:tgtEl>
                                          <p:spTgt spid="2"/>
                                        </p:tgtEl>
                                        <p:attrNameLst>
                                          <p:attrName>ppt_w</p:attrName>
                                        </p:attrNameLst>
                                      </p:cBhvr>
                                      <p:tavLst>
                                        <p:tav tm="0">
                                          <p:val>
                                            <p:strVal val="#ppt_w"/>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7" grpId="0" animBg="1" autoUpdateAnimBg="0"/>
      <p:bldP spid="438328"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ea typeface="ＭＳ Ｐゴシック" pitchFamily="34" charset="-128"/>
              </a:rPr>
              <a:t>Rewriteable Methods and Strict Inheritance</a:t>
            </a:r>
          </a:p>
        </p:txBody>
      </p:sp>
      <p:sp>
        <p:nvSpPr>
          <p:cNvPr id="47107" name="Rectangle 3"/>
          <p:cNvSpPr>
            <a:spLocks noGrp="1" noChangeArrowheads="1"/>
          </p:cNvSpPr>
          <p:nvPr>
            <p:ph idx="1"/>
          </p:nvPr>
        </p:nvSpPr>
        <p:spPr/>
        <p:txBody>
          <a:bodyPr/>
          <a:lstStyle/>
          <a:p>
            <a:pPr eaLnBrk="1" hangingPunct="1"/>
            <a:r>
              <a:rPr lang="en-US" altLang="en-US" smtClean="0">
                <a:solidFill>
                  <a:srgbClr val="0005C5"/>
                </a:solidFill>
                <a:ea typeface="ＭＳ Ｐゴシック" pitchFamily="34" charset="-128"/>
              </a:rPr>
              <a:t>Rewriteable Method:</a:t>
            </a:r>
            <a:r>
              <a:rPr lang="en-US" altLang="en-US" smtClean="0">
                <a:ea typeface="ＭＳ Ｐゴシック" pitchFamily="34" charset="-128"/>
              </a:rPr>
              <a:t> A method which allow a reimplementation. </a:t>
            </a:r>
          </a:p>
          <a:p>
            <a:pPr lvl="1" eaLnBrk="1" hangingPunct="1"/>
            <a:r>
              <a:rPr lang="en-US" altLang="en-US" smtClean="0">
                <a:ea typeface="ＭＳ Ｐゴシック" pitchFamily="34" charset="-128"/>
              </a:rPr>
              <a:t>In Java methods are rewriteable by default, i.e. there is no special keyword. </a:t>
            </a:r>
          </a:p>
          <a:p>
            <a:pPr eaLnBrk="1" hangingPunct="1"/>
            <a:r>
              <a:rPr lang="en-US" altLang="en-US" smtClean="0">
                <a:solidFill>
                  <a:srgbClr val="0005C5"/>
                </a:solidFill>
                <a:ea typeface="ＭＳ Ｐゴシック" pitchFamily="34" charset="-128"/>
              </a:rPr>
              <a:t>Strict inheritance</a:t>
            </a:r>
            <a:endParaRPr lang="en-US" altLang="en-US" smtClean="0">
              <a:ea typeface="ＭＳ Ｐゴシック" pitchFamily="34" charset="-128"/>
            </a:endParaRPr>
          </a:p>
          <a:p>
            <a:pPr lvl="2" eaLnBrk="1" hangingPunct="1"/>
            <a:r>
              <a:rPr lang="en-US" altLang="en-US" smtClean="0">
                <a:ea typeface="ＭＳ Ｐゴシック" pitchFamily="34" charset="-128"/>
              </a:rPr>
              <a:t>The subclass can only add new methods to the superclass, it cannot over write them</a:t>
            </a:r>
          </a:p>
          <a:p>
            <a:pPr lvl="1" eaLnBrk="1" hangingPunct="1"/>
            <a:r>
              <a:rPr lang="en-US" altLang="en-US" smtClean="0">
                <a:ea typeface="ＭＳ Ｐゴシック" pitchFamily="34" charset="-128"/>
              </a:rPr>
              <a:t>If a method cannot be overwritten in a Java program, it must be prefixed with the keyword </a:t>
            </a:r>
            <a:r>
              <a:rPr lang="en-US" altLang="en-US" smtClean="0">
                <a:latin typeface="Courier New" pitchFamily="49" charset="0"/>
                <a:ea typeface="ＭＳ Ｐゴシック" pitchFamily="34" charset="-128"/>
              </a:rPr>
              <a:t>final</a:t>
            </a:r>
            <a:r>
              <a:rPr lang="en-US" altLang="en-US" smtClean="0">
                <a:ea typeface="ＭＳ Ｐゴシック" pitchFamily="34" charset="-128"/>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ea typeface="ＭＳ Ｐゴシック" pitchFamily="34" charset="-128"/>
              </a:rPr>
              <a:t>Strict  Inheritance</a:t>
            </a:r>
          </a:p>
        </p:txBody>
      </p:sp>
      <p:sp>
        <p:nvSpPr>
          <p:cNvPr id="442371" name="Rectangle 3"/>
          <p:cNvSpPr>
            <a:spLocks noGrp="1" noChangeArrowheads="1"/>
          </p:cNvSpPr>
          <p:nvPr>
            <p:ph sz="half" idx="1"/>
          </p:nvPr>
        </p:nvSpPr>
        <p:spPr>
          <a:xfrm>
            <a:off x="3452813" y="1012825"/>
            <a:ext cx="4918075" cy="488950"/>
          </a:xfrm>
        </p:spPr>
        <p:txBody>
          <a:bodyPr/>
          <a:lstStyle/>
          <a:p>
            <a:pPr eaLnBrk="1" hangingPunct="1">
              <a:buFont typeface="Times" charset="0"/>
              <a:buNone/>
            </a:pPr>
            <a:r>
              <a:rPr lang="en-US" altLang="en-US" sz="2400" b="1" smtClean="0">
                <a:ea typeface="ＭＳ Ｐゴシック" pitchFamily="34" charset="-128"/>
              </a:rPr>
              <a:t>Superclass: </a:t>
            </a:r>
            <a:endParaRPr lang="en-US" altLang="en-US" sz="2000" smtClean="0">
              <a:ea typeface="ＭＳ Ｐゴシック" pitchFamily="34" charset="-128"/>
            </a:endParaRPr>
          </a:p>
        </p:txBody>
      </p:sp>
      <p:sp>
        <p:nvSpPr>
          <p:cNvPr id="48132" name="Rectangle 4"/>
          <p:cNvSpPr>
            <a:spLocks noChangeArrowheads="1"/>
          </p:cNvSpPr>
          <p:nvPr/>
        </p:nvSpPr>
        <p:spPr bwMode="auto">
          <a:xfrm>
            <a:off x="790575" y="1582738"/>
            <a:ext cx="8588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de-DE" altLang="en-US" sz="1900" b="0">
              <a:solidFill>
                <a:srgbClr val="000000"/>
              </a:solidFill>
              <a:latin typeface="Geneva" charset="0"/>
            </a:endParaRPr>
          </a:p>
          <a:p>
            <a:r>
              <a:rPr lang="de-DE" altLang="en-US" sz="1900" b="0">
                <a:solidFill>
                  <a:srgbClr val="000000"/>
                </a:solidFill>
                <a:latin typeface="Geneva" charset="0"/>
              </a:rPr>
              <a:t>drive()</a:t>
            </a:r>
          </a:p>
          <a:p>
            <a:r>
              <a:rPr lang="de-DE" altLang="en-US" sz="1900" b="0">
                <a:solidFill>
                  <a:srgbClr val="000000"/>
                </a:solidFill>
                <a:latin typeface="Geneva" charset="0"/>
              </a:rPr>
              <a:t>brake()</a:t>
            </a:r>
            <a:endParaRPr lang="de-DE" altLang="en-US" sz="2000"/>
          </a:p>
        </p:txBody>
      </p:sp>
      <p:sp>
        <p:nvSpPr>
          <p:cNvPr id="48133" name="Rectangle 5"/>
          <p:cNvSpPr>
            <a:spLocks noChangeArrowheads="1"/>
          </p:cNvSpPr>
          <p:nvPr/>
        </p:nvSpPr>
        <p:spPr bwMode="auto">
          <a:xfrm>
            <a:off x="769938" y="2463800"/>
            <a:ext cx="1419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accelerate()</a:t>
            </a:r>
            <a:endParaRPr lang="de-DE" altLang="en-US" sz="2000"/>
          </a:p>
        </p:txBody>
      </p:sp>
      <p:sp>
        <p:nvSpPr>
          <p:cNvPr id="48134" name="Freeform 6"/>
          <p:cNvSpPr>
            <a:spLocks/>
          </p:cNvSpPr>
          <p:nvPr/>
        </p:nvSpPr>
        <p:spPr bwMode="auto">
          <a:xfrm>
            <a:off x="714375" y="992188"/>
            <a:ext cx="1979613" cy="534987"/>
          </a:xfrm>
          <a:custGeom>
            <a:avLst/>
            <a:gdLst>
              <a:gd name="T0" fmla="*/ 0 w 1350"/>
              <a:gd name="T1" fmla="*/ 0 h 337"/>
              <a:gd name="T2" fmla="*/ 0 w 1350"/>
              <a:gd name="T3" fmla="*/ 2147483647 h 337"/>
              <a:gd name="T4" fmla="*/ 2147483647 w 1350"/>
              <a:gd name="T5" fmla="*/ 2147483647 h 337"/>
              <a:gd name="T6" fmla="*/ 2147483647 w 1350"/>
              <a:gd name="T7" fmla="*/ 0 h 337"/>
              <a:gd name="T8" fmla="*/ 0 w 1350"/>
              <a:gd name="T9" fmla="*/ 0 h 337"/>
              <a:gd name="T10" fmla="*/ 0 w 1350"/>
              <a:gd name="T11" fmla="*/ 0 h 337"/>
              <a:gd name="T12" fmla="*/ 0 60000 65536"/>
              <a:gd name="T13" fmla="*/ 0 60000 65536"/>
              <a:gd name="T14" fmla="*/ 0 60000 65536"/>
              <a:gd name="T15" fmla="*/ 0 60000 65536"/>
              <a:gd name="T16" fmla="*/ 0 60000 65536"/>
              <a:gd name="T17" fmla="*/ 0 60000 65536"/>
              <a:gd name="T18" fmla="*/ 0 w 1350"/>
              <a:gd name="T19" fmla="*/ 0 h 337"/>
              <a:gd name="T20" fmla="*/ 1350 w 1350"/>
              <a:gd name="T21" fmla="*/ 337 h 337"/>
            </a:gdLst>
            <a:ahLst/>
            <a:cxnLst>
              <a:cxn ang="T12">
                <a:pos x="T0" y="T1"/>
              </a:cxn>
              <a:cxn ang="T13">
                <a:pos x="T2" y="T3"/>
              </a:cxn>
              <a:cxn ang="T14">
                <a:pos x="T4" y="T5"/>
              </a:cxn>
              <a:cxn ang="T15">
                <a:pos x="T6" y="T7"/>
              </a:cxn>
              <a:cxn ang="T16">
                <a:pos x="T8" y="T9"/>
              </a:cxn>
              <a:cxn ang="T17">
                <a:pos x="T10" y="T11"/>
              </a:cxn>
            </a:cxnLst>
            <a:rect l="T18" t="T19" r="T20" b="T21"/>
            <a:pathLst>
              <a:path w="1350" h="337">
                <a:moveTo>
                  <a:pt x="0" y="0"/>
                </a:moveTo>
                <a:lnTo>
                  <a:pt x="0" y="337"/>
                </a:lnTo>
                <a:lnTo>
                  <a:pt x="1350" y="337"/>
                </a:lnTo>
                <a:lnTo>
                  <a:pt x="13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35" name="Rectangle 7"/>
          <p:cNvSpPr>
            <a:spLocks noChangeArrowheads="1"/>
          </p:cNvSpPr>
          <p:nvPr/>
        </p:nvSpPr>
        <p:spPr bwMode="auto">
          <a:xfrm>
            <a:off x="652463" y="1014413"/>
            <a:ext cx="1979612" cy="4000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8136" name="Rectangle 8"/>
          <p:cNvSpPr>
            <a:spLocks noChangeArrowheads="1"/>
          </p:cNvSpPr>
          <p:nvPr/>
        </p:nvSpPr>
        <p:spPr bwMode="auto">
          <a:xfrm>
            <a:off x="1390650" y="1146175"/>
            <a:ext cx="3841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Car</a:t>
            </a:r>
            <a:endParaRPr lang="de-DE" altLang="en-US" sz="2000"/>
          </a:p>
        </p:txBody>
      </p:sp>
      <p:grpSp>
        <p:nvGrpSpPr>
          <p:cNvPr id="2" name="Group 9"/>
          <p:cNvGrpSpPr>
            <a:grpSpLocks/>
          </p:cNvGrpSpPr>
          <p:nvPr/>
        </p:nvGrpSpPr>
        <p:grpSpPr bwMode="auto">
          <a:xfrm>
            <a:off x="644525" y="2867025"/>
            <a:ext cx="1978025" cy="3319463"/>
            <a:chOff x="773" y="1544"/>
            <a:chExt cx="1350" cy="2091"/>
          </a:xfrm>
        </p:grpSpPr>
        <p:sp>
          <p:nvSpPr>
            <p:cNvPr id="48142" name="Rectangle 10"/>
            <p:cNvSpPr>
              <a:spLocks noChangeArrowheads="1"/>
            </p:cNvSpPr>
            <p:nvPr/>
          </p:nvSpPr>
          <p:spPr bwMode="auto">
            <a:xfrm>
              <a:off x="773" y="2498"/>
              <a:ext cx="1350" cy="39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8143" name="Rectangle 11"/>
            <p:cNvSpPr>
              <a:spLocks noChangeArrowheads="1"/>
            </p:cNvSpPr>
            <p:nvPr/>
          </p:nvSpPr>
          <p:spPr bwMode="auto">
            <a:xfrm>
              <a:off x="773" y="2497"/>
              <a:ext cx="1350" cy="113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48144" name="Group 12"/>
            <p:cNvGrpSpPr>
              <a:grpSpLocks/>
            </p:cNvGrpSpPr>
            <p:nvPr/>
          </p:nvGrpSpPr>
          <p:grpSpPr bwMode="auto">
            <a:xfrm>
              <a:off x="811" y="2920"/>
              <a:ext cx="1166" cy="712"/>
              <a:chOff x="1011" y="3728"/>
              <a:chExt cx="1166" cy="712"/>
            </a:xfrm>
          </p:grpSpPr>
          <p:sp>
            <p:nvSpPr>
              <p:cNvPr id="48150" name="Rectangle 13"/>
              <p:cNvSpPr>
                <a:spLocks noChangeArrowheads="1"/>
              </p:cNvSpPr>
              <p:nvPr/>
            </p:nvSpPr>
            <p:spPr bwMode="auto">
              <a:xfrm>
                <a:off x="1011" y="3728"/>
                <a:ext cx="9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playMusic()</a:t>
                </a:r>
                <a:endParaRPr lang="de-DE" altLang="en-US" sz="2000"/>
              </a:p>
            </p:txBody>
          </p:sp>
          <p:sp>
            <p:nvSpPr>
              <p:cNvPr id="48151" name="Rectangle 14"/>
              <p:cNvSpPr>
                <a:spLocks noChangeArrowheads="1"/>
              </p:cNvSpPr>
              <p:nvPr/>
            </p:nvSpPr>
            <p:spPr bwMode="auto">
              <a:xfrm>
                <a:off x="1011" y="3903"/>
                <a:ext cx="7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ejectCD()</a:t>
                </a:r>
                <a:endParaRPr lang="de-DE" altLang="en-US" sz="2000"/>
              </a:p>
            </p:txBody>
          </p:sp>
          <p:sp>
            <p:nvSpPr>
              <p:cNvPr id="48152" name="Rectangle 15"/>
              <p:cNvSpPr>
                <a:spLocks noChangeArrowheads="1"/>
              </p:cNvSpPr>
              <p:nvPr/>
            </p:nvSpPr>
            <p:spPr bwMode="auto">
              <a:xfrm>
                <a:off x="1011" y="4083"/>
                <a:ext cx="11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resumeMusic()</a:t>
                </a:r>
                <a:endParaRPr lang="de-DE" altLang="en-US" sz="2000"/>
              </a:p>
            </p:txBody>
          </p:sp>
          <p:sp>
            <p:nvSpPr>
              <p:cNvPr id="48153" name="Rectangle 16"/>
              <p:cNvSpPr>
                <a:spLocks noChangeArrowheads="1"/>
              </p:cNvSpPr>
              <p:nvPr/>
            </p:nvSpPr>
            <p:spPr bwMode="auto">
              <a:xfrm>
                <a:off x="1011" y="4258"/>
                <a:ext cx="10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b="0">
                    <a:solidFill>
                      <a:srgbClr val="000000"/>
                    </a:solidFill>
                    <a:latin typeface="Geneva" charset="0"/>
                  </a:rPr>
                  <a:t>pauseMusic()</a:t>
                </a:r>
                <a:endParaRPr lang="de-DE" altLang="en-US" sz="2000"/>
              </a:p>
            </p:txBody>
          </p:sp>
        </p:grpSp>
        <p:sp>
          <p:nvSpPr>
            <p:cNvPr id="48145" name="Freeform 17"/>
            <p:cNvSpPr>
              <a:spLocks/>
            </p:cNvSpPr>
            <p:nvPr/>
          </p:nvSpPr>
          <p:spPr bwMode="auto">
            <a:xfrm>
              <a:off x="773" y="2161"/>
              <a:ext cx="1350" cy="337"/>
            </a:xfrm>
            <a:custGeom>
              <a:avLst/>
              <a:gdLst>
                <a:gd name="T0" fmla="*/ 0 w 1350"/>
                <a:gd name="T1" fmla="*/ 0 h 337"/>
                <a:gd name="T2" fmla="*/ 0 w 1350"/>
                <a:gd name="T3" fmla="*/ 337 h 337"/>
                <a:gd name="T4" fmla="*/ 1350 w 1350"/>
                <a:gd name="T5" fmla="*/ 337 h 337"/>
                <a:gd name="T6" fmla="*/ 1350 w 1350"/>
                <a:gd name="T7" fmla="*/ 0 h 337"/>
                <a:gd name="T8" fmla="*/ 0 w 1350"/>
                <a:gd name="T9" fmla="*/ 0 h 337"/>
                <a:gd name="T10" fmla="*/ 0 w 1350"/>
                <a:gd name="T11" fmla="*/ 0 h 337"/>
                <a:gd name="T12" fmla="*/ 0 60000 65536"/>
                <a:gd name="T13" fmla="*/ 0 60000 65536"/>
                <a:gd name="T14" fmla="*/ 0 60000 65536"/>
                <a:gd name="T15" fmla="*/ 0 60000 65536"/>
                <a:gd name="T16" fmla="*/ 0 60000 65536"/>
                <a:gd name="T17" fmla="*/ 0 60000 65536"/>
                <a:gd name="T18" fmla="*/ 0 w 1350"/>
                <a:gd name="T19" fmla="*/ 0 h 337"/>
                <a:gd name="T20" fmla="*/ 1350 w 1350"/>
                <a:gd name="T21" fmla="*/ 337 h 337"/>
              </a:gdLst>
              <a:ahLst/>
              <a:cxnLst>
                <a:cxn ang="T12">
                  <a:pos x="T0" y="T1"/>
                </a:cxn>
                <a:cxn ang="T13">
                  <a:pos x="T2" y="T3"/>
                </a:cxn>
                <a:cxn ang="T14">
                  <a:pos x="T4" y="T5"/>
                </a:cxn>
                <a:cxn ang="T15">
                  <a:pos x="T6" y="T7"/>
                </a:cxn>
                <a:cxn ang="T16">
                  <a:pos x="T8" y="T9"/>
                </a:cxn>
                <a:cxn ang="T17">
                  <a:pos x="T10" y="T11"/>
                </a:cxn>
              </a:cxnLst>
              <a:rect l="T18" t="T19" r="T20" b="T21"/>
              <a:pathLst>
                <a:path w="1350" h="337">
                  <a:moveTo>
                    <a:pt x="0" y="0"/>
                  </a:moveTo>
                  <a:lnTo>
                    <a:pt x="0" y="337"/>
                  </a:lnTo>
                  <a:lnTo>
                    <a:pt x="1350" y="337"/>
                  </a:lnTo>
                  <a:lnTo>
                    <a:pt x="13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6" name="Rectangle 18"/>
            <p:cNvSpPr>
              <a:spLocks noChangeArrowheads="1"/>
            </p:cNvSpPr>
            <p:nvPr/>
          </p:nvSpPr>
          <p:spPr bwMode="auto">
            <a:xfrm>
              <a:off x="773" y="2161"/>
              <a:ext cx="1350" cy="3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8147" name="Rectangle 19"/>
            <p:cNvSpPr>
              <a:spLocks noChangeArrowheads="1"/>
            </p:cNvSpPr>
            <p:nvPr/>
          </p:nvSpPr>
          <p:spPr bwMode="auto">
            <a:xfrm>
              <a:off x="1074" y="2258"/>
              <a:ext cx="79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sz="1900">
                  <a:solidFill>
                    <a:srgbClr val="000000"/>
                  </a:solidFill>
                  <a:latin typeface="Geneva" charset="0"/>
                </a:rPr>
                <a:t>LuxuryCar</a:t>
              </a:r>
              <a:endParaRPr lang="de-DE" altLang="en-US" sz="2000"/>
            </a:p>
          </p:txBody>
        </p:sp>
        <p:sp>
          <p:nvSpPr>
            <p:cNvPr id="48148" name="Line 20"/>
            <p:cNvSpPr>
              <a:spLocks noChangeShapeType="1"/>
            </p:cNvSpPr>
            <p:nvPr/>
          </p:nvSpPr>
          <p:spPr bwMode="auto">
            <a:xfrm>
              <a:off x="1456" y="1544"/>
              <a:ext cx="0" cy="6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8149" name="AutoShape 21"/>
            <p:cNvSpPr>
              <a:spLocks noChangeArrowheads="1"/>
            </p:cNvSpPr>
            <p:nvPr/>
          </p:nvSpPr>
          <p:spPr bwMode="auto">
            <a:xfrm>
              <a:off x="1376" y="1544"/>
              <a:ext cx="160" cy="184"/>
            </a:xfrm>
            <a:prstGeom prst="flowChartExtract">
              <a:avLst/>
            </a:prstGeom>
            <a:solidFill>
              <a:srgbClr val="FFFFFF"/>
            </a:solidFill>
            <a:ln w="12700">
              <a:solidFill>
                <a:schemeClr val="tx1"/>
              </a:solidFill>
              <a:miter lim="800000"/>
              <a:headEnd/>
              <a:tailEnd/>
            </a:ln>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
        <p:nvSpPr>
          <p:cNvPr id="442390" name="Rectangle 22"/>
          <p:cNvSpPr>
            <a:spLocks noChangeArrowheads="1"/>
          </p:cNvSpPr>
          <p:nvPr/>
        </p:nvSpPr>
        <p:spPr bwMode="auto">
          <a:xfrm>
            <a:off x="3403600" y="3571875"/>
            <a:ext cx="5653088"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80000"/>
              </a:lnSpc>
              <a:spcBef>
                <a:spcPct val="30000"/>
              </a:spcBef>
              <a:buClr>
                <a:schemeClr val="tx2"/>
              </a:buClr>
              <a:buSzPct val="75000"/>
              <a:buFont typeface="Monotype Sorts" pitchFamily="2" charset="2"/>
              <a:buNone/>
            </a:pPr>
            <a:r>
              <a:rPr lang="de-DE" altLang="en-US" sz="2400">
                <a:latin typeface="Verdana" pitchFamily="34" charset="0"/>
              </a:rPr>
              <a:t>Subclass:</a:t>
            </a:r>
            <a:r>
              <a:rPr lang="de-DE" altLang="en-US" sz="2400"/>
              <a:t>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public class LuxuryCar extends Car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playMusic()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ejectCD()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resumeMusic()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void pauseMusic()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a:t>
            </a:r>
            <a:endParaRPr lang="de-DE" altLang="en-US" sz="2400" b="0"/>
          </a:p>
        </p:txBody>
      </p:sp>
      <p:sp>
        <p:nvSpPr>
          <p:cNvPr id="48139" name="Rectangle 23"/>
          <p:cNvSpPr>
            <a:spLocks noChangeArrowheads="1"/>
          </p:cNvSpPr>
          <p:nvPr/>
        </p:nvSpPr>
        <p:spPr bwMode="auto">
          <a:xfrm>
            <a:off x="652463" y="1654175"/>
            <a:ext cx="1979612" cy="120808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42392" name="Rectangle 24"/>
          <p:cNvSpPr>
            <a:spLocks noChangeArrowheads="1"/>
          </p:cNvSpPr>
          <p:nvPr/>
        </p:nvSpPr>
        <p:spPr bwMode="auto">
          <a:xfrm>
            <a:off x="3486150" y="1522413"/>
            <a:ext cx="5570538"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90000"/>
              </a:lnSpc>
              <a:spcBef>
                <a:spcPct val="30000"/>
              </a:spcBef>
              <a:buClr>
                <a:schemeClr val="tx2"/>
              </a:buClr>
              <a:buSzPct val="75000"/>
              <a:buFont typeface="Monotype Sorts" pitchFamily="2" charset="2"/>
              <a:buNone/>
            </a:pPr>
            <a:r>
              <a:rPr lang="de-DE" altLang="en-US" sz="2000">
                <a:latin typeface="Courier New" pitchFamily="49" charset="0"/>
              </a:rPr>
              <a:t>public class Car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final void drive()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final void brake()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   public final void accelerate() {…}</a:t>
            </a:r>
          </a:p>
          <a:p>
            <a:pPr>
              <a:lnSpc>
                <a:spcPct val="80000"/>
              </a:lnSpc>
              <a:spcBef>
                <a:spcPct val="30000"/>
              </a:spcBef>
              <a:buClr>
                <a:schemeClr val="tx2"/>
              </a:buClr>
              <a:buSzPct val="75000"/>
              <a:buFont typeface="Monotype Sorts" pitchFamily="2" charset="2"/>
              <a:buNone/>
            </a:pPr>
            <a:r>
              <a:rPr lang="de-DE" altLang="en-US" sz="2000">
                <a:latin typeface="Courier New" pitchFamily="49" charset="0"/>
              </a:rPr>
              <a:t>}</a:t>
            </a:r>
            <a:endParaRPr lang="de-DE" altLang="en-US" sz="2400" b="0"/>
          </a:p>
          <a:p>
            <a:pPr>
              <a:lnSpc>
                <a:spcPct val="80000"/>
              </a:lnSpc>
              <a:spcBef>
                <a:spcPct val="30000"/>
              </a:spcBef>
              <a:buClr>
                <a:schemeClr val="tx2"/>
              </a:buClr>
              <a:buSzPct val="75000"/>
              <a:buFont typeface="Monotype Sorts" pitchFamily="2" charset="2"/>
              <a:buNone/>
            </a:pPr>
            <a:endParaRPr lang="de-DE" altLang="en-US" b="0"/>
          </a:p>
        </p:txBody>
      </p:sp>
      <p:sp>
        <p:nvSpPr>
          <p:cNvPr id="48141" name="Rectangle 25"/>
          <p:cNvSpPr>
            <a:spLocks noChangeArrowheads="1"/>
          </p:cNvSpPr>
          <p:nvPr/>
        </p:nvSpPr>
        <p:spPr bwMode="auto">
          <a:xfrm>
            <a:off x="644525" y="1422400"/>
            <a:ext cx="1987550" cy="231775"/>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3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autoUpdateAnimBg="0"/>
      <p:bldP spid="442390" grpId="0" autoUpdateAnimBg="0"/>
      <p:bldP spid="44239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Example: Strict Inheritance and Rewriteable Methods </a:t>
            </a:r>
          </a:p>
        </p:txBody>
      </p:sp>
      <p:sp>
        <p:nvSpPr>
          <p:cNvPr id="49155" name="Rectangle 3"/>
          <p:cNvSpPr>
            <a:spLocks noChangeArrowheads="1"/>
          </p:cNvSpPr>
          <p:nvPr/>
        </p:nvSpPr>
        <p:spPr bwMode="auto">
          <a:xfrm>
            <a:off x="241300" y="1341438"/>
            <a:ext cx="465455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90000"/>
              </a:lnSpc>
              <a:spcBef>
                <a:spcPct val="30000"/>
              </a:spcBef>
              <a:buClr>
                <a:schemeClr val="tx2"/>
              </a:buClr>
              <a:buSzPct val="75000"/>
              <a:buFont typeface="Monotype Sorts" pitchFamily="2" charset="2"/>
              <a:buNone/>
            </a:pPr>
            <a:r>
              <a:rPr lang="de-DE" altLang="en-US" sz="2400" dirty="0"/>
              <a:t>Original Java-Code:</a:t>
            </a:r>
            <a:endParaRPr lang="de-DE" altLang="en-US" sz="2400" b="0" dirty="0"/>
          </a:p>
          <a:p>
            <a:pPr>
              <a:lnSpc>
                <a:spcPct val="80000"/>
              </a:lnSpc>
              <a:spcBef>
                <a:spcPct val="30000"/>
              </a:spcBef>
              <a:buClr>
                <a:schemeClr val="tx2"/>
              </a:buClr>
              <a:buSzPct val="75000"/>
              <a:buFont typeface="Monotype Sorts" pitchFamily="2" charset="2"/>
              <a:buNone/>
            </a:pPr>
            <a:r>
              <a:rPr lang="de-DE" altLang="en-US" sz="2000" b="0" dirty="0">
                <a:solidFill>
                  <a:srgbClr val="FF0000"/>
                </a:solidFill>
              </a:rPr>
              <a:t>class Device</a:t>
            </a:r>
            <a:r>
              <a:rPr lang="de-DE" altLang="en-US" sz="2000" b="0" dirty="0"/>
              <a:t> {</a:t>
            </a:r>
          </a:p>
          <a:p>
            <a:pPr>
              <a:lnSpc>
                <a:spcPct val="80000"/>
              </a:lnSpc>
              <a:spcBef>
                <a:spcPct val="30000"/>
              </a:spcBef>
              <a:buClr>
                <a:schemeClr val="tx2"/>
              </a:buClr>
              <a:buSzPct val="75000"/>
              <a:buFont typeface="Monotype Sorts" pitchFamily="2" charset="2"/>
              <a:buNone/>
            </a:pPr>
            <a:r>
              <a:rPr lang="de-DE" altLang="en-US" sz="2000" b="0" dirty="0"/>
              <a:t>     int serialnr;</a:t>
            </a:r>
          </a:p>
          <a:p>
            <a:pPr>
              <a:lnSpc>
                <a:spcPct val="80000"/>
              </a:lnSpc>
              <a:spcBef>
                <a:spcPct val="30000"/>
              </a:spcBef>
              <a:buClr>
                <a:schemeClr val="tx2"/>
              </a:buClr>
              <a:buSzPct val="75000"/>
              <a:buFont typeface="Monotype Sorts" pitchFamily="2" charset="2"/>
              <a:buNone/>
            </a:pPr>
            <a:r>
              <a:rPr lang="de-DE" altLang="en-US" sz="2000" b="0" dirty="0"/>
              <a:t>     public final void help() {….}</a:t>
            </a:r>
          </a:p>
          <a:p>
            <a:pPr>
              <a:lnSpc>
                <a:spcPct val="80000"/>
              </a:lnSpc>
              <a:spcBef>
                <a:spcPct val="30000"/>
              </a:spcBef>
              <a:buClr>
                <a:schemeClr val="tx2"/>
              </a:buClr>
              <a:buSzPct val="75000"/>
              <a:buFont typeface="Monotype Sorts" pitchFamily="2" charset="2"/>
              <a:buNone/>
            </a:pPr>
            <a:r>
              <a:rPr lang="de-DE" altLang="en-US" sz="2000" b="0" dirty="0"/>
              <a:t>     public void setSerialNr(int n) {</a:t>
            </a:r>
            <a:br>
              <a:rPr lang="de-DE" altLang="en-US" sz="2000" b="0" dirty="0"/>
            </a:br>
            <a:r>
              <a:rPr lang="de-DE" altLang="en-US" sz="2000" b="0" dirty="0"/>
              <a:t>   serialnr = n;</a:t>
            </a:r>
            <a:br>
              <a:rPr lang="de-DE" altLang="en-US" sz="2000" b="0" dirty="0"/>
            </a:br>
            <a:r>
              <a:rPr lang="de-DE" altLang="en-US" sz="2000" b="0" dirty="0"/>
              <a:t>}</a:t>
            </a:r>
          </a:p>
          <a:p>
            <a:pPr>
              <a:lnSpc>
                <a:spcPct val="80000"/>
              </a:lnSpc>
              <a:spcBef>
                <a:spcPct val="30000"/>
              </a:spcBef>
              <a:buClr>
                <a:schemeClr val="tx2"/>
              </a:buClr>
              <a:buSzPct val="75000"/>
              <a:buFont typeface="Monotype Sorts" pitchFamily="2" charset="2"/>
              <a:buNone/>
            </a:pPr>
            <a:r>
              <a:rPr lang="de-DE" altLang="en-US" sz="2000" b="0" dirty="0"/>
              <a:t>}</a:t>
            </a:r>
            <a:endParaRPr lang="de-DE" altLang="en-US" sz="2400" b="0" dirty="0"/>
          </a:p>
          <a:p>
            <a:pPr>
              <a:lnSpc>
                <a:spcPct val="70000"/>
              </a:lnSpc>
              <a:spcBef>
                <a:spcPct val="30000"/>
              </a:spcBef>
              <a:buClr>
                <a:schemeClr val="tx2"/>
              </a:buClr>
              <a:buSzPct val="75000"/>
              <a:buFont typeface="Monotype Sorts" pitchFamily="2" charset="2"/>
              <a:buNone/>
            </a:pPr>
            <a:r>
              <a:rPr lang="de-DE" altLang="en-US" sz="2000" b="0" dirty="0">
                <a:solidFill>
                  <a:srgbClr val="FF0000"/>
                </a:solidFill>
              </a:rPr>
              <a:t>class Valve extends Device </a:t>
            </a:r>
            <a:r>
              <a:rPr lang="de-DE" altLang="en-US" sz="2000" b="0" dirty="0"/>
              <a:t>{</a:t>
            </a:r>
          </a:p>
          <a:p>
            <a:pPr>
              <a:lnSpc>
                <a:spcPct val="70000"/>
              </a:lnSpc>
              <a:spcBef>
                <a:spcPct val="30000"/>
              </a:spcBef>
              <a:buClr>
                <a:schemeClr val="tx2"/>
              </a:buClr>
              <a:buSzPct val="75000"/>
              <a:buFont typeface="Monotype Sorts" pitchFamily="2" charset="2"/>
              <a:buNone/>
            </a:pPr>
            <a:r>
              <a:rPr lang="de-DE" altLang="en-US" sz="2000" b="0" dirty="0"/>
              <a:t>     Position s;</a:t>
            </a:r>
          </a:p>
          <a:p>
            <a:pPr>
              <a:lnSpc>
                <a:spcPct val="70000"/>
              </a:lnSpc>
              <a:spcBef>
                <a:spcPct val="30000"/>
              </a:spcBef>
              <a:buClr>
                <a:schemeClr val="tx2"/>
              </a:buClr>
              <a:buSzPct val="75000"/>
              <a:buFont typeface="Monotype Sorts" pitchFamily="2" charset="2"/>
              <a:buNone/>
            </a:pPr>
            <a:r>
              <a:rPr lang="de-DE" altLang="en-US" sz="2000" b="0" dirty="0"/>
              <a:t>     public void on() {</a:t>
            </a:r>
            <a:br>
              <a:rPr lang="de-DE" altLang="en-US" sz="2000" b="0" dirty="0"/>
            </a:br>
            <a:r>
              <a:rPr lang="de-DE" altLang="en-US" sz="2000" b="0" dirty="0"/>
              <a:t>        ….</a:t>
            </a:r>
            <a:br>
              <a:rPr lang="de-DE" altLang="en-US" sz="2000" b="0" dirty="0"/>
            </a:br>
            <a:r>
              <a:rPr lang="de-DE" altLang="en-US" sz="2000" b="0" dirty="0"/>
              <a:t>     }</a:t>
            </a:r>
          </a:p>
          <a:p>
            <a:pPr>
              <a:lnSpc>
                <a:spcPct val="90000"/>
              </a:lnSpc>
              <a:spcBef>
                <a:spcPct val="30000"/>
              </a:spcBef>
              <a:buClr>
                <a:schemeClr val="tx2"/>
              </a:buClr>
              <a:buSzPct val="75000"/>
              <a:buFont typeface="Monotype Sorts" pitchFamily="2" charset="2"/>
              <a:buNone/>
            </a:pPr>
            <a:r>
              <a:rPr lang="de-DE" altLang="en-US" sz="2000" b="0" dirty="0"/>
              <a:t>}</a:t>
            </a:r>
          </a:p>
          <a:p>
            <a:pPr>
              <a:lnSpc>
                <a:spcPct val="70000"/>
              </a:lnSpc>
              <a:spcBef>
                <a:spcPct val="30000"/>
              </a:spcBef>
              <a:buClr>
                <a:schemeClr val="tx2"/>
              </a:buClr>
              <a:buSzPct val="75000"/>
              <a:buFont typeface="Monotype Sorts" pitchFamily="2" charset="2"/>
              <a:buNone/>
            </a:pPr>
            <a:r>
              <a:rPr lang="de-DE" altLang="en-US" sz="2000" b="0" dirty="0"/>
              <a:t> </a:t>
            </a:r>
          </a:p>
          <a:p>
            <a:pPr>
              <a:lnSpc>
                <a:spcPct val="70000"/>
              </a:lnSpc>
              <a:spcBef>
                <a:spcPct val="30000"/>
              </a:spcBef>
              <a:buClr>
                <a:schemeClr val="tx2"/>
              </a:buClr>
              <a:buSzPct val="75000"/>
              <a:buFont typeface="Monotype Sorts" pitchFamily="2" charset="2"/>
              <a:buNone/>
            </a:pPr>
            <a:endParaRPr lang="de-DE" altLang="en-US" sz="2000" b="0" dirty="0"/>
          </a:p>
        </p:txBody>
      </p:sp>
      <p:sp>
        <p:nvSpPr>
          <p:cNvPr id="444420" name="AutoShape 4"/>
          <p:cNvSpPr>
            <a:spLocks noChangeArrowheads="1"/>
          </p:cNvSpPr>
          <p:nvPr/>
        </p:nvSpPr>
        <p:spPr bwMode="auto">
          <a:xfrm>
            <a:off x="5330825" y="1100138"/>
            <a:ext cx="2314575" cy="1041400"/>
          </a:xfrm>
          <a:prstGeom prst="cloudCallout">
            <a:avLst>
              <a:gd name="adj1" fmla="val -154116"/>
              <a:gd name="adj2" fmla="val 71801"/>
            </a:avLst>
          </a:prstGeom>
          <a:solidFill>
            <a:srgbClr val="FF0000"/>
          </a:solidFill>
          <a:ln w="12700">
            <a:solidFill>
              <a:schemeClr val="tx1"/>
            </a:solidFill>
            <a:round/>
            <a:headEnd/>
            <a:tailEnd/>
          </a:ln>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sz="2000">
                <a:solidFill>
                  <a:srgbClr val="FFFF00"/>
                </a:solidFill>
              </a:rPr>
              <a:t>help() not </a:t>
            </a:r>
          </a:p>
          <a:p>
            <a:pPr algn="ctr"/>
            <a:r>
              <a:rPr lang="de-DE" altLang="en-US" sz="2000">
                <a:solidFill>
                  <a:srgbClr val="FFFF00"/>
                </a:solidFill>
              </a:rPr>
              <a:t>overwritable</a:t>
            </a:r>
          </a:p>
        </p:txBody>
      </p:sp>
      <p:sp>
        <p:nvSpPr>
          <p:cNvPr id="444421" name="AutoShape 5"/>
          <p:cNvSpPr>
            <a:spLocks noChangeArrowheads="1"/>
          </p:cNvSpPr>
          <p:nvPr/>
        </p:nvSpPr>
        <p:spPr bwMode="auto">
          <a:xfrm>
            <a:off x="5330825" y="3143250"/>
            <a:ext cx="2541588" cy="1041400"/>
          </a:xfrm>
          <a:prstGeom prst="cloudCallout">
            <a:avLst>
              <a:gd name="adj1" fmla="val -107778"/>
              <a:gd name="adj2" fmla="val -56097"/>
            </a:avLst>
          </a:prstGeom>
          <a:solidFill>
            <a:srgbClr val="FF0000"/>
          </a:solidFill>
          <a:ln w="12700">
            <a:solidFill>
              <a:schemeClr val="tx1"/>
            </a:solidFill>
            <a:round/>
            <a:headEnd/>
            <a:tailEnd/>
          </a:ln>
        </p:spPr>
        <p:txBody>
          <a:bodyPr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sz="2000">
                <a:solidFill>
                  <a:srgbClr val="FFFF00"/>
                </a:solidFill>
              </a:rPr>
              <a:t>setSerialNr()</a:t>
            </a:r>
          </a:p>
          <a:p>
            <a:pPr algn="ctr"/>
            <a:r>
              <a:rPr lang="de-DE" altLang="en-US" sz="2000">
                <a:solidFill>
                  <a:srgbClr val="FFFF00"/>
                </a:solidFill>
              </a:rPr>
              <a:t>overwritable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4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4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animBg="1" autoUpdateAnimBg="0"/>
      <p:bldP spid="44442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Example: Overwriting a Method</a:t>
            </a:r>
          </a:p>
        </p:txBody>
      </p:sp>
      <p:sp>
        <p:nvSpPr>
          <p:cNvPr id="50179" name="Rectangle 3"/>
          <p:cNvSpPr>
            <a:spLocks noChangeArrowheads="1"/>
          </p:cNvSpPr>
          <p:nvPr/>
        </p:nvSpPr>
        <p:spPr bwMode="auto">
          <a:xfrm>
            <a:off x="241300" y="1196975"/>
            <a:ext cx="465455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90000"/>
              </a:lnSpc>
              <a:spcBef>
                <a:spcPct val="30000"/>
              </a:spcBef>
              <a:buClr>
                <a:schemeClr val="tx2"/>
              </a:buClr>
              <a:buSzPct val="75000"/>
              <a:buFont typeface="Monotype Sorts" pitchFamily="2" charset="2"/>
              <a:buNone/>
            </a:pPr>
            <a:r>
              <a:rPr lang="de-DE" altLang="en-US" sz="2400"/>
              <a:t>Original Java-Code:</a:t>
            </a:r>
            <a:endParaRPr lang="de-DE" altLang="en-US" sz="2400" b="0"/>
          </a:p>
          <a:p>
            <a:pPr>
              <a:lnSpc>
                <a:spcPct val="80000"/>
              </a:lnSpc>
              <a:spcBef>
                <a:spcPct val="30000"/>
              </a:spcBef>
              <a:buClr>
                <a:schemeClr val="tx2"/>
              </a:buClr>
              <a:buSzPct val="75000"/>
              <a:buFont typeface="Monotype Sorts" pitchFamily="2" charset="2"/>
              <a:buNone/>
            </a:pPr>
            <a:r>
              <a:rPr lang="de-DE" altLang="en-US" sz="2000" b="0">
                <a:solidFill>
                  <a:srgbClr val="FF0000"/>
                </a:solidFill>
              </a:rPr>
              <a:t>class Device</a:t>
            </a:r>
            <a:r>
              <a:rPr lang="de-DE" altLang="en-US" sz="2000" b="0"/>
              <a:t> {</a:t>
            </a:r>
          </a:p>
          <a:p>
            <a:pPr>
              <a:lnSpc>
                <a:spcPct val="80000"/>
              </a:lnSpc>
              <a:spcBef>
                <a:spcPct val="30000"/>
              </a:spcBef>
              <a:buClr>
                <a:schemeClr val="tx2"/>
              </a:buClr>
              <a:buSzPct val="75000"/>
              <a:buFont typeface="Monotype Sorts" pitchFamily="2" charset="2"/>
              <a:buNone/>
            </a:pPr>
            <a:r>
              <a:rPr lang="de-DE" altLang="en-US" sz="2000" b="0"/>
              <a:t>     int serialnr;</a:t>
            </a:r>
          </a:p>
          <a:p>
            <a:pPr>
              <a:lnSpc>
                <a:spcPct val="80000"/>
              </a:lnSpc>
              <a:spcBef>
                <a:spcPct val="30000"/>
              </a:spcBef>
              <a:buClr>
                <a:schemeClr val="tx2"/>
              </a:buClr>
              <a:buSzPct val="75000"/>
              <a:buFont typeface="Monotype Sorts" pitchFamily="2" charset="2"/>
              <a:buNone/>
            </a:pPr>
            <a:r>
              <a:rPr lang="de-DE" altLang="en-US" sz="2000" b="0"/>
              <a:t>     public final void help() {….}</a:t>
            </a:r>
          </a:p>
          <a:p>
            <a:pPr>
              <a:lnSpc>
                <a:spcPct val="80000"/>
              </a:lnSpc>
              <a:spcBef>
                <a:spcPct val="30000"/>
              </a:spcBef>
              <a:buClr>
                <a:schemeClr val="tx2"/>
              </a:buClr>
              <a:buSzPct val="75000"/>
              <a:buFont typeface="Monotype Sorts" pitchFamily="2" charset="2"/>
              <a:buNone/>
            </a:pPr>
            <a:r>
              <a:rPr lang="de-DE" altLang="en-US" sz="2000" b="0"/>
              <a:t>     public void setSerialNr(int n) {</a:t>
            </a:r>
            <a:br>
              <a:rPr lang="de-DE" altLang="en-US" sz="2000" b="0"/>
            </a:br>
            <a:r>
              <a:rPr lang="de-DE" altLang="en-US" sz="2000" b="0"/>
              <a:t>   serialnr = n;</a:t>
            </a:r>
            <a:br>
              <a:rPr lang="de-DE" altLang="en-US" sz="2000" b="0"/>
            </a:br>
            <a:r>
              <a:rPr lang="de-DE" altLang="en-US" sz="2000" b="0"/>
              <a:t>}</a:t>
            </a:r>
          </a:p>
          <a:p>
            <a:pPr>
              <a:lnSpc>
                <a:spcPct val="80000"/>
              </a:lnSpc>
              <a:spcBef>
                <a:spcPct val="30000"/>
              </a:spcBef>
              <a:buClr>
                <a:schemeClr val="tx2"/>
              </a:buClr>
              <a:buSzPct val="75000"/>
              <a:buFont typeface="Monotype Sorts" pitchFamily="2" charset="2"/>
              <a:buNone/>
            </a:pPr>
            <a:r>
              <a:rPr lang="de-DE" altLang="en-US" sz="2000" b="0"/>
              <a:t>}</a:t>
            </a:r>
            <a:endParaRPr lang="de-DE" altLang="en-US" sz="2400" b="0"/>
          </a:p>
          <a:p>
            <a:pPr>
              <a:lnSpc>
                <a:spcPct val="70000"/>
              </a:lnSpc>
              <a:spcBef>
                <a:spcPct val="30000"/>
              </a:spcBef>
              <a:buClr>
                <a:schemeClr val="tx2"/>
              </a:buClr>
              <a:buSzPct val="75000"/>
              <a:buFont typeface="Monotype Sorts" pitchFamily="2" charset="2"/>
              <a:buNone/>
            </a:pPr>
            <a:r>
              <a:rPr lang="de-DE" altLang="en-US" sz="2000" b="0">
                <a:solidFill>
                  <a:srgbClr val="FF0000"/>
                </a:solidFill>
              </a:rPr>
              <a:t>class Valve extends Device </a:t>
            </a:r>
            <a:r>
              <a:rPr lang="de-DE" altLang="en-US" sz="2000" b="0"/>
              <a:t>{</a:t>
            </a:r>
          </a:p>
          <a:p>
            <a:pPr>
              <a:lnSpc>
                <a:spcPct val="70000"/>
              </a:lnSpc>
              <a:spcBef>
                <a:spcPct val="30000"/>
              </a:spcBef>
              <a:buClr>
                <a:schemeClr val="tx2"/>
              </a:buClr>
              <a:buSzPct val="75000"/>
              <a:buFont typeface="Monotype Sorts" pitchFamily="2" charset="2"/>
              <a:buNone/>
            </a:pPr>
            <a:r>
              <a:rPr lang="de-DE" altLang="en-US" sz="2000" b="0"/>
              <a:t>     Position s;</a:t>
            </a:r>
          </a:p>
          <a:p>
            <a:pPr>
              <a:lnSpc>
                <a:spcPct val="70000"/>
              </a:lnSpc>
              <a:spcBef>
                <a:spcPct val="30000"/>
              </a:spcBef>
              <a:buClr>
                <a:schemeClr val="tx2"/>
              </a:buClr>
              <a:buSzPct val="75000"/>
              <a:buFont typeface="Monotype Sorts" pitchFamily="2" charset="2"/>
              <a:buNone/>
            </a:pPr>
            <a:r>
              <a:rPr lang="de-DE" altLang="en-US" sz="2000" b="0"/>
              <a:t>     public void on() {</a:t>
            </a:r>
            <a:br>
              <a:rPr lang="de-DE" altLang="en-US" sz="2000" b="0"/>
            </a:br>
            <a:r>
              <a:rPr lang="de-DE" altLang="en-US" sz="2000" b="0"/>
              <a:t>        ….</a:t>
            </a:r>
            <a:br>
              <a:rPr lang="de-DE" altLang="en-US" sz="2000" b="0"/>
            </a:br>
            <a:r>
              <a:rPr lang="de-DE" altLang="en-US" sz="2000" b="0"/>
              <a:t>     }</a:t>
            </a:r>
          </a:p>
          <a:p>
            <a:pPr>
              <a:lnSpc>
                <a:spcPct val="90000"/>
              </a:lnSpc>
              <a:spcBef>
                <a:spcPct val="30000"/>
              </a:spcBef>
              <a:buClr>
                <a:schemeClr val="tx2"/>
              </a:buClr>
              <a:buSzPct val="75000"/>
              <a:buFont typeface="Monotype Sorts" pitchFamily="2" charset="2"/>
              <a:buNone/>
            </a:pPr>
            <a:r>
              <a:rPr lang="de-DE" altLang="en-US" sz="2000" b="0"/>
              <a:t>}</a:t>
            </a:r>
          </a:p>
          <a:p>
            <a:pPr>
              <a:lnSpc>
                <a:spcPct val="70000"/>
              </a:lnSpc>
              <a:spcBef>
                <a:spcPct val="30000"/>
              </a:spcBef>
              <a:buClr>
                <a:schemeClr val="tx2"/>
              </a:buClr>
              <a:buSzPct val="75000"/>
              <a:buFont typeface="Monotype Sorts" pitchFamily="2" charset="2"/>
              <a:buNone/>
            </a:pPr>
            <a:r>
              <a:rPr lang="de-DE" altLang="en-US" sz="2000" b="0"/>
              <a:t> </a:t>
            </a:r>
          </a:p>
          <a:p>
            <a:pPr>
              <a:lnSpc>
                <a:spcPct val="70000"/>
              </a:lnSpc>
              <a:spcBef>
                <a:spcPct val="30000"/>
              </a:spcBef>
              <a:buClr>
                <a:schemeClr val="tx2"/>
              </a:buClr>
              <a:buSzPct val="75000"/>
              <a:buFont typeface="Monotype Sorts" pitchFamily="2" charset="2"/>
              <a:buNone/>
            </a:pPr>
            <a:endParaRPr lang="de-DE" altLang="en-US" sz="2000" b="0"/>
          </a:p>
        </p:txBody>
      </p:sp>
      <p:sp>
        <p:nvSpPr>
          <p:cNvPr id="446468" name="Rectangle 4"/>
          <p:cNvSpPr>
            <a:spLocks noChangeArrowheads="1"/>
          </p:cNvSpPr>
          <p:nvPr/>
        </p:nvSpPr>
        <p:spPr bwMode="auto">
          <a:xfrm>
            <a:off x="4249738" y="1216025"/>
            <a:ext cx="4652962"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90000"/>
              </a:lnSpc>
              <a:spcBef>
                <a:spcPct val="30000"/>
              </a:spcBef>
              <a:buClr>
                <a:schemeClr val="tx2"/>
              </a:buClr>
              <a:buSzPct val="75000"/>
              <a:buFont typeface="Monotype Sorts" pitchFamily="2" charset="2"/>
              <a:buNone/>
            </a:pPr>
            <a:r>
              <a:rPr lang="de-DE" altLang="en-US" sz="2400"/>
              <a:t>New Java-Code :</a:t>
            </a:r>
            <a:endParaRPr lang="de-DE" altLang="en-US" sz="2400" b="0"/>
          </a:p>
          <a:p>
            <a:pPr>
              <a:lnSpc>
                <a:spcPct val="80000"/>
              </a:lnSpc>
              <a:spcBef>
                <a:spcPct val="30000"/>
              </a:spcBef>
              <a:buClr>
                <a:schemeClr val="tx2"/>
              </a:buClr>
              <a:buSzPct val="75000"/>
              <a:buFont typeface="Monotype Sorts" pitchFamily="2" charset="2"/>
              <a:buNone/>
            </a:pPr>
            <a:r>
              <a:rPr lang="de-DE" altLang="en-US" sz="2000" b="0">
                <a:solidFill>
                  <a:srgbClr val="FF0000"/>
                </a:solidFill>
              </a:rPr>
              <a:t>class Device</a:t>
            </a:r>
            <a:r>
              <a:rPr lang="de-DE" altLang="en-US" sz="2000" b="0"/>
              <a:t> {</a:t>
            </a:r>
          </a:p>
          <a:p>
            <a:pPr>
              <a:lnSpc>
                <a:spcPct val="80000"/>
              </a:lnSpc>
              <a:spcBef>
                <a:spcPct val="30000"/>
              </a:spcBef>
              <a:buClr>
                <a:schemeClr val="tx2"/>
              </a:buClr>
              <a:buSzPct val="75000"/>
              <a:buFont typeface="Monotype Sorts" pitchFamily="2" charset="2"/>
              <a:buNone/>
            </a:pPr>
            <a:r>
              <a:rPr lang="de-DE" altLang="en-US" sz="2000" b="0"/>
              <a:t>     int serialnr;</a:t>
            </a:r>
          </a:p>
          <a:p>
            <a:pPr>
              <a:lnSpc>
                <a:spcPct val="80000"/>
              </a:lnSpc>
              <a:spcBef>
                <a:spcPct val="30000"/>
              </a:spcBef>
              <a:buClr>
                <a:schemeClr val="tx2"/>
              </a:buClr>
              <a:buSzPct val="75000"/>
              <a:buFont typeface="Monotype Sorts" pitchFamily="2" charset="2"/>
              <a:buNone/>
            </a:pPr>
            <a:r>
              <a:rPr lang="de-DE" altLang="en-US" sz="2000" b="0"/>
              <a:t>     public final void help() {….}</a:t>
            </a:r>
          </a:p>
          <a:p>
            <a:pPr>
              <a:lnSpc>
                <a:spcPct val="80000"/>
              </a:lnSpc>
              <a:spcBef>
                <a:spcPct val="30000"/>
              </a:spcBef>
              <a:buClr>
                <a:schemeClr val="tx2"/>
              </a:buClr>
              <a:buSzPct val="75000"/>
              <a:buFont typeface="Monotype Sorts" pitchFamily="2" charset="2"/>
              <a:buNone/>
            </a:pPr>
            <a:r>
              <a:rPr lang="de-DE" altLang="en-US" sz="2000" b="0"/>
              <a:t>     public void setSerialNr(int n) {</a:t>
            </a:r>
            <a:br>
              <a:rPr lang="de-DE" altLang="en-US" sz="2000" b="0"/>
            </a:br>
            <a:r>
              <a:rPr lang="de-DE" altLang="en-US" sz="2000" b="0"/>
              <a:t>   serialnr = n;</a:t>
            </a:r>
            <a:br>
              <a:rPr lang="de-DE" altLang="en-US" sz="2000" b="0"/>
            </a:br>
            <a:r>
              <a:rPr lang="de-DE" altLang="en-US" sz="2000" b="0"/>
              <a:t>}</a:t>
            </a:r>
          </a:p>
          <a:p>
            <a:pPr>
              <a:lnSpc>
                <a:spcPct val="80000"/>
              </a:lnSpc>
              <a:spcBef>
                <a:spcPct val="30000"/>
              </a:spcBef>
              <a:buClr>
                <a:schemeClr val="tx2"/>
              </a:buClr>
              <a:buSzPct val="75000"/>
              <a:buFont typeface="Monotype Sorts" pitchFamily="2" charset="2"/>
              <a:buNone/>
            </a:pPr>
            <a:r>
              <a:rPr lang="de-DE" altLang="en-US" sz="2000" b="0"/>
              <a:t>}</a:t>
            </a:r>
          </a:p>
          <a:p>
            <a:pPr>
              <a:lnSpc>
                <a:spcPct val="70000"/>
              </a:lnSpc>
              <a:spcBef>
                <a:spcPct val="30000"/>
              </a:spcBef>
              <a:buClr>
                <a:schemeClr val="tx2"/>
              </a:buClr>
              <a:buSzPct val="75000"/>
              <a:buFont typeface="Monotype Sorts" pitchFamily="2" charset="2"/>
              <a:buNone/>
            </a:pPr>
            <a:endParaRPr lang="de-DE" altLang="en-US" sz="2000" b="0">
              <a:solidFill>
                <a:srgbClr val="FF0000"/>
              </a:solidFill>
            </a:endParaRPr>
          </a:p>
          <a:p>
            <a:pPr>
              <a:lnSpc>
                <a:spcPct val="70000"/>
              </a:lnSpc>
              <a:spcBef>
                <a:spcPct val="30000"/>
              </a:spcBef>
              <a:buClr>
                <a:schemeClr val="tx2"/>
              </a:buClr>
              <a:buSzPct val="75000"/>
              <a:buFont typeface="Monotype Sorts" pitchFamily="2" charset="2"/>
              <a:buNone/>
            </a:pPr>
            <a:r>
              <a:rPr lang="de-DE" altLang="en-US" sz="2000" b="0">
                <a:solidFill>
                  <a:srgbClr val="FF0000"/>
                </a:solidFill>
              </a:rPr>
              <a:t>class Valve extends Device </a:t>
            </a:r>
            <a:r>
              <a:rPr lang="de-DE" altLang="en-US" sz="2000" b="0"/>
              <a:t>{</a:t>
            </a:r>
          </a:p>
          <a:p>
            <a:pPr>
              <a:lnSpc>
                <a:spcPct val="70000"/>
              </a:lnSpc>
              <a:spcBef>
                <a:spcPct val="30000"/>
              </a:spcBef>
              <a:buClr>
                <a:schemeClr val="tx2"/>
              </a:buClr>
              <a:buSzPct val="75000"/>
              <a:buFont typeface="Monotype Sorts" pitchFamily="2" charset="2"/>
              <a:buNone/>
            </a:pPr>
            <a:r>
              <a:rPr lang="de-DE" altLang="en-US" sz="2000" b="0"/>
              <a:t>     Position s;</a:t>
            </a:r>
          </a:p>
          <a:p>
            <a:pPr>
              <a:lnSpc>
                <a:spcPct val="70000"/>
              </a:lnSpc>
              <a:spcBef>
                <a:spcPct val="30000"/>
              </a:spcBef>
              <a:buClr>
                <a:schemeClr val="tx2"/>
              </a:buClr>
              <a:buSzPct val="75000"/>
              <a:buFont typeface="Monotype Sorts" pitchFamily="2" charset="2"/>
              <a:buNone/>
            </a:pPr>
            <a:r>
              <a:rPr lang="de-DE" altLang="en-US" sz="2000" b="0"/>
              <a:t>     public void on() {</a:t>
            </a:r>
            <a:br>
              <a:rPr lang="de-DE" altLang="en-US" sz="2000" b="0"/>
            </a:br>
            <a:r>
              <a:rPr lang="de-DE" altLang="en-US" sz="2000" b="0"/>
              <a:t>       …   </a:t>
            </a:r>
          </a:p>
          <a:p>
            <a:pPr>
              <a:lnSpc>
                <a:spcPct val="70000"/>
              </a:lnSpc>
              <a:spcBef>
                <a:spcPct val="30000"/>
              </a:spcBef>
              <a:buClr>
                <a:schemeClr val="tx2"/>
              </a:buClr>
              <a:buSzPct val="75000"/>
              <a:buFont typeface="Monotype Sorts" pitchFamily="2" charset="2"/>
              <a:buNone/>
            </a:pPr>
            <a:r>
              <a:rPr lang="de-DE" altLang="en-US" sz="2000" b="0"/>
              <a:t>    }</a:t>
            </a:r>
          </a:p>
          <a:p>
            <a:pPr>
              <a:lnSpc>
                <a:spcPct val="70000"/>
              </a:lnSpc>
              <a:spcBef>
                <a:spcPct val="30000"/>
              </a:spcBef>
              <a:buClr>
                <a:schemeClr val="tx2"/>
              </a:buClr>
              <a:buSzPct val="75000"/>
              <a:buFont typeface="Monotype Sorts" pitchFamily="2" charset="2"/>
              <a:buNone/>
            </a:pPr>
            <a:r>
              <a:rPr lang="de-DE" altLang="en-US" sz="2000" b="0"/>
              <a:t>  </a:t>
            </a:r>
            <a:r>
              <a:rPr lang="de-DE" altLang="en-US" sz="2000" b="0">
                <a:solidFill>
                  <a:srgbClr val="009900"/>
                </a:solidFill>
              </a:rPr>
              <a:t>   public void setSerialNr(int n) {</a:t>
            </a:r>
            <a:br>
              <a:rPr lang="de-DE" altLang="en-US" sz="2000" b="0">
                <a:solidFill>
                  <a:srgbClr val="009900"/>
                </a:solidFill>
              </a:rPr>
            </a:br>
            <a:r>
              <a:rPr lang="de-DE" altLang="en-US" sz="2000" b="0">
                <a:solidFill>
                  <a:srgbClr val="009900"/>
                </a:solidFill>
              </a:rPr>
              <a:t>        serialnr = n + s.serialnr;</a:t>
            </a:r>
            <a:br>
              <a:rPr lang="de-DE" altLang="en-US" sz="2000" b="0">
                <a:solidFill>
                  <a:srgbClr val="009900"/>
                </a:solidFill>
              </a:rPr>
            </a:br>
            <a:r>
              <a:rPr lang="de-DE" altLang="en-US" sz="2000" b="0">
                <a:solidFill>
                  <a:srgbClr val="009900"/>
                </a:solidFill>
              </a:rPr>
              <a:t>    }</a:t>
            </a:r>
            <a:endParaRPr lang="de-DE" altLang="en-US" sz="2000" b="0"/>
          </a:p>
          <a:p>
            <a:pPr>
              <a:lnSpc>
                <a:spcPct val="90000"/>
              </a:lnSpc>
              <a:spcBef>
                <a:spcPct val="30000"/>
              </a:spcBef>
              <a:buClr>
                <a:schemeClr val="tx2"/>
              </a:buClr>
              <a:buSzPct val="75000"/>
              <a:buFont typeface="Monotype Sorts" pitchFamily="2" charset="2"/>
              <a:buNone/>
            </a:pPr>
            <a:r>
              <a:rPr lang="de-DE" altLang="en-US" sz="2000" b="0"/>
              <a:t>} // class Valve</a:t>
            </a:r>
          </a:p>
        </p:txBody>
      </p:sp>
      <p:grpSp>
        <p:nvGrpSpPr>
          <p:cNvPr id="2" name="Group 5"/>
          <p:cNvGrpSpPr>
            <a:grpSpLocks/>
          </p:cNvGrpSpPr>
          <p:nvPr/>
        </p:nvGrpSpPr>
        <p:grpSpPr bwMode="auto">
          <a:xfrm>
            <a:off x="333375" y="2540000"/>
            <a:ext cx="4562475" cy="2974975"/>
            <a:chOff x="227" y="1600"/>
            <a:chExt cx="2999" cy="1587"/>
          </a:xfrm>
        </p:grpSpPr>
        <p:sp>
          <p:nvSpPr>
            <p:cNvPr id="50183" name="Oval 6"/>
            <p:cNvSpPr>
              <a:spLocks noChangeArrowheads="1"/>
            </p:cNvSpPr>
            <p:nvPr/>
          </p:nvSpPr>
          <p:spPr bwMode="auto">
            <a:xfrm>
              <a:off x="227" y="1600"/>
              <a:ext cx="2573" cy="414"/>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0184" name="Line 7"/>
            <p:cNvSpPr>
              <a:spLocks noChangeShapeType="1"/>
            </p:cNvSpPr>
            <p:nvPr/>
          </p:nvSpPr>
          <p:spPr bwMode="auto">
            <a:xfrm>
              <a:off x="2173" y="2000"/>
              <a:ext cx="1053" cy="1187"/>
            </a:xfrm>
            <a:prstGeom prst="line">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6472" name="Oval 8"/>
          <p:cNvSpPr>
            <a:spLocks noChangeArrowheads="1"/>
          </p:cNvSpPr>
          <p:nvPr/>
        </p:nvSpPr>
        <p:spPr bwMode="auto">
          <a:xfrm>
            <a:off x="4103688" y="5432425"/>
            <a:ext cx="4068762" cy="67945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6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utoUpdateAnimBg="0"/>
      <p:bldP spid="4464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ea typeface="ＭＳ Ｐゴシック" pitchFamily="34" charset="-128"/>
              </a:rPr>
              <a:t>UML Class Diagram</a:t>
            </a:r>
          </a:p>
        </p:txBody>
      </p:sp>
      <p:grpSp>
        <p:nvGrpSpPr>
          <p:cNvPr id="51203" name="Group 3"/>
          <p:cNvGrpSpPr>
            <a:grpSpLocks/>
          </p:cNvGrpSpPr>
          <p:nvPr/>
        </p:nvGrpSpPr>
        <p:grpSpPr bwMode="auto">
          <a:xfrm>
            <a:off x="419100" y="1897063"/>
            <a:ext cx="3843338" cy="3233737"/>
            <a:chOff x="4287" y="29"/>
            <a:chExt cx="1886" cy="1484"/>
          </a:xfrm>
        </p:grpSpPr>
        <p:grpSp>
          <p:nvGrpSpPr>
            <p:cNvPr id="51218" name="Group 4"/>
            <p:cNvGrpSpPr>
              <a:grpSpLocks/>
            </p:cNvGrpSpPr>
            <p:nvPr/>
          </p:nvGrpSpPr>
          <p:grpSpPr bwMode="auto">
            <a:xfrm>
              <a:off x="4287" y="29"/>
              <a:ext cx="1439" cy="495"/>
              <a:chOff x="1148" y="1040"/>
              <a:chExt cx="1039" cy="624"/>
            </a:xfrm>
          </p:grpSpPr>
          <p:sp>
            <p:nvSpPr>
              <p:cNvPr id="51226" name="Line 5"/>
              <p:cNvSpPr>
                <a:spLocks noChangeShapeType="1"/>
              </p:cNvSpPr>
              <p:nvPr/>
            </p:nvSpPr>
            <p:spPr bwMode="auto">
              <a:xfrm>
                <a:off x="1148" y="1216"/>
                <a:ext cx="103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7" name="Line 6"/>
              <p:cNvSpPr>
                <a:spLocks noChangeShapeType="1"/>
              </p:cNvSpPr>
              <p:nvPr/>
            </p:nvSpPr>
            <p:spPr bwMode="auto">
              <a:xfrm>
                <a:off x="1148" y="1424"/>
                <a:ext cx="103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8" name="Rectangle 7"/>
              <p:cNvSpPr>
                <a:spLocks noChangeArrowheads="1"/>
              </p:cNvSpPr>
              <p:nvPr/>
            </p:nvSpPr>
            <p:spPr bwMode="auto">
              <a:xfrm>
                <a:off x="1148" y="1040"/>
                <a:ext cx="1039" cy="6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sz="2000" b="0"/>
                  <a:t>Device</a:t>
                </a:r>
              </a:p>
              <a:p>
                <a:pPr algn="ctr">
                  <a:lnSpc>
                    <a:spcPct val="0"/>
                  </a:lnSpc>
                </a:pPr>
                <a:endParaRPr lang="de-DE" altLang="en-US" sz="2000" b="0"/>
              </a:p>
              <a:p>
                <a:pPr algn="ctr"/>
                <a:r>
                  <a:rPr lang="de-DE" altLang="en-US" sz="2000" b="0"/>
                  <a:t>- int serialnr</a:t>
                </a:r>
              </a:p>
              <a:p>
                <a:pPr algn="ctr">
                  <a:lnSpc>
                    <a:spcPct val="50000"/>
                  </a:lnSpc>
                </a:pPr>
                <a:endParaRPr lang="de-DE" altLang="en-US" sz="2000" b="0"/>
              </a:p>
              <a:p>
                <a:pPr algn="ctr"/>
                <a:r>
                  <a:rPr lang="de-DE" altLang="en-US" sz="2000" b="0"/>
                  <a:t>+void setSerialnr(int n)</a:t>
                </a:r>
              </a:p>
            </p:txBody>
          </p:sp>
        </p:grpSp>
        <p:sp>
          <p:nvSpPr>
            <p:cNvPr id="51219" name="Line 8"/>
            <p:cNvSpPr>
              <a:spLocks noChangeShapeType="1"/>
            </p:cNvSpPr>
            <p:nvPr/>
          </p:nvSpPr>
          <p:spPr bwMode="auto">
            <a:xfrm>
              <a:off x="5648" y="766"/>
              <a:ext cx="1" cy="2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0" name="Line 9"/>
            <p:cNvSpPr>
              <a:spLocks noChangeShapeType="1"/>
            </p:cNvSpPr>
            <p:nvPr/>
          </p:nvSpPr>
          <p:spPr bwMode="auto">
            <a:xfrm>
              <a:off x="5032" y="766"/>
              <a:ext cx="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1" name="Rectangle 10"/>
            <p:cNvSpPr>
              <a:spLocks noChangeArrowheads="1"/>
            </p:cNvSpPr>
            <p:nvPr/>
          </p:nvSpPr>
          <p:spPr bwMode="auto">
            <a:xfrm>
              <a:off x="5125" y="982"/>
              <a:ext cx="1040" cy="5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de-DE" altLang="en-US" sz="2000" b="0"/>
            </a:p>
            <a:p>
              <a:pPr algn="ctr"/>
              <a:endParaRPr lang="de-DE" altLang="en-US" sz="2000" b="0"/>
            </a:p>
            <a:p>
              <a:pPr algn="ctr"/>
              <a:r>
                <a:rPr lang="de-DE" altLang="en-US" sz="2000" b="0"/>
                <a:t>Valve</a:t>
              </a:r>
            </a:p>
            <a:p>
              <a:pPr algn="ctr">
                <a:lnSpc>
                  <a:spcPct val="40000"/>
                </a:lnSpc>
              </a:pPr>
              <a:endParaRPr lang="de-DE" altLang="en-US" sz="2000" b="0"/>
            </a:p>
            <a:p>
              <a:pPr algn="ctr"/>
              <a:r>
                <a:rPr lang="de-DE" altLang="en-US" sz="2000" b="0"/>
                <a:t>Position  s</a:t>
              </a:r>
            </a:p>
            <a:p>
              <a:pPr algn="ctr">
                <a:lnSpc>
                  <a:spcPct val="40000"/>
                </a:lnSpc>
              </a:pPr>
              <a:endParaRPr lang="de-DE" altLang="en-US" sz="2000" b="0"/>
            </a:p>
            <a:p>
              <a:pPr algn="ctr"/>
              <a:r>
                <a:rPr lang="de-DE" altLang="en-US" sz="2000" b="0"/>
                <a:t>+void on()</a:t>
              </a:r>
            </a:p>
            <a:p>
              <a:pPr algn="ctr"/>
              <a:endParaRPr lang="de-DE" altLang="en-US" sz="2000" b="0"/>
            </a:p>
            <a:p>
              <a:pPr algn="ctr"/>
              <a:endParaRPr lang="de-DE" altLang="en-US" sz="2000" b="0"/>
            </a:p>
          </p:txBody>
        </p:sp>
        <p:sp>
          <p:nvSpPr>
            <p:cNvPr id="51222" name="Line 11"/>
            <p:cNvSpPr>
              <a:spLocks noChangeShapeType="1"/>
            </p:cNvSpPr>
            <p:nvPr/>
          </p:nvSpPr>
          <p:spPr bwMode="auto">
            <a:xfrm>
              <a:off x="5133" y="1160"/>
              <a:ext cx="10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3" name="Line 12"/>
            <p:cNvSpPr>
              <a:spLocks noChangeShapeType="1"/>
            </p:cNvSpPr>
            <p:nvPr/>
          </p:nvSpPr>
          <p:spPr bwMode="auto">
            <a:xfrm>
              <a:off x="5133" y="1362"/>
              <a:ext cx="104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4" name="Line 13"/>
            <p:cNvSpPr>
              <a:spLocks noChangeShapeType="1"/>
            </p:cNvSpPr>
            <p:nvPr/>
          </p:nvSpPr>
          <p:spPr bwMode="auto">
            <a:xfrm>
              <a:off x="5018" y="524"/>
              <a:ext cx="0" cy="2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5" name="AutoShape 14"/>
            <p:cNvSpPr>
              <a:spLocks noChangeArrowheads="1"/>
            </p:cNvSpPr>
            <p:nvPr/>
          </p:nvSpPr>
          <p:spPr bwMode="auto">
            <a:xfrm>
              <a:off x="4923" y="562"/>
              <a:ext cx="184" cy="128"/>
            </a:xfrm>
            <a:prstGeom prst="triangle">
              <a:avLst>
                <a:gd name="adj" fmla="val 500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grpSp>
        <p:nvGrpSpPr>
          <p:cNvPr id="4" name="Group 15"/>
          <p:cNvGrpSpPr>
            <a:grpSpLocks/>
          </p:cNvGrpSpPr>
          <p:nvPr/>
        </p:nvGrpSpPr>
        <p:grpSpPr bwMode="auto">
          <a:xfrm>
            <a:off x="4757738" y="1752600"/>
            <a:ext cx="3814762" cy="3525838"/>
            <a:chOff x="3794" y="2468"/>
            <a:chExt cx="2171" cy="1852"/>
          </a:xfrm>
        </p:grpSpPr>
        <p:grpSp>
          <p:nvGrpSpPr>
            <p:cNvPr id="51207" name="Group 16"/>
            <p:cNvGrpSpPr>
              <a:grpSpLocks/>
            </p:cNvGrpSpPr>
            <p:nvPr/>
          </p:nvGrpSpPr>
          <p:grpSpPr bwMode="auto">
            <a:xfrm>
              <a:off x="3794" y="2468"/>
              <a:ext cx="1656" cy="563"/>
              <a:chOff x="1148" y="1040"/>
              <a:chExt cx="1039" cy="624"/>
            </a:xfrm>
          </p:grpSpPr>
          <p:sp>
            <p:nvSpPr>
              <p:cNvPr id="51215" name="Line 17"/>
              <p:cNvSpPr>
                <a:spLocks noChangeShapeType="1"/>
              </p:cNvSpPr>
              <p:nvPr/>
            </p:nvSpPr>
            <p:spPr bwMode="auto">
              <a:xfrm>
                <a:off x="1148" y="1216"/>
                <a:ext cx="103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6" name="Line 18"/>
              <p:cNvSpPr>
                <a:spLocks noChangeShapeType="1"/>
              </p:cNvSpPr>
              <p:nvPr/>
            </p:nvSpPr>
            <p:spPr bwMode="auto">
              <a:xfrm>
                <a:off x="1148" y="1424"/>
                <a:ext cx="103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7" name="Rectangle 19"/>
              <p:cNvSpPr>
                <a:spLocks noChangeArrowheads="1"/>
              </p:cNvSpPr>
              <p:nvPr/>
            </p:nvSpPr>
            <p:spPr bwMode="auto">
              <a:xfrm>
                <a:off x="1148" y="1040"/>
                <a:ext cx="1039" cy="6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sz="2000" b="0"/>
                  <a:t>Device</a:t>
                </a:r>
              </a:p>
              <a:p>
                <a:pPr algn="ctr"/>
                <a:r>
                  <a:rPr lang="de-DE" altLang="en-US" sz="2000" b="0"/>
                  <a:t>- int serialnr</a:t>
                </a:r>
              </a:p>
              <a:p>
                <a:pPr algn="ctr">
                  <a:lnSpc>
                    <a:spcPct val="50000"/>
                  </a:lnSpc>
                </a:pPr>
                <a:endParaRPr lang="de-DE" altLang="en-US" sz="2000" b="0"/>
              </a:p>
              <a:p>
                <a:pPr algn="ctr"/>
                <a:r>
                  <a:rPr lang="de-DE" altLang="en-US" sz="2000" b="0"/>
                  <a:t>+void setSerialNr(int n)</a:t>
                </a:r>
              </a:p>
            </p:txBody>
          </p:sp>
        </p:grpSp>
        <p:sp>
          <p:nvSpPr>
            <p:cNvPr id="51208" name="Line 20"/>
            <p:cNvSpPr>
              <a:spLocks noChangeShapeType="1"/>
            </p:cNvSpPr>
            <p:nvPr/>
          </p:nvSpPr>
          <p:spPr bwMode="auto">
            <a:xfrm>
              <a:off x="5361" y="3306"/>
              <a:ext cx="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Line 21"/>
            <p:cNvSpPr>
              <a:spLocks noChangeShapeType="1"/>
            </p:cNvSpPr>
            <p:nvPr/>
          </p:nvSpPr>
          <p:spPr bwMode="auto">
            <a:xfrm>
              <a:off x="4652" y="3306"/>
              <a:ext cx="69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0" name="Rectangle 22"/>
            <p:cNvSpPr>
              <a:spLocks noChangeArrowheads="1"/>
            </p:cNvSpPr>
            <p:nvPr/>
          </p:nvSpPr>
          <p:spPr bwMode="auto">
            <a:xfrm>
              <a:off x="4759" y="3551"/>
              <a:ext cx="1197" cy="7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sz="2000" b="0"/>
                <a:t>Valve</a:t>
              </a:r>
            </a:p>
            <a:p>
              <a:pPr algn="ctr">
                <a:lnSpc>
                  <a:spcPct val="40000"/>
                </a:lnSpc>
              </a:pPr>
              <a:endParaRPr lang="de-DE" altLang="en-US" sz="2000" b="0"/>
            </a:p>
            <a:p>
              <a:pPr algn="ctr"/>
              <a:r>
                <a:rPr lang="de-DE" altLang="en-US" sz="2000" b="0"/>
                <a:t>-Position  s</a:t>
              </a:r>
            </a:p>
            <a:p>
              <a:pPr algn="ctr">
                <a:lnSpc>
                  <a:spcPct val="40000"/>
                </a:lnSpc>
              </a:pPr>
              <a:endParaRPr lang="de-DE" altLang="en-US" sz="2000" b="0"/>
            </a:p>
            <a:p>
              <a:pPr algn="ctr"/>
              <a:r>
                <a:rPr lang="de-DE" altLang="en-US" sz="2000" b="0"/>
                <a:t>+ void on()</a:t>
              </a:r>
            </a:p>
            <a:p>
              <a:pPr algn="ctr"/>
              <a:r>
                <a:rPr lang="de-DE" altLang="en-US" sz="2000" b="0"/>
                <a:t>+ void setSerialNr()</a:t>
              </a:r>
            </a:p>
          </p:txBody>
        </p:sp>
        <p:sp>
          <p:nvSpPr>
            <p:cNvPr id="51211" name="Line 23"/>
            <p:cNvSpPr>
              <a:spLocks noChangeShapeType="1"/>
            </p:cNvSpPr>
            <p:nvPr/>
          </p:nvSpPr>
          <p:spPr bwMode="auto">
            <a:xfrm>
              <a:off x="4768" y="3754"/>
              <a:ext cx="11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Line 24"/>
            <p:cNvSpPr>
              <a:spLocks noChangeShapeType="1"/>
            </p:cNvSpPr>
            <p:nvPr/>
          </p:nvSpPr>
          <p:spPr bwMode="auto">
            <a:xfrm>
              <a:off x="4768" y="3983"/>
              <a:ext cx="1197"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3" name="Line 25"/>
            <p:cNvSpPr>
              <a:spLocks noChangeShapeType="1"/>
            </p:cNvSpPr>
            <p:nvPr/>
          </p:nvSpPr>
          <p:spPr bwMode="auto">
            <a:xfrm>
              <a:off x="4635" y="3031"/>
              <a:ext cx="0" cy="2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4" name="AutoShape 26"/>
            <p:cNvSpPr>
              <a:spLocks noChangeArrowheads="1"/>
            </p:cNvSpPr>
            <p:nvPr/>
          </p:nvSpPr>
          <p:spPr bwMode="auto">
            <a:xfrm>
              <a:off x="4526" y="3074"/>
              <a:ext cx="212" cy="145"/>
            </a:xfrm>
            <a:prstGeom prst="triangle">
              <a:avLst>
                <a:gd name="adj" fmla="val 500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
        <p:nvSpPr>
          <p:cNvPr id="448539" name="Oval 27"/>
          <p:cNvSpPr>
            <a:spLocks noChangeArrowheads="1"/>
          </p:cNvSpPr>
          <p:nvPr/>
        </p:nvSpPr>
        <p:spPr bwMode="auto">
          <a:xfrm>
            <a:off x="6337300" y="4913313"/>
            <a:ext cx="2401888" cy="477837"/>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448540" name="AutoShape 28"/>
          <p:cNvSpPr>
            <a:spLocks noChangeArrowheads="1"/>
          </p:cNvSpPr>
          <p:nvPr/>
        </p:nvSpPr>
        <p:spPr bwMode="auto">
          <a:xfrm>
            <a:off x="3870325" y="3313113"/>
            <a:ext cx="887413" cy="496887"/>
          </a:xfrm>
          <a:prstGeom prst="rightArrow">
            <a:avLst>
              <a:gd name="adj1" fmla="val 50000"/>
              <a:gd name="adj2" fmla="val 44649"/>
            </a:avLst>
          </a:prstGeom>
          <a:solidFill>
            <a:srgbClr val="0005C5"/>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39" grpId="0" animBg="1"/>
      <p:bldP spid="44854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09588" y="152400"/>
            <a:ext cx="8440737" cy="762000"/>
          </a:xfrm>
        </p:spPr>
        <p:txBody>
          <a:bodyPr/>
          <a:lstStyle/>
          <a:p>
            <a:pPr eaLnBrk="1" hangingPunct="1"/>
            <a:r>
              <a:rPr lang="en-US" altLang="en-US" smtClean="0">
                <a:ea typeface="ＭＳ Ｐゴシック" pitchFamily="34" charset="-128"/>
              </a:rPr>
              <a:t>Rewriteable Methods:</a:t>
            </a:r>
            <a:br>
              <a:rPr lang="en-US" altLang="en-US" smtClean="0">
                <a:ea typeface="ＭＳ Ｐゴシック" pitchFamily="34" charset="-128"/>
              </a:rPr>
            </a:br>
            <a:r>
              <a:rPr lang="en-US" altLang="en-US" smtClean="0">
                <a:ea typeface="ＭＳ Ｐゴシック" pitchFamily="34" charset="-128"/>
              </a:rPr>
              <a:t>Usually implemented with Empty Body</a:t>
            </a:r>
          </a:p>
        </p:txBody>
      </p:sp>
      <p:sp>
        <p:nvSpPr>
          <p:cNvPr id="450563" name="Rectangle 3"/>
          <p:cNvSpPr>
            <a:spLocks noChangeArrowheads="1"/>
          </p:cNvSpPr>
          <p:nvPr/>
        </p:nvSpPr>
        <p:spPr bwMode="auto">
          <a:xfrm>
            <a:off x="1441450" y="1054100"/>
            <a:ext cx="4652963"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90000"/>
              </a:lnSpc>
              <a:spcBef>
                <a:spcPct val="30000"/>
              </a:spcBef>
              <a:buClr>
                <a:schemeClr val="tx2"/>
              </a:buClr>
              <a:buSzPct val="75000"/>
              <a:buFont typeface="Monotype Sorts" pitchFamily="2" charset="2"/>
              <a:buNone/>
            </a:pPr>
            <a:r>
              <a:rPr lang="de-DE" altLang="en-US" sz="2000" b="0">
                <a:solidFill>
                  <a:srgbClr val="FF0000"/>
                </a:solidFill>
              </a:rPr>
              <a:t>class Device</a:t>
            </a:r>
            <a:r>
              <a:rPr lang="de-DE" altLang="en-US" sz="2000" b="0"/>
              <a:t> {</a:t>
            </a:r>
          </a:p>
          <a:p>
            <a:pPr>
              <a:lnSpc>
                <a:spcPct val="80000"/>
              </a:lnSpc>
              <a:spcBef>
                <a:spcPct val="30000"/>
              </a:spcBef>
              <a:buClr>
                <a:schemeClr val="tx2"/>
              </a:buClr>
              <a:buSzPct val="75000"/>
              <a:buFont typeface="Monotype Sorts" pitchFamily="2" charset="2"/>
              <a:buNone/>
            </a:pPr>
            <a:r>
              <a:rPr lang="de-DE" altLang="en-US" sz="2000" b="0"/>
              <a:t>     int serialnr;</a:t>
            </a:r>
          </a:p>
          <a:p>
            <a:pPr>
              <a:lnSpc>
                <a:spcPct val="80000"/>
              </a:lnSpc>
              <a:spcBef>
                <a:spcPct val="30000"/>
              </a:spcBef>
              <a:buClr>
                <a:schemeClr val="tx2"/>
              </a:buClr>
              <a:buSzPct val="75000"/>
              <a:buFont typeface="Monotype Sorts" pitchFamily="2" charset="2"/>
              <a:buNone/>
            </a:pPr>
            <a:r>
              <a:rPr lang="de-DE" altLang="en-US" sz="2000" b="0"/>
              <a:t>  </a:t>
            </a:r>
            <a:r>
              <a:rPr lang="de-DE" altLang="en-US" sz="2000" b="0">
                <a:solidFill>
                  <a:srgbClr val="FF0000"/>
                </a:solidFill>
              </a:rPr>
              <a:t>   </a:t>
            </a:r>
            <a:r>
              <a:rPr lang="de-DE" altLang="en-US" sz="2000" b="0">
                <a:solidFill>
                  <a:srgbClr val="009900"/>
                </a:solidFill>
              </a:rPr>
              <a:t>public void setSerialNr(int n) {}</a:t>
            </a:r>
          </a:p>
          <a:p>
            <a:pPr>
              <a:lnSpc>
                <a:spcPct val="80000"/>
              </a:lnSpc>
              <a:spcBef>
                <a:spcPct val="30000"/>
              </a:spcBef>
              <a:buClr>
                <a:schemeClr val="tx2"/>
              </a:buClr>
              <a:buSzPct val="75000"/>
              <a:buFont typeface="Monotype Sorts" pitchFamily="2" charset="2"/>
              <a:buNone/>
            </a:pPr>
            <a:r>
              <a:rPr lang="de-DE" altLang="en-US" sz="2000" b="0"/>
              <a:t>}</a:t>
            </a:r>
          </a:p>
          <a:p>
            <a:pPr>
              <a:lnSpc>
                <a:spcPct val="70000"/>
              </a:lnSpc>
              <a:spcBef>
                <a:spcPct val="30000"/>
              </a:spcBef>
              <a:buClr>
                <a:schemeClr val="tx2"/>
              </a:buClr>
              <a:buSzPct val="75000"/>
              <a:buFont typeface="Monotype Sorts" pitchFamily="2" charset="2"/>
              <a:buNone/>
            </a:pPr>
            <a:r>
              <a:rPr lang="de-DE" altLang="en-US" sz="2000" b="0">
                <a:solidFill>
                  <a:srgbClr val="FF0000"/>
                </a:solidFill>
              </a:rPr>
              <a:t>class Valve extends Device </a:t>
            </a:r>
            <a:r>
              <a:rPr lang="de-DE" altLang="en-US" sz="2000" b="0"/>
              <a:t>{</a:t>
            </a:r>
          </a:p>
          <a:p>
            <a:pPr>
              <a:lnSpc>
                <a:spcPct val="70000"/>
              </a:lnSpc>
              <a:spcBef>
                <a:spcPct val="30000"/>
              </a:spcBef>
              <a:buClr>
                <a:schemeClr val="tx2"/>
              </a:buClr>
              <a:buSzPct val="75000"/>
              <a:buFont typeface="Monotype Sorts" pitchFamily="2" charset="2"/>
              <a:buNone/>
            </a:pPr>
            <a:r>
              <a:rPr lang="de-DE" altLang="en-US" sz="2000" b="0"/>
              <a:t>   Position s;</a:t>
            </a:r>
          </a:p>
          <a:p>
            <a:pPr>
              <a:lnSpc>
                <a:spcPct val="70000"/>
              </a:lnSpc>
              <a:spcBef>
                <a:spcPct val="30000"/>
              </a:spcBef>
              <a:buClr>
                <a:schemeClr val="tx2"/>
              </a:buClr>
              <a:buSzPct val="75000"/>
              <a:buFont typeface="Monotype Sorts" pitchFamily="2" charset="2"/>
              <a:buNone/>
            </a:pPr>
            <a:r>
              <a:rPr lang="de-DE" altLang="en-US" sz="2000" b="0"/>
              <a:t>   public void on() {</a:t>
            </a:r>
          </a:p>
          <a:p>
            <a:pPr>
              <a:lnSpc>
                <a:spcPct val="70000"/>
              </a:lnSpc>
              <a:spcBef>
                <a:spcPct val="30000"/>
              </a:spcBef>
              <a:buClr>
                <a:schemeClr val="tx2"/>
              </a:buClr>
              <a:buSzPct val="75000"/>
              <a:buFont typeface="Monotype Sorts" pitchFamily="2" charset="2"/>
              <a:buNone/>
            </a:pPr>
            <a:r>
              <a:rPr lang="de-DE" altLang="en-US" sz="2000" b="0"/>
              <a:t>      …..</a:t>
            </a:r>
          </a:p>
          <a:p>
            <a:pPr>
              <a:lnSpc>
                <a:spcPct val="70000"/>
              </a:lnSpc>
              <a:spcBef>
                <a:spcPct val="30000"/>
              </a:spcBef>
              <a:buClr>
                <a:schemeClr val="tx2"/>
              </a:buClr>
              <a:buSzPct val="75000"/>
              <a:buFont typeface="Monotype Sorts" pitchFamily="2" charset="2"/>
              <a:buNone/>
            </a:pPr>
            <a:r>
              <a:rPr lang="de-DE" altLang="en-US" sz="2000" b="0"/>
              <a:t>   }</a:t>
            </a:r>
          </a:p>
          <a:p>
            <a:pPr>
              <a:lnSpc>
                <a:spcPct val="70000"/>
              </a:lnSpc>
              <a:spcBef>
                <a:spcPct val="30000"/>
              </a:spcBef>
              <a:buClr>
                <a:schemeClr val="tx2"/>
              </a:buClr>
              <a:buSzPct val="75000"/>
              <a:buFont typeface="Monotype Sorts" pitchFamily="2" charset="2"/>
              <a:buNone/>
            </a:pPr>
            <a:r>
              <a:rPr lang="de-DE" altLang="en-US" sz="2000" b="0"/>
              <a:t>  </a:t>
            </a:r>
            <a:r>
              <a:rPr lang="de-DE" altLang="en-US" sz="2000" b="0">
                <a:solidFill>
                  <a:srgbClr val="009900"/>
                </a:solidFill>
              </a:rPr>
              <a:t> public void setSerialNr(int n) {</a:t>
            </a:r>
          </a:p>
          <a:p>
            <a:pPr>
              <a:lnSpc>
                <a:spcPct val="70000"/>
              </a:lnSpc>
              <a:spcBef>
                <a:spcPct val="30000"/>
              </a:spcBef>
              <a:buClr>
                <a:schemeClr val="tx2"/>
              </a:buClr>
              <a:buSzPct val="75000"/>
              <a:buFont typeface="Monotype Sorts" pitchFamily="2" charset="2"/>
              <a:buNone/>
            </a:pPr>
            <a:r>
              <a:rPr lang="de-DE" altLang="en-US" sz="2000" b="0">
                <a:solidFill>
                  <a:srgbClr val="009900"/>
                </a:solidFill>
              </a:rPr>
              <a:t>      seriennr = n + s.serialnr;</a:t>
            </a:r>
          </a:p>
          <a:p>
            <a:pPr>
              <a:lnSpc>
                <a:spcPct val="80000"/>
              </a:lnSpc>
              <a:spcBef>
                <a:spcPct val="30000"/>
              </a:spcBef>
              <a:buClr>
                <a:schemeClr val="tx2"/>
              </a:buClr>
              <a:buSzPct val="75000"/>
              <a:buFont typeface="Monotype Sorts" pitchFamily="2" charset="2"/>
              <a:buNone/>
            </a:pPr>
            <a:r>
              <a:rPr lang="de-DE" altLang="en-US" sz="2000" b="0">
                <a:solidFill>
                  <a:srgbClr val="009900"/>
                </a:solidFill>
              </a:rPr>
              <a:t>   }</a:t>
            </a:r>
            <a:endParaRPr lang="de-DE" altLang="en-US" sz="2000" b="0"/>
          </a:p>
          <a:p>
            <a:pPr>
              <a:lnSpc>
                <a:spcPct val="90000"/>
              </a:lnSpc>
              <a:spcBef>
                <a:spcPct val="30000"/>
              </a:spcBef>
              <a:buClr>
                <a:schemeClr val="tx2"/>
              </a:buClr>
              <a:buSzPct val="75000"/>
              <a:buFont typeface="Monotype Sorts" pitchFamily="2" charset="2"/>
              <a:buNone/>
            </a:pPr>
            <a:r>
              <a:rPr lang="de-DE" altLang="en-US" sz="2000" b="0"/>
              <a:t>} // class Valve</a:t>
            </a:r>
          </a:p>
        </p:txBody>
      </p:sp>
      <p:sp>
        <p:nvSpPr>
          <p:cNvPr id="450564" name="AutoShape 4"/>
          <p:cNvSpPr>
            <a:spLocks noChangeArrowheads="1"/>
          </p:cNvSpPr>
          <p:nvPr/>
        </p:nvSpPr>
        <p:spPr bwMode="auto">
          <a:xfrm>
            <a:off x="5894388" y="2220913"/>
            <a:ext cx="3146425" cy="1323975"/>
          </a:xfrm>
          <a:prstGeom prst="wedgeRectCallout">
            <a:avLst>
              <a:gd name="adj1" fmla="val -77014"/>
              <a:gd name="adj2" fmla="val -6568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sz="2000" b="0"/>
              <a:t>I expect, that the method </a:t>
            </a:r>
            <a:r>
              <a:rPr lang="de-DE" altLang="en-US" sz="2000" b="0">
                <a:latin typeface="Courier New" pitchFamily="49" charset="0"/>
              </a:rPr>
              <a:t>setSerialNr()</a:t>
            </a:r>
            <a:r>
              <a:rPr lang="de-DE" altLang="en-US" sz="2000" b="0"/>
              <a:t>will be overwritten. I only write an empty body</a:t>
            </a:r>
          </a:p>
        </p:txBody>
      </p:sp>
      <p:sp>
        <p:nvSpPr>
          <p:cNvPr id="450565" name="AutoShape 5"/>
          <p:cNvSpPr>
            <a:spLocks noChangeArrowheads="1"/>
          </p:cNvSpPr>
          <p:nvPr/>
        </p:nvSpPr>
        <p:spPr bwMode="auto">
          <a:xfrm>
            <a:off x="5700713" y="4506913"/>
            <a:ext cx="3146425" cy="958850"/>
          </a:xfrm>
          <a:prstGeom prst="wedgeRectCallout">
            <a:avLst>
              <a:gd name="adj1" fmla="val -85319"/>
              <a:gd name="adj2" fmla="val -6369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de-DE" altLang="en-US" sz="2000" b="0"/>
              <a:t>Overwriting of the</a:t>
            </a:r>
            <a:r>
              <a:rPr lang="de-DE" altLang="en-US" b="0"/>
              <a:t> method </a:t>
            </a:r>
            <a:r>
              <a:rPr lang="de-DE" altLang="en-US" b="0">
                <a:latin typeface="Courier New" pitchFamily="49" charset="0"/>
              </a:rPr>
              <a:t>setSerialNr()</a:t>
            </a:r>
            <a:r>
              <a:rPr lang="de-DE" altLang="en-US" b="0"/>
              <a:t> of Class </a:t>
            </a:r>
            <a:r>
              <a:rPr lang="de-DE" altLang="en-US" b="0">
                <a:latin typeface="Courier New" pitchFamily="49" charset="0"/>
              </a:rPr>
              <a:t>Device</a:t>
            </a:r>
            <a:endParaRPr lang="de-DE"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autoUpdateAnimBg="0"/>
      <p:bldP spid="450564" grpId="0" animBg="1" autoUpdateAnimBg="0"/>
      <p:bldP spid="45056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4"/>
          <p:cNvSpPr>
            <a:spLocks noGrp="1" noChangeArrowheads="1"/>
          </p:cNvSpPr>
          <p:nvPr>
            <p:ph type="title"/>
          </p:nvPr>
        </p:nvSpPr>
        <p:spPr/>
        <p:txBody>
          <a:bodyPr/>
          <a:lstStyle/>
          <a:p>
            <a:pPr eaLnBrk="1" hangingPunct="1"/>
            <a:r>
              <a:rPr lang="en-US" altLang="en-US" smtClean="0">
                <a:ea typeface="ＭＳ Ｐゴシック" pitchFamily="34" charset="-128"/>
              </a:rPr>
              <a:t>Terminology: Naming of Design Activities</a:t>
            </a:r>
          </a:p>
        </p:txBody>
      </p:sp>
      <p:sp>
        <p:nvSpPr>
          <p:cNvPr id="7171" name="Rectangle 85"/>
          <p:cNvSpPr>
            <a:spLocks noGrp="1" noChangeArrowheads="1"/>
          </p:cNvSpPr>
          <p:nvPr>
            <p:ph sz="half" idx="1"/>
          </p:nvPr>
        </p:nvSpPr>
        <p:spPr>
          <a:xfrm>
            <a:off x="376238" y="1295400"/>
            <a:ext cx="3924300" cy="4800600"/>
          </a:xfrm>
        </p:spPr>
        <p:txBody>
          <a:bodyPr/>
          <a:lstStyle/>
          <a:p>
            <a:pPr eaLnBrk="1" hangingPunct="1">
              <a:buFont typeface="Times" charset="0"/>
              <a:buNone/>
            </a:pPr>
            <a:r>
              <a:rPr lang="en-US" altLang="en-US" sz="2000" b="1" dirty="0" smtClean="0">
                <a:ea typeface="ＭＳ Ｐゴシック" pitchFamily="34" charset="-128"/>
              </a:rPr>
              <a:t>Methodology: </a:t>
            </a:r>
            <a:r>
              <a:rPr lang="en-US" altLang="en-US" sz="2000" b="1" dirty="0" smtClean="0">
                <a:ea typeface="ＭＳ Ｐゴシック" pitchFamily="34" charset="-128"/>
              </a:rPr>
              <a:t>Object-Oriented </a:t>
            </a:r>
            <a:r>
              <a:rPr lang="en-US" altLang="en-US" sz="2000" b="1" dirty="0" smtClean="0">
                <a:ea typeface="ＭＳ Ｐゴシック" pitchFamily="34" charset="-128"/>
              </a:rPr>
              <a:t>software engineering (OOSE)</a:t>
            </a:r>
          </a:p>
          <a:p>
            <a:pPr eaLnBrk="1" hangingPunct="1"/>
            <a:r>
              <a:rPr lang="en-US" altLang="en-US" sz="2200" i="1" dirty="0" smtClean="0">
                <a:ea typeface="ＭＳ Ｐゴシック" pitchFamily="34" charset="-128"/>
              </a:rPr>
              <a:t>System Design</a:t>
            </a:r>
          </a:p>
          <a:p>
            <a:pPr lvl="1" eaLnBrk="1" hangingPunct="1"/>
            <a:r>
              <a:rPr lang="en-US" altLang="en-US" sz="2200" dirty="0" smtClean="0">
                <a:ea typeface="ＭＳ Ｐゴシック" pitchFamily="34" charset="-128"/>
              </a:rPr>
              <a:t>Decomposition into subsystems, </a:t>
            </a:r>
            <a:r>
              <a:rPr lang="en-US" altLang="en-US" sz="2200" dirty="0" err="1" smtClean="0">
                <a:ea typeface="ＭＳ Ｐゴシック" pitchFamily="34" charset="-128"/>
              </a:rPr>
              <a:t>etc</a:t>
            </a:r>
            <a:endParaRPr lang="en-US" altLang="en-US" sz="2200" i="1" dirty="0" smtClean="0">
              <a:solidFill>
                <a:srgbClr val="FF0000"/>
              </a:solidFill>
              <a:ea typeface="ＭＳ Ｐゴシック" pitchFamily="34" charset="-128"/>
            </a:endParaRPr>
          </a:p>
          <a:p>
            <a:pPr eaLnBrk="1" hangingPunct="1"/>
            <a:endParaRPr lang="en-US" altLang="en-US" sz="2200" i="1" dirty="0" smtClean="0">
              <a:solidFill>
                <a:srgbClr val="FF0000"/>
              </a:solidFill>
              <a:ea typeface="ＭＳ Ｐゴシック" pitchFamily="34" charset="-128"/>
            </a:endParaRPr>
          </a:p>
          <a:p>
            <a:pPr eaLnBrk="1" hangingPunct="1"/>
            <a:r>
              <a:rPr lang="en-US" altLang="en-US" sz="2200" i="1" dirty="0" smtClean="0">
                <a:ea typeface="ＭＳ Ｐゴシック" pitchFamily="34" charset="-128"/>
              </a:rPr>
              <a:t>Object Design</a:t>
            </a:r>
          </a:p>
          <a:p>
            <a:pPr lvl="1" eaLnBrk="1" hangingPunct="1"/>
            <a:r>
              <a:rPr lang="en-US" altLang="en-US" sz="2200" dirty="0" smtClean="0">
                <a:solidFill>
                  <a:srgbClr val="FF6600"/>
                </a:solidFill>
                <a:ea typeface="ＭＳ Ｐゴシック" pitchFamily="34" charset="-128"/>
              </a:rPr>
              <a:t>Data structures and algorithms chosen</a:t>
            </a:r>
          </a:p>
          <a:p>
            <a:pPr eaLnBrk="1" hangingPunct="1"/>
            <a:r>
              <a:rPr lang="en-US" altLang="en-US" sz="2000" i="1" dirty="0" smtClean="0">
                <a:solidFill>
                  <a:srgbClr val="000000"/>
                </a:solidFill>
                <a:ea typeface="ＭＳ Ｐゴシック" pitchFamily="34" charset="-128"/>
              </a:rPr>
              <a:t>Implementation</a:t>
            </a:r>
          </a:p>
          <a:p>
            <a:pPr marL="742950" lvl="2" indent="-285750" eaLnBrk="1" hangingPunct="1"/>
            <a:r>
              <a:rPr lang="en-US" altLang="en-US" sz="2200" dirty="0" smtClean="0">
                <a:solidFill>
                  <a:srgbClr val="FF6600"/>
                </a:solidFill>
                <a:ea typeface="ＭＳ Ｐゴシック" pitchFamily="34" charset="-128"/>
              </a:rPr>
              <a:t>Implementation language is chosen</a:t>
            </a:r>
          </a:p>
          <a:p>
            <a:pPr eaLnBrk="1" hangingPunct="1"/>
            <a:endParaRPr lang="en-US" altLang="en-US" sz="2600" dirty="0" smtClean="0">
              <a:ea typeface="ＭＳ Ｐゴシック" pitchFamily="34" charset="-128"/>
            </a:endParaRPr>
          </a:p>
        </p:txBody>
      </p:sp>
      <p:sp>
        <p:nvSpPr>
          <p:cNvPr id="7172" name="Rectangle 86"/>
          <p:cNvSpPr>
            <a:spLocks noGrp="1" noChangeArrowheads="1"/>
          </p:cNvSpPr>
          <p:nvPr>
            <p:ph sz="half" idx="2"/>
          </p:nvPr>
        </p:nvSpPr>
        <p:spPr>
          <a:xfrm>
            <a:off x="4189413" y="1295400"/>
            <a:ext cx="4841875" cy="5021263"/>
          </a:xfrm>
        </p:spPr>
        <p:txBody>
          <a:bodyPr/>
          <a:lstStyle/>
          <a:p>
            <a:pPr eaLnBrk="1" hangingPunct="1">
              <a:buFont typeface="Times" charset="0"/>
              <a:buNone/>
            </a:pPr>
            <a:r>
              <a:rPr lang="en-US" altLang="en-US" sz="2000" b="1" smtClean="0">
                <a:ea typeface="ＭＳ Ｐゴシック" pitchFamily="34" charset="-128"/>
              </a:rPr>
              <a:t>Methodology: Structured analysis/structured design (SA/SD)</a:t>
            </a:r>
          </a:p>
          <a:p>
            <a:pPr eaLnBrk="1" hangingPunct="1"/>
            <a:r>
              <a:rPr lang="en-US" altLang="en-US" sz="2200" i="1" smtClean="0">
                <a:solidFill>
                  <a:srgbClr val="000000"/>
                </a:solidFill>
                <a:ea typeface="ＭＳ Ｐゴシック" pitchFamily="34" charset="-128"/>
              </a:rPr>
              <a:t>Preliminary Design</a:t>
            </a:r>
          </a:p>
          <a:p>
            <a:pPr lvl="1" eaLnBrk="1" hangingPunct="1"/>
            <a:r>
              <a:rPr lang="en-US" altLang="en-US" sz="2200" smtClean="0">
                <a:ea typeface="ＭＳ Ｐゴシック" pitchFamily="34" charset="-128"/>
              </a:rPr>
              <a:t>Decomposition into subsystems, etc</a:t>
            </a:r>
          </a:p>
          <a:p>
            <a:pPr lvl="1" eaLnBrk="1" hangingPunct="1"/>
            <a:r>
              <a:rPr lang="en-US" altLang="en-US" sz="2200" smtClean="0">
                <a:solidFill>
                  <a:srgbClr val="FF6600"/>
                </a:solidFill>
                <a:ea typeface="ＭＳ Ｐゴシック" pitchFamily="34" charset="-128"/>
              </a:rPr>
              <a:t>Data structures are chosen</a:t>
            </a:r>
          </a:p>
          <a:p>
            <a:pPr eaLnBrk="1" hangingPunct="1"/>
            <a:r>
              <a:rPr lang="en-US" altLang="en-US" sz="2200" i="1" smtClean="0">
                <a:solidFill>
                  <a:srgbClr val="000000"/>
                </a:solidFill>
                <a:ea typeface="ＭＳ Ｐゴシック" pitchFamily="34" charset="-128"/>
              </a:rPr>
              <a:t>Detailed Design</a:t>
            </a:r>
          </a:p>
          <a:p>
            <a:pPr lvl="1" eaLnBrk="1" hangingPunct="1"/>
            <a:r>
              <a:rPr lang="en-US" altLang="en-US" sz="2200" smtClean="0">
                <a:solidFill>
                  <a:srgbClr val="FF6600"/>
                </a:solidFill>
                <a:ea typeface="ＭＳ Ｐゴシック" pitchFamily="34" charset="-128"/>
              </a:rPr>
              <a:t>Algorithms are chosen</a:t>
            </a:r>
          </a:p>
          <a:p>
            <a:pPr lvl="1" eaLnBrk="1" hangingPunct="1"/>
            <a:r>
              <a:rPr lang="en-US" altLang="en-US" sz="2200" smtClean="0">
                <a:ea typeface="ＭＳ Ｐゴシック" pitchFamily="34" charset="-128"/>
              </a:rPr>
              <a:t>Data structures are refined</a:t>
            </a:r>
          </a:p>
          <a:p>
            <a:pPr lvl="1" eaLnBrk="1" hangingPunct="1"/>
            <a:r>
              <a:rPr lang="en-US" altLang="en-US" sz="2200" smtClean="0">
                <a:solidFill>
                  <a:srgbClr val="FF6600"/>
                </a:solidFill>
                <a:ea typeface="ＭＳ Ｐゴシック" pitchFamily="34" charset="-128"/>
              </a:rPr>
              <a:t>Implementation language is chosen</a:t>
            </a:r>
            <a:r>
              <a:rPr lang="en-US" altLang="en-US" sz="2000" smtClean="0">
                <a:solidFill>
                  <a:srgbClr val="FF6600"/>
                </a:solidFill>
                <a:ea typeface="ＭＳ Ｐゴシック" pitchFamily="34" charset="-128"/>
              </a:rPr>
              <a:t>.</a:t>
            </a:r>
            <a:endParaRPr lang="en-US" altLang="en-US" sz="2200" smtClean="0">
              <a:solidFill>
                <a:srgbClr val="FF6600"/>
              </a:solidFill>
              <a:ea typeface="ＭＳ Ｐゴシック" pitchFamily="34" charset="-128"/>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ea typeface="ＭＳ Ｐゴシック" pitchFamily="34" charset="-128"/>
              </a:rPr>
              <a:t>Bad Use of OverwritingMethods</a:t>
            </a:r>
          </a:p>
        </p:txBody>
      </p:sp>
      <p:sp>
        <p:nvSpPr>
          <p:cNvPr id="53251" name="Rectangle 3"/>
          <p:cNvSpPr>
            <a:spLocks noGrp="1" noChangeArrowheads="1"/>
          </p:cNvSpPr>
          <p:nvPr>
            <p:ph idx="1"/>
          </p:nvPr>
        </p:nvSpPr>
        <p:spPr/>
        <p:txBody>
          <a:bodyPr/>
          <a:lstStyle/>
          <a:p>
            <a:pPr eaLnBrk="1" hangingPunct="1">
              <a:lnSpc>
                <a:spcPct val="80000"/>
              </a:lnSpc>
              <a:buFont typeface="Times" charset="0"/>
              <a:buNone/>
            </a:pPr>
            <a:r>
              <a:rPr lang="en-US" altLang="en-US" sz="2000" smtClean="0">
                <a:ea typeface="ＭＳ Ｐゴシック" pitchFamily="34" charset="-128"/>
              </a:rPr>
              <a:t>One can overwrite the operations of a superclass with completely new meanings.   </a:t>
            </a:r>
          </a:p>
          <a:p>
            <a:pPr eaLnBrk="1" hangingPunct="1">
              <a:lnSpc>
                <a:spcPct val="80000"/>
              </a:lnSpc>
            </a:pPr>
            <a:endParaRPr lang="en-US" altLang="en-US" sz="2000" smtClean="0">
              <a:ea typeface="ＭＳ Ｐゴシック" pitchFamily="34" charset="-128"/>
            </a:endParaRPr>
          </a:p>
          <a:p>
            <a:pPr eaLnBrk="1" hangingPunct="1">
              <a:lnSpc>
                <a:spcPct val="80000"/>
              </a:lnSpc>
              <a:buFont typeface="Times" charset="0"/>
              <a:buNone/>
            </a:pPr>
            <a:r>
              <a:rPr lang="en-US" altLang="en-US" sz="2000" smtClean="0">
                <a:ea typeface="ＭＳ Ｐゴシック" pitchFamily="34" charset="-128"/>
              </a:rPr>
              <a:t>Example:</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Public class SuperClass {</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  public int add (int a, int b) { return a+b; }</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  public int subtract (int a, int b) { return a-b; }</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Public class SubClass extends SuperClass {</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  public int add (int a, int b) { return a-b; }</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  public int subtract (int a, int b) { return a+b; }</a:t>
            </a:r>
          </a:p>
          <a:p>
            <a:pPr lvl="1" eaLnBrk="1" hangingPunct="1">
              <a:lnSpc>
                <a:spcPct val="80000"/>
              </a:lnSpc>
              <a:buFont typeface="Times" charset="0"/>
              <a:buNone/>
            </a:pPr>
            <a:r>
              <a:rPr lang="en-US" altLang="en-US" sz="1600" b="1" smtClean="0">
                <a:latin typeface="Courier New" pitchFamily="49" charset="0"/>
                <a:ea typeface="ＭＳ Ｐゴシック" pitchFamily="34" charset="-128"/>
              </a:rPr>
              <a:t>}</a:t>
            </a:r>
            <a:endParaRPr lang="en-US" altLang="en-US" sz="1600" smtClean="0">
              <a:ea typeface="ＭＳ Ｐゴシック" pitchFamily="34" charset="-128"/>
            </a:endParaRPr>
          </a:p>
          <a:p>
            <a:pPr eaLnBrk="1" hangingPunct="1">
              <a:lnSpc>
                <a:spcPct val="80000"/>
              </a:lnSpc>
            </a:pPr>
            <a:r>
              <a:rPr lang="en-US" altLang="en-US" sz="2000" smtClean="0">
                <a:ea typeface="ＭＳ Ｐゴシック" pitchFamily="34" charset="-128"/>
              </a:rPr>
              <a:t>We have redefined addition as subtraction and subtraction as addition!!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en-US" smtClean="0">
                <a:ea typeface="ＭＳ Ｐゴシック" pitchFamily="34" charset="-128"/>
              </a:rPr>
              <a:t>What we do to save money and time </a:t>
            </a:r>
          </a:p>
        </p:txBody>
      </p:sp>
      <p:sp>
        <p:nvSpPr>
          <p:cNvPr id="54275" name="Rectangle 2"/>
          <p:cNvSpPr>
            <a:spLocks noGrp="1" noChangeArrowheads="1"/>
          </p:cNvSpPr>
          <p:nvPr>
            <p:ph type="body" idx="4294967295"/>
          </p:nvPr>
        </p:nvSpPr>
        <p:spPr>
          <a:xfrm>
            <a:off x="0" y="3556000"/>
            <a:ext cx="4430713" cy="3073400"/>
          </a:xfrm>
        </p:spPr>
        <p:txBody>
          <a:bodyPr/>
          <a:lstStyle/>
          <a:p>
            <a:pPr eaLnBrk="1" hangingPunct="1">
              <a:lnSpc>
                <a:spcPct val="80000"/>
              </a:lnSpc>
              <a:buFont typeface="Times" charset="0"/>
              <a:buNone/>
            </a:pPr>
            <a:r>
              <a:rPr lang="de-DE" altLang="en-US" sz="1800" b="1" smtClean="0">
                <a:ea typeface="ＭＳ Ｐゴシック" pitchFamily="34" charset="-128"/>
              </a:rPr>
              <a:t>Existing Class: </a:t>
            </a:r>
            <a:endParaRPr lang="de-DE" altLang="en-US" sz="1800" smtClean="0">
              <a:ea typeface="ＭＳ Ｐゴシック" pitchFamily="34" charset="-128"/>
            </a:endParaRPr>
          </a:p>
          <a:p>
            <a:pPr eaLnBrk="1" hangingPunct="1">
              <a:lnSpc>
                <a:spcPct val="80000"/>
              </a:lnSpc>
              <a:buFont typeface="Times" charset="0"/>
              <a:buNone/>
            </a:pPr>
            <a:r>
              <a:rPr lang="de-DE" altLang="en-US" sz="1600" b="1" smtClean="0">
                <a:latin typeface="Courier New" pitchFamily="49" charset="0"/>
                <a:ea typeface="ＭＳ Ｐゴシック" pitchFamily="34" charset="-128"/>
              </a:rPr>
              <a:t>public class Auto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  public void drive()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  public void brake()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  public void accelerate()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  public void playMusic()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  public void ejectCD()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  public void resumeMusic()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  public void pauseMusic() {…}</a:t>
            </a:r>
          </a:p>
          <a:p>
            <a:pPr eaLnBrk="1" hangingPunct="1">
              <a:lnSpc>
                <a:spcPct val="80000"/>
              </a:lnSpc>
              <a:buFont typeface="Times" charset="0"/>
              <a:buNone/>
            </a:pPr>
            <a:r>
              <a:rPr lang="de-DE" altLang="en-US" sz="1600" b="1" smtClean="0">
                <a:latin typeface="Courier New" pitchFamily="49" charset="0"/>
                <a:ea typeface="ＭＳ Ｐゴシック" pitchFamily="34" charset="-128"/>
              </a:rPr>
              <a:t>}</a:t>
            </a:r>
          </a:p>
        </p:txBody>
      </p:sp>
      <p:sp>
        <p:nvSpPr>
          <p:cNvPr id="458755" name="Rectangle 3"/>
          <p:cNvSpPr>
            <a:spLocks noChangeArrowheads="1"/>
          </p:cNvSpPr>
          <p:nvPr/>
        </p:nvSpPr>
        <p:spPr bwMode="auto">
          <a:xfrm>
            <a:off x="5037138" y="3619500"/>
            <a:ext cx="3963987"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1" tIns="44442" rIns="90471" bIns="44442"/>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nSpc>
                <a:spcPct val="80000"/>
              </a:lnSpc>
              <a:spcBef>
                <a:spcPct val="30000"/>
              </a:spcBef>
              <a:buClr>
                <a:schemeClr val="tx2"/>
              </a:buClr>
              <a:buSzPct val="75000"/>
              <a:buFont typeface="Monotype Sorts" pitchFamily="2" charset="2"/>
              <a:buNone/>
            </a:pPr>
            <a:r>
              <a:rPr lang="de-DE" altLang="en-US" sz="2000">
                <a:latin typeface="Verdana" pitchFamily="34" charset="0"/>
              </a:rPr>
              <a:t>Boombox:</a:t>
            </a:r>
            <a:r>
              <a:rPr lang="de-DE" altLang="en-US" sz="2000"/>
              <a:t> </a:t>
            </a:r>
            <a:endParaRPr lang="de-DE" altLang="en-US" sz="2000" b="0"/>
          </a:p>
          <a:p>
            <a:pPr>
              <a:lnSpc>
                <a:spcPct val="80000"/>
              </a:lnSpc>
              <a:spcBef>
                <a:spcPct val="30000"/>
              </a:spcBef>
              <a:buClr>
                <a:schemeClr val="tx2"/>
              </a:buClr>
              <a:buSzPct val="75000"/>
              <a:buFont typeface="Monotype Sorts" pitchFamily="2" charset="2"/>
              <a:buNone/>
            </a:pPr>
            <a:r>
              <a:rPr lang="de-DE" altLang="en-US">
                <a:latin typeface="Courier New" pitchFamily="49" charset="0"/>
              </a:rPr>
              <a:t>public class Boombox extends Auto {</a:t>
            </a:r>
          </a:p>
          <a:p>
            <a:pPr>
              <a:lnSpc>
                <a:spcPct val="80000"/>
              </a:lnSpc>
              <a:spcBef>
                <a:spcPct val="30000"/>
              </a:spcBef>
              <a:buClr>
                <a:schemeClr val="tx2"/>
              </a:buClr>
              <a:buSzPct val="75000"/>
              <a:buFont typeface="Monotype Sorts" pitchFamily="2" charset="2"/>
              <a:buNone/>
            </a:pPr>
            <a:r>
              <a:rPr lang="de-DE" altLang="en-US">
                <a:latin typeface="Courier New" pitchFamily="49" charset="0"/>
              </a:rPr>
              <a:t> </a:t>
            </a:r>
            <a:r>
              <a:rPr lang="de-DE" altLang="en-US">
                <a:solidFill>
                  <a:srgbClr val="009900"/>
                </a:solidFill>
                <a:latin typeface="Courier New" pitchFamily="49" charset="0"/>
              </a:rPr>
              <a:t> public void drive() {};</a:t>
            </a:r>
          </a:p>
          <a:p>
            <a:pPr>
              <a:lnSpc>
                <a:spcPct val="80000"/>
              </a:lnSpc>
              <a:spcBef>
                <a:spcPct val="30000"/>
              </a:spcBef>
              <a:buClr>
                <a:schemeClr val="tx2"/>
              </a:buClr>
              <a:buSzPct val="75000"/>
              <a:buFont typeface="Monotype Sorts" pitchFamily="2" charset="2"/>
              <a:buNone/>
            </a:pPr>
            <a:r>
              <a:rPr lang="de-DE" altLang="en-US">
                <a:solidFill>
                  <a:srgbClr val="009900"/>
                </a:solidFill>
                <a:latin typeface="Courier New" pitchFamily="49" charset="0"/>
              </a:rPr>
              <a:t>  public void brake() {};</a:t>
            </a:r>
          </a:p>
          <a:p>
            <a:pPr>
              <a:lnSpc>
                <a:spcPct val="80000"/>
              </a:lnSpc>
              <a:spcBef>
                <a:spcPct val="30000"/>
              </a:spcBef>
              <a:buClr>
                <a:schemeClr val="tx2"/>
              </a:buClr>
              <a:buSzPct val="75000"/>
              <a:buFont typeface="Monotype Sorts" pitchFamily="2" charset="2"/>
              <a:buNone/>
            </a:pPr>
            <a:r>
              <a:rPr lang="de-DE" altLang="en-US">
                <a:solidFill>
                  <a:srgbClr val="009900"/>
                </a:solidFill>
                <a:latin typeface="Courier New" pitchFamily="49" charset="0"/>
              </a:rPr>
              <a:t>  public void accelerate() {};</a:t>
            </a:r>
          </a:p>
          <a:p>
            <a:pPr>
              <a:lnSpc>
                <a:spcPct val="80000"/>
              </a:lnSpc>
              <a:spcBef>
                <a:spcPct val="30000"/>
              </a:spcBef>
              <a:buClr>
                <a:schemeClr val="tx2"/>
              </a:buClr>
              <a:buSzPct val="75000"/>
              <a:buFont typeface="Monotype Sorts" pitchFamily="2" charset="2"/>
              <a:buNone/>
            </a:pPr>
            <a:r>
              <a:rPr lang="de-DE" altLang="en-US">
                <a:latin typeface="Courier New" pitchFamily="49" charset="0"/>
              </a:rPr>
              <a:t>}</a:t>
            </a:r>
          </a:p>
        </p:txBody>
      </p:sp>
      <p:sp>
        <p:nvSpPr>
          <p:cNvPr id="54277" name="Line 5"/>
          <p:cNvSpPr>
            <a:spLocks noChangeShapeType="1"/>
          </p:cNvSpPr>
          <p:nvPr/>
        </p:nvSpPr>
        <p:spPr bwMode="auto">
          <a:xfrm>
            <a:off x="3494088" y="2336800"/>
            <a:ext cx="2943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4278" name="AutoShape 6"/>
          <p:cNvSpPr>
            <a:spLocks noChangeArrowheads="1"/>
          </p:cNvSpPr>
          <p:nvPr/>
        </p:nvSpPr>
        <p:spPr bwMode="auto">
          <a:xfrm rot="-5400000">
            <a:off x="3342482" y="2172493"/>
            <a:ext cx="571500" cy="315913"/>
          </a:xfrm>
          <a:prstGeom prst="flowChartExtract">
            <a:avLst/>
          </a:prstGeom>
          <a:solidFill>
            <a:srgbClr val="FFFFFF"/>
          </a:solidFill>
          <a:ln w="12700">
            <a:solidFill>
              <a:schemeClr val="tx1"/>
            </a:solidFill>
            <a:miter lim="800000"/>
            <a:headEnd/>
            <a:tailEnd/>
          </a:ln>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54279" name="Group 7"/>
          <p:cNvGrpSpPr>
            <a:grpSpLocks/>
          </p:cNvGrpSpPr>
          <p:nvPr/>
        </p:nvGrpSpPr>
        <p:grpSpPr bwMode="auto">
          <a:xfrm>
            <a:off x="1803400" y="906463"/>
            <a:ext cx="1666875" cy="2484437"/>
            <a:chOff x="500" y="823"/>
            <a:chExt cx="1971" cy="2937"/>
          </a:xfrm>
        </p:grpSpPr>
        <p:pic>
          <p:nvPicPr>
            <p:cNvPr id="5428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 y="823"/>
              <a:ext cx="1971" cy="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4286" name="Rectangle 9"/>
            <p:cNvSpPr>
              <a:spLocks noChangeArrowheads="1"/>
            </p:cNvSpPr>
            <p:nvPr/>
          </p:nvSpPr>
          <p:spPr bwMode="auto">
            <a:xfrm>
              <a:off x="500" y="823"/>
              <a:ext cx="1971" cy="29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4287" name="Line 10"/>
            <p:cNvSpPr>
              <a:spLocks noChangeShapeType="1"/>
            </p:cNvSpPr>
            <p:nvPr/>
          </p:nvSpPr>
          <p:spPr bwMode="auto">
            <a:xfrm>
              <a:off x="500" y="1310"/>
              <a:ext cx="19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8" name="Line 11"/>
            <p:cNvSpPr>
              <a:spLocks noChangeShapeType="1"/>
            </p:cNvSpPr>
            <p:nvPr/>
          </p:nvSpPr>
          <p:spPr bwMode="auto">
            <a:xfrm>
              <a:off x="500" y="2133"/>
              <a:ext cx="19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4280" name="Group 12"/>
          <p:cNvGrpSpPr>
            <a:grpSpLocks/>
          </p:cNvGrpSpPr>
          <p:nvPr/>
        </p:nvGrpSpPr>
        <p:grpSpPr bwMode="auto">
          <a:xfrm>
            <a:off x="5475288" y="1085850"/>
            <a:ext cx="2108200" cy="2381250"/>
            <a:chOff x="3461" y="862"/>
            <a:chExt cx="1879" cy="2712"/>
          </a:xfrm>
        </p:grpSpPr>
        <p:pic>
          <p:nvPicPr>
            <p:cNvPr id="5428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 y="862"/>
              <a:ext cx="1879" cy="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4282" name="Rectangle 14"/>
            <p:cNvSpPr>
              <a:spLocks noChangeArrowheads="1"/>
            </p:cNvSpPr>
            <p:nvPr/>
          </p:nvSpPr>
          <p:spPr bwMode="auto">
            <a:xfrm>
              <a:off x="3461" y="862"/>
              <a:ext cx="1832" cy="27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4283" name="Line 15"/>
            <p:cNvSpPr>
              <a:spLocks noChangeShapeType="1"/>
            </p:cNvSpPr>
            <p:nvPr/>
          </p:nvSpPr>
          <p:spPr bwMode="auto">
            <a:xfrm>
              <a:off x="3461" y="1370"/>
              <a:ext cx="183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Line 16"/>
            <p:cNvSpPr>
              <a:spLocks noChangeShapeType="1"/>
            </p:cNvSpPr>
            <p:nvPr/>
          </p:nvSpPr>
          <p:spPr bwMode="auto">
            <a:xfrm>
              <a:off x="3461" y="2013"/>
              <a:ext cx="183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8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8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87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8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ea typeface="ＭＳ Ｐゴシック" pitchFamily="34" charset="-128"/>
              </a:rPr>
              <a:t>Revised Metamodel for Inheritance</a:t>
            </a:r>
          </a:p>
        </p:txBody>
      </p:sp>
      <p:grpSp>
        <p:nvGrpSpPr>
          <p:cNvPr id="55299" name="Group 3"/>
          <p:cNvGrpSpPr>
            <a:grpSpLocks/>
          </p:cNvGrpSpPr>
          <p:nvPr/>
        </p:nvGrpSpPr>
        <p:grpSpPr bwMode="auto">
          <a:xfrm>
            <a:off x="4108450" y="1077913"/>
            <a:ext cx="1778000" cy="738187"/>
            <a:chOff x="2654" y="1238"/>
            <a:chExt cx="1120" cy="465"/>
          </a:xfrm>
        </p:grpSpPr>
        <p:sp>
          <p:nvSpPr>
            <p:cNvPr id="55345" name="Rectangle 4"/>
            <p:cNvSpPr>
              <a:spLocks noChangeArrowheads="1"/>
            </p:cNvSpPr>
            <p:nvPr/>
          </p:nvSpPr>
          <p:spPr bwMode="auto">
            <a:xfrm>
              <a:off x="2654" y="1238"/>
              <a:ext cx="1120" cy="46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5346" name="Rectangle 5"/>
            <p:cNvSpPr>
              <a:spLocks noChangeArrowheads="1"/>
            </p:cNvSpPr>
            <p:nvPr/>
          </p:nvSpPr>
          <p:spPr bwMode="auto">
            <a:xfrm>
              <a:off x="2790" y="1393"/>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grpSp>
      <p:sp>
        <p:nvSpPr>
          <p:cNvPr id="55300" name="Freeform 6"/>
          <p:cNvSpPr>
            <a:spLocks/>
          </p:cNvSpPr>
          <p:nvPr/>
        </p:nvSpPr>
        <p:spPr bwMode="auto">
          <a:xfrm>
            <a:off x="4852988" y="1816100"/>
            <a:ext cx="312737" cy="265113"/>
          </a:xfrm>
          <a:custGeom>
            <a:avLst/>
            <a:gdLst>
              <a:gd name="T0" fmla="*/ 2147483647 w 180"/>
              <a:gd name="T1" fmla="*/ 2147483647 h 153"/>
              <a:gd name="T2" fmla="*/ 0 w 180"/>
              <a:gd name="T3" fmla="*/ 2147483647 h 153"/>
              <a:gd name="T4" fmla="*/ 2147483647 w 180"/>
              <a:gd name="T5" fmla="*/ 0 h 153"/>
              <a:gd name="T6" fmla="*/ 2147483647 w 180"/>
              <a:gd name="T7" fmla="*/ 2147483647 h 153"/>
              <a:gd name="T8" fmla="*/ 2147483647 w 180"/>
              <a:gd name="T9" fmla="*/ 2147483647 h 153"/>
              <a:gd name="T10" fmla="*/ 0 60000 65536"/>
              <a:gd name="T11" fmla="*/ 0 60000 65536"/>
              <a:gd name="T12" fmla="*/ 0 60000 65536"/>
              <a:gd name="T13" fmla="*/ 0 60000 65536"/>
              <a:gd name="T14" fmla="*/ 0 60000 65536"/>
              <a:gd name="T15" fmla="*/ 0 w 180"/>
              <a:gd name="T16" fmla="*/ 0 h 153"/>
              <a:gd name="T17" fmla="*/ 180 w 180"/>
              <a:gd name="T18" fmla="*/ 153 h 153"/>
            </a:gdLst>
            <a:ahLst/>
            <a:cxnLst>
              <a:cxn ang="T10">
                <a:pos x="T0" y="T1"/>
              </a:cxn>
              <a:cxn ang="T11">
                <a:pos x="T2" y="T3"/>
              </a:cxn>
              <a:cxn ang="T12">
                <a:pos x="T4" y="T5"/>
              </a:cxn>
              <a:cxn ang="T13">
                <a:pos x="T6" y="T7"/>
              </a:cxn>
              <a:cxn ang="T14">
                <a:pos x="T8" y="T9"/>
              </a:cxn>
            </a:cxnLst>
            <a:rect l="T15" t="T16" r="T17" b="T18"/>
            <a:pathLst>
              <a:path w="180" h="153">
                <a:moveTo>
                  <a:pt x="97" y="153"/>
                </a:moveTo>
                <a:lnTo>
                  <a:pt x="0" y="153"/>
                </a:lnTo>
                <a:lnTo>
                  <a:pt x="97" y="0"/>
                </a:lnTo>
                <a:lnTo>
                  <a:pt x="180" y="153"/>
                </a:lnTo>
                <a:lnTo>
                  <a:pt x="97" y="153"/>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1" name="Freeform 7"/>
          <p:cNvSpPr>
            <a:spLocks/>
          </p:cNvSpPr>
          <p:nvPr/>
        </p:nvSpPr>
        <p:spPr bwMode="auto">
          <a:xfrm>
            <a:off x="3868738" y="2271713"/>
            <a:ext cx="2305050" cy="242887"/>
          </a:xfrm>
          <a:custGeom>
            <a:avLst/>
            <a:gdLst>
              <a:gd name="T0" fmla="*/ 0 w 1328"/>
              <a:gd name="T1" fmla="*/ 2147483647 h 139"/>
              <a:gd name="T2" fmla="*/ 0 w 1328"/>
              <a:gd name="T3" fmla="*/ 0 h 139"/>
              <a:gd name="T4" fmla="*/ 2147483647 w 1328"/>
              <a:gd name="T5" fmla="*/ 0 h 139"/>
              <a:gd name="T6" fmla="*/ 2147483647 w 1328"/>
              <a:gd name="T7" fmla="*/ 2147483647 h 139"/>
              <a:gd name="T8" fmla="*/ 0 60000 65536"/>
              <a:gd name="T9" fmla="*/ 0 60000 65536"/>
              <a:gd name="T10" fmla="*/ 0 60000 65536"/>
              <a:gd name="T11" fmla="*/ 0 60000 65536"/>
              <a:gd name="T12" fmla="*/ 0 w 1328"/>
              <a:gd name="T13" fmla="*/ 0 h 139"/>
              <a:gd name="T14" fmla="*/ 1328 w 1328"/>
              <a:gd name="T15" fmla="*/ 139 h 139"/>
            </a:gdLst>
            <a:ahLst/>
            <a:cxnLst>
              <a:cxn ang="T8">
                <a:pos x="T0" y="T1"/>
              </a:cxn>
              <a:cxn ang="T9">
                <a:pos x="T2" y="T3"/>
              </a:cxn>
              <a:cxn ang="T10">
                <a:pos x="T4" y="T5"/>
              </a:cxn>
              <a:cxn ang="T11">
                <a:pos x="T6" y="T7"/>
              </a:cxn>
            </a:cxnLst>
            <a:rect l="T12" t="T13" r="T14" b="T15"/>
            <a:pathLst>
              <a:path w="1328" h="139">
                <a:moveTo>
                  <a:pt x="0" y="139"/>
                </a:moveTo>
                <a:lnTo>
                  <a:pt x="0" y="0"/>
                </a:lnTo>
                <a:lnTo>
                  <a:pt x="1328" y="0"/>
                </a:lnTo>
                <a:lnTo>
                  <a:pt x="1328" y="12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2" name="Line 8"/>
          <p:cNvSpPr>
            <a:spLocks noChangeShapeType="1"/>
          </p:cNvSpPr>
          <p:nvPr/>
        </p:nvSpPr>
        <p:spPr bwMode="auto">
          <a:xfrm flipV="1">
            <a:off x="5021263" y="2103438"/>
            <a:ext cx="1587"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3" name="Freeform 9"/>
          <p:cNvSpPr>
            <a:spLocks/>
          </p:cNvSpPr>
          <p:nvPr/>
        </p:nvSpPr>
        <p:spPr bwMode="auto">
          <a:xfrm>
            <a:off x="5989638" y="3240088"/>
            <a:ext cx="312737" cy="265112"/>
          </a:xfrm>
          <a:custGeom>
            <a:avLst/>
            <a:gdLst>
              <a:gd name="T0" fmla="*/ 2147483647 w 180"/>
              <a:gd name="T1" fmla="*/ 2147483647 h 152"/>
              <a:gd name="T2" fmla="*/ 0 w 180"/>
              <a:gd name="T3" fmla="*/ 2147483647 h 152"/>
              <a:gd name="T4" fmla="*/ 2147483647 w 180"/>
              <a:gd name="T5" fmla="*/ 0 h 152"/>
              <a:gd name="T6" fmla="*/ 2147483647 w 180"/>
              <a:gd name="T7" fmla="*/ 2147483647 h 152"/>
              <a:gd name="T8" fmla="*/ 2147483647 w 180"/>
              <a:gd name="T9" fmla="*/ 2147483647 h 152"/>
              <a:gd name="T10" fmla="*/ 0 60000 65536"/>
              <a:gd name="T11" fmla="*/ 0 60000 65536"/>
              <a:gd name="T12" fmla="*/ 0 60000 65536"/>
              <a:gd name="T13" fmla="*/ 0 60000 65536"/>
              <a:gd name="T14" fmla="*/ 0 60000 65536"/>
              <a:gd name="T15" fmla="*/ 0 w 180"/>
              <a:gd name="T16" fmla="*/ 0 h 152"/>
              <a:gd name="T17" fmla="*/ 180 w 180"/>
              <a:gd name="T18" fmla="*/ 152 h 152"/>
            </a:gdLst>
            <a:ahLst/>
            <a:cxnLst>
              <a:cxn ang="T10">
                <a:pos x="T0" y="T1"/>
              </a:cxn>
              <a:cxn ang="T11">
                <a:pos x="T2" y="T3"/>
              </a:cxn>
              <a:cxn ang="T12">
                <a:pos x="T4" y="T5"/>
              </a:cxn>
              <a:cxn ang="T13">
                <a:pos x="T6" y="T7"/>
              </a:cxn>
              <a:cxn ang="T14">
                <a:pos x="T8" y="T9"/>
              </a:cxn>
            </a:cxnLst>
            <a:rect l="T15" t="T16" r="T17" b="T18"/>
            <a:pathLst>
              <a:path w="180" h="152">
                <a:moveTo>
                  <a:pt x="83" y="152"/>
                </a:moveTo>
                <a:lnTo>
                  <a:pt x="0" y="152"/>
                </a:lnTo>
                <a:lnTo>
                  <a:pt x="83" y="0"/>
                </a:lnTo>
                <a:lnTo>
                  <a:pt x="180" y="152"/>
                </a:lnTo>
                <a:lnTo>
                  <a:pt x="83" y="152"/>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4" name="Freeform 10"/>
          <p:cNvSpPr>
            <a:spLocks/>
          </p:cNvSpPr>
          <p:nvPr/>
        </p:nvSpPr>
        <p:spPr bwMode="auto">
          <a:xfrm>
            <a:off x="6132513" y="3697288"/>
            <a:ext cx="1897062" cy="239712"/>
          </a:xfrm>
          <a:custGeom>
            <a:avLst/>
            <a:gdLst>
              <a:gd name="T0" fmla="*/ 0 w 1092"/>
              <a:gd name="T1" fmla="*/ 2147483647 h 138"/>
              <a:gd name="T2" fmla="*/ 0 w 1092"/>
              <a:gd name="T3" fmla="*/ 0 h 138"/>
              <a:gd name="T4" fmla="*/ 2147483647 w 1092"/>
              <a:gd name="T5" fmla="*/ 0 h 138"/>
              <a:gd name="T6" fmla="*/ 2147483647 w 1092"/>
              <a:gd name="T7" fmla="*/ 2147483647 h 138"/>
              <a:gd name="T8" fmla="*/ 0 60000 65536"/>
              <a:gd name="T9" fmla="*/ 0 60000 65536"/>
              <a:gd name="T10" fmla="*/ 0 60000 65536"/>
              <a:gd name="T11" fmla="*/ 0 60000 65536"/>
              <a:gd name="T12" fmla="*/ 0 w 1092"/>
              <a:gd name="T13" fmla="*/ 0 h 138"/>
              <a:gd name="T14" fmla="*/ 1092 w 1092"/>
              <a:gd name="T15" fmla="*/ 138 h 138"/>
            </a:gdLst>
            <a:ahLst/>
            <a:cxnLst>
              <a:cxn ang="T8">
                <a:pos x="T0" y="T1"/>
              </a:cxn>
              <a:cxn ang="T9">
                <a:pos x="T2" y="T3"/>
              </a:cxn>
              <a:cxn ang="T10">
                <a:pos x="T4" y="T5"/>
              </a:cxn>
              <a:cxn ang="T11">
                <a:pos x="T6" y="T7"/>
              </a:cxn>
            </a:cxnLst>
            <a:rect l="T12" t="T13" r="T14" b="T15"/>
            <a:pathLst>
              <a:path w="1092" h="138">
                <a:moveTo>
                  <a:pt x="0" y="138"/>
                </a:moveTo>
                <a:lnTo>
                  <a:pt x="0" y="0"/>
                </a:lnTo>
                <a:lnTo>
                  <a:pt x="1092" y="0"/>
                </a:lnTo>
                <a:lnTo>
                  <a:pt x="1092" y="12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5" name="Line 11"/>
          <p:cNvSpPr>
            <a:spLocks noChangeShapeType="1"/>
          </p:cNvSpPr>
          <p:nvPr/>
        </p:nvSpPr>
        <p:spPr bwMode="auto">
          <a:xfrm flipV="1">
            <a:off x="6132513" y="3529013"/>
            <a:ext cx="3175"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6" name="Freeform 12"/>
          <p:cNvSpPr>
            <a:spLocks/>
          </p:cNvSpPr>
          <p:nvPr/>
        </p:nvSpPr>
        <p:spPr bwMode="auto">
          <a:xfrm>
            <a:off x="3700463" y="3240088"/>
            <a:ext cx="312737" cy="265112"/>
          </a:xfrm>
          <a:custGeom>
            <a:avLst/>
            <a:gdLst>
              <a:gd name="T0" fmla="*/ 2147483647 w 180"/>
              <a:gd name="T1" fmla="*/ 2147483647 h 152"/>
              <a:gd name="T2" fmla="*/ 0 w 180"/>
              <a:gd name="T3" fmla="*/ 2147483647 h 152"/>
              <a:gd name="T4" fmla="*/ 2147483647 w 180"/>
              <a:gd name="T5" fmla="*/ 0 h 152"/>
              <a:gd name="T6" fmla="*/ 2147483647 w 180"/>
              <a:gd name="T7" fmla="*/ 2147483647 h 152"/>
              <a:gd name="T8" fmla="*/ 2147483647 w 180"/>
              <a:gd name="T9" fmla="*/ 2147483647 h 152"/>
              <a:gd name="T10" fmla="*/ 0 60000 65536"/>
              <a:gd name="T11" fmla="*/ 0 60000 65536"/>
              <a:gd name="T12" fmla="*/ 0 60000 65536"/>
              <a:gd name="T13" fmla="*/ 0 60000 65536"/>
              <a:gd name="T14" fmla="*/ 0 60000 65536"/>
              <a:gd name="T15" fmla="*/ 0 w 180"/>
              <a:gd name="T16" fmla="*/ 0 h 152"/>
              <a:gd name="T17" fmla="*/ 180 w 180"/>
              <a:gd name="T18" fmla="*/ 152 h 152"/>
            </a:gdLst>
            <a:ahLst/>
            <a:cxnLst>
              <a:cxn ang="T10">
                <a:pos x="T0" y="T1"/>
              </a:cxn>
              <a:cxn ang="T11">
                <a:pos x="T2" y="T3"/>
              </a:cxn>
              <a:cxn ang="T12">
                <a:pos x="T4" y="T5"/>
              </a:cxn>
              <a:cxn ang="T13">
                <a:pos x="T6" y="T7"/>
              </a:cxn>
              <a:cxn ang="T14">
                <a:pos x="T8" y="T9"/>
              </a:cxn>
            </a:cxnLst>
            <a:rect l="T15" t="T16" r="T17" b="T18"/>
            <a:pathLst>
              <a:path w="180" h="152">
                <a:moveTo>
                  <a:pt x="97" y="152"/>
                </a:moveTo>
                <a:lnTo>
                  <a:pt x="0" y="152"/>
                </a:lnTo>
                <a:lnTo>
                  <a:pt x="97" y="0"/>
                </a:lnTo>
                <a:lnTo>
                  <a:pt x="180" y="152"/>
                </a:lnTo>
                <a:lnTo>
                  <a:pt x="97" y="152"/>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7" name="Freeform 13"/>
          <p:cNvSpPr>
            <a:spLocks/>
          </p:cNvSpPr>
          <p:nvPr/>
        </p:nvSpPr>
        <p:spPr bwMode="auto">
          <a:xfrm>
            <a:off x="1177925" y="3697288"/>
            <a:ext cx="2690813" cy="239712"/>
          </a:xfrm>
          <a:custGeom>
            <a:avLst/>
            <a:gdLst>
              <a:gd name="T0" fmla="*/ 0 w 1549"/>
              <a:gd name="T1" fmla="*/ 2147483647 h 138"/>
              <a:gd name="T2" fmla="*/ 0 w 1549"/>
              <a:gd name="T3" fmla="*/ 0 h 138"/>
              <a:gd name="T4" fmla="*/ 2147483647 w 1549"/>
              <a:gd name="T5" fmla="*/ 0 h 138"/>
              <a:gd name="T6" fmla="*/ 2147483647 w 1549"/>
              <a:gd name="T7" fmla="*/ 2147483647 h 138"/>
              <a:gd name="T8" fmla="*/ 0 60000 65536"/>
              <a:gd name="T9" fmla="*/ 0 60000 65536"/>
              <a:gd name="T10" fmla="*/ 0 60000 65536"/>
              <a:gd name="T11" fmla="*/ 0 60000 65536"/>
              <a:gd name="T12" fmla="*/ 0 w 1549"/>
              <a:gd name="T13" fmla="*/ 0 h 138"/>
              <a:gd name="T14" fmla="*/ 1549 w 1549"/>
              <a:gd name="T15" fmla="*/ 138 h 138"/>
            </a:gdLst>
            <a:ahLst/>
            <a:cxnLst>
              <a:cxn ang="T8">
                <a:pos x="T0" y="T1"/>
              </a:cxn>
              <a:cxn ang="T9">
                <a:pos x="T2" y="T3"/>
              </a:cxn>
              <a:cxn ang="T10">
                <a:pos x="T4" y="T5"/>
              </a:cxn>
              <a:cxn ang="T11">
                <a:pos x="T6" y="T7"/>
              </a:cxn>
            </a:cxnLst>
            <a:rect l="T12" t="T13" r="T14" b="T15"/>
            <a:pathLst>
              <a:path w="1549" h="138">
                <a:moveTo>
                  <a:pt x="0" y="138"/>
                </a:moveTo>
                <a:lnTo>
                  <a:pt x="0" y="0"/>
                </a:lnTo>
                <a:lnTo>
                  <a:pt x="1549" y="0"/>
                </a:lnTo>
                <a:lnTo>
                  <a:pt x="1549" y="12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8" name="Line 14"/>
          <p:cNvSpPr>
            <a:spLocks noChangeShapeType="1"/>
          </p:cNvSpPr>
          <p:nvPr/>
        </p:nvSpPr>
        <p:spPr bwMode="auto">
          <a:xfrm flipV="1">
            <a:off x="3868738" y="3529013"/>
            <a:ext cx="1587"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5309" name="Group 15"/>
          <p:cNvGrpSpPr>
            <a:grpSpLocks/>
          </p:cNvGrpSpPr>
          <p:nvPr/>
        </p:nvGrpSpPr>
        <p:grpSpPr bwMode="auto">
          <a:xfrm>
            <a:off x="4918075" y="3937000"/>
            <a:ext cx="1922463" cy="1154113"/>
            <a:chOff x="3369" y="3039"/>
            <a:chExt cx="1119" cy="688"/>
          </a:xfrm>
        </p:grpSpPr>
        <p:sp>
          <p:nvSpPr>
            <p:cNvPr id="55341" name="Rectangle 16"/>
            <p:cNvSpPr>
              <a:spLocks noChangeArrowheads="1"/>
            </p:cNvSpPr>
            <p:nvPr/>
          </p:nvSpPr>
          <p:spPr bwMode="auto">
            <a:xfrm>
              <a:off x="3369" y="3039"/>
              <a:ext cx="1119"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55342" name="Group 17"/>
            <p:cNvGrpSpPr>
              <a:grpSpLocks/>
            </p:cNvGrpSpPr>
            <p:nvPr/>
          </p:nvGrpSpPr>
          <p:grpSpPr bwMode="auto">
            <a:xfrm>
              <a:off x="3428" y="3226"/>
              <a:ext cx="1042" cy="325"/>
              <a:chOff x="3451" y="3243"/>
              <a:chExt cx="1042" cy="325"/>
            </a:xfrm>
          </p:grpSpPr>
          <p:sp>
            <p:nvSpPr>
              <p:cNvPr id="55343" name="Rectangle 18"/>
              <p:cNvSpPr>
                <a:spLocks noChangeArrowheads="1"/>
              </p:cNvSpPr>
              <p:nvPr/>
            </p:nvSpPr>
            <p:spPr bwMode="auto">
              <a:xfrm>
                <a:off x="3451" y="3243"/>
                <a:ext cx="104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Specification</a:t>
                </a:r>
                <a:endParaRPr lang="en-US" altLang="en-US" b="0">
                  <a:latin typeface="Lucida Sans Typewriter" pitchFamily="49" charset="0"/>
                </a:endParaRPr>
              </a:p>
            </p:txBody>
          </p:sp>
          <p:sp>
            <p:nvSpPr>
              <p:cNvPr id="55344" name="Rectangle 19"/>
              <p:cNvSpPr>
                <a:spLocks noChangeArrowheads="1"/>
              </p:cNvSpPr>
              <p:nvPr/>
            </p:nvSpPr>
            <p:spPr bwMode="auto">
              <a:xfrm>
                <a:off x="3528" y="3404"/>
                <a:ext cx="88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grpSp>
      </p:grpSp>
      <p:grpSp>
        <p:nvGrpSpPr>
          <p:cNvPr id="55310" name="Group 20"/>
          <p:cNvGrpSpPr>
            <a:grpSpLocks/>
          </p:cNvGrpSpPr>
          <p:nvPr/>
        </p:nvGrpSpPr>
        <p:grpSpPr bwMode="auto">
          <a:xfrm>
            <a:off x="6937375" y="3916363"/>
            <a:ext cx="2051050" cy="1154112"/>
            <a:chOff x="4539" y="3026"/>
            <a:chExt cx="1195" cy="688"/>
          </a:xfrm>
        </p:grpSpPr>
        <p:sp>
          <p:nvSpPr>
            <p:cNvPr id="55337" name="Rectangle 21"/>
            <p:cNvSpPr>
              <a:spLocks noChangeArrowheads="1"/>
            </p:cNvSpPr>
            <p:nvPr/>
          </p:nvSpPr>
          <p:spPr bwMode="auto">
            <a:xfrm>
              <a:off x="4539" y="3026"/>
              <a:ext cx="1195"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55338" name="Group 22"/>
            <p:cNvGrpSpPr>
              <a:grpSpLocks/>
            </p:cNvGrpSpPr>
            <p:nvPr/>
          </p:nvGrpSpPr>
          <p:grpSpPr bwMode="auto">
            <a:xfrm>
              <a:off x="4597" y="3207"/>
              <a:ext cx="1124" cy="338"/>
              <a:chOff x="4590" y="3243"/>
              <a:chExt cx="1124" cy="338"/>
            </a:xfrm>
          </p:grpSpPr>
          <p:sp>
            <p:nvSpPr>
              <p:cNvPr id="55339" name="Rectangle 23"/>
              <p:cNvSpPr>
                <a:spLocks noChangeArrowheads="1"/>
              </p:cNvSpPr>
              <p:nvPr/>
            </p:nvSpPr>
            <p:spPr bwMode="auto">
              <a:xfrm>
                <a:off x="4590" y="3243"/>
                <a:ext cx="11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Implementation</a:t>
                </a:r>
                <a:endParaRPr lang="en-US" altLang="en-US" b="0">
                  <a:latin typeface="Lucida Sans Typewriter" pitchFamily="49" charset="0"/>
                </a:endParaRPr>
              </a:p>
            </p:txBody>
          </p:sp>
          <p:sp>
            <p:nvSpPr>
              <p:cNvPr id="55340" name="Rectangle 24"/>
              <p:cNvSpPr>
                <a:spLocks noChangeArrowheads="1"/>
              </p:cNvSpPr>
              <p:nvPr/>
            </p:nvSpPr>
            <p:spPr bwMode="auto">
              <a:xfrm>
                <a:off x="4706" y="3417"/>
                <a:ext cx="88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grpSp>
      </p:grpSp>
      <p:grpSp>
        <p:nvGrpSpPr>
          <p:cNvPr id="55311" name="Group 25"/>
          <p:cNvGrpSpPr>
            <a:grpSpLocks/>
          </p:cNvGrpSpPr>
          <p:nvPr/>
        </p:nvGrpSpPr>
        <p:grpSpPr bwMode="auto">
          <a:xfrm>
            <a:off x="5292725" y="2484438"/>
            <a:ext cx="1776413" cy="720725"/>
            <a:chOff x="3411" y="2146"/>
            <a:chExt cx="1119" cy="454"/>
          </a:xfrm>
        </p:grpSpPr>
        <p:sp>
          <p:nvSpPr>
            <p:cNvPr id="55333" name="Rectangle 26"/>
            <p:cNvSpPr>
              <a:spLocks noChangeArrowheads="1"/>
            </p:cNvSpPr>
            <p:nvPr/>
          </p:nvSpPr>
          <p:spPr bwMode="auto">
            <a:xfrm>
              <a:off x="3411" y="2146"/>
              <a:ext cx="1119" cy="45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nvGrpSpPr>
            <p:cNvPr id="55334" name="Group 27"/>
            <p:cNvGrpSpPr>
              <a:grpSpLocks/>
            </p:cNvGrpSpPr>
            <p:nvPr/>
          </p:nvGrpSpPr>
          <p:grpSpPr bwMode="auto">
            <a:xfrm>
              <a:off x="3493" y="2236"/>
              <a:ext cx="954" cy="292"/>
              <a:chOff x="3492" y="2234"/>
              <a:chExt cx="954" cy="292"/>
            </a:xfrm>
          </p:grpSpPr>
          <p:sp>
            <p:nvSpPr>
              <p:cNvPr id="55335" name="Rectangle 28"/>
              <p:cNvSpPr>
                <a:spLocks noChangeArrowheads="1"/>
              </p:cNvSpPr>
              <p:nvPr/>
            </p:nvSpPr>
            <p:spPr bwMode="auto">
              <a:xfrm>
                <a:off x="3492" y="2234"/>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sp>
            <p:nvSpPr>
              <p:cNvPr id="55336" name="Rectangle 29"/>
              <p:cNvSpPr>
                <a:spLocks noChangeArrowheads="1"/>
              </p:cNvSpPr>
              <p:nvPr/>
            </p:nvSpPr>
            <p:spPr bwMode="auto">
              <a:xfrm>
                <a:off x="3580" y="2353"/>
                <a:ext cx="7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for Reuse</a:t>
                </a:r>
                <a:endParaRPr lang="en-US" altLang="en-US" b="0">
                  <a:latin typeface="Lucida Sans Typewriter" pitchFamily="49" charset="0"/>
                </a:endParaRPr>
              </a:p>
            </p:txBody>
          </p:sp>
        </p:grpSp>
      </p:grpSp>
      <p:grpSp>
        <p:nvGrpSpPr>
          <p:cNvPr id="55312" name="Group 30"/>
          <p:cNvGrpSpPr>
            <a:grpSpLocks/>
          </p:cNvGrpSpPr>
          <p:nvPr/>
        </p:nvGrpSpPr>
        <p:grpSpPr bwMode="auto">
          <a:xfrm>
            <a:off x="2859088" y="2519363"/>
            <a:ext cx="2043112" cy="720725"/>
            <a:chOff x="1867" y="2146"/>
            <a:chExt cx="1287" cy="454"/>
          </a:xfrm>
        </p:grpSpPr>
        <p:sp>
          <p:nvSpPr>
            <p:cNvPr id="55331" name="Rectangle 31"/>
            <p:cNvSpPr>
              <a:spLocks noChangeArrowheads="1"/>
            </p:cNvSpPr>
            <p:nvPr/>
          </p:nvSpPr>
          <p:spPr bwMode="auto">
            <a:xfrm>
              <a:off x="1867" y="2146"/>
              <a:ext cx="1287" cy="45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5332" name="Rectangle 32"/>
            <p:cNvSpPr>
              <a:spLocks noChangeArrowheads="1"/>
            </p:cNvSpPr>
            <p:nvPr/>
          </p:nvSpPr>
          <p:spPr bwMode="auto">
            <a:xfrm>
              <a:off x="2203" y="2296"/>
              <a:ext cx="6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Taxonomy</a:t>
              </a:r>
              <a:endParaRPr lang="en-US" altLang="en-US" b="0">
                <a:latin typeface="Lucida Sans Typewriter" pitchFamily="49" charset="0"/>
              </a:endParaRPr>
            </a:p>
          </p:txBody>
        </p:sp>
      </p:grpSp>
      <p:sp>
        <p:nvSpPr>
          <p:cNvPr id="55313" name="Rectangle 33"/>
          <p:cNvSpPr>
            <a:spLocks noChangeArrowheads="1"/>
          </p:cNvSpPr>
          <p:nvPr/>
        </p:nvSpPr>
        <p:spPr bwMode="auto">
          <a:xfrm>
            <a:off x="2541588" y="3937000"/>
            <a:ext cx="2170112" cy="11541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5314" name="Rectangle 34"/>
          <p:cNvSpPr>
            <a:spLocks noChangeArrowheads="1"/>
          </p:cNvSpPr>
          <p:nvPr/>
        </p:nvSpPr>
        <p:spPr bwMode="auto">
          <a:xfrm>
            <a:off x="2851150" y="4252913"/>
            <a:ext cx="1652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Inheritance </a:t>
            </a:r>
          </a:p>
          <a:p>
            <a:pPr algn="ctr"/>
            <a:r>
              <a:rPr lang="en-US" altLang="en-US" b="0">
                <a:solidFill>
                  <a:srgbClr val="000000"/>
                </a:solidFill>
                <a:latin typeface="Lucida Sans Typewriter" pitchFamily="49" charset="0"/>
              </a:rPr>
              <a:t>detected by</a:t>
            </a:r>
            <a:endParaRPr lang="en-US" altLang="en-US" b="0">
              <a:latin typeface="Lucida Sans Typewriter" pitchFamily="49" charset="0"/>
            </a:endParaRPr>
          </a:p>
        </p:txBody>
      </p:sp>
      <p:sp>
        <p:nvSpPr>
          <p:cNvPr id="55315" name="Rectangle 35"/>
          <p:cNvSpPr>
            <a:spLocks noChangeArrowheads="1"/>
          </p:cNvSpPr>
          <p:nvPr/>
        </p:nvSpPr>
        <p:spPr bwMode="auto">
          <a:xfrm>
            <a:off x="2711450" y="4814888"/>
            <a:ext cx="1928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generalization</a:t>
            </a:r>
            <a:endParaRPr lang="en-US" altLang="en-US" b="0">
              <a:latin typeface="Lucida Sans Typewriter" pitchFamily="49" charset="0"/>
            </a:endParaRPr>
          </a:p>
        </p:txBody>
      </p:sp>
      <p:sp>
        <p:nvSpPr>
          <p:cNvPr id="55316" name="Rectangle 36"/>
          <p:cNvSpPr>
            <a:spLocks noChangeArrowheads="1"/>
          </p:cNvSpPr>
          <p:nvPr/>
        </p:nvSpPr>
        <p:spPr bwMode="auto">
          <a:xfrm>
            <a:off x="131763" y="3937000"/>
            <a:ext cx="2159000" cy="11541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5317" name="Rectangle 37"/>
          <p:cNvSpPr>
            <a:spLocks noChangeArrowheads="1"/>
          </p:cNvSpPr>
          <p:nvPr/>
        </p:nvSpPr>
        <p:spPr bwMode="auto">
          <a:xfrm>
            <a:off x="477838" y="4224338"/>
            <a:ext cx="1652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Inheritance </a:t>
            </a:r>
            <a:br>
              <a:rPr lang="en-US" altLang="en-US" b="0">
                <a:solidFill>
                  <a:srgbClr val="000000"/>
                </a:solidFill>
                <a:latin typeface="Lucida Sans Typewriter" pitchFamily="49" charset="0"/>
              </a:rPr>
            </a:br>
            <a:r>
              <a:rPr lang="en-US" altLang="en-US" b="0">
                <a:solidFill>
                  <a:srgbClr val="000000"/>
                </a:solidFill>
                <a:latin typeface="Lucida Sans Typewriter" pitchFamily="49" charset="0"/>
              </a:rPr>
              <a:t>detected by</a:t>
            </a:r>
            <a:endParaRPr lang="en-US" altLang="en-US" b="0">
              <a:latin typeface="Lucida Sans Typewriter" pitchFamily="49" charset="0"/>
            </a:endParaRPr>
          </a:p>
        </p:txBody>
      </p:sp>
      <p:sp>
        <p:nvSpPr>
          <p:cNvPr id="55318" name="Rectangle 38"/>
          <p:cNvSpPr>
            <a:spLocks noChangeArrowheads="1"/>
          </p:cNvSpPr>
          <p:nvPr/>
        </p:nvSpPr>
        <p:spPr bwMode="auto">
          <a:xfrm>
            <a:off x="242888" y="4795838"/>
            <a:ext cx="19288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specialization</a:t>
            </a:r>
            <a:endParaRPr lang="en-US" altLang="en-US" b="0">
              <a:latin typeface="Lucida Sans Typewriter" pitchFamily="49" charset="0"/>
            </a:endParaRPr>
          </a:p>
        </p:txBody>
      </p:sp>
      <p:sp>
        <p:nvSpPr>
          <p:cNvPr id="55319" name="AutoShape 39"/>
          <p:cNvSpPr>
            <a:spLocks noChangeArrowheads="1"/>
          </p:cNvSpPr>
          <p:nvPr/>
        </p:nvSpPr>
        <p:spPr bwMode="auto">
          <a:xfrm flipH="1">
            <a:off x="1143000" y="1355725"/>
            <a:ext cx="1681163" cy="1177925"/>
          </a:xfrm>
          <a:prstGeom prst="cloudCallout">
            <a:avLst>
              <a:gd name="adj1" fmla="val -44810"/>
              <a:gd name="adj2" fmla="val 69944"/>
            </a:avLst>
          </a:prstGeom>
          <a:solidFill>
            <a:schemeClr val="bg1"/>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a:t>Analysis</a:t>
            </a:r>
          </a:p>
          <a:p>
            <a:pPr algn="ctr"/>
            <a:r>
              <a:rPr lang="en-US" altLang="en-US" sz="2000"/>
              <a:t>activity</a:t>
            </a:r>
          </a:p>
        </p:txBody>
      </p:sp>
      <p:sp>
        <p:nvSpPr>
          <p:cNvPr id="55320" name="AutoShape 40"/>
          <p:cNvSpPr>
            <a:spLocks noChangeArrowheads="1"/>
          </p:cNvSpPr>
          <p:nvPr/>
        </p:nvSpPr>
        <p:spPr bwMode="auto">
          <a:xfrm flipH="1">
            <a:off x="6753225" y="1093788"/>
            <a:ext cx="1681163" cy="1177925"/>
          </a:xfrm>
          <a:prstGeom prst="cloudCallout">
            <a:avLst>
              <a:gd name="adj1" fmla="val 57833"/>
              <a:gd name="adj2" fmla="val 63069"/>
            </a:avLst>
          </a:prstGeom>
          <a:solidFill>
            <a:schemeClr val="bg1"/>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000"/>
              <a:t>Object </a:t>
            </a:r>
          </a:p>
          <a:p>
            <a:pPr algn="ctr"/>
            <a:r>
              <a:rPr lang="en-US" altLang="en-US" sz="2000"/>
              <a:t>Design</a:t>
            </a:r>
          </a:p>
        </p:txBody>
      </p:sp>
      <p:sp>
        <p:nvSpPr>
          <p:cNvPr id="55321" name="Rectangle 41"/>
          <p:cNvSpPr>
            <a:spLocks noChangeArrowheads="1"/>
          </p:cNvSpPr>
          <p:nvPr/>
        </p:nvSpPr>
        <p:spPr bwMode="auto">
          <a:xfrm>
            <a:off x="5076825" y="54022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de-DE" altLang="en-US" b="0">
              <a:latin typeface="Lucida Sans Typewriter" pitchFamily="49" charset="0"/>
            </a:endParaRPr>
          </a:p>
        </p:txBody>
      </p:sp>
      <p:grpSp>
        <p:nvGrpSpPr>
          <p:cNvPr id="10" name="Group 42"/>
          <p:cNvGrpSpPr>
            <a:grpSpLocks/>
          </p:cNvGrpSpPr>
          <p:nvPr/>
        </p:nvGrpSpPr>
        <p:grpSpPr bwMode="auto">
          <a:xfrm>
            <a:off x="4370388" y="5064125"/>
            <a:ext cx="4433887" cy="1612900"/>
            <a:chOff x="2753" y="3190"/>
            <a:chExt cx="2793" cy="1016"/>
          </a:xfrm>
        </p:grpSpPr>
        <p:sp>
          <p:nvSpPr>
            <p:cNvPr id="55323" name="Rectangle 43"/>
            <p:cNvSpPr>
              <a:spLocks noChangeArrowheads="1"/>
            </p:cNvSpPr>
            <p:nvPr/>
          </p:nvSpPr>
          <p:spPr bwMode="auto">
            <a:xfrm>
              <a:off x="2753" y="3654"/>
              <a:ext cx="1292" cy="552"/>
            </a:xfrm>
            <a:prstGeom prst="rect">
              <a:avLst/>
            </a:prstGeom>
            <a:solidFill>
              <a:schemeClr val="accent1"/>
            </a:solidFill>
            <a:ln w="22225">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5324" name="Rectangle 44"/>
            <p:cNvSpPr>
              <a:spLocks noChangeArrowheads="1"/>
            </p:cNvSpPr>
            <p:nvPr/>
          </p:nvSpPr>
          <p:spPr bwMode="auto">
            <a:xfrm>
              <a:off x="2940" y="3782"/>
              <a:ext cx="954" cy="3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Strict</a:t>
              </a:r>
            </a:p>
            <a:p>
              <a:pPr algn="ctr"/>
              <a:r>
                <a:rPr lang="en-US" altLang="en-US" b="0">
                  <a:solidFill>
                    <a:srgbClr val="000000"/>
                  </a:solidFill>
                  <a:latin typeface="Lucida Sans Typewriter" pitchFamily="49" charset="0"/>
                </a:rPr>
                <a:t>Inheritance</a:t>
              </a:r>
              <a:endParaRPr lang="en-US" altLang="en-US" b="0">
                <a:latin typeface="Lucida Sans Typewriter" pitchFamily="49" charset="0"/>
              </a:endParaRPr>
            </a:p>
          </p:txBody>
        </p:sp>
        <p:sp>
          <p:nvSpPr>
            <p:cNvPr id="55325" name="Rectangle 45"/>
            <p:cNvSpPr>
              <a:spLocks noChangeArrowheads="1"/>
            </p:cNvSpPr>
            <p:nvPr/>
          </p:nvSpPr>
          <p:spPr bwMode="auto">
            <a:xfrm>
              <a:off x="4254" y="3663"/>
              <a:ext cx="1292" cy="536"/>
            </a:xfrm>
            <a:prstGeom prst="rect">
              <a:avLst/>
            </a:prstGeom>
            <a:solidFill>
              <a:schemeClr val="accent1"/>
            </a:solidFill>
            <a:ln w="22225">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55326" name="Rectangle 46"/>
            <p:cNvSpPr>
              <a:spLocks noChangeArrowheads="1"/>
            </p:cNvSpPr>
            <p:nvPr/>
          </p:nvSpPr>
          <p:spPr bwMode="auto">
            <a:xfrm>
              <a:off x="4474" y="3890"/>
              <a:ext cx="954" cy="1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b="0">
                  <a:solidFill>
                    <a:srgbClr val="000000"/>
                  </a:solidFill>
                  <a:latin typeface="Lucida Sans Typewriter" pitchFamily="49" charset="0"/>
                </a:rPr>
                <a:t>Contraction</a:t>
              </a:r>
              <a:endParaRPr lang="en-US" altLang="en-US" b="0">
                <a:latin typeface="Lucida Sans Typewriter" pitchFamily="49" charset="0"/>
              </a:endParaRPr>
            </a:p>
          </p:txBody>
        </p:sp>
        <p:grpSp>
          <p:nvGrpSpPr>
            <p:cNvPr id="55327" name="Group 47"/>
            <p:cNvGrpSpPr>
              <a:grpSpLocks/>
            </p:cNvGrpSpPr>
            <p:nvPr/>
          </p:nvGrpSpPr>
          <p:grpSpPr bwMode="auto">
            <a:xfrm flipH="1">
              <a:off x="3830" y="3190"/>
              <a:ext cx="1285" cy="439"/>
              <a:chOff x="3869" y="3151"/>
              <a:chExt cx="1285" cy="439"/>
            </a:xfrm>
          </p:grpSpPr>
          <p:sp>
            <p:nvSpPr>
              <p:cNvPr id="55328" name="Freeform 48"/>
              <p:cNvSpPr>
                <a:spLocks/>
              </p:cNvSpPr>
              <p:nvPr/>
            </p:nvSpPr>
            <p:spPr bwMode="auto">
              <a:xfrm>
                <a:off x="3869" y="3151"/>
                <a:ext cx="197" cy="167"/>
              </a:xfrm>
              <a:custGeom>
                <a:avLst/>
                <a:gdLst>
                  <a:gd name="T0" fmla="*/ 170 w 180"/>
                  <a:gd name="T1" fmla="*/ 322 h 152"/>
                  <a:gd name="T2" fmla="*/ 0 w 180"/>
                  <a:gd name="T3" fmla="*/ 322 h 152"/>
                  <a:gd name="T4" fmla="*/ 170 w 180"/>
                  <a:gd name="T5" fmla="*/ 0 h 152"/>
                  <a:gd name="T6" fmla="*/ 370 w 180"/>
                  <a:gd name="T7" fmla="*/ 322 h 152"/>
                  <a:gd name="T8" fmla="*/ 170 w 180"/>
                  <a:gd name="T9" fmla="*/ 322 h 152"/>
                  <a:gd name="T10" fmla="*/ 0 60000 65536"/>
                  <a:gd name="T11" fmla="*/ 0 60000 65536"/>
                  <a:gd name="T12" fmla="*/ 0 60000 65536"/>
                  <a:gd name="T13" fmla="*/ 0 60000 65536"/>
                  <a:gd name="T14" fmla="*/ 0 60000 65536"/>
                  <a:gd name="T15" fmla="*/ 0 w 180"/>
                  <a:gd name="T16" fmla="*/ 0 h 152"/>
                  <a:gd name="T17" fmla="*/ 180 w 180"/>
                  <a:gd name="T18" fmla="*/ 152 h 152"/>
                </a:gdLst>
                <a:ahLst/>
                <a:cxnLst>
                  <a:cxn ang="T10">
                    <a:pos x="T0" y="T1"/>
                  </a:cxn>
                  <a:cxn ang="T11">
                    <a:pos x="T2" y="T3"/>
                  </a:cxn>
                  <a:cxn ang="T12">
                    <a:pos x="T4" y="T5"/>
                  </a:cxn>
                  <a:cxn ang="T13">
                    <a:pos x="T6" y="T7"/>
                  </a:cxn>
                  <a:cxn ang="T14">
                    <a:pos x="T8" y="T9"/>
                  </a:cxn>
                </a:cxnLst>
                <a:rect l="T15" t="T16" r="T17" b="T18"/>
                <a:pathLst>
                  <a:path w="180" h="152">
                    <a:moveTo>
                      <a:pt x="83" y="152"/>
                    </a:moveTo>
                    <a:lnTo>
                      <a:pt x="0" y="152"/>
                    </a:lnTo>
                    <a:lnTo>
                      <a:pt x="83" y="0"/>
                    </a:lnTo>
                    <a:lnTo>
                      <a:pt x="180" y="152"/>
                    </a:lnTo>
                    <a:lnTo>
                      <a:pt x="83" y="152"/>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9" name="Freeform 49"/>
              <p:cNvSpPr>
                <a:spLocks/>
              </p:cNvSpPr>
              <p:nvPr/>
            </p:nvSpPr>
            <p:spPr bwMode="auto">
              <a:xfrm>
                <a:off x="3959" y="3439"/>
                <a:ext cx="1195" cy="151"/>
              </a:xfrm>
              <a:custGeom>
                <a:avLst/>
                <a:gdLst>
                  <a:gd name="T0" fmla="*/ 0 w 1092"/>
                  <a:gd name="T1" fmla="*/ 283 h 138"/>
                  <a:gd name="T2" fmla="*/ 0 w 1092"/>
                  <a:gd name="T3" fmla="*/ 0 h 138"/>
                  <a:gd name="T4" fmla="*/ 2247 w 1092"/>
                  <a:gd name="T5" fmla="*/ 0 h 138"/>
                  <a:gd name="T6" fmla="*/ 2247 w 1092"/>
                  <a:gd name="T7" fmla="*/ 256 h 138"/>
                  <a:gd name="T8" fmla="*/ 0 60000 65536"/>
                  <a:gd name="T9" fmla="*/ 0 60000 65536"/>
                  <a:gd name="T10" fmla="*/ 0 60000 65536"/>
                  <a:gd name="T11" fmla="*/ 0 60000 65536"/>
                  <a:gd name="T12" fmla="*/ 0 w 1092"/>
                  <a:gd name="T13" fmla="*/ 0 h 138"/>
                  <a:gd name="T14" fmla="*/ 1092 w 1092"/>
                  <a:gd name="T15" fmla="*/ 138 h 138"/>
                </a:gdLst>
                <a:ahLst/>
                <a:cxnLst>
                  <a:cxn ang="T8">
                    <a:pos x="T0" y="T1"/>
                  </a:cxn>
                  <a:cxn ang="T9">
                    <a:pos x="T2" y="T3"/>
                  </a:cxn>
                  <a:cxn ang="T10">
                    <a:pos x="T4" y="T5"/>
                  </a:cxn>
                  <a:cxn ang="T11">
                    <a:pos x="T6" y="T7"/>
                  </a:cxn>
                </a:cxnLst>
                <a:rect l="T12" t="T13" r="T14" b="T15"/>
                <a:pathLst>
                  <a:path w="1092" h="138">
                    <a:moveTo>
                      <a:pt x="0" y="138"/>
                    </a:moveTo>
                    <a:lnTo>
                      <a:pt x="0" y="0"/>
                    </a:lnTo>
                    <a:lnTo>
                      <a:pt x="1092" y="0"/>
                    </a:lnTo>
                    <a:lnTo>
                      <a:pt x="1092" y="12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30" name="Line 50"/>
              <p:cNvSpPr>
                <a:spLocks noChangeShapeType="1"/>
              </p:cNvSpPr>
              <p:nvPr/>
            </p:nvSpPr>
            <p:spPr bwMode="auto">
              <a:xfrm flipV="1">
                <a:off x="3959" y="3333"/>
                <a:ext cx="2" cy="10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ea typeface="ＭＳ Ｐゴシック" pitchFamily="34" charset="-128"/>
              </a:rPr>
              <a:t>Documenting the Object Design</a:t>
            </a:r>
          </a:p>
        </p:txBody>
      </p:sp>
      <p:sp>
        <p:nvSpPr>
          <p:cNvPr id="56323" name="Rectangle 3"/>
          <p:cNvSpPr>
            <a:spLocks noGrp="1" noChangeArrowheads="1"/>
          </p:cNvSpPr>
          <p:nvPr>
            <p:ph idx="1"/>
          </p:nvPr>
        </p:nvSpPr>
        <p:spPr/>
        <p:txBody>
          <a:bodyPr/>
          <a:lstStyle/>
          <a:p>
            <a:pPr eaLnBrk="1" hangingPunct="1"/>
            <a:r>
              <a:rPr lang="en-US" altLang="en-US" smtClean="0">
                <a:ea typeface="ＭＳ Ｐゴシック" pitchFamily="34" charset="-128"/>
              </a:rPr>
              <a:t>Object design document (ODD)</a:t>
            </a:r>
          </a:p>
          <a:p>
            <a:pPr lvl="1" eaLnBrk="1" hangingPunct="1">
              <a:buFont typeface="Times" charset="0"/>
              <a:buNone/>
            </a:pPr>
            <a:r>
              <a:rPr lang="en-US" altLang="en-US" smtClean="0">
                <a:ea typeface="ＭＳ Ｐゴシック" pitchFamily="34" charset="-128"/>
              </a:rPr>
              <a:t>= The Requirements Analysis Document (RAD) plus...</a:t>
            </a:r>
          </a:p>
          <a:p>
            <a:pPr lvl="2" eaLnBrk="1" hangingPunct="1">
              <a:buFont typeface="Times" charset="0"/>
              <a:buNone/>
            </a:pPr>
            <a:r>
              <a:rPr lang="en-US" altLang="en-US" smtClean="0">
                <a:ea typeface="ＭＳ Ｐゴシック" pitchFamily="34" charset="-128"/>
              </a:rPr>
              <a:t>… additions to object, functional and dynamic    </a:t>
            </a:r>
            <a:br>
              <a:rPr lang="en-US" altLang="en-US" smtClean="0">
                <a:ea typeface="ＭＳ Ｐゴシック" pitchFamily="34" charset="-128"/>
              </a:rPr>
            </a:br>
            <a:r>
              <a:rPr lang="en-US" altLang="en-US" smtClean="0">
                <a:ea typeface="ＭＳ Ｐゴシック" pitchFamily="34" charset="-128"/>
              </a:rPr>
              <a:t> models (from the solution domain)</a:t>
            </a:r>
          </a:p>
          <a:p>
            <a:pPr lvl="2" eaLnBrk="1" hangingPunct="1">
              <a:buFont typeface="Times" charset="0"/>
              <a:buNone/>
            </a:pPr>
            <a:r>
              <a:rPr lang="en-US" altLang="en-US" smtClean="0">
                <a:ea typeface="ＭＳ Ｐゴシック" pitchFamily="34" charset="-128"/>
              </a:rPr>
              <a:t>… navigational map for object model</a:t>
            </a:r>
          </a:p>
          <a:p>
            <a:pPr lvl="2" eaLnBrk="1" hangingPunct="1">
              <a:buFont typeface="Times" charset="0"/>
              <a:buNone/>
            </a:pPr>
            <a:r>
              <a:rPr lang="en-US" altLang="en-US" smtClean="0">
                <a:ea typeface="ＭＳ Ｐゴシック" pitchFamily="34" charset="-128"/>
              </a:rPr>
              <a:t>… Specification for all classes (use Javadoc)</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ea typeface="ＭＳ Ｐゴシック" pitchFamily="34" charset="-128"/>
              </a:rPr>
              <a:t>Documenting Object Design: ODD Conventions </a:t>
            </a:r>
          </a:p>
        </p:txBody>
      </p:sp>
      <p:sp>
        <p:nvSpPr>
          <p:cNvPr id="57347" name="Rectangle 3"/>
          <p:cNvSpPr>
            <a:spLocks noGrp="1" noChangeArrowheads="1"/>
          </p:cNvSpPr>
          <p:nvPr>
            <p:ph idx="1"/>
          </p:nvPr>
        </p:nvSpPr>
        <p:spPr/>
        <p:txBody>
          <a:bodyPr/>
          <a:lstStyle/>
          <a:p>
            <a:pPr eaLnBrk="1" hangingPunct="1">
              <a:lnSpc>
                <a:spcPct val="80000"/>
              </a:lnSpc>
            </a:pPr>
            <a:r>
              <a:rPr lang="en-US" altLang="en-US" smtClean="0">
                <a:ea typeface="ＭＳ Ｐゴシック" pitchFamily="34" charset="-128"/>
              </a:rPr>
              <a:t>Each subsystem in a system provides a service</a:t>
            </a:r>
          </a:p>
          <a:p>
            <a:pPr lvl="1" eaLnBrk="1" hangingPunct="1">
              <a:lnSpc>
                <a:spcPct val="80000"/>
              </a:lnSpc>
            </a:pPr>
            <a:r>
              <a:rPr lang="en-US" altLang="en-US" smtClean="0">
                <a:ea typeface="ＭＳ Ｐゴシック" pitchFamily="34" charset="-128"/>
              </a:rPr>
              <a:t>Describes the set of operations provided by the subsystem</a:t>
            </a:r>
          </a:p>
          <a:p>
            <a:pPr eaLnBrk="1" hangingPunct="1">
              <a:lnSpc>
                <a:spcPct val="80000"/>
              </a:lnSpc>
            </a:pPr>
            <a:r>
              <a:rPr lang="en-US" altLang="en-US" smtClean="0">
                <a:ea typeface="ＭＳ Ｐゴシック" pitchFamily="34" charset="-128"/>
              </a:rPr>
              <a:t>Specification of the service operations</a:t>
            </a:r>
          </a:p>
          <a:p>
            <a:pPr lvl="1" eaLnBrk="1" hangingPunct="1">
              <a:lnSpc>
                <a:spcPct val="80000"/>
              </a:lnSpc>
            </a:pPr>
            <a:r>
              <a:rPr lang="en-US" altLang="en-US" smtClean="0">
                <a:ea typeface="ＭＳ Ｐゴシック" pitchFamily="34" charset="-128"/>
              </a:rPr>
              <a:t>Signature: Name of operation, fully typed parameter list and return type</a:t>
            </a:r>
          </a:p>
          <a:p>
            <a:pPr lvl="1" eaLnBrk="1" hangingPunct="1">
              <a:lnSpc>
                <a:spcPct val="80000"/>
              </a:lnSpc>
            </a:pPr>
            <a:r>
              <a:rPr lang="en-US" altLang="en-US" smtClean="0">
                <a:ea typeface="ＭＳ Ｐゴシック" pitchFamily="34" charset="-128"/>
              </a:rPr>
              <a:t>Abstract: Describes the operation </a:t>
            </a:r>
          </a:p>
          <a:p>
            <a:pPr lvl="1" eaLnBrk="1" hangingPunct="1">
              <a:lnSpc>
                <a:spcPct val="80000"/>
              </a:lnSpc>
            </a:pPr>
            <a:r>
              <a:rPr lang="en-US" altLang="en-US" smtClean="0">
                <a:ea typeface="ＭＳ Ｐゴシック" pitchFamily="34" charset="-128"/>
              </a:rPr>
              <a:t>Pre: Precondition for calling the operation</a:t>
            </a:r>
          </a:p>
          <a:p>
            <a:pPr lvl="1" eaLnBrk="1" hangingPunct="1">
              <a:lnSpc>
                <a:spcPct val="80000"/>
              </a:lnSpc>
            </a:pPr>
            <a:r>
              <a:rPr lang="en-US" altLang="en-US" smtClean="0">
                <a:ea typeface="ＭＳ Ｐゴシック" pitchFamily="34" charset="-128"/>
              </a:rPr>
              <a:t>Post: Postcondition describing important state after the execution of the operation </a:t>
            </a:r>
          </a:p>
          <a:p>
            <a:pPr eaLnBrk="1" hangingPunct="1">
              <a:lnSpc>
                <a:spcPct val="80000"/>
              </a:lnSpc>
            </a:pPr>
            <a:endParaRPr lang="en-US" altLang="en-US" smtClean="0">
              <a:ea typeface="ＭＳ Ｐゴシック" pitchFamily="34" charset="-128"/>
            </a:endParaRPr>
          </a:p>
          <a:p>
            <a:pPr eaLnBrk="1" hangingPunct="1">
              <a:lnSpc>
                <a:spcPct val="80000"/>
              </a:lnSpc>
            </a:pPr>
            <a:r>
              <a:rPr lang="en-US" altLang="en-US" smtClean="0">
                <a:ea typeface="ＭＳ Ｐゴシック" pitchFamily="34" charset="-128"/>
              </a:rPr>
              <a:t>Use JavaDoc and Contracts for the specification of service operations</a:t>
            </a:r>
          </a:p>
          <a:p>
            <a:pPr lvl="1" eaLnBrk="1" hangingPunct="1">
              <a:lnSpc>
                <a:spcPct val="80000"/>
              </a:lnSpc>
            </a:pPr>
            <a:r>
              <a:rPr lang="en-US" altLang="en-US" smtClean="0">
                <a:ea typeface="ＭＳ Ｐゴシック" pitchFamily="34" charset="-128"/>
              </a:rPr>
              <a:t>Contracts are covered in the next lecture.</a:t>
            </a:r>
          </a:p>
          <a:p>
            <a:pPr eaLnBrk="1" hangingPunct="1">
              <a:lnSpc>
                <a:spcPct val="80000"/>
              </a:lnSpc>
            </a:pPr>
            <a:endParaRPr lang="en-US" altLang="en-US"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Package it all up</a:t>
            </a:r>
          </a:p>
        </p:txBody>
      </p:sp>
      <p:sp>
        <p:nvSpPr>
          <p:cNvPr id="58371" name="Rectangle 3"/>
          <p:cNvSpPr>
            <a:spLocks noGrp="1" noChangeArrowheads="1"/>
          </p:cNvSpPr>
          <p:nvPr>
            <p:ph idx="1"/>
          </p:nvPr>
        </p:nvSpPr>
        <p:spPr>
          <a:xfrm>
            <a:off x="342900" y="971550"/>
            <a:ext cx="8255000" cy="5594350"/>
          </a:xfrm>
        </p:spPr>
        <p:txBody>
          <a:bodyPr/>
          <a:lstStyle/>
          <a:p>
            <a:pPr eaLnBrk="1" hangingPunct="1"/>
            <a:r>
              <a:rPr lang="en-US" altLang="en-US" smtClean="0">
                <a:ea typeface="ＭＳ Ｐゴシック" pitchFamily="34" charset="-128"/>
              </a:rPr>
              <a:t>Pack up design into discrete units that can be edited, compiled, linked, reused</a:t>
            </a:r>
          </a:p>
          <a:p>
            <a:pPr eaLnBrk="1" hangingPunct="1"/>
            <a:r>
              <a:rPr lang="en-US" altLang="en-US" smtClean="0">
                <a:ea typeface="ＭＳ Ｐゴシック" pitchFamily="34" charset="-128"/>
              </a:rPr>
              <a:t>Construct physical modules</a:t>
            </a:r>
          </a:p>
          <a:p>
            <a:pPr lvl="1" eaLnBrk="1" hangingPunct="1"/>
            <a:r>
              <a:rPr lang="en-US" altLang="en-US" smtClean="0">
                <a:ea typeface="ＭＳ Ｐゴシック" pitchFamily="34" charset="-128"/>
              </a:rPr>
              <a:t>Ideally use one package for each subsystem </a:t>
            </a:r>
          </a:p>
          <a:p>
            <a:pPr lvl="1" eaLnBrk="1" hangingPunct="1"/>
            <a:r>
              <a:rPr lang="en-US" altLang="en-US" smtClean="0">
                <a:ea typeface="ＭＳ Ｐゴシック" pitchFamily="34" charset="-128"/>
              </a:rPr>
              <a:t>System decomposition might not be good for implementation.</a:t>
            </a:r>
          </a:p>
          <a:p>
            <a:pPr eaLnBrk="1" hangingPunct="1"/>
            <a:r>
              <a:rPr lang="en-US" altLang="en-US" smtClean="0">
                <a:ea typeface="ＭＳ Ｐゴシック" pitchFamily="34" charset="-128"/>
              </a:rPr>
              <a:t>Two design principles for packaging</a:t>
            </a:r>
          </a:p>
          <a:p>
            <a:pPr lvl="1" eaLnBrk="1" hangingPunct="1"/>
            <a:r>
              <a:rPr lang="en-US" altLang="en-US" smtClean="0">
                <a:ea typeface="ＭＳ Ｐゴシック" pitchFamily="34" charset="-128"/>
              </a:rPr>
              <a:t>Minimize coupling: </a:t>
            </a:r>
          </a:p>
          <a:p>
            <a:pPr lvl="2" eaLnBrk="1" hangingPunct="1"/>
            <a:r>
              <a:rPr lang="en-US" altLang="en-US" smtClean="0">
                <a:ea typeface="ＭＳ Ｐゴシック" pitchFamily="34" charset="-128"/>
              </a:rPr>
              <a:t>Classes in client-supplier relationships are usually loosely coupled</a:t>
            </a:r>
          </a:p>
          <a:p>
            <a:pPr lvl="2" eaLnBrk="1" hangingPunct="1"/>
            <a:r>
              <a:rPr lang="en-US" altLang="en-US" smtClean="0">
                <a:ea typeface="ＭＳ Ｐゴシック" pitchFamily="34" charset="-128"/>
              </a:rPr>
              <a:t>Avoid large number of parameters in methods to avoid strong coupling (should be less than 4-5)</a:t>
            </a:r>
          </a:p>
          <a:p>
            <a:pPr lvl="2" eaLnBrk="1" hangingPunct="1"/>
            <a:r>
              <a:rPr lang="en-US" altLang="en-US" smtClean="0">
                <a:ea typeface="ＭＳ Ｐゴシック" pitchFamily="34" charset="-128"/>
              </a:rPr>
              <a:t>Avoid global data</a:t>
            </a:r>
          </a:p>
          <a:p>
            <a:pPr lvl="1" eaLnBrk="1" hangingPunct="1"/>
            <a:r>
              <a:rPr lang="en-US" altLang="en-US" smtClean="0">
                <a:ea typeface="ＭＳ Ｐゴシック" pitchFamily="34" charset="-128"/>
              </a:rPr>
              <a:t>Maximize cohesion: Put classes connected by associations into one  package.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z="3200" smtClean="0">
                <a:solidFill>
                  <a:schemeClr val="tx1"/>
                </a:solidFill>
                <a:ea typeface="ＭＳ Ｐゴシック" pitchFamily="34" charset="-128"/>
              </a:rPr>
              <a:t>Introduction to Design Patterns</a:t>
            </a:r>
            <a:endParaRPr lang="en-US" altLang="en-US" smtClean="0">
              <a:ea typeface="ＭＳ Ｐゴシック" pitchFamily="34" charset="-128"/>
            </a:endParaRPr>
          </a:p>
        </p:txBody>
      </p:sp>
      <p:sp>
        <p:nvSpPr>
          <p:cNvPr id="59395" name="Content Placeholder 2"/>
          <p:cNvSpPr>
            <a:spLocks noGrp="1"/>
          </p:cNvSpPr>
          <p:nvPr>
            <p:ph idx="1"/>
          </p:nvPr>
        </p:nvSpPr>
        <p:spPr/>
        <p:txBody>
          <a:bodyPr/>
          <a:lstStyle/>
          <a:p>
            <a:pPr eaLnBrk="1" hangingPunct="1"/>
            <a:r>
              <a:rPr lang="en-US" altLang="en-US" smtClean="0">
                <a:ea typeface="ＭＳ Ｐゴシック" pitchFamily="34" charset="-128"/>
              </a:rPr>
              <a:t>Design Patterns</a:t>
            </a:r>
          </a:p>
          <a:p>
            <a:pPr lvl="1" eaLnBrk="1" hangingPunct="1"/>
            <a:r>
              <a:rPr lang="en-US" altLang="en-US" smtClean="0">
                <a:ea typeface="ＭＳ Ｐゴシック" pitchFamily="34" charset="-128"/>
              </a:rPr>
              <a:t>Usefulness of design patterns</a:t>
            </a:r>
          </a:p>
          <a:p>
            <a:pPr lvl="1" eaLnBrk="1" hangingPunct="1"/>
            <a:r>
              <a:rPr lang="en-US" altLang="en-US" smtClean="0">
                <a:ea typeface="ＭＳ Ｐゴシック" pitchFamily="34" charset="-128"/>
              </a:rPr>
              <a:t>Design Pattern Categories</a:t>
            </a:r>
          </a:p>
          <a:p>
            <a:pPr eaLnBrk="1" hangingPunct="1"/>
            <a:r>
              <a:rPr lang="en-US" altLang="en-US" smtClean="0">
                <a:ea typeface="ＭＳ Ｐゴシック" pitchFamily="34" charset="-128"/>
              </a:rPr>
              <a:t>Patterns covered in this lecture</a:t>
            </a:r>
          </a:p>
          <a:p>
            <a:pPr lvl="1" eaLnBrk="1" hangingPunct="1"/>
            <a:r>
              <a:rPr lang="en-US" altLang="en-US" smtClean="0">
                <a:ea typeface="ＭＳ Ｐゴシック" pitchFamily="34" charset="-128"/>
              </a:rPr>
              <a:t>Composite: Model dynamic aggregates</a:t>
            </a:r>
          </a:p>
          <a:p>
            <a:pPr lvl="1" eaLnBrk="1" hangingPunct="1"/>
            <a:r>
              <a:rPr lang="en-US" altLang="en-US" smtClean="0">
                <a:ea typeface="ＭＳ Ｐゴシック" pitchFamily="34" charset="-128"/>
              </a:rPr>
              <a:t>Facade: Interfacing to subsystems</a:t>
            </a:r>
          </a:p>
          <a:p>
            <a:pPr lvl="1" eaLnBrk="1" hangingPunct="1"/>
            <a:r>
              <a:rPr lang="en-US" altLang="en-US" smtClean="0">
                <a:ea typeface="ＭＳ Ｐゴシック" pitchFamily="34" charset="-128"/>
              </a:rPr>
              <a:t>Adapter: Interfacing to existing systems  (legacy systems)</a:t>
            </a:r>
          </a:p>
          <a:p>
            <a:pPr lvl="1" eaLnBrk="1" hangingPunct="1"/>
            <a:r>
              <a:rPr lang="en-US" altLang="en-US" smtClean="0">
                <a:ea typeface="ＭＳ Ｐゴシック" pitchFamily="34" charset="-128"/>
              </a:rPr>
              <a:t>Bridge: Interfacing to existing and future systems</a:t>
            </a:r>
          </a:p>
          <a:p>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53" name="AutoShape 21"/>
          <p:cNvSpPr>
            <a:spLocks noChangeArrowheads="1"/>
          </p:cNvSpPr>
          <p:nvPr/>
        </p:nvSpPr>
        <p:spPr bwMode="auto">
          <a:xfrm>
            <a:off x="6037263" y="5154613"/>
            <a:ext cx="668337" cy="747712"/>
          </a:xfrm>
          <a:prstGeom prst="smileyFace">
            <a:avLst>
              <a:gd name="adj" fmla="val 4653"/>
            </a:avLst>
          </a:prstGeom>
          <a:solidFill>
            <a:srgbClr val="FF6600"/>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197652" name="AutoShape 20"/>
          <p:cNvSpPr>
            <a:spLocks noChangeArrowheads="1"/>
          </p:cNvSpPr>
          <p:nvPr/>
        </p:nvSpPr>
        <p:spPr bwMode="auto">
          <a:xfrm>
            <a:off x="5005388" y="5156200"/>
            <a:ext cx="666750" cy="747713"/>
          </a:xfrm>
          <a:prstGeom prst="smileyFace">
            <a:avLst>
              <a:gd name="adj" fmla="val 4653"/>
            </a:avLst>
          </a:prstGeom>
          <a:solidFill>
            <a:srgbClr val="FF6600"/>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197651" name="AutoShape 19"/>
          <p:cNvSpPr>
            <a:spLocks noChangeArrowheads="1"/>
          </p:cNvSpPr>
          <p:nvPr/>
        </p:nvSpPr>
        <p:spPr bwMode="auto">
          <a:xfrm>
            <a:off x="2941638" y="5130800"/>
            <a:ext cx="666750" cy="747713"/>
          </a:xfrm>
          <a:prstGeom prst="smileyFace">
            <a:avLst>
              <a:gd name="adj" fmla="val 4653"/>
            </a:avLst>
          </a:prstGeom>
          <a:solidFill>
            <a:srgbClr val="FF6600"/>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60421" name="Rectangle 2"/>
          <p:cNvSpPr>
            <a:spLocks noGrp="1" noChangeArrowheads="1"/>
          </p:cNvSpPr>
          <p:nvPr>
            <p:ph type="title"/>
          </p:nvPr>
        </p:nvSpPr>
        <p:spPr/>
        <p:txBody>
          <a:bodyPr/>
          <a:lstStyle/>
          <a:p>
            <a:pPr eaLnBrk="1" hangingPunct="1"/>
            <a:r>
              <a:rPr lang="en-US" altLang="en-US" sz="4800" smtClean="0">
                <a:solidFill>
                  <a:schemeClr val="tx1"/>
                </a:solidFill>
                <a:ea typeface="ＭＳ Ｐゴシック" pitchFamily="34" charset="-128"/>
              </a:rPr>
              <a:t>A Game:  Get-15</a:t>
            </a:r>
          </a:p>
        </p:txBody>
      </p:sp>
      <p:sp>
        <p:nvSpPr>
          <p:cNvPr id="197635" name="Rectangle 3"/>
          <p:cNvSpPr>
            <a:spLocks noGrp="1" noChangeArrowheads="1"/>
          </p:cNvSpPr>
          <p:nvPr>
            <p:ph idx="1"/>
          </p:nvPr>
        </p:nvSpPr>
        <p:spPr>
          <a:xfrm>
            <a:off x="355600" y="1295400"/>
            <a:ext cx="8255000" cy="2911475"/>
          </a:xfrm>
        </p:spPr>
        <p:txBody>
          <a:bodyPr/>
          <a:lstStyle/>
          <a:p>
            <a:pPr eaLnBrk="1" hangingPunct="1"/>
            <a:r>
              <a:rPr lang="en-US" altLang="en-US" smtClean="0">
                <a:ea typeface="ＭＳ Ｐゴシック" pitchFamily="34" charset="-128"/>
              </a:rPr>
              <a:t>Start with the nine numbers 1,2,3,4, 5, 6, 7, 8 and 9. </a:t>
            </a:r>
          </a:p>
          <a:p>
            <a:pPr eaLnBrk="1" hangingPunct="1"/>
            <a:r>
              <a:rPr lang="en-US" altLang="en-US" smtClean="0">
                <a:ea typeface="ＭＳ Ｐゴシック" pitchFamily="34" charset="-128"/>
              </a:rPr>
              <a:t>You and your opponent take alternate turns, each taking a number</a:t>
            </a:r>
          </a:p>
          <a:p>
            <a:pPr eaLnBrk="1" hangingPunct="1"/>
            <a:r>
              <a:rPr lang="en-US" altLang="en-US" smtClean="0">
                <a:ea typeface="ＭＳ Ｐゴシック" pitchFamily="34" charset="-128"/>
              </a:rPr>
              <a:t>Each number can be taken only once: If you opponent has selected a number, you cannot also take it. </a:t>
            </a:r>
          </a:p>
          <a:p>
            <a:pPr eaLnBrk="1" hangingPunct="1"/>
            <a:r>
              <a:rPr lang="en-US" altLang="en-US" smtClean="0">
                <a:ea typeface="ＭＳ Ｐゴシック" pitchFamily="34" charset="-128"/>
              </a:rPr>
              <a:t>The first person to have any three numbers that total 15 wins the game. </a:t>
            </a:r>
          </a:p>
          <a:p>
            <a:pPr eaLnBrk="1" hangingPunct="1"/>
            <a:r>
              <a:rPr lang="en-US" altLang="en-US" smtClean="0">
                <a:ea typeface="ＭＳ Ｐゴシック" pitchFamily="34" charset="-128"/>
              </a:rPr>
              <a:t>Example:</a:t>
            </a:r>
          </a:p>
          <a:p>
            <a:pPr lvl="1" eaLnBrk="1" hangingPunct="1"/>
            <a:endParaRPr lang="en-US" altLang="en-US" smtClean="0">
              <a:ea typeface="ＭＳ Ｐゴシック" pitchFamily="34" charset="-128"/>
            </a:endParaRPr>
          </a:p>
        </p:txBody>
      </p:sp>
      <p:sp>
        <p:nvSpPr>
          <p:cNvPr id="197636" name="Text Box 4"/>
          <p:cNvSpPr txBox="1">
            <a:spLocks noChangeArrowheads="1"/>
          </p:cNvSpPr>
          <p:nvPr/>
        </p:nvSpPr>
        <p:spPr bwMode="auto">
          <a:xfrm>
            <a:off x="747713" y="4364038"/>
            <a:ext cx="930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400">
                <a:latin typeface="Palatino" charset="0"/>
              </a:rPr>
              <a:t>You: </a:t>
            </a:r>
          </a:p>
        </p:txBody>
      </p:sp>
      <p:sp>
        <p:nvSpPr>
          <p:cNvPr id="197637" name="Text Box 5"/>
          <p:cNvSpPr txBox="1">
            <a:spLocks noChangeArrowheads="1"/>
          </p:cNvSpPr>
          <p:nvPr/>
        </p:nvSpPr>
        <p:spPr bwMode="auto">
          <a:xfrm>
            <a:off x="747713" y="5227638"/>
            <a:ext cx="182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400">
                <a:latin typeface="Palatino" charset="0"/>
              </a:rPr>
              <a:t>Opponent: </a:t>
            </a:r>
          </a:p>
        </p:txBody>
      </p:sp>
      <p:sp>
        <p:nvSpPr>
          <p:cNvPr id="197638" name="Text Box 6"/>
          <p:cNvSpPr txBox="1">
            <a:spLocks noChangeArrowheads="1"/>
          </p:cNvSpPr>
          <p:nvPr/>
        </p:nvSpPr>
        <p:spPr bwMode="auto">
          <a:xfrm>
            <a:off x="2722563" y="44084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1</a:t>
            </a:r>
          </a:p>
        </p:txBody>
      </p:sp>
      <p:sp>
        <p:nvSpPr>
          <p:cNvPr id="197639" name="Text Box 7"/>
          <p:cNvSpPr txBox="1">
            <a:spLocks noChangeArrowheads="1"/>
          </p:cNvSpPr>
          <p:nvPr/>
        </p:nvSpPr>
        <p:spPr bwMode="auto">
          <a:xfrm>
            <a:off x="3765550" y="4408488"/>
            <a:ext cx="169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5</a:t>
            </a:r>
          </a:p>
        </p:txBody>
      </p:sp>
      <p:sp>
        <p:nvSpPr>
          <p:cNvPr id="197640" name="Text Box 8"/>
          <p:cNvSpPr txBox="1">
            <a:spLocks noChangeArrowheads="1"/>
          </p:cNvSpPr>
          <p:nvPr/>
        </p:nvSpPr>
        <p:spPr bwMode="auto">
          <a:xfrm>
            <a:off x="5922963" y="44084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8</a:t>
            </a:r>
          </a:p>
        </p:txBody>
      </p:sp>
      <p:sp>
        <p:nvSpPr>
          <p:cNvPr id="197641" name="Text Box 9"/>
          <p:cNvSpPr txBox="1">
            <a:spLocks noChangeArrowheads="1"/>
          </p:cNvSpPr>
          <p:nvPr/>
        </p:nvSpPr>
        <p:spPr bwMode="auto">
          <a:xfrm>
            <a:off x="4868863" y="4408488"/>
            <a:ext cx="171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3</a:t>
            </a:r>
          </a:p>
        </p:txBody>
      </p:sp>
      <p:sp>
        <p:nvSpPr>
          <p:cNvPr id="197646" name="Text Box 14"/>
          <p:cNvSpPr txBox="1">
            <a:spLocks noChangeArrowheads="1"/>
          </p:cNvSpPr>
          <p:nvPr/>
        </p:nvSpPr>
        <p:spPr bwMode="auto">
          <a:xfrm>
            <a:off x="3121025" y="5272088"/>
            <a:ext cx="169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6</a:t>
            </a:r>
          </a:p>
        </p:txBody>
      </p:sp>
      <p:sp>
        <p:nvSpPr>
          <p:cNvPr id="197647" name="Text Box 15"/>
          <p:cNvSpPr txBox="1">
            <a:spLocks noChangeArrowheads="1"/>
          </p:cNvSpPr>
          <p:nvPr/>
        </p:nvSpPr>
        <p:spPr bwMode="auto">
          <a:xfrm>
            <a:off x="4070350" y="5272088"/>
            <a:ext cx="169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9</a:t>
            </a:r>
          </a:p>
        </p:txBody>
      </p:sp>
      <p:sp>
        <p:nvSpPr>
          <p:cNvPr id="197648" name="Text Box 16"/>
          <p:cNvSpPr txBox="1">
            <a:spLocks noChangeArrowheads="1"/>
          </p:cNvSpPr>
          <p:nvPr/>
        </p:nvSpPr>
        <p:spPr bwMode="auto">
          <a:xfrm>
            <a:off x="6205538" y="52720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2</a:t>
            </a:r>
          </a:p>
        </p:txBody>
      </p:sp>
      <p:sp>
        <p:nvSpPr>
          <p:cNvPr id="197649" name="Text Box 17"/>
          <p:cNvSpPr txBox="1">
            <a:spLocks noChangeArrowheads="1"/>
          </p:cNvSpPr>
          <p:nvPr/>
        </p:nvSpPr>
        <p:spPr bwMode="auto">
          <a:xfrm>
            <a:off x="5151438" y="52720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7</a:t>
            </a:r>
          </a:p>
        </p:txBody>
      </p:sp>
      <p:sp>
        <p:nvSpPr>
          <p:cNvPr id="197650" name="Text Box 18"/>
          <p:cNvSpPr txBox="1">
            <a:spLocks noChangeArrowheads="1"/>
          </p:cNvSpPr>
          <p:nvPr/>
        </p:nvSpPr>
        <p:spPr bwMode="auto">
          <a:xfrm>
            <a:off x="7389813" y="5278438"/>
            <a:ext cx="1274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latin typeface="Palatino" charset="0"/>
              </a:rPr>
              <a:t>Opponent</a:t>
            </a:r>
          </a:p>
          <a:p>
            <a:r>
              <a:rPr lang="en-US" altLang="en-US">
                <a:latin typeface="Palatino" charset="0"/>
              </a:rPr>
              <a:t>Wins!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7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7636">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763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763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7646">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7639">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7647">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7641">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97649">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97640">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7648">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76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9765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9765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9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3" grpId="0" animBg="1"/>
      <p:bldP spid="197652" grpId="0" animBg="1"/>
      <p:bldP spid="197651" grpId="0" animBg="1"/>
      <p:bldP spid="197635" grpId="0" build="p" autoUpdateAnimBg="0"/>
      <p:bldP spid="197636" grpId="0" build="p" autoUpdateAnimBg="0"/>
      <p:bldP spid="197637" grpId="0" build="p" autoUpdateAnimBg="0"/>
      <p:bldP spid="197638" grpId="0" build="p" autoUpdateAnimBg="0"/>
      <p:bldP spid="197639" grpId="0" build="p" autoUpdateAnimBg="0"/>
      <p:bldP spid="197640" grpId="0" build="p" autoUpdateAnimBg="0"/>
      <p:bldP spid="197641" grpId="0" build="p" autoUpdateAnimBg="0"/>
      <p:bldP spid="197646" grpId="0" build="p" autoUpdateAnimBg="0"/>
      <p:bldP spid="197647" grpId="0" build="p" autoUpdateAnimBg="0"/>
      <p:bldP spid="197648" grpId="0" build="p" autoUpdateAnimBg="0"/>
      <p:bldP spid="197649" grpId="0" build="p" autoUpdateAnimBg="0"/>
      <p:bldP spid="197650"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8"/>
          <p:cNvSpPr>
            <a:spLocks noGrp="1" noChangeArrowheads="1"/>
          </p:cNvSpPr>
          <p:nvPr>
            <p:ph type="title"/>
          </p:nvPr>
        </p:nvSpPr>
        <p:spPr/>
        <p:txBody>
          <a:bodyPr/>
          <a:lstStyle/>
          <a:p>
            <a:pPr eaLnBrk="1" hangingPunct="1"/>
            <a:r>
              <a:rPr lang="en-US" altLang="en-US" smtClean="0">
                <a:ea typeface="ＭＳ Ｐゴシック" pitchFamily="34" charset="-128"/>
              </a:rPr>
              <a:t>Characteristics of Get-15</a:t>
            </a:r>
          </a:p>
        </p:txBody>
      </p:sp>
      <p:sp>
        <p:nvSpPr>
          <p:cNvPr id="61443" name="Rectangle 1029"/>
          <p:cNvSpPr>
            <a:spLocks noGrp="1" noChangeArrowheads="1"/>
          </p:cNvSpPr>
          <p:nvPr>
            <p:ph idx="1"/>
          </p:nvPr>
        </p:nvSpPr>
        <p:spPr/>
        <p:txBody>
          <a:bodyPr/>
          <a:lstStyle/>
          <a:p>
            <a:pPr eaLnBrk="1" hangingPunct="1"/>
            <a:r>
              <a:rPr lang="en-US" altLang="en-US" smtClean="0">
                <a:ea typeface="ＭＳ Ｐゴシック" pitchFamily="34" charset="-128"/>
              </a:rPr>
              <a:t>Hard to play,</a:t>
            </a:r>
          </a:p>
          <a:p>
            <a:pPr eaLnBrk="1" hangingPunct="1"/>
            <a:r>
              <a:rPr lang="en-US" altLang="en-US" smtClean="0">
                <a:ea typeface="ＭＳ Ｐゴシック" pitchFamily="34" charset="-128"/>
              </a:rPr>
              <a:t>The game is especially hard,  if you are not allowed to write anything done. </a:t>
            </a:r>
          </a:p>
          <a:p>
            <a:pPr eaLnBrk="1" hangingPunct="1"/>
            <a:endParaRPr lang="en-US" altLang="en-US" smtClean="0">
              <a:ea typeface="ＭＳ Ｐゴシック" pitchFamily="34" charset="-128"/>
            </a:endParaRPr>
          </a:p>
          <a:p>
            <a:pPr eaLnBrk="1" hangingPunct="1"/>
            <a:r>
              <a:rPr lang="en-US" altLang="en-US" smtClean="0">
                <a:ea typeface="ＭＳ Ｐゴシック" pitchFamily="34" charset="-128"/>
              </a:rPr>
              <a:t>Why? </a:t>
            </a:r>
          </a:p>
          <a:p>
            <a:pPr lvl="1" eaLnBrk="1" hangingPunct="1"/>
            <a:r>
              <a:rPr lang="en-US" altLang="en-US" smtClean="0">
                <a:ea typeface="ＭＳ Ｐゴシック" pitchFamily="34" charset="-128"/>
              </a:rPr>
              <a:t>All the numbers need to be scanned to see if you have won/lost</a:t>
            </a:r>
          </a:p>
          <a:p>
            <a:pPr lvl="1" eaLnBrk="1" hangingPunct="1"/>
            <a:r>
              <a:rPr lang="en-US" altLang="en-US" smtClean="0">
                <a:ea typeface="ＭＳ Ｐゴシック" pitchFamily="34" charset="-128"/>
              </a:rPr>
              <a:t>It is hard to see what the opponent will take if you take a certain number</a:t>
            </a:r>
          </a:p>
          <a:p>
            <a:pPr lvl="1" eaLnBrk="1" hangingPunct="1"/>
            <a:r>
              <a:rPr lang="en-US" altLang="en-US" smtClean="0">
                <a:ea typeface="ＭＳ Ｐゴシック" pitchFamily="34" charset="-128"/>
              </a:rPr>
              <a:t>The choice of the number depends on all the previous numbers</a:t>
            </a:r>
          </a:p>
          <a:p>
            <a:pPr lvl="1" eaLnBrk="1" hangingPunct="1"/>
            <a:endParaRPr lang="en-US" altLang="en-US" smtClean="0">
              <a:ea typeface="ＭＳ Ｐゴシック" pitchFamily="34" charset="-128"/>
            </a:endParaRPr>
          </a:p>
          <a:p>
            <a:pPr lvl="1" eaLnBrk="1" hangingPunct="1"/>
            <a:r>
              <a:rPr lang="en-US" altLang="en-US" smtClean="0">
                <a:ea typeface="ＭＳ Ｐゴシック" pitchFamily="34" charset="-128"/>
              </a:rPr>
              <a:t>Not easy to devise an simple strategy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z="4800" smtClean="0">
                <a:solidFill>
                  <a:schemeClr val="tx1"/>
                </a:solidFill>
                <a:ea typeface="ＭＳ Ｐゴシック" pitchFamily="34" charset="-128"/>
              </a:rPr>
              <a:t>Another Game: Tic-Tac-Toe</a:t>
            </a:r>
          </a:p>
        </p:txBody>
      </p:sp>
      <p:sp>
        <p:nvSpPr>
          <p:cNvPr id="62467" name="Rectangle 8"/>
          <p:cNvSpPr>
            <a:spLocks noChangeArrowheads="1"/>
          </p:cNvSpPr>
          <p:nvPr/>
        </p:nvSpPr>
        <p:spPr bwMode="auto">
          <a:xfrm>
            <a:off x="2760663" y="5557838"/>
            <a:ext cx="3768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hlinkClick r:id="rId3"/>
              </a:rPr>
              <a:t>Source: http://boulter.com/ttt/index.cgi</a:t>
            </a:r>
            <a:endParaRPr lang="en-US" altLang="en-US" b="0"/>
          </a:p>
        </p:txBody>
      </p:sp>
      <p:pic>
        <p:nvPicPr>
          <p:cNvPr id="6246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38" y="1905000"/>
            <a:ext cx="2309812"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19100" y="111125"/>
            <a:ext cx="8153400" cy="863600"/>
          </a:xfrm>
        </p:spPr>
        <p:txBody>
          <a:bodyPr/>
          <a:lstStyle/>
          <a:p>
            <a:pPr eaLnBrk="1" hangingPunct="1"/>
            <a:r>
              <a:rPr lang="en-US" altLang="en-US" smtClean="0">
                <a:ea typeface="ＭＳ Ｐゴシック" pitchFamily="34" charset="-128"/>
              </a:rPr>
              <a:t>System Development as a Set of Activities</a:t>
            </a:r>
          </a:p>
        </p:txBody>
      </p:sp>
      <p:grpSp>
        <p:nvGrpSpPr>
          <p:cNvPr id="2" name="Group 119"/>
          <p:cNvGrpSpPr>
            <a:grpSpLocks/>
          </p:cNvGrpSpPr>
          <p:nvPr/>
        </p:nvGrpSpPr>
        <p:grpSpPr bwMode="auto">
          <a:xfrm>
            <a:off x="1162050" y="3833813"/>
            <a:ext cx="3489325" cy="1133475"/>
            <a:chOff x="732" y="2415"/>
            <a:chExt cx="2198" cy="714"/>
          </a:xfrm>
        </p:grpSpPr>
        <p:sp>
          <p:nvSpPr>
            <p:cNvPr id="8252" name="Rectangle 78"/>
            <p:cNvSpPr>
              <a:spLocks noChangeArrowheads="1"/>
            </p:cNvSpPr>
            <p:nvPr/>
          </p:nvSpPr>
          <p:spPr bwMode="auto">
            <a:xfrm>
              <a:off x="879" y="2443"/>
              <a:ext cx="1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solidFill>
                    <a:srgbClr val="FFCC19"/>
                  </a:solidFill>
                  <a:latin typeface="Courier New" pitchFamily="49" charset="0"/>
                </a:rPr>
                <a:t>Custom objects</a:t>
              </a:r>
              <a:endParaRPr lang="en-US" altLang="en-US">
                <a:solidFill>
                  <a:srgbClr val="FFCC19"/>
                </a:solidFill>
              </a:endParaRPr>
            </a:p>
          </p:txBody>
        </p:sp>
        <p:sp>
          <p:nvSpPr>
            <p:cNvPr id="8253" name="Freeform 79"/>
            <p:cNvSpPr>
              <a:spLocks/>
            </p:cNvSpPr>
            <p:nvPr/>
          </p:nvSpPr>
          <p:spPr bwMode="auto">
            <a:xfrm>
              <a:off x="742" y="2415"/>
              <a:ext cx="134" cy="190"/>
            </a:xfrm>
            <a:custGeom>
              <a:avLst/>
              <a:gdLst>
                <a:gd name="T0" fmla="*/ 0 w 134"/>
                <a:gd name="T1" fmla="*/ 178 h 190"/>
                <a:gd name="T2" fmla="*/ 21 w 134"/>
                <a:gd name="T3" fmla="*/ 190 h 190"/>
                <a:gd name="T4" fmla="*/ 134 w 134"/>
                <a:gd name="T5" fmla="*/ 22 h 190"/>
                <a:gd name="T6" fmla="*/ 124 w 134"/>
                <a:gd name="T7" fmla="*/ 0 h 190"/>
                <a:gd name="T8" fmla="*/ 124 w 134"/>
                <a:gd name="T9" fmla="*/ 0 h 190"/>
                <a:gd name="T10" fmla="*/ 114 w 134"/>
                <a:gd name="T11" fmla="*/ 11 h 190"/>
                <a:gd name="T12" fmla="*/ 0 w 134"/>
                <a:gd name="T13" fmla="*/ 178 h 190"/>
                <a:gd name="T14" fmla="*/ 0 60000 65536"/>
                <a:gd name="T15" fmla="*/ 0 60000 65536"/>
                <a:gd name="T16" fmla="*/ 0 60000 65536"/>
                <a:gd name="T17" fmla="*/ 0 60000 65536"/>
                <a:gd name="T18" fmla="*/ 0 60000 65536"/>
                <a:gd name="T19" fmla="*/ 0 60000 65536"/>
                <a:gd name="T20" fmla="*/ 0 60000 65536"/>
                <a:gd name="T21" fmla="*/ 0 w 134"/>
                <a:gd name="T22" fmla="*/ 0 h 190"/>
                <a:gd name="T23" fmla="*/ 134 w 134"/>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190">
                  <a:moveTo>
                    <a:pt x="0" y="178"/>
                  </a:moveTo>
                  <a:lnTo>
                    <a:pt x="21" y="190"/>
                  </a:lnTo>
                  <a:lnTo>
                    <a:pt x="134" y="22"/>
                  </a:lnTo>
                  <a:lnTo>
                    <a:pt x="124" y="0"/>
                  </a:lnTo>
                  <a:lnTo>
                    <a:pt x="114" y="11"/>
                  </a:lnTo>
                  <a:lnTo>
                    <a:pt x="0"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4" name="Freeform 80"/>
            <p:cNvSpPr>
              <a:spLocks/>
            </p:cNvSpPr>
            <p:nvPr/>
          </p:nvSpPr>
          <p:spPr bwMode="auto">
            <a:xfrm>
              <a:off x="866" y="2415"/>
              <a:ext cx="1187" cy="22"/>
            </a:xfrm>
            <a:custGeom>
              <a:avLst/>
              <a:gdLst>
                <a:gd name="T0" fmla="*/ 0 w 1187"/>
                <a:gd name="T1" fmla="*/ 0 h 22"/>
                <a:gd name="T2" fmla="*/ 0 w 1187"/>
                <a:gd name="T3" fmla="*/ 22 h 22"/>
                <a:gd name="T4" fmla="*/ 1176 w 1187"/>
                <a:gd name="T5" fmla="*/ 22 h 22"/>
                <a:gd name="T6" fmla="*/ 1187 w 1187"/>
                <a:gd name="T7" fmla="*/ 11 h 22"/>
                <a:gd name="T8" fmla="*/ 1187 w 1187"/>
                <a:gd name="T9" fmla="*/ 0 h 22"/>
                <a:gd name="T10" fmla="*/ 1176 w 1187"/>
                <a:gd name="T11" fmla="*/ 0 h 22"/>
                <a:gd name="T12" fmla="*/ 0 w 1187"/>
                <a:gd name="T13" fmla="*/ 0 h 22"/>
                <a:gd name="T14" fmla="*/ 0 60000 65536"/>
                <a:gd name="T15" fmla="*/ 0 60000 65536"/>
                <a:gd name="T16" fmla="*/ 0 60000 65536"/>
                <a:gd name="T17" fmla="*/ 0 60000 65536"/>
                <a:gd name="T18" fmla="*/ 0 60000 65536"/>
                <a:gd name="T19" fmla="*/ 0 60000 65536"/>
                <a:gd name="T20" fmla="*/ 0 60000 65536"/>
                <a:gd name="T21" fmla="*/ 0 w 1187"/>
                <a:gd name="T22" fmla="*/ 0 h 22"/>
                <a:gd name="T23" fmla="*/ 1187 w 11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7" h="22">
                  <a:moveTo>
                    <a:pt x="0" y="0"/>
                  </a:moveTo>
                  <a:lnTo>
                    <a:pt x="0" y="22"/>
                  </a:lnTo>
                  <a:lnTo>
                    <a:pt x="1176" y="22"/>
                  </a:lnTo>
                  <a:lnTo>
                    <a:pt x="1187" y="11"/>
                  </a:lnTo>
                  <a:lnTo>
                    <a:pt x="1187" y="0"/>
                  </a:lnTo>
                  <a:lnTo>
                    <a:pt x="1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5" name="Freeform 81"/>
            <p:cNvSpPr>
              <a:spLocks/>
            </p:cNvSpPr>
            <p:nvPr/>
          </p:nvSpPr>
          <p:spPr bwMode="auto">
            <a:xfrm>
              <a:off x="2032" y="2426"/>
              <a:ext cx="144" cy="179"/>
            </a:xfrm>
            <a:custGeom>
              <a:avLst/>
              <a:gdLst>
                <a:gd name="T0" fmla="*/ 21 w 144"/>
                <a:gd name="T1" fmla="*/ 0 h 179"/>
                <a:gd name="T2" fmla="*/ 0 w 144"/>
                <a:gd name="T3" fmla="*/ 11 h 179"/>
                <a:gd name="T4" fmla="*/ 114 w 144"/>
                <a:gd name="T5" fmla="*/ 179 h 179"/>
                <a:gd name="T6" fmla="*/ 124 w 144"/>
                <a:gd name="T7" fmla="*/ 179 h 179"/>
                <a:gd name="T8" fmla="*/ 144 w 144"/>
                <a:gd name="T9" fmla="*/ 179 h 179"/>
                <a:gd name="T10" fmla="*/ 134 w 144"/>
                <a:gd name="T11" fmla="*/ 167 h 179"/>
                <a:gd name="T12" fmla="*/ 21 w 144"/>
                <a:gd name="T13" fmla="*/ 0 h 179"/>
                <a:gd name="T14" fmla="*/ 0 60000 65536"/>
                <a:gd name="T15" fmla="*/ 0 60000 65536"/>
                <a:gd name="T16" fmla="*/ 0 60000 65536"/>
                <a:gd name="T17" fmla="*/ 0 60000 65536"/>
                <a:gd name="T18" fmla="*/ 0 60000 65536"/>
                <a:gd name="T19" fmla="*/ 0 60000 65536"/>
                <a:gd name="T20" fmla="*/ 0 60000 65536"/>
                <a:gd name="T21" fmla="*/ 0 w 144"/>
                <a:gd name="T22" fmla="*/ 0 h 179"/>
                <a:gd name="T23" fmla="*/ 144 w 144"/>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79">
                  <a:moveTo>
                    <a:pt x="21" y="0"/>
                  </a:moveTo>
                  <a:lnTo>
                    <a:pt x="0" y="11"/>
                  </a:lnTo>
                  <a:lnTo>
                    <a:pt x="114" y="179"/>
                  </a:lnTo>
                  <a:lnTo>
                    <a:pt x="124" y="179"/>
                  </a:lnTo>
                  <a:lnTo>
                    <a:pt x="144" y="179"/>
                  </a:lnTo>
                  <a:lnTo>
                    <a:pt x="134" y="167"/>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6" name="Freeform 82"/>
            <p:cNvSpPr>
              <a:spLocks/>
            </p:cNvSpPr>
            <p:nvPr/>
          </p:nvSpPr>
          <p:spPr bwMode="auto">
            <a:xfrm>
              <a:off x="732" y="2582"/>
              <a:ext cx="1424" cy="23"/>
            </a:xfrm>
            <a:custGeom>
              <a:avLst/>
              <a:gdLst>
                <a:gd name="T0" fmla="*/ 1424 w 1424"/>
                <a:gd name="T1" fmla="*/ 23 h 23"/>
                <a:gd name="T2" fmla="*/ 1424 w 1424"/>
                <a:gd name="T3" fmla="*/ 0 h 23"/>
                <a:gd name="T4" fmla="*/ 20 w 1424"/>
                <a:gd name="T5" fmla="*/ 0 h 23"/>
                <a:gd name="T6" fmla="*/ 10 w 1424"/>
                <a:gd name="T7" fmla="*/ 11 h 23"/>
                <a:gd name="T8" fmla="*/ 0 w 1424"/>
                <a:gd name="T9" fmla="*/ 23 h 23"/>
                <a:gd name="T10" fmla="*/ 20 w 1424"/>
                <a:gd name="T11" fmla="*/ 23 h 23"/>
                <a:gd name="T12" fmla="*/ 1424 w 1424"/>
                <a:gd name="T13" fmla="*/ 23 h 23"/>
                <a:gd name="T14" fmla="*/ 0 60000 65536"/>
                <a:gd name="T15" fmla="*/ 0 60000 65536"/>
                <a:gd name="T16" fmla="*/ 0 60000 65536"/>
                <a:gd name="T17" fmla="*/ 0 60000 65536"/>
                <a:gd name="T18" fmla="*/ 0 60000 65536"/>
                <a:gd name="T19" fmla="*/ 0 60000 65536"/>
                <a:gd name="T20" fmla="*/ 0 60000 65536"/>
                <a:gd name="T21" fmla="*/ 0 w 1424"/>
                <a:gd name="T22" fmla="*/ 0 h 23"/>
                <a:gd name="T23" fmla="*/ 1424 w 14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4" h="23">
                  <a:moveTo>
                    <a:pt x="1424" y="23"/>
                  </a:moveTo>
                  <a:lnTo>
                    <a:pt x="1424" y="0"/>
                  </a:lnTo>
                  <a:lnTo>
                    <a:pt x="20" y="0"/>
                  </a:lnTo>
                  <a:lnTo>
                    <a:pt x="10" y="11"/>
                  </a:lnTo>
                  <a:lnTo>
                    <a:pt x="0" y="23"/>
                  </a:lnTo>
                  <a:lnTo>
                    <a:pt x="20" y="23"/>
                  </a:lnTo>
                  <a:lnTo>
                    <a:pt x="142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7" name="Rectangle 83"/>
            <p:cNvSpPr>
              <a:spLocks noChangeArrowheads="1"/>
            </p:cNvSpPr>
            <p:nvPr/>
          </p:nvSpPr>
          <p:spPr bwMode="auto">
            <a:xfrm>
              <a:off x="742" y="2593"/>
              <a:ext cx="2188" cy="53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58" name="Rectangle 84"/>
            <p:cNvSpPr>
              <a:spLocks noChangeArrowheads="1"/>
            </p:cNvSpPr>
            <p:nvPr/>
          </p:nvSpPr>
          <p:spPr bwMode="auto">
            <a:xfrm>
              <a:off x="1062" y="2895"/>
              <a:ext cx="568"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59" name="Rectangle 85"/>
            <p:cNvSpPr>
              <a:spLocks noChangeArrowheads="1"/>
            </p:cNvSpPr>
            <p:nvPr/>
          </p:nvSpPr>
          <p:spPr bwMode="auto">
            <a:xfrm>
              <a:off x="1062" y="2895"/>
              <a:ext cx="578" cy="19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60" name="Rectangle 86"/>
            <p:cNvSpPr>
              <a:spLocks noChangeArrowheads="1"/>
            </p:cNvSpPr>
            <p:nvPr/>
          </p:nvSpPr>
          <p:spPr bwMode="auto">
            <a:xfrm>
              <a:off x="1258" y="2627"/>
              <a:ext cx="568"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61" name="Rectangle 87"/>
            <p:cNvSpPr>
              <a:spLocks noChangeArrowheads="1"/>
            </p:cNvSpPr>
            <p:nvPr/>
          </p:nvSpPr>
          <p:spPr bwMode="auto">
            <a:xfrm>
              <a:off x="1258" y="2627"/>
              <a:ext cx="578" cy="19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62" name="Rectangle 88"/>
            <p:cNvSpPr>
              <a:spLocks noChangeArrowheads="1"/>
            </p:cNvSpPr>
            <p:nvPr/>
          </p:nvSpPr>
          <p:spPr bwMode="auto">
            <a:xfrm>
              <a:off x="2042" y="2772"/>
              <a:ext cx="568"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63" name="Rectangle 89"/>
            <p:cNvSpPr>
              <a:spLocks noChangeArrowheads="1"/>
            </p:cNvSpPr>
            <p:nvPr/>
          </p:nvSpPr>
          <p:spPr bwMode="auto">
            <a:xfrm>
              <a:off x="2042" y="2772"/>
              <a:ext cx="578" cy="19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64" name="Line 90"/>
            <p:cNvSpPr>
              <a:spLocks noChangeShapeType="1"/>
            </p:cNvSpPr>
            <p:nvPr/>
          </p:nvSpPr>
          <p:spPr bwMode="auto">
            <a:xfrm flipV="1">
              <a:off x="1351" y="2806"/>
              <a:ext cx="196" cy="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5" name="Line 91"/>
            <p:cNvSpPr>
              <a:spLocks noChangeShapeType="1"/>
            </p:cNvSpPr>
            <p:nvPr/>
          </p:nvSpPr>
          <p:spPr bwMode="auto">
            <a:xfrm flipV="1">
              <a:off x="1630" y="2861"/>
              <a:ext cx="412" cy="12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6" name="Line 92"/>
            <p:cNvSpPr>
              <a:spLocks noChangeShapeType="1"/>
            </p:cNvSpPr>
            <p:nvPr/>
          </p:nvSpPr>
          <p:spPr bwMode="auto">
            <a:xfrm>
              <a:off x="1826" y="2716"/>
              <a:ext cx="216" cy="14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0105" name="Text Box 9"/>
          <p:cNvSpPr txBox="1">
            <a:spLocks noChangeArrowheads="1"/>
          </p:cNvSpPr>
          <p:nvPr/>
        </p:nvSpPr>
        <p:spPr bwMode="auto">
          <a:xfrm>
            <a:off x="6327775" y="1508125"/>
            <a:ext cx="1254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solidFill>
                  <a:srgbClr val="FF273F"/>
                </a:solidFill>
                <a:latin typeface="Verdana" pitchFamily="34" charset="0"/>
              </a:rPr>
              <a:t>Analysis</a:t>
            </a:r>
            <a:endParaRPr lang="en-US" altLang="en-US">
              <a:latin typeface="Verdana" pitchFamily="34" charset="0"/>
            </a:endParaRPr>
          </a:p>
        </p:txBody>
      </p:sp>
      <p:sp>
        <p:nvSpPr>
          <p:cNvPr id="260106" name="Text Box 10"/>
          <p:cNvSpPr txBox="1">
            <a:spLocks noChangeArrowheads="1"/>
          </p:cNvSpPr>
          <p:nvPr/>
        </p:nvSpPr>
        <p:spPr bwMode="auto">
          <a:xfrm>
            <a:off x="6554788" y="548005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latin typeface="Verdana" pitchFamily="34" charset="0"/>
              </a:rPr>
              <a:t>- System Design</a:t>
            </a:r>
          </a:p>
        </p:txBody>
      </p:sp>
      <p:sp>
        <p:nvSpPr>
          <p:cNvPr id="260107" name="Text Box 11"/>
          <p:cNvSpPr txBox="1">
            <a:spLocks noChangeArrowheads="1"/>
          </p:cNvSpPr>
          <p:nvPr/>
        </p:nvSpPr>
        <p:spPr bwMode="auto">
          <a:xfrm>
            <a:off x="6464300" y="4037013"/>
            <a:ext cx="2243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rgbClr val="FFCC19"/>
                </a:solidFill>
                <a:latin typeface="Verdana" pitchFamily="34" charset="0"/>
              </a:rPr>
              <a:t> - Object Design</a:t>
            </a:r>
            <a:endParaRPr lang="en-US" altLang="en-US">
              <a:solidFill>
                <a:srgbClr val="FF273F"/>
              </a:solidFill>
              <a:latin typeface="Verdana" pitchFamily="34" charset="0"/>
            </a:endParaRPr>
          </a:p>
        </p:txBody>
      </p:sp>
      <p:grpSp>
        <p:nvGrpSpPr>
          <p:cNvPr id="3" name="Group 124"/>
          <p:cNvGrpSpPr>
            <a:grpSpLocks/>
          </p:cNvGrpSpPr>
          <p:nvPr/>
        </p:nvGrpSpPr>
        <p:grpSpPr bwMode="auto">
          <a:xfrm>
            <a:off x="496888" y="806450"/>
            <a:ext cx="5207000" cy="5786438"/>
            <a:chOff x="313" y="508"/>
            <a:chExt cx="3280" cy="3645"/>
          </a:xfrm>
        </p:grpSpPr>
        <p:sp>
          <p:nvSpPr>
            <p:cNvPr id="8245" name="Rectangle 15"/>
            <p:cNvSpPr>
              <a:spLocks noChangeArrowheads="1"/>
            </p:cNvSpPr>
            <p:nvPr/>
          </p:nvSpPr>
          <p:spPr bwMode="auto">
            <a:xfrm>
              <a:off x="489" y="563"/>
              <a:ext cx="10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solidFill>
                    <a:srgbClr val="000000"/>
                  </a:solidFill>
                  <a:latin typeface="Courier New" pitchFamily="49" charset="0"/>
                </a:rPr>
                <a:t>System Model</a:t>
              </a:r>
              <a:endParaRPr lang="en-US" altLang="en-US"/>
            </a:p>
          </p:txBody>
        </p:sp>
        <p:sp>
          <p:nvSpPr>
            <p:cNvPr id="8246" name="Freeform 16"/>
            <p:cNvSpPr>
              <a:spLocks/>
            </p:cNvSpPr>
            <p:nvPr/>
          </p:nvSpPr>
          <p:spPr bwMode="auto">
            <a:xfrm>
              <a:off x="314" y="508"/>
              <a:ext cx="138" cy="231"/>
            </a:xfrm>
            <a:custGeom>
              <a:avLst/>
              <a:gdLst>
                <a:gd name="T0" fmla="*/ 0 w 138"/>
                <a:gd name="T1" fmla="*/ 218 h 231"/>
                <a:gd name="T2" fmla="*/ 25 w 138"/>
                <a:gd name="T3" fmla="*/ 231 h 231"/>
                <a:gd name="T4" fmla="*/ 138 w 138"/>
                <a:gd name="T5" fmla="*/ 27 h 231"/>
                <a:gd name="T6" fmla="*/ 126 w 138"/>
                <a:gd name="T7" fmla="*/ 0 h 231"/>
                <a:gd name="T8" fmla="*/ 126 w 138"/>
                <a:gd name="T9" fmla="*/ 0 h 231"/>
                <a:gd name="T10" fmla="*/ 113 w 138"/>
                <a:gd name="T11" fmla="*/ 14 h 231"/>
                <a:gd name="T12" fmla="*/ 0 w 138"/>
                <a:gd name="T13" fmla="*/ 218 h 231"/>
                <a:gd name="T14" fmla="*/ 0 60000 65536"/>
                <a:gd name="T15" fmla="*/ 0 60000 65536"/>
                <a:gd name="T16" fmla="*/ 0 60000 65536"/>
                <a:gd name="T17" fmla="*/ 0 60000 65536"/>
                <a:gd name="T18" fmla="*/ 0 60000 65536"/>
                <a:gd name="T19" fmla="*/ 0 60000 65536"/>
                <a:gd name="T20" fmla="*/ 0 60000 65536"/>
                <a:gd name="T21" fmla="*/ 0 w 138"/>
                <a:gd name="T22" fmla="*/ 0 h 231"/>
                <a:gd name="T23" fmla="*/ 138 w 138"/>
                <a:gd name="T24" fmla="*/ 231 h 2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231">
                  <a:moveTo>
                    <a:pt x="0" y="218"/>
                  </a:moveTo>
                  <a:lnTo>
                    <a:pt x="25" y="231"/>
                  </a:lnTo>
                  <a:lnTo>
                    <a:pt x="138" y="27"/>
                  </a:lnTo>
                  <a:lnTo>
                    <a:pt x="126" y="0"/>
                  </a:lnTo>
                  <a:lnTo>
                    <a:pt x="113" y="14"/>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47" name="Group 122"/>
            <p:cNvGrpSpPr>
              <a:grpSpLocks/>
            </p:cNvGrpSpPr>
            <p:nvPr/>
          </p:nvGrpSpPr>
          <p:grpSpPr bwMode="auto">
            <a:xfrm>
              <a:off x="313" y="519"/>
              <a:ext cx="3280" cy="3634"/>
              <a:chOff x="313" y="519"/>
              <a:chExt cx="3280" cy="3634"/>
            </a:xfrm>
          </p:grpSpPr>
          <p:sp>
            <p:nvSpPr>
              <p:cNvPr id="8248" name="Freeform 17"/>
              <p:cNvSpPr>
                <a:spLocks/>
              </p:cNvSpPr>
              <p:nvPr/>
            </p:nvSpPr>
            <p:spPr bwMode="auto">
              <a:xfrm>
                <a:off x="451" y="519"/>
                <a:ext cx="1131" cy="27"/>
              </a:xfrm>
              <a:custGeom>
                <a:avLst/>
                <a:gdLst>
                  <a:gd name="T0" fmla="*/ 0 w 1131"/>
                  <a:gd name="T1" fmla="*/ 0 h 27"/>
                  <a:gd name="T2" fmla="*/ 0 w 1131"/>
                  <a:gd name="T3" fmla="*/ 27 h 27"/>
                  <a:gd name="T4" fmla="*/ 1118 w 1131"/>
                  <a:gd name="T5" fmla="*/ 27 h 27"/>
                  <a:gd name="T6" fmla="*/ 1131 w 1131"/>
                  <a:gd name="T7" fmla="*/ 14 h 27"/>
                  <a:gd name="T8" fmla="*/ 1131 w 1131"/>
                  <a:gd name="T9" fmla="*/ 0 h 27"/>
                  <a:gd name="T10" fmla="*/ 1118 w 1131"/>
                  <a:gd name="T11" fmla="*/ 0 h 27"/>
                  <a:gd name="T12" fmla="*/ 0 w 1131"/>
                  <a:gd name="T13" fmla="*/ 0 h 27"/>
                  <a:gd name="T14" fmla="*/ 0 60000 65536"/>
                  <a:gd name="T15" fmla="*/ 0 60000 65536"/>
                  <a:gd name="T16" fmla="*/ 0 60000 65536"/>
                  <a:gd name="T17" fmla="*/ 0 60000 65536"/>
                  <a:gd name="T18" fmla="*/ 0 60000 65536"/>
                  <a:gd name="T19" fmla="*/ 0 60000 65536"/>
                  <a:gd name="T20" fmla="*/ 0 60000 65536"/>
                  <a:gd name="T21" fmla="*/ 0 w 1131"/>
                  <a:gd name="T22" fmla="*/ 0 h 27"/>
                  <a:gd name="T23" fmla="*/ 1131 w 1131"/>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1" h="27">
                    <a:moveTo>
                      <a:pt x="0" y="0"/>
                    </a:moveTo>
                    <a:lnTo>
                      <a:pt x="0" y="27"/>
                    </a:lnTo>
                    <a:lnTo>
                      <a:pt x="1118" y="27"/>
                    </a:lnTo>
                    <a:lnTo>
                      <a:pt x="1131" y="14"/>
                    </a:lnTo>
                    <a:lnTo>
                      <a:pt x="1131" y="0"/>
                    </a:lnTo>
                    <a:lnTo>
                      <a:pt x="11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9" name="Freeform 18"/>
              <p:cNvSpPr>
                <a:spLocks/>
              </p:cNvSpPr>
              <p:nvPr/>
            </p:nvSpPr>
            <p:spPr bwMode="auto">
              <a:xfrm>
                <a:off x="1557" y="533"/>
                <a:ext cx="150" cy="217"/>
              </a:xfrm>
              <a:custGeom>
                <a:avLst/>
                <a:gdLst>
                  <a:gd name="T0" fmla="*/ 25 w 150"/>
                  <a:gd name="T1" fmla="*/ 0 h 217"/>
                  <a:gd name="T2" fmla="*/ 0 w 150"/>
                  <a:gd name="T3" fmla="*/ 13 h 217"/>
                  <a:gd name="T4" fmla="*/ 113 w 150"/>
                  <a:gd name="T5" fmla="*/ 217 h 217"/>
                  <a:gd name="T6" fmla="*/ 125 w 150"/>
                  <a:gd name="T7" fmla="*/ 217 h 217"/>
                  <a:gd name="T8" fmla="*/ 150 w 150"/>
                  <a:gd name="T9" fmla="*/ 217 h 217"/>
                  <a:gd name="T10" fmla="*/ 138 w 150"/>
                  <a:gd name="T11" fmla="*/ 204 h 217"/>
                  <a:gd name="T12" fmla="*/ 25 w 150"/>
                  <a:gd name="T13" fmla="*/ 0 h 217"/>
                  <a:gd name="T14" fmla="*/ 0 60000 65536"/>
                  <a:gd name="T15" fmla="*/ 0 60000 65536"/>
                  <a:gd name="T16" fmla="*/ 0 60000 65536"/>
                  <a:gd name="T17" fmla="*/ 0 60000 65536"/>
                  <a:gd name="T18" fmla="*/ 0 60000 65536"/>
                  <a:gd name="T19" fmla="*/ 0 60000 65536"/>
                  <a:gd name="T20" fmla="*/ 0 60000 65536"/>
                  <a:gd name="T21" fmla="*/ 0 w 150"/>
                  <a:gd name="T22" fmla="*/ 0 h 217"/>
                  <a:gd name="T23" fmla="*/ 150 w 150"/>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217">
                    <a:moveTo>
                      <a:pt x="25" y="0"/>
                    </a:moveTo>
                    <a:lnTo>
                      <a:pt x="0" y="13"/>
                    </a:lnTo>
                    <a:lnTo>
                      <a:pt x="113" y="217"/>
                    </a:lnTo>
                    <a:lnTo>
                      <a:pt x="125" y="217"/>
                    </a:lnTo>
                    <a:lnTo>
                      <a:pt x="150" y="217"/>
                    </a:lnTo>
                    <a:lnTo>
                      <a:pt x="138" y="204"/>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19"/>
              <p:cNvSpPr>
                <a:spLocks/>
              </p:cNvSpPr>
              <p:nvPr/>
            </p:nvSpPr>
            <p:spPr bwMode="auto">
              <a:xfrm>
                <a:off x="313" y="723"/>
                <a:ext cx="1369" cy="27"/>
              </a:xfrm>
              <a:custGeom>
                <a:avLst/>
                <a:gdLst>
                  <a:gd name="T0" fmla="*/ 1369 w 1369"/>
                  <a:gd name="T1" fmla="*/ 27 h 27"/>
                  <a:gd name="T2" fmla="*/ 1369 w 1369"/>
                  <a:gd name="T3" fmla="*/ 0 h 27"/>
                  <a:gd name="T4" fmla="*/ 25 w 1369"/>
                  <a:gd name="T5" fmla="*/ 0 h 27"/>
                  <a:gd name="T6" fmla="*/ 12 w 1369"/>
                  <a:gd name="T7" fmla="*/ 14 h 27"/>
                  <a:gd name="T8" fmla="*/ 0 w 1369"/>
                  <a:gd name="T9" fmla="*/ 27 h 27"/>
                  <a:gd name="T10" fmla="*/ 25 w 1369"/>
                  <a:gd name="T11" fmla="*/ 27 h 27"/>
                  <a:gd name="T12" fmla="*/ 1369 w 1369"/>
                  <a:gd name="T13" fmla="*/ 27 h 27"/>
                  <a:gd name="T14" fmla="*/ 0 60000 65536"/>
                  <a:gd name="T15" fmla="*/ 0 60000 65536"/>
                  <a:gd name="T16" fmla="*/ 0 60000 65536"/>
                  <a:gd name="T17" fmla="*/ 0 60000 65536"/>
                  <a:gd name="T18" fmla="*/ 0 60000 65536"/>
                  <a:gd name="T19" fmla="*/ 0 60000 65536"/>
                  <a:gd name="T20" fmla="*/ 0 60000 65536"/>
                  <a:gd name="T21" fmla="*/ 0 w 1369"/>
                  <a:gd name="T22" fmla="*/ 0 h 27"/>
                  <a:gd name="T23" fmla="*/ 1369 w 136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9" h="27">
                    <a:moveTo>
                      <a:pt x="1369" y="27"/>
                    </a:moveTo>
                    <a:lnTo>
                      <a:pt x="1369" y="0"/>
                    </a:lnTo>
                    <a:lnTo>
                      <a:pt x="25" y="0"/>
                    </a:lnTo>
                    <a:lnTo>
                      <a:pt x="12" y="14"/>
                    </a:lnTo>
                    <a:lnTo>
                      <a:pt x="0" y="27"/>
                    </a:lnTo>
                    <a:lnTo>
                      <a:pt x="25" y="27"/>
                    </a:lnTo>
                    <a:lnTo>
                      <a:pt x="1369"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Rectangle 20"/>
              <p:cNvSpPr>
                <a:spLocks noChangeArrowheads="1"/>
              </p:cNvSpPr>
              <p:nvPr/>
            </p:nvSpPr>
            <p:spPr bwMode="auto">
              <a:xfrm>
                <a:off x="325" y="737"/>
                <a:ext cx="3268" cy="3416"/>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grpSp>
      <p:sp>
        <p:nvSpPr>
          <p:cNvPr id="260208" name="Text Box 112"/>
          <p:cNvSpPr txBox="1">
            <a:spLocks noChangeArrowheads="1"/>
          </p:cNvSpPr>
          <p:nvPr/>
        </p:nvSpPr>
        <p:spPr bwMode="auto">
          <a:xfrm>
            <a:off x="6323013" y="3138488"/>
            <a:ext cx="1062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solidFill>
                  <a:srgbClr val="FF273F"/>
                </a:solidFill>
                <a:latin typeface="Verdana" pitchFamily="34" charset="0"/>
              </a:rPr>
              <a:t>Design</a:t>
            </a:r>
            <a:endParaRPr lang="en-US" altLang="en-US">
              <a:latin typeface="Verdana" pitchFamily="34" charset="0"/>
            </a:endParaRPr>
          </a:p>
        </p:txBody>
      </p:sp>
      <p:grpSp>
        <p:nvGrpSpPr>
          <p:cNvPr id="5" name="Group 116"/>
          <p:cNvGrpSpPr>
            <a:grpSpLocks/>
          </p:cNvGrpSpPr>
          <p:nvPr/>
        </p:nvGrpSpPr>
        <p:grpSpPr bwMode="auto">
          <a:xfrm>
            <a:off x="623888" y="1522413"/>
            <a:ext cx="4884737" cy="1538287"/>
            <a:chOff x="393" y="959"/>
            <a:chExt cx="3077" cy="969"/>
          </a:xfrm>
        </p:grpSpPr>
        <p:grpSp>
          <p:nvGrpSpPr>
            <p:cNvPr id="8230" name="Group 115"/>
            <p:cNvGrpSpPr>
              <a:grpSpLocks/>
            </p:cNvGrpSpPr>
            <p:nvPr/>
          </p:nvGrpSpPr>
          <p:grpSpPr bwMode="auto">
            <a:xfrm>
              <a:off x="393" y="959"/>
              <a:ext cx="3077" cy="969"/>
              <a:chOff x="393" y="959"/>
              <a:chExt cx="3077" cy="969"/>
            </a:xfrm>
          </p:grpSpPr>
          <p:sp>
            <p:nvSpPr>
              <p:cNvPr id="8232" name="Rectangle 56"/>
              <p:cNvSpPr>
                <a:spLocks noChangeArrowheads="1"/>
              </p:cNvSpPr>
              <p:nvPr/>
            </p:nvSpPr>
            <p:spPr bwMode="auto">
              <a:xfrm>
                <a:off x="1061" y="1639"/>
                <a:ext cx="698" cy="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33" name="Rectangle 57"/>
              <p:cNvSpPr>
                <a:spLocks noChangeArrowheads="1"/>
              </p:cNvSpPr>
              <p:nvPr/>
            </p:nvSpPr>
            <p:spPr bwMode="auto">
              <a:xfrm>
                <a:off x="1061" y="1639"/>
                <a:ext cx="710" cy="22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34" name="Rectangle 58"/>
              <p:cNvSpPr>
                <a:spLocks noChangeArrowheads="1"/>
              </p:cNvSpPr>
              <p:nvPr/>
            </p:nvSpPr>
            <p:spPr bwMode="auto">
              <a:xfrm>
                <a:off x="503" y="1012"/>
                <a:ext cx="16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solidFill>
                      <a:srgbClr val="FF273F"/>
                    </a:solidFill>
                    <a:latin typeface="Courier New" pitchFamily="49" charset="0"/>
                  </a:rPr>
                  <a:t>Application objects</a:t>
                </a:r>
                <a:endParaRPr lang="en-US" altLang="en-US">
                  <a:solidFill>
                    <a:srgbClr val="FFCC19"/>
                  </a:solidFill>
                </a:endParaRPr>
              </a:p>
            </p:txBody>
          </p:sp>
          <p:sp>
            <p:nvSpPr>
              <p:cNvPr id="8235" name="Freeform 59"/>
              <p:cNvSpPr>
                <a:spLocks/>
              </p:cNvSpPr>
              <p:nvPr/>
            </p:nvSpPr>
            <p:spPr bwMode="auto">
              <a:xfrm>
                <a:off x="393" y="959"/>
                <a:ext cx="139" cy="233"/>
              </a:xfrm>
              <a:custGeom>
                <a:avLst/>
                <a:gdLst>
                  <a:gd name="T0" fmla="*/ 0 w 139"/>
                  <a:gd name="T1" fmla="*/ 219 h 233"/>
                  <a:gd name="T2" fmla="*/ 25 w 139"/>
                  <a:gd name="T3" fmla="*/ 233 h 233"/>
                  <a:gd name="T4" fmla="*/ 139 w 139"/>
                  <a:gd name="T5" fmla="*/ 27 h 233"/>
                  <a:gd name="T6" fmla="*/ 127 w 139"/>
                  <a:gd name="T7" fmla="*/ 0 h 233"/>
                  <a:gd name="T8" fmla="*/ 127 w 139"/>
                  <a:gd name="T9" fmla="*/ 0 h 233"/>
                  <a:gd name="T10" fmla="*/ 114 w 139"/>
                  <a:gd name="T11" fmla="*/ 13 h 233"/>
                  <a:gd name="T12" fmla="*/ 0 w 139"/>
                  <a:gd name="T13" fmla="*/ 219 h 233"/>
                  <a:gd name="T14" fmla="*/ 0 60000 65536"/>
                  <a:gd name="T15" fmla="*/ 0 60000 65536"/>
                  <a:gd name="T16" fmla="*/ 0 60000 65536"/>
                  <a:gd name="T17" fmla="*/ 0 60000 65536"/>
                  <a:gd name="T18" fmla="*/ 0 60000 65536"/>
                  <a:gd name="T19" fmla="*/ 0 60000 65536"/>
                  <a:gd name="T20" fmla="*/ 0 60000 65536"/>
                  <a:gd name="T21" fmla="*/ 0 w 139"/>
                  <a:gd name="T22" fmla="*/ 0 h 233"/>
                  <a:gd name="T23" fmla="*/ 139 w 13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233">
                    <a:moveTo>
                      <a:pt x="0" y="219"/>
                    </a:moveTo>
                    <a:lnTo>
                      <a:pt x="25" y="233"/>
                    </a:lnTo>
                    <a:lnTo>
                      <a:pt x="139" y="27"/>
                    </a:lnTo>
                    <a:lnTo>
                      <a:pt x="127" y="0"/>
                    </a:lnTo>
                    <a:lnTo>
                      <a:pt x="114" y="13"/>
                    </a:lnTo>
                    <a:lnTo>
                      <a:pt x="0"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6" name="Freeform 61"/>
              <p:cNvSpPr>
                <a:spLocks/>
              </p:cNvSpPr>
              <p:nvPr/>
            </p:nvSpPr>
            <p:spPr bwMode="auto">
              <a:xfrm>
                <a:off x="2132" y="972"/>
                <a:ext cx="139" cy="220"/>
              </a:xfrm>
              <a:custGeom>
                <a:avLst/>
                <a:gdLst>
                  <a:gd name="T0" fmla="*/ 25 w 139"/>
                  <a:gd name="T1" fmla="*/ 0 h 220"/>
                  <a:gd name="T2" fmla="*/ 0 w 139"/>
                  <a:gd name="T3" fmla="*/ 14 h 220"/>
                  <a:gd name="T4" fmla="*/ 101 w 139"/>
                  <a:gd name="T5" fmla="*/ 220 h 220"/>
                  <a:gd name="T6" fmla="*/ 114 w 139"/>
                  <a:gd name="T7" fmla="*/ 220 h 220"/>
                  <a:gd name="T8" fmla="*/ 139 w 139"/>
                  <a:gd name="T9" fmla="*/ 220 h 220"/>
                  <a:gd name="T10" fmla="*/ 127 w 139"/>
                  <a:gd name="T11" fmla="*/ 206 h 220"/>
                  <a:gd name="T12" fmla="*/ 25 w 139"/>
                  <a:gd name="T13" fmla="*/ 0 h 220"/>
                  <a:gd name="T14" fmla="*/ 0 60000 65536"/>
                  <a:gd name="T15" fmla="*/ 0 60000 65536"/>
                  <a:gd name="T16" fmla="*/ 0 60000 65536"/>
                  <a:gd name="T17" fmla="*/ 0 60000 65536"/>
                  <a:gd name="T18" fmla="*/ 0 60000 65536"/>
                  <a:gd name="T19" fmla="*/ 0 60000 65536"/>
                  <a:gd name="T20" fmla="*/ 0 60000 65536"/>
                  <a:gd name="T21" fmla="*/ 0 w 139"/>
                  <a:gd name="T22" fmla="*/ 0 h 220"/>
                  <a:gd name="T23" fmla="*/ 139 w 139"/>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220">
                    <a:moveTo>
                      <a:pt x="25" y="0"/>
                    </a:moveTo>
                    <a:lnTo>
                      <a:pt x="0" y="14"/>
                    </a:lnTo>
                    <a:lnTo>
                      <a:pt x="101" y="220"/>
                    </a:lnTo>
                    <a:lnTo>
                      <a:pt x="114" y="220"/>
                    </a:lnTo>
                    <a:lnTo>
                      <a:pt x="139" y="220"/>
                    </a:lnTo>
                    <a:lnTo>
                      <a:pt x="127" y="206"/>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Rectangle 63"/>
              <p:cNvSpPr>
                <a:spLocks noChangeArrowheads="1"/>
              </p:cNvSpPr>
              <p:nvPr/>
            </p:nvSpPr>
            <p:spPr bwMode="auto">
              <a:xfrm>
                <a:off x="415" y="1187"/>
                <a:ext cx="3055" cy="741"/>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38" name="Rectangle 64"/>
              <p:cNvSpPr>
                <a:spLocks noChangeArrowheads="1"/>
              </p:cNvSpPr>
              <p:nvPr/>
            </p:nvSpPr>
            <p:spPr bwMode="auto">
              <a:xfrm>
                <a:off x="2000" y="1269"/>
                <a:ext cx="697"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39" name="Rectangle 65"/>
              <p:cNvSpPr>
                <a:spLocks noChangeArrowheads="1"/>
              </p:cNvSpPr>
              <p:nvPr/>
            </p:nvSpPr>
            <p:spPr bwMode="auto">
              <a:xfrm>
                <a:off x="2000" y="1269"/>
                <a:ext cx="710" cy="233"/>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40" name="Rectangle 66"/>
              <p:cNvSpPr>
                <a:spLocks noChangeArrowheads="1"/>
              </p:cNvSpPr>
              <p:nvPr/>
            </p:nvSpPr>
            <p:spPr bwMode="auto">
              <a:xfrm>
                <a:off x="2139" y="1626"/>
                <a:ext cx="697"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41" name="Rectangle 67"/>
              <p:cNvSpPr>
                <a:spLocks noChangeArrowheads="1"/>
              </p:cNvSpPr>
              <p:nvPr/>
            </p:nvSpPr>
            <p:spPr bwMode="auto">
              <a:xfrm>
                <a:off x="2139" y="1626"/>
                <a:ext cx="710" cy="233"/>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42" name="Line 68"/>
              <p:cNvSpPr>
                <a:spLocks noChangeShapeType="1"/>
              </p:cNvSpPr>
              <p:nvPr/>
            </p:nvSpPr>
            <p:spPr bwMode="auto">
              <a:xfrm flipV="1">
                <a:off x="1353" y="1488"/>
                <a:ext cx="938" cy="15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3" name="Line 69"/>
              <p:cNvSpPr>
                <a:spLocks noChangeShapeType="1"/>
              </p:cNvSpPr>
              <p:nvPr/>
            </p:nvSpPr>
            <p:spPr bwMode="auto">
              <a:xfrm flipV="1">
                <a:off x="1759" y="1736"/>
                <a:ext cx="380" cy="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4" name="Line 70"/>
              <p:cNvSpPr>
                <a:spLocks noChangeShapeType="1"/>
              </p:cNvSpPr>
              <p:nvPr/>
            </p:nvSpPr>
            <p:spPr bwMode="auto">
              <a:xfrm>
                <a:off x="2291" y="1488"/>
                <a:ext cx="190" cy="1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31" name="Line 114"/>
            <p:cNvSpPr>
              <a:spLocks noChangeShapeType="1"/>
            </p:cNvSpPr>
            <p:nvPr/>
          </p:nvSpPr>
          <p:spPr bwMode="auto">
            <a:xfrm>
              <a:off x="532" y="972"/>
              <a:ext cx="1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118"/>
          <p:cNvGrpSpPr>
            <a:grpSpLocks/>
          </p:cNvGrpSpPr>
          <p:nvPr/>
        </p:nvGrpSpPr>
        <p:grpSpPr bwMode="auto">
          <a:xfrm>
            <a:off x="703263" y="3103563"/>
            <a:ext cx="4694237" cy="3289300"/>
            <a:chOff x="443" y="1955"/>
            <a:chExt cx="2957" cy="2072"/>
          </a:xfrm>
        </p:grpSpPr>
        <p:sp>
          <p:nvSpPr>
            <p:cNvPr id="8225" name="Rectangle 72"/>
            <p:cNvSpPr>
              <a:spLocks noChangeArrowheads="1"/>
            </p:cNvSpPr>
            <p:nvPr/>
          </p:nvSpPr>
          <p:spPr bwMode="auto">
            <a:xfrm>
              <a:off x="589" y="2015"/>
              <a:ext cx="13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solidFill>
                    <a:srgbClr val="FF273F"/>
                  </a:solidFill>
                  <a:latin typeface="Courier New" pitchFamily="49" charset="0"/>
                </a:rPr>
                <a:t>Solution objects</a:t>
              </a:r>
              <a:endParaRPr lang="en-US" altLang="en-US"/>
            </a:p>
          </p:txBody>
        </p:sp>
        <p:sp>
          <p:nvSpPr>
            <p:cNvPr id="8226" name="Freeform 73"/>
            <p:cNvSpPr>
              <a:spLocks/>
            </p:cNvSpPr>
            <p:nvPr/>
          </p:nvSpPr>
          <p:spPr bwMode="auto">
            <a:xfrm>
              <a:off x="443" y="1966"/>
              <a:ext cx="135" cy="224"/>
            </a:xfrm>
            <a:custGeom>
              <a:avLst/>
              <a:gdLst>
                <a:gd name="T0" fmla="*/ 0 w 135"/>
                <a:gd name="T1" fmla="*/ 211 h 224"/>
                <a:gd name="T2" fmla="*/ 25 w 135"/>
                <a:gd name="T3" fmla="*/ 224 h 224"/>
                <a:gd name="T4" fmla="*/ 135 w 135"/>
                <a:gd name="T5" fmla="*/ 26 h 224"/>
                <a:gd name="T6" fmla="*/ 122 w 135"/>
                <a:gd name="T7" fmla="*/ 0 h 224"/>
                <a:gd name="T8" fmla="*/ 122 w 135"/>
                <a:gd name="T9" fmla="*/ 0 h 224"/>
                <a:gd name="T10" fmla="*/ 110 w 135"/>
                <a:gd name="T11" fmla="*/ 13 h 224"/>
                <a:gd name="T12" fmla="*/ 0 w 135"/>
                <a:gd name="T13" fmla="*/ 211 h 224"/>
                <a:gd name="T14" fmla="*/ 0 60000 65536"/>
                <a:gd name="T15" fmla="*/ 0 60000 65536"/>
                <a:gd name="T16" fmla="*/ 0 60000 65536"/>
                <a:gd name="T17" fmla="*/ 0 60000 65536"/>
                <a:gd name="T18" fmla="*/ 0 60000 65536"/>
                <a:gd name="T19" fmla="*/ 0 60000 65536"/>
                <a:gd name="T20" fmla="*/ 0 60000 65536"/>
                <a:gd name="T21" fmla="*/ 0 w 135"/>
                <a:gd name="T22" fmla="*/ 0 h 224"/>
                <a:gd name="T23" fmla="*/ 135 w 135"/>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224">
                  <a:moveTo>
                    <a:pt x="0" y="211"/>
                  </a:moveTo>
                  <a:lnTo>
                    <a:pt x="25" y="224"/>
                  </a:lnTo>
                  <a:lnTo>
                    <a:pt x="135" y="26"/>
                  </a:lnTo>
                  <a:lnTo>
                    <a:pt x="122" y="0"/>
                  </a:lnTo>
                  <a:lnTo>
                    <a:pt x="110" y="13"/>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75"/>
            <p:cNvSpPr>
              <a:spLocks/>
            </p:cNvSpPr>
            <p:nvPr/>
          </p:nvSpPr>
          <p:spPr bwMode="auto">
            <a:xfrm>
              <a:off x="1961" y="1955"/>
              <a:ext cx="134" cy="211"/>
            </a:xfrm>
            <a:custGeom>
              <a:avLst/>
              <a:gdLst>
                <a:gd name="T0" fmla="*/ 24 w 134"/>
                <a:gd name="T1" fmla="*/ 0 h 211"/>
                <a:gd name="T2" fmla="*/ 0 w 134"/>
                <a:gd name="T3" fmla="*/ 13 h 211"/>
                <a:gd name="T4" fmla="*/ 98 w 134"/>
                <a:gd name="T5" fmla="*/ 211 h 211"/>
                <a:gd name="T6" fmla="*/ 110 w 134"/>
                <a:gd name="T7" fmla="*/ 211 h 211"/>
                <a:gd name="T8" fmla="*/ 134 w 134"/>
                <a:gd name="T9" fmla="*/ 211 h 211"/>
                <a:gd name="T10" fmla="*/ 122 w 134"/>
                <a:gd name="T11" fmla="*/ 198 h 211"/>
                <a:gd name="T12" fmla="*/ 24 w 134"/>
                <a:gd name="T13" fmla="*/ 0 h 211"/>
                <a:gd name="T14" fmla="*/ 0 60000 65536"/>
                <a:gd name="T15" fmla="*/ 0 60000 65536"/>
                <a:gd name="T16" fmla="*/ 0 60000 65536"/>
                <a:gd name="T17" fmla="*/ 0 60000 65536"/>
                <a:gd name="T18" fmla="*/ 0 60000 65536"/>
                <a:gd name="T19" fmla="*/ 0 60000 65536"/>
                <a:gd name="T20" fmla="*/ 0 60000 65536"/>
                <a:gd name="T21" fmla="*/ 0 w 134"/>
                <a:gd name="T22" fmla="*/ 0 h 211"/>
                <a:gd name="T23" fmla="*/ 134 w 134"/>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211">
                  <a:moveTo>
                    <a:pt x="24" y="0"/>
                  </a:moveTo>
                  <a:lnTo>
                    <a:pt x="0" y="13"/>
                  </a:lnTo>
                  <a:lnTo>
                    <a:pt x="98" y="211"/>
                  </a:lnTo>
                  <a:lnTo>
                    <a:pt x="110" y="211"/>
                  </a:lnTo>
                  <a:lnTo>
                    <a:pt x="134" y="211"/>
                  </a:lnTo>
                  <a:lnTo>
                    <a:pt x="122" y="198"/>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8" name="Rectangle 77"/>
            <p:cNvSpPr>
              <a:spLocks noChangeArrowheads="1"/>
            </p:cNvSpPr>
            <p:nvPr/>
          </p:nvSpPr>
          <p:spPr bwMode="auto">
            <a:xfrm>
              <a:off x="443" y="2175"/>
              <a:ext cx="2957" cy="185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29" name="Line 117"/>
            <p:cNvSpPr>
              <a:spLocks noChangeShapeType="1"/>
            </p:cNvSpPr>
            <p:nvPr/>
          </p:nvSpPr>
          <p:spPr bwMode="auto">
            <a:xfrm>
              <a:off x="567" y="1966"/>
              <a:ext cx="13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121"/>
          <p:cNvGrpSpPr>
            <a:grpSpLocks/>
          </p:cNvGrpSpPr>
          <p:nvPr/>
        </p:nvGrpSpPr>
        <p:grpSpPr bwMode="auto">
          <a:xfrm>
            <a:off x="6075363" y="846138"/>
            <a:ext cx="2132012" cy="5811837"/>
            <a:chOff x="3860" y="533"/>
            <a:chExt cx="1343" cy="3661"/>
          </a:xfrm>
        </p:grpSpPr>
        <p:sp>
          <p:nvSpPr>
            <p:cNvPr id="8222" name="Rectangle 22"/>
            <p:cNvSpPr>
              <a:spLocks noChangeArrowheads="1"/>
            </p:cNvSpPr>
            <p:nvPr/>
          </p:nvSpPr>
          <p:spPr bwMode="auto">
            <a:xfrm>
              <a:off x="3860" y="4002"/>
              <a:ext cx="13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latin typeface="Verdana" pitchFamily="34" charset="0"/>
                </a:rPr>
                <a:t>Existing Machine</a:t>
              </a:r>
              <a:endParaRPr lang="en-US" altLang="en-US" sz="2000">
                <a:latin typeface="Verdana" pitchFamily="34" charset="0"/>
              </a:endParaRPr>
            </a:p>
          </p:txBody>
        </p:sp>
        <p:sp>
          <p:nvSpPr>
            <p:cNvPr id="8223" name="Rectangle 54"/>
            <p:cNvSpPr>
              <a:spLocks noChangeArrowheads="1"/>
            </p:cNvSpPr>
            <p:nvPr/>
          </p:nvSpPr>
          <p:spPr bwMode="auto">
            <a:xfrm>
              <a:off x="3860" y="533"/>
              <a:ext cx="6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000" b="0">
                  <a:solidFill>
                    <a:srgbClr val="000000"/>
                  </a:solidFill>
                  <a:latin typeface="Verdana" pitchFamily="34" charset="0"/>
                </a:rPr>
                <a:t>Problem</a:t>
              </a:r>
              <a:endParaRPr lang="en-US" altLang="en-US" sz="2000">
                <a:latin typeface="Verdana" pitchFamily="34" charset="0"/>
              </a:endParaRPr>
            </a:p>
          </p:txBody>
        </p:sp>
        <p:sp>
          <p:nvSpPr>
            <p:cNvPr id="8224" name="Line 120"/>
            <p:cNvSpPr>
              <a:spLocks noChangeShapeType="1"/>
            </p:cNvSpPr>
            <p:nvPr/>
          </p:nvSpPr>
          <p:spPr bwMode="auto">
            <a:xfrm>
              <a:off x="3923" y="750"/>
              <a:ext cx="0" cy="316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132"/>
          <p:cNvGrpSpPr>
            <a:grpSpLocks/>
          </p:cNvGrpSpPr>
          <p:nvPr/>
        </p:nvGrpSpPr>
        <p:grpSpPr bwMode="auto">
          <a:xfrm>
            <a:off x="1193800" y="5057775"/>
            <a:ext cx="3903663" cy="1177925"/>
            <a:chOff x="752" y="3186"/>
            <a:chExt cx="2459" cy="742"/>
          </a:xfrm>
        </p:grpSpPr>
        <p:sp>
          <p:nvSpPr>
            <p:cNvPr id="8208" name="Rectangle 94"/>
            <p:cNvSpPr>
              <a:spLocks noChangeArrowheads="1"/>
            </p:cNvSpPr>
            <p:nvPr/>
          </p:nvSpPr>
          <p:spPr bwMode="auto">
            <a:xfrm>
              <a:off x="867" y="3186"/>
              <a:ext cx="20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solidFill>
                    <a:srgbClr val="000000"/>
                  </a:solidFill>
                  <a:latin typeface="Courier New" pitchFamily="49" charset="0"/>
                </a:rPr>
                <a:t>Off-the-Shelf Components</a:t>
              </a:r>
              <a:endParaRPr lang="en-US" altLang="en-US"/>
            </a:p>
          </p:txBody>
        </p:sp>
        <p:sp>
          <p:nvSpPr>
            <p:cNvPr id="8209" name="Rectangle 99"/>
            <p:cNvSpPr>
              <a:spLocks noChangeArrowheads="1"/>
            </p:cNvSpPr>
            <p:nvPr/>
          </p:nvSpPr>
          <p:spPr bwMode="auto">
            <a:xfrm>
              <a:off x="752" y="3364"/>
              <a:ext cx="2459" cy="5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10" name="Rectangle 100"/>
            <p:cNvSpPr>
              <a:spLocks noChangeArrowheads="1"/>
            </p:cNvSpPr>
            <p:nvPr/>
          </p:nvSpPr>
          <p:spPr bwMode="auto">
            <a:xfrm>
              <a:off x="2120" y="3704"/>
              <a:ext cx="597" cy="177"/>
            </a:xfrm>
            <a:prstGeom prst="rect">
              <a:avLst/>
            </a:prstGeom>
            <a:solidFill>
              <a:srgbClr val="FFFFFF"/>
            </a:solidFill>
            <a:ln w="3175">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11" name="Rectangle 101"/>
            <p:cNvSpPr>
              <a:spLocks noChangeArrowheads="1"/>
            </p:cNvSpPr>
            <p:nvPr/>
          </p:nvSpPr>
          <p:spPr bwMode="auto">
            <a:xfrm>
              <a:off x="2120" y="3704"/>
              <a:ext cx="608" cy="1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12" name="Rectangle 102"/>
            <p:cNvSpPr>
              <a:spLocks noChangeArrowheads="1"/>
            </p:cNvSpPr>
            <p:nvPr/>
          </p:nvSpPr>
          <p:spPr bwMode="auto">
            <a:xfrm>
              <a:off x="1913" y="3422"/>
              <a:ext cx="598" cy="177"/>
            </a:xfrm>
            <a:prstGeom prst="rect">
              <a:avLst/>
            </a:prstGeom>
            <a:solidFill>
              <a:srgbClr val="FFFFFF"/>
            </a:solidFill>
            <a:ln w="3175">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13" name="Rectangle 103"/>
            <p:cNvSpPr>
              <a:spLocks noChangeArrowheads="1"/>
            </p:cNvSpPr>
            <p:nvPr/>
          </p:nvSpPr>
          <p:spPr bwMode="auto">
            <a:xfrm>
              <a:off x="1913" y="3422"/>
              <a:ext cx="608" cy="1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14" name="Rectangle 104"/>
            <p:cNvSpPr>
              <a:spLocks noChangeArrowheads="1"/>
            </p:cNvSpPr>
            <p:nvPr/>
          </p:nvSpPr>
          <p:spPr bwMode="auto">
            <a:xfrm>
              <a:off x="1088" y="3575"/>
              <a:ext cx="597" cy="176"/>
            </a:xfrm>
            <a:prstGeom prst="rect">
              <a:avLst/>
            </a:prstGeom>
            <a:solidFill>
              <a:srgbClr val="FFFFFF"/>
            </a:solidFill>
            <a:ln w="3175">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15" name="Rectangle 105"/>
            <p:cNvSpPr>
              <a:spLocks noChangeArrowheads="1"/>
            </p:cNvSpPr>
            <p:nvPr/>
          </p:nvSpPr>
          <p:spPr bwMode="auto">
            <a:xfrm>
              <a:off x="1088" y="3575"/>
              <a:ext cx="608" cy="1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8216" name="Line 106"/>
            <p:cNvSpPr>
              <a:spLocks noChangeShapeType="1"/>
            </p:cNvSpPr>
            <p:nvPr/>
          </p:nvSpPr>
          <p:spPr bwMode="auto">
            <a:xfrm flipH="1" flipV="1">
              <a:off x="2217" y="3599"/>
              <a:ext cx="207" cy="10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7" name="Line 107"/>
            <p:cNvSpPr>
              <a:spLocks noChangeShapeType="1"/>
            </p:cNvSpPr>
            <p:nvPr/>
          </p:nvSpPr>
          <p:spPr bwMode="auto">
            <a:xfrm flipH="1" flipV="1">
              <a:off x="1685" y="3657"/>
              <a:ext cx="435"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8" name="Line 108"/>
            <p:cNvSpPr>
              <a:spLocks noChangeShapeType="1"/>
            </p:cNvSpPr>
            <p:nvPr/>
          </p:nvSpPr>
          <p:spPr bwMode="auto">
            <a:xfrm flipH="1">
              <a:off x="1685" y="3505"/>
              <a:ext cx="228" cy="15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9" name="Line 129"/>
            <p:cNvSpPr>
              <a:spLocks noChangeShapeType="1"/>
            </p:cNvSpPr>
            <p:nvPr/>
          </p:nvSpPr>
          <p:spPr bwMode="auto">
            <a:xfrm flipH="1" flipV="1">
              <a:off x="2941" y="3186"/>
              <a:ext cx="114"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130"/>
            <p:cNvSpPr>
              <a:spLocks noChangeShapeType="1"/>
            </p:cNvSpPr>
            <p:nvPr/>
          </p:nvSpPr>
          <p:spPr bwMode="auto">
            <a:xfrm flipV="1">
              <a:off x="802" y="3186"/>
              <a:ext cx="33"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131"/>
            <p:cNvSpPr>
              <a:spLocks noChangeShapeType="1"/>
            </p:cNvSpPr>
            <p:nvPr/>
          </p:nvSpPr>
          <p:spPr bwMode="auto">
            <a:xfrm flipH="1">
              <a:off x="835" y="3186"/>
              <a:ext cx="20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60229" name="Line 133"/>
          <p:cNvSpPr>
            <a:spLocks noChangeShapeType="1"/>
          </p:cNvSpPr>
          <p:nvPr/>
        </p:nvSpPr>
        <p:spPr bwMode="auto">
          <a:xfrm flipH="1">
            <a:off x="3848100" y="2928938"/>
            <a:ext cx="0" cy="1471612"/>
          </a:xfrm>
          <a:prstGeom prst="line">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0230" name="Line 134"/>
          <p:cNvSpPr>
            <a:spLocks noChangeShapeType="1"/>
          </p:cNvSpPr>
          <p:nvPr/>
        </p:nvSpPr>
        <p:spPr bwMode="auto">
          <a:xfrm flipH="1">
            <a:off x="2147888" y="4684713"/>
            <a:ext cx="1371600" cy="990600"/>
          </a:xfrm>
          <a:prstGeom prst="line">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0231" name="Line 135"/>
          <p:cNvSpPr>
            <a:spLocks noChangeShapeType="1"/>
          </p:cNvSpPr>
          <p:nvPr/>
        </p:nvSpPr>
        <p:spPr bwMode="auto">
          <a:xfrm flipH="1">
            <a:off x="1997075" y="2928938"/>
            <a:ext cx="147638" cy="2746375"/>
          </a:xfrm>
          <a:prstGeom prst="line">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0105">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0208">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0106">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6010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602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6023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60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5" grpId="0" build="p" autoUpdateAnimBg="0"/>
      <p:bldP spid="260106" grpId="0" build="p" autoUpdateAnimBg="0"/>
      <p:bldP spid="260107" grpId="0" autoUpdateAnimBg="0"/>
      <p:bldP spid="260208" grpId="0" build="p" autoUpdateAnimBg="0"/>
      <p:bldP spid="260229" grpId="0" animBg="1"/>
      <p:bldP spid="260230" grpId="0" animBg="1"/>
      <p:bldP spid="26023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050" y="1670050"/>
            <a:ext cx="2039938"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3491" name="Rectangle 4"/>
          <p:cNvSpPr>
            <a:spLocks noGrp="1" noChangeArrowheads="1"/>
          </p:cNvSpPr>
          <p:nvPr>
            <p:ph type="title"/>
          </p:nvPr>
        </p:nvSpPr>
        <p:spPr/>
        <p:txBody>
          <a:bodyPr/>
          <a:lstStyle/>
          <a:p>
            <a:pPr eaLnBrk="1" hangingPunct="1"/>
            <a:r>
              <a:rPr lang="en-US" altLang="en-US" smtClean="0">
                <a:ea typeface="ＭＳ Ｐゴシック" pitchFamily="34" charset="-128"/>
              </a:rPr>
              <a:t>A Draw Sitation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8" y="2090738"/>
            <a:ext cx="18303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9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413" y="1944688"/>
            <a:ext cx="19812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16" name="Rectangle 7"/>
          <p:cNvSpPr>
            <a:spLocks noGrp="1" noChangeArrowheads="1"/>
          </p:cNvSpPr>
          <p:nvPr>
            <p:ph type="title"/>
          </p:nvPr>
        </p:nvSpPr>
        <p:spPr/>
        <p:txBody>
          <a:bodyPr/>
          <a:lstStyle/>
          <a:p>
            <a:pPr eaLnBrk="1" hangingPunct="1"/>
            <a:r>
              <a:rPr lang="en-US" altLang="en-US" smtClean="0">
                <a:ea typeface="ＭＳ Ｐゴシック" pitchFamily="34" charset="-128"/>
              </a:rPr>
              <a:t>Strategy for determining a winning move</a:t>
            </a:r>
          </a:p>
        </p:txBody>
      </p:sp>
      <p:grpSp>
        <p:nvGrpSpPr>
          <p:cNvPr id="2" name="Group 10"/>
          <p:cNvGrpSpPr>
            <a:grpSpLocks/>
          </p:cNvGrpSpPr>
          <p:nvPr/>
        </p:nvGrpSpPr>
        <p:grpSpPr bwMode="auto">
          <a:xfrm>
            <a:off x="2547938" y="2486025"/>
            <a:ext cx="1101725" cy="1149350"/>
            <a:chOff x="1738" y="1566"/>
            <a:chExt cx="752" cy="724"/>
          </a:xfrm>
        </p:grpSpPr>
        <p:sp>
          <p:nvSpPr>
            <p:cNvPr id="64519" name="Line 8"/>
            <p:cNvSpPr>
              <a:spLocks noChangeShapeType="1"/>
            </p:cNvSpPr>
            <p:nvPr/>
          </p:nvSpPr>
          <p:spPr bwMode="auto">
            <a:xfrm>
              <a:off x="1738" y="1579"/>
              <a:ext cx="745"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0" name="Line 9"/>
            <p:cNvSpPr>
              <a:spLocks noChangeShapeType="1"/>
            </p:cNvSpPr>
            <p:nvPr/>
          </p:nvSpPr>
          <p:spPr bwMode="auto">
            <a:xfrm>
              <a:off x="2490" y="1566"/>
              <a:ext cx="0" cy="72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4518" name="Rectangle 11"/>
          <p:cNvSpPr>
            <a:spLocks noChangeArrowheads="1"/>
          </p:cNvSpPr>
          <p:nvPr/>
        </p:nvSpPr>
        <p:spPr bwMode="auto">
          <a:xfrm>
            <a:off x="1503363" y="62960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ea typeface="ＭＳ Ｐゴシック" pitchFamily="34" charset="-128"/>
              </a:rPr>
              <a:t>Winning Situations for Tic-Tac-Toe</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893763"/>
            <a:ext cx="2322512"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8" y="903288"/>
            <a:ext cx="2293937"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5"/>
          <p:cNvGrpSpPr>
            <a:grpSpLocks/>
          </p:cNvGrpSpPr>
          <p:nvPr/>
        </p:nvGrpSpPr>
        <p:grpSpPr bwMode="auto">
          <a:xfrm>
            <a:off x="1193800" y="1208088"/>
            <a:ext cx="942975" cy="1135062"/>
            <a:chOff x="1738" y="1566"/>
            <a:chExt cx="752" cy="724"/>
          </a:xfrm>
        </p:grpSpPr>
        <p:sp>
          <p:nvSpPr>
            <p:cNvPr id="65580" name="Line 6"/>
            <p:cNvSpPr>
              <a:spLocks noChangeShapeType="1"/>
            </p:cNvSpPr>
            <p:nvPr/>
          </p:nvSpPr>
          <p:spPr bwMode="auto">
            <a:xfrm>
              <a:off x="1738" y="1579"/>
              <a:ext cx="745"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1" name="Line 7"/>
            <p:cNvSpPr>
              <a:spLocks noChangeShapeType="1"/>
            </p:cNvSpPr>
            <p:nvPr/>
          </p:nvSpPr>
          <p:spPr bwMode="auto">
            <a:xfrm>
              <a:off x="2490" y="1566"/>
              <a:ext cx="0" cy="72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flipV="1">
            <a:off x="2959100" y="1206500"/>
            <a:ext cx="944563" cy="1135063"/>
            <a:chOff x="1738" y="1566"/>
            <a:chExt cx="752" cy="724"/>
          </a:xfrm>
        </p:grpSpPr>
        <p:sp>
          <p:nvSpPr>
            <p:cNvPr id="65578" name="Line 9"/>
            <p:cNvSpPr>
              <a:spLocks noChangeShapeType="1"/>
            </p:cNvSpPr>
            <p:nvPr/>
          </p:nvSpPr>
          <p:spPr bwMode="auto">
            <a:xfrm>
              <a:off x="1738" y="1579"/>
              <a:ext cx="745"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9" name="Line 10"/>
            <p:cNvSpPr>
              <a:spLocks noChangeShapeType="1"/>
            </p:cNvSpPr>
            <p:nvPr/>
          </p:nvSpPr>
          <p:spPr bwMode="auto">
            <a:xfrm>
              <a:off x="2490" y="1566"/>
              <a:ext cx="0" cy="72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6554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5" y="914400"/>
            <a:ext cx="2293938"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4" name="Group 12"/>
          <p:cNvGrpSpPr>
            <a:grpSpLocks/>
          </p:cNvGrpSpPr>
          <p:nvPr/>
        </p:nvGrpSpPr>
        <p:grpSpPr bwMode="auto">
          <a:xfrm flipH="1" flipV="1">
            <a:off x="4960938" y="1217613"/>
            <a:ext cx="942975" cy="1135062"/>
            <a:chOff x="1738" y="1566"/>
            <a:chExt cx="752" cy="724"/>
          </a:xfrm>
        </p:grpSpPr>
        <p:sp>
          <p:nvSpPr>
            <p:cNvPr id="65576" name="Line 13"/>
            <p:cNvSpPr>
              <a:spLocks noChangeShapeType="1"/>
            </p:cNvSpPr>
            <p:nvPr/>
          </p:nvSpPr>
          <p:spPr bwMode="auto">
            <a:xfrm>
              <a:off x="1738" y="1579"/>
              <a:ext cx="745"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7" name="Line 14"/>
            <p:cNvSpPr>
              <a:spLocks noChangeShapeType="1"/>
            </p:cNvSpPr>
            <p:nvPr/>
          </p:nvSpPr>
          <p:spPr bwMode="auto">
            <a:xfrm>
              <a:off x="2490" y="1566"/>
              <a:ext cx="0" cy="72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6554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963" y="936625"/>
            <a:ext cx="2293937"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 name="Group 16"/>
          <p:cNvGrpSpPr>
            <a:grpSpLocks/>
          </p:cNvGrpSpPr>
          <p:nvPr/>
        </p:nvGrpSpPr>
        <p:grpSpPr bwMode="auto">
          <a:xfrm flipH="1">
            <a:off x="6884988" y="1249363"/>
            <a:ext cx="944562" cy="1135062"/>
            <a:chOff x="1738" y="1566"/>
            <a:chExt cx="752" cy="724"/>
          </a:xfrm>
        </p:grpSpPr>
        <p:sp>
          <p:nvSpPr>
            <p:cNvPr id="65574" name="Line 17"/>
            <p:cNvSpPr>
              <a:spLocks noChangeShapeType="1"/>
            </p:cNvSpPr>
            <p:nvPr/>
          </p:nvSpPr>
          <p:spPr bwMode="auto">
            <a:xfrm>
              <a:off x="1738" y="1579"/>
              <a:ext cx="745"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18"/>
            <p:cNvSpPr>
              <a:spLocks noChangeShapeType="1"/>
            </p:cNvSpPr>
            <p:nvPr/>
          </p:nvSpPr>
          <p:spPr bwMode="auto">
            <a:xfrm>
              <a:off x="2490" y="1566"/>
              <a:ext cx="0" cy="72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65547"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935288"/>
            <a:ext cx="232092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40"/>
          <p:cNvGrpSpPr>
            <a:grpSpLocks/>
          </p:cNvGrpSpPr>
          <p:nvPr/>
        </p:nvGrpSpPr>
        <p:grpSpPr bwMode="auto">
          <a:xfrm>
            <a:off x="1090613" y="3271838"/>
            <a:ext cx="1001712" cy="1138237"/>
            <a:chOff x="779" y="2152"/>
            <a:chExt cx="683" cy="717"/>
          </a:xfrm>
        </p:grpSpPr>
        <p:sp>
          <p:nvSpPr>
            <p:cNvPr id="65572" name="Line 26"/>
            <p:cNvSpPr>
              <a:spLocks noChangeShapeType="1"/>
            </p:cNvSpPr>
            <p:nvPr/>
          </p:nvSpPr>
          <p:spPr bwMode="auto">
            <a:xfrm flipH="1">
              <a:off x="779" y="2159"/>
              <a:ext cx="683" cy="696"/>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3" name="Line 27"/>
            <p:cNvSpPr>
              <a:spLocks noChangeShapeType="1"/>
            </p:cNvSpPr>
            <p:nvPr/>
          </p:nvSpPr>
          <p:spPr bwMode="auto">
            <a:xfrm>
              <a:off x="1462" y="2152"/>
              <a:ext cx="0" cy="717"/>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65549"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2901950"/>
            <a:ext cx="2322513"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7" name="Group 37"/>
          <p:cNvGrpSpPr>
            <a:grpSpLocks/>
          </p:cNvGrpSpPr>
          <p:nvPr/>
        </p:nvGrpSpPr>
        <p:grpSpPr bwMode="auto">
          <a:xfrm flipH="1">
            <a:off x="2951163" y="3238500"/>
            <a:ext cx="1000125" cy="1138238"/>
            <a:chOff x="2013" y="2131"/>
            <a:chExt cx="683" cy="717"/>
          </a:xfrm>
        </p:grpSpPr>
        <p:sp>
          <p:nvSpPr>
            <p:cNvPr id="65570" name="Line 29"/>
            <p:cNvSpPr>
              <a:spLocks noChangeShapeType="1"/>
            </p:cNvSpPr>
            <p:nvPr/>
          </p:nvSpPr>
          <p:spPr bwMode="auto">
            <a:xfrm flipH="1">
              <a:off x="2013" y="2138"/>
              <a:ext cx="683" cy="696"/>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1" name="Line 30"/>
            <p:cNvSpPr>
              <a:spLocks noChangeShapeType="1"/>
            </p:cNvSpPr>
            <p:nvPr/>
          </p:nvSpPr>
          <p:spPr bwMode="auto">
            <a:xfrm>
              <a:off x="2696" y="2131"/>
              <a:ext cx="0" cy="717"/>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65551"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113" y="2852738"/>
            <a:ext cx="232092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8" name="Group 38"/>
          <p:cNvGrpSpPr>
            <a:grpSpLocks/>
          </p:cNvGrpSpPr>
          <p:nvPr/>
        </p:nvGrpSpPr>
        <p:grpSpPr bwMode="auto">
          <a:xfrm flipV="1">
            <a:off x="4948238" y="3216275"/>
            <a:ext cx="1001712" cy="1138238"/>
            <a:chOff x="3376" y="2117"/>
            <a:chExt cx="683" cy="717"/>
          </a:xfrm>
        </p:grpSpPr>
        <p:sp>
          <p:nvSpPr>
            <p:cNvPr id="65568" name="Line 32"/>
            <p:cNvSpPr>
              <a:spLocks noChangeShapeType="1"/>
            </p:cNvSpPr>
            <p:nvPr/>
          </p:nvSpPr>
          <p:spPr bwMode="auto">
            <a:xfrm flipH="1">
              <a:off x="3376" y="2124"/>
              <a:ext cx="683" cy="696"/>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9" name="Line 33"/>
            <p:cNvSpPr>
              <a:spLocks noChangeShapeType="1"/>
            </p:cNvSpPr>
            <p:nvPr/>
          </p:nvSpPr>
          <p:spPr bwMode="auto">
            <a:xfrm>
              <a:off x="4059" y="2117"/>
              <a:ext cx="0" cy="717"/>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65553"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75" y="2865438"/>
            <a:ext cx="232092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9" name="Group 39"/>
          <p:cNvGrpSpPr>
            <a:grpSpLocks/>
          </p:cNvGrpSpPr>
          <p:nvPr/>
        </p:nvGrpSpPr>
        <p:grpSpPr bwMode="auto">
          <a:xfrm flipH="1" flipV="1">
            <a:off x="6870700" y="3216275"/>
            <a:ext cx="1001713" cy="1138238"/>
            <a:chOff x="4687" y="2117"/>
            <a:chExt cx="683" cy="717"/>
          </a:xfrm>
        </p:grpSpPr>
        <p:sp>
          <p:nvSpPr>
            <p:cNvPr id="65566" name="Line 35"/>
            <p:cNvSpPr>
              <a:spLocks noChangeShapeType="1"/>
            </p:cNvSpPr>
            <p:nvPr/>
          </p:nvSpPr>
          <p:spPr bwMode="auto">
            <a:xfrm flipH="1">
              <a:off x="4687" y="2124"/>
              <a:ext cx="683" cy="696"/>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7" name="Line 36"/>
            <p:cNvSpPr>
              <a:spLocks noChangeShapeType="1"/>
            </p:cNvSpPr>
            <p:nvPr/>
          </p:nvSpPr>
          <p:spPr bwMode="auto">
            <a:xfrm>
              <a:off x="5370" y="2117"/>
              <a:ext cx="0" cy="717"/>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49"/>
          <p:cNvGrpSpPr>
            <a:grpSpLocks/>
          </p:cNvGrpSpPr>
          <p:nvPr/>
        </p:nvGrpSpPr>
        <p:grpSpPr bwMode="auto">
          <a:xfrm>
            <a:off x="1354138" y="5003800"/>
            <a:ext cx="5045075" cy="1209675"/>
            <a:chOff x="924" y="3152"/>
            <a:chExt cx="3441" cy="762"/>
          </a:xfrm>
        </p:grpSpPr>
        <p:grpSp>
          <p:nvGrpSpPr>
            <p:cNvPr id="65559" name="Group 19"/>
            <p:cNvGrpSpPr>
              <a:grpSpLocks/>
            </p:cNvGrpSpPr>
            <p:nvPr/>
          </p:nvGrpSpPr>
          <p:grpSpPr bwMode="auto">
            <a:xfrm>
              <a:off x="2543" y="3199"/>
              <a:ext cx="644" cy="715"/>
              <a:chOff x="1738" y="1566"/>
              <a:chExt cx="752" cy="724"/>
            </a:xfrm>
          </p:grpSpPr>
          <p:sp>
            <p:nvSpPr>
              <p:cNvPr id="65564" name="Line 20"/>
              <p:cNvSpPr>
                <a:spLocks noChangeShapeType="1"/>
              </p:cNvSpPr>
              <p:nvPr/>
            </p:nvSpPr>
            <p:spPr bwMode="auto">
              <a:xfrm>
                <a:off x="1738" y="1579"/>
                <a:ext cx="745"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5" name="Line 21"/>
              <p:cNvSpPr>
                <a:spLocks noChangeShapeType="1"/>
              </p:cNvSpPr>
              <p:nvPr/>
            </p:nvSpPr>
            <p:spPr bwMode="auto">
              <a:xfrm>
                <a:off x="2490" y="1566"/>
                <a:ext cx="0" cy="72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5560" name="Group 41"/>
            <p:cNvGrpSpPr>
              <a:grpSpLocks/>
            </p:cNvGrpSpPr>
            <p:nvPr/>
          </p:nvGrpSpPr>
          <p:grpSpPr bwMode="auto">
            <a:xfrm>
              <a:off x="3682" y="3152"/>
              <a:ext cx="683" cy="717"/>
              <a:chOff x="779" y="2152"/>
              <a:chExt cx="683" cy="717"/>
            </a:xfrm>
          </p:grpSpPr>
          <p:sp>
            <p:nvSpPr>
              <p:cNvPr id="65562" name="Line 42"/>
              <p:cNvSpPr>
                <a:spLocks noChangeShapeType="1"/>
              </p:cNvSpPr>
              <p:nvPr/>
            </p:nvSpPr>
            <p:spPr bwMode="auto">
              <a:xfrm flipH="1">
                <a:off x="779" y="2159"/>
                <a:ext cx="683" cy="696"/>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3" name="Line 43"/>
              <p:cNvSpPr>
                <a:spLocks noChangeShapeType="1"/>
              </p:cNvSpPr>
              <p:nvPr/>
            </p:nvSpPr>
            <p:spPr bwMode="auto">
              <a:xfrm>
                <a:off x="1462" y="2152"/>
                <a:ext cx="0" cy="717"/>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5561" name="AutoShape 44"/>
            <p:cNvSpPr>
              <a:spLocks noChangeArrowheads="1"/>
            </p:cNvSpPr>
            <p:nvPr/>
          </p:nvSpPr>
          <p:spPr bwMode="auto">
            <a:xfrm>
              <a:off x="924" y="3173"/>
              <a:ext cx="1442" cy="717"/>
            </a:xfrm>
            <a:prstGeom prst="cloudCallout">
              <a:avLst>
                <a:gd name="adj1" fmla="val 83426"/>
                <a:gd name="adj2" fmla="val 28523"/>
              </a:avLst>
            </a:prstGeom>
            <a:solidFill>
              <a:schemeClr val="bg1"/>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Winning</a:t>
              </a:r>
            </a:p>
            <a:p>
              <a:pPr algn="ctr"/>
              <a:r>
                <a:rPr lang="en-US" altLang="en-US">
                  <a:latin typeface="Palatino" charset="0"/>
                </a:rPr>
                <a:t>Patterns</a:t>
              </a:r>
            </a:p>
          </p:txBody>
        </p:sp>
      </p:grpSp>
      <p:grpSp>
        <p:nvGrpSpPr>
          <p:cNvPr id="13" name="Group 48"/>
          <p:cNvGrpSpPr>
            <a:grpSpLocks/>
          </p:cNvGrpSpPr>
          <p:nvPr/>
        </p:nvGrpSpPr>
        <p:grpSpPr bwMode="auto">
          <a:xfrm>
            <a:off x="7099300" y="5062538"/>
            <a:ext cx="944563" cy="1135062"/>
            <a:chOff x="4843" y="3189"/>
            <a:chExt cx="644" cy="715"/>
          </a:xfrm>
        </p:grpSpPr>
        <p:sp>
          <p:nvSpPr>
            <p:cNvPr id="65557" name="Line 46"/>
            <p:cNvSpPr>
              <a:spLocks noChangeShapeType="1"/>
            </p:cNvSpPr>
            <p:nvPr/>
          </p:nvSpPr>
          <p:spPr bwMode="auto">
            <a:xfrm>
              <a:off x="4843" y="3535"/>
              <a:ext cx="638"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8" name="Line 47"/>
            <p:cNvSpPr>
              <a:spLocks noChangeShapeType="1"/>
            </p:cNvSpPr>
            <p:nvPr/>
          </p:nvSpPr>
          <p:spPr bwMode="auto">
            <a:xfrm>
              <a:off x="5487" y="3189"/>
              <a:ext cx="0" cy="715"/>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r>
              <a:rPr lang="en-US" altLang="en-US" smtClean="0">
                <a:ea typeface="ＭＳ Ｐゴシック" pitchFamily="34" charset="-128"/>
              </a:rPr>
              <a:t>Get-15 and Tic-Tac-Toe are identical problems</a:t>
            </a:r>
          </a:p>
        </p:txBody>
      </p:sp>
      <p:sp>
        <p:nvSpPr>
          <p:cNvPr id="66563" name="Rectangle 1027"/>
          <p:cNvSpPr>
            <a:spLocks noGrp="1" noChangeArrowheads="1"/>
          </p:cNvSpPr>
          <p:nvPr>
            <p:ph type="body" idx="1"/>
          </p:nvPr>
        </p:nvSpPr>
        <p:spPr>
          <a:xfrm>
            <a:off x="563563" y="1095375"/>
            <a:ext cx="8255000" cy="1882775"/>
          </a:xfrm>
        </p:spPr>
        <p:txBody>
          <a:bodyPr/>
          <a:lstStyle/>
          <a:p>
            <a:r>
              <a:rPr lang="en-US" altLang="en-US" sz="2000" smtClean="0">
                <a:ea typeface="ＭＳ Ｐゴシック" pitchFamily="34" charset="-128"/>
              </a:rPr>
              <a:t>Any three numbers that solve the 15 problem also solve tic-tac-toe.</a:t>
            </a:r>
          </a:p>
          <a:p>
            <a:r>
              <a:rPr lang="en-US" altLang="en-US" sz="2000" smtClean="0">
                <a:ea typeface="ＭＳ Ｐゴシック" pitchFamily="34" charset="-128"/>
              </a:rPr>
              <a:t>Any tic-tac-toe solution is also a solution the 15 problem</a:t>
            </a:r>
          </a:p>
          <a:p>
            <a:r>
              <a:rPr lang="en-US" altLang="en-US" sz="2000" smtClean="0">
                <a:ea typeface="ＭＳ Ｐゴシック" pitchFamily="34" charset="-128"/>
              </a:rPr>
              <a:t>To see the relationship between the two games, we simply arrange the 9 digits into the following pattern</a:t>
            </a:r>
          </a:p>
        </p:txBody>
      </p:sp>
      <p:grpSp>
        <p:nvGrpSpPr>
          <p:cNvPr id="66564" name="Group 1040"/>
          <p:cNvGrpSpPr>
            <a:grpSpLocks/>
          </p:cNvGrpSpPr>
          <p:nvPr/>
        </p:nvGrpSpPr>
        <p:grpSpPr bwMode="auto">
          <a:xfrm>
            <a:off x="209550" y="2819400"/>
            <a:ext cx="3813175" cy="3108325"/>
            <a:chOff x="1805" y="1767"/>
            <a:chExt cx="2601" cy="1958"/>
          </a:xfrm>
        </p:grpSpPr>
        <p:pic>
          <p:nvPicPr>
            <p:cNvPr id="66565"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 y="1767"/>
              <a:ext cx="2601" cy="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6566" name="Text Box 1030"/>
            <p:cNvSpPr txBox="1">
              <a:spLocks noChangeArrowheads="1"/>
            </p:cNvSpPr>
            <p:nvPr/>
          </p:nvSpPr>
          <p:spPr bwMode="auto">
            <a:xfrm>
              <a:off x="2358" y="1924"/>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8</a:t>
              </a:r>
            </a:p>
          </p:txBody>
        </p:sp>
        <p:sp>
          <p:nvSpPr>
            <p:cNvPr id="66567" name="Text Box 1031"/>
            <p:cNvSpPr txBox="1">
              <a:spLocks noChangeArrowheads="1"/>
            </p:cNvSpPr>
            <p:nvPr/>
          </p:nvSpPr>
          <p:spPr bwMode="auto">
            <a:xfrm>
              <a:off x="2950" y="1924"/>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1</a:t>
              </a:r>
            </a:p>
          </p:txBody>
        </p:sp>
        <p:sp>
          <p:nvSpPr>
            <p:cNvPr id="66568" name="Text Box 1032"/>
            <p:cNvSpPr txBox="1">
              <a:spLocks noChangeArrowheads="1"/>
            </p:cNvSpPr>
            <p:nvPr/>
          </p:nvSpPr>
          <p:spPr bwMode="auto">
            <a:xfrm>
              <a:off x="3542" y="1924"/>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6</a:t>
              </a:r>
            </a:p>
          </p:txBody>
        </p:sp>
        <p:sp>
          <p:nvSpPr>
            <p:cNvPr id="66569" name="Text Box 1034"/>
            <p:cNvSpPr txBox="1">
              <a:spLocks noChangeArrowheads="1"/>
            </p:cNvSpPr>
            <p:nvPr/>
          </p:nvSpPr>
          <p:spPr bwMode="auto">
            <a:xfrm>
              <a:off x="2358" y="2500"/>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3</a:t>
              </a:r>
            </a:p>
          </p:txBody>
        </p:sp>
        <p:sp>
          <p:nvSpPr>
            <p:cNvPr id="66570" name="Text Box 1035"/>
            <p:cNvSpPr txBox="1">
              <a:spLocks noChangeArrowheads="1"/>
            </p:cNvSpPr>
            <p:nvPr/>
          </p:nvSpPr>
          <p:spPr bwMode="auto">
            <a:xfrm>
              <a:off x="2950" y="2500"/>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5</a:t>
              </a:r>
            </a:p>
          </p:txBody>
        </p:sp>
        <p:sp>
          <p:nvSpPr>
            <p:cNvPr id="66571" name="Text Box 1036"/>
            <p:cNvSpPr txBox="1">
              <a:spLocks noChangeArrowheads="1"/>
            </p:cNvSpPr>
            <p:nvPr/>
          </p:nvSpPr>
          <p:spPr bwMode="auto">
            <a:xfrm>
              <a:off x="3542" y="2500"/>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7</a:t>
              </a:r>
            </a:p>
          </p:txBody>
        </p:sp>
        <p:sp>
          <p:nvSpPr>
            <p:cNvPr id="66572" name="Text Box 1037"/>
            <p:cNvSpPr txBox="1">
              <a:spLocks noChangeArrowheads="1"/>
            </p:cNvSpPr>
            <p:nvPr/>
          </p:nvSpPr>
          <p:spPr bwMode="auto">
            <a:xfrm>
              <a:off x="2358" y="3076"/>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4</a:t>
              </a:r>
            </a:p>
          </p:txBody>
        </p:sp>
        <p:sp>
          <p:nvSpPr>
            <p:cNvPr id="66573" name="Text Box 1038"/>
            <p:cNvSpPr txBox="1">
              <a:spLocks noChangeArrowheads="1"/>
            </p:cNvSpPr>
            <p:nvPr/>
          </p:nvSpPr>
          <p:spPr bwMode="auto">
            <a:xfrm>
              <a:off x="2950" y="3076"/>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9</a:t>
              </a:r>
            </a:p>
          </p:txBody>
        </p:sp>
        <p:sp>
          <p:nvSpPr>
            <p:cNvPr id="66574" name="Text Box 1039"/>
            <p:cNvSpPr txBox="1">
              <a:spLocks noChangeArrowheads="1"/>
            </p:cNvSpPr>
            <p:nvPr/>
          </p:nvSpPr>
          <p:spPr bwMode="auto">
            <a:xfrm>
              <a:off x="3542" y="3076"/>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2</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endParaRPr lang="en-US" altLang="en-US" smtClean="0">
              <a:ea typeface="ＭＳ Ｐゴシック" pitchFamily="34" charset="-128"/>
            </a:endParaRPr>
          </a:p>
        </p:txBody>
      </p:sp>
      <p:pic>
        <p:nvPicPr>
          <p:cNvPr id="24475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175" y="3084513"/>
            <a:ext cx="381158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588" name="Text Box 15"/>
          <p:cNvSpPr txBox="1">
            <a:spLocks noChangeArrowheads="1"/>
          </p:cNvSpPr>
          <p:nvPr/>
        </p:nvSpPr>
        <p:spPr bwMode="auto">
          <a:xfrm>
            <a:off x="5003800" y="33337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8</a:t>
            </a:r>
          </a:p>
        </p:txBody>
      </p:sp>
      <p:sp>
        <p:nvSpPr>
          <p:cNvPr id="67589" name="Text Box 16"/>
          <p:cNvSpPr txBox="1">
            <a:spLocks noChangeArrowheads="1"/>
          </p:cNvSpPr>
          <p:nvPr/>
        </p:nvSpPr>
        <p:spPr bwMode="auto">
          <a:xfrm>
            <a:off x="5872163" y="33337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1</a:t>
            </a:r>
          </a:p>
        </p:txBody>
      </p:sp>
      <p:sp>
        <p:nvSpPr>
          <p:cNvPr id="67590" name="Text Box 17"/>
          <p:cNvSpPr txBox="1">
            <a:spLocks noChangeArrowheads="1"/>
          </p:cNvSpPr>
          <p:nvPr/>
        </p:nvSpPr>
        <p:spPr bwMode="auto">
          <a:xfrm>
            <a:off x="6740525" y="33337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6</a:t>
            </a:r>
          </a:p>
        </p:txBody>
      </p:sp>
      <p:sp>
        <p:nvSpPr>
          <p:cNvPr id="67591" name="Text Box 18"/>
          <p:cNvSpPr txBox="1">
            <a:spLocks noChangeArrowheads="1"/>
          </p:cNvSpPr>
          <p:nvPr/>
        </p:nvSpPr>
        <p:spPr bwMode="auto">
          <a:xfrm>
            <a:off x="5003800" y="42481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3</a:t>
            </a:r>
          </a:p>
        </p:txBody>
      </p:sp>
      <p:sp>
        <p:nvSpPr>
          <p:cNvPr id="67592" name="Text Box 19"/>
          <p:cNvSpPr txBox="1">
            <a:spLocks noChangeArrowheads="1"/>
          </p:cNvSpPr>
          <p:nvPr/>
        </p:nvSpPr>
        <p:spPr bwMode="auto">
          <a:xfrm>
            <a:off x="5872163" y="42481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5</a:t>
            </a:r>
          </a:p>
        </p:txBody>
      </p:sp>
      <p:sp>
        <p:nvSpPr>
          <p:cNvPr id="67593" name="Text Box 20"/>
          <p:cNvSpPr txBox="1">
            <a:spLocks noChangeArrowheads="1"/>
          </p:cNvSpPr>
          <p:nvPr/>
        </p:nvSpPr>
        <p:spPr bwMode="auto">
          <a:xfrm>
            <a:off x="6740525" y="42481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7</a:t>
            </a:r>
          </a:p>
        </p:txBody>
      </p:sp>
      <p:sp>
        <p:nvSpPr>
          <p:cNvPr id="67594" name="Text Box 21"/>
          <p:cNvSpPr txBox="1">
            <a:spLocks noChangeArrowheads="1"/>
          </p:cNvSpPr>
          <p:nvPr/>
        </p:nvSpPr>
        <p:spPr bwMode="auto">
          <a:xfrm>
            <a:off x="5003800" y="51625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4</a:t>
            </a:r>
          </a:p>
        </p:txBody>
      </p:sp>
      <p:sp>
        <p:nvSpPr>
          <p:cNvPr id="67595" name="Text Box 22"/>
          <p:cNvSpPr txBox="1">
            <a:spLocks noChangeArrowheads="1"/>
          </p:cNvSpPr>
          <p:nvPr/>
        </p:nvSpPr>
        <p:spPr bwMode="auto">
          <a:xfrm>
            <a:off x="5872163" y="51625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9</a:t>
            </a:r>
          </a:p>
        </p:txBody>
      </p:sp>
      <p:sp>
        <p:nvSpPr>
          <p:cNvPr id="67596" name="Text Box 23"/>
          <p:cNvSpPr txBox="1">
            <a:spLocks noChangeArrowheads="1"/>
          </p:cNvSpPr>
          <p:nvPr/>
        </p:nvSpPr>
        <p:spPr bwMode="auto">
          <a:xfrm>
            <a:off x="6740525" y="5162550"/>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2</a:t>
            </a:r>
          </a:p>
        </p:txBody>
      </p:sp>
      <p:sp>
        <p:nvSpPr>
          <p:cNvPr id="244765" name="Text Box 29"/>
          <p:cNvSpPr txBox="1">
            <a:spLocks noChangeArrowheads="1"/>
          </p:cNvSpPr>
          <p:nvPr/>
        </p:nvSpPr>
        <p:spPr bwMode="auto">
          <a:xfrm>
            <a:off x="2722563" y="13604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1</a:t>
            </a:r>
          </a:p>
        </p:txBody>
      </p:sp>
      <p:sp>
        <p:nvSpPr>
          <p:cNvPr id="244766" name="Text Box 30"/>
          <p:cNvSpPr txBox="1">
            <a:spLocks noChangeArrowheads="1"/>
          </p:cNvSpPr>
          <p:nvPr/>
        </p:nvSpPr>
        <p:spPr bwMode="auto">
          <a:xfrm>
            <a:off x="3765550" y="1360488"/>
            <a:ext cx="169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5</a:t>
            </a:r>
          </a:p>
        </p:txBody>
      </p:sp>
      <p:sp>
        <p:nvSpPr>
          <p:cNvPr id="244767" name="Text Box 31"/>
          <p:cNvSpPr txBox="1">
            <a:spLocks noChangeArrowheads="1"/>
          </p:cNvSpPr>
          <p:nvPr/>
        </p:nvSpPr>
        <p:spPr bwMode="auto">
          <a:xfrm>
            <a:off x="5922963" y="13604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8</a:t>
            </a:r>
          </a:p>
        </p:txBody>
      </p:sp>
      <p:sp>
        <p:nvSpPr>
          <p:cNvPr id="244768" name="Text Box 32"/>
          <p:cNvSpPr txBox="1">
            <a:spLocks noChangeArrowheads="1"/>
          </p:cNvSpPr>
          <p:nvPr/>
        </p:nvSpPr>
        <p:spPr bwMode="auto">
          <a:xfrm>
            <a:off x="4868863" y="1360488"/>
            <a:ext cx="171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3</a:t>
            </a:r>
          </a:p>
        </p:txBody>
      </p:sp>
      <p:sp>
        <p:nvSpPr>
          <p:cNvPr id="244769" name="Text Box 33"/>
          <p:cNvSpPr txBox="1">
            <a:spLocks noChangeArrowheads="1"/>
          </p:cNvSpPr>
          <p:nvPr/>
        </p:nvSpPr>
        <p:spPr bwMode="auto">
          <a:xfrm>
            <a:off x="3108325" y="2209800"/>
            <a:ext cx="169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6</a:t>
            </a:r>
          </a:p>
        </p:txBody>
      </p:sp>
      <p:sp>
        <p:nvSpPr>
          <p:cNvPr id="244770" name="Text Box 34"/>
          <p:cNvSpPr txBox="1">
            <a:spLocks noChangeArrowheads="1"/>
          </p:cNvSpPr>
          <p:nvPr/>
        </p:nvSpPr>
        <p:spPr bwMode="auto">
          <a:xfrm>
            <a:off x="4070350" y="2224088"/>
            <a:ext cx="169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9</a:t>
            </a:r>
          </a:p>
        </p:txBody>
      </p:sp>
      <p:sp>
        <p:nvSpPr>
          <p:cNvPr id="244771" name="Text Box 35"/>
          <p:cNvSpPr txBox="1">
            <a:spLocks noChangeArrowheads="1"/>
          </p:cNvSpPr>
          <p:nvPr/>
        </p:nvSpPr>
        <p:spPr bwMode="auto">
          <a:xfrm>
            <a:off x="6205538" y="22240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2</a:t>
            </a:r>
          </a:p>
        </p:txBody>
      </p:sp>
      <p:sp>
        <p:nvSpPr>
          <p:cNvPr id="244772" name="Text Box 36"/>
          <p:cNvSpPr txBox="1">
            <a:spLocks noChangeArrowheads="1"/>
          </p:cNvSpPr>
          <p:nvPr/>
        </p:nvSpPr>
        <p:spPr bwMode="auto">
          <a:xfrm>
            <a:off x="5151438" y="2224088"/>
            <a:ext cx="169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en-US" altLang="en-US" sz="3200">
                <a:latin typeface="Palatino" charset="0"/>
              </a:rPr>
              <a:t>7</a:t>
            </a:r>
          </a:p>
        </p:txBody>
      </p:sp>
      <p:sp>
        <p:nvSpPr>
          <p:cNvPr id="244774" name="AutoShape 38"/>
          <p:cNvSpPr>
            <a:spLocks noChangeArrowheads="1"/>
          </p:cNvSpPr>
          <p:nvPr/>
        </p:nvSpPr>
        <p:spPr bwMode="auto">
          <a:xfrm>
            <a:off x="5710238" y="3338513"/>
            <a:ext cx="598487" cy="573087"/>
          </a:xfrm>
          <a:prstGeom prst="octagon">
            <a:avLst>
              <a:gd name="adj" fmla="val 29287"/>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776" name="AutoShape 40"/>
          <p:cNvSpPr>
            <a:spLocks noChangeArrowheads="1"/>
          </p:cNvSpPr>
          <p:nvPr/>
        </p:nvSpPr>
        <p:spPr bwMode="auto">
          <a:xfrm>
            <a:off x="5756275" y="4303713"/>
            <a:ext cx="598488" cy="573087"/>
          </a:xfrm>
          <a:prstGeom prst="octagon">
            <a:avLst>
              <a:gd name="adj" fmla="val 29287"/>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777" name="AutoShape 41"/>
          <p:cNvSpPr>
            <a:spLocks noChangeArrowheads="1"/>
          </p:cNvSpPr>
          <p:nvPr/>
        </p:nvSpPr>
        <p:spPr bwMode="auto">
          <a:xfrm>
            <a:off x="4887913" y="4305300"/>
            <a:ext cx="596900" cy="573088"/>
          </a:xfrm>
          <a:prstGeom prst="octagon">
            <a:avLst>
              <a:gd name="adj" fmla="val 29287"/>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780" name="AutoShape 44"/>
          <p:cNvSpPr>
            <a:spLocks noChangeArrowheads="1"/>
          </p:cNvSpPr>
          <p:nvPr/>
        </p:nvSpPr>
        <p:spPr bwMode="auto">
          <a:xfrm>
            <a:off x="6583363" y="5191125"/>
            <a:ext cx="620712" cy="722313"/>
          </a:xfrm>
          <a:prstGeom prst="star4">
            <a:avLst>
              <a:gd name="adj" fmla="val 125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781" name="AutoShape 45"/>
          <p:cNvSpPr>
            <a:spLocks noChangeArrowheads="1"/>
          </p:cNvSpPr>
          <p:nvPr/>
        </p:nvSpPr>
        <p:spPr bwMode="auto">
          <a:xfrm>
            <a:off x="5762625" y="5141913"/>
            <a:ext cx="620713" cy="722312"/>
          </a:xfrm>
          <a:prstGeom prst="star4">
            <a:avLst>
              <a:gd name="adj" fmla="val 125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761" name="AutoShape 25"/>
          <p:cNvSpPr>
            <a:spLocks noChangeArrowheads="1"/>
          </p:cNvSpPr>
          <p:nvPr/>
        </p:nvSpPr>
        <p:spPr bwMode="auto">
          <a:xfrm>
            <a:off x="7291388" y="5072063"/>
            <a:ext cx="666750" cy="747712"/>
          </a:xfrm>
          <a:prstGeom prst="smileyFace">
            <a:avLst>
              <a:gd name="adj" fmla="val 4653"/>
            </a:avLst>
          </a:prstGeom>
          <a:solidFill>
            <a:srgbClr val="FF6600"/>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782" name="AutoShape 46"/>
          <p:cNvSpPr>
            <a:spLocks noChangeArrowheads="1"/>
          </p:cNvSpPr>
          <p:nvPr/>
        </p:nvSpPr>
        <p:spPr bwMode="auto">
          <a:xfrm>
            <a:off x="6584950" y="4178300"/>
            <a:ext cx="620713" cy="722313"/>
          </a:xfrm>
          <a:prstGeom prst="star4">
            <a:avLst>
              <a:gd name="adj" fmla="val 125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797" name="AutoShape 61"/>
          <p:cNvSpPr>
            <a:spLocks noChangeArrowheads="1"/>
          </p:cNvSpPr>
          <p:nvPr/>
        </p:nvSpPr>
        <p:spPr bwMode="auto">
          <a:xfrm>
            <a:off x="4889500" y="3363913"/>
            <a:ext cx="598488" cy="573087"/>
          </a:xfrm>
          <a:prstGeom prst="octagon">
            <a:avLst>
              <a:gd name="adj" fmla="val 29287"/>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nvGrpSpPr>
          <p:cNvPr id="2" name="Group 66"/>
          <p:cNvGrpSpPr>
            <a:grpSpLocks/>
          </p:cNvGrpSpPr>
          <p:nvPr/>
        </p:nvGrpSpPr>
        <p:grpSpPr bwMode="auto">
          <a:xfrm>
            <a:off x="93663" y="1249363"/>
            <a:ext cx="2478087" cy="1514475"/>
            <a:chOff x="64" y="787"/>
            <a:chExt cx="1690" cy="954"/>
          </a:xfrm>
        </p:grpSpPr>
        <p:sp>
          <p:nvSpPr>
            <p:cNvPr id="67628" name="Text Box 27"/>
            <p:cNvSpPr txBox="1">
              <a:spLocks noChangeArrowheads="1"/>
            </p:cNvSpPr>
            <p:nvPr/>
          </p:nvSpPr>
          <p:spPr bwMode="auto">
            <a:xfrm>
              <a:off x="510" y="829"/>
              <a:ext cx="6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400">
                  <a:latin typeface="Palatino" charset="0"/>
                </a:rPr>
                <a:t>You: </a:t>
              </a:r>
            </a:p>
          </p:txBody>
        </p:sp>
        <p:sp>
          <p:nvSpPr>
            <p:cNvPr id="67629" name="Text Box 28"/>
            <p:cNvSpPr txBox="1">
              <a:spLocks noChangeArrowheads="1"/>
            </p:cNvSpPr>
            <p:nvPr/>
          </p:nvSpPr>
          <p:spPr bwMode="auto">
            <a:xfrm>
              <a:off x="510" y="1373"/>
              <a:ext cx="12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2400">
                  <a:latin typeface="Palatino" charset="0"/>
                </a:rPr>
                <a:t>Opponent: </a:t>
              </a:r>
            </a:p>
          </p:txBody>
        </p:sp>
        <p:sp>
          <p:nvSpPr>
            <p:cNvPr id="67630" name="AutoShape 43"/>
            <p:cNvSpPr>
              <a:spLocks noChangeArrowheads="1"/>
            </p:cNvSpPr>
            <p:nvPr/>
          </p:nvSpPr>
          <p:spPr bwMode="auto">
            <a:xfrm>
              <a:off x="112" y="1286"/>
              <a:ext cx="424" cy="455"/>
            </a:xfrm>
            <a:prstGeom prst="star4">
              <a:avLst>
                <a:gd name="adj" fmla="val 125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67631" name="AutoShape 62"/>
            <p:cNvSpPr>
              <a:spLocks noChangeArrowheads="1"/>
            </p:cNvSpPr>
            <p:nvPr/>
          </p:nvSpPr>
          <p:spPr bwMode="auto">
            <a:xfrm>
              <a:off x="64" y="787"/>
              <a:ext cx="408" cy="361"/>
            </a:xfrm>
            <a:prstGeom prst="octagon">
              <a:avLst>
                <a:gd name="adj" fmla="val 29287"/>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sp>
        <p:nvSpPr>
          <p:cNvPr id="244799" name="AutoShape 63"/>
          <p:cNvSpPr>
            <a:spLocks noChangeArrowheads="1"/>
          </p:cNvSpPr>
          <p:nvPr/>
        </p:nvSpPr>
        <p:spPr bwMode="auto">
          <a:xfrm>
            <a:off x="6608763" y="3313113"/>
            <a:ext cx="620712" cy="722312"/>
          </a:xfrm>
          <a:prstGeom prst="star4">
            <a:avLst>
              <a:gd name="adj" fmla="val 12500"/>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800" name="AutoShape 64"/>
          <p:cNvSpPr>
            <a:spLocks noChangeArrowheads="1"/>
          </p:cNvSpPr>
          <p:nvPr/>
        </p:nvSpPr>
        <p:spPr bwMode="auto">
          <a:xfrm>
            <a:off x="7299325" y="4125913"/>
            <a:ext cx="668338" cy="747712"/>
          </a:xfrm>
          <a:prstGeom prst="smileyFace">
            <a:avLst>
              <a:gd name="adj" fmla="val 4653"/>
            </a:avLst>
          </a:prstGeom>
          <a:solidFill>
            <a:srgbClr val="FF6600"/>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244801" name="AutoShape 65"/>
          <p:cNvSpPr>
            <a:spLocks noChangeArrowheads="1"/>
          </p:cNvSpPr>
          <p:nvPr/>
        </p:nvSpPr>
        <p:spPr bwMode="auto">
          <a:xfrm>
            <a:off x="7299325" y="3211513"/>
            <a:ext cx="668338" cy="747712"/>
          </a:xfrm>
          <a:prstGeom prst="smileyFace">
            <a:avLst>
              <a:gd name="adj" fmla="val 4653"/>
            </a:avLst>
          </a:prstGeom>
          <a:solidFill>
            <a:srgbClr val="FF6600"/>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nvGrpSpPr>
          <p:cNvPr id="67617" name="Group 67"/>
          <p:cNvGrpSpPr>
            <a:grpSpLocks/>
          </p:cNvGrpSpPr>
          <p:nvPr/>
        </p:nvGrpSpPr>
        <p:grpSpPr bwMode="auto">
          <a:xfrm>
            <a:off x="209550" y="2805113"/>
            <a:ext cx="3813175" cy="3108325"/>
            <a:chOff x="1805" y="1767"/>
            <a:chExt cx="2601" cy="1958"/>
          </a:xfrm>
        </p:grpSpPr>
        <p:pic>
          <p:nvPicPr>
            <p:cNvPr id="67618"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 y="1767"/>
              <a:ext cx="2601" cy="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619" name="Text Box 69"/>
            <p:cNvSpPr txBox="1">
              <a:spLocks noChangeArrowheads="1"/>
            </p:cNvSpPr>
            <p:nvPr/>
          </p:nvSpPr>
          <p:spPr bwMode="auto">
            <a:xfrm>
              <a:off x="2358" y="1924"/>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8</a:t>
              </a:r>
            </a:p>
          </p:txBody>
        </p:sp>
        <p:sp>
          <p:nvSpPr>
            <p:cNvPr id="67620" name="Text Box 70"/>
            <p:cNvSpPr txBox="1">
              <a:spLocks noChangeArrowheads="1"/>
            </p:cNvSpPr>
            <p:nvPr/>
          </p:nvSpPr>
          <p:spPr bwMode="auto">
            <a:xfrm>
              <a:off x="2950" y="1924"/>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1</a:t>
              </a:r>
            </a:p>
          </p:txBody>
        </p:sp>
        <p:sp>
          <p:nvSpPr>
            <p:cNvPr id="67621" name="Text Box 71"/>
            <p:cNvSpPr txBox="1">
              <a:spLocks noChangeArrowheads="1"/>
            </p:cNvSpPr>
            <p:nvPr/>
          </p:nvSpPr>
          <p:spPr bwMode="auto">
            <a:xfrm>
              <a:off x="3542" y="1924"/>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6</a:t>
              </a:r>
            </a:p>
          </p:txBody>
        </p:sp>
        <p:sp>
          <p:nvSpPr>
            <p:cNvPr id="67622" name="Text Box 72"/>
            <p:cNvSpPr txBox="1">
              <a:spLocks noChangeArrowheads="1"/>
            </p:cNvSpPr>
            <p:nvPr/>
          </p:nvSpPr>
          <p:spPr bwMode="auto">
            <a:xfrm>
              <a:off x="2358" y="2500"/>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3</a:t>
              </a:r>
            </a:p>
          </p:txBody>
        </p:sp>
        <p:sp>
          <p:nvSpPr>
            <p:cNvPr id="67623" name="Text Box 73"/>
            <p:cNvSpPr txBox="1">
              <a:spLocks noChangeArrowheads="1"/>
            </p:cNvSpPr>
            <p:nvPr/>
          </p:nvSpPr>
          <p:spPr bwMode="auto">
            <a:xfrm>
              <a:off x="2950" y="2500"/>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5</a:t>
              </a:r>
            </a:p>
          </p:txBody>
        </p:sp>
        <p:sp>
          <p:nvSpPr>
            <p:cNvPr id="67624" name="Text Box 74"/>
            <p:cNvSpPr txBox="1">
              <a:spLocks noChangeArrowheads="1"/>
            </p:cNvSpPr>
            <p:nvPr/>
          </p:nvSpPr>
          <p:spPr bwMode="auto">
            <a:xfrm>
              <a:off x="3542" y="2500"/>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7</a:t>
              </a:r>
            </a:p>
          </p:txBody>
        </p:sp>
        <p:sp>
          <p:nvSpPr>
            <p:cNvPr id="67625" name="Text Box 75"/>
            <p:cNvSpPr txBox="1">
              <a:spLocks noChangeArrowheads="1"/>
            </p:cNvSpPr>
            <p:nvPr/>
          </p:nvSpPr>
          <p:spPr bwMode="auto">
            <a:xfrm>
              <a:off x="2358" y="3076"/>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4</a:t>
              </a:r>
            </a:p>
          </p:txBody>
        </p:sp>
        <p:sp>
          <p:nvSpPr>
            <p:cNvPr id="67626" name="Text Box 76"/>
            <p:cNvSpPr txBox="1">
              <a:spLocks noChangeArrowheads="1"/>
            </p:cNvSpPr>
            <p:nvPr/>
          </p:nvSpPr>
          <p:spPr bwMode="auto">
            <a:xfrm>
              <a:off x="2950" y="3076"/>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9</a:t>
              </a:r>
            </a:p>
          </p:txBody>
        </p:sp>
        <p:sp>
          <p:nvSpPr>
            <p:cNvPr id="67627" name="Text Box 77"/>
            <p:cNvSpPr txBox="1">
              <a:spLocks noChangeArrowheads="1"/>
            </p:cNvSpPr>
            <p:nvPr/>
          </p:nvSpPr>
          <p:spPr bwMode="auto">
            <a:xfrm>
              <a:off x="3542" y="3076"/>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3600">
                  <a:latin typeface="Palatino"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47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6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6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7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6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4770">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47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4768">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47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4772">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4478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44767">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479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44771">
                                            <p:txEl>
                                              <p:pRg st="0" end="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4478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4480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4480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44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65" grpId="0" build="p" autoUpdateAnimBg="0"/>
      <p:bldP spid="244766" grpId="0" build="p" autoUpdateAnimBg="0"/>
      <p:bldP spid="244767" grpId="0" build="p" autoUpdateAnimBg="0"/>
      <p:bldP spid="244768" grpId="0" build="p" autoUpdateAnimBg="0"/>
      <p:bldP spid="244769" grpId="0" build="p" autoUpdateAnimBg="0"/>
      <p:bldP spid="244770" grpId="0" build="p" autoUpdateAnimBg="0"/>
      <p:bldP spid="244771" grpId="0" build="p" autoUpdateAnimBg="0"/>
      <p:bldP spid="244772" grpId="0" build="p" autoUpdateAnimBg="0"/>
      <p:bldP spid="244774" grpId="0" animBg="1"/>
      <p:bldP spid="244776" grpId="0" animBg="1"/>
      <p:bldP spid="244777" grpId="0" animBg="1"/>
      <p:bldP spid="244780" grpId="0" animBg="1"/>
      <p:bldP spid="244781" grpId="0" animBg="1"/>
      <p:bldP spid="244761" grpId="0" animBg="1"/>
      <p:bldP spid="244782" grpId="0" animBg="1"/>
      <p:bldP spid="244797" grpId="0" animBg="1"/>
      <p:bldP spid="244799" grpId="0" animBg="1"/>
      <p:bldP spid="244800" grpId="0" animBg="1"/>
      <p:bldP spid="24480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en-US" altLang="en-US" smtClean="0">
              <a:ea typeface="ＭＳ Ｐゴシック" pitchFamily="34" charset="-128"/>
            </a:endParaRPr>
          </a:p>
        </p:txBody>
      </p:sp>
      <p:sp>
        <p:nvSpPr>
          <p:cNvPr id="68611" name="Rectangle 3"/>
          <p:cNvSpPr>
            <a:spLocks noGrp="1" noChangeArrowheads="1"/>
          </p:cNvSpPr>
          <p:nvPr>
            <p:ph idx="1"/>
          </p:nvPr>
        </p:nvSpPr>
        <p:spPr>
          <a:xfrm>
            <a:off x="355600" y="2276475"/>
            <a:ext cx="8255000" cy="1703388"/>
          </a:xfrm>
        </p:spPr>
        <p:txBody>
          <a:bodyPr/>
          <a:lstStyle/>
          <a:p>
            <a:pPr eaLnBrk="1" hangingPunct="1"/>
            <a:r>
              <a:rPr lang="en-US" altLang="en-US" smtClean="0">
                <a:ea typeface="ＭＳ Ｐゴシック" pitchFamily="34" charset="-128"/>
              </a:rPr>
              <a:t>During Object Modeling we do many transformations and changes to the object model </a:t>
            </a:r>
          </a:p>
          <a:p>
            <a:pPr eaLnBrk="1" hangingPunct="1"/>
            <a:r>
              <a:rPr lang="en-US" altLang="en-US" smtClean="0">
                <a:ea typeface="ＭＳ Ｐゴシック" pitchFamily="34" charset="-128"/>
              </a:rPr>
              <a:t>It is important to make sure the object design model stays simple! </a:t>
            </a:r>
          </a:p>
          <a:p>
            <a:pPr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mtClean="0">
                <a:ea typeface="ＭＳ Ｐゴシック" pitchFamily="34" charset="-128"/>
              </a:rPr>
              <a:t>Modeling Heuristics</a:t>
            </a:r>
          </a:p>
        </p:txBody>
      </p:sp>
      <p:sp>
        <p:nvSpPr>
          <p:cNvPr id="69635" name="Rectangle 3"/>
          <p:cNvSpPr>
            <a:spLocks noGrp="1" noChangeArrowheads="1"/>
          </p:cNvSpPr>
          <p:nvPr>
            <p:ph idx="1"/>
          </p:nvPr>
        </p:nvSpPr>
        <p:spPr>
          <a:xfrm>
            <a:off x="369888" y="1066800"/>
            <a:ext cx="8296275" cy="5202238"/>
          </a:xfrm>
        </p:spPr>
        <p:txBody>
          <a:bodyPr/>
          <a:lstStyle/>
          <a:p>
            <a:pPr eaLnBrk="1" hangingPunct="1"/>
            <a:r>
              <a:rPr lang="en-US" altLang="en-US" sz="1800" dirty="0" smtClean="0">
                <a:ea typeface="ＭＳ Ｐゴシック" pitchFamily="34" charset="-128"/>
              </a:rPr>
              <a:t>Modeling must address our mental limitations: </a:t>
            </a:r>
          </a:p>
          <a:p>
            <a:pPr lvl="1" eaLnBrk="1" hangingPunct="1"/>
            <a:r>
              <a:rPr lang="en-US" altLang="en-US" sz="1800" dirty="0" smtClean="0">
                <a:ea typeface="ＭＳ Ｐゴシック" pitchFamily="34" charset="-128"/>
              </a:rPr>
              <a:t>Our short-term memory has only limited capacity (7+-2)</a:t>
            </a:r>
          </a:p>
          <a:p>
            <a:pPr eaLnBrk="1" hangingPunct="1"/>
            <a:r>
              <a:rPr lang="en-US" altLang="en-US" sz="1800" dirty="0" smtClean="0">
                <a:ea typeface="ＭＳ Ｐゴシック" pitchFamily="34" charset="-128"/>
              </a:rPr>
              <a:t>Good models deal with this limitation, because they</a:t>
            </a:r>
            <a:r>
              <a:rPr lang="de-DE" altLang="en-US" sz="1800" dirty="0" smtClean="0">
                <a:ea typeface="ＭＳ Ｐゴシック" pitchFamily="34" charset="-128"/>
              </a:rPr>
              <a:t>…</a:t>
            </a:r>
            <a:endParaRPr lang="en-US" altLang="en-US" sz="1800" dirty="0" smtClean="0">
              <a:ea typeface="ＭＳ Ｐゴシック" pitchFamily="34" charset="-128"/>
            </a:endParaRPr>
          </a:p>
          <a:p>
            <a:pPr lvl="1" eaLnBrk="1" hangingPunct="1"/>
            <a:r>
              <a:rPr lang="de-DE" altLang="en-US" sz="1800" dirty="0" smtClean="0">
                <a:ea typeface="ＭＳ Ｐゴシック" pitchFamily="34" charset="-128"/>
              </a:rPr>
              <a:t>… </a:t>
            </a:r>
            <a:r>
              <a:rPr lang="en-US" altLang="en-US" sz="1800" dirty="0" smtClean="0">
                <a:ea typeface="ＭＳ Ｐゴシック" pitchFamily="34" charset="-128"/>
              </a:rPr>
              <a:t>do not tax the mind</a:t>
            </a:r>
          </a:p>
          <a:p>
            <a:pPr lvl="2" eaLnBrk="1" hangingPunct="1"/>
            <a:r>
              <a:rPr lang="en-US" altLang="en-US" sz="1800" dirty="0" smtClean="0">
                <a:ea typeface="ＭＳ Ｐゴシック" pitchFamily="34" charset="-128"/>
              </a:rPr>
              <a:t>A good model requires only a minimal mental effort to understand</a:t>
            </a:r>
          </a:p>
          <a:p>
            <a:pPr lvl="1" eaLnBrk="1" hangingPunct="1"/>
            <a:r>
              <a:rPr lang="de-DE" altLang="en-US" sz="1800" dirty="0" smtClean="0">
                <a:ea typeface="ＭＳ Ｐゴシック" pitchFamily="34" charset="-128"/>
              </a:rPr>
              <a:t>… </a:t>
            </a:r>
            <a:r>
              <a:rPr lang="en-US" altLang="en-US" sz="1800" dirty="0" smtClean="0">
                <a:ea typeface="ＭＳ Ｐゴシック" pitchFamily="34" charset="-128"/>
              </a:rPr>
              <a:t>reduce complexity</a:t>
            </a:r>
          </a:p>
          <a:p>
            <a:pPr lvl="2" eaLnBrk="1" hangingPunct="1"/>
            <a:r>
              <a:rPr lang="en-US" altLang="en-US" sz="1800" dirty="0" smtClean="0">
                <a:ea typeface="ＭＳ Ｐゴシック" pitchFamily="34" charset="-128"/>
              </a:rPr>
              <a:t>Turn complex tasks into easy ones (by good choice of representation)</a:t>
            </a:r>
          </a:p>
          <a:p>
            <a:pPr lvl="2" eaLnBrk="1" hangingPunct="1"/>
            <a:r>
              <a:rPr lang="en-US" altLang="en-US" sz="1800" dirty="0" smtClean="0">
                <a:ea typeface="ＭＳ Ｐゴシック" pitchFamily="34" charset="-128"/>
              </a:rPr>
              <a:t>Use of symmetries</a:t>
            </a:r>
          </a:p>
          <a:p>
            <a:pPr lvl="1" eaLnBrk="1" hangingPunct="1"/>
            <a:r>
              <a:rPr lang="de-DE" altLang="en-US" sz="1800" dirty="0" smtClean="0">
                <a:ea typeface="ＭＳ Ｐゴシック" pitchFamily="34" charset="-128"/>
              </a:rPr>
              <a:t>… </a:t>
            </a:r>
            <a:r>
              <a:rPr lang="en-US" altLang="en-US" sz="1800" dirty="0" smtClean="0">
                <a:ea typeface="ＭＳ Ｐゴシック" pitchFamily="34" charset="-128"/>
              </a:rPr>
              <a:t>use abstractions</a:t>
            </a:r>
          </a:p>
          <a:p>
            <a:pPr lvl="2" eaLnBrk="1" hangingPunct="1"/>
            <a:r>
              <a:rPr lang="en-US" altLang="en-US" sz="1800" dirty="0" smtClean="0">
                <a:ea typeface="ＭＳ Ｐゴシック" pitchFamily="34" charset="-128"/>
              </a:rPr>
              <a:t>taxonomies</a:t>
            </a:r>
          </a:p>
          <a:p>
            <a:pPr lvl="1" eaLnBrk="1" hangingPunct="1"/>
            <a:r>
              <a:rPr lang="de-DE" altLang="en-US" sz="1800" dirty="0" smtClean="0">
                <a:ea typeface="ＭＳ Ｐゴシック" pitchFamily="34" charset="-128"/>
              </a:rPr>
              <a:t>… </a:t>
            </a:r>
            <a:r>
              <a:rPr lang="en-US" altLang="en-US" sz="1800" dirty="0" smtClean="0">
                <a:ea typeface="ＭＳ Ｐゴシック" pitchFamily="34" charset="-128"/>
              </a:rPr>
              <a:t>have organizational structure:</a:t>
            </a:r>
          </a:p>
          <a:p>
            <a:pPr lvl="2" eaLnBrk="1" hangingPunct="1"/>
            <a:r>
              <a:rPr lang="en-US" altLang="en-US" sz="1800" dirty="0" smtClean="0">
                <a:ea typeface="ＭＳ Ｐゴシック" pitchFamily="34" charset="-128"/>
              </a:rPr>
              <a:t>Memory limitations are overcome with an appropriate representation (“natural model”).</a:t>
            </a:r>
          </a:p>
          <a:p>
            <a:pPr lvl="2" eaLnBrk="1" hangingPunct="1"/>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Finding Objects</a:t>
            </a:r>
          </a:p>
        </p:txBody>
      </p:sp>
      <p:sp>
        <p:nvSpPr>
          <p:cNvPr id="70659" name="Rectangle 3"/>
          <p:cNvSpPr>
            <a:spLocks noGrp="1" noChangeArrowheads="1"/>
          </p:cNvSpPr>
          <p:nvPr>
            <p:ph idx="1"/>
          </p:nvPr>
        </p:nvSpPr>
        <p:spPr/>
        <p:txBody>
          <a:bodyPr/>
          <a:lstStyle/>
          <a:p>
            <a:pPr eaLnBrk="1" hangingPunct="1"/>
            <a:r>
              <a:rPr lang="en-US" altLang="en-US" smtClean="0">
                <a:ea typeface="ＭＳ Ｐゴシック" pitchFamily="34" charset="-128"/>
              </a:rPr>
              <a:t>The hardest problems in object-oriented system development are: </a:t>
            </a:r>
          </a:p>
          <a:p>
            <a:pPr lvl="1" eaLnBrk="1" hangingPunct="1"/>
            <a:r>
              <a:rPr lang="en-US" altLang="en-US" smtClean="0">
                <a:ea typeface="ＭＳ Ｐゴシック" pitchFamily="34" charset="-128"/>
              </a:rPr>
              <a:t>Identifying objects</a:t>
            </a:r>
          </a:p>
          <a:p>
            <a:pPr lvl="1" eaLnBrk="1" hangingPunct="1"/>
            <a:r>
              <a:rPr lang="en-US" altLang="en-US" smtClean="0">
                <a:ea typeface="ＭＳ Ｐゴシック" pitchFamily="34" charset="-128"/>
              </a:rPr>
              <a:t>Decomposing the system into objects</a:t>
            </a:r>
          </a:p>
          <a:p>
            <a:pPr eaLnBrk="1" hangingPunct="1"/>
            <a:r>
              <a:rPr lang="en-US" altLang="en-US" smtClean="0">
                <a:ea typeface="ＭＳ Ｐゴシック" pitchFamily="34" charset="-128"/>
              </a:rPr>
              <a:t>Requirements Analysis focuses on application domain:</a:t>
            </a:r>
          </a:p>
          <a:p>
            <a:pPr lvl="1" eaLnBrk="1" hangingPunct="1"/>
            <a:r>
              <a:rPr lang="en-US" altLang="en-US" smtClean="0">
                <a:ea typeface="ＭＳ Ｐゴシック" pitchFamily="34" charset="-128"/>
              </a:rPr>
              <a:t> Object identification</a:t>
            </a:r>
          </a:p>
          <a:p>
            <a:pPr eaLnBrk="1" hangingPunct="1"/>
            <a:r>
              <a:rPr lang="en-US" altLang="en-US" smtClean="0">
                <a:ea typeface="ＭＳ Ｐゴシック" pitchFamily="34" charset="-128"/>
              </a:rPr>
              <a:t>System Design addresses both,  application and implementation domain:</a:t>
            </a:r>
          </a:p>
          <a:p>
            <a:pPr lvl="1" eaLnBrk="1" hangingPunct="1"/>
            <a:r>
              <a:rPr lang="en-US" altLang="en-US" smtClean="0">
                <a:ea typeface="ＭＳ Ｐゴシック" pitchFamily="34" charset="-128"/>
              </a:rPr>
              <a:t>Subsystem Identification</a:t>
            </a:r>
          </a:p>
          <a:p>
            <a:pPr eaLnBrk="1" hangingPunct="1"/>
            <a:r>
              <a:rPr lang="en-US" altLang="en-US" smtClean="0">
                <a:ea typeface="ＭＳ Ｐゴシック" pitchFamily="34" charset="-128"/>
              </a:rPr>
              <a:t>Object Design focuses on implementation domain:</a:t>
            </a:r>
          </a:p>
          <a:p>
            <a:pPr lvl="1" eaLnBrk="1" hangingPunct="1"/>
            <a:r>
              <a:rPr lang="en-US" altLang="en-US" smtClean="0">
                <a:ea typeface="ＭＳ Ｐゴシック" pitchFamily="34" charset="-128"/>
              </a:rPr>
              <a:t>Additional solution objects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Techniques for Finding Objects</a:t>
            </a:r>
          </a:p>
        </p:txBody>
      </p:sp>
      <p:sp>
        <p:nvSpPr>
          <p:cNvPr id="71683" name="Rectangle 3"/>
          <p:cNvSpPr>
            <a:spLocks noGrp="1" noChangeArrowheads="1"/>
          </p:cNvSpPr>
          <p:nvPr>
            <p:ph idx="1"/>
          </p:nvPr>
        </p:nvSpPr>
        <p:spPr/>
        <p:txBody>
          <a:bodyPr/>
          <a:lstStyle/>
          <a:p>
            <a:pPr eaLnBrk="1" hangingPunct="1"/>
            <a:r>
              <a:rPr lang="en-US" altLang="en-US" dirty="0" smtClean="0">
                <a:ea typeface="ＭＳ Ｐゴシック" pitchFamily="34" charset="-128"/>
              </a:rPr>
              <a:t>Requirements Analysis</a:t>
            </a:r>
          </a:p>
          <a:p>
            <a:pPr lvl="1" eaLnBrk="1" hangingPunct="1"/>
            <a:r>
              <a:rPr lang="en-US" altLang="en-US" dirty="0" smtClean="0">
                <a:ea typeface="ＭＳ Ｐゴシック" pitchFamily="34" charset="-128"/>
              </a:rPr>
              <a:t>Start with Use Cases. Identify participating objects</a:t>
            </a:r>
          </a:p>
          <a:p>
            <a:pPr lvl="1" eaLnBrk="1" hangingPunct="1"/>
            <a:r>
              <a:rPr lang="en-US" altLang="en-US" dirty="0" smtClean="0">
                <a:ea typeface="ＭＳ Ｐゴシック" pitchFamily="34" charset="-128"/>
              </a:rPr>
              <a:t>Textual analysis of flow of events (find nouns, verbs, ...)</a:t>
            </a:r>
          </a:p>
          <a:p>
            <a:pPr lvl="1" eaLnBrk="1" hangingPunct="1"/>
            <a:r>
              <a:rPr lang="en-US" altLang="en-US" dirty="0" smtClean="0">
                <a:ea typeface="ＭＳ Ｐゴシック" pitchFamily="34" charset="-128"/>
              </a:rPr>
              <a:t>Extract  application domain objects by interviewing client (application domain knowledge)</a:t>
            </a:r>
          </a:p>
          <a:p>
            <a:pPr lvl="1" eaLnBrk="1" hangingPunct="1"/>
            <a:r>
              <a:rPr lang="en-US" altLang="en-US" dirty="0" smtClean="0">
                <a:ea typeface="ＭＳ Ｐゴシック" pitchFamily="34" charset="-128"/>
              </a:rPr>
              <a:t>Find objects by using general knowledge</a:t>
            </a:r>
          </a:p>
          <a:p>
            <a:pPr eaLnBrk="1" hangingPunct="1"/>
            <a:r>
              <a:rPr lang="en-US" altLang="en-US" dirty="0" smtClean="0">
                <a:ea typeface="ＭＳ Ｐゴシック" pitchFamily="34" charset="-128"/>
              </a:rPr>
              <a:t>System Design </a:t>
            </a:r>
          </a:p>
          <a:p>
            <a:pPr lvl="1" eaLnBrk="1" hangingPunct="1"/>
            <a:r>
              <a:rPr lang="en-US" altLang="en-US" dirty="0" smtClean="0">
                <a:ea typeface="ＭＳ Ｐゴシック" pitchFamily="34" charset="-128"/>
              </a:rPr>
              <a:t>Subsystem decomposition </a:t>
            </a:r>
          </a:p>
          <a:p>
            <a:pPr lvl="1" eaLnBrk="1" hangingPunct="1"/>
            <a:r>
              <a:rPr lang="en-US" altLang="en-US" dirty="0" smtClean="0">
                <a:ea typeface="ＭＳ Ｐゴシック" pitchFamily="34" charset="-128"/>
              </a:rPr>
              <a:t>Try to identify layers and partitions</a:t>
            </a:r>
          </a:p>
          <a:p>
            <a:pPr eaLnBrk="1" hangingPunct="1"/>
            <a:r>
              <a:rPr lang="en-US" altLang="en-US" dirty="0" smtClean="0">
                <a:ea typeface="ＭＳ Ｐゴシック" pitchFamily="34" charset="-128"/>
              </a:rPr>
              <a:t>Object Design</a:t>
            </a:r>
          </a:p>
          <a:p>
            <a:pPr lvl="1" eaLnBrk="1" hangingPunct="1"/>
            <a:r>
              <a:rPr lang="en-US" altLang="en-US" dirty="0" smtClean="0">
                <a:ea typeface="ＭＳ Ｐゴシック" pitchFamily="34" charset="-128"/>
              </a:rPr>
              <a:t>Find additional objects by applying implementation domain knowledge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pPr eaLnBrk="1" hangingPunct="1"/>
            <a:r>
              <a:rPr lang="en-US" altLang="en-US" smtClean="0">
                <a:ea typeface="ＭＳ Ｐゴシック" pitchFamily="34" charset="-128"/>
              </a:rPr>
              <a:t>Another Source for Finding Objects : Design Patterns</a:t>
            </a:r>
          </a:p>
        </p:txBody>
      </p:sp>
      <p:sp>
        <p:nvSpPr>
          <p:cNvPr id="72707" name="Rectangle 5"/>
          <p:cNvSpPr>
            <a:spLocks noGrp="1" noChangeArrowheads="1"/>
          </p:cNvSpPr>
          <p:nvPr>
            <p:ph idx="1"/>
          </p:nvPr>
        </p:nvSpPr>
        <p:spPr>
          <a:xfrm>
            <a:off x="284163" y="1203325"/>
            <a:ext cx="7815262" cy="4357503"/>
          </a:xfrm>
        </p:spPr>
        <p:txBody>
          <a:bodyPr/>
          <a:lstStyle/>
          <a:p>
            <a:pPr eaLnBrk="1" hangingPunct="1"/>
            <a:r>
              <a:rPr lang="en-US" altLang="en-US" dirty="0" smtClean="0">
                <a:ea typeface="ＭＳ Ｐゴシック" pitchFamily="34" charset="-128"/>
              </a:rPr>
              <a:t>What are Design Patterns?</a:t>
            </a:r>
          </a:p>
          <a:p>
            <a:pPr lvl="1" eaLnBrk="1" hangingPunct="1"/>
            <a:r>
              <a:rPr lang="en-US" altLang="en-US" dirty="0" smtClean="0">
                <a:ea typeface="ＭＳ Ｐゴシック" pitchFamily="34" charset="-128"/>
              </a:rPr>
              <a:t>A  design pattern describes a problem which occurs over and over again in our environment</a:t>
            </a:r>
          </a:p>
          <a:p>
            <a:pPr lvl="1" eaLnBrk="1" hangingPunct="1"/>
            <a:r>
              <a:rPr lang="en-US" altLang="en-US" dirty="0" smtClean="0">
                <a:ea typeface="ＭＳ Ｐゴシック" pitchFamily="34" charset="-128"/>
              </a:rPr>
              <a:t>Then it describes the core of the solution to that problem, in such a way that you can use the solution a million times over, without ever doing it the same twice</a:t>
            </a:r>
          </a:p>
          <a:p>
            <a:pPr eaLnBrk="1" hangingPunct="1"/>
            <a:r>
              <a:rPr lang="en-US" altLang="en-US" dirty="0" smtClean="0">
                <a:ea typeface="ＭＳ Ｐゴシック" pitchFamily="34" charset="-128"/>
              </a:rPr>
              <a:t>Design Pattern </a:t>
            </a:r>
            <a:r>
              <a:rPr lang="en-US" dirty="0"/>
              <a:t>categories</a:t>
            </a:r>
            <a:r>
              <a:rPr lang="en-US" dirty="0" smtClean="0"/>
              <a:t>:</a:t>
            </a:r>
          </a:p>
          <a:p>
            <a:pPr lvl="1" eaLnBrk="1" hangingPunct="1"/>
            <a:r>
              <a:rPr lang="en-US" dirty="0" smtClean="0"/>
              <a:t>Creational</a:t>
            </a:r>
          </a:p>
          <a:p>
            <a:pPr lvl="1" eaLnBrk="1" hangingPunct="1"/>
            <a:r>
              <a:rPr lang="en-US" dirty="0" smtClean="0"/>
              <a:t>Structural</a:t>
            </a:r>
          </a:p>
          <a:p>
            <a:pPr lvl="1" eaLnBrk="1" hangingPunct="1"/>
            <a:r>
              <a:rPr lang="en-US" dirty="0"/>
              <a:t>Behavioral</a:t>
            </a:r>
            <a:endParaRPr lang="en-US" altLang="en-US"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descr="Diagonal hell nach oben"/>
          <p:cNvSpPr>
            <a:spLocks noChangeArrowheads="1"/>
          </p:cNvSpPr>
          <p:nvPr/>
        </p:nvSpPr>
        <p:spPr bwMode="auto">
          <a:xfrm>
            <a:off x="5783263" y="3262313"/>
            <a:ext cx="2332037" cy="1865312"/>
          </a:xfrm>
          <a:prstGeom prst="rect">
            <a:avLst/>
          </a:prstGeom>
          <a:pattFill prst="dkUpDiag">
            <a:fgClr>
              <a:srgbClr val="000000"/>
            </a:fgClr>
            <a:bgClr>
              <a:schemeClr val="bg1"/>
            </a:bgClr>
          </a:patt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219" name="Rectangle 3"/>
          <p:cNvSpPr>
            <a:spLocks noGrp="1" noChangeArrowheads="1"/>
          </p:cNvSpPr>
          <p:nvPr>
            <p:ph type="title"/>
          </p:nvPr>
        </p:nvSpPr>
        <p:spPr/>
        <p:txBody>
          <a:bodyPr/>
          <a:lstStyle/>
          <a:p>
            <a:pPr eaLnBrk="1" hangingPunct="1"/>
            <a:r>
              <a:rPr lang="en-US" altLang="en-US" sz="2600" smtClean="0">
                <a:ea typeface="ＭＳ Ｐゴシック" pitchFamily="34" charset="-128"/>
              </a:rPr>
              <a:t>Design means “Closing the Gap”</a:t>
            </a:r>
          </a:p>
        </p:txBody>
      </p:sp>
      <p:grpSp>
        <p:nvGrpSpPr>
          <p:cNvPr id="2" name="Group 4"/>
          <p:cNvGrpSpPr>
            <a:grpSpLocks/>
          </p:cNvGrpSpPr>
          <p:nvPr/>
        </p:nvGrpSpPr>
        <p:grpSpPr bwMode="auto">
          <a:xfrm>
            <a:off x="363538" y="1093788"/>
            <a:ext cx="5316537" cy="5429250"/>
            <a:chOff x="229" y="689"/>
            <a:chExt cx="3349" cy="3420"/>
          </a:xfrm>
        </p:grpSpPr>
        <p:sp>
          <p:nvSpPr>
            <p:cNvPr id="9361" name="Rectangle 5"/>
            <p:cNvSpPr>
              <a:spLocks noChangeArrowheads="1"/>
            </p:cNvSpPr>
            <p:nvPr/>
          </p:nvSpPr>
          <p:spPr bwMode="auto">
            <a:xfrm>
              <a:off x="559" y="2112"/>
              <a:ext cx="9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a:solidFill>
                    <a:srgbClr val="000000"/>
                  </a:solidFill>
                  <a:latin typeface="Courier" charset="0"/>
                </a:rPr>
                <a:t>Solution objects</a:t>
              </a:r>
              <a:endParaRPr lang="en-US" altLang="en-US"/>
            </a:p>
          </p:txBody>
        </p:sp>
        <p:sp>
          <p:nvSpPr>
            <p:cNvPr id="9362" name="Freeform 6"/>
            <p:cNvSpPr>
              <a:spLocks/>
            </p:cNvSpPr>
            <p:nvPr/>
          </p:nvSpPr>
          <p:spPr bwMode="auto">
            <a:xfrm>
              <a:off x="342" y="2045"/>
              <a:ext cx="144" cy="216"/>
            </a:xfrm>
            <a:custGeom>
              <a:avLst/>
              <a:gdLst>
                <a:gd name="T0" fmla="*/ 0 w 144"/>
                <a:gd name="T1" fmla="*/ 205 h 216"/>
                <a:gd name="T2" fmla="*/ 21 w 144"/>
                <a:gd name="T3" fmla="*/ 216 h 216"/>
                <a:gd name="T4" fmla="*/ 144 w 144"/>
                <a:gd name="T5" fmla="*/ 20 h 216"/>
                <a:gd name="T6" fmla="*/ 134 w 144"/>
                <a:gd name="T7" fmla="*/ 0 h 216"/>
                <a:gd name="T8" fmla="*/ 134 w 144"/>
                <a:gd name="T9" fmla="*/ 0 h 216"/>
                <a:gd name="T10" fmla="*/ 123 w 144"/>
                <a:gd name="T11" fmla="*/ 10 h 216"/>
                <a:gd name="T12" fmla="*/ 0 w 144"/>
                <a:gd name="T13" fmla="*/ 205 h 216"/>
                <a:gd name="T14" fmla="*/ 0 60000 65536"/>
                <a:gd name="T15" fmla="*/ 0 60000 65536"/>
                <a:gd name="T16" fmla="*/ 0 60000 65536"/>
                <a:gd name="T17" fmla="*/ 0 60000 65536"/>
                <a:gd name="T18" fmla="*/ 0 60000 65536"/>
                <a:gd name="T19" fmla="*/ 0 60000 65536"/>
                <a:gd name="T20" fmla="*/ 0 60000 65536"/>
                <a:gd name="T21" fmla="*/ 0 w 144"/>
                <a:gd name="T22" fmla="*/ 0 h 216"/>
                <a:gd name="T23" fmla="*/ 144 w 144"/>
                <a:gd name="T24" fmla="*/ 216 h 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216">
                  <a:moveTo>
                    <a:pt x="0" y="205"/>
                  </a:moveTo>
                  <a:lnTo>
                    <a:pt x="21" y="216"/>
                  </a:lnTo>
                  <a:lnTo>
                    <a:pt x="144" y="20"/>
                  </a:lnTo>
                  <a:lnTo>
                    <a:pt x="134" y="0"/>
                  </a:lnTo>
                  <a:lnTo>
                    <a:pt x="123" y="10"/>
                  </a:lnTo>
                  <a:lnTo>
                    <a:pt x="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3" name="Freeform 7"/>
            <p:cNvSpPr>
              <a:spLocks/>
            </p:cNvSpPr>
            <p:nvPr/>
          </p:nvSpPr>
          <p:spPr bwMode="auto">
            <a:xfrm>
              <a:off x="476" y="2045"/>
              <a:ext cx="1160" cy="20"/>
            </a:xfrm>
            <a:custGeom>
              <a:avLst/>
              <a:gdLst>
                <a:gd name="T0" fmla="*/ 0 w 1160"/>
                <a:gd name="T1" fmla="*/ 0 h 20"/>
                <a:gd name="T2" fmla="*/ 0 w 1160"/>
                <a:gd name="T3" fmla="*/ 20 h 20"/>
                <a:gd name="T4" fmla="*/ 1150 w 1160"/>
                <a:gd name="T5" fmla="*/ 20 h 20"/>
                <a:gd name="T6" fmla="*/ 1160 w 1160"/>
                <a:gd name="T7" fmla="*/ 10 h 20"/>
                <a:gd name="T8" fmla="*/ 1160 w 1160"/>
                <a:gd name="T9" fmla="*/ 0 h 20"/>
                <a:gd name="T10" fmla="*/ 1150 w 1160"/>
                <a:gd name="T11" fmla="*/ 0 h 20"/>
                <a:gd name="T12" fmla="*/ 0 w 1160"/>
                <a:gd name="T13" fmla="*/ 0 h 20"/>
                <a:gd name="T14" fmla="*/ 0 60000 65536"/>
                <a:gd name="T15" fmla="*/ 0 60000 65536"/>
                <a:gd name="T16" fmla="*/ 0 60000 65536"/>
                <a:gd name="T17" fmla="*/ 0 60000 65536"/>
                <a:gd name="T18" fmla="*/ 0 60000 65536"/>
                <a:gd name="T19" fmla="*/ 0 60000 65536"/>
                <a:gd name="T20" fmla="*/ 0 60000 65536"/>
                <a:gd name="T21" fmla="*/ 0 w 1160"/>
                <a:gd name="T22" fmla="*/ 0 h 20"/>
                <a:gd name="T23" fmla="*/ 1160 w 116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0" h="20">
                  <a:moveTo>
                    <a:pt x="0" y="0"/>
                  </a:moveTo>
                  <a:lnTo>
                    <a:pt x="0" y="20"/>
                  </a:lnTo>
                  <a:lnTo>
                    <a:pt x="1150" y="20"/>
                  </a:lnTo>
                  <a:lnTo>
                    <a:pt x="1160" y="10"/>
                  </a:lnTo>
                  <a:lnTo>
                    <a:pt x="1160" y="0"/>
                  </a:lnTo>
                  <a:lnTo>
                    <a:pt x="11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4" name="Freeform 8"/>
            <p:cNvSpPr>
              <a:spLocks/>
            </p:cNvSpPr>
            <p:nvPr/>
          </p:nvSpPr>
          <p:spPr bwMode="auto">
            <a:xfrm>
              <a:off x="1616" y="2055"/>
              <a:ext cx="133" cy="206"/>
            </a:xfrm>
            <a:custGeom>
              <a:avLst/>
              <a:gdLst>
                <a:gd name="T0" fmla="*/ 20 w 133"/>
                <a:gd name="T1" fmla="*/ 0 h 206"/>
                <a:gd name="T2" fmla="*/ 0 w 133"/>
                <a:gd name="T3" fmla="*/ 10 h 206"/>
                <a:gd name="T4" fmla="*/ 102 w 133"/>
                <a:gd name="T5" fmla="*/ 206 h 206"/>
                <a:gd name="T6" fmla="*/ 113 w 133"/>
                <a:gd name="T7" fmla="*/ 206 h 206"/>
                <a:gd name="T8" fmla="*/ 133 w 133"/>
                <a:gd name="T9" fmla="*/ 206 h 206"/>
                <a:gd name="T10" fmla="*/ 123 w 133"/>
                <a:gd name="T11" fmla="*/ 195 h 206"/>
                <a:gd name="T12" fmla="*/ 20 w 133"/>
                <a:gd name="T13" fmla="*/ 0 h 206"/>
                <a:gd name="T14" fmla="*/ 0 60000 65536"/>
                <a:gd name="T15" fmla="*/ 0 60000 65536"/>
                <a:gd name="T16" fmla="*/ 0 60000 65536"/>
                <a:gd name="T17" fmla="*/ 0 60000 65536"/>
                <a:gd name="T18" fmla="*/ 0 60000 65536"/>
                <a:gd name="T19" fmla="*/ 0 60000 65536"/>
                <a:gd name="T20" fmla="*/ 0 60000 65536"/>
                <a:gd name="T21" fmla="*/ 0 w 133"/>
                <a:gd name="T22" fmla="*/ 0 h 206"/>
                <a:gd name="T23" fmla="*/ 133 w 133"/>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206">
                  <a:moveTo>
                    <a:pt x="20" y="0"/>
                  </a:moveTo>
                  <a:lnTo>
                    <a:pt x="0" y="10"/>
                  </a:lnTo>
                  <a:lnTo>
                    <a:pt x="102" y="206"/>
                  </a:lnTo>
                  <a:lnTo>
                    <a:pt x="113" y="206"/>
                  </a:lnTo>
                  <a:lnTo>
                    <a:pt x="133" y="206"/>
                  </a:lnTo>
                  <a:lnTo>
                    <a:pt x="123" y="195"/>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5" name="Rectangle 9"/>
            <p:cNvSpPr>
              <a:spLocks noChangeArrowheads="1"/>
            </p:cNvSpPr>
            <p:nvPr/>
          </p:nvSpPr>
          <p:spPr bwMode="auto">
            <a:xfrm>
              <a:off x="352" y="2250"/>
              <a:ext cx="3102" cy="178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66" name="Rectangle 10"/>
            <p:cNvSpPr>
              <a:spLocks noChangeArrowheads="1"/>
            </p:cNvSpPr>
            <p:nvPr/>
          </p:nvSpPr>
          <p:spPr bwMode="auto">
            <a:xfrm>
              <a:off x="758" y="756"/>
              <a:ext cx="74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a:solidFill>
                    <a:srgbClr val="000000"/>
                  </a:solidFill>
                  <a:latin typeface="Courier" charset="0"/>
                </a:rPr>
                <a:t>System Model</a:t>
              </a:r>
              <a:endParaRPr lang="en-US" altLang="en-US"/>
            </a:p>
          </p:txBody>
        </p:sp>
        <p:sp>
          <p:nvSpPr>
            <p:cNvPr id="9367" name="Freeform 11"/>
            <p:cNvSpPr>
              <a:spLocks/>
            </p:cNvSpPr>
            <p:nvPr/>
          </p:nvSpPr>
          <p:spPr bwMode="auto">
            <a:xfrm>
              <a:off x="239" y="689"/>
              <a:ext cx="134" cy="216"/>
            </a:xfrm>
            <a:custGeom>
              <a:avLst/>
              <a:gdLst>
                <a:gd name="T0" fmla="*/ 0 w 134"/>
                <a:gd name="T1" fmla="*/ 205 h 216"/>
                <a:gd name="T2" fmla="*/ 21 w 134"/>
                <a:gd name="T3" fmla="*/ 216 h 216"/>
                <a:gd name="T4" fmla="*/ 134 w 134"/>
                <a:gd name="T5" fmla="*/ 21 h 216"/>
                <a:gd name="T6" fmla="*/ 124 w 134"/>
                <a:gd name="T7" fmla="*/ 0 h 216"/>
                <a:gd name="T8" fmla="*/ 124 w 134"/>
                <a:gd name="T9" fmla="*/ 0 h 216"/>
                <a:gd name="T10" fmla="*/ 113 w 134"/>
                <a:gd name="T11" fmla="*/ 10 h 216"/>
                <a:gd name="T12" fmla="*/ 0 w 134"/>
                <a:gd name="T13" fmla="*/ 205 h 216"/>
                <a:gd name="T14" fmla="*/ 0 60000 65536"/>
                <a:gd name="T15" fmla="*/ 0 60000 65536"/>
                <a:gd name="T16" fmla="*/ 0 60000 65536"/>
                <a:gd name="T17" fmla="*/ 0 60000 65536"/>
                <a:gd name="T18" fmla="*/ 0 60000 65536"/>
                <a:gd name="T19" fmla="*/ 0 60000 65536"/>
                <a:gd name="T20" fmla="*/ 0 60000 65536"/>
                <a:gd name="T21" fmla="*/ 0 w 134"/>
                <a:gd name="T22" fmla="*/ 0 h 216"/>
                <a:gd name="T23" fmla="*/ 134 w 134"/>
                <a:gd name="T24" fmla="*/ 216 h 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216">
                  <a:moveTo>
                    <a:pt x="0" y="205"/>
                  </a:moveTo>
                  <a:lnTo>
                    <a:pt x="21" y="216"/>
                  </a:lnTo>
                  <a:lnTo>
                    <a:pt x="134" y="21"/>
                  </a:lnTo>
                  <a:lnTo>
                    <a:pt x="124" y="0"/>
                  </a:lnTo>
                  <a:lnTo>
                    <a:pt x="113" y="10"/>
                  </a:lnTo>
                  <a:lnTo>
                    <a:pt x="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8" name="Freeform 12"/>
            <p:cNvSpPr>
              <a:spLocks/>
            </p:cNvSpPr>
            <p:nvPr/>
          </p:nvSpPr>
          <p:spPr bwMode="auto">
            <a:xfrm>
              <a:off x="363" y="689"/>
              <a:ext cx="1160" cy="21"/>
            </a:xfrm>
            <a:custGeom>
              <a:avLst/>
              <a:gdLst>
                <a:gd name="T0" fmla="*/ 0 w 1160"/>
                <a:gd name="T1" fmla="*/ 0 h 21"/>
                <a:gd name="T2" fmla="*/ 0 w 1160"/>
                <a:gd name="T3" fmla="*/ 21 h 21"/>
                <a:gd name="T4" fmla="*/ 1150 w 1160"/>
                <a:gd name="T5" fmla="*/ 21 h 21"/>
                <a:gd name="T6" fmla="*/ 1160 w 1160"/>
                <a:gd name="T7" fmla="*/ 10 h 21"/>
                <a:gd name="T8" fmla="*/ 1160 w 1160"/>
                <a:gd name="T9" fmla="*/ 0 h 21"/>
                <a:gd name="T10" fmla="*/ 1150 w 1160"/>
                <a:gd name="T11" fmla="*/ 0 h 21"/>
                <a:gd name="T12" fmla="*/ 0 w 1160"/>
                <a:gd name="T13" fmla="*/ 0 h 21"/>
                <a:gd name="T14" fmla="*/ 0 60000 65536"/>
                <a:gd name="T15" fmla="*/ 0 60000 65536"/>
                <a:gd name="T16" fmla="*/ 0 60000 65536"/>
                <a:gd name="T17" fmla="*/ 0 60000 65536"/>
                <a:gd name="T18" fmla="*/ 0 60000 65536"/>
                <a:gd name="T19" fmla="*/ 0 60000 65536"/>
                <a:gd name="T20" fmla="*/ 0 60000 65536"/>
                <a:gd name="T21" fmla="*/ 0 w 1160"/>
                <a:gd name="T22" fmla="*/ 0 h 21"/>
                <a:gd name="T23" fmla="*/ 1160 w 1160"/>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0" h="21">
                  <a:moveTo>
                    <a:pt x="0" y="0"/>
                  </a:moveTo>
                  <a:lnTo>
                    <a:pt x="0" y="21"/>
                  </a:lnTo>
                  <a:lnTo>
                    <a:pt x="1150" y="21"/>
                  </a:lnTo>
                  <a:lnTo>
                    <a:pt x="1160" y="10"/>
                  </a:lnTo>
                  <a:lnTo>
                    <a:pt x="1160" y="0"/>
                  </a:lnTo>
                  <a:lnTo>
                    <a:pt x="11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13"/>
            <p:cNvSpPr>
              <a:spLocks/>
            </p:cNvSpPr>
            <p:nvPr/>
          </p:nvSpPr>
          <p:spPr bwMode="auto">
            <a:xfrm>
              <a:off x="1503" y="699"/>
              <a:ext cx="144" cy="206"/>
            </a:xfrm>
            <a:custGeom>
              <a:avLst/>
              <a:gdLst>
                <a:gd name="T0" fmla="*/ 20 w 144"/>
                <a:gd name="T1" fmla="*/ 0 h 206"/>
                <a:gd name="T2" fmla="*/ 0 w 144"/>
                <a:gd name="T3" fmla="*/ 11 h 206"/>
                <a:gd name="T4" fmla="*/ 113 w 144"/>
                <a:gd name="T5" fmla="*/ 206 h 206"/>
                <a:gd name="T6" fmla="*/ 123 w 144"/>
                <a:gd name="T7" fmla="*/ 206 h 206"/>
                <a:gd name="T8" fmla="*/ 144 w 144"/>
                <a:gd name="T9" fmla="*/ 206 h 206"/>
                <a:gd name="T10" fmla="*/ 133 w 144"/>
                <a:gd name="T11" fmla="*/ 195 h 206"/>
                <a:gd name="T12" fmla="*/ 20 w 144"/>
                <a:gd name="T13" fmla="*/ 0 h 206"/>
                <a:gd name="T14" fmla="*/ 0 60000 65536"/>
                <a:gd name="T15" fmla="*/ 0 60000 65536"/>
                <a:gd name="T16" fmla="*/ 0 60000 65536"/>
                <a:gd name="T17" fmla="*/ 0 60000 65536"/>
                <a:gd name="T18" fmla="*/ 0 60000 65536"/>
                <a:gd name="T19" fmla="*/ 0 60000 65536"/>
                <a:gd name="T20" fmla="*/ 0 60000 65536"/>
                <a:gd name="T21" fmla="*/ 0 w 144"/>
                <a:gd name="T22" fmla="*/ 0 h 206"/>
                <a:gd name="T23" fmla="*/ 144 w 144"/>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206">
                  <a:moveTo>
                    <a:pt x="20" y="0"/>
                  </a:moveTo>
                  <a:lnTo>
                    <a:pt x="0" y="11"/>
                  </a:lnTo>
                  <a:lnTo>
                    <a:pt x="113" y="206"/>
                  </a:lnTo>
                  <a:lnTo>
                    <a:pt x="123" y="206"/>
                  </a:lnTo>
                  <a:lnTo>
                    <a:pt x="144" y="206"/>
                  </a:lnTo>
                  <a:lnTo>
                    <a:pt x="133" y="195"/>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14"/>
            <p:cNvSpPr>
              <a:spLocks/>
            </p:cNvSpPr>
            <p:nvPr/>
          </p:nvSpPr>
          <p:spPr bwMode="auto">
            <a:xfrm>
              <a:off x="229" y="884"/>
              <a:ext cx="1397" cy="21"/>
            </a:xfrm>
            <a:custGeom>
              <a:avLst/>
              <a:gdLst>
                <a:gd name="T0" fmla="*/ 1397 w 1397"/>
                <a:gd name="T1" fmla="*/ 21 h 21"/>
                <a:gd name="T2" fmla="*/ 1397 w 1397"/>
                <a:gd name="T3" fmla="*/ 0 h 21"/>
                <a:gd name="T4" fmla="*/ 21 w 1397"/>
                <a:gd name="T5" fmla="*/ 0 h 21"/>
                <a:gd name="T6" fmla="*/ 10 w 1397"/>
                <a:gd name="T7" fmla="*/ 10 h 21"/>
                <a:gd name="T8" fmla="*/ 0 w 1397"/>
                <a:gd name="T9" fmla="*/ 21 h 21"/>
                <a:gd name="T10" fmla="*/ 21 w 1397"/>
                <a:gd name="T11" fmla="*/ 21 h 21"/>
                <a:gd name="T12" fmla="*/ 1397 w 1397"/>
                <a:gd name="T13" fmla="*/ 21 h 21"/>
                <a:gd name="T14" fmla="*/ 0 60000 65536"/>
                <a:gd name="T15" fmla="*/ 0 60000 65536"/>
                <a:gd name="T16" fmla="*/ 0 60000 65536"/>
                <a:gd name="T17" fmla="*/ 0 60000 65536"/>
                <a:gd name="T18" fmla="*/ 0 60000 65536"/>
                <a:gd name="T19" fmla="*/ 0 60000 65536"/>
                <a:gd name="T20" fmla="*/ 0 60000 65536"/>
                <a:gd name="T21" fmla="*/ 0 w 1397"/>
                <a:gd name="T22" fmla="*/ 0 h 21"/>
                <a:gd name="T23" fmla="*/ 1397 w 139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7" h="21">
                  <a:moveTo>
                    <a:pt x="1397" y="21"/>
                  </a:moveTo>
                  <a:lnTo>
                    <a:pt x="1397" y="0"/>
                  </a:lnTo>
                  <a:lnTo>
                    <a:pt x="21" y="0"/>
                  </a:lnTo>
                  <a:lnTo>
                    <a:pt x="10" y="10"/>
                  </a:lnTo>
                  <a:lnTo>
                    <a:pt x="0" y="21"/>
                  </a:lnTo>
                  <a:lnTo>
                    <a:pt x="21" y="21"/>
                  </a:lnTo>
                  <a:lnTo>
                    <a:pt x="139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Rectangle 15"/>
            <p:cNvSpPr>
              <a:spLocks noChangeArrowheads="1"/>
            </p:cNvSpPr>
            <p:nvPr/>
          </p:nvSpPr>
          <p:spPr bwMode="auto">
            <a:xfrm>
              <a:off x="239" y="894"/>
              <a:ext cx="3339" cy="3215"/>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grpSp>
        <p:nvGrpSpPr>
          <p:cNvPr id="3" name="Group 16"/>
          <p:cNvGrpSpPr>
            <a:grpSpLocks/>
          </p:cNvGrpSpPr>
          <p:nvPr/>
        </p:nvGrpSpPr>
        <p:grpSpPr bwMode="auto">
          <a:xfrm>
            <a:off x="542925" y="1631950"/>
            <a:ext cx="4940300" cy="1419225"/>
            <a:chOff x="342" y="1028"/>
            <a:chExt cx="3112" cy="894"/>
          </a:xfrm>
        </p:grpSpPr>
        <p:sp>
          <p:nvSpPr>
            <p:cNvPr id="9346" name="Rectangle 17"/>
            <p:cNvSpPr>
              <a:spLocks noChangeArrowheads="1"/>
            </p:cNvSpPr>
            <p:nvPr/>
          </p:nvSpPr>
          <p:spPr bwMode="auto">
            <a:xfrm>
              <a:off x="999" y="1644"/>
              <a:ext cx="709" cy="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47" name="Rectangle 18"/>
            <p:cNvSpPr>
              <a:spLocks noChangeArrowheads="1"/>
            </p:cNvSpPr>
            <p:nvPr/>
          </p:nvSpPr>
          <p:spPr bwMode="auto">
            <a:xfrm>
              <a:off x="999" y="1644"/>
              <a:ext cx="719" cy="21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48" name="Rectangle 19"/>
            <p:cNvSpPr>
              <a:spLocks noChangeArrowheads="1"/>
            </p:cNvSpPr>
            <p:nvPr/>
          </p:nvSpPr>
          <p:spPr bwMode="auto">
            <a:xfrm>
              <a:off x="476" y="1095"/>
              <a:ext cx="11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a:solidFill>
                    <a:srgbClr val="000000"/>
                  </a:solidFill>
                  <a:latin typeface="Courier" charset="0"/>
                </a:rPr>
                <a:t>Application objects</a:t>
              </a:r>
              <a:endParaRPr lang="en-US" altLang="en-US"/>
            </a:p>
          </p:txBody>
        </p:sp>
        <p:sp>
          <p:nvSpPr>
            <p:cNvPr id="9349" name="Freeform 20"/>
            <p:cNvSpPr>
              <a:spLocks/>
            </p:cNvSpPr>
            <p:nvPr/>
          </p:nvSpPr>
          <p:spPr bwMode="auto">
            <a:xfrm>
              <a:off x="352" y="1028"/>
              <a:ext cx="144" cy="216"/>
            </a:xfrm>
            <a:custGeom>
              <a:avLst/>
              <a:gdLst>
                <a:gd name="T0" fmla="*/ 0 w 144"/>
                <a:gd name="T1" fmla="*/ 205 h 216"/>
                <a:gd name="T2" fmla="*/ 21 w 144"/>
                <a:gd name="T3" fmla="*/ 216 h 216"/>
                <a:gd name="T4" fmla="*/ 144 w 144"/>
                <a:gd name="T5" fmla="*/ 21 h 216"/>
                <a:gd name="T6" fmla="*/ 134 w 144"/>
                <a:gd name="T7" fmla="*/ 0 h 216"/>
                <a:gd name="T8" fmla="*/ 134 w 144"/>
                <a:gd name="T9" fmla="*/ 0 h 216"/>
                <a:gd name="T10" fmla="*/ 124 w 144"/>
                <a:gd name="T11" fmla="*/ 10 h 216"/>
                <a:gd name="T12" fmla="*/ 0 w 144"/>
                <a:gd name="T13" fmla="*/ 205 h 216"/>
                <a:gd name="T14" fmla="*/ 0 60000 65536"/>
                <a:gd name="T15" fmla="*/ 0 60000 65536"/>
                <a:gd name="T16" fmla="*/ 0 60000 65536"/>
                <a:gd name="T17" fmla="*/ 0 60000 65536"/>
                <a:gd name="T18" fmla="*/ 0 60000 65536"/>
                <a:gd name="T19" fmla="*/ 0 60000 65536"/>
                <a:gd name="T20" fmla="*/ 0 60000 65536"/>
                <a:gd name="T21" fmla="*/ 0 w 144"/>
                <a:gd name="T22" fmla="*/ 0 h 216"/>
                <a:gd name="T23" fmla="*/ 144 w 144"/>
                <a:gd name="T24" fmla="*/ 216 h 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216">
                  <a:moveTo>
                    <a:pt x="0" y="205"/>
                  </a:moveTo>
                  <a:lnTo>
                    <a:pt x="21" y="216"/>
                  </a:lnTo>
                  <a:lnTo>
                    <a:pt x="144" y="21"/>
                  </a:lnTo>
                  <a:lnTo>
                    <a:pt x="134" y="0"/>
                  </a:lnTo>
                  <a:lnTo>
                    <a:pt x="124" y="10"/>
                  </a:lnTo>
                  <a:lnTo>
                    <a:pt x="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21"/>
            <p:cNvSpPr>
              <a:spLocks/>
            </p:cNvSpPr>
            <p:nvPr/>
          </p:nvSpPr>
          <p:spPr bwMode="auto">
            <a:xfrm>
              <a:off x="486" y="1028"/>
              <a:ext cx="1161" cy="21"/>
            </a:xfrm>
            <a:custGeom>
              <a:avLst/>
              <a:gdLst>
                <a:gd name="T0" fmla="*/ 0 w 1161"/>
                <a:gd name="T1" fmla="*/ 0 h 21"/>
                <a:gd name="T2" fmla="*/ 0 w 1161"/>
                <a:gd name="T3" fmla="*/ 21 h 21"/>
                <a:gd name="T4" fmla="*/ 1150 w 1161"/>
                <a:gd name="T5" fmla="*/ 21 h 21"/>
                <a:gd name="T6" fmla="*/ 1161 w 1161"/>
                <a:gd name="T7" fmla="*/ 10 h 21"/>
                <a:gd name="T8" fmla="*/ 1161 w 1161"/>
                <a:gd name="T9" fmla="*/ 0 h 21"/>
                <a:gd name="T10" fmla="*/ 1150 w 1161"/>
                <a:gd name="T11" fmla="*/ 0 h 21"/>
                <a:gd name="T12" fmla="*/ 0 w 1161"/>
                <a:gd name="T13" fmla="*/ 0 h 21"/>
                <a:gd name="T14" fmla="*/ 0 60000 65536"/>
                <a:gd name="T15" fmla="*/ 0 60000 65536"/>
                <a:gd name="T16" fmla="*/ 0 60000 65536"/>
                <a:gd name="T17" fmla="*/ 0 60000 65536"/>
                <a:gd name="T18" fmla="*/ 0 60000 65536"/>
                <a:gd name="T19" fmla="*/ 0 60000 65536"/>
                <a:gd name="T20" fmla="*/ 0 60000 65536"/>
                <a:gd name="T21" fmla="*/ 0 w 1161"/>
                <a:gd name="T22" fmla="*/ 0 h 21"/>
                <a:gd name="T23" fmla="*/ 1161 w 116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1" h="21">
                  <a:moveTo>
                    <a:pt x="0" y="0"/>
                  </a:moveTo>
                  <a:lnTo>
                    <a:pt x="0" y="21"/>
                  </a:lnTo>
                  <a:lnTo>
                    <a:pt x="1150" y="21"/>
                  </a:lnTo>
                  <a:lnTo>
                    <a:pt x="1161" y="10"/>
                  </a:lnTo>
                  <a:lnTo>
                    <a:pt x="1161" y="0"/>
                  </a:lnTo>
                  <a:lnTo>
                    <a:pt x="11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22"/>
            <p:cNvSpPr>
              <a:spLocks/>
            </p:cNvSpPr>
            <p:nvPr/>
          </p:nvSpPr>
          <p:spPr bwMode="auto">
            <a:xfrm>
              <a:off x="1626" y="1038"/>
              <a:ext cx="134" cy="206"/>
            </a:xfrm>
            <a:custGeom>
              <a:avLst/>
              <a:gdLst>
                <a:gd name="T0" fmla="*/ 21 w 134"/>
                <a:gd name="T1" fmla="*/ 0 h 206"/>
                <a:gd name="T2" fmla="*/ 0 w 134"/>
                <a:gd name="T3" fmla="*/ 11 h 206"/>
                <a:gd name="T4" fmla="*/ 103 w 134"/>
                <a:gd name="T5" fmla="*/ 206 h 206"/>
                <a:gd name="T6" fmla="*/ 113 w 134"/>
                <a:gd name="T7" fmla="*/ 206 h 206"/>
                <a:gd name="T8" fmla="*/ 134 w 134"/>
                <a:gd name="T9" fmla="*/ 206 h 206"/>
                <a:gd name="T10" fmla="*/ 123 w 134"/>
                <a:gd name="T11" fmla="*/ 195 h 206"/>
                <a:gd name="T12" fmla="*/ 21 w 134"/>
                <a:gd name="T13" fmla="*/ 0 h 206"/>
                <a:gd name="T14" fmla="*/ 0 60000 65536"/>
                <a:gd name="T15" fmla="*/ 0 60000 65536"/>
                <a:gd name="T16" fmla="*/ 0 60000 65536"/>
                <a:gd name="T17" fmla="*/ 0 60000 65536"/>
                <a:gd name="T18" fmla="*/ 0 60000 65536"/>
                <a:gd name="T19" fmla="*/ 0 60000 65536"/>
                <a:gd name="T20" fmla="*/ 0 60000 65536"/>
                <a:gd name="T21" fmla="*/ 0 w 134"/>
                <a:gd name="T22" fmla="*/ 0 h 206"/>
                <a:gd name="T23" fmla="*/ 134 w 134"/>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206">
                  <a:moveTo>
                    <a:pt x="21" y="0"/>
                  </a:moveTo>
                  <a:lnTo>
                    <a:pt x="0" y="11"/>
                  </a:lnTo>
                  <a:lnTo>
                    <a:pt x="103" y="206"/>
                  </a:lnTo>
                  <a:lnTo>
                    <a:pt x="113" y="206"/>
                  </a:lnTo>
                  <a:lnTo>
                    <a:pt x="134" y="206"/>
                  </a:lnTo>
                  <a:lnTo>
                    <a:pt x="123" y="195"/>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23"/>
            <p:cNvSpPr>
              <a:spLocks/>
            </p:cNvSpPr>
            <p:nvPr/>
          </p:nvSpPr>
          <p:spPr bwMode="auto">
            <a:xfrm>
              <a:off x="342" y="1223"/>
              <a:ext cx="1397" cy="21"/>
            </a:xfrm>
            <a:custGeom>
              <a:avLst/>
              <a:gdLst>
                <a:gd name="T0" fmla="*/ 1397 w 1397"/>
                <a:gd name="T1" fmla="*/ 21 h 21"/>
                <a:gd name="T2" fmla="*/ 1397 w 1397"/>
                <a:gd name="T3" fmla="*/ 0 h 21"/>
                <a:gd name="T4" fmla="*/ 21 w 1397"/>
                <a:gd name="T5" fmla="*/ 0 h 21"/>
                <a:gd name="T6" fmla="*/ 10 w 1397"/>
                <a:gd name="T7" fmla="*/ 10 h 21"/>
                <a:gd name="T8" fmla="*/ 0 w 1397"/>
                <a:gd name="T9" fmla="*/ 21 h 21"/>
                <a:gd name="T10" fmla="*/ 21 w 1397"/>
                <a:gd name="T11" fmla="*/ 21 h 21"/>
                <a:gd name="T12" fmla="*/ 1397 w 1397"/>
                <a:gd name="T13" fmla="*/ 21 h 21"/>
                <a:gd name="T14" fmla="*/ 0 60000 65536"/>
                <a:gd name="T15" fmla="*/ 0 60000 65536"/>
                <a:gd name="T16" fmla="*/ 0 60000 65536"/>
                <a:gd name="T17" fmla="*/ 0 60000 65536"/>
                <a:gd name="T18" fmla="*/ 0 60000 65536"/>
                <a:gd name="T19" fmla="*/ 0 60000 65536"/>
                <a:gd name="T20" fmla="*/ 0 60000 65536"/>
                <a:gd name="T21" fmla="*/ 0 w 1397"/>
                <a:gd name="T22" fmla="*/ 0 h 21"/>
                <a:gd name="T23" fmla="*/ 1397 w 139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7" h="21">
                  <a:moveTo>
                    <a:pt x="1397" y="21"/>
                  </a:moveTo>
                  <a:lnTo>
                    <a:pt x="1397" y="0"/>
                  </a:lnTo>
                  <a:lnTo>
                    <a:pt x="21" y="0"/>
                  </a:lnTo>
                  <a:lnTo>
                    <a:pt x="10" y="10"/>
                  </a:lnTo>
                  <a:lnTo>
                    <a:pt x="0" y="21"/>
                  </a:lnTo>
                  <a:lnTo>
                    <a:pt x="21" y="21"/>
                  </a:lnTo>
                  <a:lnTo>
                    <a:pt x="139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Rectangle 24"/>
            <p:cNvSpPr>
              <a:spLocks noChangeArrowheads="1"/>
            </p:cNvSpPr>
            <p:nvPr/>
          </p:nvSpPr>
          <p:spPr bwMode="auto">
            <a:xfrm>
              <a:off x="363" y="1233"/>
              <a:ext cx="3091" cy="68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54" name="Rectangle 25"/>
            <p:cNvSpPr>
              <a:spLocks noChangeArrowheads="1"/>
            </p:cNvSpPr>
            <p:nvPr/>
          </p:nvSpPr>
          <p:spPr bwMode="auto">
            <a:xfrm>
              <a:off x="1955" y="1305"/>
              <a:ext cx="70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55" name="Rectangle 26"/>
            <p:cNvSpPr>
              <a:spLocks noChangeArrowheads="1"/>
            </p:cNvSpPr>
            <p:nvPr/>
          </p:nvSpPr>
          <p:spPr bwMode="auto">
            <a:xfrm>
              <a:off x="1955" y="1305"/>
              <a:ext cx="719" cy="20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56" name="Rectangle 27"/>
            <p:cNvSpPr>
              <a:spLocks noChangeArrowheads="1"/>
            </p:cNvSpPr>
            <p:nvPr/>
          </p:nvSpPr>
          <p:spPr bwMode="auto">
            <a:xfrm>
              <a:off x="2099" y="1634"/>
              <a:ext cx="708"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57" name="Rectangle 28"/>
            <p:cNvSpPr>
              <a:spLocks noChangeArrowheads="1"/>
            </p:cNvSpPr>
            <p:nvPr/>
          </p:nvSpPr>
          <p:spPr bwMode="auto">
            <a:xfrm>
              <a:off x="2099" y="1634"/>
              <a:ext cx="719" cy="21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58" name="Line 29"/>
            <p:cNvSpPr>
              <a:spLocks noChangeShapeType="1"/>
            </p:cNvSpPr>
            <p:nvPr/>
          </p:nvSpPr>
          <p:spPr bwMode="auto">
            <a:xfrm flipV="1">
              <a:off x="1308" y="1500"/>
              <a:ext cx="945" cy="1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59" name="Line 30"/>
            <p:cNvSpPr>
              <a:spLocks noChangeShapeType="1"/>
            </p:cNvSpPr>
            <p:nvPr/>
          </p:nvSpPr>
          <p:spPr bwMode="auto">
            <a:xfrm flipV="1">
              <a:off x="1708" y="1737"/>
              <a:ext cx="39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0" name="Line 31"/>
            <p:cNvSpPr>
              <a:spLocks noChangeShapeType="1"/>
            </p:cNvSpPr>
            <p:nvPr/>
          </p:nvSpPr>
          <p:spPr bwMode="auto">
            <a:xfrm>
              <a:off x="2253" y="1500"/>
              <a:ext cx="195" cy="1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32"/>
          <p:cNvGrpSpPr>
            <a:grpSpLocks/>
          </p:cNvGrpSpPr>
          <p:nvPr/>
        </p:nvGrpSpPr>
        <p:grpSpPr bwMode="auto">
          <a:xfrm>
            <a:off x="868363" y="2919413"/>
            <a:ext cx="4354512" cy="2984500"/>
            <a:chOff x="547" y="1839"/>
            <a:chExt cx="2743" cy="1880"/>
          </a:xfrm>
        </p:grpSpPr>
        <p:grpSp>
          <p:nvGrpSpPr>
            <p:cNvPr id="9328" name="Group 33"/>
            <p:cNvGrpSpPr>
              <a:grpSpLocks/>
            </p:cNvGrpSpPr>
            <p:nvPr/>
          </p:nvGrpSpPr>
          <p:grpSpPr bwMode="auto">
            <a:xfrm>
              <a:off x="547" y="2312"/>
              <a:ext cx="2743" cy="811"/>
              <a:chOff x="547" y="2312"/>
              <a:chExt cx="2743" cy="811"/>
            </a:xfrm>
          </p:grpSpPr>
          <p:sp>
            <p:nvSpPr>
              <p:cNvPr id="9331" name="Rectangle 34"/>
              <p:cNvSpPr>
                <a:spLocks noChangeArrowheads="1"/>
              </p:cNvSpPr>
              <p:nvPr/>
            </p:nvSpPr>
            <p:spPr bwMode="auto">
              <a:xfrm>
                <a:off x="1017" y="2379"/>
                <a:ext cx="87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300">
                    <a:solidFill>
                      <a:srgbClr val="FF0000"/>
                    </a:solidFill>
                    <a:latin typeface="Courier" charset="0"/>
                  </a:rPr>
                  <a:t>Custom objects</a:t>
                </a:r>
                <a:endParaRPr lang="en-US" altLang="en-US">
                  <a:solidFill>
                    <a:srgbClr val="FF0000"/>
                  </a:solidFill>
                </a:endParaRPr>
              </a:p>
            </p:txBody>
          </p:sp>
          <p:sp>
            <p:nvSpPr>
              <p:cNvPr id="9332" name="Freeform 35"/>
              <p:cNvSpPr>
                <a:spLocks/>
              </p:cNvSpPr>
              <p:nvPr/>
            </p:nvSpPr>
            <p:spPr bwMode="auto">
              <a:xfrm>
                <a:off x="558" y="2312"/>
                <a:ext cx="174" cy="216"/>
              </a:xfrm>
              <a:custGeom>
                <a:avLst/>
                <a:gdLst>
                  <a:gd name="T0" fmla="*/ 0 w 174"/>
                  <a:gd name="T1" fmla="*/ 205 h 216"/>
                  <a:gd name="T2" fmla="*/ 20 w 174"/>
                  <a:gd name="T3" fmla="*/ 216 h 216"/>
                  <a:gd name="T4" fmla="*/ 174 w 174"/>
                  <a:gd name="T5" fmla="*/ 20 h 216"/>
                  <a:gd name="T6" fmla="*/ 164 w 174"/>
                  <a:gd name="T7" fmla="*/ 0 h 216"/>
                  <a:gd name="T8" fmla="*/ 164 w 174"/>
                  <a:gd name="T9" fmla="*/ 0 h 216"/>
                  <a:gd name="T10" fmla="*/ 154 w 174"/>
                  <a:gd name="T11" fmla="*/ 10 h 216"/>
                  <a:gd name="T12" fmla="*/ 0 w 174"/>
                  <a:gd name="T13" fmla="*/ 205 h 216"/>
                  <a:gd name="T14" fmla="*/ 0 60000 65536"/>
                  <a:gd name="T15" fmla="*/ 0 60000 65536"/>
                  <a:gd name="T16" fmla="*/ 0 60000 65536"/>
                  <a:gd name="T17" fmla="*/ 0 60000 65536"/>
                  <a:gd name="T18" fmla="*/ 0 60000 65536"/>
                  <a:gd name="T19" fmla="*/ 0 60000 65536"/>
                  <a:gd name="T20" fmla="*/ 0 60000 65536"/>
                  <a:gd name="T21" fmla="*/ 0 w 174"/>
                  <a:gd name="T22" fmla="*/ 0 h 216"/>
                  <a:gd name="T23" fmla="*/ 174 w 174"/>
                  <a:gd name="T24" fmla="*/ 216 h 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216">
                    <a:moveTo>
                      <a:pt x="0" y="205"/>
                    </a:moveTo>
                    <a:lnTo>
                      <a:pt x="20" y="216"/>
                    </a:lnTo>
                    <a:lnTo>
                      <a:pt x="174" y="20"/>
                    </a:lnTo>
                    <a:lnTo>
                      <a:pt x="164" y="0"/>
                    </a:lnTo>
                    <a:lnTo>
                      <a:pt x="154" y="10"/>
                    </a:lnTo>
                    <a:lnTo>
                      <a:pt x="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3" name="Freeform 36"/>
              <p:cNvSpPr>
                <a:spLocks/>
              </p:cNvSpPr>
              <p:nvPr/>
            </p:nvSpPr>
            <p:spPr bwMode="auto">
              <a:xfrm>
                <a:off x="722" y="2312"/>
                <a:ext cx="1469" cy="20"/>
              </a:xfrm>
              <a:custGeom>
                <a:avLst/>
                <a:gdLst>
                  <a:gd name="T0" fmla="*/ 0 w 1469"/>
                  <a:gd name="T1" fmla="*/ 0 h 20"/>
                  <a:gd name="T2" fmla="*/ 0 w 1469"/>
                  <a:gd name="T3" fmla="*/ 20 h 20"/>
                  <a:gd name="T4" fmla="*/ 1459 w 1469"/>
                  <a:gd name="T5" fmla="*/ 20 h 20"/>
                  <a:gd name="T6" fmla="*/ 1469 w 1469"/>
                  <a:gd name="T7" fmla="*/ 10 h 20"/>
                  <a:gd name="T8" fmla="*/ 1469 w 1469"/>
                  <a:gd name="T9" fmla="*/ 0 h 20"/>
                  <a:gd name="T10" fmla="*/ 1459 w 1469"/>
                  <a:gd name="T11" fmla="*/ 0 h 20"/>
                  <a:gd name="T12" fmla="*/ 0 w 1469"/>
                  <a:gd name="T13" fmla="*/ 0 h 20"/>
                  <a:gd name="T14" fmla="*/ 0 60000 65536"/>
                  <a:gd name="T15" fmla="*/ 0 60000 65536"/>
                  <a:gd name="T16" fmla="*/ 0 60000 65536"/>
                  <a:gd name="T17" fmla="*/ 0 60000 65536"/>
                  <a:gd name="T18" fmla="*/ 0 60000 65536"/>
                  <a:gd name="T19" fmla="*/ 0 60000 65536"/>
                  <a:gd name="T20" fmla="*/ 0 60000 65536"/>
                  <a:gd name="T21" fmla="*/ 0 w 1469"/>
                  <a:gd name="T22" fmla="*/ 0 h 20"/>
                  <a:gd name="T23" fmla="*/ 1469 w 146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9" h="20">
                    <a:moveTo>
                      <a:pt x="0" y="0"/>
                    </a:moveTo>
                    <a:lnTo>
                      <a:pt x="0" y="20"/>
                    </a:lnTo>
                    <a:lnTo>
                      <a:pt x="1459" y="20"/>
                    </a:lnTo>
                    <a:lnTo>
                      <a:pt x="1469" y="10"/>
                    </a:lnTo>
                    <a:lnTo>
                      <a:pt x="1469" y="0"/>
                    </a:lnTo>
                    <a:lnTo>
                      <a:pt x="145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4" name="Freeform 37"/>
              <p:cNvSpPr>
                <a:spLocks/>
              </p:cNvSpPr>
              <p:nvPr/>
            </p:nvSpPr>
            <p:spPr bwMode="auto">
              <a:xfrm>
                <a:off x="2170" y="2322"/>
                <a:ext cx="165" cy="206"/>
              </a:xfrm>
              <a:custGeom>
                <a:avLst/>
                <a:gdLst>
                  <a:gd name="T0" fmla="*/ 21 w 165"/>
                  <a:gd name="T1" fmla="*/ 0 h 206"/>
                  <a:gd name="T2" fmla="*/ 0 w 165"/>
                  <a:gd name="T3" fmla="*/ 10 h 206"/>
                  <a:gd name="T4" fmla="*/ 134 w 165"/>
                  <a:gd name="T5" fmla="*/ 206 h 206"/>
                  <a:gd name="T6" fmla="*/ 144 w 165"/>
                  <a:gd name="T7" fmla="*/ 206 h 206"/>
                  <a:gd name="T8" fmla="*/ 165 w 165"/>
                  <a:gd name="T9" fmla="*/ 206 h 206"/>
                  <a:gd name="T10" fmla="*/ 154 w 165"/>
                  <a:gd name="T11" fmla="*/ 195 h 206"/>
                  <a:gd name="T12" fmla="*/ 21 w 165"/>
                  <a:gd name="T13" fmla="*/ 0 h 206"/>
                  <a:gd name="T14" fmla="*/ 0 60000 65536"/>
                  <a:gd name="T15" fmla="*/ 0 60000 65536"/>
                  <a:gd name="T16" fmla="*/ 0 60000 65536"/>
                  <a:gd name="T17" fmla="*/ 0 60000 65536"/>
                  <a:gd name="T18" fmla="*/ 0 60000 65536"/>
                  <a:gd name="T19" fmla="*/ 0 60000 65536"/>
                  <a:gd name="T20" fmla="*/ 0 60000 65536"/>
                  <a:gd name="T21" fmla="*/ 0 w 165"/>
                  <a:gd name="T22" fmla="*/ 0 h 206"/>
                  <a:gd name="T23" fmla="*/ 165 w 165"/>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206">
                    <a:moveTo>
                      <a:pt x="21" y="0"/>
                    </a:moveTo>
                    <a:lnTo>
                      <a:pt x="0" y="10"/>
                    </a:lnTo>
                    <a:lnTo>
                      <a:pt x="134" y="206"/>
                    </a:lnTo>
                    <a:lnTo>
                      <a:pt x="144" y="206"/>
                    </a:lnTo>
                    <a:lnTo>
                      <a:pt x="165" y="206"/>
                    </a:lnTo>
                    <a:lnTo>
                      <a:pt x="154" y="195"/>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5" name="Freeform 38"/>
              <p:cNvSpPr>
                <a:spLocks/>
              </p:cNvSpPr>
              <p:nvPr/>
            </p:nvSpPr>
            <p:spPr bwMode="auto">
              <a:xfrm>
                <a:off x="547" y="2507"/>
                <a:ext cx="1767" cy="21"/>
              </a:xfrm>
              <a:custGeom>
                <a:avLst/>
                <a:gdLst>
                  <a:gd name="T0" fmla="*/ 1767 w 1767"/>
                  <a:gd name="T1" fmla="*/ 21 h 21"/>
                  <a:gd name="T2" fmla="*/ 1767 w 1767"/>
                  <a:gd name="T3" fmla="*/ 0 h 21"/>
                  <a:gd name="T4" fmla="*/ 21 w 1767"/>
                  <a:gd name="T5" fmla="*/ 0 h 21"/>
                  <a:gd name="T6" fmla="*/ 11 w 1767"/>
                  <a:gd name="T7" fmla="*/ 10 h 21"/>
                  <a:gd name="T8" fmla="*/ 0 w 1767"/>
                  <a:gd name="T9" fmla="*/ 21 h 21"/>
                  <a:gd name="T10" fmla="*/ 21 w 1767"/>
                  <a:gd name="T11" fmla="*/ 21 h 21"/>
                  <a:gd name="T12" fmla="*/ 1767 w 1767"/>
                  <a:gd name="T13" fmla="*/ 21 h 21"/>
                  <a:gd name="T14" fmla="*/ 0 60000 65536"/>
                  <a:gd name="T15" fmla="*/ 0 60000 65536"/>
                  <a:gd name="T16" fmla="*/ 0 60000 65536"/>
                  <a:gd name="T17" fmla="*/ 0 60000 65536"/>
                  <a:gd name="T18" fmla="*/ 0 60000 65536"/>
                  <a:gd name="T19" fmla="*/ 0 60000 65536"/>
                  <a:gd name="T20" fmla="*/ 0 60000 65536"/>
                  <a:gd name="T21" fmla="*/ 0 w 1767"/>
                  <a:gd name="T22" fmla="*/ 0 h 21"/>
                  <a:gd name="T23" fmla="*/ 1767 w 176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67" h="21">
                    <a:moveTo>
                      <a:pt x="1767" y="21"/>
                    </a:moveTo>
                    <a:lnTo>
                      <a:pt x="1767" y="0"/>
                    </a:lnTo>
                    <a:lnTo>
                      <a:pt x="21" y="0"/>
                    </a:lnTo>
                    <a:lnTo>
                      <a:pt x="11" y="10"/>
                    </a:lnTo>
                    <a:lnTo>
                      <a:pt x="0" y="21"/>
                    </a:lnTo>
                    <a:lnTo>
                      <a:pt x="21" y="21"/>
                    </a:lnTo>
                    <a:lnTo>
                      <a:pt x="176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6" name="Rectangle 39"/>
              <p:cNvSpPr>
                <a:spLocks noChangeArrowheads="1"/>
              </p:cNvSpPr>
              <p:nvPr/>
            </p:nvSpPr>
            <p:spPr bwMode="auto">
              <a:xfrm>
                <a:off x="558" y="2517"/>
                <a:ext cx="2732" cy="60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37" name="Rectangle 40"/>
              <p:cNvSpPr>
                <a:spLocks noChangeArrowheads="1"/>
              </p:cNvSpPr>
              <p:nvPr/>
            </p:nvSpPr>
            <p:spPr bwMode="auto">
              <a:xfrm>
                <a:off x="958" y="2867"/>
                <a:ext cx="709"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38" name="Rectangle 41"/>
              <p:cNvSpPr>
                <a:spLocks noChangeArrowheads="1"/>
              </p:cNvSpPr>
              <p:nvPr/>
            </p:nvSpPr>
            <p:spPr bwMode="auto">
              <a:xfrm>
                <a:off x="958" y="2867"/>
                <a:ext cx="719" cy="21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39" name="Rectangle 42"/>
              <p:cNvSpPr>
                <a:spLocks noChangeArrowheads="1"/>
              </p:cNvSpPr>
              <p:nvPr/>
            </p:nvSpPr>
            <p:spPr bwMode="auto">
              <a:xfrm>
                <a:off x="1205" y="2558"/>
                <a:ext cx="709" cy="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40" name="Rectangle 43"/>
              <p:cNvSpPr>
                <a:spLocks noChangeArrowheads="1"/>
              </p:cNvSpPr>
              <p:nvPr/>
            </p:nvSpPr>
            <p:spPr bwMode="auto">
              <a:xfrm>
                <a:off x="1205" y="2558"/>
                <a:ext cx="719" cy="21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41" name="Rectangle 44"/>
              <p:cNvSpPr>
                <a:spLocks noChangeArrowheads="1"/>
              </p:cNvSpPr>
              <p:nvPr/>
            </p:nvSpPr>
            <p:spPr bwMode="auto">
              <a:xfrm>
                <a:off x="2181" y="2733"/>
                <a:ext cx="70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42" name="Rectangle 45"/>
              <p:cNvSpPr>
                <a:spLocks noChangeArrowheads="1"/>
              </p:cNvSpPr>
              <p:nvPr/>
            </p:nvSpPr>
            <p:spPr bwMode="auto">
              <a:xfrm>
                <a:off x="2181" y="2733"/>
                <a:ext cx="719" cy="20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43" name="Line 46"/>
              <p:cNvSpPr>
                <a:spLocks noChangeShapeType="1"/>
              </p:cNvSpPr>
              <p:nvPr/>
            </p:nvSpPr>
            <p:spPr bwMode="auto">
              <a:xfrm flipV="1">
                <a:off x="1318" y="2764"/>
                <a:ext cx="236" cy="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44" name="Line 47"/>
              <p:cNvSpPr>
                <a:spLocks noChangeShapeType="1"/>
              </p:cNvSpPr>
              <p:nvPr/>
            </p:nvSpPr>
            <p:spPr bwMode="auto">
              <a:xfrm flipV="1">
                <a:off x="1667" y="2836"/>
                <a:ext cx="514" cy="13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45" name="Line 48"/>
              <p:cNvSpPr>
                <a:spLocks noChangeShapeType="1"/>
              </p:cNvSpPr>
              <p:nvPr/>
            </p:nvSpPr>
            <p:spPr bwMode="auto">
              <a:xfrm>
                <a:off x="1914" y="2661"/>
                <a:ext cx="267" cy="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29" name="Line 49"/>
            <p:cNvSpPr>
              <a:spLocks noChangeShapeType="1"/>
            </p:cNvSpPr>
            <p:nvPr/>
          </p:nvSpPr>
          <p:spPr bwMode="auto">
            <a:xfrm>
              <a:off x="2448" y="1839"/>
              <a:ext cx="215" cy="8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0" name="Line 50"/>
            <p:cNvSpPr>
              <a:spLocks noChangeShapeType="1"/>
            </p:cNvSpPr>
            <p:nvPr/>
          </p:nvSpPr>
          <p:spPr bwMode="auto">
            <a:xfrm flipH="1" flipV="1">
              <a:off x="2715" y="2928"/>
              <a:ext cx="51" cy="7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51"/>
          <p:cNvGrpSpPr>
            <a:grpSpLocks/>
          </p:cNvGrpSpPr>
          <p:nvPr/>
        </p:nvGrpSpPr>
        <p:grpSpPr bwMode="auto">
          <a:xfrm>
            <a:off x="868363" y="5022850"/>
            <a:ext cx="4354512" cy="1289050"/>
            <a:chOff x="547" y="3164"/>
            <a:chExt cx="2743" cy="812"/>
          </a:xfrm>
        </p:grpSpPr>
        <p:sp>
          <p:nvSpPr>
            <p:cNvPr id="9314" name="Freeform 53"/>
            <p:cNvSpPr>
              <a:spLocks/>
            </p:cNvSpPr>
            <p:nvPr/>
          </p:nvSpPr>
          <p:spPr bwMode="auto">
            <a:xfrm>
              <a:off x="558" y="3164"/>
              <a:ext cx="174" cy="216"/>
            </a:xfrm>
            <a:custGeom>
              <a:avLst/>
              <a:gdLst>
                <a:gd name="T0" fmla="*/ 0 w 174"/>
                <a:gd name="T1" fmla="*/ 206 h 216"/>
                <a:gd name="T2" fmla="*/ 20 w 174"/>
                <a:gd name="T3" fmla="*/ 216 h 216"/>
                <a:gd name="T4" fmla="*/ 174 w 174"/>
                <a:gd name="T5" fmla="*/ 21 h 216"/>
                <a:gd name="T6" fmla="*/ 164 w 174"/>
                <a:gd name="T7" fmla="*/ 0 h 216"/>
                <a:gd name="T8" fmla="*/ 164 w 174"/>
                <a:gd name="T9" fmla="*/ 0 h 216"/>
                <a:gd name="T10" fmla="*/ 154 w 174"/>
                <a:gd name="T11" fmla="*/ 11 h 216"/>
                <a:gd name="T12" fmla="*/ 0 w 174"/>
                <a:gd name="T13" fmla="*/ 206 h 216"/>
                <a:gd name="T14" fmla="*/ 0 60000 65536"/>
                <a:gd name="T15" fmla="*/ 0 60000 65536"/>
                <a:gd name="T16" fmla="*/ 0 60000 65536"/>
                <a:gd name="T17" fmla="*/ 0 60000 65536"/>
                <a:gd name="T18" fmla="*/ 0 60000 65536"/>
                <a:gd name="T19" fmla="*/ 0 60000 65536"/>
                <a:gd name="T20" fmla="*/ 0 60000 65536"/>
                <a:gd name="T21" fmla="*/ 0 w 174"/>
                <a:gd name="T22" fmla="*/ 0 h 216"/>
                <a:gd name="T23" fmla="*/ 174 w 174"/>
                <a:gd name="T24" fmla="*/ 216 h 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216">
                  <a:moveTo>
                    <a:pt x="0" y="206"/>
                  </a:moveTo>
                  <a:lnTo>
                    <a:pt x="20" y="216"/>
                  </a:lnTo>
                  <a:lnTo>
                    <a:pt x="174" y="21"/>
                  </a:lnTo>
                  <a:lnTo>
                    <a:pt x="164" y="0"/>
                  </a:lnTo>
                  <a:lnTo>
                    <a:pt x="154" y="11"/>
                  </a:lnTo>
                  <a:lnTo>
                    <a:pt x="0" y="2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5" name="Freeform 54"/>
            <p:cNvSpPr>
              <a:spLocks/>
            </p:cNvSpPr>
            <p:nvPr/>
          </p:nvSpPr>
          <p:spPr bwMode="auto">
            <a:xfrm>
              <a:off x="722" y="3164"/>
              <a:ext cx="1469" cy="21"/>
            </a:xfrm>
            <a:custGeom>
              <a:avLst/>
              <a:gdLst>
                <a:gd name="T0" fmla="*/ 0 w 1469"/>
                <a:gd name="T1" fmla="*/ 0 h 21"/>
                <a:gd name="T2" fmla="*/ 0 w 1469"/>
                <a:gd name="T3" fmla="*/ 21 h 21"/>
                <a:gd name="T4" fmla="*/ 1459 w 1469"/>
                <a:gd name="T5" fmla="*/ 21 h 21"/>
                <a:gd name="T6" fmla="*/ 1469 w 1469"/>
                <a:gd name="T7" fmla="*/ 11 h 21"/>
                <a:gd name="T8" fmla="*/ 1469 w 1469"/>
                <a:gd name="T9" fmla="*/ 0 h 21"/>
                <a:gd name="T10" fmla="*/ 1459 w 1469"/>
                <a:gd name="T11" fmla="*/ 0 h 21"/>
                <a:gd name="T12" fmla="*/ 0 w 1469"/>
                <a:gd name="T13" fmla="*/ 0 h 21"/>
                <a:gd name="T14" fmla="*/ 0 60000 65536"/>
                <a:gd name="T15" fmla="*/ 0 60000 65536"/>
                <a:gd name="T16" fmla="*/ 0 60000 65536"/>
                <a:gd name="T17" fmla="*/ 0 60000 65536"/>
                <a:gd name="T18" fmla="*/ 0 60000 65536"/>
                <a:gd name="T19" fmla="*/ 0 60000 65536"/>
                <a:gd name="T20" fmla="*/ 0 60000 65536"/>
                <a:gd name="T21" fmla="*/ 0 w 1469"/>
                <a:gd name="T22" fmla="*/ 0 h 21"/>
                <a:gd name="T23" fmla="*/ 1469 w 1469"/>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9" h="21">
                  <a:moveTo>
                    <a:pt x="0" y="0"/>
                  </a:moveTo>
                  <a:lnTo>
                    <a:pt x="0" y="21"/>
                  </a:lnTo>
                  <a:lnTo>
                    <a:pt x="1459" y="21"/>
                  </a:lnTo>
                  <a:lnTo>
                    <a:pt x="1469" y="11"/>
                  </a:lnTo>
                  <a:lnTo>
                    <a:pt x="1469" y="0"/>
                  </a:lnTo>
                  <a:lnTo>
                    <a:pt x="145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6" name="Freeform 55"/>
            <p:cNvSpPr>
              <a:spLocks/>
            </p:cNvSpPr>
            <p:nvPr/>
          </p:nvSpPr>
          <p:spPr bwMode="auto">
            <a:xfrm>
              <a:off x="2170" y="3175"/>
              <a:ext cx="165" cy="205"/>
            </a:xfrm>
            <a:custGeom>
              <a:avLst/>
              <a:gdLst>
                <a:gd name="T0" fmla="*/ 21 w 165"/>
                <a:gd name="T1" fmla="*/ 0 h 205"/>
                <a:gd name="T2" fmla="*/ 0 w 165"/>
                <a:gd name="T3" fmla="*/ 10 h 205"/>
                <a:gd name="T4" fmla="*/ 134 w 165"/>
                <a:gd name="T5" fmla="*/ 205 h 205"/>
                <a:gd name="T6" fmla="*/ 144 w 165"/>
                <a:gd name="T7" fmla="*/ 205 h 205"/>
                <a:gd name="T8" fmla="*/ 165 w 165"/>
                <a:gd name="T9" fmla="*/ 205 h 205"/>
                <a:gd name="T10" fmla="*/ 154 w 165"/>
                <a:gd name="T11" fmla="*/ 195 h 205"/>
                <a:gd name="T12" fmla="*/ 21 w 165"/>
                <a:gd name="T13" fmla="*/ 0 h 205"/>
                <a:gd name="T14" fmla="*/ 0 60000 65536"/>
                <a:gd name="T15" fmla="*/ 0 60000 65536"/>
                <a:gd name="T16" fmla="*/ 0 60000 65536"/>
                <a:gd name="T17" fmla="*/ 0 60000 65536"/>
                <a:gd name="T18" fmla="*/ 0 60000 65536"/>
                <a:gd name="T19" fmla="*/ 0 60000 65536"/>
                <a:gd name="T20" fmla="*/ 0 60000 65536"/>
                <a:gd name="T21" fmla="*/ 0 w 165"/>
                <a:gd name="T22" fmla="*/ 0 h 205"/>
                <a:gd name="T23" fmla="*/ 165 w 165"/>
                <a:gd name="T24" fmla="*/ 205 h 2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205">
                  <a:moveTo>
                    <a:pt x="21" y="0"/>
                  </a:moveTo>
                  <a:lnTo>
                    <a:pt x="0" y="10"/>
                  </a:lnTo>
                  <a:lnTo>
                    <a:pt x="134" y="205"/>
                  </a:lnTo>
                  <a:lnTo>
                    <a:pt x="144" y="205"/>
                  </a:lnTo>
                  <a:lnTo>
                    <a:pt x="165" y="205"/>
                  </a:lnTo>
                  <a:lnTo>
                    <a:pt x="154" y="195"/>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7" name="Freeform 56"/>
            <p:cNvSpPr>
              <a:spLocks/>
            </p:cNvSpPr>
            <p:nvPr/>
          </p:nvSpPr>
          <p:spPr bwMode="auto">
            <a:xfrm>
              <a:off x="547" y="3360"/>
              <a:ext cx="1767" cy="20"/>
            </a:xfrm>
            <a:custGeom>
              <a:avLst/>
              <a:gdLst>
                <a:gd name="T0" fmla="*/ 1767 w 1767"/>
                <a:gd name="T1" fmla="*/ 20 h 20"/>
                <a:gd name="T2" fmla="*/ 1767 w 1767"/>
                <a:gd name="T3" fmla="*/ 0 h 20"/>
                <a:gd name="T4" fmla="*/ 21 w 1767"/>
                <a:gd name="T5" fmla="*/ 0 h 20"/>
                <a:gd name="T6" fmla="*/ 11 w 1767"/>
                <a:gd name="T7" fmla="*/ 10 h 20"/>
                <a:gd name="T8" fmla="*/ 0 w 1767"/>
                <a:gd name="T9" fmla="*/ 20 h 20"/>
                <a:gd name="T10" fmla="*/ 21 w 1767"/>
                <a:gd name="T11" fmla="*/ 20 h 20"/>
                <a:gd name="T12" fmla="*/ 1767 w 1767"/>
                <a:gd name="T13" fmla="*/ 20 h 20"/>
                <a:gd name="T14" fmla="*/ 0 60000 65536"/>
                <a:gd name="T15" fmla="*/ 0 60000 65536"/>
                <a:gd name="T16" fmla="*/ 0 60000 65536"/>
                <a:gd name="T17" fmla="*/ 0 60000 65536"/>
                <a:gd name="T18" fmla="*/ 0 60000 65536"/>
                <a:gd name="T19" fmla="*/ 0 60000 65536"/>
                <a:gd name="T20" fmla="*/ 0 60000 65536"/>
                <a:gd name="T21" fmla="*/ 0 w 1767"/>
                <a:gd name="T22" fmla="*/ 0 h 20"/>
                <a:gd name="T23" fmla="*/ 1767 w 176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67" h="20">
                  <a:moveTo>
                    <a:pt x="1767" y="20"/>
                  </a:moveTo>
                  <a:lnTo>
                    <a:pt x="1767" y="0"/>
                  </a:lnTo>
                  <a:lnTo>
                    <a:pt x="21" y="0"/>
                  </a:lnTo>
                  <a:lnTo>
                    <a:pt x="11" y="10"/>
                  </a:lnTo>
                  <a:lnTo>
                    <a:pt x="0" y="20"/>
                  </a:lnTo>
                  <a:lnTo>
                    <a:pt x="21" y="20"/>
                  </a:lnTo>
                  <a:lnTo>
                    <a:pt x="1767"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8" name="Rectangle 57"/>
            <p:cNvSpPr>
              <a:spLocks noChangeArrowheads="1"/>
            </p:cNvSpPr>
            <p:nvPr/>
          </p:nvSpPr>
          <p:spPr bwMode="auto">
            <a:xfrm>
              <a:off x="558" y="3370"/>
              <a:ext cx="2732" cy="60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19" name="Rectangle 58"/>
            <p:cNvSpPr>
              <a:spLocks noChangeArrowheads="1"/>
            </p:cNvSpPr>
            <p:nvPr/>
          </p:nvSpPr>
          <p:spPr bwMode="auto">
            <a:xfrm>
              <a:off x="2181" y="3719"/>
              <a:ext cx="708" cy="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20" name="Rectangle 59"/>
            <p:cNvSpPr>
              <a:spLocks noChangeArrowheads="1"/>
            </p:cNvSpPr>
            <p:nvPr/>
          </p:nvSpPr>
          <p:spPr bwMode="auto">
            <a:xfrm>
              <a:off x="2181" y="3719"/>
              <a:ext cx="719" cy="21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21" name="Rectangle 60"/>
            <p:cNvSpPr>
              <a:spLocks noChangeArrowheads="1"/>
            </p:cNvSpPr>
            <p:nvPr/>
          </p:nvSpPr>
          <p:spPr bwMode="auto">
            <a:xfrm>
              <a:off x="1934" y="3411"/>
              <a:ext cx="709"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22" name="Rectangle 61"/>
            <p:cNvSpPr>
              <a:spLocks noChangeArrowheads="1"/>
            </p:cNvSpPr>
            <p:nvPr/>
          </p:nvSpPr>
          <p:spPr bwMode="auto">
            <a:xfrm>
              <a:off x="1934" y="3411"/>
              <a:ext cx="719" cy="21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23" name="Rectangle 62"/>
            <p:cNvSpPr>
              <a:spLocks noChangeArrowheads="1"/>
            </p:cNvSpPr>
            <p:nvPr/>
          </p:nvSpPr>
          <p:spPr bwMode="auto">
            <a:xfrm>
              <a:off x="958" y="3586"/>
              <a:ext cx="709"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24" name="Rectangle 63"/>
            <p:cNvSpPr>
              <a:spLocks noChangeArrowheads="1"/>
            </p:cNvSpPr>
            <p:nvPr/>
          </p:nvSpPr>
          <p:spPr bwMode="auto">
            <a:xfrm>
              <a:off x="958" y="3586"/>
              <a:ext cx="719" cy="20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9325" name="Line 64"/>
            <p:cNvSpPr>
              <a:spLocks noChangeShapeType="1"/>
            </p:cNvSpPr>
            <p:nvPr/>
          </p:nvSpPr>
          <p:spPr bwMode="auto">
            <a:xfrm flipH="1" flipV="1">
              <a:off x="2294" y="3616"/>
              <a:ext cx="236" cy="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6" name="Line 65"/>
            <p:cNvSpPr>
              <a:spLocks noChangeShapeType="1"/>
            </p:cNvSpPr>
            <p:nvPr/>
          </p:nvSpPr>
          <p:spPr bwMode="auto">
            <a:xfrm flipH="1" flipV="1">
              <a:off x="1667" y="3688"/>
              <a:ext cx="514" cy="1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7" name="Line 66"/>
            <p:cNvSpPr>
              <a:spLocks noChangeShapeType="1"/>
            </p:cNvSpPr>
            <p:nvPr/>
          </p:nvSpPr>
          <p:spPr bwMode="auto">
            <a:xfrm flipH="1">
              <a:off x="1667" y="3514"/>
              <a:ext cx="267" cy="17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67"/>
          <p:cNvGrpSpPr>
            <a:grpSpLocks/>
          </p:cNvGrpSpPr>
          <p:nvPr/>
        </p:nvGrpSpPr>
        <p:grpSpPr bwMode="auto">
          <a:xfrm>
            <a:off x="5662613" y="5154613"/>
            <a:ext cx="2365375" cy="1354137"/>
            <a:chOff x="3732" y="3247"/>
            <a:chExt cx="1490" cy="853"/>
          </a:xfrm>
        </p:grpSpPr>
        <p:sp>
          <p:nvSpPr>
            <p:cNvPr id="9282" name="Rectangle 68"/>
            <p:cNvSpPr>
              <a:spLocks noChangeArrowheads="1"/>
            </p:cNvSpPr>
            <p:nvPr/>
          </p:nvSpPr>
          <p:spPr bwMode="auto">
            <a:xfrm>
              <a:off x="4081" y="3610"/>
              <a:ext cx="10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600" i="1">
                  <a:solidFill>
                    <a:srgbClr val="000000"/>
                  </a:solidFill>
                  <a:latin typeface="Palatino" charset="0"/>
                </a:rPr>
                <a:t>System design gap</a:t>
              </a:r>
              <a:endParaRPr lang="en-US" altLang="en-US"/>
            </a:p>
          </p:txBody>
        </p:sp>
        <p:sp>
          <p:nvSpPr>
            <p:cNvPr id="9283" name="Line 69"/>
            <p:cNvSpPr>
              <a:spLocks noChangeShapeType="1"/>
            </p:cNvSpPr>
            <p:nvPr/>
          </p:nvSpPr>
          <p:spPr bwMode="auto">
            <a:xfrm flipV="1">
              <a:off x="4585" y="3257"/>
              <a:ext cx="1"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4" name="Freeform 70"/>
            <p:cNvSpPr>
              <a:spLocks/>
            </p:cNvSpPr>
            <p:nvPr/>
          </p:nvSpPr>
          <p:spPr bwMode="auto">
            <a:xfrm>
              <a:off x="4554" y="3257"/>
              <a:ext cx="51" cy="103"/>
            </a:xfrm>
            <a:custGeom>
              <a:avLst/>
              <a:gdLst>
                <a:gd name="T0" fmla="*/ 0 w 51"/>
                <a:gd name="T1" fmla="*/ 103 h 103"/>
                <a:gd name="T2" fmla="*/ 31 w 51"/>
                <a:gd name="T3" fmla="*/ 0 h 103"/>
                <a:gd name="T4" fmla="*/ 51 w 51"/>
                <a:gd name="T5" fmla="*/ 103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0" y="103"/>
                  </a:moveTo>
                  <a:lnTo>
                    <a:pt x="31" y="0"/>
                  </a:lnTo>
                  <a:lnTo>
                    <a:pt x="51" y="10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5" name="Freeform 71"/>
            <p:cNvSpPr>
              <a:spLocks/>
            </p:cNvSpPr>
            <p:nvPr/>
          </p:nvSpPr>
          <p:spPr bwMode="auto">
            <a:xfrm>
              <a:off x="4554" y="3986"/>
              <a:ext cx="51" cy="103"/>
            </a:xfrm>
            <a:custGeom>
              <a:avLst/>
              <a:gdLst>
                <a:gd name="T0" fmla="*/ 51 w 51"/>
                <a:gd name="T1" fmla="*/ 0 h 103"/>
                <a:gd name="T2" fmla="*/ 31 w 51"/>
                <a:gd name="T3" fmla="*/ 103 h 103"/>
                <a:gd name="T4" fmla="*/ 0 w 51"/>
                <a:gd name="T5" fmla="*/ 0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51" y="0"/>
                  </a:moveTo>
                  <a:lnTo>
                    <a:pt x="31" y="103"/>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6" name="Line 72"/>
            <p:cNvSpPr>
              <a:spLocks noChangeShapeType="1"/>
            </p:cNvSpPr>
            <p:nvPr/>
          </p:nvSpPr>
          <p:spPr bwMode="auto">
            <a:xfrm>
              <a:off x="4585" y="3976"/>
              <a:ext cx="1"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7" name="Line 73"/>
            <p:cNvSpPr>
              <a:spLocks noChangeShapeType="1"/>
            </p:cNvSpPr>
            <p:nvPr/>
          </p:nvSpPr>
          <p:spPr bwMode="auto">
            <a:xfrm>
              <a:off x="4585" y="3370"/>
              <a:ext cx="1"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8" name="Line 74"/>
            <p:cNvSpPr>
              <a:spLocks noChangeShapeType="1"/>
            </p:cNvSpPr>
            <p:nvPr/>
          </p:nvSpPr>
          <p:spPr bwMode="auto">
            <a:xfrm>
              <a:off x="4585" y="3473"/>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9" name="Line 75"/>
            <p:cNvSpPr>
              <a:spLocks noChangeShapeType="1"/>
            </p:cNvSpPr>
            <p:nvPr/>
          </p:nvSpPr>
          <p:spPr bwMode="auto">
            <a:xfrm>
              <a:off x="4585" y="3627"/>
              <a:ext cx="1"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0" name="Line 76"/>
            <p:cNvSpPr>
              <a:spLocks noChangeShapeType="1"/>
            </p:cNvSpPr>
            <p:nvPr/>
          </p:nvSpPr>
          <p:spPr bwMode="auto">
            <a:xfrm>
              <a:off x="4585" y="3791"/>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1" name="Line 77"/>
            <p:cNvSpPr>
              <a:spLocks noChangeShapeType="1"/>
            </p:cNvSpPr>
            <p:nvPr/>
          </p:nvSpPr>
          <p:spPr bwMode="auto">
            <a:xfrm>
              <a:off x="4585" y="3945"/>
              <a:ext cx="1"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2" name="Line 78"/>
            <p:cNvSpPr>
              <a:spLocks noChangeShapeType="1"/>
            </p:cNvSpPr>
            <p:nvPr/>
          </p:nvSpPr>
          <p:spPr bwMode="auto">
            <a:xfrm>
              <a:off x="3732" y="4099"/>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3" name="Line 79"/>
            <p:cNvSpPr>
              <a:spLocks noChangeShapeType="1"/>
            </p:cNvSpPr>
            <p:nvPr/>
          </p:nvSpPr>
          <p:spPr bwMode="auto">
            <a:xfrm>
              <a:off x="3835" y="4099"/>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4" name="Line 80"/>
            <p:cNvSpPr>
              <a:spLocks noChangeShapeType="1"/>
            </p:cNvSpPr>
            <p:nvPr/>
          </p:nvSpPr>
          <p:spPr bwMode="auto">
            <a:xfrm>
              <a:off x="3989" y="4099"/>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5" name="Line 81"/>
            <p:cNvSpPr>
              <a:spLocks noChangeShapeType="1"/>
            </p:cNvSpPr>
            <p:nvPr/>
          </p:nvSpPr>
          <p:spPr bwMode="auto">
            <a:xfrm>
              <a:off x="4143" y="4099"/>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6" name="Line 82"/>
            <p:cNvSpPr>
              <a:spLocks noChangeShapeType="1"/>
            </p:cNvSpPr>
            <p:nvPr/>
          </p:nvSpPr>
          <p:spPr bwMode="auto">
            <a:xfrm>
              <a:off x="4287" y="4099"/>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7" name="Line 83"/>
            <p:cNvSpPr>
              <a:spLocks noChangeShapeType="1"/>
            </p:cNvSpPr>
            <p:nvPr/>
          </p:nvSpPr>
          <p:spPr bwMode="auto">
            <a:xfrm>
              <a:off x="4441" y="4099"/>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8" name="Line 84"/>
            <p:cNvSpPr>
              <a:spLocks noChangeShapeType="1"/>
            </p:cNvSpPr>
            <p:nvPr/>
          </p:nvSpPr>
          <p:spPr bwMode="auto">
            <a:xfrm>
              <a:off x="4585" y="4099"/>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9" name="Line 85"/>
            <p:cNvSpPr>
              <a:spLocks noChangeShapeType="1"/>
            </p:cNvSpPr>
            <p:nvPr/>
          </p:nvSpPr>
          <p:spPr bwMode="auto">
            <a:xfrm>
              <a:off x="4739" y="4099"/>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0" name="Line 86"/>
            <p:cNvSpPr>
              <a:spLocks noChangeShapeType="1"/>
            </p:cNvSpPr>
            <p:nvPr/>
          </p:nvSpPr>
          <p:spPr bwMode="auto">
            <a:xfrm>
              <a:off x="4883" y="4099"/>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1" name="Line 87"/>
            <p:cNvSpPr>
              <a:spLocks noChangeShapeType="1"/>
            </p:cNvSpPr>
            <p:nvPr/>
          </p:nvSpPr>
          <p:spPr bwMode="auto">
            <a:xfrm>
              <a:off x="5037" y="4099"/>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2" name="Line 88"/>
            <p:cNvSpPr>
              <a:spLocks noChangeShapeType="1"/>
            </p:cNvSpPr>
            <p:nvPr/>
          </p:nvSpPr>
          <p:spPr bwMode="auto">
            <a:xfrm>
              <a:off x="5181" y="4099"/>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3" name="Line 89"/>
            <p:cNvSpPr>
              <a:spLocks noChangeShapeType="1"/>
            </p:cNvSpPr>
            <p:nvPr/>
          </p:nvSpPr>
          <p:spPr bwMode="auto">
            <a:xfrm>
              <a:off x="3732" y="3247"/>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4" name="Line 90"/>
            <p:cNvSpPr>
              <a:spLocks noChangeShapeType="1"/>
            </p:cNvSpPr>
            <p:nvPr/>
          </p:nvSpPr>
          <p:spPr bwMode="auto">
            <a:xfrm>
              <a:off x="3835" y="3247"/>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5" name="Line 91"/>
            <p:cNvSpPr>
              <a:spLocks noChangeShapeType="1"/>
            </p:cNvSpPr>
            <p:nvPr/>
          </p:nvSpPr>
          <p:spPr bwMode="auto">
            <a:xfrm>
              <a:off x="3989" y="3247"/>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6" name="Line 92"/>
            <p:cNvSpPr>
              <a:spLocks noChangeShapeType="1"/>
            </p:cNvSpPr>
            <p:nvPr/>
          </p:nvSpPr>
          <p:spPr bwMode="auto">
            <a:xfrm>
              <a:off x="4143" y="3247"/>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7" name="Line 93"/>
            <p:cNvSpPr>
              <a:spLocks noChangeShapeType="1"/>
            </p:cNvSpPr>
            <p:nvPr/>
          </p:nvSpPr>
          <p:spPr bwMode="auto">
            <a:xfrm>
              <a:off x="4287" y="3247"/>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8" name="Line 94"/>
            <p:cNvSpPr>
              <a:spLocks noChangeShapeType="1"/>
            </p:cNvSpPr>
            <p:nvPr/>
          </p:nvSpPr>
          <p:spPr bwMode="auto">
            <a:xfrm>
              <a:off x="4441" y="3247"/>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9" name="Line 95"/>
            <p:cNvSpPr>
              <a:spLocks noChangeShapeType="1"/>
            </p:cNvSpPr>
            <p:nvPr/>
          </p:nvSpPr>
          <p:spPr bwMode="auto">
            <a:xfrm>
              <a:off x="4585" y="3247"/>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0" name="Line 96"/>
            <p:cNvSpPr>
              <a:spLocks noChangeShapeType="1"/>
            </p:cNvSpPr>
            <p:nvPr/>
          </p:nvSpPr>
          <p:spPr bwMode="auto">
            <a:xfrm>
              <a:off x="4739" y="3247"/>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1" name="Line 97"/>
            <p:cNvSpPr>
              <a:spLocks noChangeShapeType="1"/>
            </p:cNvSpPr>
            <p:nvPr/>
          </p:nvSpPr>
          <p:spPr bwMode="auto">
            <a:xfrm>
              <a:off x="4883" y="3247"/>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2" name="Line 98"/>
            <p:cNvSpPr>
              <a:spLocks noChangeShapeType="1"/>
            </p:cNvSpPr>
            <p:nvPr/>
          </p:nvSpPr>
          <p:spPr bwMode="auto">
            <a:xfrm>
              <a:off x="5037" y="3247"/>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3" name="Line 99"/>
            <p:cNvSpPr>
              <a:spLocks noChangeShapeType="1"/>
            </p:cNvSpPr>
            <p:nvPr/>
          </p:nvSpPr>
          <p:spPr bwMode="auto">
            <a:xfrm>
              <a:off x="5181" y="3247"/>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100"/>
          <p:cNvGrpSpPr>
            <a:grpSpLocks/>
          </p:cNvGrpSpPr>
          <p:nvPr/>
        </p:nvGrpSpPr>
        <p:grpSpPr bwMode="auto">
          <a:xfrm>
            <a:off x="6115050" y="3295650"/>
            <a:ext cx="1670050" cy="1843088"/>
            <a:chOff x="4017" y="2076"/>
            <a:chExt cx="1052" cy="1161"/>
          </a:xfrm>
        </p:grpSpPr>
        <p:sp>
          <p:nvSpPr>
            <p:cNvPr id="9269" name="Freeform 101"/>
            <p:cNvSpPr>
              <a:spLocks/>
            </p:cNvSpPr>
            <p:nvPr/>
          </p:nvSpPr>
          <p:spPr bwMode="auto">
            <a:xfrm>
              <a:off x="4552" y="3134"/>
              <a:ext cx="51" cy="103"/>
            </a:xfrm>
            <a:custGeom>
              <a:avLst/>
              <a:gdLst>
                <a:gd name="T0" fmla="*/ 51 w 51"/>
                <a:gd name="T1" fmla="*/ 0 h 103"/>
                <a:gd name="T2" fmla="*/ 31 w 51"/>
                <a:gd name="T3" fmla="*/ 103 h 103"/>
                <a:gd name="T4" fmla="*/ 0 w 51"/>
                <a:gd name="T5" fmla="*/ 0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51" y="0"/>
                  </a:moveTo>
                  <a:lnTo>
                    <a:pt x="31" y="103"/>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70" name="Line 102"/>
            <p:cNvSpPr>
              <a:spLocks noChangeShapeType="1"/>
            </p:cNvSpPr>
            <p:nvPr/>
          </p:nvSpPr>
          <p:spPr bwMode="auto">
            <a:xfrm>
              <a:off x="4583" y="3124"/>
              <a:ext cx="1"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1" name="Line 103"/>
            <p:cNvSpPr>
              <a:spLocks noChangeShapeType="1"/>
            </p:cNvSpPr>
            <p:nvPr/>
          </p:nvSpPr>
          <p:spPr bwMode="auto">
            <a:xfrm>
              <a:off x="4583" y="2281"/>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2" name="Line 104"/>
            <p:cNvSpPr>
              <a:spLocks noChangeShapeType="1"/>
            </p:cNvSpPr>
            <p:nvPr/>
          </p:nvSpPr>
          <p:spPr bwMode="auto">
            <a:xfrm>
              <a:off x="4583" y="2415"/>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3" name="Line 105"/>
            <p:cNvSpPr>
              <a:spLocks noChangeShapeType="1"/>
            </p:cNvSpPr>
            <p:nvPr/>
          </p:nvSpPr>
          <p:spPr bwMode="auto">
            <a:xfrm>
              <a:off x="4583" y="2548"/>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4" name="Line 106"/>
            <p:cNvSpPr>
              <a:spLocks noChangeShapeType="1"/>
            </p:cNvSpPr>
            <p:nvPr/>
          </p:nvSpPr>
          <p:spPr bwMode="auto">
            <a:xfrm>
              <a:off x="4583" y="2692"/>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5" name="Line 107"/>
            <p:cNvSpPr>
              <a:spLocks noChangeShapeType="1"/>
            </p:cNvSpPr>
            <p:nvPr/>
          </p:nvSpPr>
          <p:spPr bwMode="auto">
            <a:xfrm>
              <a:off x="4583" y="2826"/>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6" name="Line 108"/>
            <p:cNvSpPr>
              <a:spLocks noChangeShapeType="1"/>
            </p:cNvSpPr>
            <p:nvPr/>
          </p:nvSpPr>
          <p:spPr bwMode="auto">
            <a:xfrm>
              <a:off x="4583" y="2959"/>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7" name="Line 109"/>
            <p:cNvSpPr>
              <a:spLocks noChangeShapeType="1"/>
            </p:cNvSpPr>
            <p:nvPr/>
          </p:nvSpPr>
          <p:spPr bwMode="auto">
            <a:xfrm>
              <a:off x="4583" y="3093"/>
              <a:ext cx="1"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8" name="Rectangle 110"/>
            <p:cNvSpPr>
              <a:spLocks noChangeArrowheads="1"/>
            </p:cNvSpPr>
            <p:nvPr/>
          </p:nvSpPr>
          <p:spPr bwMode="auto">
            <a:xfrm>
              <a:off x="4017" y="2451"/>
              <a:ext cx="1052" cy="53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800" i="1">
                  <a:solidFill>
                    <a:srgbClr val="FF273F"/>
                  </a:solidFill>
                  <a:latin typeface="Palatino" charset="0"/>
                </a:rPr>
                <a:t>Object </a:t>
              </a:r>
            </a:p>
            <a:p>
              <a:pPr algn="ctr"/>
              <a:r>
                <a:rPr lang="en-US" altLang="en-US" sz="2800" i="1">
                  <a:solidFill>
                    <a:srgbClr val="FF273F"/>
                  </a:solidFill>
                  <a:latin typeface="Palatino" charset="0"/>
                </a:rPr>
                <a:t>design gap</a:t>
              </a:r>
              <a:endParaRPr lang="en-US" altLang="en-US" sz="2800">
                <a:solidFill>
                  <a:srgbClr val="FF273F"/>
                </a:solidFill>
              </a:endParaRPr>
            </a:p>
          </p:txBody>
        </p:sp>
        <p:sp>
          <p:nvSpPr>
            <p:cNvPr id="9279" name="Line 111"/>
            <p:cNvSpPr>
              <a:spLocks noChangeShapeType="1"/>
            </p:cNvSpPr>
            <p:nvPr/>
          </p:nvSpPr>
          <p:spPr bwMode="auto">
            <a:xfrm flipV="1">
              <a:off x="4583" y="2076"/>
              <a:ext cx="1"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0" name="Freeform 112"/>
            <p:cNvSpPr>
              <a:spLocks/>
            </p:cNvSpPr>
            <p:nvPr/>
          </p:nvSpPr>
          <p:spPr bwMode="auto">
            <a:xfrm>
              <a:off x="4552" y="2076"/>
              <a:ext cx="51" cy="103"/>
            </a:xfrm>
            <a:custGeom>
              <a:avLst/>
              <a:gdLst>
                <a:gd name="T0" fmla="*/ 0 w 51"/>
                <a:gd name="T1" fmla="*/ 103 h 103"/>
                <a:gd name="T2" fmla="*/ 31 w 51"/>
                <a:gd name="T3" fmla="*/ 0 h 103"/>
                <a:gd name="T4" fmla="*/ 51 w 51"/>
                <a:gd name="T5" fmla="*/ 103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0" y="103"/>
                  </a:moveTo>
                  <a:lnTo>
                    <a:pt x="31" y="0"/>
                  </a:lnTo>
                  <a:lnTo>
                    <a:pt x="51" y="10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81" name="Line 113"/>
            <p:cNvSpPr>
              <a:spLocks noChangeShapeType="1"/>
            </p:cNvSpPr>
            <p:nvPr/>
          </p:nvSpPr>
          <p:spPr bwMode="auto">
            <a:xfrm>
              <a:off x="4583" y="2189"/>
              <a:ext cx="1"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114"/>
          <p:cNvGrpSpPr>
            <a:grpSpLocks/>
          </p:cNvGrpSpPr>
          <p:nvPr/>
        </p:nvGrpSpPr>
        <p:grpSpPr bwMode="auto">
          <a:xfrm>
            <a:off x="5662613" y="1419225"/>
            <a:ext cx="2365375" cy="1878013"/>
            <a:chOff x="3732" y="894"/>
            <a:chExt cx="1490" cy="1183"/>
          </a:xfrm>
        </p:grpSpPr>
        <p:sp>
          <p:nvSpPr>
            <p:cNvPr id="9234" name="Line 115"/>
            <p:cNvSpPr>
              <a:spLocks noChangeShapeType="1"/>
            </p:cNvSpPr>
            <p:nvPr/>
          </p:nvSpPr>
          <p:spPr bwMode="auto">
            <a:xfrm>
              <a:off x="3732" y="2076"/>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116"/>
            <p:cNvSpPr>
              <a:spLocks noChangeShapeType="1"/>
            </p:cNvSpPr>
            <p:nvPr/>
          </p:nvSpPr>
          <p:spPr bwMode="auto">
            <a:xfrm>
              <a:off x="3835" y="2076"/>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6" name="Line 117"/>
            <p:cNvSpPr>
              <a:spLocks noChangeShapeType="1"/>
            </p:cNvSpPr>
            <p:nvPr/>
          </p:nvSpPr>
          <p:spPr bwMode="auto">
            <a:xfrm>
              <a:off x="3989" y="2076"/>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118"/>
            <p:cNvSpPr>
              <a:spLocks noChangeShapeType="1"/>
            </p:cNvSpPr>
            <p:nvPr/>
          </p:nvSpPr>
          <p:spPr bwMode="auto">
            <a:xfrm>
              <a:off x="4143" y="2076"/>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8" name="Line 119"/>
            <p:cNvSpPr>
              <a:spLocks noChangeShapeType="1"/>
            </p:cNvSpPr>
            <p:nvPr/>
          </p:nvSpPr>
          <p:spPr bwMode="auto">
            <a:xfrm>
              <a:off x="4287" y="2076"/>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120"/>
            <p:cNvSpPr>
              <a:spLocks noChangeShapeType="1"/>
            </p:cNvSpPr>
            <p:nvPr/>
          </p:nvSpPr>
          <p:spPr bwMode="auto">
            <a:xfrm>
              <a:off x="4441" y="2076"/>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121"/>
            <p:cNvSpPr>
              <a:spLocks noChangeShapeType="1"/>
            </p:cNvSpPr>
            <p:nvPr/>
          </p:nvSpPr>
          <p:spPr bwMode="auto">
            <a:xfrm>
              <a:off x="4585" y="2076"/>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122"/>
            <p:cNvSpPr>
              <a:spLocks noChangeShapeType="1"/>
            </p:cNvSpPr>
            <p:nvPr/>
          </p:nvSpPr>
          <p:spPr bwMode="auto">
            <a:xfrm>
              <a:off x="4739" y="2076"/>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123"/>
            <p:cNvSpPr>
              <a:spLocks noChangeShapeType="1"/>
            </p:cNvSpPr>
            <p:nvPr/>
          </p:nvSpPr>
          <p:spPr bwMode="auto">
            <a:xfrm>
              <a:off x="4883" y="2076"/>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124"/>
            <p:cNvSpPr>
              <a:spLocks noChangeShapeType="1"/>
            </p:cNvSpPr>
            <p:nvPr/>
          </p:nvSpPr>
          <p:spPr bwMode="auto">
            <a:xfrm>
              <a:off x="5037" y="2076"/>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125"/>
            <p:cNvSpPr>
              <a:spLocks noChangeShapeType="1"/>
            </p:cNvSpPr>
            <p:nvPr/>
          </p:nvSpPr>
          <p:spPr bwMode="auto">
            <a:xfrm>
              <a:off x="5181" y="2076"/>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126"/>
            <p:cNvSpPr>
              <a:spLocks noChangeShapeType="1"/>
            </p:cNvSpPr>
            <p:nvPr/>
          </p:nvSpPr>
          <p:spPr bwMode="auto">
            <a:xfrm flipV="1">
              <a:off x="4585" y="915"/>
              <a:ext cx="1"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Freeform 127"/>
            <p:cNvSpPr>
              <a:spLocks/>
            </p:cNvSpPr>
            <p:nvPr/>
          </p:nvSpPr>
          <p:spPr bwMode="auto">
            <a:xfrm>
              <a:off x="4554" y="915"/>
              <a:ext cx="51" cy="103"/>
            </a:xfrm>
            <a:custGeom>
              <a:avLst/>
              <a:gdLst>
                <a:gd name="T0" fmla="*/ 0 w 51"/>
                <a:gd name="T1" fmla="*/ 103 h 103"/>
                <a:gd name="T2" fmla="*/ 31 w 51"/>
                <a:gd name="T3" fmla="*/ 0 h 103"/>
                <a:gd name="T4" fmla="*/ 51 w 51"/>
                <a:gd name="T5" fmla="*/ 103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0" y="103"/>
                  </a:moveTo>
                  <a:lnTo>
                    <a:pt x="31" y="0"/>
                  </a:lnTo>
                  <a:lnTo>
                    <a:pt x="51" y="10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7" name="Freeform 128"/>
            <p:cNvSpPr>
              <a:spLocks/>
            </p:cNvSpPr>
            <p:nvPr/>
          </p:nvSpPr>
          <p:spPr bwMode="auto">
            <a:xfrm>
              <a:off x="4554" y="1963"/>
              <a:ext cx="51" cy="102"/>
            </a:xfrm>
            <a:custGeom>
              <a:avLst/>
              <a:gdLst>
                <a:gd name="T0" fmla="*/ 51 w 51"/>
                <a:gd name="T1" fmla="*/ 0 h 102"/>
                <a:gd name="T2" fmla="*/ 31 w 51"/>
                <a:gd name="T3" fmla="*/ 102 h 102"/>
                <a:gd name="T4" fmla="*/ 0 w 51"/>
                <a:gd name="T5" fmla="*/ 0 h 102"/>
                <a:gd name="T6" fmla="*/ 0 60000 65536"/>
                <a:gd name="T7" fmla="*/ 0 60000 65536"/>
                <a:gd name="T8" fmla="*/ 0 60000 65536"/>
                <a:gd name="T9" fmla="*/ 0 w 51"/>
                <a:gd name="T10" fmla="*/ 0 h 102"/>
                <a:gd name="T11" fmla="*/ 51 w 51"/>
                <a:gd name="T12" fmla="*/ 102 h 102"/>
              </a:gdLst>
              <a:ahLst/>
              <a:cxnLst>
                <a:cxn ang="T6">
                  <a:pos x="T0" y="T1"/>
                </a:cxn>
                <a:cxn ang="T7">
                  <a:pos x="T2" y="T3"/>
                </a:cxn>
                <a:cxn ang="T8">
                  <a:pos x="T4" y="T5"/>
                </a:cxn>
              </a:cxnLst>
              <a:rect l="T9" t="T10" r="T11" b="T12"/>
              <a:pathLst>
                <a:path w="51" h="102">
                  <a:moveTo>
                    <a:pt x="51" y="0"/>
                  </a:moveTo>
                  <a:lnTo>
                    <a:pt x="31" y="102"/>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48" name="Line 129"/>
            <p:cNvSpPr>
              <a:spLocks noChangeShapeType="1"/>
            </p:cNvSpPr>
            <p:nvPr/>
          </p:nvSpPr>
          <p:spPr bwMode="auto">
            <a:xfrm>
              <a:off x="4585" y="1952"/>
              <a:ext cx="1"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9" name="Line 130"/>
            <p:cNvSpPr>
              <a:spLocks noChangeShapeType="1"/>
            </p:cNvSpPr>
            <p:nvPr/>
          </p:nvSpPr>
          <p:spPr bwMode="auto">
            <a:xfrm>
              <a:off x="4585" y="1028"/>
              <a:ext cx="1"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0" name="Line 131"/>
            <p:cNvSpPr>
              <a:spLocks noChangeShapeType="1"/>
            </p:cNvSpPr>
            <p:nvPr/>
          </p:nvSpPr>
          <p:spPr bwMode="auto">
            <a:xfrm>
              <a:off x="4585" y="1131"/>
              <a:ext cx="1"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1" name="Line 132"/>
            <p:cNvSpPr>
              <a:spLocks noChangeShapeType="1"/>
            </p:cNvSpPr>
            <p:nvPr/>
          </p:nvSpPr>
          <p:spPr bwMode="auto">
            <a:xfrm>
              <a:off x="4585" y="1295"/>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2" name="Line 133"/>
            <p:cNvSpPr>
              <a:spLocks noChangeShapeType="1"/>
            </p:cNvSpPr>
            <p:nvPr/>
          </p:nvSpPr>
          <p:spPr bwMode="auto">
            <a:xfrm>
              <a:off x="4585" y="1449"/>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3" name="Line 134"/>
            <p:cNvSpPr>
              <a:spLocks noChangeShapeType="1"/>
            </p:cNvSpPr>
            <p:nvPr/>
          </p:nvSpPr>
          <p:spPr bwMode="auto">
            <a:xfrm>
              <a:off x="4585" y="1603"/>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4" name="Line 135"/>
            <p:cNvSpPr>
              <a:spLocks noChangeShapeType="1"/>
            </p:cNvSpPr>
            <p:nvPr/>
          </p:nvSpPr>
          <p:spPr bwMode="auto">
            <a:xfrm>
              <a:off x="4585" y="1757"/>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5" name="Line 136"/>
            <p:cNvSpPr>
              <a:spLocks noChangeShapeType="1"/>
            </p:cNvSpPr>
            <p:nvPr/>
          </p:nvSpPr>
          <p:spPr bwMode="auto">
            <a:xfrm>
              <a:off x="4585" y="1922"/>
              <a:ext cx="1"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6" name="Line 137"/>
            <p:cNvSpPr>
              <a:spLocks noChangeShapeType="1"/>
            </p:cNvSpPr>
            <p:nvPr/>
          </p:nvSpPr>
          <p:spPr bwMode="auto">
            <a:xfrm>
              <a:off x="3743" y="894"/>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7" name="Line 138"/>
            <p:cNvSpPr>
              <a:spLocks noChangeShapeType="1"/>
            </p:cNvSpPr>
            <p:nvPr/>
          </p:nvSpPr>
          <p:spPr bwMode="auto">
            <a:xfrm>
              <a:off x="3845" y="894"/>
              <a:ext cx="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8" name="Line 139"/>
            <p:cNvSpPr>
              <a:spLocks noChangeShapeType="1"/>
            </p:cNvSpPr>
            <p:nvPr/>
          </p:nvSpPr>
          <p:spPr bwMode="auto">
            <a:xfrm>
              <a:off x="3999" y="894"/>
              <a:ext cx="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9" name="Line 140"/>
            <p:cNvSpPr>
              <a:spLocks noChangeShapeType="1"/>
            </p:cNvSpPr>
            <p:nvPr/>
          </p:nvSpPr>
          <p:spPr bwMode="auto">
            <a:xfrm>
              <a:off x="4143" y="894"/>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0" name="Line 141"/>
            <p:cNvSpPr>
              <a:spLocks noChangeShapeType="1"/>
            </p:cNvSpPr>
            <p:nvPr/>
          </p:nvSpPr>
          <p:spPr bwMode="auto">
            <a:xfrm>
              <a:off x="4297" y="894"/>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1" name="Line 142"/>
            <p:cNvSpPr>
              <a:spLocks noChangeShapeType="1"/>
            </p:cNvSpPr>
            <p:nvPr/>
          </p:nvSpPr>
          <p:spPr bwMode="auto">
            <a:xfrm>
              <a:off x="4441" y="894"/>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2" name="Line 143"/>
            <p:cNvSpPr>
              <a:spLocks noChangeShapeType="1"/>
            </p:cNvSpPr>
            <p:nvPr/>
          </p:nvSpPr>
          <p:spPr bwMode="auto">
            <a:xfrm>
              <a:off x="4595" y="894"/>
              <a:ext cx="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3" name="Line 144"/>
            <p:cNvSpPr>
              <a:spLocks noChangeShapeType="1"/>
            </p:cNvSpPr>
            <p:nvPr/>
          </p:nvSpPr>
          <p:spPr bwMode="auto">
            <a:xfrm>
              <a:off x="4739" y="894"/>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4" name="Line 145"/>
            <p:cNvSpPr>
              <a:spLocks noChangeShapeType="1"/>
            </p:cNvSpPr>
            <p:nvPr/>
          </p:nvSpPr>
          <p:spPr bwMode="auto">
            <a:xfrm>
              <a:off x="4883" y="894"/>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5" name="Line 146"/>
            <p:cNvSpPr>
              <a:spLocks noChangeShapeType="1"/>
            </p:cNvSpPr>
            <p:nvPr/>
          </p:nvSpPr>
          <p:spPr bwMode="auto">
            <a:xfrm>
              <a:off x="5037" y="894"/>
              <a:ext cx="8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6" name="Line 147"/>
            <p:cNvSpPr>
              <a:spLocks noChangeShapeType="1"/>
            </p:cNvSpPr>
            <p:nvPr/>
          </p:nvSpPr>
          <p:spPr bwMode="auto">
            <a:xfrm>
              <a:off x="5181" y="894"/>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Rectangle 148"/>
            <p:cNvSpPr>
              <a:spLocks noChangeArrowheads="1"/>
            </p:cNvSpPr>
            <p:nvPr/>
          </p:nvSpPr>
          <p:spPr bwMode="auto">
            <a:xfrm>
              <a:off x="4095" y="1371"/>
              <a:ext cx="10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600" i="1">
                  <a:solidFill>
                    <a:srgbClr val="000000"/>
                  </a:solidFill>
                  <a:latin typeface="Palatino" charset="0"/>
                </a:rPr>
                <a:t>Requirements gap</a:t>
              </a:r>
              <a:endParaRPr lang="en-US" altLang="en-US"/>
            </a:p>
          </p:txBody>
        </p:sp>
        <p:sp>
          <p:nvSpPr>
            <p:cNvPr id="9268" name="Rectangle 149"/>
            <p:cNvSpPr>
              <a:spLocks noChangeArrowheads="1"/>
            </p:cNvSpPr>
            <p:nvPr/>
          </p:nvSpPr>
          <p:spPr bwMode="auto">
            <a:xfrm>
              <a:off x="4482" y="137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grpSp>
        <p:nvGrpSpPr>
          <p:cNvPr id="9227" name="Group 160"/>
          <p:cNvGrpSpPr>
            <a:grpSpLocks/>
          </p:cNvGrpSpPr>
          <p:nvPr/>
        </p:nvGrpSpPr>
        <p:grpSpPr bwMode="auto">
          <a:xfrm>
            <a:off x="6521450" y="1100138"/>
            <a:ext cx="2703513" cy="5724525"/>
            <a:chOff x="4108" y="693"/>
            <a:chExt cx="1703" cy="3606"/>
          </a:xfrm>
        </p:grpSpPr>
        <p:grpSp>
          <p:nvGrpSpPr>
            <p:cNvPr id="9229" name="Group 150"/>
            <p:cNvGrpSpPr>
              <a:grpSpLocks/>
            </p:cNvGrpSpPr>
            <p:nvPr/>
          </p:nvGrpSpPr>
          <p:grpSpPr bwMode="auto">
            <a:xfrm>
              <a:off x="4108" y="693"/>
              <a:ext cx="1067" cy="3606"/>
              <a:chOff x="4273" y="693"/>
              <a:chExt cx="1067" cy="3606"/>
            </a:xfrm>
          </p:grpSpPr>
          <p:sp>
            <p:nvSpPr>
              <p:cNvPr id="9231" name="Rectangle 151"/>
              <p:cNvSpPr>
                <a:spLocks noChangeArrowheads="1"/>
              </p:cNvSpPr>
              <p:nvPr/>
            </p:nvSpPr>
            <p:spPr bwMode="auto">
              <a:xfrm>
                <a:off x="4413" y="693"/>
                <a:ext cx="4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600" i="1">
                    <a:solidFill>
                      <a:srgbClr val="000000"/>
                    </a:solidFill>
                    <a:latin typeface="Palatino" charset="0"/>
                  </a:rPr>
                  <a:t>Problem</a:t>
                </a:r>
                <a:endParaRPr lang="en-US" altLang="en-US"/>
              </a:p>
            </p:txBody>
          </p:sp>
          <p:sp>
            <p:nvSpPr>
              <p:cNvPr id="9232" name="Rectangle 152"/>
              <p:cNvSpPr>
                <a:spLocks noChangeArrowheads="1"/>
              </p:cNvSpPr>
              <p:nvPr/>
            </p:nvSpPr>
            <p:spPr bwMode="auto">
              <a:xfrm>
                <a:off x="4273" y="4145"/>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600" i="1">
                    <a:solidFill>
                      <a:srgbClr val="000000"/>
                    </a:solidFill>
                    <a:latin typeface="Palatino" charset="0"/>
                  </a:rPr>
                  <a:t>Machine</a:t>
                </a:r>
                <a:endParaRPr lang="en-US" altLang="en-US"/>
              </a:p>
            </p:txBody>
          </p:sp>
          <p:sp>
            <p:nvSpPr>
              <p:cNvPr id="9233" name="Line 153"/>
              <p:cNvSpPr>
                <a:spLocks noChangeShapeType="1"/>
              </p:cNvSpPr>
              <p:nvPr/>
            </p:nvSpPr>
            <p:spPr bwMode="auto">
              <a:xfrm>
                <a:off x="5340" y="915"/>
                <a:ext cx="0" cy="317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230" name="Text Box 156"/>
            <p:cNvSpPr txBox="1">
              <a:spLocks noChangeArrowheads="1"/>
            </p:cNvSpPr>
            <p:nvPr/>
          </p:nvSpPr>
          <p:spPr bwMode="auto">
            <a:xfrm>
              <a:off x="5151" y="2333"/>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t>Develop-</a:t>
              </a:r>
            </a:p>
            <a:p>
              <a:pPr algn="ctr"/>
              <a:r>
                <a:rPr lang="en-US" altLang="en-US"/>
                <a:t>ment</a:t>
              </a:r>
            </a:p>
            <a:p>
              <a:pPr algn="ctr"/>
              <a:r>
                <a:rPr lang="en-US" altLang="en-US"/>
                <a:t>Gap</a:t>
              </a:r>
            </a:p>
          </p:txBody>
        </p:sp>
      </p:grpSp>
      <p:sp>
        <p:nvSpPr>
          <p:cNvPr id="412829" name="Text Box 157"/>
          <p:cNvSpPr txBox="1">
            <a:spLocks noChangeArrowheads="1"/>
          </p:cNvSpPr>
          <p:nvPr/>
        </p:nvSpPr>
        <p:spPr bwMode="auto">
          <a:xfrm>
            <a:off x="5524500" y="4592638"/>
            <a:ext cx="2908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t>“Higher level  Virtual Machine”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2829">
                                            <p:txEl>
                                              <p:pRg st="0" end="0"/>
                                            </p:txEl>
                                          </p:spTgt>
                                        </p:tgtEl>
                                        <p:attrNameLst>
                                          <p:attrName>style.visibility</p:attrName>
                                        </p:attrNameLst>
                                      </p:cBhvr>
                                      <p:to>
                                        <p:strVal val="visible"/>
                                      </p:to>
                                    </p:set>
                                  </p:childTnLst>
                                  <p:subTnLst>
                                    <p:set>
                                      <p:cBhvr override="childStyle">
                                        <p:cTn dur="1" fill="hold" display="0" masterRel="nextClick" afterEffect="1"/>
                                        <p:tgtEl>
                                          <p:spTgt spid="412829">
                                            <p:txEl>
                                              <p:pRg st="0" end="0"/>
                                            </p:txEl>
                                          </p:spTgt>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26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nimBg="1"/>
      <p:bldP spid="41282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ea typeface="ＭＳ Ｐゴシック" pitchFamily="34" charset="-128"/>
              </a:rPr>
              <a:t>The Liskov Substitution Principle</a:t>
            </a:r>
          </a:p>
        </p:txBody>
      </p:sp>
      <p:sp>
        <p:nvSpPr>
          <p:cNvPr id="73731" name="Content Placeholder 2"/>
          <p:cNvSpPr>
            <a:spLocks noGrp="1"/>
          </p:cNvSpPr>
          <p:nvPr>
            <p:ph idx="1"/>
          </p:nvPr>
        </p:nvSpPr>
        <p:spPr>
          <a:xfrm>
            <a:off x="533400" y="1295400"/>
            <a:ext cx="8001000" cy="2543175"/>
          </a:xfrm>
        </p:spPr>
        <p:txBody>
          <a:bodyPr/>
          <a:lstStyle/>
          <a:p>
            <a:r>
              <a:rPr lang="en-US" altLang="en-US" smtClean="0">
                <a:ea typeface="ＭＳ Ｐゴシック" pitchFamily="34" charset="-128"/>
              </a:rPr>
              <a:t>Provide a formal definition for specification inheritance.</a:t>
            </a:r>
          </a:p>
          <a:p>
            <a:r>
              <a:rPr lang="en-US" altLang="en-US" i="1" smtClean="0">
                <a:ea typeface="ＭＳ Ｐゴシック" pitchFamily="34" charset="-128"/>
              </a:rPr>
              <a:t>If an object of type S can be substituted in all places where an object type T is expected, then S is a subtype of T</a:t>
            </a:r>
            <a:r>
              <a:rPr lang="en-US" altLang="en-US" smtClean="0">
                <a:ea typeface="ＭＳ Ｐゴシック" pitchFamily="34" charset="-128"/>
              </a:rPr>
              <a:t>.</a:t>
            </a:r>
          </a:p>
          <a:p>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smtClean="0">
                <a:ea typeface="ＭＳ Ｐゴシック" pitchFamily="34" charset="-128"/>
              </a:rPr>
              <a:t>Design Patterns</a:t>
            </a:r>
          </a:p>
        </p:txBody>
      </p:sp>
      <p:sp>
        <p:nvSpPr>
          <p:cNvPr id="74755" name="Content Placeholder 2"/>
          <p:cNvSpPr>
            <a:spLocks noGrp="1"/>
          </p:cNvSpPr>
          <p:nvPr>
            <p:ph idx="1"/>
          </p:nvPr>
        </p:nvSpPr>
        <p:spPr/>
        <p:txBody>
          <a:bodyPr/>
          <a:lstStyle/>
          <a:p>
            <a:r>
              <a:rPr lang="en-US" altLang="en-US" dirty="0" smtClean="0">
                <a:ea typeface="ＭＳ Ｐゴシック" pitchFamily="34" charset="-128"/>
              </a:rPr>
              <a:t>In object-oriented development, design patterns are template solution that developers have refined over time to solve a range of recurring problems.</a:t>
            </a:r>
          </a:p>
          <a:p>
            <a:r>
              <a:rPr lang="en-US" altLang="en-US" dirty="0" smtClean="0">
                <a:ea typeface="ＭＳ Ｐゴシック" pitchFamily="34" charset="-128"/>
              </a:rPr>
              <a:t>A design pattern has four elements:</a:t>
            </a:r>
          </a:p>
          <a:p>
            <a:pPr lvl="1"/>
            <a:r>
              <a:rPr lang="en-US" altLang="en-US" dirty="0" smtClean="0">
                <a:ea typeface="ＭＳ Ｐゴシック" pitchFamily="34" charset="-128"/>
              </a:rPr>
              <a:t> A </a:t>
            </a:r>
            <a:r>
              <a:rPr lang="en-US" altLang="en-US" b="1" dirty="0" smtClean="0">
                <a:ea typeface="ＭＳ Ｐゴシック" pitchFamily="34" charset="-128"/>
              </a:rPr>
              <a:t>name</a:t>
            </a:r>
            <a:r>
              <a:rPr lang="en-US" altLang="en-US" dirty="0" smtClean="0">
                <a:ea typeface="ＭＳ Ｐゴシック" pitchFamily="34" charset="-128"/>
              </a:rPr>
              <a:t> that uniquely identifies the pattern from other patterns</a:t>
            </a:r>
          </a:p>
          <a:p>
            <a:pPr lvl="1"/>
            <a:r>
              <a:rPr lang="en-US" altLang="en-US" dirty="0" smtClean="0">
                <a:ea typeface="ＭＳ Ｐゴシック" pitchFamily="34" charset="-128"/>
              </a:rPr>
              <a:t>A </a:t>
            </a:r>
            <a:r>
              <a:rPr lang="en-US" altLang="en-US" b="1" dirty="0" smtClean="0">
                <a:ea typeface="ＭＳ Ｐゴシック" pitchFamily="34" charset="-128"/>
              </a:rPr>
              <a:t>problem description </a:t>
            </a:r>
            <a:r>
              <a:rPr lang="en-US" altLang="en-US" dirty="0" smtClean="0">
                <a:ea typeface="ＭＳ Ｐゴシック" pitchFamily="34" charset="-128"/>
              </a:rPr>
              <a:t>that describe the situation in which the pattern can be used.</a:t>
            </a:r>
          </a:p>
          <a:p>
            <a:pPr lvl="1"/>
            <a:r>
              <a:rPr lang="en-US" altLang="en-US" dirty="0" smtClean="0">
                <a:ea typeface="ＭＳ Ｐゴシック" pitchFamily="34" charset="-128"/>
              </a:rPr>
              <a:t>A </a:t>
            </a:r>
            <a:r>
              <a:rPr lang="en-US" altLang="en-US" b="1" dirty="0" smtClean="0">
                <a:ea typeface="ＭＳ Ｐゴシック" pitchFamily="34" charset="-128"/>
              </a:rPr>
              <a:t>solution</a:t>
            </a:r>
            <a:r>
              <a:rPr lang="en-US" altLang="en-US" dirty="0" smtClean="0">
                <a:ea typeface="ＭＳ Ｐゴシック" pitchFamily="34" charset="-128"/>
              </a:rPr>
              <a:t> stated as a set of collaborating classes and interfaces</a:t>
            </a:r>
          </a:p>
          <a:p>
            <a:pPr lvl="1"/>
            <a:r>
              <a:rPr lang="en-US" altLang="en-US" dirty="0" smtClean="0">
                <a:ea typeface="ＭＳ Ｐゴシック" pitchFamily="34" charset="-128"/>
              </a:rPr>
              <a:t>A set of </a:t>
            </a:r>
            <a:r>
              <a:rPr lang="en-US" altLang="en-US" b="1" dirty="0" smtClean="0">
                <a:ea typeface="ＭＳ Ｐゴシック" pitchFamily="34" charset="-128"/>
              </a:rPr>
              <a:t>consequences</a:t>
            </a:r>
            <a:r>
              <a:rPr lang="en-US" altLang="en-US" dirty="0" smtClean="0">
                <a:ea typeface="ＭＳ Ｐゴシック" pitchFamily="34" charset="-128"/>
              </a:rPr>
              <a:t> that describes the trade-offs and alternatives to be considered with respect to the design goals being addressed.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 Encapsulating Platforms</a:t>
            </a:r>
          </a:p>
        </p:txBody>
      </p:sp>
      <p:sp>
        <p:nvSpPr>
          <p:cNvPr id="3" name="Content Placeholder 2"/>
          <p:cNvSpPr>
            <a:spLocks noGrp="1"/>
          </p:cNvSpPr>
          <p:nvPr>
            <p:ph idx="1"/>
          </p:nvPr>
        </p:nvSpPr>
        <p:spPr>
          <a:xfrm>
            <a:off x="571500" y="1922722"/>
            <a:ext cx="8001000" cy="1756144"/>
          </a:xfrm>
        </p:spPr>
        <p:txBody>
          <a:bodyPr/>
          <a:lstStyle/>
          <a:p>
            <a:r>
              <a:rPr lang="en-US" dirty="0"/>
              <a:t>Shield the client from different platforms that provide different </a:t>
            </a:r>
            <a:r>
              <a:rPr lang="en-US" dirty="0" smtClean="0"/>
              <a:t>implementations for </a:t>
            </a:r>
            <a:r>
              <a:rPr lang="en-US" dirty="0"/>
              <a:t>the same set of concepts.</a:t>
            </a:r>
          </a:p>
        </p:txBody>
      </p:sp>
    </p:spTree>
    <p:extLst>
      <p:ext uri="{BB962C8B-B14F-4D97-AF65-F5344CB8AC3E}">
        <p14:creationId xmlns:p14="http://schemas.microsoft.com/office/powerpoint/2010/main" val="31151966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223" y="162701"/>
            <a:ext cx="6048375"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7720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95" y="1775638"/>
            <a:ext cx="8421207" cy="2487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9194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Introducing the Composite Pattern</a:t>
            </a:r>
          </a:p>
        </p:txBody>
      </p:sp>
      <p:sp>
        <p:nvSpPr>
          <p:cNvPr id="75779" name="Rectangle 3"/>
          <p:cNvSpPr>
            <a:spLocks noGrp="1" noChangeArrowheads="1"/>
          </p:cNvSpPr>
          <p:nvPr>
            <p:ph idx="1"/>
          </p:nvPr>
        </p:nvSpPr>
        <p:spPr>
          <a:xfrm>
            <a:off x="439738" y="973138"/>
            <a:ext cx="8323262" cy="5427662"/>
          </a:xfrm>
        </p:spPr>
        <p:txBody>
          <a:bodyPr/>
          <a:lstStyle/>
          <a:p>
            <a:pPr eaLnBrk="1" hangingPunct="1"/>
            <a:r>
              <a:rPr lang="en-US" altLang="en-US" smtClean="0">
                <a:ea typeface="ＭＳ Ｐゴシック" pitchFamily="34" charset="-128"/>
              </a:rPr>
              <a:t>Models tree structures that represent part-whole hierarchies with arbitrary depth and width. </a:t>
            </a:r>
          </a:p>
          <a:p>
            <a:pPr eaLnBrk="1" hangingPunct="1"/>
            <a:r>
              <a:rPr lang="en-US" altLang="en-US" smtClean="0">
                <a:ea typeface="ＭＳ Ｐゴシック" pitchFamily="34" charset="-128"/>
              </a:rPr>
              <a:t>The Composite Pattern lets client treat individual objects and compositions of these  objects uniformly</a:t>
            </a:r>
          </a:p>
        </p:txBody>
      </p:sp>
      <p:sp>
        <p:nvSpPr>
          <p:cNvPr id="75780" name="Rectangle 4"/>
          <p:cNvSpPr>
            <a:spLocks noChangeArrowheads="1"/>
          </p:cNvSpPr>
          <p:nvPr/>
        </p:nvSpPr>
        <p:spPr bwMode="auto">
          <a:xfrm>
            <a:off x="1258888" y="2878138"/>
            <a:ext cx="1308100" cy="630237"/>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Client</a:t>
            </a:r>
          </a:p>
        </p:txBody>
      </p:sp>
      <p:sp>
        <p:nvSpPr>
          <p:cNvPr id="75781" name="Rectangle 5"/>
          <p:cNvSpPr>
            <a:spLocks noChangeArrowheads="1"/>
          </p:cNvSpPr>
          <p:nvPr/>
        </p:nvSpPr>
        <p:spPr bwMode="auto">
          <a:xfrm>
            <a:off x="3935413" y="2827338"/>
            <a:ext cx="1577975" cy="731837"/>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i="1">
                <a:latin typeface="Palatino" charset="0"/>
              </a:rPr>
              <a:t>Component</a:t>
            </a:r>
          </a:p>
        </p:txBody>
      </p:sp>
      <p:sp>
        <p:nvSpPr>
          <p:cNvPr id="75782" name="Rectangle 6"/>
          <p:cNvSpPr>
            <a:spLocks noChangeArrowheads="1"/>
          </p:cNvSpPr>
          <p:nvPr/>
        </p:nvSpPr>
        <p:spPr bwMode="auto">
          <a:xfrm>
            <a:off x="2528888" y="4706938"/>
            <a:ext cx="1562100" cy="132397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Leaf</a:t>
            </a:r>
          </a:p>
          <a:p>
            <a:pPr algn="ctr"/>
            <a:endParaRPr lang="en-US" altLang="en-US">
              <a:latin typeface="Palatino" charset="0"/>
            </a:endParaRPr>
          </a:p>
          <a:p>
            <a:pPr algn="ctr"/>
            <a:r>
              <a:rPr lang="en-US" altLang="en-US" sz="1600">
                <a:latin typeface="Palatino" charset="0"/>
              </a:rPr>
              <a:t>Operation()</a:t>
            </a:r>
          </a:p>
        </p:txBody>
      </p:sp>
      <p:sp>
        <p:nvSpPr>
          <p:cNvPr id="75783" name="Rectangle 7"/>
          <p:cNvSpPr>
            <a:spLocks noChangeArrowheads="1"/>
          </p:cNvSpPr>
          <p:nvPr/>
        </p:nvSpPr>
        <p:spPr bwMode="auto">
          <a:xfrm>
            <a:off x="4629150" y="4706938"/>
            <a:ext cx="2036763" cy="167957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Composite</a:t>
            </a:r>
          </a:p>
          <a:p>
            <a:pPr algn="ctr"/>
            <a:endParaRPr lang="en-US" altLang="en-US">
              <a:latin typeface="Palatino" charset="0"/>
            </a:endParaRPr>
          </a:p>
          <a:p>
            <a:pPr algn="ctr"/>
            <a:r>
              <a:rPr lang="en-US" altLang="en-US" sz="1600">
                <a:latin typeface="Palatino" charset="0"/>
              </a:rPr>
              <a:t>Operation()</a:t>
            </a:r>
          </a:p>
          <a:p>
            <a:pPr algn="ctr"/>
            <a:r>
              <a:rPr lang="en-US" altLang="en-US" sz="1600">
                <a:latin typeface="Palatino" charset="0"/>
              </a:rPr>
              <a:t>AddComponent</a:t>
            </a:r>
          </a:p>
          <a:p>
            <a:pPr algn="ctr"/>
            <a:r>
              <a:rPr lang="en-US" altLang="en-US" sz="1600">
                <a:latin typeface="Palatino" charset="0"/>
              </a:rPr>
              <a:t>RemoveComponent()</a:t>
            </a:r>
          </a:p>
          <a:p>
            <a:pPr algn="ctr"/>
            <a:r>
              <a:rPr lang="en-US" altLang="en-US" sz="1600">
                <a:latin typeface="Palatino" charset="0"/>
              </a:rPr>
              <a:t>GetChild()</a:t>
            </a:r>
          </a:p>
        </p:txBody>
      </p:sp>
      <p:sp>
        <p:nvSpPr>
          <p:cNvPr id="75784" name="AutoShape 8"/>
          <p:cNvSpPr>
            <a:spLocks noChangeArrowheads="1"/>
          </p:cNvSpPr>
          <p:nvPr/>
        </p:nvSpPr>
        <p:spPr bwMode="auto">
          <a:xfrm>
            <a:off x="4629150" y="3962400"/>
            <a:ext cx="327025" cy="274638"/>
          </a:xfrm>
          <a:prstGeom prst="triangle">
            <a:avLst>
              <a:gd name="adj" fmla="val 49995"/>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75785" name="Line 9"/>
          <p:cNvSpPr>
            <a:spLocks noChangeShapeType="1"/>
          </p:cNvSpPr>
          <p:nvPr/>
        </p:nvSpPr>
        <p:spPr bwMode="auto">
          <a:xfrm>
            <a:off x="4792663" y="3605213"/>
            <a:ext cx="0" cy="376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6" name="Line 10"/>
          <p:cNvSpPr>
            <a:spLocks noChangeShapeType="1"/>
          </p:cNvSpPr>
          <p:nvPr/>
        </p:nvSpPr>
        <p:spPr bwMode="auto">
          <a:xfrm>
            <a:off x="2597150" y="3176588"/>
            <a:ext cx="1308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7" name="Line 11"/>
          <p:cNvSpPr>
            <a:spLocks noChangeShapeType="1"/>
          </p:cNvSpPr>
          <p:nvPr/>
        </p:nvSpPr>
        <p:spPr bwMode="auto">
          <a:xfrm>
            <a:off x="3173413" y="4243388"/>
            <a:ext cx="2984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8" name="Line 12"/>
          <p:cNvSpPr>
            <a:spLocks noChangeShapeType="1"/>
          </p:cNvSpPr>
          <p:nvPr/>
        </p:nvSpPr>
        <p:spPr bwMode="auto">
          <a:xfrm>
            <a:off x="6164263" y="424973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9" name="Line 13"/>
          <p:cNvSpPr>
            <a:spLocks noChangeShapeType="1"/>
          </p:cNvSpPr>
          <p:nvPr/>
        </p:nvSpPr>
        <p:spPr bwMode="auto">
          <a:xfrm>
            <a:off x="3167063" y="4232275"/>
            <a:ext cx="0" cy="477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0" name="Line 14"/>
          <p:cNvSpPr>
            <a:spLocks noChangeShapeType="1"/>
          </p:cNvSpPr>
          <p:nvPr/>
        </p:nvSpPr>
        <p:spPr bwMode="auto">
          <a:xfrm>
            <a:off x="6915150" y="5089525"/>
            <a:ext cx="884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1" name="Line 15"/>
          <p:cNvSpPr>
            <a:spLocks noChangeShapeType="1"/>
          </p:cNvSpPr>
          <p:nvPr/>
        </p:nvSpPr>
        <p:spPr bwMode="auto">
          <a:xfrm flipV="1">
            <a:off x="7805738" y="3108325"/>
            <a:ext cx="0" cy="19986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2" name="Line 16"/>
          <p:cNvSpPr>
            <a:spLocks noChangeShapeType="1"/>
          </p:cNvSpPr>
          <p:nvPr/>
        </p:nvSpPr>
        <p:spPr bwMode="auto">
          <a:xfrm flipH="1">
            <a:off x="5537200" y="3108325"/>
            <a:ext cx="22685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3" name="Oval 17"/>
          <p:cNvSpPr>
            <a:spLocks noChangeArrowheads="1"/>
          </p:cNvSpPr>
          <p:nvPr/>
        </p:nvSpPr>
        <p:spPr bwMode="auto">
          <a:xfrm>
            <a:off x="5543550" y="3063875"/>
            <a:ext cx="71438" cy="122238"/>
          </a:xfrm>
          <a:prstGeom prst="ellipse">
            <a:avLst/>
          </a:prstGeom>
          <a:solidFill>
            <a:schemeClr val="bg2"/>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75794" name="Line 18"/>
          <p:cNvSpPr>
            <a:spLocks noChangeShapeType="1"/>
          </p:cNvSpPr>
          <p:nvPr/>
        </p:nvSpPr>
        <p:spPr bwMode="auto">
          <a:xfrm flipV="1">
            <a:off x="6678613" y="4987925"/>
            <a:ext cx="71437" cy="84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5" name="Line 19"/>
          <p:cNvSpPr>
            <a:spLocks noChangeShapeType="1"/>
          </p:cNvSpPr>
          <p:nvPr/>
        </p:nvSpPr>
        <p:spPr bwMode="auto">
          <a:xfrm>
            <a:off x="6813550" y="4994275"/>
            <a:ext cx="55563" cy="55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6" name="Line 20"/>
          <p:cNvSpPr>
            <a:spLocks noChangeShapeType="1"/>
          </p:cNvSpPr>
          <p:nvPr/>
        </p:nvSpPr>
        <p:spPr bwMode="auto">
          <a:xfrm flipH="1">
            <a:off x="6824663" y="5113338"/>
            <a:ext cx="84137" cy="71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7" name="Line 21"/>
          <p:cNvSpPr>
            <a:spLocks noChangeShapeType="1"/>
          </p:cNvSpPr>
          <p:nvPr/>
        </p:nvSpPr>
        <p:spPr bwMode="auto">
          <a:xfrm flipH="1" flipV="1">
            <a:off x="6688138" y="5140325"/>
            <a:ext cx="68262"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8" name="Rectangle 22"/>
          <p:cNvSpPr>
            <a:spLocks noChangeArrowheads="1"/>
          </p:cNvSpPr>
          <p:nvPr/>
        </p:nvSpPr>
        <p:spPr bwMode="auto">
          <a:xfrm>
            <a:off x="7083425" y="5119688"/>
            <a:ext cx="1119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latin typeface="Palatino" charset="0"/>
              </a:rPr>
              <a:t>Children</a:t>
            </a:r>
          </a:p>
        </p:txBody>
      </p:sp>
      <p:sp>
        <p:nvSpPr>
          <p:cNvPr id="75799" name="Line 23"/>
          <p:cNvSpPr>
            <a:spLocks noChangeShapeType="1"/>
          </p:cNvSpPr>
          <p:nvPr/>
        </p:nvSpPr>
        <p:spPr bwMode="auto">
          <a:xfrm>
            <a:off x="2546350" y="5241925"/>
            <a:ext cx="15287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00" name="Line 24"/>
          <p:cNvSpPr>
            <a:spLocks noChangeShapeType="1"/>
          </p:cNvSpPr>
          <p:nvPr/>
        </p:nvSpPr>
        <p:spPr bwMode="auto">
          <a:xfrm>
            <a:off x="4646613" y="5056188"/>
            <a:ext cx="2019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altLang="en-US" smtClean="0">
              <a:ea typeface="ＭＳ Ｐゴシック" pitchFamily="34" charset="-128"/>
            </a:endParaRPr>
          </a:p>
        </p:txBody>
      </p:sp>
      <p:sp>
        <p:nvSpPr>
          <p:cNvPr id="76803" name="Content Placeholder 2"/>
          <p:cNvSpPr>
            <a:spLocks noGrp="1"/>
          </p:cNvSpPr>
          <p:nvPr>
            <p:ph idx="1"/>
          </p:nvPr>
        </p:nvSpPr>
        <p:spPr/>
        <p:txBody>
          <a:bodyPr/>
          <a:lstStyle/>
          <a:p>
            <a:endParaRPr lang="en-US" altLang="en-US" smtClean="0">
              <a:ea typeface="ＭＳ Ｐゴシック" pitchFamily="34" charset="-128"/>
            </a:endParaRPr>
          </a:p>
        </p:txBody>
      </p:sp>
      <p:pic>
        <p:nvPicPr>
          <p:cNvPr id="76804" name="Picture 2" descr="C:\Users\erdalk\Desktop\F.Dicksan.University\SE\115047-0136066836_pp2\Bruegge JPG\fig08_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906093"/>
            <a:ext cx="7821613"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2"/>
          <p:cNvSpPr>
            <a:spLocks noGrp="1"/>
          </p:cNvSpPr>
          <p:nvPr>
            <p:ph idx="1"/>
          </p:nvPr>
        </p:nvSpPr>
        <p:spPr/>
        <p:txBody>
          <a:bodyPr/>
          <a:lstStyle/>
          <a:p>
            <a:endParaRPr lang="en-US" altLang="en-US" smtClean="0">
              <a:ea typeface="ＭＳ Ｐゴシック" pitchFamily="34" charset="-128"/>
            </a:endParaRPr>
          </a:p>
        </p:txBody>
      </p:sp>
      <p:pic>
        <p:nvPicPr>
          <p:cNvPr id="77828" name="Picture 2" descr="C:\Users\erdalk\Desktop\F.Dicksan.University\SE\115047-0136066836_pp2\Bruegge JPG\fig08_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09" y="392630"/>
            <a:ext cx="7978775" cy="55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pPr eaLnBrk="1" hangingPunct="1"/>
            <a:r>
              <a:rPr lang="en-US" altLang="en-US" smtClean="0">
                <a:ea typeface="ＭＳ Ｐゴシック" pitchFamily="34" charset="-128"/>
              </a:rPr>
              <a:t>What is common between these definitions?</a:t>
            </a:r>
          </a:p>
        </p:txBody>
      </p:sp>
      <p:sp>
        <p:nvSpPr>
          <p:cNvPr id="78851" name="Rectangle 5"/>
          <p:cNvSpPr>
            <a:spLocks noGrp="1" noChangeArrowheads="1"/>
          </p:cNvSpPr>
          <p:nvPr>
            <p:ph idx="1"/>
          </p:nvPr>
        </p:nvSpPr>
        <p:spPr>
          <a:xfrm>
            <a:off x="533400" y="1295400"/>
            <a:ext cx="8001000" cy="5041900"/>
          </a:xfrm>
        </p:spPr>
        <p:txBody>
          <a:bodyPr/>
          <a:lstStyle/>
          <a:p>
            <a:pPr eaLnBrk="1" hangingPunct="1"/>
            <a:r>
              <a:rPr lang="en-US" altLang="en-US" smtClean="0">
                <a:ea typeface="ＭＳ Ｐゴシック" pitchFamily="34" charset="-128"/>
              </a:rPr>
              <a:t>Software System:</a:t>
            </a:r>
          </a:p>
          <a:p>
            <a:pPr lvl="1" eaLnBrk="1" hangingPunct="1"/>
            <a:r>
              <a:rPr lang="en-US" altLang="en-US" smtClean="0">
                <a:ea typeface="ＭＳ Ｐゴシック" pitchFamily="34" charset="-128"/>
              </a:rPr>
              <a:t>Definition: A software system consists of subsystems which are either other subsystems or collection of classes</a:t>
            </a:r>
          </a:p>
          <a:p>
            <a:pPr lvl="1" eaLnBrk="1" hangingPunct="1"/>
            <a:r>
              <a:rPr lang="en-US" altLang="en-US" smtClean="0">
                <a:ea typeface="ＭＳ Ｐゴシック" pitchFamily="34" charset="-128"/>
              </a:rPr>
              <a:t>Composite: Subsystem (A software system consists of subsystems which consists of subsystems , which consists of subsystems, which...)</a:t>
            </a:r>
          </a:p>
          <a:p>
            <a:pPr lvl="1" eaLnBrk="1" hangingPunct="1"/>
            <a:r>
              <a:rPr lang="en-US" altLang="en-US" smtClean="0">
                <a:ea typeface="ＭＳ Ｐゴシック" pitchFamily="34" charset="-128"/>
              </a:rPr>
              <a:t>Leaf node: Class</a:t>
            </a:r>
          </a:p>
          <a:p>
            <a:pPr eaLnBrk="1" hangingPunct="1"/>
            <a:r>
              <a:rPr lang="en-US" altLang="en-US" smtClean="0">
                <a:ea typeface="ＭＳ Ｐゴシック" pitchFamily="34" charset="-128"/>
              </a:rPr>
              <a:t>Software Lifecycle:</a:t>
            </a:r>
          </a:p>
          <a:p>
            <a:pPr lvl="1" eaLnBrk="1" hangingPunct="1"/>
            <a:r>
              <a:rPr lang="en-US" altLang="en-US" smtClean="0">
                <a:ea typeface="ＭＳ Ｐゴシック" pitchFamily="34" charset="-128"/>
              </a:rPr>
              <a:t>Definition: The software lifecycle consists of a set of development activities which are either other actitivies or collection of  tasks</a:t>
            </a:r>
          </a:p>
          <a:p>
            <a:pPr lvl="1" eaLnBrk="1" hangingPunct="1"/>
            <a:r>
              <a:rPr lang="en-US" altLang="en-US" smtClean="0">
                <a:ea typeface="ＭＳ Ｐゴシック" pitchFamily="34" charset="-128"/>
              </a:rPr>
              <a:t>Composite: Activity (The software lifecycle consists of activities which consist  of  activities, which consist of activities, which....)</a:t>
            </a:r>
          </a:p>
          <a:p>
            <a:pPr lvl="1" eaLnBrk="1" hangingPunct="1"/>
            <a:r>
              <a:rPr lang="en-US" altLang="en-US" smtClean="0">
                <a:ea typeface="ＭＳ Ｐゴシック" pitchFamily="34" charset="-128"/>
              </a:rPr>
              <a:t>Leaf node:  Task.</a:t>
            </a:r>
          </a:p>
          <a:p>
            <a:pPr eaLnBrk="1" hangingPunct="1"/>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ea typeface="ＭＳ Ｐゴシック" pitchFamily="34" charset="-128"/>
              </a:rPr>
              <a:t>Modeling a Software System with a Composite Pattern </a:t>
            </a:r>
          </a:p>
        </p:txBody>
      </p:sp>
      <p:sp>
        <p:nvSpPr>
          <p:cNvPr id="79875" name="Rectangle 5"/>
          <p:cNvSpPr>
            <a:spLocks noChangeArrowheads="1"/>
          </p:cNvSpPr>
          <p:nvPr/>
        </p:nvSpPr>
        <p:spPr bwMode="auto">
          <a:xfrm>
            <a:off x="4171950" y="2387600"/>
            <a:ext cx="1392238" cy="731838"/>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i="1">
                <a:latin typeface="Palatino" charset="0"/>
              </a:rPr>
              <a:t>Software</a:t>
            </a:r>
          </a:p>
          <a:p>
            <a:pPr algn="ctr"/>
            <a:r>
              <a:rPr lang="en-US" altLang="en-US" i="1">
                <a:latin typeface="Palatino" charset="0"/>
              </a:rPr>
              <a:t>System</a:t>
            </a:r>
          </a:p>
        </p:txBody>
      </p:sp>
      <p:sp>
        <p:nvSpPr>
          <p:cNvPr id="79876" name="Rectangle 6"/>
          <p:cNvSpPr>
            <a:spLocks noChangeArrowheads="1"/>
          </p:cNvSpPr>
          <p:nvPr/>
        </p:nvSpPr>
        <p:spPr bwMode="auto">
          <a:xfrm>
            <a:off x="2579688" y="4267200"/>
            <a:ext cx="1562100" cy="132397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Class</a:t>
            </a:r>
          </a:p>
          <a:p>
            <a:pPr algn="ctr"/>
            <a:endParaRPr lang="en-US" altLang="en-US">
              <a:latin typeface="Palatino" charset="0"/>
            </a:endParaRPr>
          </a:p>
          <a:p>
            <a:pPr algn="ctr"/>
            <a:endParaRPr lang="en-US" altLang="en-US" sz="1600">
              <a:latin typeface="Palatino" charset="0"/>
            </a:endParaRPr>
          </a:p>
        </p:txBody>
      </p:sp>
      <p:sp>
        <p:nvSpPr>
          <p:cNvPr id="79877" name="Rectangle 7"/>
          <p:cNvSpPr>
            <a:spLocks noChangeArrowheads="1"/>
          </p:cNvSpPr>
          <p:nvPr/>
        </p:nvSpPr>
        <p:spPr bwMode="auto">
          <a:xfrm>
            <a:off x="4679950" y="4267200"/>
            <a:ext cx="2036763" cy="167957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Subsystem</a:t>
            </a:r>
          </a:p>
          <a:p>
            <a:pPr algn="ctr"/>
            <a:endParaRPr lang="en-US" altLang="en-US" sz="1600">
              <a:latin typeface="Palatino" charset="0"/>
            </a:endParaRPr>
          </a:p>
        </p:txBody>
      </p:sp>
      <p:sp>
        <p:nvSpPr>
          <p:cNvPr id="79878" name="AutoShape 8"/>
          <p:cNvSpPr>
            <a:spLocks noChangeArrowheads="1"/>
          </p:cNvSpPr>
          <p:nvPr/>
        </p:nvSpPr>
        <p:spPr bwMode="auto">
          <a:xfrm>
            <a:off x="4679950" y="3522663"/>
            <a:ext cx="327025" cy="274637"/>
          </a:xfrm>
          <a:prstGeom prst="triangle">
            <a:avLst>
              <a:gd name="adj" fmla="val 49995"/>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79879" name="Line 9"/>
          <p:cNvSpPr>
            <a:spLocks noChangeShapeType="1"/>
          </p:cNvSpPr>
          <p:nvPr/>
        </p:nvSpPr>
        <p:spPr bwMode="auto">
          <a:xfrm>
            <a:off x="4843463" y="3165475"/>
            <a:ext cx="0"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11"/>
          <p:cNvSpPr>
            <a:spLocks noChangeShapeType="1"/>
          </p:cNvSpPr>
          <p:nvPr/>
        </p:nvSpPr>
        <p:spPr bwMode="auto">
          <a:xfrm>
            <a:off x="3236913" y="3803650"/>
            <a:ext cx="2970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1" name="Line 12"/>
          <p:cNvSpPr>
            <a:spLocks noChangeShapeType="1"/>
          </p:cNvSpPr>
          <p:nvPr/>
        </p:nvSpPr>
        <p:spPr bwMode="auto">
          <a:xfrm>
            <a:off x="6215063" y="3810000"/>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3"/>
          <p:cNvSpPr>
            <a:spLocks noChangeShapeType="1"/>
          </p:cNvSpPr>
          <p:nvPr/>
        </p:nvSpPr>
        <p:spPr bwMode="auto">
          <a:xfrm>
            <a:off x="3217863" y="379253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14"/>
          <p:cNvSpPr>
            <a:spLocks noChangeShapeType="1"/>
          </p:cNvSpPr>
          <p:nvPr/>
        </p:nvSpPr>
        <p:spPr bwMode="auto">
          <a:xfrm>
            <a:off x="6965950" y="4649788"/>
            <a:ext cx="884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Line 15"/>
          <p:cNvSpPr>
            <a:spLocks noChangeShapeType="1"/>
          </p:cNvSpPr>
          <p:nvPr/>
        </p:nvSpPr>
        <p:spPr bwMode="auto">
          <a:xfrm flipV="1">
            <a:off x="7856538" y="2668588"/>
            <a:ext cx="0" cy="1998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5" name="Line 16"/>
          <p:cNvSpPr>
            <a:spLocks noChangeShapeType="1"/>
          </p:cNvSpPr>
          <p:nvPr/>
        </p:nvSpPr>
        <p:spPr bwMode="auto">
          <a:xfrm flipH="1">
            <a:off x="5588000" y="2668588"/>
            <a:ext cx="22685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6" name="Rectangle 22"/>
          <p:cNvSpPr>
            <a:spLocks noChangeArrowheads="1"/>
          </p:cNvSpPr>
          <p:nvPr/>
        </p:nvSpPr>
        <p:spPr bwMode="auto">
          <a:xfrm>
            <a:off x="7134225" y="4679950"/>
            <a:ext cx="1119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latin typeface="Palatino" charset="0"/>
              </a:rPr>
              <a:t>Children</a:t>
            </a:r>
          </a:p>
        </p:txBody>
      </p:sp>
      <p:sp>
        <p:nvSpPr>
          <p:cNvPr id="79887" name="Line 23"/>
          <p:cNvSpPr>
            <a:spLocks noChangeShapeType="1"/>
          </p:cNvSpPr>
          <p:nvPr/>
        </p:nvSpPr>
        <p:spPr bwMode="auto">
          <a:xfrm>
            <a:off x="4695825" y="4616450"/>
            <a:ext cx="20208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8" name="Line 24"/>
          <p:cNvSpPr>
            <a:spLocks noChangeShapeType="1"/>
          </p:cNvSpPr>
          <p:nvPr/>
        </p:nvSpPr>
        <p:spPr bwMode="auto">
          <a:xfrm>
            <a:off x="2563813" y="4919663"/>
            <a:ext cx="156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AutoShape 26"/>
          <p:cNvSpPr>
            <a:spLocks noChangeArrowheads="1"/>
          </p:cNvSpPr>
          <p:nvPr/>
        </p:nvSpPr>
        <p:spPr bwMode="auto">
          <a:xfrm>
            <a:off x="6719888" y="4518025"/>
            <a:ext cx="271462" cy="231775"/>
          </a:xfrm>
          <a:prstGeom prst="diamond">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79890" name="Text Box 27"/>
          <p:cNvSpPr txBox="1">
            <a:spLocks noChangeArrowheads="1"/>
          </p:cNvSpPr>
          <p:nvPr/>
        </p:nvSpPr>
        <p:spPr bwMode="auto">
          <a:xfrm>
            <a:off x="5586413" y="2413000"/>
            <a:ext cx="274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latin typeface="Palatino" charset="0"/>
              </a:rPr>
              <a:t>*</a:t>
            </a:r>
          </a:p>
        </p:txBody>
      </p:sp>
      <p:sp>
        <p:nvSpPr>
          <p:cNvPr id="79891" name="Rectangle 29"/>
          <p:cNvSpPr>
            <a:spLocks noChangeArrowheads="1"/>
          </p:cNvSpPr>
          <p:nvPr/>
        </p:nvSpPr>
        <p:spPr bwMode="auto">
          <a:xfrm>
            <a:off x="1309688" y="2438400"/>
            <a:ext cx="1308100" cy="630238"/>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User</a:t>
            </a:r>
          </a:p>
        </p:txBody>
      </p:sp>
      <p:sp>
        <p:nvSpPr>
          <p:cNvPr id="79892" name="Line 30"/>
          <p:cNvSpPr>
            <a:spLocks noChangeShapeType="1"/>
          </p:cNvSpPr>
          <p:nvPr/>
        </p:nvSpPr>
        <p:spPr bwMode="auto">
          <a:xfrm>
            <a:off x="2647950" y="2736850"/>
            <a:ext cx="14938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title"/>
          </p:nvPr>
        </p:nvSpPr>
        <p:spPr/>
        <p:txBody>
          <a:bodyPr/>
          <a:lstStyle/>
          <a:p>
            <a:pPr eaLnBrk="1" hangingPunct="1"/>
            <a:r>
              <a:rPr lang="en-US" altLang="en-US" smtClean="0">
                <a:ea typeface="ＭＳ Ｐゴシック" pitchFamily="34" charset="-128"/>
              </a:rPr>
              <a:t>Object Design consists of 4 Activities</a:t>
            </a:r>
          </a:p>
        </p:txBody>
      </p:sp>
      <p:sp>
        <p:nvSpPr>
          <p:cNvPr id="10243" name="Rectangle 13"/>
          <p:cNvSpPr>
            <a:spLocks noGrp="1" noChangeArrowheads="1"/>
          </p:cNvSpPr>
          <p:nvPr>
            <p:ph type="body" idx="1"/>
          </p:nvPr>
        </p:nvSpPr>
        <p:spPr>
          <a:xfrm>
            <a:off x="463550" y="1295400"/>
            <a:ext cx="8001000" cy="4800600"/>
          </a:xfrm>
        </p:spPr>
        <p:txBody>
          <a:bodyPr/>
          <a:lstStyle/>
          <a:p>
            <a:pPr eaLnBrk="1" hangingPunct="1">
              <a:buFont typeface="Times" charset="0"/>
              <a:buNone/>
            </a:pPr>
            <a:r>
              <a:rPr lang="en-US" altLang="en-US" smtClean="0">
                <a:ea typeface="ＭＳ Ｐゴシック" pitchFamily="34" charset="-128"/>
              </a:rPr>
              <a:t>1. Reuse: Identification of existing solutions</a:t>
            </a:r>
          </a:p>
          <a:p>
            <a:pPr lvl="1" eaLnBrk="1" hangingPunct="1"/>
            <a:r>
              <a:rPr lang="en-US" altLang="en-US" smtClean="0">
                <a:ea typeface="ＭＳ Ｐゴシック" pitchFamily="34" charset="-128"/>
              </a:rPr>
              <a:t>Use of inheritance</a:t>
            </a:r>
          </a:p>
          <a:p>
            <a:pPr lvl="1" eaLnBrk="1" hangingPunct="1"/>
            <a:r>
              <a:rPr lang="en-US" altLang="en-US" smtClean="0">
                <a:ea typeface="ＭＳ Ｐゴシック" pitchFamily="34" charset="-128"/>
              </a:rPr>
              <a:t>Off-the-shelf components and </a:t>
            </a:r>
            <a:br>
              <a:rPr lang="en-US" altLang="en-US" smtClean="0">
                <a:ea typeface="ＭＳ Ｐゴシック" pitchFamily="34" charset="-128"/>
              </a:rPr>
            </a:br>
            <a:r>
              <a:rPr lang="en-US" altLang="en-US" smtClean="0">
                <a:ea typeface="ＭＳ Ｐゴシック" pitchFamily="34" charset="-128"/>
              </a:rPr>
              <a:t>additional solution objects </a:t>
            </a:r>
          </a:p>
          <a:p>
            <a:pPr lvl="1" eaLnBrk="1" hangingPunct="1"/>
            <a:r>
              <a:rPr lang="en-US" altLang="en-US" smtClean="0">
                <a:ea typeface="ＭＳ Ｐゴシック" pitchFamily="34" charset="-128"/>
              </a:rPr>
              <a:t>Design patterns</a:t>
            </a:r>
          </a:p>
          <a:p>
            <a:pPr eaLnBrk="1" hangingPunct="1">
              <a:buFont typeface="Times" charset="0"/>
              <a:buNone/>
            </a:pPr>
            <a:r>
              <a:rPr lang="en-US" altLang="en-US" smtClean="0">
                <a:ea typeface="ＭＳ Ｐゴシック" pitchFamily="34" charset="-128"/>
              </a:rPr>
              <a:t>2. Interface specification</a:t>
            </a:r>
          </a:p>
          <a:p>
            <a:pPr lvl="1" eaLnBrk="1" hangingPunct="1"/>
            <a:r>
              <a:rPr lang="en-US" altLang="en-US" smtClean="0">
                <a:ea typeface="ＭＳ Ｐゴシック" pitchFamily="34" charset="-128"/>
              </a:rPr>
              <a:t> Describes precisely each class interface</a:t>
            </a:r>
          </a:p>
          <a:p>
            <a:pPr eaLnBrk="1" hangingPunct="1">
              <a:buFont typeface="Times" charset="0"/>
              <a:buNone/>
            </a:pPr>
            <a:r>
              <a:rPr lang="en-US" altLang="en-US" smtClean="0">
                <a:ea typeface="ＭＳ Ｐゴシック" pitchFamily="34" charset="-128"/>
              </a:rPr>
              <a:t>3. Object model restructuring</a:t>
            </a:r>
          </a:p>
          <a:p>
            <a:pPr lvl="1" eaLnBrk="1" hangingPunct="1"/>
            <a:r>
              <a:rPr lang="en-US" altLang="en-US" smtClean="0">
                <a:ea typeface="ＭＳ Ｐゴシック" pitchFamily="34" charset="-128"/>
              </a:rPr>
              <a:t>Transforms the object design model to </a:t>
            </a:r>
            <a:br>
              <a:rPr lang="en-US" altLang="en-US" smtClean="0">
                <a:ea typeface="ＭＳ Ｐゴシック" pitchFamily="34" charset="-128"/>
              </a:rPr>
            </a:br>
            <a:r>
              <a:rPr lang="en-US" altLang="en-US" smtClean="0">
                <a:ea typeface="ＭＳ Ｐゴシック" pitchFamily="34" charset="-128"/>
              </a:rPr>
              <a:t>improve its understandability and extensibility</a:t>
            </a:r>
          </a:p>
          <a:p>
            <a:pPr eaLnBrk="1" hangingPunct="1">
              <a:buFont typeface="Times" charset="0"/>
              <a:buNone/>
            </a:pPr>
            <a:r>
              <a:rPr lang="en-US" altLang="en-US" smtClean="0">
                <a:ea typeface="ＭＳ Ｐゴシック" pitchFamily="34" charset="-128"/>
              </a:rPr>
              <a:t>4. Object model optimization</a:t>
            </a:r>
          </a:p>
          <a:p>
            <a:pPr lvl="1" eaLnBrk="1" hangingPunct="1"/>
            <a:r>
              <a:rPr lang="en-US" altLang="en-US" smtClean="0">
                <a:ea typeface="ＭＳ Ｐゴシック" pitchFamily="34" charset="-128"/>
              </a:rPr>
              <a:t>Transforms the object design model to address performance criteria such as response</a:t>
            </a:r>
            <a:br>
              <a:rPr lang="en-US" altLang="en-US" smtClean="0">
                <a:ea typeface="ＭＳ Ｐゴシック" pitchFamily="34" charset="-128"/>
              </a:rPr>
            </a:br>
            <a:r>
              <a:rPr lang="en-US" altLang="en-US" smtClean="0">
                <a:ea typeface="ＭＳ Ｐゴシック" pitchFamily="34" charset="-128"/>
              </a:rPr>
              <a:t>time or memory utilization.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ea typeface="ＭＳ Ｐゴシック" pitchFamily="34" charset="-128"/>
              </a:rPr>
              <a:t>Modeling the Software Lifecycle with a Composite Pattern</a:t>
            </a:r>
          </a:p>
        </p:txBody>
      </p:sp>
      <p:sp>
        <p:nvSpPr>
          <p:cNvPr id="80899" name="Rectangle 6"/>
          <p:cNvSpPr>
            <a:spLocks noChangeArrowheads="1"/>
          </p:cNvSpPr>
          <p:nvPr/>
        </p:nvSpPr>
        <p:spPr bwMode="auto">
          <a:xfrm>
            <a:off x="4171950" y="2387600"/>
            <a:ext cx="1392238" cy="731838"/>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i="1">
                <a:latin typeface="Palatino" charset="0"/>
              </a:rPr>
              <a:t>Software</a:t>
            </a:r>
          </a:p>
          <a:p>
            <a:pPr algn="ctr"/>
            <a:r>
              <a:rPr lang="en-US" altLang="en-US" i="1">
                <a:latin typeface="Palatino" charset="0"/>
              </a:rPr>
              <a:t>Lifecycle</a:t>
            </a:r>
          </a:p>
        </p:txBody>
      </p:sp>
      <p:sp>
        <p:nvSpPr>
          <p:cNvPr id="80900" name="Rectangle 7"/>
          <p:cNvSpPr>
            <a:spLocks noChangeArrowheads="1"/>
          </p:cNvSpPr>
          <p:nvPr/>
        </p:nvSpPr>
        <p:spPr bwMode="auto">
          <a:xfrm>
            <a:off x="2579688" y="4267200"/>
            <a:ext cx="1562100" cy="132397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Task</a:t>
            </a:r>
          </a:p>
          <a:p>
            <a:pPr algn="ctr"/>
            <a:endParaRPr lang="en-US" altLang="en-US">
              <a:latin typeface="Palatino" charset="0"/>
            </a:endParaRPr>
          </a:p>
          <a:p>
            <a:pPr algn="ctr"/>
            <a:endParaRPr lang="en-US" altLang="en-US" sz="1600">
              <a:latin typeface="Palatino" charset="0"/>
            </a:endParaRPr>
          </a:p>
        </p:txBody>
      </p:sp>
      <p:sp>
        <p:nvSpPr>
          <p:cNvPr id="80901" name="Rectangle 8"/>
          <p:cNvSpPr>
            <a:spLocks noChangeArrowheads="1"/>
          </p:cNvSpPr>
          <p:nvPr/>
        </p:nvSpPr>
        <p:spPr bwMode="auto">
          <a:xfrm>
            <a:off x="4679950" y="4267200"/>
            <a:ext cx="2036763" cy="1679575"/>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Activity</a:t>
            </a:r>
          </a:p>
          <a:p>
            <a:pPr algn="ctr"/>
            <a:endParaRPr lang="en-US" altLang="en-US" sz="1600">
              <a:latin typeface="Palatino" charset="0"/>
            </a:endParaRPr>
          </a:p>
        </p:txBody>
      </p:sp>
      <p:sp>
        <p:nvSpPr>
          <p:cNvPr id="80902" name="AutoShape 9"/>
          <p:cNvSpPr>
            <a:spLocks noChangeArrowheads="1"/>
          </p:cNvSpPr>
          <p:nvPr/>
        </p:nvSpPr>
        <p:spPr bwMode="auto">
          <a:xfrm>
            <a:off x="4679950" y="3522663"/>
            <a:ext cx="327025" cy="274637"/>
          </a:xfrm>
          <a:prstGeom prst="triangle">
            <a:avLst>
              <a:gd name="adj" fmla="val 49995"/>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0903" name="Line 10"/>
          <p:cNvSpPr>
            <a:spLocks noChangeShapeType="1"/>
          </p:cNvSpPr>
          <p:nvPr/>
        </p:nvSpPr>
        <p:spPr bwMode="auto">
          <a:xfrm>
            <a:off x="4843463" y="3165475"/>
            <a:ext cx="0"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4" name="Line 12"/>
          <p:cNvSpPr>
            <a:spLocks noChangeShapeType="1"/>
          </p:cNvSpPr>
          <p:nvPr/>
        </p:nvSpPr>
        <p:spPr bwMode="auto">
          <a:xfrm>
            <a:off x="3236913" y="3803650"/>
            <a:ext cx="29702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5" name="Line 13"/>
          <p:cNvSpPr>
            <a:spLocks noChangeShapeType="1"/>
          </p:cNvSpPr>
          <p:nvPr/>
        </p:nvSpPr>
        <p:spPr bwMode="auto">
          <a:xfrm>
            <a:off x="6215063" y="3810000"/>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6" name="Line 14"/>
          <p:cNvSpPr>
            <a:spLocks noChangeShapeType="1"/>
          </p:cNvSpPr>
          <p:nvPr/>
        </p:nvSpPr>
        <p:spPr bwMode="auto">
          <a:xfrm>
            <a:off x="3217863" y="379253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7" name="Line 15"/>
          <p:cNvSpPr>
            <a:spLocks noChangeShapeType="1"/>
          </p:cNvSpPr>
          <p:nvPr/>
        </p:nvSpPr>
        <p:spPr bwMode="auto">
          <a:xfrm>
            <a:off x="6965950" y="4649788"/>
            <a:ext cx="884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Line 16"/>
          <p:cNvSpPr>
            <a:spLocks noChangeShapeType="1"/>
          </p:cNvSpPr>
          <p:nvPr/>
        </p:nvSpPr>
        <p:spPr bwMode="auto">
          <a:xfrm flipV="1">
            <a:off x="7856538" y="2668588"/>
            <a:ext cx="0" cy="1998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9" name="Line 17"/>
          <p:cNvSpPr>
            <a:spLocks noChangeShapeType="1"/>
          </p:cNvSpPr>
          <p:nvPr/>
        </p:nvSpPr>
        <p:spPr bwMode="auto">
          <a:xfrm flipH="1">
            <a:off x="5588000" y="2668588"/>
            <a:ext cx="22685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0" name="Rectangle 23"/>
          <p:cNvSpPr>
            <a:spLocks noChangeArrowheads="1"/>
          </p:cNvSpPr>
          <p:nvPr/>
        </p:nvSpPr>
        <p:spPr bwMode="auto">
          <a:xfrm>
            <a:off x="7134225" y="4679950"/>
            <a:ext cx="1119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latin typeface="Palatino" charset="0"/>
              </a:rPr>
              <a:t>Children</a:t>
            </a:r>
          </a:p>
        </p:txBody>
      </p:sp>
      <p:sp>
        <p:nvSpPr>
          <p:cNvPr id="80911" name="Line 25"/>
          <p:cNvSpPr>
            <a:spLocks noChangeShapeType="1"/>
          </p:cNvSpPr>
          <p:nvPr/>
        </p:nvSpPr>
        <p:spPr bwMode="auto">
          <a:xfrm>
            <a:off x="4695825" y="4616450"/>
            <a:ext cx="20208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2" name="Line 28"/>
          <p:cNvSpPr>
            <a:spLocks noChangeShapeType="1"/>
          </p:cNvSpPr>
          <p:nvPr/>
        </p:nvSpPr>
        <p:spPr bwMode="auto">
          <a:xfrm>
            <a:off x="2563813" y="4919663"/>
            <a:ext cx="156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Text Box 30"/>
          <p:cNvSpPr txBox="1">
            <a:spLocks noChangeArrowheads="1"/>
          </p:cNvSpPr>
          <p:nvPr/>
        </p:nvSpPr>
        <p:spPr bwMode="auto">
          <a:xfrm>
            <a:off x="5586413" y="2413000"/>
            <a:ext cx="274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de-DE" altLang="en-US">
                <a:latin typeface="Palatino" charset="0"/>
              </a:rPr>
              <a:t>*</a:t>
            </a:r>
          </a:p>
        </p:txBody>
      </p:sp>
      <p:sp>
        <p:nvSpPr>
          <p:cNvPr id="80914" name="AutoShape 31"/>
          <p:cNvSpPr>
            <a:spLocks noChangeArrowheads="1"/>
          </p:cNvSpPr>
          <p:nvPr/>
        </p:nvSpPr>
        <p:spPr bwMode="auto">
          <a:xfrm>
            <a:off x="6719888" y="4518025"/>
            <a:ext cx="271462" cy="231775"/>
          </a:xfrm>
          <a:prstGeom prst="diamond">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0915" name="Rectangle 32"/>
          <p:cNvSpPr>
            <a:spLocks noChangeArrowheads="1"/>
          </p:cNvSpPr>
          <p:nvPr/>
        </p:nvSpPr>
        <p:spPr bwMode="auto">
          <a:xfrm>
            <a:off x="1309688" y="2438400"/>
            <a:ext cx="1308100" cy="630238"/>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Manager</a:t>
            </a:r>
          </a:p>
        </p:txBody>
      </p:sp>
      <p:sp>
        <p:nvSpPr>
          <p:cNvPr id="80916" name="Line 33"/>
          <p:cNvSpPr>
            <a:spLocks noChangeShapeType="1"/>
          </p:cNvSpPr>
          <p:nvPr/>
        </p:nvSpPr>
        <p:spPr bwMode="auto">
          <a:xfrm>
            <a:off x="2647950" y="2736850"/>
            <a:ext cx="14938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The Composite Patterns models dynamic aggregates </a:t>
            </a:r>
          </a:p>
        </p:txBody>
      </p:sp>
      <p:sp>
        <p:nvSpPr>
          <p:cNvPr id="81923" name="Rectangle 3"/>
          <p:cNvSpPr>
            <a:spLocks noChangeArrowheads="1"/>
          </p:cNvSpPr>
          <p:nvPr/>
        </p:nvSpPr>
        <p:spPr bwMode="auto">
          <a:xfrm>
            <a:off x="1860550" y="3206750"/>
            <a:ext cx="977900" cy="406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24" name="Rectangle 4"/>
          <p:cNvSpPr>
            <a:spLocks noChangeArrowheads="1"/>
          </p:cNvSpPr>
          <p:nvPr/>
        </p:nvSpPr>
        <p:spPr bwMode="auto">
          <a:xfrm>
            <a:off x="1890713" y="3275013"/>
            <a:ext cx="969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University</a:t>
            </a:r>
          </a:p>
        </p:txBody>
      </p:sp>
      <p:grpSp>
        <p:nvGrpSpPr>
          <p:cNvPr id="81925" name="Group 7"/>
          <p:cNvGrpSpPr>
            <a:grpSpLocks/>
          </p:cNvGrpSpPr>
          <p:nvPr/>
        </p:nvGrpSpPr>
        <p:grpSpPr bwMode="auto">
          <a:xfrm>
            <a:off x="4375150" y="3206750"/>
            <a:ext cx="977900" cy="406400"/>
            <a:chOff x="2756" y="2020"/>
            <a:chExt cx="616" cy="256"/>
          </a:xfrm>
        </p:grpSpPr>
        <p:sp>
          <p:nvSpPr>
            <p:cNvPr id="81993" name="Rectangle 5"/>
            <p:cNvSpPr>
              <a:spLocks noChangeArrowheads="1"/>
            </p:cNvSpPr>
            <p:nvPr/>
          </p:nvSpPr>
          <p:spPr bwMode="auto">
            <a:xfrm>
              <a:off x="2756" y="2020"/>
              <a:ext cx="616" cy="25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94" name="Rectangle 6"/>
            <p:cNvSpPr>
              <a:spLocks noChangeArrowheads="1"/>
            </p:cNvSpPr>
            <p:nvPr/>
          </p:nvSpPr>
          <p:spPr bwMode="auto">
            <a:xfrm>
              <a:off x="2807" y="2063"/>
              <a:ext cx="4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School</a:t>
              </a:r>
            </a:p>
          </p:txBody>
        </p:sp>
      </p:grpSp>
      <p:sp>
        <p:nvSpPr>
          <p:cNvPr id="81926" name="Rectangle 8"/>
          <p:cNvSpPr>
            <a:spLocks noChangeArrowheads="1"/>
          </p:cNvSpPr>
          <p:nvPr/>
        </p:nvSpPr>
        <p:spPr bwMode="auto">
          <a:xfrm>
            <a:off x="6775450" y="3206750"/>
            <a:ext cx="1066800" cy="406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27" name="Rectangle 9"/>
          <p:cNvSpPr>
            <a:spLocks noChangeArrowheads="1"/>
          </p:cNvSpPr>
          <p:nvPr/>
        </p:nvSpPr>
        <p:spPr bwMode="auto">
          <a:xfrm>
            <a:off x="6818313" y="3262313"/>
            <a:ext cx="1116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Department</a:t>
            </a:r>
          </a:p>
        </p:txBody>
      </p:sp>
      <p:sp>
        <p:nvSpPr>
          <p:cNvPr id="81928" name="Line 10"/>
          <p:cNvSpPr>
            <a:spLocks noChangeShapeType="1"/>
          </p:cNvSpPr>
          <p:nvPr/>
        </p:nvSpPr>
        <p:spPr bwMode="auto">
          <a:xfrm>
            <a:off x="2990850" y="3409950"/>
            <a:ext cx="13589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9" name="Freeform 11"/>
          <p:cNvSpPr>
            <a:spLocks/>
          </p:cNvSpPr>
          <p:nvPr/>
        </p:nvSpPr>
        <p:spPr bwMode="auto">
          <a:xfrm>
            <a:off x="5359400" y="3352800"/>
            <a:ext cx="166688" cy="141288"/>
          </a:xfrm>
          <a:custGeom>
            <a:avLst/>
            <a:gdLst>
              <a:gd name="T0" fmla="*/ 0 w 105"/>
              <a:gd name="T1" fmla="*/ 2147483647 h 89"/>
              <a:gd name="T2" fmla="*/ 2147483647 w 105"/>
              <a:gd name="T3" fmla="*/ 2147483647 h 89"/>
              <a:gd name="T4" fmla="*/ 2147483647 w 105"/>
              <a:gd name="T5" fmla="*/ 2147483647 h 89"/>
              <a:gd name="T6" fmla="*/ 2147483647 w 105"/>
              <a:gd name="T7" fmla="*/ 0 h 89"/>
              <a:gd name="T8" fmla="*/ 2147483647 w 105"/>
              <a:gd name="T9" fmla="*/ 2147483647 h 89"/>
              <a:gd name="T10" fmla="*/ 0 60000 65536"/>
              <a:gd name="T11" fmla="*/ 0 60000 65536"/>
              <a:gd name="T12" fmla="*/ 0 60000 65536"/>
              <a:gd name="T13" fmla="*/ 0 60000 65536"/>
              <a:gd name="T14" fmla="*/ 0 60000 65536"/>
              <a:gd name="T15" fmla="*/ 0 w 105"/>
              <a:gd name="T16" fmla="*/ 0 h 89"/>
              <a:gd name="T17" fmla="*/ 105 w 105"/>
              <a:gd name="T18" fmla="*/ 89 h 89"/>
            </a:gdLst>
            <a:ahLst/>
            <a:cxnLst>
              <a:cxn ang="T10">
                <a:pos x="T0" y="T1"/>
              </a:cxn>
              <a:cxn ang="T11">
                <a:pos x="T2" y="T3"/>
              </a:cxn>
              <a:cxn ang="T12">
                <a:pos x="T4" y="T5"/>
              </a:cxn>
              <a:cxn ang="T13">
                <a:pos x="T6" y="T7"/>
              </a:cxn>
              <a:cxn ang="T14">
                <a:pos x="T8" y="T9"/>
              </a:cxn>
            </a:cxnLst>
            <a:rect l="T15" t="T16" r="T17" b="T18"/>
            <a:pathLst>
              <a:path w="105" h="89">
                <a:moveTo>
                  <a:pt x="0" y="40"/>
                </a:moveTo>
                <a:lnTo>
                  <a:pt x="48" y="88"/>
                </a:lnTo>
                <a:lnTo>
                  <a:pt x="104" y="40"/>
                </a:lnTo>
                <a:lnTo>
                  <a:pt x="48" y="0"/>
                </a:lnTo>
                <a:lnTo>
                  <a:pt x="8" y="4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30" name="Freeform 12"/>
          <p:cNvSpPr>
            <a:spLocks/>
          </p:cNvSpPr>
          <p:nvPr/>
        </p:nvSpPr>
        <p:spPr bwMode="auto">
          <a:xfrm>
            <a:off x="2819400" y="3352800"/>
            <a:ext cx="166688" cy="115888"/>
          </a:xfrm>
          <a:custGeom>
            <a:avLst/>
            <a:gdLst>
              <a:gd name="T0" fmla="*/ 0 w 105"/>
              <a:gd name="T1" fmla="*/ 2147483647 h 73"/>
              <a:gd name="T2" fmla="*/ 2147483647 w 105"/>
              <a:gd name="T3" fmla="*/ 2147483647 h 73"/>
              <a:gd name="T4" fmla="*/ 2147483647 w 105"/>
              <a:gd name="T5" fmla="*/ 2147483647 h 73"/>
              <a:gd name="T6" fmla="*/ 2147483647 w 105"/>
              <a:gd name="T7" fmla="*/ 0 h 73"/>
              <a:gd name="T8" fmla="*/ 2147483647 w 105"/>
              <a:gd name="T9" fmla="*/ 2147483647 h 73"/>
              <a:gd name="T10" fmla="*/ 0 60000 65536"/>
              <a:gd name="T11" fmla="*/ 0 60000 65536"/>
              <a:gd name="T12" fmla="*/ 0 60000 65536"/>
              <a:gd name="T13" fmla="*/ 0 60000 65536"/>
              <a:gd name="T14" fmla="*/ 0 60000 65536"/>
              <a:gd name="T15" fmla="*/ 0 w 105"/>
              <a:gd name="T16" fmla="*/ 0 h 73"/>
              <a:gd name="T17" fmla="*/ 105 w 105"/>
              <a:gd name="T18" fmla="*/ 73 h 73"/>
            </a:gdLst>
            <a:ahLst/>
            <a:cxnLst>
              <a:cxn ang="T10">
                <a:pos x="T0" y="T1"/>
              </a:cxn>
              <a:cxn ang="T11">
                <a:pos x="T2" y="T3"/>
              </a:cxn>
              <a:cxn ang="T12">
                <a:pos x="T4" y="T5"/>
              </a:cxn>
              <a:cxn ang="T13">
                <a:pos x="T6" y="T7"/>
              </a:cxn>
              <a:cxn ang="T14">
                <a:pos x="T8" y="T9"/>
              </a:cxn>
            </a:cxnLst>
            <a:rect l="T15" t="T16" r="T17" b="T18"/>
            <a:pathLst>
              <a:path w="105" h="73">
                <a:moveTo>
                  <a:pt x="0" y="32"/>
                </a:moveTo>
                <a:lnTo>
                  <a:pt x="48" y="72"/>
                </a:lnTo>
                <a:lnTo>
                  <a:pt x="104" y="32"/>
                </a:lnTo>
                <a:lnTo>
                  <a:pt x="48" y="0"/>
                </a:lnTo>
                <a:lnTo>
                  <a:pt x="8" y="3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31" name="Line 13"/>
          <p:cNvSpPr>
            <a:spLocks noChangeShapeType="1"/>
          </p:cNvSpPr>
          <p:nvPr/>
        </p:nvSpPr>
        <p:spPr bwMode="auto">
          <a:xfrm>
            <a:off x="5530850" y="3422650"/>
            <a:ext cx="11557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2" name="Rectangle 17"/>
          <p:cNvSpPr>
            <a:spLocks noChangeArrowheads="1"/>
          </p:cNvSpPr>
          <p:nvPr/>
        </p:nvSpPr>
        <p:spPr bwMode="auto">
          <a:xfrm>
            <a:off x="976313" y="2754313"/>
            <a:ext cx="3602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000"/>
                </a:solidFill>
                <a:latin typeface="Helvetica" charset="0"/>
              </a:rPr>
              <a:t>Organization Chart (variable aggregate):</a:t>
            </a:r>
          </a:p>
        </p:txBody>
      </p:sp>
      <p:sp>
        <p:nvSpPr>
          <p:cNvPr id="81933" name="Rectangle 18"/>
          <p:cNvSpPr>
            <a:spLocks noChangeArrowheads="1"/>
          </p:cNvSpPr>
          <p:nvPr/>
        </p:nvSpPr>
        <p:spPr bwMode="auto">
          <a:xfrm>
            <a:off x="989013" y="4024313"/>
            <a:ext cx="3236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000"/>
                </a:solidFill>
                <a:latin typeface="Helvetica" charset="0"/>
              </a:rPr>
              <a:t>Dynamic tree (recursive aggregate):</a:t>
            </a:r>
          </a:p>
        </p:txBody>
      </p:sp>
      <p:sp>
        <p:nvSpPr>
          <p:cNvPr id="81934" name="Rectangle 19"/>
          <p:cNvSpPr>
            <a:spLocks noChangeArrowheads="1"/>
          </p:cNvSpPr>
          <p:nvPr/>
        </p:nvSpPr>
        <p:spPr bwMode="auto">
          <a:xfrm>
            <a:off x="4108450" y="1212850"/>
            <a:ext cx="965200" cy="342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35" name="Rectangle 20"/>
          <p:cNvSpPr>
            <a:spLocks noChangeArrowheads="1"/>
          </p:cNvSpPr>
          <p:nvPr/>
        </p:nvSpPr>
        <p:spPr bwMode="auto">
          <a:xfrm>
            <a:off x="4392613" y="1268413"/>
            <a:ext cx="471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Car</a:t>
            </a:r>
          </a:p>
        </p:txBody>
      </p:sp>
      <p:sp>
        <p:nvSpPr>
          <p:cNvPr id="81936" name="Line 21"/>
          <p:cNvSpPr>
            <a:spLocks noChangeShapeType="1"/>
          </p:cNvSpPr>
          <p:nvPr/>
        </p:nvSpPr>
        <p:spPr bwMode="auto">
          <a:xfrm>
            <a:off x="3498850" y="1822450"/>
            <a:ext cx="13462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7" name="Freeform 22"/>
          <p:cNvSpPr>
            <a:spLocks/>
          </p:cNvSpPr>
          <p:nvPr/>
        </p:nvSpPr>
        <p:spPr bwMode="auto">
          <a:xfrm>
            <a:off x="4546600" y="1562100"/>
            <a:ext cx="153988" cy="103188"/>
          </a:xfrm>
          <a:custGeom>
            <a:avLst/>
            <a:gdLst>
              <a:gd name="T0" fmla="*/ 0 w 97"/>
              <a:gd name="T1" fmla="*/ 2147483647 h 65"/>
              <a:gd name="T2" fmla="*/ 2147483647 w 97"/>
              <a:gd name="T3" fmla="*/ 2147483647 h 65"/>
              <a:gd name="T4" fmla="*/ 2147483647 w 97"/>
              <a:gd name="T5" fmla="*/ 2147483647 h 65"/>
              <a:gd name="T6" fmla="*/ 2147483647 w 97"/>
              <a:gd name="T7" fmla="*/ 0 h 65"/>
              <a:gd name="T8" fmla="*/ 2147483647 w 97"/>
              <a:gd name="T9" fmla="*/ 2147483647 h 65"/>
              <a:gd name="T10" fmla="*/ 0 60000 65536"/>
              <a:gd name="T11" fmla="*/ 0 60000 65536"/>
              <a:gd name="T12" fmla="*/ 0 60000 65536"/>
              <a:gd name="T13" fmla="*/ 0 60000 65536"/>
              <a:gd name="T14" fmla="*/ 0 60000 65536"/>
              <a:gd name="T15" fmla="*/ 0 w 97"/>
              <a:gd name="T16" fmla="*/ 0 h 65"/>
              <a:gd name="T17" fmla="*/ 97 w 97"/>
              <a:gd name="T18" fmla="*/ 65 h 65"/>
            </a:gdLst>
            <a:ahLst/>
            <a:cxnLst>
              <a:cxn ang="T10">
                <a:pos x="T0" y="T1"/>
              </a:cxn>
              <a:cxn ang="T11">
                <a:pos x="T2" y="T3"/>
              </a:cxn>
              <a:cxn ang="T12">
                <a:pos x="T4" y="T5"/>
              </a:cxn>
              <a:cxn ang="T13">
                <a:pos x="T6" y="T7"/>
              </a:cxn>
              <a:cxn ang="T14">
                <a:pos x="T8" y="T9"/>
              </a:cxn>
            </a:cxnLst>
            <a:rect l="T15" t="T16" r="T17" b="T18"/>
            <a:pathLst>
              <a:path w="97" h="65">
                <a:moveTo>
                  <a:pt x="0" y="24"/>
                </a:moveTo>
                <a:lnTo>
                  <a:pt x="48" y="64"/>
                </a:lnTo>
                <a:lnTo>
                  <a:pt x="96" y="24"/>
                </a:lnTo>
                <a:lnTo>
                  <a:pt x="48" y="0"/>
                </a:lnTo>
                <a:lnTo>
                  <a:pt x="8"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38" name="Rectangle 23"/>
          <p:cNvSpPr>
            <a:spLocks noChangeArrowheads="1"/>
          </p:cNvSpPr>
          <p:nvPr/>
        </p:nvSpPr>
        <p:spPr bwMode="auto">
          <a:xfrm>
            <a:off x="1027113" y="1179513"/>
            <a:ext cx="1555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000"/>
                </a:solidFill>
                <a:latin typeface="Helvetica" charset="0"/>
              </a:rPr>
              <a:t>Fixed Structure:</a:t>
            </a:r>
          </a:p>
        </p:txBody>
      </p:sp>
      <p:sp>
        <p:nvSpPr>
          <p:cNvPr id="81939" name="Line 24"/>
          <p:cNvSpPr>
            <a:spLocks noChangeShapeType="1"/>
          </p:cNvSpPr>
          <p:nvPr/>
        </p:nvSpPr>
        <p:spPr bwMode="auto">
          <a:xfrm>
            <a:off x="4629150" y="1670050"/>
            <a:ext cx="0" cy="139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0" name="Rectangle 25"/>
          <p:cNvSpPr>
            <a:spLocks noChangeArrowheads="1"/>
          </p:cNvSpPr>
          <p:nvPr/>
        </p:nvSpPr>
        <p:spPr bwMode="auto">
          <a:xfrm>
            <a:off x="2813050" y="2063750"/>
            <a:ext cx="762000" cy="342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41" name="Rectangle 26"/>
          <p:cNvSpPr>
            <a:spLocks noChangeArrowheads="1"/>
          </p:cNvSpPr>
          <p:nvPr/>
        </p:nvSpPr>
        <p:spPr bwMode="auto">
          <a:xfrm>
            <a:off x="2894013" y="2119313"/>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Doors</a:t>
            </a:r>
          </a:p>
        </p:txBody>
      </p:sp>
      <p:sp>
        <p:nvSpPr>
          <p:cNvPr id="81942" name="Line 28"/>
          <p:cNvSpPr>
            <a:spLocks noChangeShapeType="1"/>
          </p:cNvSpPr>
          <p:nvPr/>
        </p:nvSpPr>
        <p:spPr bwMode="auto">
          <a:xfrm>
            <a:off x="3232150" y="1847850"/>
            <a:ext cx="0" cy="212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3" name="Line 29"/>
          <p:cNvSpPr>
            <a:spLocks noChangeShapeType="1"/>
          </p:cNvSpPr>
          <p:nvPr/>
        </p:nvSpPr>
        <p:spPr bwMode="auto">
          <a:xfrm flipH="1">
            <a:off x="3213100" y="1822450"/>
            <a:ext cx="2921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4" name="Rectangle 30"/>
          <p:cNvSpPr>
            <a:spLocks noChangeArrowheads="1"/>
          </p:cNvSpPr>
          <p:nvPr/>
        </p:nvSpPr>
        <p:spPr bwMode="auto">
          <a:xfrm>
            <a:off x="3702050" y="2063750"/>
            <a:ext cx="774700" cy="342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45" name="Rectangle 31"/>
          <p:cNvSpPr>
            <a:spLocks noChangeArrowheads="1"/>
          </p:cNvSpPr>
          <p:nvPr/>
        </p:nvSpPr>
        <p:spPr bwMode="auto">
          <a:xfrm>
            <a:off x="3783013" y="2119313"/>
            <a:ext cx="781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Wheels</a:t>
            </a:r>
          </a:p>
        </p:txBody>
      </p:sp>
      <p:sp>
        <p:nvSpPr>
          <p:cNvPr id="81946" name="Line 34"/>
          <p:cNvSpPr>
            <a:spLocks noChangeShapeType="1"/>
          </p:cNvSpPr>
          <p:nvPr/>
        </p:nvSpPr>
        <p:spPr bwMode="auto">
          <a:xfrm flipH="1">
            <a:off x="4559300" y="1822450"/>
            <a:ext cx="2921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1947" name="Group 37"/>
          <p:cNvGrpSpPr>
            <a:grpSpLocks/>
          </p:cNvGrpSpPr>
          <p:nvPr/>
        </p:nvGrpSpPr>
        <p:grpSpPr bwMode="auto">
          <a:xfrm>
            <a:off x="4629150" y="2051050"/>
            <a:ext cx="817563" cy="360363"/>
            <a:chOff x="2916" y="1292"/>
            <a:chExt cx="515" cy="227"/>
          </a:xfrm>
        </p:grpSpPr>
        <p:sp>
          <p:nvSpPr>
            <p:cNvPr id="81991" name="Rectangle 35"/>
            <p:cNvSpPr>
              <a:spLocks noChangeArrowheads="1"/>
            </p:cNvSpPr>
            <p:nvPr/>
          </p:nvSpPr>
          <p:spPr bwMode="auto">
            <a:xfrm>
              <a:off x="2916" y="1292"/>
              <a:ext cx="480"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92" name="Rectangle 36"/>
            <p:cNvSpPr>
              <a:spLocks noChangeArrowheads="1"/>
            </p:cNvSpPr>
            <p:nvPr/>
          </p:nvSpPr>
          <p:spPr bwMode="auto">
            <a:xfrm>
              <a:off x="2959" y="1327"/>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Battery</a:t>
              </a:r>
            </a:p>
          </p:txBody>
        </p:sp>
      </p:grpSp>
      <p:sp>
        <p:nvSpPr>
          <p:cNvPr id="81948" name="Line 38"/>
          <p:cNvSpPr>
            <a:spLocks noChangeShapeType="1"/>
          </p:cNvSpPr>
          <p:nvPr/>
        </p:nvSpPr>
        <p:spPr bwMode="auto">
          <a:xfrm>
            <a:off x="5035550" y="1835150"/>
            <a:ext cx="0" cy="203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9" name="Line 39"/>
          <p:cNvSpPr>
            <a:spLocks noChangeShapeType="1"/>
          </p:cNvSpPr>
          <p:nvPr/>
        </p:nvSpPr>
        <p:spPr bwMode="auto">
          <a:xfrm>
            <a:off x="4832350" y="1822450"/>
            <a:ext cx="11684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1950" name="Group 42"/>
          <p:cNvGrpSpPr>
            <a:grpSpLocks/>
          </p:cNvGrpSpPr>
          <p:nvPr/>
        </p:nvGrpSpPr>
        <p:grpSpPr bwMode="auto">
          <a:xfrm>
            <a:off x="5594350" y="2051050"/>
            <a:ext cx="822325" cy="360363"/>
            <a:chOff x="3524" y="1292"/>
            <a:chExt cx="517" cy="227"/>
          </a:xfrm>
        </p:grpSpPr>
        <p:sp>
          <p:nvSpPr>
            <p:cNvPr id="81989" name="Rectangle 40"/>
            <p:cNvSpPr>
              <a:spLocks noChangeArrowheads="1"/>
            </p:cNvSpPr>
            <p:nvPr/>
          </p:nvSpPr>
          <p:spPr bwMode="auto">
            <a:xfrm>
              <a:off x="3524" y="1292"/>
              <a:ext cx="480"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90" name="Rectangle 41"/>
            <p:cNvSpPr>
              <a:spLocks noChangeArrowheads="1"/>
            </p:cNvSpPr>
            <p:nvPr/>
          </p:nvSpPr>
          <p:spPr bwMode="auto">
            <a:xfrm>
              <a:off x="3575" y="1327"/>
              <a:ext cx="4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Engine</a:t>
              </a:r>
            </a:p>
          </p:txBody>
        </p:sp>
      </p:grpSp>
      <p:sp>
        <p:nvSpPr>
          <p:cNvPr id="81951" name="Line 43"/>
          <p:cNvSpPr>
            <a:spLocks noChangeShapeType="1"/>
          </p:cNvSpPr>
          <p:nvPr/>
        </p:nvSpPr>
        <p:spPr bwMode="auto">
          <a:xfrm>
            <a:off x="6013450" y="1835150"/>
            <a:ext cx="0" cy="190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52" name="Rectangle 44"/>
          <p:cNvSpPr>
            <a:spLocks noChangeArrowheads="1"/>
          </p:cNvSpPr>
          <p:nvPr/>
        </p:nvSpPr>
        <p:spPr bwMode="auto">
          <a:xfrm>
            <a:off x="3981450" y="5708650"/>
            <a:ext cx="1193800" cy="495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53" name="Rectangle 45"/>
          <p:cNvSpPr>
            <a:spLocks noChangeArrowheads="1"/>
          </p:cNvSpPr>
          <p:nvPr/>
        </p:nvSpPr>
        <p:spPr bwMode="auto">
          <a:xfrm>
            <a:off x="4138613" y="5751513"/>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Compound</a:t>
            </a:r>
          </a:p>
        </p:txBody>
      </p:sp>
      <p:sp>
        <p:nvSpPr>
          <p:cNvPr id="81954" name="Rectangle 46"/>
          <p:cNvSpPr>
            <a:spLocks noChangeArrowheads="1"/>
          </p:cNvSpPr>
          <p:nvPr/>
        </p:nvSpPr>
        <p:spPr bwMode="auto">
          <a:xfrm>
            <a:off x="5002213" y="5751513"/>
            <a:ext cx="233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 </a:t>
            </a:r>
          </a:p>
        </p:txBody>
      </p:sp>
      <p:sp>
        <p:nvSpPr>
          <p:cNvPr id="81955" name="Rectangle 47"/>
          <p:cNvSpPr>
            <a:spLocks noChangeArrowheads="1"/>
          </p:cNvSpPr>
          <p:nvPr/>
        </p:nvSpPr>
        <p:spPr bwMode="auto">
          <a:xfrm>
            <a:off x="4138613" y="5954713"/>
            <a:ext cx="998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Statement</a:t>
            </a:r>
          </a:p>
        </p:txBody>
      </p:sp>
      <p:sp>
        <p:nvSpPr>
          <p:cNvPr id="81956" name="Rectangle 48"/>
          <p:cNvSpPr>
            <a:spLocks noChangeArrowheads="1"/>
          </p:cNvSpPr>
          <p:nvPr/>
        </p:nvSpPr>
        <p:spPr bwMode="auto">
          <a:xfrm>
            <a:off x="6102350" y="5708650"/>
            <a:ext cx="1181100" cy="495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57" name="Rectangle 49"/>
          <p:cNvSpPr>
            <a:spLocks noChangeArrowheads="1"/>
          </p:cNvSpPr>
          <p:nvPr/>
        </p:nvSpPr>
        <p:spPr bwMode="auto">
          <a:xfrm>
            <a:off x="6335713" y="5738813"/>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Simple</a:t>
            </a:r>
          </a:p>
        </p:txBody>
      </p:sp>
      <p:sp>
        <p:nvSpPr>
          <p:cNvPr id="81958" name="Rectangle 50"/>
          <p:cNvSpPr>
            <a:spLocks noChangeArrowheads="1"/>
          </p:cNvSpPr>
          <p:nvPr/>
        </p:nvSpPr>
        <p:spPr bwMode="auto">
          <a:xfrm>
            <a:off x="6881813" y="5738813"/>
            <a:ext cx="233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 </a:t>
            </a:r>
          </a:p>
        </p:txBody>
      </p:sp>
      <p:sp>
        <p:nvSpPr>
          <p:cNvPr id="81959" name="Rectangle 51"/>
          <p:cNvSpPr>
            <a:spLocks noChangeArrowheads="1"/>
          </p:cNvSpPr>
          <p:nvPr/>
        </p:nvSpPr>
        <p:spPr bwMode="auto">
          <a:xfrm>
            <a:off x="6335713" y="5942013"/>
            <a:ext cx="998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Statement</a:t>
            </a:r>
          </a:p>
        </p:txBody>
      </p:sp>
      <p:sp>
        <p:nvSpPr>
          <p:cNvPr id="81960" name="Line 52"/>
          <p:cNvSpPr>
            <a:spLocks noChangeShapeType="1"/>
          </p:cNvSpPr>
          <p:nvPr/>
        </p:nvSpPr>
        <p:spPr bwMode="auto">
          <a:xfrm>
            <a:off x="4616450" y="5492750"/>
            <a:ext cx="0" cy="203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1" name="Line 53"/>
          <p:cNvSpPr>
            <a:spLocks noChangeShapeType="1"/>
          </p:cNvSpPr>
          <p:nvPr/>
        </p:nvSpPr>
        <p:spPr bwMode="auto">
          <a:xfrm>
            <a:off x="4629150" y="5492750"/>
            <a:ext cx="21590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2" name="Line 54"/>
          <p:cNvSpPr>
            <a:spLocks noChangeShapeType="1"/>
          </p:cNvSpPr>
          <p:nvPr/>
        </p:nvSpPr>
        <p:spPr bwMode="auto">
          <a:xfrm>
            <a:off x="6800850" y="5480050"/>
            <a:ext cx="0" cy="215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3" name="Freeform 55"/>
          <p:cNvSpPr>
            <a:spLocks/>
          </p:cNvSpPr>
          <p:nvPr/>
        </p:nvSpPr>
        <p:spPr bwMode="auto">
          <a:xfrm>
            <a:off x="3746500" y="5892800"/>
            <a:ext cx="230188" cy="115888"/>
          </a:xfrm>
          <a:custGeom>
            <a:avLst/>
            <a:gdLst>
              <a:gd name="T0" fmla="*/ 0 w 145"/>
              <a:gd name="T1" fmla="*/ 2147483647 h 73"/>
              <a:gd name="T2" fmla="*/ 2147483647 w 145"/>
              <a:gd name="T3" fmla="*/ 2147483647 h 73"/>
              <a:gd name="T4" fmla="*/ 2147483647 w 145"/>
              <a:gd name="T5" fmla="*/ 2147483647 h 73"/>
              <a:gd name="T6" fmla="*/ 2147483647 w 145"/>
              <a:gd name="T7" fmla="*/ 0 h 73"/>
              <a:gd name="T8" fmla="*/ 2147483647 w 145"/>
              <a:gd name="T9" fmla="*/ 2147483647 h 73"/>
              <a:gd name="T10" fmla="*/ 0 60000 65536"/>
              <a:gd name="T11" fmla="*/ 0 60000 65536"/>
              <a:gd name="T12" fmla="*/ 0 60000 65536"/>
              <a:gd name="T13" fmla="*/ 0 60000 65536"/>
              <a:gd name="T14" fmla="*/ 0 60000 65536"/>
              <a:gd name="T15" fmla="*/ 0 w 145"/>
              <a:gd name="T16" fmla="*/ 0 h 73"/>
              <a:gd name="T17" fmla="*/ 145 w 145"/>
              <a:gd name="T18" fmla="*/ 73 h 73"/>
            </a:gdLst>
            <a:ahLst/>
            <a:cxnLst>
              <a:cxn ang="T10">
                <a:pos x="T0" y="T1"/>
              </a:cxn>
              <a:cxn ang="T11">
                <a:pos x="T2" y="T3"/>
              </a:cxn>
              <a:cxn ang="T12">
                <a:pos x="T4" y="T5"/>
              </a:cxn>
              <a:cxn ang="T13">
                <a:pos x="T6" y="T7"/>
              </a:cxn>
              <a:cxn ang="T14">
                <a:pos x="T8" y="T9"/>
              </a:cxn>
            </a:cxnLst>
            <a:rect l="T15" t="T16" r="T17" b="T18"/>
            <a:pathLst>
              <a:path w="145" h="73">
                <a:moveTo>
                  <a:pt x="0" y="32"/>
                </a:moveTo>
                <a:lnTo>
                  <a:pt x="56" y="72"/>
                </a:lnTo>
                <a:lnTo>
                  <a:pt x="144" y="32"/>
                </a:lnTo>
                <a:lnTo>
                  <a:pt x="56" y="0"/>
                </a:lnTo>
                <a:lnTo>
                  <a:pt x="16" y="3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64" name="Line 56"/>
          <p:cNvSpPr>
            <a:spLocks noChangeShapeType="1"/>
          </p:cNvSpPr>
          <p:nvPr/>
        </p:nvSpPr>
        <p:spPr bwMode="auto">
          <a:xfrm flipH="1">
            <a:off x="3441700" y="5962650"/>
            <a:ext cx="3302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5" name="Rectangle 58"/>
          <p:cNvSpPr>
            <a:spLocks noChangeArrowheads="1"/>
          </p:cNvSpPr>
          <p:nvPr/>
        </p:nvSpPr>
        <p:spPr bwMode="auto">
          <a:xfrm>
            <a:off x="5314950" y="4133850"/>
            <a:ext cx="852488" cy="342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66" name="Rectangle 59"/>
          <p:cNvSpPr>
            <a:spLocks noChangeArrowheads="1"/>
          </p:cNvSpPr>
          <p:nvPr/>
        </p:nvSpPr>
        <p:spPr bwMode="auto">
          <a:xfrm>
            <a:off x="5395913" y="4189413"/>
            <a:ext cx="868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Program</a:t>
            </a:r>
          </a:p>
        </p:txBody>
      </p:sp>
      <p:sp>
        <p:nvSpPr>
          <p:cNvPr id="81967" name="Freeform 60"/>
          <p:cNvSpPr>
            <a:spLocks/>
          </p:cNvSpPr>
          <p:nvPr/>
        </p:nvSpPr>
        <p:spPr bwMode="auto">
          <a:xfrm>
            <a:off x="5691188" y="4483100"/>
            <a:ext cx="152400" cy="115888"/>
          </a:xfrm>
          <a:custGeom>
            <a:avLst/>
            <a:gdLst>
              <a:gd name="T0" fmla="*/ 0 w 97"/>
              <a:gd name="T1" fmla="*/ 2147483647 h 73"/>
              <a:gd name="T2" fmla="*/ 2147483647 w 97"/>
              <a:gd name="T3" fmla="*/ 2147483647 h 73"/>
              <a:gd name="T4" fmla="*/ 2147483647 w 97"/>
              <a:gd name="T5" fmla="*/ 2147483647 h 73"/>
              <a:gd name="T6" fmla="*/ 2147483647 w 97"/>
              <a:gd name="T7" fmla="*/ 0 h 73"/>
              <a:gd name="T8" fmla="*/ 2147483647 w 97"/>
              <a:gd name="T9" fmla="*/ 2147483647 h 73"/>
              <a:gd name="T10" fmla="*/ 0 60000 65536"/>
              <a:gd name="T11" fmla="*/ 0 60000 65536"/>
              <a:gd name="T12" fmla="*/ 0 60000 65536"/>
              <a:gd name="T13" fmla="*/ 0 60000 65536"/>
              <a:gd name="T14" fmla="*/ 0 60000 65536"/>
              <a:gd name="T15" fmla="*/ 0 w 97"/>
              <a:gd name="T16" fmla="*/ 0 h 73"/>
              <a:gd name="T17" fmla="*/ 97 w 97"/>
              <a:gd name="T18" fmla="*/ 73 h 73"/>
            </a:gdLst>
            <a:ahLst/>
            <a:cxnLst>
              <a:cxn ang="T10">
                <a:pos x="T0" y="T1"/>
              </a:cxn>
              <a:cxn ang="T11">
                <a:pos x="T2" y="T3"/>
              </a:cxn>
              <a:cxn ang="T12">
                <a:pos x="T4" y="T5"/>
              </a:cxn>
              <a:cxn ang="T13">
                <a:pos x="T6" y="T7"/>
              </a:cxn>
              <a:cxn ang="T14">
                <a:pos x="T8" y="T9"/>
              </a:cxn>
            </a:cxnLst>
            <a:rect l="T15" t="T16" r="T17" b="T18"/>
            <a:pathLst>
              <a:path w="97" h="73">
                <a:moveTo>
                  <a:pt x="0" y="32"/>
                </a:moveTo>
                <a:lnTo>
                  <a:pt x="48" y="72"/>
                </a:lnTo>
                <a:lnTo>
                  <a:pt x="96" y="32"/>
                </a:lnTo>
                <a:lnTo>
                  <a:pt x="48" y="0"/>
                </a:lnTo>
                <a:lnTo>
                  <a:pt x="8" y="3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68" name="Line 61"/>
          <p:cNvSpPr>
            <a:spLocks noChangeShapeType="1"/>
          </p:cNvSpPr>
          <p:nvPr/>
        </p:nvSpPr>
        <p:spPr bwMode="auto">
          <a:xfrm>
            <a:off x="5772150" y="4603750"/>
            <a:ext cx="0" cy="152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9" name="Rectangle 62"/>
          <p:cNvSpPr>
            <a:spLocks noChangeArrowheads="1"/>
          </p:cNvSpPr>
          <p:nvPr/>
        </p:nvSpPr>
        <p:spPr bwMode="auto">
          <a:xfrm>
            <a:off x="5403850" y="4870450"/>
            <a:ext cx="687388" cy="342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1970" name="Rectangle 63"/>
          <p:cNvSpPr>
            <a:spLocks noChangeArrowheads="1"/>
          </p:cNvSpPr>
          <p:nvPr/>
        </p:nvSpPr>
        <p:spPr bwMode="auto">
          <a:xfrm>
            <a:off x="5461000" y="4926013"/>
            <a:ext cx="620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Helvetica" charset="0"/>
              </a:rPr>
              <a:t>Block</a:t>
            </a:r>
          </a:p>
        </p:txBody>
      </p:sp>
      <p:sp>
        <p:nvSpPr>
          <p:cNvPr id="81971" name="Line 65"/>
          <p:cNvSpPr>
            <a:spLocks noChangeShapeType="1"/>
          </p:cNvSpPr>
          <p:nvPr/>
        </p:nvSpPr>
        <p:spPr bwMode="auto">
          <a:xfrm>
            <a:off x="5772150" y="4641850"/>
            <a:ext cx="0" cy="2492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2" name="Freeform 66"/>
          <p:cNvSpPr>
            <a:spLocks/>
          </p:cNvSpPr>
          <p:nvPr/>
        </p:nvSpPr>
        <p:spPr bwMode="auto">
          <a:xfrm>
            <a:off x="5614988" y="5207000"/>
            <a:ext cx="127000" cy="280988"/>
          </a:xfrm>
          <a:custGeom>
            <a:avLst/>
            <a:gdLst>
              <a:gd name="T0" fmla="*/ 2147483647 w 81"/>
              <a:gd name="T1" fmla="*/ 0 h 177"/>
              <a:gd name="T2" fmla="*/ 2147483647 w 81"/>
              <a:gd name="T3" fmla="*/ 2147483647 h 177"/>
              <a:gd name="T4" fmla="*/ 0 w 81"/>
              <a:gd name="T5" fmla="*/ 2147483647 h 177"/>
              <a:gd name="T6" fmla="*/ 0 60000 65536"/>
              <a:gd name="T7" fmla="*/ 0 60000 65536"/>
              <a:gd name="T8" fmla="*/ 0 60000 65536"/>
              <a:gd name="T9" fmla="*/ 0 w 81"/>
              <a:gd name="T10" fmla="*/ 0 h 177"/>
              <a:gd name="T11" fmla="*/ 81 w 81"/>
              <a:gd name="T12" fmla="*/ 177 h 177"/>
            </a:gdLst>
            <a:ahLst/>
            <a:cxnLst>
              <a:cxn ang="T6">
                <a:pos x="T0" y="T1"/>
              </a:cxn>
              <a:cxn ang="T7">
                <a:pos x="T2" y="T3"/>
              </a:cxn>
              <a:cxn ang="T8">
                <a:pos x="T4" y="T5"/>
              </a:cxn>
            </a:cxnLst>
            <a:rect l="T9" t="T10" r="T11" b="T12"/>
            <a:pathLst>
              <a:path w="81" h="177">
                <a:moveTo>
                  <a:pt x="80" y="0"/>
                </a:moveTo>
                <a:lnTo>
                  <a:pt x="80" y="80"/>
                </a:lnTo>
                <a:lnTo>
                  <a:pt x="0" y="17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73" name="Line 67"/>
          <p:cNvSpPr>
            <a:spLocks noChangeShapeType="1"/>
          </p:cNvSpPr>
          <p:nvPr/>
        </p:nvSpPr>
        <p:spPr bwMode="auto">
          <a:xfrm>
            <a:off x="5748338" y="5340350"/>
            <a:ext cx="138112" cy="152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4" name="Line 71"/>
          <p:cNvSpPr>
            <a:spLocks noChangeShapeType="1"/>
          </p:cNvSpPr>
          <p:nvPr/>
        </p:nvSpPr>
        <p:spPr bwMode="auto">
          <a:xfrm>
            <a:off x="4103688" y="1852613"/>
            <a:ext cx="0" cy="212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5" name="Text Box 72"/>
          <p:cNvSpPr txBox="1">
            <a:spLocks noChangeArrowheads="1"/>
          </p:cNvSpPr>
          <p:nvPr/>
        </p:nvSpPr>
        <p:spPr bwMode="auto">
          <a:xfrm>
            <a:off x="2949575" y="1822450"/>
            <a:ext cx="169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de-DE" altLang="en-US">
                <a:latin typeface="Palatino" charset="0"/>
              </a:rPr>
              <a:t>*</a:t>
            </a:r>
          </a:p>
        </p:txBody>
      </p:sp>
      <p:sp>
        <p:nvSpPr>
          <p:cNvPr id="81976" name="Text Box 73"/>
          <p:cNvSpPr txBox="1">
            <a:spLocks noChangeArrowheads="1"/>
          </p:cNvSpPr>
          <p:nvPr/>
        </p:nvSpPr>
        <p:spPr bwMode="auto">
          <a:xfrm>
            <a:off x="3890963" y="1863725"/>
            <a:ext cx="16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de-DE" altLang="en-US">
                <a:latin typeface="Palatino" charset="0"/>
              </a:rPr>
              <a:t>*</a:t>
            </a:r>
          </a:p>
        </p:txBody>
      </p:sp>
      <p:sp>
        <p:nvSpPr>
          <p:cNvPr id="81977" name="Text Box 74"/>
          <p:cNvSpPr txBox="1">
            <a:spLocks noChangeArrowheads="1"/>
          </p:cNvSpPr>
          <p:nvPr/>
        </p:nvSpPr>
        <p:spPr bwMode="auto">
          <a:xfrm>
            <a:off x="4165600" y="3127375"/>
            <a:ext cx="169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de-DE" altLang="en-US">
                <a:latin typeface="Palatino" charset="0"/>
              </a:rPr>
              <a:t>*</a:t>
            </a:r>
          </a:p>
        </p:txBody>
      </p:sp>
      <p:sp>
        <p:nvSpPr>
          <p:cNvPr id="81978" name="Text Box 75"/>
          <p:cNvSpPr txBox="1">
            <a:spLocks noChangeArrowheads="1"/>
          </p:cNvSpPr>
          <p:nvPr/>
        </p:nvSpPr>
        <p:spPr bwMode="auto">
          <a:xfrm>
            <a:off x="6559550" y="3182938"/>
            <a:ext cx="169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de-DE" altLang="en-US">
                <a:latin typeface="Palatino" charset="0"/>
              </a:rPr>
              <a:t>*</a:t>
            </a:r>
          </a:p>
        </p:txBody>
      </p:sp>
      <p:sp>
        <p:nvSpPr>
          <p:cNvPr id="81979" name="Text Box 76"/>
          <p:cNvSpPr txBox="1">
            <a:spLocks noChangeArrowheads="1"/>
          </p:cNvSpPr>
          <p:nvPr/>
        </p:nvSpPr>
        <p:spPr bwMode="auto">
          <a:xfrm>
            <a:off x="5165725" y="4776788"/>
            <a:ext cx="169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de-DE" altLang="en-US">
                <a:latin typeface="Palatino" charset="0"/>
              </a:rPr>
              <a:t>*</a:t>
            </a:r>
          </a:p>
        </p:txBody>
      </p:sp>
      <p:sp>
        <p:nvSpPr>
          <p:cNvPr id="81980" name="Text Box 77"/>
          <p:cNvSpPr txBox="1">
            <a:spLocks noChangeArrowheads="1"/>
          </p:cNvSpPr>
          <p:nvPr/>
        </p:nvSpPr>
        <p:spPr bwMode="auto">
          <a:xfrm>
            <a:off x="5786438" y="4643438"/>
            <a:ext cx="17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Bef>
                <a:spcPct val="50000"/>
              </a:spcBef>
            </a:pPr>
            <a:r>
              <a:rPr lang="de-DE" altLang="en-US">
                <a:latin typeface="Palatino" charset="0"/>
              </a:rPr>
              <a:t>*</a:t>
            </a:r>
          </a:p>
        </p:txBody>
      </p:sp>
      <p:sp>
        <p:nvSpPr>
          <p:cNvPr id="81981" name="Rectangle 83"/>
          <p:cNvSpPr>
            <a:spLocks noChangeArrowheads="1"/>
          </p:cNvSpPr>
          <p:nvPr/>
        </p:nvSpPr>
        <p:spPr bwMode="auto">
          <a:xfrm>
            <a:off x="4486275" y="515461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nvGrpSpPr>
          <p:cNvPr id="5" name="Group 78"/>
          <p:cNvGrpSpPr>
            <a:grpSpLocks/>
          </p:cNvGrpSpPr>
          <p:nvPr/>
        </p:nvGrpSpPr>
        <p:grpSpPr bwMode="auto">
          <a:xfrm>
            <a:off x="265113" y="3790950"/>
            <a:ext cx="3762375" cy="1817688"/>
            <a:chOff x="167" y="2388"/>
            <a:chExt cx="2370" cy="1145"/>
          </a:xfrm>
        </p:grpSpPr>
        <p:sp>
          <p:nvSpPr>
            <p:cNvPr id="81985" name="Rectangle 79"/>
            <p:cNvSpPr>
              <a:spLocks noChangeArrowheads="1"/>
            </p:cNvSpPr>
            <p:nvPr/>
          </p:nvSpPr>
          <p:spPr bwMode="auto">
            <a:xfrm>
              <a:off x="167" y="2815"/>
              <a:ext cx="20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a:solidFill>
                    <a:srgbClr val="000000"/>
                  </a:solidFill>
                  <a:latin typeface="Helvetica" charset="0"/>
                </a:rPr>
                <a:t>Dynamic tree (recursive aggregate):</a:t>
              </a:r>
            </a:p>
          </p:txBody>
        </p:sp>
        <p:sp>
          <p:nvSpPr>
            <p:cNvPr id="81986" name="Rectangle 80"/>
            <p:cNvSpPr>
              <a:spLocks noChangeArrowheads="1"/>
            </p:cNvSpPr>
            <p:nvPr/>
          </p:nvSpPr>
          <p:spPr bwMode="auto">
            <a:xfrm>
              <a:off x="256" y="2388"/>
              <a:ext cx="1624" cy="640"/>
            </a:xfrm>
            <a:prstGeom prst="rect">
              <a:avLst/>
            </a:prstGeom>
            <a:solidFill>
              <a:srgbClr val="FF8000"/>
            </a:solidFill>
            <a:ln w="25400">
              <a:solidFill>
                <a:srgbClr val="000000"/>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chemeClr val="bg1"/>
                  </a:solidFill>
                  <a:latin typeface="Palatino" charset="0"/>
                </a:rPr>
                <a:t>Composite</a:t>
              </a:r>
            </a:p>
            <a:p>
              <a:pPr algn="ctr"/>
              <a:r>
                <a:rPr lang="en-US" altLang="en-US">
                  <a:solidFill>
                    <a:schemeClr val="bg1"/>
                  </a:solidFill>
                  <a:latin typeface="Palatino" charset="0"/>
                </a:rPr>
                <a:t>Pattern</a:t>
              </a:r>
            </a:p>
          </p:txBody>
        </p:sp>
        <p:sp>
          <p:nvSpPr>
            <p:cNvPr id="81987" name="Freeform 81"/>
            <p:cNvSpPr>
              <a:spLocks/>
            </p:cNvSpPr>
            <p:nvPr/>
          </p:nvSpPr>
          <p:spPr bwMode="auto">
            <a:xfrm>
              <a:off x="1888" y="2388"/>
              <a:ext cx="649" cy="1145"/>
            </a:xfrm>
            <a:custGeom>
              <a:avLst/>
              <a:gdLst>
                <a:gd name="T0" fmla="*/ 0 w 649"/>
                <a:gd name="T1" fmla="*/ 0 h 1145"/>
                <a:gd name="T2" fmla="*/ 648 w 649"/>
                <a:gd name="T3" fmla="*/ 1144 h 1145"/>
                <a:gd name="T4" fmla="*/ 0 w 649"/>
                <a:gd name="T5" fmla="*/ 648 h 1145"/>
                <a:gd name="T6" fmla="*/ 0 w 649"/>
                <a:gd name="T7" fmla="*/ 0 h 1145"/>
                <a:gd name="T8" fmla="*/ 0 60000 65536"/>
                <a:gd name="T9" fmla="*/ 0 60000 65536"/>
                <a:gd name="T10" fmla="*/ 0 60000 65536"/>
                <a:gd name="T11" fmla="*/ 0 60000 65536"/>
                <a:gd name="T12" fmla="*/ 0 w 649"/>
                <a:gd name="T13" fmla="*/ 0 h 1145"/>
                <a:gd name="T14" fmla="*/ 649 w 649"/>
                <a:gd name="T15" fmla="*/ 1145 h 1145"/>
              </a:gdLst>
              <a:ahLst/>
              <a:cxnLst>
                <a:cxn ang="T8">
                  <a:pos x="T0" y="T1"/>
                </a:cxn>
                <a:cxn ang="T9">
                  <a:pos x="T2" y="T3"/>
                </a:cxn>
                <a:cxn ang="T10">
                  <a:pos x="T4" y="T5"/>
                </a:cxn>
                <a:cxn ang="T11">
                  <a:pos x="T6" y="T7"/>
                </a:cxn>
              </a:cxnLst>
              <a:rect l="T12" t="T13" r="T14" b="T15"/>
              <a:pathLst>
                <a:path w="649" h="1145">
                  <a:moveTo>
                    <a:pt x="0" y="0"/>
                  </a:moveTo>
                  <a:lnTo>
                    <a:pt x="648" y="1144"/>
                  </a:lnTo>
                  <a:lnTo>
                    <a:pt x="0" y="648"/>
                  </a:lnTo>
                  <a:lnTo>
                    <a:pt x="0" y="0"/>
                  </a:lnTo>
                </a:path>
              </a:pathLst>
            </a:custGeom>
            <a:solidFill>
              <a:srgbClr val="804000"/>
            </a:solidFill>
            <a:ln w="25400" cap="rnd">
              <a:solidFill>
                <a:srgbClr val="000000"/>
              </a:solidFill>
              <a:round/>
              <a:headEnd/>
              <a:tailEnd/>
            </a:ln>
          </p:spPr>
          <p:txBody>
            <a:bodyPr/>
            <a:lstStyle/>
            <a:p>
              <a:endParaRPr lang="en-US"/>
            </a:p>
          </p:txBody>
        </p:sp>
        <p:sp>
          <p:nvSpPr>
            <p:cNvPr id="81988" name="Freeform 82"/>
            <p:cNvSpPr>
              <a:spLocks/>
            </p:cNvSpPr>
            <p:nvPr/>
          </p:nvSpPr>
          <p:spPr bwMode="auto">
            <a:xfrm>
              <a:off x="248" y="3036"/>
              <a:ext cx="2289" cy="497"/>
            </a:xfrm>
            <a:custGeom>
              <a:avLst/>
              <a:gdLst>
                <a:gd name="T0" fmla="*/ 0 w 2289"/>
                <a:gd name="T1" fmla="*/ 0 h 497"/>
                <a:gd name="T2" fmla="*/ 1640 w 2289"/>
                <a:gd name="T3" fmla="*/ 0 h 497"/>
                <a:gd name="T4" fmla="*/ 2288 w 2289"/>
                <a:gd name="T5" fmla="*/ 496 h 497"/>
                <a:gd name="T6" fmla="*/ 0 w 2289"/>
                <a:gd name="T7" fmla="*/ 0 h 497"/>
                <a:gd name="T8" fmla="*/ 0 60000 65536"/>
                <a:gd name="T9" fmla="*/ 0 60000 65536"/>
                <a:gd name="T10" fmla="*/ 0 60000 65536"/>
                <a:gd name="T11" fmla="*/ 0 60000 65536"/>
                <a:gd name="T12" fmla="*/ 0 w 2289"/>
                <a:gd name="T13" fmla="*/ 0 h 497"/>
                <a:gd name="T14" fmla="*/ 2289 w 2289"/>
                <a:gd name="T15" fmla="*/ 497 h 497"/>
              </a:gdLst>
              <a:ahLst/>
              <a:cxnLst>
                <a:cxn ang="T8">
                  <a:pos x="T0" y="T1"/>
                </a:cxn>
                <a:cxn ang="T9">
                  <a:pos x="T2" y="T3"/>
                </a:cxn>
                <a:cxn ang="T10">
                  <a:pos x="T4" y="T5"/>
                </a:cxn>
                <a:cxn ang="T11">
                  <a:pos x="T6" y="T7"/>
                </a:cxn>
              </a:cxnLst>
              <a:rect l="T12" t="T13" r="T14" b="T15"/>
              <a:pathLst>
                <a:path w="2289" h="497">
                  <a:moveTo>
                    <a:pt x="0" y="0"/>
                  </a:moveTo>
                  <a:lnTo>
                    <a:pt x="1640" y="0"/>
                  </a:lnTo>
                  <a:lnTo>
                    <a:pt x="2288" y="496"/>
                  </a:lnTo>
                  <a:lnTo>
                    <a:pt x="0" y="0"/>
                  </a:lnTo>
                </a:path>
              </a:pathLst>
            </a:custGeom>
            <a:solidFill>
              <a:srgbClr val="402000"/>
            </a:solidFill>
            <a:ln w="25400" cap="rnd">
              <a:solidFill>
                <a:srgbClr val="000000"/>
              </a:solidFill>
              <a:round/>
              <a:headEnd/>
              <a:tailEnd/>
            </a:ln>
          </p:spPr>
          <p:txBody>
            <a:bodyPr/>
            <a:lstStyle/>
            <a:p>
              <a:endParaRPr lang="en-US"/>
            </a:p>
          </p:txBody>
        </p:sp>
      </p:grpSp>
      <p:sp>
        <p:nvSpPr>
          <p:cNvPr id="81983" name="Line 89"/>
          <p:cNvSpPr>
            <a:spLocks noChangeShapeType="1"/>
          </p:cNvSpPr>
          <p:nvPr/>
        </p:nvSpPr>
        <p:spPr bwMode="auto">
          <a:xfrm flipH="1">
            <a:off x="3438525" y="5054600"/>
            <a:ext cx="1957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84" name="Line 90"/>
          <p:cNvSpPr>
            <a:spLocks noChangeShapeType="1"/>
          </p:cNvSpPr>
          <p:nvPr/>
        </p:nvSpPr>
        <p:spPr bwMode="auto">
          <a:xfrm>
            <a:off x="3422650" y="5054600"/>
            <a:ext cx="0" cy="909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Graphic Applications also use Composite Patterns</a:t>
            </a:r>
          </a:p>
        </p:txBody>
      </p:sp>
      <p:grpSp>
        <p:nvGrpSpPr>
          <p:cNvPr id="82947" name="Group 28"/>
          <p:cNvGrpSpPr>
            <a:grpSpLocks/>
          </p:cNvGrpSpPr>
          <p:nvPr/>
        </p:nvGrpSpPr>
        <p:grpSpPr bwMode="auto">
          <a:xfrm>
            <a:off x="801688" y="2387600"/>
            <a:ext cx="7450137" cy="3559175"/>
            <a:chOff x="505" y="1504"/>
            <a:chExt cx="4694" cy="2242"/>
          </a:xfrm>
        </p:grpSpPr>
        <p:sp>
          <p:nvSpPr>
            <p:cNvPr id="82954" name="Rectangle 3"/>
            <p:cNvSpPr>
              <a:spLocks noChangeArrowheads="1"/>
            </p:cNvSpPr>
            <p:nvPr/>
          </p:nvSpPr>
          <p:spPr bwMode="auto">
            <a:xfrm>
              <a:off x="825" y="1536"/>
              <a:ext cx="824" cy="397"/>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Client</a:t>
              </a:r>
            </a:p>
          </p:txBody>
        </p:sp>
        <p:sp>
          <p:nvSpPr>
            <p:cNvPr id="82955" name="Rectangle 4"/>
            <p:cNvSpPr>
              <a:spLocks noChangeArrowheads="1"/>
            </p:cNvSpPr>
            <p:nvPr/>
          </p:nvSpPr>
          <p:spPr bwMode="auto">
            <a:xfrm>
              <a:off x="2628" y="1504"/>
              <a:ext cx="877" cy="461"/>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i="1">
                  <a:latin typeface="Palatino" charset="0"/>
                </a:rPr>
                <a:t>Graphic</a:t>
              </a:r>
            </a:p>
          </p:txBody>
        </p:sp>
        <p:sp>
          <p:nvSpPr>
            <p:cNvPr id="82956" name="Rectangle 5"/>
            <p:cNvSpPr>
              <a:spLocks noChangeArrowheads="1"/>
            </p:cNvSpPr>
            <p:nvPr/>
          </p:nvSpPr>
          <p:spPr bwMode="auto">
            <a:xfrm>
              <a:off x="1625" y="2688"/>
              <a:ext cx="984" cy="834"/>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Circle</a:t>
              </a:r>
            </a:p>
            <a:p>
              <a:pPr algn="ctr"/>
              <a:endParaRPr lang="en-US" altLang="en-US">
                <a:latin typeface="Palatino" charset="0"/>
              </a:endParaRPr>
            </a:p>
            <a:p>
              <a:pPr algn="ctr"/>
              <a:r>
                <a:rPr lang="en-US" altLang="en-US" sz="1600">
                  <a:latin typeface="Palatino" charset="0"/>
                </a:rPr>
                <a:t>Draw()</a:t>
              </a:r>
            </a:p>
          </p:txBody>
        </p:sp>
        <p:sp>
          <p:nvSpPr>
            <p:cNvPr id="82957" name="Rectangle 6"/>
            <p:cNvSpPr>
              <a:spLocks noChangeArrowheads="1"/>
            </p:cNvSpPr>
            <p:nvPr/>
          </p:nvSpPr>
          <p:spPr bwMode="auto">
            <a:xfrm>
              <a:off x="2948" y="2688"/>
              <a:ext cx="1283" cy="1058"/>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Picture</a:t>
              </a:r>
            </a:p>
            <a:p>
              <a:pPr algn="ctr"/>
              <a:endParaRPr lang="en-US" altLang="en-US">
                <a:latin typeface="Palatino" charset="0"/>
              </a:endParaRPr>
            </a:p>
            <a:p>
              <a:pPr algn="ctr"/>
              <a:r>
                <a:rPr lang="en-US" altLang="en-US" sz="1600">
                  <a:latin typeface="Palatino" charset="0"/>
                </a:rPr>
                <a:t>Draw()</a:t>
              </a:r>
            </a:p>
            <a:p>
              <a:pPr algn="ctr"/>
              <a:r>
                <a:rPr lang="en-US" altLang="en-US" sz="1600">
                  <a:latin typeface="Palatino" charset="0"/>
                </a:rPr>
                <a:t>Add(Graphic g)</a:t>
              </a:r>
            </a:p>
            <a:p>
              <a:pPr algn="ctr"/>
              <a:r>
                <a:rPr lang="en-US" altLang="en-US" sz="1600">
                  <a:latin typeface="Palatino" charset="0"/>
                </a:rPr>
                <a:t>RemoveGraphic)</a:t>
              </a:r>
            </a:p>
            <a:p>
              <a:pPr algn="ctr"/>
              <a:r>
                <a:rPr lang="en-US" altLang="en-US" sz="1600">
                  <a:latin typeface="Palatino" charset="0"/>
                </a:rPr>
                <a:t>GetChild(int)</a:t>
              </a:r>
            </a:p>
          </p:txBody>
        </p:sp>
        <p:sp>
          <p:nvSpPr>
            <p:cNvPr id="82958" name="AutoShape 7"/>
            <p:cNvSpPr>
              <a:spLocks noChangeArrowheads="1"/>
            </p:cNvSpPr>
            <p:nvPr/>
          </p:nvSpPr>
          <p:spPr bwMode="auto">
            <a:xfrm>
              <a:off x="2948" y="2219"/>
              <a:ext cx="206" cy="173"/>
            </a:xfrm>
            <a:prstGeom prst="triangle">
              <a:avLst>
                <a:gd name="adj" fmla="val 49995"/>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2959" name="Line 8"/>
            <p:cNvSpPr>
              <a:spLocks noChangeShapeType="1"/>
            </p:cNvSpPr>
            <p:nvPr/>
          </p:nvSpPr>
          <p:spPr bwMode="auto">
            <a:xfrm>
              <a:off x="3051" y="1994"/>
              <a:ext cx="0" cy="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0" name="Line 9"/>
            <p:cNvSpPr>
              <a:spLocks noChangeShapeType="1"/>
            </p:cNvSpPr>
            <p:nvPr/>
          </p:nvSpPr>
          <p:spPr bwMode="auto">
            <a:xfrm>
              <a:off x="1668" y="1724"/>
              <a:ext cx="9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1" name="Line 10"/>
            <p:cNvSpPr>
              <a:spLocks noChangeShapeType="1"/>
            </p:cNvSpPr>
            <p:nvPr/>
          </p:nvSpPr>
          <p:spPr bwMode="auto">
            <a:xfrm>
              <a:off x="943" y="2396"/>
              <a:ext cx="29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2" name="Line 11"/>
            <p:cNvSpPr>
              <a:spLocks noChangeShapeType="1"/>
            </p:cNvSpPr>
            <p:nvPr/>
          </p:nvSpPr>
          <p:spPr bwMode="auto">
            <a:xfrm>
              <a:off x="3915" y="2400"/>
              <a:ext cx="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3" name="Line 12"/>
            <p:cNvSpPr>
              <a:spLocks noChangeShapeType="1"/>
            </p:cNvSpPr>
            <p:nvPr/>
          </p:nvSpPr>
          <p:spPr bwMode="auto">
            <a:xfrm>
              <a:off x="2027" y="2389"/>
              <a:ext cx="0" cy="3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4" name="Line 13"/>
            <p:cNvSpPr>
              <a:spLocks noChangeShapeType="1"/>
            </p:cNvSpPr>
            <p:nvPr/>
          </p:nvSpPr>
          <p:spPr bwMode="auto">
            <a:xfrm>
              <a:off x="4388" y="2929"/>
              <a:ext cx="5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5" name="Line 14"/>
            <p:cNvSpPr>
              <a:spLocks noChangeShapeType="1"/>
            </p:cNvSpPr>
            <p:nvPr/>
          </p:nvSpPr>
          <p:spPr bwMode="auto">
            <a:xfrm flipV="1">
              <a:off x="4949" y="1681"/>
              <a:ext cx="0" cy="12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6" name="Line 15"/>
            <p:cNvSpPr>
              <a:spLocks noChangeShapeType="1"/>
            </p:cNvSpPr>
            <p:nvPr/>
          </p:nvSpPr>
          <p:spPr bwMode="auto">
            <a:xfrm flipH="1">
              <a:off x="3520" y="1681"/>
              <a:ext cx="142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7" name="Oval 16"/>
            <p:cNvSpPr>
              <a:spLocks noChangeArrowheads="1"/>
            </p:cNvSpPr>
            <p:nvPr/>
          </p:nvSpPr>
          <p:spPr bwMode="auto">
            <a:xfrm>
              <a:off x="3524" y="1653"/>
              <a:ext cx="45" cy="77"/>
            </a:xfrm>
            <a:prstGeom prst="ellipse">
              <a:avLst/>
            </a:prstGeom>
            <a:solidFill>
              <a:schemeClr val="bg2"/>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2968" name="Line 17"/>
            <p:cNvSpPr>
              <a:spLocks noChangeShapeType="1"/>
            </p:cNvSpPr>
            <p:nvPr/>
          </p:nvSpPr>
          <p:spPr bwMode="auto">
            <a:xfrm flipV="1">
              <a:off x="4239" y="2865"/>
              <a:ext cx="45" cy="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9" name="Line 18"/>
            <p:cNvSpPr>
              <a:spLocks noChangeShapeType="1"/>
            </p:cNvSpPr>
            <p:nvPr/>
          </p:nvSpPr>
          <p:spPr bwMode="auto">
            <a:xfrm>
              <a:off x="4324" y="2869"/>
              <a:ext cx="35"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70" name="Line 19"/>
            <p:cNvSpPr>
              <a:spLocks noChangeShapeType="1"/>
            </p:cNvSpPr>
            <p:nvPr/>
          </p:nvSpPr>
          <p:spPr bwMode="auto">
            <a:xfrm flipH="1">
              <a:off x="4331" y="2944"/>
              <a:ext cx="53"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71" name="Line 20"/>
            <p:cNvSpPr>
              <a:spLocks noChangeShapeType="1"/>
            </p:cNvSpPr>
            <p:nvPr/>
          </p:nvSpPr>
          <p:spPr bwMode="auto">
            <a:xfrm flipH="1" flipV="1">
              <a:off x="4245" y="2961"/>
              <a:ext cx="43"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72" name="Rectangle 21"/>
            <p:cNvSpPr>
              <a:spLocks noChangeArrowheads="1"/>
            </p:cNvSpPr>
            <p:nvPr/>
          </p:nvSpPr>
          <p:spPr bwMode="auto">
            <a:xfrm>
              <a:off x="4494" y="2948"/>
              <a:ext cx="7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latin typeface="Palatino" charset="0"/>
                </a:rPr>
                <a:t>Children</a:t>
              </a:r>
            </a:p>
          </p:txBody>
        </p:sp>
        <p:sp>
          <p:nvSpPr>
            <p:cNvPr id="82973" name="Line 22"/>
            <p:cNvSpPr>
              <a:spLocks noChangeShapeType="1"/>
            </p:cNvSpPr>
            <p:nvPr/>
          </p:nvSpPr>
          <p:spPr bwMode="auto">
            <a:xfrm>
              <a:off x="537" y="3025"/>
              <a:ext cx="9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74" name="Line 23"/>
            <p:cNvSpPr>
              <a:spLocks noChangeShapeType="1"/>
            </p:cNvSpPr>
            <p:nvPr/>
          </p:nvSpPr>
          <p:spPr bwMode="auto">
            <a:xfrm>
              <a:off x="2959" y="2908"/>
              <a:ext cx="12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75" name="Rectangle 24"/>
            <p:cNvSpPr>
              <a:spLocks noChangeArrowheads="1"/>
            </p:cNvSpPr>
            <p:nvPr/>
          </p:nvSpPr>
          <p:spPr bwMode="auto">
            <a:xfrm>
              <a:off x="505" y="2699"/>
              <a:ext cx="984" cy="834"/>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Line</a:t>
              </a:r>
            </a:p>
            <a:p>
              <a:pPr algn="ctr"/>
              <a:endParaRPr lang="en-US" altLang="en-US">
                <a:latin typeface="Palatino" charset="0"/>
              </a:endParaRPr>
            </a:p>
            <a:p>
              <a:pPr algn="ctr"/>
              <a:r>
                <a:rPr lang="en-US" altLang="en-US" sz="1600">
                  <a:latin typeface="Palatino" charset="0"/>
                </a:rPr>
                <a:t>Draw()</a:t>
              </a:r>
            </a:p>
          </p:txBody>
        </p:sp>
        <p:sp>
          <p:nvSpPr>
            <p:cNvPr id="82976" name="Line 25"/>
            <p:cNvSpPr>
              <a:spLocks noChangeShapeType="1"/>
            </p:cNvSpPr>
            <p:nvPr/>
          </p:nvSpPr>
          <p:spPr bwMode="auto">
            <a:xfrm>
              <a:off x="505" y="3088"/>
              <a:ext cx="9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77" name="Line 26"/>
            <p:cNvSpPr>
              <a:spLocks noChangeShapeType="1"/>
            </p:cNvSpPr>
            <p:nvPr/>
          </p:nvSpPr>
          <p:spPr bwMode="auto">
            <a:xfrm>
              <a:off x="1615" y="3099"/>
              <a:ext cx="9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78" name="Line 27"/>
            <p:cNvSpPr>
              <a:spLocks noChangeShapeType="1"/>
            </p:cNvSpPr>
            <p:nvPr/>
          </p:nvSpPr>
          <p:spPr bwMode="auto">
            <a:xfrm>
              <a:off x="939" y="2399"/>
              <a:ext cx="0"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48" name="Rectangle 29"/>
          <p:cNvSpPr>
            <a:spLocks noChangeArrowheads="1"/>
          </p:cNvSpPr>
          <p:nvPr/>
        </p:nvSpPr>
        <p:spPr bwMode="auto">
          <a:xfrm>
            <a:off x="519113" y="952500"/>
            <a:ext cx="45402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buFontTx/>
              <a:buChar char="•"/>
            </a:pPr>
            <a:r>
              <a:rPr lang="en-US" altLang="en-US" sz="2400" b="0">
                <a:latin typeface="Palatino" charset="0"/>
              </a:rPr>
              <a:t> The </a:t>
            </a:r>
            <a:r>
              <a:rPr lang="en-US" altLang="en-US" sz="2400" b="0" i="1">
                <a:latin typeface="Palatino" charset="0"/>
              </a:rPr>
              <a:t>Graphic</a:t>
            </a:r>
            <a:r>
              <a:rPr lang="en-US" altLang="en-US" sz="2400" b="0">
                <a:latin typeface="Palatino" charset="0"/>
              </a:rPr>
              <a:t>  Class represents both primitives (Line, Circle) and their containers (Picture)</a:t>
            </a:r>
          </a:p>
        </p:txBody>
      </p:sp>
      <p:sp>
        <p:nvSpPr>
          <p:cNvPr id="82949" name="Rectangle 31"/>
          <p:cNvSpPr>
            <a:spLocks noChangeArrowheads="1"/>
          </p:cNvSpPr>
          <p:nvPr/>
        </p:nvSpPr>
        <p:spPr bwMode="auto">
          <a:xfrm>
            <a:off x="6184900" y="798513"/>
            <a:ext cx="2570163" cy="1393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nvGrpSpPr>
          <p:cNvPr id="82950" name="Group 35"/>
          <p:cNvGrpSpPr>
            <a:grpSpLocks/>
          </p:cNvGrpSpPr>
          <p:nvPr/>
        </p:nvGrpSpPr>
        <p:grpSpPr bwMode="auto">
          <a:xfrm>
            <a:off x="7234238" y="969963"/>
            <a:ext cx="1241425" cy="833437"/>
            <a:chOff x="4920" y="611"/>
            <a:chExt cx="847" cy="525"/>
          </a:xfrm>
        </p:grpSpPr>
        <p:sp>
          <p:nvSpPr>
            <p:cNvPr id="82952" name="Line 30"/>
            <p:cNvSpPr>
              <a:spLocks noChangeShapeType="1"/>
            </p:cNvSpPr>
            <p:nvPr/>
          </p:nvSpPr>
          <p:spPr bwMode="auto">
            <a:xfrm flipV="1">
              <a:off x="4920" y="611"/>
              <a:ext cx="286" cy="2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3" name="Oval 32"/>
            <p:cNvSpPr>
              <a:spLocks noChangeArrowheads="1"/>
            </p:cNvSpPr>
            <p:nvPr/>
          </p:nvSpPr>
          <p:spPr bwMode="auto">
            <a:xfrm>
              <a:off x="5317" y="816"/>
              <a:ext cx="450" cy="320"/>
            </a:xfrm>
            <a:prstGeom prst="ellipse">
              <a:avLst/>
            </a:prstGeom>
            <a:solidFill>
              <a:schemeClr val="bg1"/>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sp>
        <p:nvSpPr>
          <p:cNvPr id="82951" name="Line 34"/>
          <p:cNvSpPr>
            <a:spLocks noChangeShapeType="1"/>
          </p:cNvSpPr>
          <p:nvPr/>
        </p:nvSpPr>
        <p:spPr bwMode="auto">
          <a:xfrm flipV="1">
            <a:off x="6467475" y="1625600"/>
            <a:ext cx="419100" cy="3476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a:xfrm>
            <a:off x="419100" y="126557"/>
            <a:ext cx="8153400" cy="653458"/>
          </a:xfrm>
        </p:spPr>
        <p:txBody>
          <a:bodyPr/>
          <a:lstStyle/>
          <a:p>
            <a:pPr eaLnBrk="1" hangingPunct="1"/>
            <a:r>
              <a:rPr lang="en-US" altLang="en-US" dirty="0" smtClean="0">
                <a:ea typeface="ＭＳ Ｐゴシック" pitchFamily="34" charset="-128"/>
              </a:rPr>
              <a:t>Reducing the Complexity of Models </a:t>
            </a:r>
          </a:p>
        </p:txBody>
      </p:sp>
      <p:sp>
        <p:nvSpPr>
          <p:cNvPr id="83971" name="Rectangle 5"/>
          <p:cNvSpPr>
            <a:spLocks noGrp="1" noChangeArrowheads="1"/>
          </p:cNvSpPr>
          <p:nvPr>
            <p:ph idx="1"/>
          </p:nvPr>
        </p:nvSpPr>
        <p:spPr>
          <a:xfrm>
            <a:off x="571500" y="641791"/>
            <a:ext cx="8001000" cy="5705846"/>
          </a:xfrm>
        </p:spPr>
        <p:txBody>
          <a:bodyPr/>
          <a:lstStyle/>
          <a:p>
            <a:pPr eaLnBrk="1" hangingPunct="1"/>
            <a:r>
              <a:rPr lang="en-US" altLang="en-US" dirty="0" smtClean="0">
                <a:ea typeface="ＭＳ Ｐゴシック" pitchFamily="34" charset="-128"/>
              </a:rPr>
              <a:t>To communicate a complex model we use navigation and reduction of complexity</a:t>
            </a:r>
          </a:p>
          <a:p>
            <a:pPr lvl="1" eaLnBrk="1" hangingPunct="1"/>
            <a:r>
              <a:rPr lang="en-US" altLang="en-US" dirty="0" smtClean="0">
                <a:ea typeface="ＭＳ Ｐゴシック" pitchFamily="34" charset="-128"/>
              </a:rPr>
              <a:t>We do not simply use a picture from the CASE tool and dump it in front of the user</a:t>
            </a:r>
          </a:p>
          <a:p>
            <a:pPr lvl="1" eaLnBrk="1" hangingPunct="1"/>
            <a:r>
              <a:rPr lang="en-US" altLang="en-US" dirty="0" smtClean="0">
                <a:ea typeface="ＭＳ Ｐゴシック" pitchFamily="34" charset="-128"/>
              </a:rPr>
              <a:t>The key is navigate through the model so the user can follow it</a:t>
            </a:r>
          </a:p>
          <a:p>
            <a:pPr eaLnBrk="1" hangingPunct="1"/>
            <a:r>
              <a:rPr lang="en-US" altLang="en-US" dirty="0" smtClean="0">
                <a:ea typeface="ＭＳ Ｐゴシック" pitchFamily="34" charset="-128"/>
              </a:rPr>
              <a:t>We start with a very simple model</a:t>
            </a:r>
          </a:p>
          <a:p>
            <a:pPr lvl="1" eaLnBrk="1" hangingPunct="1"/>
            <a:r>
              <a:rPr lang="en-US" altLang="en-US" dirty="0" smtClean="0">
                <a:ea typeface="ＭＳ Ｐゴシック" pitchFamily="34" charset="-128"/>
              </a:rPr>
              <a:t>Start with the key abstractions</a:t>
            </a:r>
          </a:p>
          <a:p>
            <a:pPr lvl="1" eaLnBrk="1" hangingPunct="1"/>
            <a:r>
              <a:rPr lang="en-US" altLang="en-US" dirty="0" smtClean="0">
                <a:ea typeface="ＭＳ Ｐゴシック" pitchFamily="34" charset="-128"/>
              </a:rPr>
              <a:t>Then decorate the model with additional classes</a:t>
            </a:r>
          </a:p>
          <a:p>
            <a:pPr eaLnBrk="1" hangingPunct="1"/>
            <a:r>
              <a:rPr lang="en-US" altLang="en-US" dirty="0" smtClean="0">
                <a:ea typeface="ＭＳ Ｐゴシック" pitchFamily="34" charset="-128"/>
              </a:rPr>
              <a:t>To reduce the complexity of the model further, we</a:t>
            </a:r>
          </a:p>
          <a:p>
            <a:pPr lvl="1" eaLnBrk="1" hangingPunct="1"/>
            <a:r>
              <a:rPr lang="de-DE" altLang="en-US" dirty="0" smtClean="0">
                <a:ea typeface="ＭＳ Ｐゴシック" pitchFamily="34" charset="-128"/>
              </a:rPr>
              <a:t>L</a:t>
            </a:r>
            <a:r>
              <a:rPr lang="en-US" altLang="en-US" dirty="0" err="1" smtClean="0">
                <a:ea typeface="ＭＳ Ｐゴシック" pitchFamily="34" charset="-128"/>
              </a:rPr>
              <a:t>ook</a:t>
            </a:r>
            <a:r>
              <a:rPr lang="en-US" altLang="en-US" dirty="0" smtClean="0">
                <a:ea typeface="ＭＳ Ｐゴシック" pitchFamily="34" charset="-128"/>
              </a:rPr>
              <a:t> for inheritance (taxonomies)</a:t>
            </a:r>
          </a:p>
          <a:p>
            <a:pPr lvl="2" eaLnBrk="1" hangingPunct="1"/>
            <a:r>
              <a:rPr lang="en-US" altLang="en-US" dirty="0" smtClean="0">
                <a:ea typeface="ＭＳ Ｐゴシック" pitchFamily="34" charset="-128"/>
              </a:rPr>
              <a:t>If the model is still too complex, we show subclasses on a separate slide</a:t>
            </a:r>
          </a:p>
          <a:p>
            <a:pPr lvl="1" eaLnBrk="1" hangingPunct="1"/>
            <a:r>
              <a:rPr lang="en-US" altLang="en-US" dirty="0" smtClean="0">
                <a:ea typeface="ＭＳ Ｐゴシック" pitchFamily="34" charset="-128"/>
              </a:rPr>
              <a:t>Then we identify or introduce patterns in the model</a:t>
            </a:r>
          </a:p>
          <a:p>
            <a:pPr lvl="2" eaLnBrk="1" hangingPunct="1"/>
            <a:r>
              <a:rPr lang="en-US" altLang="en-US" dirty="0" smtClean="0">
                <a:ea typeface="ＭＳ Ｐゴシック" pitchFamily="34" charset="-128"/>
              </a:rPr>
              <a:t>We make sure to use the name of the patterns.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033463"/>
            <a:ext cx="86360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4995" name="Rectangle 3"/>
          <p:cNvSpPr>
            <a:spLocks noGrp="1" noChangeArrowheads="1"/>
          </p:cNvSpPr>
          <p:nvPr>
            <p:ph type="title"/>
          </p:nvPr>
        </p:nvSpPr>
        <p:spPr>
          <a:xfrm>
            <a:off x="419100" y="133350"/>
            <a:ext cx="8153400" cy="863600"/>
          </a:xfrm>
        </p:spPr>
        <p:txBody>
          <a:bodyPr/>
          <a:lstStyle/>
          <a:p>
            <a:pPr eaLnBrk="1" hangingPunct="1"/>
            <a:r>
              <a:rPr lang="en-US" altLang="en-US" smtClean="0">
                <a:ea typeface="ＭＳ Ｐゴシック" pitchFamily="34" charset="-128"/>
              </a:rPr>
              <a:t>Example: A Complex Model</a:t>
            </a:r>
          </a:p>
        </p:txBody>
      </p:sp>
      <p:sp>
        <p:nvSpPr>
          <p:cNvPr id="84996" name="Inhaltsplatzhalter 30"/>
          <p:cNvSpPr>
            <a:spLocks noGrp="1"/>
          </p:cNvSpPr>
          <p:nvPr>
            <p:ph idx="1"/>
          </p:nvPr>
        </p:nvSpPr>
        <p:spPr/>
        <p:txBody>
          <a:bodyPr/>
          <a:lstStyle/>
          <a:p>
            <a:pPr eaLnBrk="1" hangingPunct="1"/>
            <a:endParaRPr lang="en-US" altLang="en-US" smtClean="0">
              <a:ea typeface="ＭＳ Ｐゴシック" pitchFamily="34" charset="-128"/>
            </a:endParaRPr>
          </a:p>
        </p:txBody>
      </p:sp>
      <p:grpSp>
        <p:nvGrpSpPr>
          <p:cNvPr id="2" name="Group 4"/>
          <p:cNvGrpSpPr>
            <a:grpSpLocks/>
          </p:cNvGrpSpPr>
          <p:nvPr/>
        </p:nvGrpSpPr>
        <p:grpSpPr bwMode="auto">
          <a:xfrm>
            <a:off x="187325" y="2406650"/>
            <a:ext cx="8956675" cy="3270250"/>
            <a:chOff x="118" y="1516"/>
            <a:chExt cx="5642" cy="2060"/>
          </a:xfrm>
        </p:grpSpPr>
        <p:grpSp>
          <p:nvGrpSpPr>
            <p:cNvPr id="85015" name="Group 5"/>
            <p:cNvGrpSpPr>
              <a:grpSpLocks/>
            </p:cNvGrpSpPr>
            <p:nvPr/>
          </p:nvGrpSpPr>
          <p:grpSpPr bwMode="auto">
            <a:xfrm>
              <a:off x="160" y="1920"/>
              <a:ext cx="5600" cy="1656"/>
              <a:chOff x="160" y="1920"/>
              <a:chExt cx="5600" cy="1656"/>
            </a:xfrm>
          </p:grpSpPr>
          <p:sp>
            <p:nvSpPr>
              <p:cNvPr id="85021" name="Oval 6"/>
              <p:cNvSpPr>
                <a:spLocks noChangeArrowheads="1"/>
              </p:cNvSpPr>
              <p:nvPr/>
            </p:nvSpPr>
            <p:spPr bwMode="auto">
              <a:xfrm>
                <a:off x="160" y="1928"/>
                <a:ext cx="1904" cy="1624"/>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5022" name="Oval 7"/>
              <p:cNvSpPr>
                <a:spLocks noChangeArrowheads="1"/>
              </p:cNvSpPr>
              <p:nvPr/>
            </p:nvSpPr>
            <p:spPr bwMode="auto">
              <a:xfrm>
                <a:off x="1936" y="1952"/>
                <a:ext cx="1904" cy="1624"/>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5023" name="Oval 8"/>
              <p:cNvSpPr>
                <a:spLocks noChangeArrowheads="1"/>
              </p:cNvSpPr>
              <p:nvPr/>
            </p:nvSpPr>
            <p:spPr bwMode="auto">
              <a:xfrm>
                <a:off x="3856" y="1920"/>
                <a:ext cx="1904" cy="1624"/>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grpSp>
          <p:nvGrpSpPr>
            <p:cNvPr id="85016" name="Group 9"/>
            <p:cNvGrpSpPr>
              <a:grpSpLocks/>
            </p:cNvGrpSpPr>
            <p:nvPr/>
          </p:nvGrpSpPr>
          <p:grpSpPr bwMode="auto">
            <a:xfrm>
              <a:off x="118" y="1516"/>
              <a:ext cx="3994" cy="652"/>
              <a:chOff x="118" y="1516"/>
              <a:chExt cx="3994" cy="652"/>
            </a:xfrm>
          </p:grpSpPr>
          <p:sp>
            <p:nvSpPr>
              <p:cNvPr id="85017" name="Text Box 10"/>
              <p:cNvSpPr txBox="1">
                <a:spLocks noChangeArrowheads="1"/>
              </p:cNvSpPr>
              <p:nvPr/>
            </p:nvSpPr>
            <p:spPr bwMode="auto">
              <a:xfrm>
                <a:off x="118" y="1516"/>
                <a:ext cx="1340" cy="233"/>
              </a:xfrm>
              <a:prstGeom prst="rect">
                <a:avLst/>
              </a:prstGeom>
              <a:noFill/>
              <a:ln w="3175">
                <a:solidFill>
                  <a:srgbClr val="00D564"/>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rgbClr val="00FF00"/>
                    </a:solidFill>
                  </a:rPr>
                  <a:t>Composite Patterns</a:t>
                </a:r>
              </a:p>
            </p:txBody>
          </p:sp>
          <p:sp>
            <p:nvSpPr>
              <p:cNvPr id="85018" name="Line 11"/>
              <p:cNvSpPr>
                <a:spLocks noChangeShapeType="1"/>
              </p:cNvSpPr>
              <p:nvPr/>
            </p:nvSpPr>
            <p:spPr bwMode="auto">
              <a:xfrm>
                <a:off x="752" y="1760"/>
                <a:ext cx="72" cy="184"/>
              </a:xfrm>
              <a:prstGeom prst="line">
                <a:avLst/>
              </a:prstGeom>
              <a:noFill/>
              <a:ln w="12700">
                <a:solidFill>
                  <a:srgbClr val="00D56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9" name="Line 12"/>
              <p:cNvSpPr>
                <a:spLocks noChangeShapeType="1"/>
              </p:cNvSpPr>
              <p:nvPr/>
            </p:nvSpPr>
            <p:spPr bwMode="auto">
              <a:xfrm>
                <a:off x="824" y="1752"/>
                <a:ext cx="1448" cy="416"/>
              </a:xfrm>
              <a:prstGeom prst="line">
                <a:avLst/>
              </a:prstGeom>
              <a:noFill/>
              <a:ln w="12700">
                <a:solidFill>
                  <a:srgbClr val="00D56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0" name="Line 13"/>
              <p:cNvSpPr>
                <a:spLocks noChangeShapeType="1"/>
              </p:cNvSpPr>
              <p:nvPr/>
            </p:nvSpPr>
            <p:spPr bwMode="auto">
              <a:xfrm>
                <a:off x="1040" y="1752"/>
                <a:ext cx="3072" cy="368"/>
              </a:xfrm>
              <a:prstGeom prst="line">
                <a:avLst/>
              </a:prstGeom>
              <a:noFill/>
              <a:ln w="12700">
                <a:solidFill>
                  <a:srgbClr val="00D56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 name="Group 14"/>
          <p:cNvGrpSpPr>
            <a:grpSpLocks/>
          </p:cNvGrpSpPr>
          <p:nvPr/>
        </p:nvGrpSpPr>
        <p:grpSpPr bwMode="auto">
          <a:xfrm>
            <a:off x="698500" y="776288"/>
            <a:ext cx="8445500" cy="5662612"/>
            <a:chOff x="440" y="489"/>
            <a:chExt cx="5320" cy="3567"/>
          </a:xfrm>
        </p:grpSpPr>
        <p:sp>
          <p:nvSpPr>
            <p:cNvPr id="85006" name="Oval 15"/>
            <p:cNvSpPr>
              <a:spLocks noChangeArrowheads="1"/>
            </p:cNvSpPr>
            <p:nvPr/>
          </p:nvSpPr>
          <p:spPr bwMode="auto">
            <a:xfrm>
              <a:off x="440" y="3168"/>
              <a:ext cx="1944" cy="888"/>
            </a:xfrm>
            <a:prstGeom prst="ellipse">
              <a:avLst/>
            </a:prstGeom>
            <a:noFill/>
            <a:ln w="571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en-US" altLang="en-US">
                <a:solidFill>
                  <a:srgbClr val="800000"/>
                </a:solidFill>
              </a:endParaRPr>
            </a:p>
          </p:txBody>
        </p:sp>
        <p:sp>
          <p:nvSpPr>
            <p:cNvPr id="85007" name="Oval 16"/>
            <p:cNvSpPr>
              <a:spLocks noChangeArrowheads="1"/>
            </p:cNvSpPr>
            <p:nvPr/>
          </p:nvSpPr>
          <p:spPr bwMode="auto">
            <a:xfrm>
              <a:off x="2376" y="3128"/>
              <a:ext cx="1400" cy="840"/>
            </a:xfrm>
            <a:prstGeom prst="ellipse">
              <a:avLst/>
            </a:prstGeom>
            <a:noFill/>
            <a:ln w="571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en-US" altLang="en-US">
                <a:solidFill>
                  <a:srgbClr val="800000"/>
                </a:solidFill>
              </a:endParaRPr>
            </a:p>
          </p:txBody>
        </p:sp>
        <p:sp>
          <p:nvSpPr>
            <p:cNvPr id="85008" name="Oval 17"/>
            <p:cNvSpPr>
              <a:spLocks noChangeArrowheads="1"/>
            </p:cNvSpPr>
            <p:nvPr/>
          </p:nvSpPr>
          <p:spPr bwMode="auto">
            <a:xfrm>
              <a:off x="4136" y="3112"/>
              <a:ext cx="1624" cy="888"/>
            </a:xfrm>
            <a:prstGeom prst="ellipse">
              <a:avLst/>
            </a:prstGeom>
            <a:noFill/>
            <a:ln w="571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en-US" altLang="en-US">
                <a:solidFill>
                  <a:srgbClr val="800000"/>
                </a:solidFill>
              </a:endParaRPr>
            </a:p>
          </p:txBody>
        </p:sp>
        <p:sp>
          <p:nvSpPr>
            <p:cNvPr id="85009" name="Oval 18"/>
            <p:cNvSpPr>
              <a:spLocks noChangeArrowheads="1"/>
            </p:cNvSpPr>
            <p:nvPr/>
          </p:nvSpPr>
          <p:spPr bwMode="auto">
            <a:xfrm>
              <a:off x="4032" y="512"/>
              <a:ext cx="1624" cy="1288"/>
            </a:xfrm>
            <a:prstGeom prst="ellipse">
              <a:avLst/>
            </a:prstGeom>
            <a:noFill/>
            <a:ln w="571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endParaRPr lang="en-US" altLang="en-US">
                <a:solidFill>
                  <a:srgbClr val="800000"/>
                </a:solidFill>
              </a:endParaRPr>
            </a:p>
          </p:txBody>
        </p:sp>
        <p:sp>
          <p:nvSpPr>
            <p:cNvPr id="85010" name="Text Box 19"/>
            <p:cNvSpPr txBox="1">
              <a:spLocks noChangeArrowheads="1"/>
            </p:cNvSpPr>
            <p:nvPr/>
          </p:nvSpPr>
          <p:spPr bwMode="auto">
            <a:xfrm>
              <a:off x="934" y="489"/>
              <a:ext cx="854" cy="233"/>
            </a:xfrm>
            <a:prstGeom prst="rect">
              <a:avLst/>
            </a:prstGeom>
            <a:noFill/>
            <a:ln w="127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rgbClr val="800000"/>
                  </a:solidFill>
                </a:rPr>
                <a:t>Taxonomies</a:t>
              </a:r>
            </a:p>
          </p:txBody>
        </p:sp>
        <p:sp>
          <p:nvSpPr>
            <p:cNvPr id="85011" name="Line 20"/>
            <p:cNvSpPr>
              <a:spLocks noChangeShapeType="1"/>
            </p:cNvSpPr>
            <p:nvPr/>
          </p:nvSpPr>
          <p:spPr bwMode="auto">
            <a:xfrm>
              <a:off x="1808" y="568"/>
              <a:ext cx="2344" cy="24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Line 21"/>
            <p:cNvSpPr>
              <a:spLocks noChangeShapeType="1"/>
            </p:cNvSpPr>
            <p:nvPr/>
          </p:nvSpPr>
          <p:spPr bwMode="auto">
            <a:xfrm>
              <a:off x="1744" y="728"/>
              <a:ext cx="2880" cy="24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3" name="Line 22"/>
            <p:cNvSpPr>
              <a:spLocks noChangeShapeType="1"/>
            </p:cNvSpPr>
            <p:nvPr/>
          </p:nvSpPr>
          <p:spPr bwMode="auto">
            <a:xfrm>
              <a:off x="1448" y="744"/>
              <a:ext cx="1528" cy="241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4" name="Line 23"/>
            <p:cNvSpPr>
              <a:spLocks noChangeShapeType="1"/>
            </p:cNvSpPr>
            <p:nvPr/>
          </p:nvSpPr>
          <p:spPr bwMode="auto">
            <a:xfrm>
              <a:off x="1304" y="736"/>
              <a:ext cx="56" cy="242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4"/>
          <p:cNvGrpSpPr>
            <a:grpSpLocks/>
          </p:cNvGrpSpPr>
          <p:nvPr/>
        </p:nvGrpSpPr>
        <p:grpSpPr bwMode="auto">
          <a:xfrm>
            <a:off x="273050" y="801688"/>
            <a:ext cx="7385050" cy="4252912"/>
            <a:chOff x="172" y="505"/>
            <a:chExt cx="4652" cy="2679"/>
          </a:xfrm>
        </p:grpSpPr>
        <p:sp>
          <p:nvSpPr>
            <p:cNvPr id="85000" name="Rectangle 25"/>
            <p:cNvSpPr>
              <a:spLocks noChangeArrowheads="1"/>
            </p:cNvSpPr>
            <p:nvPr/>
          </p:nvSpPr>
          <p:spPr bwMode="auto">
            <a:xfrm>
              <a:off x="3944" y="2856"/>
              <a:ext cx="880" cy="296"/>
            </a:xfrm>
            <a:prstGeom prst="rect">
              <a:avLst/>
            </a:prstGeom>
            <a:noFill/>
            <a:ln w="38100">
              <a:solidFill>
                <a:srgbClr val="D5000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5001" name="Rectangle 26"/>
            <p:cNvSpPr>
              <a:spLocks noChangeArrowheads="1"/>
            </p:cNvSpPr>
            <p:nvPr/>
          </p:nvSpPr>
          <p:spPr bwMode="auto">
            <a:xfrm>
              <a:off x="3128" y="2856"/>
              <a:ext cx="448" cy="296"/>
            </a:xfrm>
            <a:prstGeom prst="rect">
              <a:avLst/>
            </a:prstGeom>
            <a:noFill/>
            <a:ln w="38100">
              <a:solidFill>
                <a:srgbClr val="D5000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5002" name="Rectangle 27"/>
            <p:cNvSpPr>
              <a:spLocks noChangeArrowheads="1"/>
            </p:cNvSpPr>
            <p:nvPr/>
          </p:nvSpPr>
          <p:spPr bwMode="auto">
            <a:xfrm>
              <a:off x="1952" y="744"/>
              <a:ext cx="1184" cy="296"/>
            </a:xfrm>
            <a:prstGeom prst="rect">
              <a:avLst/>
            </a:prstGeom>
            <a:noFill/>
            <a:ln w="38100">
              <a:solidFill>
                <a:srgbClr val="D5000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5003" name="Rectangle 28"/>
            <p:cNvSpPr>
              <a:spLocks noChangeArrowheads="1"/>
            </p:cNvSpPr>
            <p:nvPr/>
          </p:nvSpPr>
          <p:spPr bwMode="auto">
            <a:xfrm>
              <a:off x="1704" y="1640"/>
              <a:ext cx="800" cy="320"/>
            </a:xfrm>
            <a:prstGeom prst="rect">
              <a:avLst/>
            </a:prstGeom>
            <a:noFill/>
            <a:ln w="38100">
              <a:solidFill>
                <a:srgbClr val="D5000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5004" name="Rectangle 29"/>
            <p:cNvSpPr>
              <a:spLocks noChangeArrowheads="1"/>
            </p:cNvSpPr>
            <p:nvPr/>
          </p:nvSpPr>
          <p:spPr bwMode="auto">
            <a:xfrm>
              <a:off x="1248" y="2816"/>
              <a:ext cx="664" cy="368"/>
            </a:xfrm>
            <a:prstGeom prst="rect">
              <a:avLst/>
            </a:prstGeom>
            <a:noFill/>
            <a:ln w="38100">
              <a:solidFill>
                <a:srgbClr val="D5000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5005" name="Text Box 30"/>
            <p:cNvSpPr txBox="1">
              <a:spLocks noChangeArrowheads="1"/>
            </p:cNvSpPr>
            <p:nvPr/>
          </p:nvSpPr>
          <p:spPr bwMode="auto">
            <a:xfrm>
              <a:off x="172" y="505"/>
              <a:ext cx="1267" cy="233"/>
            </a:xfrm>
            <a:prstGeom prst="rect">
              <a:avLst/>
            </a:prstGeom>
            <a:noFill/>
            <a:ln w="12700">
              <a:solidFill>
                <a:srgbClr val="D5000A"/>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solidFill>
                    <a:srgbClr val="D5000A"/>
                  </a:solidFill>
                </a:rPr>
                <a:t>Basic Abstractions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Wrapping Around Legacy Code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4009" y="1295400"/>
            <a:ext cx="6220047"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30000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ea typeface="ＭＳ Ｐゴシック" pitchFamily="34" charset="-128"/>
              </a:rPr>
              <a:t>Adapter Pattern</a:t>
            </a:r>
          </a:p>
        </p:txBody>
      </p:sp>
      <p:grpSp>
        <p:nvGrpSpPr>
          <p:cNvPr id="86019" name="Group 3"/>
          <p:cNvGrpSpPr>
            <a:grpSpLocks/>
          </p:cNvGrpSpPr>
          <p:nvPr/>
        </p:nvGrpSpPr>
        <p:grpSpPr bwMode="auto">
          <a:xfrm>
            <a:off x="1692275" y="1968500"/>
            <a:ext cx="3189288" cy="514350"/>
            <a:chOff x="890" y="1754"/>
            <a:chExt cx="2177" cy="324"/>
          </a:xfrm>
        </p:grpSpPr>
        <p:sp>
          <p:nvSpPr>
            <p:cNvPr id="86051" name="Rectangle 4"/>
            <p:cNvSpPr>
              <a:spLocks noChangeArrowheads="1"/>
            </p:cNvSpPr>
            <p:nvPr/>
          </p:nvSpPr>
          <p:spPr bwMode="auto">
            <a:xfrm>
              <a:off x="890" y="1754"/>
              <a:ext cx="2177" cy="32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6052" name="Rectangle 5"/>
            <p:cNvSpPr>
              <a:spLocks noChangeArrowheads="1"/>
            </p:cNvSpPr>
            <p:nvPr/>
          </p:nvSpPr>
          <p:spPr bwMode="auto">
            <a:xfrm>
              <a:off x="1326" y="1830"/>
              <a:ext cx="14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i="1">
                  <a:solidFill>
                    <a:srgbClr val="000000"/>
                  </a:solidFill>
                  <a:latin typeface="Lucida Sans Typewriter" pitchFamily="49" charset="0"/>
                </a:rPr>
                <a:t>ClientInterface</a:t>
              </a:r>
              <a:endParaRPr lang="en-US" altLang="en-US" b="0">
                <a:latin typeface="Lucida Sans Typewriter" pitchFamily="49" charset="0"/>
              </a:endParaRPr>
            </a:p>
          </p:txBody>
        </p:sp>
      </p:grpSp>
      <p:grpSp>
        <p:nvGrpSpPr>
          <p:cNvPr id="86020" name="Group 6"/>
          <p:cNvGrpSpPr>
            <a:grpSpLocks/>
          </p:cNvGrpSpPr>
          <p:nvPr/>
        </p:nvGrpSpPr>
        <p:grpSpPr bwMode="auto">
          <a:xfrm>
            <a:off x="1692275" y="2482850"/>
            <a:ext cx="3189288" cy="541338"/>
            <a:chOff x="890" y="2060"/>
            <a:chExt cx="2177" cy="341"/>
          </a:xfrm>
        </p:grpSpPr>
        <p:sp>
          <p:nvSpPr>
            <p:cNvPr id="86049" name="Rectangle 7"/>
            <p:cNvSpPr>
              <a:spLocks noChangeArrowheads="1"/>
            </p:cNvSpPr>
            <p:nvPr/>
          </p:nvSpPr>
          <p:spPr bwMode="auto">
            <a:xfrm>
              <a:off x="890" y="2060"/>
              <a:ext cx="2177" cy="341"/>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6050" name="Rectangle 8"/>
            <p:cNvSpPr>
              <a:spLocks noChangeArrowheads="1"/>
            </p:cNvSpPr>
            <p:nvPr/>
          </p:nvSpPr>
          <p:spPr bwMode="auto">
            <a:xfrm>
              <a:off x="1587" y="2144"/>
              <a:ext cx="8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Request()</a:t>
              </a:r>
              <a:endParaRPr lang="en-US" altLang="en-US" b="0">
                <a:latin typeface="Lucida Sans Typewriter" pitchFamily="49" charset="0"/>
              </a:endParaRPr>
            </a:p>
          </p:txBody>
        </p:sp>
      </p:grpSp>
      <p:grpSp>
        <p:nvGrpSpPr>
          <p:cNvPr id="86021" name="Group 15"/>
          <p:cNvGrpSpPr>
            <a:grpSpLocks/>
          </p:cNvGrpSpPr>
          <p:nvPr/>
        </p:nvGrpSpPr>
        <p:grpSpPr bwMode="auto">
          <a:xfrm>
            <a:off x="5145088" y="1968500"/>
            <a:ext cx="3190875" cy="514350"/>
            <a:chOff x="3247" y="1754"/>
            <a:chExt cx="2177" cy="324"/>
          </a:xfrm>
        </p:grpSpPr>
        <p:sp>
          <p:nvSpPr>
            <p:cNvPr id="86047" name="Rectangle 16"/>
            <p:cNvSpPr>
              <a:spLocks noChangeArrowheads="1"/>
            </p:cNvSpPr>
            <p:nvPr/>
          </p:nvSpPr>
          <p:spPr bwMode="auto">
            <a:xfrm>
              <a:off x="3247" y="1754"/>
              <a:ext cx="2177" cy="32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6048" name="Rectangle 17"/>
            <p:cNvSpPr>
              <a:spLocks noChangeArrowheads="1"/>
            </p:cNvSpPr>
            <p:nvPr/>
          </p:nvSpPr>
          <p:spPr bwMode="auto">
            <a:xfrm>
              <a:off x="3857" y="1830"/>
              <a:ext cx="10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LegacyClass</a:t>
              </a:r>
              <a:endParaRPr lang="en-US" altLang="en-US" b="0">
                <a:latin typeface="Lucida Sans Typewriter" pitchFamily="49" charset="0"/>
              </a:endParaRPr>
            </a:p>
          </p:txBody>
        </p:sp>
      </p:grpSp>
      <p:grpSp>
        <p:nvGrpSpPr>
          <p:cNvPr id="86022" name="Group 18"/>
          <p:cNvGrpSpPr>
            <a:grpSpLocks/>
          </p:cNvGrpSpPr>
          <p:nvPr/>
        </p:nvGrpSpPr>
        <p:grpSpPr bwMode="auto">
          <a:xfrm>
            <a:off x="5145088" y="2482850"/>
            <a:ext cx="3190875" cy="541338"/>
            <a:chOff x="3247" y="2060"/>
            <a:chExt cx="2177" cy="341"/>
          </a:xfrm>
        </p:grpSpPr>
        <p:sp>
          <p:nvSpPr>
            <p:cNvPr id="86045" name="Rectangle 19"/>
            <p:cNvSpPr>
              <a:spLocks noChangeArrowheads="1"/>
            </p:cNvSpPr>
            <p:nvPr/>
          </p:nvSpPr>
          <p:spPr bwMode="auto">
            <a:xfrm>
              <a:off x="3247" y="2060"/>
              <a:ext cx="2177" cy="341"/>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6046" name="Rectangle 20"/>
            <p:cNvSpPr>
              <a:spLocks noChangeArrowheads="1"/>
            </p:cNvSpPr>
            <p:nvPr/>
          </p:nvSpPr>
          <p:spPr bwMode="auto">
            <a:xfrm>
              <a:off x="3596" y="2144"/>
              <a:ext cx="16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ExistingRequest()</a:t>
              </a:r>
              <a:endParaRPr lang="en-US" altLang="en-US" b="0">
                <a:latin typeface="Lucida Sans Typewriter" pitchFamily="49" charset="0"/>
              </a:endParaRPr>
            </a:p>
          </p:txBody>
        </p:sp>
      </p:grpSp>
      <p:grpSp>
        <p:nvGrpSpPr>
          <p:cNvPr id="6" name="Group 37"/>
          <p:cNvGrpSpPr>
            <a:grpSpLocks/>
          </p:cNvGrpSpPr>
          <p:nvPr/>
        </p:nvGrpSpPr>
        <p:grpSpPr bwMode="auto">
          <a:xfrm>
            <a:off x="3087688" y="2995613"/>
            <a:ext cx="3594100" cy="1885950"/>
            <a:chOff x="1701" y="2383"/>
            <a:chExt cx="2264" cy="1188"/>
          </a:xfrm>
        </p:grpSpPr>
        <p:sp>
          <p:nvSpPr>
            <p:cNvPr id="86033" name="Line 9"/>
            <p:cNvSpPr>
              <a:spLocks noChangeShapeType="1"/>
            </p:cNvSpPr>
            <p:nvPr/>
          </p:nvSpPr>
          <p:spPr bwMode="auto">
            <a:xfrm>
              <a:off x="1818" y="2761"/>
              <a:ext cx="74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4" name="Line 10"/>
            <p:cNvSpPr>
              <a:spLocks noChangeShapeType="1"/>
            </p:cNvSpPr>
            <p:nvPr/>
          </p:nvSpPr>
          <p:spPr bwMode="auto">
            <a:xfrm>
              <a:off x="2565" y="2779"/>
              <a:ext cx="1" cy="1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5" name="Line 11"/>
            <p:cNvSpPr>
              <a:spLocks noChangeShapeType="1"/>
            </p:cNvSpPr>
            <p:nvPr/>
          </p:nvSpPr>
          <p:spPr bwMode="auto">
            <a:xfrm>
              <a:off x="3246" y="2383"/>
              <a:ext cx="1" cy="5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6" name="Rectangle 12"/>
            <p:cNvSpPr>
              <a:spLocks noChangeArrowheads="1"/>
            </p:cNvSpPr>
            <p:nvPr/>
          </p:nvSpPr>
          <p:spPr bwMode="auto">
            <a:xfrm>
              <a:off x="3350" y="2716"/>
              <a:ext cx="6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adaptee</a:t>
              </a:r>
              <a:endParaRPr lang="en-US" altLang="en-US" b="0">
                <a:latin typeface="Lucida Sans Typewriter" pitchFamily="49" charset="0"/>
              </a:endParaRPr>
            </a:p>
          </p:txBody>
        </p:sp>
        <p:sp>
          <p:nvSpPr>
            <p:cNvPr id="86037" name="Freeform 13"/>
            <p:cNvSpPr>
              <a:spLocks/>
            </p:cNvSpPr>
            <p:nvPr/>
          </p:nvSpPr>
          <p:spPr bwMode="auto">
            <a:xfrm>
              <a:off x="1701" y="2401"/>
              <a:ext cx="216" cy="198"/>
            </a:xfrm>
            <a:custGeom>
              <a:avLst/>
              <a:gdLst>
                <a:gd name="T0" fmla="*/ 72 w 234"/>
                <a:gd name="T1" fmla="*/ 198 h 198"/>
                <a:gd name="T2" fmla="*/ 0 w 234"/>
                <a:gd name="T3" fmla="*/ 198 h 198"/>
                <a:gd name="T4" fmla="*/ 72 w 234"/>
                <a:gd name="T5" fmla="*/ 0 h 198"/>
                <a:gd name="T6" fmla="*/ 134 w 234"/>
                <a:gd name="T7" fmla="*/ 198 h 198"/>
                <a:gd name="T8" fmla="*/ 72 w 234"/>
                <a:gd name="T9" fmla="*/ 198 h 198"/>
                <a:gd name="T10" fmla="*/ 0 60000 65536"/>
                <a:gd name="T11" fmla="*/ 0 60000 65536"/>
                <a:gd name="T12" fmla="*/ 0 60000 65536"/>
                <a:gd name="T13" fmla="*/ 0 60000 65536"/>
                <a:gd name="T14" fmla="*/ 0 60000 65536"/>
                <a:gd name="T15" fmla="*/ 0 w 234"/>
                <a:gd name="T16" fmla="*/ 0 h 198"/>
                <a:gd name="T17" fmla="*/ 234 w 234"/>
                <a:gd name="T18" fmla="*/ 198 h 198"/>
              </a:gdLst>
              <a:ahLst/>
              <a:cxnLst>
                <a:cxn ang="T10">
                  <a:pos x="T0" y="T1"/>
                </a:cxn>
                <a:cxn ang="T11">
                  <a:pos x="T2" y="T3"/>
                </a:cxn>
                <a:cxn ang="T12">
                  <a:pos x="T4" y="T5"/>
                </a:cxn>
                <a:cxn ang="T13">
                  <a:pos x="T6" y="T7"/>
                </a:cxn>
                <a:cxn ang="T14">
                  <a:pos x="T8" y="T9"/>
                </a:cxn>
              </a:cxnLst>
              <a:rect l="T15" t="T16" r="T17" b="T18"/>
              <a:pathLst>
                <a:path w="234" h="198">
                  <a:moveTo>
                    <a:pt x="126" y="198"/>
                  </a:moveTo>
                  <a:lnTo>
                    <a:pt x="0" y="198"/>
                  </a:lnTo>
                  <a:lnTo>
                    <a:pt x="126" y="0"/>
                  </a:lnTo>
                  <a:lnTo>
                    <a:pt x="234" y="198"/>
                  </a:lnTo>
                  <a:lnTo>
                    <a:pt x="126" y="198"/>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8" name="Line 14"/>
            <p:cNvSpPr>
              <a:spLocks noChangeShapeType="1"/>
            </p:cNvSpPr>
            <p:nvPr/>
          </p:nvSpPr>
          <p:spPr bwMode="auto">
            <a:xfrm flipV="1">
              <a:off x="1818" y="2599"/>
              <a:ext cx="0" cy="1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6039" name="Group 21"/>
            <p:cNvGrpSpPr>
              <a:grpSpLocks/>
            </p:cNvGrpSpPr>
            <p:nvPr/>
          </p:nvGrpSpPr>
          <p:grpSpPr bwMode="auto">
            <a:xfrm>
              <a:off x="1784" y="2905"/>
              <a:ext cx="2011" cy="324"/>
              <a:chOff x="1933" y="2905"/>
              <a:chExt cx="2178" cy="324"/>
            </a:xfrm>
          </p:grpSpPr>
          <p:sp>
            <p:nvSpPr>
              <p:cNvPr id="86043" name="Rectangle 22"/>
              <p:cNvSpPr>
                <a:spLocks noChangeArrowheads="1"/>
              </p:cNvSpPr>
              <p:nvPr/>
            </p:nvSpPr>
            <p:spPr bwMode="auto">
              <a:xfrm>
                <a:off x="1933" y="2905"/>
                <a:ext cx="2178" cy="32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6044" name="Rectangle 23"/>
              <p:cNvSpPr>
                <a:spLocks noChangeArrowheads="1"/>
              </p:cNvSpPr>
              <p:nvPr/>
            </p:nvSpPr>
            <p:spPr bwMode="auto">
              <a:xfrm>
                <a:off x="2718" y="2981"/>
                <a:ext cx="6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FF273F"/>
                    </a:solidFill>
                    <a:latin typeface="Lucida Sans Typewriter" pitchFamily="49" charset="0"/>
                  </a:rPr>
                  <a:t>Adapter</a:t>
                </a:r>
              </a:p>
            </p:txBody>
          </p:sp>
        </p:grpSp>
        <p:grpSp>
          <p:nvGrpSpPr>
            <p:cNvPr id="86040" name="Group 24"/>
            <p:cNvGrpSpPr>
              <a:grpSpLocks/>
            </p:cNvGrpSpPr>
            <p:nvPr/>
          </p:nvGrpSpPr>
          <p:grpSpPr bwMode="auto">
            <a:xfrm>
              <a:off x="1784" y="3229"/>
              <a:ext cx="2011" cy="342"/>
              <a:chOff x="1933" y="3211"/>
              <a:chExt cx="2178" cy="342"/>
            </a:xfrm>
          </p:grpSpPr>
          <p:sp>
            <p:nvSpPr>
              <p:cNvPr id="86041" name="Rectangle 25"/>
              <p:cNvSpPr>
                <a:spLocks noChangeArrowheads="1"/>
              </p:cNvSpPr>
              <p:nvPr/>
            </p:nvSpPr>
            <p:spPr bwMode="auto">
              <a:xfrm>
                <a:off x="1933" y="3211"/>
                <a:ext cx="2178" cy="34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6042" name="Rectangle 26"/>
              <p:cNvSpPr>
                <a:spLocks noChangeArrowheads="1"/>
              </p:cNvSpPr>
              <p:nvPr/>
            </p:nvSpPr>
            <p:spPr bwMode="auto">
              <a:xfrm>
                <a:off x="2630" y="3296"/>
                <a:ext cx="8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Request()</a:t>
                </a:r>
                <a:endParaRPr lang="en-US" altLang="en-US" b="0">
                  <a:latin typeface="Lucida Sans Typewriter" pitchFamily="49" charset="0"/>
                </a:endParaRPr>
              </a:p>
            </p:txBody>
          </p:sp>
        </p:grpSp>
      </p:grpSp>
      <p:grpSp>
        <p:nvGrpSpPr>
          <p:cNvPr id="86024" name="Group 27"/>
          <p:cNvGrpSpPr>
            <a:grpSpLocks/>
          </p:cNvGrpSpPr>
          <p:nvPr/>
        </p:nvGrpSpPr>
        <p:grpSpPr bwMode="auto">
          <a:xfrm>
            <a:off x="715963" y="1082675"/>
            <a:ext cx="1949450" cy="628650"/>
            <a:chOff x="224" y="1178"/>
            <a:chExt cx="1331" cy="396"/>
          </a:xfrm>
        </p:grpSpPr>
        <p:sp>
          <p:nvSpPr>
            <p:cNvPr id="86031" name="Rectangle 28"/>
            <p:cNvSpPr>
              <a:spLocks noChangeArrowheads="1"/>
            </p:cNvSpPr>
            <p:nvPr/>
          </p:nvSpPr>
          <p:spPr bwMode="auto">
            <a:xfrm>
              <a:off x="224" y="1178"/>
              <a:ext cx="1331" cy="39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86032" name="Rectangle 29"/>
            <p:cNvSpPr>
              <a:spLocks noChangeArrowheads="1"/>
            </p:cNvSpPr>
            <p:nvPr/>
          </p:nvSpPr>
          <p:spPr bwMode="auto">
            <a:xfrm>
              <a:off x="629" y="1290"/>
              <a:ext cx="5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b="0">
                  <a:solidFill>
                    <a:srgbClr val="000000"/>
                  </a:solidFill>
                  <a:latin typeface="Lucida Sans Typewriter" pitchFamily="49" charset="0"/>
                </a:rPr>
                <a:t>Client</a:t>
              </a:r>
              <a:endParaRPr lang="en-US" altLang="en-US" b="0">
                <a:latin typeface="Lucida Sans Typewriter" pitchFamily="49" charset="0"/>
              </a:endParaRPr>
            </a:p>
          </p:txBody>
        </p:sp>
      </p:grpSp>
      <p:grpSp>
        <p:nvGrpSpPr>
          <p:cNvPr id="86025" name="Group 30"/>
          <p:cNvGrpSpPr>
            <a:grpSpLocks/>
          </p:cNvGrpSpPr>
          <p:nvPr/>
        </p:nvGrpSpPr>
        <p:grpSpPr bwMode="auto">
          <a:xfrm>
            <a:off x="1182688" y="1711325"/>
            <a:ext cx="509587" cy="588963"/>
            <a:chOff x="264" y="2030"/>
            <a:chExt cx="608" cy="371"/>
          </a:xfrm>
        </p:grpSpPr>
        <p:sp>
          <p:nvSpPr>
            <p:cNvPr id="86029" name="Line 31"/>
            <p:cNvSpPr>
              <a:spLocks noChangeShapeType="1"/>
            </p:cNvSpPr>
            <p:nvPr/>
          </p:nvSpPr>
          <p:spPr bwMode="auto">
            <a:xfrm>
              <a:off x="264" y="2030"/>
              <a:ext cx="1" cy="3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0" name="Line 32"/>
            <p:cNvSpPr>
              <a:spLocks noChangeShapeType="1"/>
            </p:cNvSpPr>
            <p:nvPr/>
          </p:nvSpPr>
          <p:spPr bwMode="auto">
            <a:xfrm flipV="1">
              <a:off x="265" y="2401"/>
              <a:ext cx="607" cy="0"/>
            </a:xfrm>
            <a:prstGeom prst="line">
              <a:avLst/>
            </a:prstGeom>
            <a:noFill/>
            <a:ln w="28575">
              <a:solidFill>
                <a:srgbClr val="000000"/>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
        <p:nvSpPr>
          <p:cNvPr id="407587" name="AutoShape 35"/>
          <p:cNvSpPr>
            <a:spLocks noChangeArrowheads="1"/>
          </p:cNvSpPr>
          <p:nvPr/>
        </p:nvSpPr>
        <p:spPr bwMode="auto">
          <a:xfrm>
            <a:off x="7265988" y="3965575"/>
            <a:ext cx="1463675" cy="606425"/>
          </a:xfrm>
          <a:prstGeom prst="wedgeRoundRectCallout">
            <a:avLst>
              <a:gd name="adj1" fmla="val -163708"/>
              <a:gd name="adj2" fmla="val -188481"/>
              <a:gd name="adj3" fmla="val 16667"/>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Delegation</a:t>
            </a:r>
          </a:p>
        </p:txBody>
      </p:sp>
      <p:sp>
        <p:nvSpPr>
          <p:cNvPr id="407588" name="AutoShape 36"/>
          <p:cNvSpPr>
            <a:spLocks noChangeArrowheads="1"/>
          </p:cNvSpPr>
          <p:nvPr/>
        </p:nvSpPr>
        <p:spPr bwMode="auto">
          <a:xfrm>
            <a:off x="419100" y="3786188"/>
            <a:ext cx="1465263" cy="606425"/>
          </a:xfrm>
          <a:prstGeom prst="wedgeRoundRectCallout">
            <a:avLst>
              <a:gd name="adj1" fmla="val 134921"/>
              <a:gd name="adj2" fmla="val -146597"/>
              <a:gd name="adj3" fmla="val 16667"/>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Inheritance</a:t>
            </a:r>
          </a:p>
        </p:txBody>
      </p:sp>
      <p:sp>
        <p:nvSpPr>
          <p:cNvPr id="86028" name="Rechteck 37"/>
          <p:cNvSpPr>
            <a:spLocks noChangeArrowheads="1"/>
          </p:cNvSpPr>
          <p:nvPr/>
        </p:nvSpPr>
        <p:spPr bwMode="auto">
          <a:xfrm>
            <a:off x="131215" y="4881563"/>
            <a:ext cx="85836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spcAft>
                <a:spcPts val="600"/>
              </a:spcAft>
            </a:pPr>
            <a:r>
              <a:rPr lang="en-US" altLang="en-US" sz="2000" dirty="0">
                <a:latin typeface="Palatino" charset="0"/>
              </a:rPr>
              <a:t>The adapter pattern uses inheritance as well as delegation:</a:t>
            </a:r>
          </a:p>
          <a:p>
            <a:pPr lvl="1">
              <a:spcAft>
                <a:spcPts val="600"/>
              </a:spcAft>
            </a:pPr>
            <a:r>
              <a:rPr lang="en-US" altLang="en-US" sz="2000" dirty="0">
                <a:latin typeface="Palatino" charset="0"/>
              </a:rPr>
              <a:t>- Interface inheritance is used to specify the interface of the Adapter class.</a:t>
            </a:r>
          </a:p>
          <a:p>
            <a:pPr lvl="1">
              <a:spcAft>
                <a:spcPts val="600"/>
              </a:spcAft>
            </a:pPr>
            <a:r>
              <a:rPr lang="en-US" altLang="en-US" sz="2000" dirty="0">
                <a:latin typeface="Palatino" charset="0"/>
              </a:rPr>
              <a:t>- Delegation is used to bind the Adapter and the </a:t>
            </a:r>
            <a:r>
              <a:rPr lang="en-US" altLang="en-US" sz="2000" dirty="0" err="1">
                <a:latin typeface="Palatino" charset="0"/>
              </a:rPr>
              <a:t>Adaptee</a:t>
            </a:r>
            <a:endParaRPr lang="en-US" altLang="en-US" sz="2000" dirty="0">
              <a:latin typeface="Palatino"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0758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0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87" grpId="0" animBg="1" autoUpdateAnimBg="0"/>
      <p:bldP spid="407588"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19100" y="0"/>
            <a:ext cx="8153400" cy="640464"/>
          </a:xfrm>
        </p:spPr>
        <p:txBody>
          <a:bodyPr/>
          <a:lstStyle/>
          <a:p>
            <a:pPr eaLnBrk="1" hangingPunct="1"/>
            <a:r>
              <a:rPr lang="en-US" altLang="en-US" dirty="0" smtClean="0">
                <a:ea typeface="ＭＳ Ｐゴシック" pitchFamily="34" charset="-128"/>
              </a:rPr>
              <a:t>Adapter Pattern</a:t>
            </a:r>
          </a:p>
        </p:txBody>
      </p:sp>
      <p:sp>
        <p:nvSpPr>
          <p:cNvPr id="87043" name="Rectangle 3"/>
          <p:cNvSpPr>
            <a:spLocks noGrp="1" noChangeArrowheads="1"/>
          </p:cNvSpPr>
          <p:nvPr>
            <p:ph idx="1"/>
          </p:nvPr>
        </p:nvSpPr>
        <p:spPr>
          <a:xfrm>
            <a:off x="369888" y="673838"/>
            <a:ext cx="8610600" cy="5644412"/>
          </a:xfrm>
        </p:spPr>
        <p:txBody>
          <a:bodyPr/>
          <a:lstStyle/>
          <a:p>
            <a:pPr eaLnBrk="1" hangingPunct="1"/>
            <a:r>
              <a:rPr lang="en-US" altLang="en-US" dirty="0" smtClean="0">
                <a:ea typeface="ＭＳ Ｐゴシック" pitchFamily="34" charset="-128"/>
              </a:rPr>
              <a:t>The adapter pattern lets classes work together that couldn’t otherwise because of incompatible interfaces</a:t>
            </a:r>
          </a:p>
          <a:p>
            <a:pPr lvl="1" eaLnBrk="1" hangingPunct="1"/>
            <a:r>
              <a:rPr lang="en-US" altLang="en-US" dirty="0" smtClean="0">
                <a:ea typeface="ＭＳ Ｐゴシック" pitchFamily="34" charset="-128"/>
              </a:rPr>
              <a:t>“Convert the interface of a class into another interface expected by a client class.”</a:t>
            </a:r>
          </a:p>
          <a:p>
            <a:pPr lvl="1" eaLnBrk="1" hangingPunct="1"/>
            <a:r>
              <a:rPr lang="en-US" altLang="en-US" dirty="0" smtClean="0">
                <a:ea typeface="ＭＳ Ｐゴシック" pitchFamily="34" charset="-128"/>
              </a:rPr>
              <a:t>Used to provide a new interface to existing legacy components (Interface engineering, reengineering).</a:t>
            </a:r>
          </a:p>
          <a:p>
            <a:pPr eaLnBrk="1" hangingPunct="1"/>
            <a:r>
              <a:rPr lang="en-US" altLang="en-US" dirty="0" smtClean="0">
                <a:ea typeface="ＭＳ Ｐゴシック" pitchFamily="34" charset="-128"/>
              </a:rPr>
              <a:t>Two adapter patterns:</a:t>
            </a:r>
          </a:p>
          <a:p>
            <a:pPr lvl="1" eaLnBrk="1" hangingPunct="1"/>
            <a:r>
              <a:rPr lang="en-US" altLang="en-US" dirty="0" smtClean="0">
                <a:ea typeface="ＭＳ Ｐゴシック" pitchFamily="34" charset="-128"/>
              </a:rPr>
              <a:t>Class adapter: </a:t>
            </a:r>
          </a:p>
          <a:p>
            <a:pPr lvl="2" eaLnBrk="1" hangingPunct="1"/>
            <a:r>
              <a:rPr lang="en-US" altLang="en-US" dirty="0" smtClean="0">
                <a:ea typeface="ＭＳ Ｐゴシック" pitchFamily="34" charset="-128"/>
              </a:rPr>
              <a:t>Uses multiple inheritance to adapt one interface to another</a:t>
            </a:r>
          </a:p>
          <a:p>
            <a:pPr lvl="1" eaLnBrk="1" hangingPunct="1"/>
            <a:r>
              <a:rPr lang="en-US" altLang="en-US" dirty="0" smtClean="0">
                <a:ea typeface="ＭＳ Ｐゴシック" pitchFamily="34" charset="-128"/>
              </a:rPr>
              <a:t>Object adapter: </a:t>
            </a:r>
          </a:p>
          <a:p>
            <a:pPr lvl="2" eaLnBrk="1" hangingPunct="1"/>
            <a:r>
              <a:rPr lang="en-US" altLang="en-US" dirty="0" smtClean="0">
                <a:ea typeface="ＭＳ Ｐゴシック" pitchFamily="34" charset="-128"/>
              </a:rPr>
              <a:t>Uses single inheritance and delegation</a:t>
            </a:r>
          </a:p>
          <a:p>
            <a:pPr eaLnBrk="1" hangingPunct="1"/>
            <a:r>
              <a:rPr lang="en-US" altLang="en-US" dirty="0" smtClean="0">
                <a:ea typeface="ＭＳ Ｐゴシック" pitchFamily="34" charset="-128"/>
              </a:rPr>
              <a:t>Object adapters are much more frequent. </a:t>
            </a:r>
          </a:p>
          <a:p>
            <a:pPr eaLnBrk="1" hangingPunct="1"/>
            <a:r>
              <a:rPr lang="en-US" altLang="en-US" dirty="0" smtClean="0">
                <a:ea typeface="ＭＳ Ｐゴシック" pitchFamily="34" charset="-128"/>
              </a:rPr>
              <a:t> We cover only object adapters (and call them adapters).</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Allowing for Alternate Implementations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8812" y="1438275"/>
            <a:ext cx="521017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64945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a:xfrm>
            <a:off x="419100" y="222250"/>
            <a:ext cx="8153400" cy="702783"/>
          </a:xfrm>
        </p:spPr>
        <p:txBody>
          <a:bodyPr/>
          <a:lstStyle/>
          <a:p>
            <a:pPr eaLnBrk="1" hangingPunct="1"/>
            <a:r>
              <a:rPr lang="en-US" altLang="en-US" dirty="0" smtClean="0">
                <a:ea typeface="ＭＳ Ｐゴシック" pitchFamily="34" charset="-128"/>
              </a:rPr>
              <a:t>Bridge Pattern</a:t>
            </a:r>
          </a:p>
        </p:txBody>
      </p:sp>
      <p:sp>
        <p:nvSpPr>
          <p:cNvPr id="88067" name="Rectangle 5"/>
          <p:cNvSpPr>
            <a:spLocks noGrp="1" noChangeArrowheads="1"/>
          </p:cNvSpPr>
          <p:nvPr>
            <p:ph idx="1"/>
          </p:nvPr>
        </p:nvSpPr>
        <p:spPr>
          <a:xfrm>
            <a:off x="533400" y="1040218"/>
            <a:ext cx="8001000" cy="4800600"/>
          </a:xfrm>
        </p:spPr>
        <p:txBody>
          <a:bodyPr/>
          <a:lstStyle/>
          <a:p>
            <a:pPr eaLnBrk="1" hangingPunct="1"/>
            <a:r>
              <a:rPr lang="en-US" altLang="en-US" dirty="0" smtClean="0">
                <a:ea typeface="ＭＳ Ｐゴシック" pitchFamily="34" charset="-128"/>
              </a:rPr>
              <a:t>Use a bridge to “separate an abstraction from its implementation so that the two can vary independently” (From [Gamma et al 1995])</a:t>
            </a:r>
          </a:p>
          <a:p>
            <a:pPr eaLnBrk="1" hangingPunct="1"/>
            <a:r>
              <a:rPr lang="en-US" altLang="en-US" dirty="0" smtClean="0">
                <a:ea typeface="ＭＳ Ｐゴシック" pitchFamily="34" charset="-128"/>
              </a:rPr>
              <a:t>Also know as a Handle/Body pattern</a:t>
            </a:r>
          </a:p>
          <a:p>
            <a:pPr eaLnBrk="1" hangingPunct="1"/>
            <a:r>
              <a:rPr lang="en-US" altLang="en-US" dirty="0" smtClean="0">
                <a:ea typeface="ＭＳ Ｐゴシック" pitchFamily="34" charset="-128"/>
              </a:rPr>
              <a:t>Allows different implementations of an interface to be decided upon dynamically.</a:t>
            </a:r>
          </a:p>
          <a:p>
            <a:pPr eaLnBrk="1" hangingPunct="1"/>
            <a:r>
              <a:rPr lang="en-US" altLang="en-US" dirty="0">
                <a:ea typeface="ＭＳ Ｐゴシック" pitchFamily="34" charset="-128"/>
              </a:rPr>
              <a:t>This allows to bind one from many different implementations of an interface to a client dynamically</a:t>
            </a:r>
          </a:p>
          <a:p>
            <a:pPr eaLnBrk="1" hangingPunct="1"/>
            <a:r>
              <a:rPr lang="en-US" altLang="en-US" dirty="0">
                <a:ea typeface="ＭＳ Ｐゴシック" pitchFamily="34" charset="-128"/>
              </a:rPr>
              <a:t>Design decision that can be realized any time during the runtime of the system</a:t>
            </a:r>
          </a:p>
          <a:p>
            <a:pPr lvl="1" eaLnBrk="1" hangingPunct="1"/>
            <a:r>
              <a:rPr lang="en-US" altLang="en-US" dirty="0">
                <a:ea typeface="ＭＳ Ｐゴシック" pitchFamily="34" charset="-128"/>
              </a:rPr>
              <a:t>However, usually the binding occurs at start up time of the system (e.g. in the constructor of the interface class)</a:t>
            </a:r>
          </a:p>
          <a:p>
            <a:pPr eaLnBrk="1" hangingPunct="1"/>
            <a:endParaRPr lang="en-US" altLang="en-US"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4175" y="58738"/>
            <a:ext cx="8153400" cy="863600"/>
          </a:xfrm>
        </p:spPr>
        <p:txBody>
          <a:bodyPr/>
          <a:lstStyle/>
          <a:p>
            <a:pPr eaLnBrk="1" hangingPunct="1"/>
            <a:r>
              <a:rPr lang="en-US" altLang="en-US" smtClean="0">
                <a:ea typeface="ＭＳ Ｐゴシック" pitchFamily="34" charset="-128"/>
              </a:rPr>
              <a:t>Object Design Activities</a:t>
            </a:r>
          </a:p>
        </p:txBody>
      </p:sp>
      <p:grpSp>
        <p:nvGrpSpPr>
          <p:cNvPr id="11267" name="Group 4"/>
          <p:cNvGrpSpPr>
            <a:grpSpLocks/>
          </p:cNvGrpSpPr>
          <p:nvPr/>
        </p:nvGrpSpPr>
        <p:grpSpPr bwMode="auto">
          <a:xfrm>
            <a:off x="735013" y="341313"/>
            <a:ext cx="7556500" cy="6332537"/>
            <a:chOff x="1070" y="837"/>
            <a:chExt cx="3560" cy="2993"/>
          </a:xfrm>
        </p:grpSpPr>
        <p:sp>
          <p:nvSpPr>
            <p:cNvPr id="11268" name="AutoShape 5"/>
            <p:cNvSpPr>
              <a:spLocks noChangeArrowheads="1"/>
            </p:cNvSpPr>
            <p:nvPr/>
          </p:nvSpPr>
          <p:spPr bwMode="auto">
            <a:xfrm>
              <a:off x="1327" y="2847"/>
              <a:ext cx="1251" cy="257"/>
            </a:xfrm>
            <a:prstGeom prst="roundRect">
              <a:avLst>
                <a:gd name="adj" fmla="val 45718"/>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69" name="Rectangle 6"/>
            <p:cNvSpPr>
              <a:spLocks noChangeArrowheads="1"/>
            </p:cNvSpPr>
            <p:nvPr/>
          </p:nvSpPr>
          <p:spPr bwMode="auto">
            <a:xfrm>
              <a:off x="1387" y="2937"/>
              <a:ext cx="87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Specifying constraints</a:t>
              </a:r>
              <a:endParaRPr lang="en-US" altLang="en-US" b="0">
                <a:latin typeface="Lucida Sans Typewriter" pitchFamily="49" charset="0"/>
              </a:endParaRPr>
            </a:p>
          </p:txBody>
        </p:sp>
        <p:sp>
          <p:nvSpPr>
            <p:cNvPr id="11270" name="AutoShape 7"/>
            <p:cNvSpPr>
              <a:spLocks noChangeArrowheads="1"/>
            </p:cNvSpPr>
            <p:nvPr/>
          </p:nvSpPr>
          <p:spPr bwMode="auto">
            <a:xfrm>
              <a:off x="1327" y="2516"/>
              <a:ext cx="1251"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71" name="Rectangle 8"/>
            <p:cNvSpPr>
              <a:spLocks noChangeArrowheads="1"/>
            </p:cNvSpPr>
            <p:nvPr/>
          </p:nvSpPr>
          <p:spPr bwMode="auto">
            <a:xfrm>
              <a:off x="1490" y="2552"/>
              <a:ext cx="71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Specifying types &amp;</a:t>
              </a:r>
              <a:endParaRPr lang="en-US" altLang="en-US" b="0">
                <a:latin typeface="Lucida Sans Typewriter" pitchFamily="49" charset="0"/>
              </a:endParaRPr>
            </a:p>
          </p:txBody>
        </p:sp>
        <p:sp>
          <p:nvSpPr>
            <p:cNvPr id="11272" name="Rectangle 9"/>
            <p:cNvSpPr>
              <a:spLocks noChangeArrowheads="1"/>
            </p:cNvSpPr>
            <p:nvPr/>
          </p:nvSpPr>
          <p:spPr bwMode="auto">
            <a:xfrm>
              <a:off x="1695" y="2638"/>
              <a:ext cx="39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signatures</a:t>
              </a:r>
              <a:endParaRPr lang="en-US" altLang="en-US" b="0">
                <a:latin typeface="Lucida Sans Typewriter" pitchFamily="49" charset="0"/>
              </a:endParaRPr>
            </a:p>
          </p:txBody>
        </p:sp>
        <p:sp>
          <p:nvSpPr>
            <p:cNvPr id="11273" name="AutoShape 10"/>
            <p:cNvSpPr>
              <a:spLocks noChangeArrowheads="1"/>
            </p:cNvSpPr>
            <p:nvPr/>
          </p:nvSpPr>
          <p:spPr bwMode="auto">
            <a:xfrm>
              <a:off x="3134" y="2740"/>
              <a:ext cx="125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74" name="Rectangle 11"/>
            <p:cNvSpPr>
              <a:spLocks noChangeArrowheads="1"/>
            </p:cNvSpPr>
            <p:nvPr/>
          </p:nvSpPr>
          <p:spPr bwMode="auto">
            <a:xfrm>
              <a:off x="3243" y="2820"/>
              <a:ext cx="79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Identifying patterns</a:t>
              </a:r>
              <a:endParaRPr lang="en-US" altLang="en-US" b="0">
                <a:latin typeface="Lucida Sans Typewriter" pitchFamily="49" charset="0"/>
              </a:endParaRPr>
            </a:p>
          </p:txBody>
        </p:sp>
        <p:sp>
          <p:nvSpPr>
            <p:cNvPr id="11275" name="AutoShape 12"/>
            <p:cNvSpPr>
              <a:spLocks noChangeArrowheads="1"/>
            </p:cNvSpPr>
            <p:nvPr/>
          </p:nvSpPr>
          <p:spPr bwMode="auto">
            <a:xfrm>
              <a:off x="3134" y="3157"/>
              <a:ext cx="125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76" name="Rectangle 13"/>
            <p:cNvSpPr>
              <a:spLocks noChangeArrowheads="1"/>
            </p:cNvSpPr>
            <p:nvPr/>
          </p:nvSpPr>
          <p:spPr bwMode="auto">
            <a:xfrm>
              <a:off x="3294" y="3247"/>
              <a:ext cx="71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Adjusting patterns</a:t>
              </a:r>
              <a:endParaRPr lang="en-US" altLang="en-US" b="0">
                <a:latin typeface="Lucida Sans Typewriter" pitchFamily="49" charset="0"/>
              </a:endParaRPr>
            </a:p>
          </p:txBody>
        </p:sp>
        <p:sp>
          <p:nvSpPr>
            <p:cNvPr id="11277" name="AutoShape 14"/>
            <p:cNvSpPr>
              <a:spLocks noChangeArrowheads="1"/>
            </p:cNvSpPr>
            <p:nvPr/>
          </p:nvSpPr>
          <p:spPr bwMode="auto">
            <a:xfrm>
              <a:off x="1327" y="1896"/>
              <a:ext cx="1251"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78" name="Rectangle 15"/>
            <p:cNvSpPr>
              <a:spLocks noChangeArrowheads="1"/>
            </p:cNvSpPr>
            <p:nvPr/>
          </p:nvSpPr>
          <p:spPr bwMode="auto">
            <a:xfrm>
              <a:off x="1464" y="1932"/>
              <a:ext cx="75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Identifying missing</a:t>
              </a:r>
              <a:endParaRPr lang="en-US" altLang="en-US" b="0">
                <a:latin typeface="Lucida Sans Typewriter" pitchFamily="49" charset="0"/>
              </a:endParaRPr>
            </a:p>
          </p:txBody>
        </p:sp>
        <p:sp>
          <p:nvSpPr>
            <p:cNvPr id="11279" name="Rectangle 16"/>
            <p:cNvSpPr>
              <a:spLocks noChangeArrowheads="1"/>
            </p:cNvSpPr>
            <p:nvPr/>
          </p:nvSpPr>
          <p:spPr bwMode="auto">
            <a:xfrm>
              <a:off x="1362" y="2018"/>
              <a:ext cx="91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attributes &amp; operations</a:t>
              </a:r>
              <a:endParaRPr lang="en-US" altLang="en-US" b="0">
                <a:latin typeface="Lucida Sans Typewriter" pitchFamily="49" charset="0"/>
              </a:endParaRPr>
            </a:p>
          </p:txBody>
        </p:sp>
        <p:sp>
          <p:nvSpPr>
            <p:cNvPr id="11280" name="AutoShape 17"/>
            <p:cNvSpPr>
              <a:spLocks noChangeArrowheads="1"/>
            </p:cNvSpPr>
            <p:nvPr/>
          </p:nvSpPr>
          <p:spPr bwMode="auto">
            <a:xfrm>
              <a:off x="1327" y="2206"/>
              <a:ext cx="1251" cy="256"/>
            </a:xfrm>
            <a:prstGeom prst="roundRect">
              <a:avLst>
                <a:gd name="adj" fmla="val 45898"/>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81" name="Rectangle 18"/>
            <p:cNvSpPr>
              <a:spLocks noChangeArrowheads="1"/>
            </p:cNvSpPr>
            <p:nvPr/>
          </p:nvSpPr>
          <p:spPr bwMode="auto">
            <a:xfrm>
              <a:off x="1413" y="2296"/>
              <a:ext cx="83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Specifying visibility</a:t>
              </a:r>
              <a:endParaRPr lang="en-US" altLang="en-US" b="0">
                <a:latin typeface="Lucida Sans Typewriter" pitchFamily="49" charset="0"/>
              </a:endParaRPr>
            </a:p>
          </p:txBody>
        </p:sp>
        <p:sp>
          <p:nvSpPr>
            <p:cNvPr id="11282" name="Rectangle 19"/>
            <p:cNvSpPr>
              <a:spLocks noChangeArrowheads="1"/>
            </p:cNvSpPr>
            <p:nvPr/>
          </p:nvSpPr>
          <p:spPr bwMode="auto">
            <a:xfrm>
              <a:off x="1070" y="1757"/>
              <a:ext cx="1679" cy="173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83" name="Rectangle 20"/>
            <p:cNvSpPr>
              <a:spLocks noChangeArrowheads="1"/>
            </p:cNvSpPr>
            <p:nvPr/>
          </p:nvSpPr>
          <p:spPr bwMode="auto">
            <a:xfrm>
              <a:off x="1336" y="1630"/>
              <a:ext cx="516"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Specification</a:t>
              </a:r>
              <a:endParaRPr lang="en-US" altLang="en-US" b="0">
                <a:latin typeface="Lucida Sans Typewriter" pitchFamily="49" charset="0"/>
              </a:endParaRPr>
            </a:p>
          </p:txBody>
        </p:sp>
        <p:sp>
          <p:nvSpPr>
            <p:cNvPr id="11284" name="Freeform 21"/>
            <p:cNvSpPr>
              <a:spLocks/>
            </p:cNvSpPr>
            <p:nvPr/>
          </p:nvSpPr>
          <p:spPr bwMode="auto">
            <a:xfrm>
              <a:off x="1081" y="1562"/>
              <a:ext cx="118" cy="192"/>
            </a:xfrm>
            <a:custGeom>
              <a:avLst/>
              <a:gdLst>
                <a:gd name="T0" fmla="*/ 0 w 118"/>
                <a:gd name="T1" fmla="*/ 181 h 192"/>
                <a:gd name="T2" fmla="*/ 21 w 118"/>
                <a:gd name="T3" fmla="*/ 192 h 192"/>
                <a:gd name="T4" fmla="*/ 118 w 118"/>
                <a:gd name="T5" fmla="*/ 21 h 192"/>
                <a:gd name="T6" fmla="*/ 107 w 118"/>
                <a:gd name="T7" fmla="*/ 0 h 192"/>
                <a:gd name="T8" fmla="*/ 107 w 118"/>
                <a:gd name="T9" fmla="*/ 0 h 192"/>
                <a:gd name="T10" fmla="*/ 96 w 118"/>
                <a:gd name="T11" fmla="*/ 10 h 192"/>
                <a:gd name="T12" fmla="*/ 0 w 118"/>
                <a:gd name="T13" fmla="*/ 181 h 192"/>
                <a:gd name="T14" fmla="*/ 0 60000 65536"/>
                <a:gd name="T15" fmla="*/ 0 60000 65536"/>
                <a:gd name="T16" fmla="*/ 0 60000 65536"/>
                <a:gd name="T17" fmla="*/ 0 60000 65536"/>
                <a:gd name="T18" fmla="*/ 0 60000 65536"/>
                <a:gd name="T19" fmla="*/ 0 60000 65536"/>
                <a:gd name="T20" fmla="*/ 0 60000 65536"/>
                <a:gd name="T21" fmla="*/ 0 w 118"/>
                <a:gd name="T22" fmla="*/ 0 h 192"/>
                <a:gd name="T23" fmla="*/ 118 w 118"/>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92">
                  <a:moveTo>
                    <a:pt x="0" y="181"/>
                  </a:moveTo>
                  <a:lnTo>
                    <a:pt x="21" y="192"/>
                  </a:lnTo>
                  <a:lnTo>
                    <a:pt x="118" y="21"/>
                  </a:lnTo>
                  <a:lnTo>
                    <a:pt x="107" y="0"/>
                  </a:lnTo>
                  <a:lnTo>
                    <a:pt x="96" y="10"/>
                  </a:lnTo>
                  <a:lnTo>
                    <a:pt x="0" y="1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Freeform 22"/>
            <p:cNvSpPr>
              <a:spLocks/>
            </p:cNvSpPr>
            <p:nvPr/>
          </p:nvSpPr>
          <p:spPr bwMode="auto">
            <a:xfrm>
              <a:off x="1188" y="1562"/>
              <a:ext cx="962" cy="21"/>
            </a:xfrm>
            <a:custGeom>
              <a:avLst/>
              <a:gdLst>
                <a:gd name="T0" fmla="*/ 0 w 962"/>
                <a:gd name="T1" fmla="*/ 0 h 21"/>
                <a:gd name="T2" fmla="*/ 0 w 962"/>
                <a:gd name="T3" fmla="*/ 21 h 21"/>
                <a:gd name="T4" fmla="*/ 951 w 962"/>
                <a:gd name="T5" fmla="*/ 21 h 21"/>
                <a:gd name="T6" fmla="*/ 962 w 962"/>
                <a:gd name="T7" fmla="*/ 10 h 21"/>
                <a:gd name="T8" fmla="*/ 962 w 962"/>
                <a:gd name="T9" fmla="*/ 0 h 21"/>
                <a:gd name="T10" fmla="*/ 951 w 962"/>
                <a:gd name="T11" fmla="*/ 0 h 21"/>
                <a:gd name="T12" fmla="*/ 0 w 962"/>
                <a:gd name="T13" fmla="*/ 0 h 21"/>
                <a:gd name="T14" fmla="*/ 0 60000 65536"/>
                <a:gd name="T15" fmla="*/ 0 60000 65536"/>
                <a:gd name="T16" fmla="*/ 0 60000 65536"/>
                <a:gd name="T17" fmla="*/ 0 60000 65536"/>
                <a:gd name="T18" fmla="*/ 0 60000 65536"/>
                <a:gd name="T19" fmla="*/ 0 60000 65536"/>
                <a:gd name="T20" fmla="*/ 0 60000 65536"/>
                <a:gd name="T21" fmla="*/ 0 w 962"/>
                <a:gd name="T22" fmla="*/ 0 h 21"/>
                <a:gd name="T23" fmla="*/ 962 w 962"/>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2" h="21">
                  <a:moveTo>
                    <a:pt x="0" y="0"/>
                  </a:moveTo>
                  <a:lnTo>
                    <a:pt x="0" y="21"/>
                  </a:lnTo>
                  <a:lnTo>
                    <a:pt x="951" y="21"/>
                  </a:lnTo>
                  <a:lnTo>
                    <a:pt x="962" y="10"/>
                  </a:lnTo>
                  <a:lnTo>
                    <a:pt x="962" y="0"/>
                  </a:lnTo>
                  <a:lnTo>
                    <a:pt x="9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6" name="Freeform 23"/>
            <p:cNvSpPr>
              <a:spLocks/>
            </p:cNvSpPr>
            <p:nvPr/>
          </p:nvSpPr>
          <p:spPr bwMode="auto">
            <a:xfrm>
              <a:off x="2129" y="1572"/>
              <a:ext cx="128" cy="182"/>
            </a:xfrm>
            <a:custGeom>
              <a:avLst/>
              <a:gdLst>
                <a:gd name="T0" fmla="*/ 21 w 128"/>
                <a:gd name="T1" fmla="*/ 0 h 182"/>
                <a:gd name="T2" fmla="*/ 0 w 128"/>
                <a:gd name="T3" fmla="*/ 11 h 182"/>
                <a:gd name="T4" fmla="*/ 96 w 128"/>
                <a:gd name="T5" fmla="*/ 182 h 182"/>
                <a:gd name="T6" fmla="*/ 107 w 128"/>
                <a:gd name="T7" fmla="*/ 182 h 182"/>
                <a:gd name="T8" fmla="*/ 128 w 128"/>
                <a:gd name="T9" fmla="*/ 182 h 182"/>
                <a:gd name="T10" fmla="*/ 117 w 128"/>
                <a:gd name="T11" fmla="*/ 171 h 182"/>
                <a:gd name="T12" fmla="*/ 21 w 128"/>
                <a:gd name="T13" fmla="*/ 0 h 182"/>
                <a:gd name="T14" fmla="*/ 0 60000 65536"/>
                <a:gd name="T15" fmla="*/ 0 60000 65536"/>
                <a:gd name="T16" fmla="*/ 0 60000 65536"/>
                <a:gd name="T17" fmla="*/ 0 60000 65536"/>
                <a:gd name="T18" fmla="*/ 0 60000 65536"/>
                <a:gd name="T19" fmla="*/ 0 60000 65536"/>
                <a:gd name="T20" fmla="*/ 0 60000 65536"/>
                <a:gd name="T21" fmla="*/ 0 w 128"/>
                <a:gd name="T22" fmla="*/ 0 h 182"/>
                <a:gd name="T23" fmla="*/ 128 w 128"/>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2">
                  <a:moveTo>
                    <a:pt x="21" y="0"/>
                  </a:moveTo>
                  <a:lnTo>
                    <a:pt x="0" y="11"/>
                  </a:lnTo>
                  <a:lnTo>
                    <a:pt x="96" y="182"/>
                  </a:lnTo>
                  <a:lnTo>
                    <a:pt x="107" y="182"/>
                  </a:lnTo>
                  <a:lnTo>
                    <a:pt x="128" y="182"/>
                  </a:lnTo>
                  <a:lnTo>
                    <a:pt x="117" y="171"/>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7" name="AutoShape 24"/>
            <p:cNvSpPr>
              <a:spLocks noChangeArrowheads="1"/>
            </p:cNvSpPr>
            <p:nvPr/>
          </p:nvSpPr>
          <p:spPr bwMode="auto">
            <a:xfrm>
              <a:off x="1327" y="3157"/>
              <a:ext cx="1251"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88" name="Rectangle 25"/>
            <p:cNvSpPr>
              <a:spLocks noChangeArrowheads="1"/>
            </p:cNvSpPr>
            <p:nvPr/>
          </p:nvSpPr>
          <p:spPr bwMode="auto">
            <a:xfrm>
              <a:off x="1413" y="3247"/>
              <a:ext cx="83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Specifying exceptions</a:t>
              </a:r>
              <a:endParaRPr lang="en-US" altLang="en-US" b="0">
                <a:latin typeface="Lucida Sans Typewriter" pitchFamily="49" charset="0"/>
              </a:endParaRPr>
            </a:p>
          </p:txBody>
        </p:sp>
        <p:sp>
          <p:nvSpPr>
            <p:cNvPr id="11289" name="Oval 26"/>
            <p:cNvSpPr>
              <a:spLocks noChangeArrowheads="1"/>
            </p:cNvSpPr>
            <p:nvPr/>
          </p:nvSpPr>
          <p:spPr bwMode="auto">
            <a:xfrm>
              <a:off x="2813" y="837"/>
              <a:ext cx="75" cy="75"/>
            </a:xfrm>
            <a:prstGeom prst="ellipse">
              <a:avLst/>
            </a:prstGeom>
            <a:solidFill>
              <a:srgbClr val="000000"/>
            </a:solidFill>
            <a:ln w="17463">
              <a:solidFill>
                <a:srgbClr val="000000"/>
              </a:solidFill>
              <a:round/>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90" name="Line 27"/>
            <p:cNvSpPr>
              <a:spLocks noChangeShapeType="1"/>
            </p:cNvSpPr>
            <p:nvPr/>
          </p:nvSpPr>
          <p:spPr bwMode="auto">
            <a:xfrm>
              <a:off x="2845" y="944"/>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Freeform 28"/>
            <p:cNvSpPr>
              <a:spLocks/>
            </p:cNvSpPr>
            <p:nvPr/>
          </p:nvSpPr>
          <p:spPr bwMode="auto">
            <a:xfrm>
              <a:off x="2813" y="944"/>
              <a:ext cx="64" cy="118"/>
            </a:xfrm>
            <a:custGeom>
              <a:avLst/>
              <a:gdLst>
                <a:gd name="T0" fmla="*/ 64 w 64"/>
                <a:gd name="T1" fmla="*/ 0 h 118"/>
                <a:gd name="T2" fmla="*/ 32 w 64"/>
                <a:gd name="T3" fmla="*/ 118 h 118"/>
                <a:gd name="T4" fmla="*/ 0 w 64"/>
                <a:gd name="T5" fmla="*/ 0 h 118"/>
                <a:gd name="T6" fmla="*/ 0 60000 65536"/>
                <a:gd name="T7" fmla="*/ 0 60000 65536"/>
                <a:gd name="T8" fmla="*/ 0 60000 65536"/>
                <a:gd name="T9" fmla="*/ 0 w 64"/>
                <a:gd name="T10" fmla="*/ 0 h 118"/>
                <a:gd name="T11" fmla="*/ 64 w 64"/>
                <a:gd name="T12" fmla="*/ 118 h 118"/>
              </a:gdLst>
              <a:ahLst/>
              <a:cxnLst>
                <a:cxn ang="T6">
                  <a:pos x="T0" y="T1"/>
                </a:cxn>
                <a:cxn ang="T7">
                  <a:pos x="T2" y="T3"/>
                </a:cxn>
                <a:cxn ang="T8">
                  <a:pos x="T4" y="T5"/>
                </a:cxn>
              </a:cxnLst>
              <a:rect l="T9" t="T10" r="T11" b="T12"/>
              <a:pathLst>
                <a:path w="64" h="118">
                  <a:moveTo>
                    <a:pt x="64" y="0"/>
                  </a:moveTo>
                  <a:lnTo>
                    <a:pt x="32" y="118"/>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2" name="Line 29"/>
            <p:cNvSpPr>
              <a:spLocks noChangeShapeType="1"/>
            </p:cNvSpPr>
            <p:nvPr/>
          </p:nvSpPr>
          <p:spPr bwMode="auto">
            <a:xfrm>
              <a:off x="2845" y="880"/>
              <a:ext cx="1" cy="6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3" name="Rectangle 30"/>
            <p:cNvSpPr>
              <a:spLocks noChangeArrowheads="1"/>
            </p:cNvSpPr>
            <p:nvPr/>
          </p:nvSpPr>
          <p:spPr bwMode="auto">
            <a:xfrm>
              <a:off x="3414" y="1644"/>
              <a:ext cx="198"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Reuse</a:t>
              </a:r>
              <a:endParaRPr lang="en-US" altLang="en-US" b="0">
                <a:latin typeface="Lucida Sans Typewriter" pitchFamily="49" charset="0"/>
              </a:endParaRPr>
            </a:p>
          </p:txBody>
        </p:sp>
        <p:sp>
          <p:nvSpPr>
            <p:cNvPr id="11294" name="Freeform 31"/>
            <p:cNvSpPr>
              <a:spLocks/>
            </p:cNvSpPr>
            <p:nvPr/>
          </p:nvSpPr>
          <p:spPr bwMode="auto">
            <a:xfrm>
              <a:off x="2952" y="1586"/>
              <a:ext cx="117" cy="181"/>
            </a:xfrm>
            <a:custGeom>
              <a:avLst/>
              <a:gdLst>
                <a:gd name="T0" fmla="*/ 0 w 117"/>
                <a:gd name="T1" fmla="*/ 171 h 181"/>
                <a:gd name="T2" fmla="*/ 21 w 117"/>
                <a:gd name="T3" fmla="*/ 181 h 181"/>
                <a:gd name="T4" fmla="*/ 117 w 117"/>
                <a:gd name="T5" fmla="*/ 21 h 181"/>
                <a:gd name="T6" fmla="*/ 107 w 117"/>
                <a:gd name="T7" fmla="*/ 0 h 181"/>
                <a:gd name="T8" fmla="*/ 107 w 117"/>
                <a:gd name="T9" fmla="*/ 0 h 181"/>
                <a:gd name="T10" fmla="*/ 96 w 117"/>
                <a:gd name="T11" fmla="*/ 10 h 181"/>
                <a:gd name="T12" fmla="*/ 0 w 117"/>
                <a:gd name="T13" fmla="*/ 171 h 181"/>
                <a:gd name="T14" fmla="*/ 0 60000 65536"/>
                <a:gd name="T15" fmla="*/ 0 60000 65536"/>
                <a:gd name="T16" fmla="*/ 0 60000 65536"/>
                <a:gd name="T17" fmla="*/ 0 60000 65536"/>
                <a:gd name="T18" fmla="*/ 0 60000 65536"/>
                <a:gd name="T19" fmla="*/ 0 60000 65536"/>
                <a:gd name="T20" fmla="*/ 0 60000 65536"/>
                <a:gd name="T21" fmla="*/ 0 w 117"/>
                <a:gd name="T22" fmla="*/ 0 h 181"/>
                <a:gd name="T23" fmla="*/ 117 w 117"/>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181">
                  <a:moveTo>
                    <a:pt x="0" y="171"/>
                  </a:moveTo>
                  <a:lnTo>
                    <a:pt x="21" y="181"/>
                  </a:lnTo>
                  <a:lnTo>
                    <a:pt x="117" y="21"/>
                  </a:lnTo>
                  <a:lnTo>
                    <a:pt x="107" y="0"/>
                  </a:lnTo>
                  <a:lnTo>
                    <a:pt x="96" y="10"/>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Freeform 32"/>
            <p:cNvSpPr>
              <a:spLocks/>
            </p:cNvSpPr>
            <p:nvPr/>
          </p:nvSpPr>
          <p:spPr bwMode="auto">
            <a:xfrm>
              <a:off x="3059" y="1586"/>
              <a:ext cx="972" cy="21"/>
            </a:xfrm>
            <a:custGeom>
              <a:avLst/>
              <a:gdLst>
                <a:gd name="T0" fmla="*/ 0 w 972"/>
                <a:gd name="T1" fmla="*/ 0 h 21"/>
                <a:gd name="T2" fmla="*/ 0 w 972"/>
                <a:gd name="T3" fmla="*/ 21 h 21"/>
                <a:gd name="T4" fmla="*/ 962 w 972"/>
                <a:gd name="T5" fmla="*/ 21 h 21"/>
                <a:gd name="T6" fmla="*/ 972 w 972"/>
                <a:gd name="T7" fmla="*/ 10 h 21"/>
                <a:gd name="T8" fmla="*/ 972 w 972"/>
                <a:gd name="T9" fmla="*/ 0 h 21"/>
                <a:gd name="T10" fmla="*/ 962 w 972"/>
                <a:gd name="T11" fmla="*/ 0 h 21"/>
                <a:gd name="T12" fmla="*/ 0 w 972"/>
                <a:gd name="T13" fmla="*/ 0 h 21"/>
                <a:gd name="T14" fmla="*/ 0 60000 65536"/>
                <a:gd name="T15" fmla="*/ 0 60000 65536"/>
                <a:gd name="T16" fmla="*/ 0 60000 65536"/>
                <a:gd name="T17" fmla="*/ 0 60000 65536"/>
                <a:gd name="T18" fmla="*/ 0 60000 65536"/>
                <a:gd name="T19" fmla="*/ 0 60000 65536"/>
                <a:gd name="T20" fmla="*/ 0 60000 65536"/>
                <a:gd name="T21" fmla="*/ 0 w 972"/>
                <a:gd name="T22" fmla="*/ 0 h 21"/>
                <a:gd name="T23" fmla="*/ 972 w 972"/>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2" h="21">
                  <a:moveTo>
                    <a:pt x="0" y="0"/>
                  </a:moveTo>
                  <a:lnTo>
                    <a:pt x="0" y="21"/>
                  </a:lnTo>
                  <a:lnTo>
                    <a:pt x="962" y="21"/>
                  </a:lnTo>
                  <a:lnTo>
                    <a:pt x="972" y="10"/>
                  </a:lnTo>
                  <a:lnTo>
                    <a:pt x="972" y="0"/>
                  </a:lnTo>
                  <a:lnTo>
                    <a:pt x="96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6" name="Freeform 33"/>
            <p:cNvSpPr>
              <a:spLocks/>
            </p:cNvSpPr>
            <p:nvPr/>
          </p:nvSpPr>
          <p:spPr bwMode="auto">
            <a:xfrm>
              <a:off x="4010" y="1596"/>
              <a:ext cx="118" cy="171"/>
            </a:xfrm>
            <a:custGeom>
              <a:avLst/>
              <a:gdLst>
                <a:gd name="T0" fmla="*/ 21 w 118"/>
                <a:gd name="T1" fmla="*/ 0 h 171"/>
                <a:gd name="T2" fmla="*/ 0 w 118"/>
                <a:gd name="T3" fmla="*/ 11 h 171"/>
                <a:gd name="T4" fmla="*/ 86 w 118"/>
                <a:gd name="T5" fmla="*/ 171 h 171"/>
                <a:gd name="T6" fmla="*/ 96 w 118"/>
                <a:gd name="T7" fmla="*/ 171 h 171"/>
                <a:gd name="T8" fmla="*/ 118 w 118"/>
                <a:gd name="T9" fmla="*/ 171 h 171"/>
                <a:gd name="T10" fmla="*/ 107 w 118"/>
                <a:gd name="T11" fmla="*/ 161 h 171"/>
                <a:gd name="T12" fmla="*/ 21 w 118"/>
                <a:gd name="T13" fmla="*/ 0 h 171"/>
                <a:gd name="T14" fmla="*/ 0 60000 65536"/>
                <a:gd name="T15" fmla="*/ 0 60000 65536"/>
                <a:gd name="T16" fmla="*/ 0 60000 65536"/>
                <a:gd name="T17" fmla="*/ 0 60000 65536"/>
                <a:gd name="T18" fmla="*/ 0 60000 65536"/>
                <a:gd name="T19" fmla="*/ 0 60000 65536"/>
                <a:gd name="T20" fmla="*/ 0 60000 65536"/>
                <a:gd name="T21" fmla="*/ 0 w 118"/>
                <a:gd name="T22" fmla="*/ 0 h 171"/>
                <a:gd name="T23" fmla="*/ 118 w 118"/>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71">
                  <a:moveTo>
                    <a:pt x="21" y="0"/>
                  </a:moveTo>
                  <a:lnTo>
                    <a:pt x="0" y="11"/>
                  </a:lnTo>
                  <a:lnTo>
                    <a:pt x="86" y="171"/>
                  </a:lnTo>
                  <a:lnTo>
                    <a:pt x="96" y="171"/>
                  </a:lnTo>
                  <a:lnTo>
                    <a:pt x="118" y="171"/>
                  </a:lnTo>
                  <a:lnTo>
                    <a:pt x="107" y="161"/>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7" name="AutoShape 34"/>
            <p:cNvSpPr>
              <a:spLocks noChangeArrowheads="1"/>
            </p:cNvSpPr>
            <p:nvPr/>
          </p:nvSpPr>
          <p:spPr bwMode="auto">
            <a:xfrm>
              <a:off x="3134" y="1896"/>
              <a:ext cx="125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298" name="Rectangle 35"/>
            <p:cNvSpPr>
              <a:spLocks noChangeArrowheads="1"/>
            </p:cNvSpPr>
            <p:nvPr/>
          </p:nvSpPr>
          <p:spPr bwMode="auto">
            <a:xfrm>
              <a:off x="3192" y="1975"/>
              <a:ext cx="87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Identifying components</a:t>
              </a:r>
              <a:endParaRPr lang="en-US" altLang="en-US" b="0">
                <a:latin typeface="Lucida Sans Typewriter" pitchFamily="49" charset="0"/>
              </a:endParaRPr>
            </a:p>
          </p:txBody>
        </p:sp>
        <p:sp>
          <p:nvSpPr>
            <p:cNvPr id="11299" name="AutoShape 36"/>
            <p:cNvSpPr>
              <a:spLocks noChangeArrowheads="1"/>
            </p:cNvSpPr>
            <p:nvPr/>
          </p:nvSpPr>
          <p:spPr bwMode="auto">
            <a:xfrm>
              <a:off x="3134" y="2313"/>
              <a:ext cx="1250" cy="245"/>
            </a:xfrm>
            <a:prstGeom prst="roundRect">
              <a:avLst>
                <a:gd name="adj" fmla="val 47958"/>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300" name="Rectangle 37"/>
            <p:cNvSpPr>
              <a:spLocks noChangeArrowheads="1"/>
            </p:cNvSpPr>
            <p:nvPr/>
          </p:nvSpPr>
          <p:spPr bwMode="auto">
            <a:xfrm>
              <a:off x="3243" y="2403"/>
              <a:ext cx="79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Adjusting components</a:t>
              </a:r>
              <a:endParaRPr lang="en-US" altLang="en-US" b="0">
                <a:latin typeface="Lucida Sans Typewriter" pitchFamily="49" charset="0"/>
              </a:endParaRPr>
            </a:p>
          </p:txBody>
        </p:sp>
        <p:sp>
          <p:nvSpPr>
            <p:cNvPr id="11301" name="Line 38"/>
            <p:cNvSpPr>
              <a:spLocks noChangeShapeType="1"/>
            </p:cNvSpPr>
            <p:nvPr/>
          </p:nvSpPr>
          <p:spPr bwMode="auto">
            <a:xfrm>
              <a:off x="3016" y="2013"/>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2" name="Freeform 39"/>
            <p:cNvSpPr>
              <a:spLocks/>
            </p:cNvSpPr>
            <p:nvPr/>
          </p:nvSpPr>
          <p:spPr bwMode="auto">
            <a:xfrm>
              <a:off x="3016" y="1981"/>
              <a:ext cx="107" cy="64"/>
            </a:xfrm>
            <a:custGeom>
              <a:avLst/>
              <a:gdLst>
                <a:gd name="T0" fmla="*/ 0 w 107"/>
                <a:gd name="T1" fmla="*/ 0 h 64"/>
                <a:gd name="T2" fmla="*/ 107 w 107"/>
                <a:gd name="T3" fmla="*/ 32 h 64"/>
                <a:gd name="T4" fmla="*/ 0 w 107"/>
                <a:gd name="T5" fmla="*/ 64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0" y="0"/>
                  </a:moveTo>
                  <a:lnTo>
                    <a:pt x="107" y="32"/>
                  </a:lnTo>
                  <a:lnTo>
                    <a:pt x="0" y="64"/>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3" name="Freeform 40"/>
            <p:cNvSpPr>
              <a:spLocks/>
            </p:cNvSpPr>
            <p:nvPr/>
          </p:nvSpPr>
          <p:spPr bwMode="auto">
            <a:xfrm>
              <a:off x="2888" y="1532"/>
              <a:ext cx="128" cy="481"/>
            </a:xfrm>
            <a:custGeom>
              <a:avLst/>
              <a:gdLst>
                <a:gd name="T0" fmla="*/ 0 w 128"/>
                <a:gd name="T1" fmla="*/ 0 h 481"/>
                <a:gd name="T2" fmla="*/ 0 w 128"/>
                <a:gd name="T3" fmla="*/ 481 h 481"/>
                <a:gd name="T4" fmla="*/ 128 w 128"/>
                <a:gd name="T5" fmla="*/ 481 h 481"/>
                <a:gd name="T6" fmla="*/ 0 60000 65536"/>
                <a:gd name="T7" fmla="*/ 0 60000 65536"/>
                <a:gd name="T8" fmla="*/ 0 60000 65536"/>
                <a:gd name="T9" fmla="*/ 0 w 128"/>
                <a:gd name="T10" fmla="*/ 0 h 481"/>
                <a:gd name="T11" fmla="*/ 128 w 128"/>
                <a:gd name="T12" fmla="*/ 481 h 481"/>
              </a:gdLst>
              <a:ahLst/>
              <a:cxnLst>
                <a:cxn ang="T6">
                  <a:pos x="T0" y="T1"/>
                </a:cxn>
                <a:cxn ang="T7">
                  <a:pos x="T2" y="T3"/>
                </a:cxn>
                <a:cxn ang="T8">
                  <a:pos x="T4" y="T5"/>
                </a:cxn>
              </a:cxnLst>
              <a:rect l="T9" t="T10" r="T11" b="T12"/>
              <a:pathLst>
                <a:path w="128" h="481">
                  <a:moveTo>
                    <a:pt x="0" y="0"/>
                  </a:moveTo>
                  <a:lnTo>
                    <a:pt x="0" y="481"/>
                  </a:lnTo>
                  <a:lnTo>
                    <a:pt x="128" y="48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4" name="Freeform 41"/>
            <p:cNvSpPr>
              <a:spLocks/>
            </p:cNvSpPr>
            <p:nvPr/>
          </p:nvSpPr>
          <p:spPr bwMode="auto">
            <a:xfrm>
              <a:off x="1241" y="2537"/>
              <a:ext cx="107" cy="64"/>
            </a:xfrm>
            <a:custGeom>
              <a:avLst/>
              <a:gdLst>
                <a:gd name="T0" fmla="*/ 0 w 107"/>
                <a:gd name="T1" fmla="*/ 0 h 64"/>
                <a:gd name="T2" fmla="*/ 107 w 107"/>
                <a:gd name="T3" fmla="*/ 32 h 64"/>
                <a:gd name="T4" fmla="*/ 0 w 107"/>
                <a:gd name="T5" fmla="*/ 64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0" y="0"/>
                  </a:moveTo>
                  <a:lnTo>
                    <a:pt x="107" y="32"/>
                  </a:lnTo>
                  <a:lnTo>
                    <a:pt x="0" y="64"/>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5" name="Freeform 42"/>
            <p:cNvSpPr>
              <a:spLocks/>
            </p:cNvSpPr>
            <p:nvPr/>
          </p:nvSpPr>
          <p:spPr bwMode="auto">
            <a:xfrm>
              <a:off x="1167" y="2398"/>
              <a:ext cx="181" cy="171"/>
            </a:xfrm>
            <a:custGeom>
              <a:avLst/>
              <a:gdLst>
                <a:gd name="T0" fmla="*/ 181 w 181"/>
                <a:gd name="T1" fmla="*/ 0 h 171"/>
                <a:gd name="T2" fmla="*/ 0 w 181"/>
                <a:gd name="T3" fmla="*/ 0 h 171"/>
                <a:gd name="T4" fmla="*/ 0 w 181"/>
                <a:gd name="T5" fmla="*/ 171 h 171"/>
                <a:gd name="T6" fmla="*/ 64 w 181"/>
                <a:gd name="T7" fmla="*/ 171 h 171"/>
                <a:gd name="T8" fmla="*/ 0 60000 65536"/>
                <a:gd name="T9" fmla="*/ 0 60000 65536"/>
                <a:gd name="T10" fmla="*/ 0 60000 65536"/>
                <a:gd name="T11" fmla="*/ 0 60000 65536"/>
                <a:gd name="T12" fmla="*/ 0 w 181"/>
                <a:gd name="T13" fmla="*/ 0 h 171"/>
                <a:gd name="T14" fmla="*/ 181 w 181"/>
                <a:gd name="T15" fmla="*/ 171 h 171"/>
              </a:gdLst>
              <a:ahLst/>
              <a:cxnLst>
                <a:cxn ang="T8">
                  <a:pos x="T0" y="T1"/>
                </a:cxn>
                <a:cxn ang="T9">
                  <a:pos x="T2" y="T3"/>
                </a:cxn>
                <a:cxn ang="T10">
                  <a:pos x="T4" y="T5"/>
                </a:cxn>
                <a:cxn ang="T11">
                  <a:pos x="T6" y="T7"/>
                </a:cxn>
              </a:cxnLst>
              <a:rect l="T12" t="T13" r="T14" b="T15"/>
              <a:pathLst>
                <a:path w="181" h="171">
                  <a:moveTo>
                    <a:pt x="181" y="0"/>
                  </a:moveTo>
                  <a:lnTo>
                    <a:pt x="0" y="0"/>
                  </a:lnTo>
                  <a:lnTo>
                    <a:pt x="0" y="171"/>
                  </a:lnTo>
                  <a:lnTo>
                    <a:pt x="64" y="17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6" name="Line 43"/>
            <p:cNvSpPr>
              <a:spLocks noChangeShapeType="1"/>
            </p:cNvSpPr>
            <p:nvPr/>
          </p:nvSpPr>
          <p:spPr bwMode="auto">
            <a:xfrm>
              <a:off x="1231" y="2569"/>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7" name="Line 44"/>
            <p:cNvSpPr>
              <a:spLocks noChangeShapeType="1"/>
            </p:cNvSpPr>
            <p:nvPr/>
          </p:nvSpPr>
          <p:spPr bwMode="auto">
            <a:xfrm>
              <a:off x="1231" y="2248"/>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8" name="Freeform 45"/>
            <p:cNvSpPr>
              <a:spLocks/>
            </p:cNvSpPr>
            <p:nvPr/>
          </p:nvSpPr>
          <p:spPr bwMode="auto">
            <a:xfrm>
              <a:off x="1241" y="2216"/>
              <a:ext cx="107" cy="64"/>
            </a:xfrm>
            <a:custGeom>
              <a:avLst/>
              <a:gdLst>
                <a:gd name="T0" fmla="*/ 0 w 107"/>
                <a:gd name="T1" fmla="*/ 0 h 64"/>
                <a:gd name="T2" fmla="*/ 107 w 107"/>
                <a:gd name="T3" fmla="*/ 32 h 64"/>
                <a:gd name="T4" fmla="*/ 0 w 107"/>
                <a:gd name="T5" fmla="*/ 64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0" y="0"/>
                  </a:moveTo>
                  <a:lnTo>
                    <a:pt x="107" y="32"/>
                  </a:lnTo>
                  <a:lnTo>
                    <a:pt x="0" y="64"/>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9" name="Freeform 46"/>
            <p:cNvSpPr>
              <a:spLocks/>
            </p:cNvSpPr>
            <p:nvPr/>
          </p:nvSpPr>
          <p:spPr bwMode="auto">
            <a:xfrm>
              <a:off x="1167" y="2077"/>
              <a:ext cx="181" cy="171"/>
            </a:xfrm>
            <a:custGeom>
              <a:avLst/>
              <a:gdLst>
                <a:gd name="T0" fmla="*/ 181 w 181"/>
                <a:gd name="T1" fmla="*/ 0 h 171"/>
                <a:gd name="T2" fmla="*/ 0 w 181"/>
                <a:gd name="T3" fmla="*/ 0 h 171"/>
                <a:gd name="T4" fmla="*/ 0 w 181"/>
                <a:gd name="T5" fmla="*/ 171 h 171"/>
                <a:gd name="T6" fmla="*/ 64 w 181"/>
                <a:gd name="T7" fmla="*/ 171 h 171"/>
                <a:gd name="T8" fmla="*/ 0 60000 65536"/>
                <a:gd name="T9" fmla="*/ 0 60000 65536"/>
                <a:gd name="T10" fmla="*/ 0 60000 65536"/>
                <a:gd name="T11" fmla="*/ 0 60000 65536"/>
                <a:gd name="T12" fmla="*/ 0 w 181"/>
                <a:gd name="T13" fmla="*/ 0 h 171"/>
                <a:gd name="T14" fmla="*/ 181 w 181"/>
                <a:gd name="T15" fmla="*/ 171 h 171"/>
              </a:gdLst>
              <a:ahLst/>
              <a:cxnLst>
                <a:cxn ang="T8">
                  <a:pos x="T0" y="T1"/>
                </a:cxn>
                <a:cxn ang="T9">
                  <a:pos x="T2" y="T3"/>
                </a:cxn>
                <a:cxn ang="T10">
                  <a:pos x="T4" y="T5"/>
                </a:cxn>
                <a:cxn ang="T11">
                  <a:pos x="T6" y="T7"/>
                </a:cxn>
              </a:cxnLst>
              <a:rect l="T12" t="T13" r="T14" b="T15"/>
              <a:pathLst>
                <a:path w="181" h="171">
                  <a:moveTo>
                    <a:pt x="181" y="0"/>
                  </a:moveTo>
                  <a:lnTo>
                    <a:pt x="0" y="0"/>
                  </a:lnTo>
                  <a:lnTo>
                    <a:pt x="0" y="171"/>
                  </a:lnTo>
                  <a:lnTo>
                    <a:pt x="64" y="17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10" name="Freeform 47"/>
            <p:cNvSpPr>
              <a:spLocks/>
            </p:cNvSpPr>
            <p:nvPr/>
          </p:nvSpPr>
          <p:spPr bwMode="auto">
            <a:xfrm>
              <a:off x="1241" y="2858"/>
              <a:ext cx="107" cy="64"/>
            </a:xfrm>
            <a:custGeom>
              <a:avLst/>
              <a:gdLst>
                <a:gd name="T0" fmla="*/ 0 w 107"/>
                <a:gd name="T1" fmla="*/ 0 h 64"/>
                <a:gd name="T2" fmla="*/ 107 w 107"/>
                <a:gd name="T3" fmla="*/ 32 h 64"/>
                <a:gd name="T4" fmla="*/ 0 w 107"/>
                <a:gd name="T5" fmla="*/ 64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0" y="0"/>
                  </a:moveTo>
                  <a:lnTo>
                    <a:pt x="107" y="32"/>
                  </a:lnTo>
                  <a:lnTo>
                    <a:pt x="0" y="64"/>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11" name="Freeform 48"/>
            <p:cNvSpPr>
              <a:spLocks/>
            </p:cNvSpPr>
            <p:nvPr/>
          </p:nvSpPr>
          <p:spPr bwMode="auto">
            <a:xfrm>
              <a:off x="1167" y="2719"/>
              <a:ext cx="181" cy="171"/>
            </a:xfrm>
            <a:custGeom>
              <a:avLst/>
              <a:gdLst>
                <a:gd name="T0" fmla="*/ 181 w 181"/>
                <a:gd name="T1" fmla="*/ 0 h 171"/>
                <a:gd name="T2" fmla="*/ 0 w 181"/>
                <a:gd name="T3" fmla="*/ 0 h 171"/>
                <a:gd name="T4" fmla="*/ 0 w 181"/>
                <a:gd name="T5" fmla="*/ 171 h 171"/>
                <a:gd name="T6" fmla="*/ 64 w 181"/>
                <a:gd name="T7" fmla="*/ 171 h 171"/>
                <a:gd name="T8" fmla="*/ 0 60000 65536"/>
                <a:gd name="T9" fmla="*/ 0 60000 65536"/>
                <a:gd name="T10" fmla="*/ 0 60000 65536"/>
                <a:gd name="T11" fmla="*/ 0 60000 65536"/>
                <a:gd name="T12" fmla="*/ 0 w 181"/>
                <a:gd name="T13" fmla="*/ 0 h 171"/>
                <a:gd name="T14" fmla="*/ 181 w 181"/>
                <a:gd name="T15" fmla="*/ 171 h 171"/>
              </a:gdLst>
              <a:ahLst/>
              <a:cxnLst>
                <a:cxn ang="T8">
                  <a:pos x="T0" y="T1"/>
                </a:cxn>
                <a:cxn ang="T9">
                  <a:pos x="T2" y="T3"/>
                </a:cxn>
                <a:cxn ang="T10">
                  <a:pos x="T4" y="T5"/>
                </a:cxn>
                <a:cxn ang="T11">
                  <a:pos x="T6" y="T7"/>
                </a:cxn>
              </a:cxnLst>
              <a:rect l="T12" t="T13" r="T14" b="T15"/>
              <a:pathLst>
                <a:path w="181" h="171">
                  <a:moveTo>
                    <a:pt x="181" y="0"/>
                  </a:moveTo>
                  <a:lnTo>
                    <a:pt x="0" y="0"/>
                  </a:lnTo>
                  <a:lnTo>
                    <a:pt x="0" y="171"/>
                  </a:lnTo>
                  <a:lnTo>
                    <a:pt x="64" y="17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12" name="Line 49"/>
            <p:cNvSpPr>
              <a:spLocks noChangeShapeType="1"/>
            </p:cNvSpPr>
            <p:nvPr/>
          </p:nvSpPr>
          <p:spPr bwMode="auto">
            <a:xfrm>
              <a:off x="1231" y="2890"/>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3" name="Line 50"/>
            <p:cNvSpPr>
              <a:spLocks noChangeShapeType="1"/>
            </p:cNvSpPr>
            <p:nvPr/>
          </p:nvSpPr>
          <p:spPr bwMode="auto">
            <a:xfrm>
              <a:off x="1231" y="3210"/>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4" name="Freeform 51"/>
            <p:cNvSpPr>
              <a:spLocks/>
            </p:cNvSpPr>
            <p:nvPr/>
          </p:nvSpPr>
          <p:spPr bwMode="auto">
            <a:xfrm>
              <a:off x="1241" y="3178"/>
              <a:ext cx="107" cy="65"/>
            </a:xfrm>
            <a:custGeom>
              <a:avLst/>
              <a:gdLst>
                <a:gd name="T0" fmla="*/ 0 w 107"/>
                <a:gd name="T1" fmla="*/ 0 h 65"/>
                <a:gd name="T2" fmla="*/ 107 w 107"/>
                <a:gd name="T3" fmla="*/ 32 h 65"/>
                <a:gd name="T4" fmla="*/ 0 w 107"/>
                <a:gd name="T5" fmla="*/ 65 h 65"/>
                <a:gd name="T6" fmla="*/ 0 60000 65536"/>
                <a:gd name="T7" fmla="*/ 0 60000 65536"/>
                <a:gd name="T8" fmla="*/ 0 60000 65536"/>
                <a:gd name="T9" fmla="*/ 0 w 107"/>
                <a:gd name="T10" fmla="*/ 0 h 65"/>
                <a:gd name="T11" fmla="*/ 107 w 107"/>
                <a:gd name="T12" fmla="*/ 65 h 65"/>
              </a:gdLst>
              <a:ahLst/>
              <a:cxnLst>
                <a:cxn ang="T6">
                  <a:pos x="T0" y="T1"/>
                </a:cxn>
                <a:cxn ang="T7">
                  <a:pos x="T2" y="T3"/>
                </a:cxn>
                <a:cxn ang="T8">
                  <a:pos x="T4" y="T5"/>
                </a:cxn>
              </a:cxnLst>
              <a:rect l="T9" t="T10" r="T11" b="T12"/>
              <a:pathLst>
                <a:path w="107" h="65">
                  <a:moveTo>
                    <a:pt x="0" y="0"/>
                  </a:moveTo>
                  <a:lnTo>
                    <a:pt x="107" y="32"/>
                  </a:lnTo>
                  <a:lnTo>
                    <a:pt x="0" y="65"/>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15" name="Freeform 52"/>
            <p:cNvSpPr>
              <a:spLocks/>
            </p:cNvSpPr>
            <p:nvPr/>
          </p:nvSpPr>
          <p:spPr bwMode="auto">
            <a:xfrm>
              <a:off x="1167" y="3050"/>
              <a:ext cx="181" cy="160"/>
            </a:xfrm>
            <a:custGeom>
              <a:avLst/>
              <a:gdLst>
                <a:gd name="T0" fmla="*/ 181 w 181"/>
                <a:gd name="T1" fmla="*/ 0 h 160"/>
                <a:gd name="T2" fmla="*/ 0 w 181"/>
                <a:gd name="T3" fmla="*/ 0 h 160"/>
                <a:gd name="T4" fmla="*/ 0 w 181"/>
                <a:gd name="T5" fmla="*/ 160 h 160"/>
                <a:gd name="T6" fmla="*/ 64 w 181"/>
                <a:gd name="T7" fmla="*/ 160 h 160"/>
                <a:gd name="T8" fmla="*/ 0 60000 65536"/>
                <a:gd name="T9" fmla="*/ 0 60000 65536"/>
                <a:gd name="T10" fmla="*/ 0 60000 65536"/>
                <a:gd name="T11" fmla="*/ 0 60000 65536"/>
                <a:gd name="T12" fmla="*/ 0 w 181"/>
                <a:gd name="T13" fmla="*/ 0 h 160"/>
                <a:gd name="T14" fmla="*/ 181 w 181"/>
                <a:gd name="T15" fmla="*/ 160 h 160"/>
              </a:gdLst>
              <a:ahLst/>
              <a:cxnLst>
                <a:cxn ang="T8">
                  <a:pos x="T0" y="T1"/>
                </a:cxn>
                <a:cxn ang="T9">
                  <a:pos x="T2" y="T3"/>
                </a:cxn>
                <a:cxn ang="T10">
                  <a:pos x="T4" y="T5"/>
                </a:cxn>
                <a:cxn ang="T11">
                  <a:pos x="T6" y="T7"/>
                </a:cxn>
              </a:cxnLst>
              <a:rect l="T12" t="T13" r="T14" b="T15"/>
              <a:pathLst>
                <a:path w="181" h="160">
                  <a:moveTo>
                    <a:pt x="181" y="0"/>
                  </a:moveTo>
                  <a:lnTo>
                    <a:pt x="0" y="0"/>
                  </a:lnTo>
                  <a:lnTo>
                    <a:pt x="0" y="160"/>
                  </a:lnTo>
                  <a:lnTo>
                    <a:pt x="64" y="16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16" name="AutoShape 53"/>
            <p:cNvSpPr>
              <a:spLocks noChangeArrowheads="1"/>
            </p:cNvSpPr>
            <p:nvPr/>
          </p:nvSpPr>
          <p:spPr bwMode="auto">
            <a:xfrm>
              <a:off x="2236" y="1062"/>
              <a:ext cx="124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317" name="Rectangle 54"/>
            <p:cNvSpPr>
              <a:spLocks noChangeArrowheads="1"/>
            </p:cNvSpPr>
            <p:nvPr/>
          </p:nvSpPr>
          <p:spPr bwMode="auto">
            <a:xfrm>
              <a:off x="2443" y="1152"/>
              <a:ext cx="63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100" b="0">
                  <a:solidFill>
                    <a:srgbClr val="000000"/>
                  </a:solidFill>
                  <a:latin typeface="Lucida Sans Typewriter" pitchFamily="49" charset="0"/>
                </a:rPr>
                <a:t>Select Subsystem</a:t>
              </a:r>
              <a:endParaRPr lang="en-US" altLang="en-US" b="0">
                <a:latin typeface="Lucida Sans Typewriter" pitchFamily="49" charset="0"/>
              </a:endParaRPr>
            </a:p>
          </p:txBody>
        </p:sp>
        <p:sp>
          <p:nvSpPr>
            <p:cNvPr id="11318" name="Rectangle 55"/>
            <p:cNvSpPr>
              <a:spLocks noChangeArrowheads="1"/>
            </p:cNvSpPr>
            <p:nvPr/>
          </p:nvSpPr>
          <p:spPr bwMode="auto">
            <a:xfrm>
              <a:off x="2695" y="1489"/>
              <a:ext cx="321" cy="43"/>
            </a:xfrm>
            <a:prstGeom prst="rect">
              <a:avLst/>
            </a:prstGeom>
            <a:solidFill>
              <a:schemeClr val="tx1"/>
            </a:solidFill>
            <a:ln w="17463">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319" name="Line 56"/>
            <p:cNvSpPr>
              <a:spLocks noChangeShapeType="1"/>
            </p:cNvSpPr>
            <p:nvPr/>
          </p:nvSpPr>
          <p:spPr bwMode="auto">
            <a:xfrm>
              <a:off x="2845" y="1361"/>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0" name="Freeform 57"/>
            <p:cNvSpPr>
              <a:spLocks/>
            </p:cNvSpPr>
            <p:nvPr/>
          </p:nvSpPr>
          <p:spPr bwMode="auto">
            <a:xfrm>
              <a:off x="2813" y="1361"/>
              <a:ext cx="64" cy="118"/>
            </a:xfrm>
            <a:custGeom>
              <a:avLst/>
              <a:gdLst>
                <a:gd name="T0" fmla="*/ 64 w 64"/>
                <a:gd name="T1" fmla="*/ 0 h 118"/>
                <a:gd name="T2" fmla="*/ 32 w 64"/>
                <a:gd name="T3" fmla="*/ 118 h 118"/>
                <a:gd name="T4" fmla="*/ 0 w 64"/>
                <a:gd name="T5" fmla="*/ 0 h 118"/>
                <a:gd name="T6" fmla="*/ 0 60000 65536"/>
                <a:gd name="T7" fmla="*/ 0 60000 65536"/>
                <a:gd name="T8" fmla="*/ 0 60000 65536"/>
                <a:gd name="T9" fmla="*/ 0 w 64"/>
                <a:gd name="T10" fmla="*/ 0 h 118"/>
                <a:gd name="T11" fmla="*/ 64 w 64"/>
                <a:gd name="T12" fmla="*/ 118 h 118"/>
              </a:gdLst>
              <a:ahLst/>
              <a:cxnLst>
                <a:cxn ang="T6">
                  <a:pos x="T0" y="T1"/>
                </a:cxn>
                <a:cxn ang="T7">
                  <a:pos x="T2" y="T3"/>
                </a:cxn>
                <a:cxn ang="T8">
                  <a:pos x="T4" y="T5"/>
                </a:cxn>
              </a:cxnLst>
              <a:rect l="T9" t="T10" r="T11" b="T12"/>
              <a:pathLst>
                <a:path w="64" h="118">
                  <a:moveTo>
                    <a:pt x="64" y="0"/>
                  </a:moveTo>
                  <a:lnTo>
                    <a:pt x="32" y="118"/>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1" name="Line 58"/>
            <p:cNvSpPr>
              <a:spLocks noChangeShapeType="1"/>
            </p:cNvSpPr>
            <p:nvPr/>
          </p:nvSpPr>
          <p:spPr bwMode="auto">
            <a:xfrm>
              <a:off x="2845" y="1297"/>
              <a:ext cx="1" cy="6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2" name="Line 59"/>
            <p:cNvSpPr>
              <a:spLocks noChangeShapeType="1"/>
            </p:cNvSpPr>
            <p:nvPr/>
          </p:nvSpPr>
          <p:spPr bwMode="auto">
            <a:xfrm flipH="1">
              <a:off x="2578" y="2013"/>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3" name="Freeform 60"/>
            <p:cNvSpPr>
              <a:spLocks/>
            </p:cNvSpPr>
            <p:nvPr/>
          </p:nvSpPr>
          <p:spPr bwMode="auto">
            <a:xfrm>
              <a:off x="2578" y="1981"/>
              <a:ext cx="107" cy="64"/>
            </a:xfrm>
            <a:custGeom>
              <a:avLst/>
              <a:gdLst>
                <a:gd name="T0" fmla="*/ 107 w 107"/>
                <a:gd name="T1" fmla="*/ 64 h 64"/>
                <a:gd name="T2" fmla="*/ 0 w 107"/>
                <a:gd name="T3" fmla="*/ 32 h 64"/>
                <a:gd name="T4" fmla="*/ 107 w 107"/>
                <a:gd name="T5" fmla="*/ 0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107" y="64"/>
                  </a:moveTo>
                  <a:lnTo>
                    <a:pt x="0" y="32"/>
                  </a:lnTo>
                  <a:lnTo>
                    <a:pt x="107"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4" name="Freeform 61"/>
            <p:cNvSpPr>
              <a:spLocks/>
            </p:cNvSpPr>
            <p:nvPr/>
          </p:nvSpPr>
          <p:spPr bwMode="auto">
            <a:xfrm>
              <a:off x="2685" y="1522"/>
              <a:ext cx="117" cy="491"/>
            </a:xfrm>
            <a:custGeom>
              <a:avLst/>
              <a:gdLst>
                <a:gd name="T0" fmla="*/ 117 w 117"/>
                <a:gd name="T1" fmla="*/ 0 h 491"/>
                <a:gd name="T2" fmla="*/ 117 w 117"/>
                <a:gd name="T3" fmla="*/ 491 h 491"/>
                <a:gd name="T4" fmla="*/ 0 w 117"/>
                <a:gd name="T5" fmla="*/ 491 h 491"/>
                <a:gd name="T6" fmla="*/ 0 60000 65536"/>
                <a:gd name="T7" fmla="*/ 0 60000 65536"/>
                <a:gd name="T8" fmla="*/ 0 60000 65536"/>
                <a:gd name="T9" fmla="*/ 0 w 117"/>
                <a:gd name="T10" fmla="*/ 0 h 491"/>
                <a:gd name="T11" fmla="*/ 117 w 117"/>
                <a:gd name="T12" fmla="*/ 491 h 491"/>
              </a:gdLst>
              <a:ahLst/>
              <a:cxnLst>
                <a:cxn ang="T6">
                  <a:pos x="T0" y="T1"/>
                </a:cxn>
                <a:cxn ang="T7">
                  <a:pos x="T2" y="T3"/>
                </a:cxn>
                <a:cxn ang="T8">
                  <a:pos x="T4" y="T5"/>
                </a:cxn>
              </a:cxnLst>
              <a:rect l="T9" t="T10" r="T11" b="T12"/>
              <a:pathLst>
                <a:path w="117" h="491">
                  <a:moveTo>
                    <a:pt x="117" y="0"/>
                  </a:moveTo>
                  <a:lnTo>
                    <a:pt x="117" y="491"/>
                  </a:lnTo>
                  <a:lnTo>
                    <a:pt x="0" y="49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5" name="Freeform 62"/>
            <p:cNvSpPr>
              <a:spLocks/>
            </p:cNvSpPr>
            <p:nvPr/>
          </p:nvSpPr>
          <p:spPr bwMode="auto">
            <a:xfrm>
              <a:off x="2813" y="3724"/>
              <a:ext cx="64" cy="106"/>
            </a:xfrm>
            <a:custGeom>
              <a:avLst/>
              <a:gdLst>
                <a:gd name="T0" fmla="*/ 64 w 64"/>
                <a:gd name="T1" fmla="*/ 0 h 106"/>
                <a:gd name="T2" fmla="*/ 32 w 64"/>
                <a:gd name="T3" fmla="*/ 106 h 106"/>
                <a:gd name="T4" fmla="*/ 0 w 64"/>
                <a:gd name="T5" fmla="*/ 0 h 106"/>
                <a:gd name="T6" fmla="*/ 0 60000 65536"/>
                <a:gd name="T7" fmla="*/ 0 60000 65536"/>
                <a:gd name="T8" fmla="*/ 0 60000 65536"/>
                <a:gd name="T9" fmla="*/ 0 w 64"/>
                <a:gd name="T10" fmla="*/ 0 h 106"/>
                <a:gd name="T11" fmla="*/ 64 w 64"/>
                <a:gd name="T12" fmla="*/ 106 h 106"/>
              </a:gdLst>
              <a:ahLst/>
              <a:cxnLst>
                <a:cxn ang="T6">
                  <a:pos x="T0" y="T1"/>
                </a:cxn>
                <a:cxn ang="T7">
                  <a:pos x="T2" y="T3"/>
                </a:cxn>
                <a:cxn ang="T8">
                  <a:pos x="T4" y="T5"/>
                </a:cxn>
              </a:cxnLst>
              <a:rect l="T9" t="T10" r="T11" b="T12"/>
              <a:pathLst>
                <a:path w="64" h="106">
                  <a:moveTo>
                    <a:pt x="64" y="0"/>
                  </a:moveTo>
                  <a:lnTo>
                    <a:pt x="32" y="10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6" name="Line 63"/>
            <p:cNvSpPr>
              <a:spLocks noChangeShapeType="1"/>
            </p:cNvSpPr>
            <p:nvPr/>
          </p:nvSpPr>
          <p:spPr bwMode="auto">
            <a:xfrm>
              <a:off x="2845" y="3724"/>
              <a:ext cx="1" cy="10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7" name="Line 64"/>
            <p:cNvSpPr>
              <a:spLocks noChangeShapeType="1"/>
            </p:cNvSpPr>
            <p:nvPr/>
          </p:nvSpPr>
          <p:spPr bwMode="auto">
            <a:xfrm>
              <a:off x="2845" y="3659"/>
              <a:ext cx="1"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8" name="Line 65"/>
            <p:cNvSpPr>
              <a:spLocks noChangeShapeType="1"/>
            </p:cNvSpPr>
            <p:nvPr/>
          </p:nvSpPr>
          <p:spPr bwMode="auto">
            <a:xfrm>
              <a:off x="2813" y="3499"/>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9" name="Freeform 66"/>
            <p:cNvSpPr>
              <a:spLocks/>
            </p:cNvSpPr>
            <p:nvPr/>
          </p:nvSpPr>
          <p:spPr bwMode="auto">
            <a:xfrm>
              <a:off x="2781" y="3510"/>
              <a:ext cx="64" cy="107"/>
            </a:xfrm>
            <a:custGeom>
              <a:avLst/>
              <a:gdLst>
                <a:gd name="T0" fmla="*/ 64 w 64"/>
                <a:gd name="T1" fmla="*/ 0 h 107"/>
                <a:gd name="T2" fmla="*/ 32 w 64"/>
                <a:gd name="T3" fmla="*/ 107 h 107"/>
                <a:gd name="T4" fmla="*/ 0 w 64"/>
                <a:gd name="T5" fmla="*/ 0 h 107"/>
                <a:gd name="T6" fmla="*/ 0 60000 65536"/>
                <a:gd name="T7" fmla="*/ 0 60000 65536"/>
                <a:gd name="T8" fmla="*/ 0 60000 65536"/>
                <a:gd name="T9" fmla="*/ 0 w 64"/>
                <a:gd name="T10" fmla="*/ 0 h 107"/>
                <a:gd name="T11" fmla="*/ 64 w 64"/>
                <a:gd name="T12" fmla="*/ 107 h 107"/>
              </a:gdLst>
              <a:ahLst/>
              <a:cxnLst>
                <a:cxn ang="T6">
                  <a:pos x="T0" y="T1"/>
                </a:cxn>
                <a:cxn ang="T7">
                  <a:pos x="T2" y="T3"/>
                </a:cxn>
                <a:cxn ang="T8">
                  <a:pos x="T4" y="T5"/>
                </a:cxn>
              </a:cxnLst>
              <a:rect l="T9" t="T10" r="T11" b="T12"/>
              <a:pathLst>
                <a:path w="64" h="107">
                  <a:moveTo>
                    <a:pt x="64" y="0"/>
                  </a:moveTo>
                  <a:lnTo>
                    <a:pt x="32" y="107"/>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0" name="Freeform 67"/>
            <p:cNvSpPr>
              <a:spLocks/>
            </p:cNvSpPr>
            <p:nvPr/>
          </p:nvSpPr>
          <p:spPr bwMode="auto">
            <a:xfrm>
              <a:off x="2578" y="3285"/>
              <a:ext cx="235" cy="214"/>
            </a:xfrm>
            <a:custGeom>
              <a:avLst/>
              <a:gdLst>
                <a:gd name="T0" fmla="*/ 235 w 235"/>
                <a:gd name="T1" fmla="*/ 214 h 214"/>
                <a:gd name="T2" fmla="*/ 235 w 235"/>
                <a:gd name="T3" fmla="*/ 0 h 214"/>
                <a:gd name="T4" fmla="*/ 0 w 235"/>
                <a:gd name="T5" fmla="*/ 0 h 214"/>
                <a:gd name="T6" fmla="*/ 0 60000 65536"/>
                <a:gd name="T7" fmla="*/ 0 60000 65536"/>
                <a:gd name="T8" fmla="*/ 0 60000 65536"/>
                <a:gd name="T9" fmla="*/ 0 w 235"/>
                <a:gd name="T10" fmla="*/ 0 h 214"/>
                <a:gd name="T11" fmla="*/ 235 w 235"/>
                <a:gd name="T12" fmla="*/ 214 h 214"/>
              </a:gdLst>
              <a:ahLst/>
              <a:cxnLst>
                <a:cxn ang="T6">
                  <a:pos x="T0" y="T1"/>
                </a:cxn>
                <a:cxn ang="T7">
                  <a:pos x="T2" y="T3"/>
                </a:cxn>
                <a:cxn ang="T8">
                  <a:pos x="T4" y="T5"/>
                </a:cxn>
              </a:cxnLst>
              <a:rect l="T9" t="T10" r="T11" b="T12"/>
              <a:pathLst>
                <a:path w="235" h="214">
                  <a:moveTo>
                    <a:pt x="235" y="214"/>
                  </a:moveTo>
                  <a:lnTo>
                    <a:pt x="235"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1" name="Freeform 68"/>
            <p:cNvSpPr>
              <a:spLocks/>
            </p:cNvSpPr>
            <p:nvPr/>
          </p:nvSpPr>
          <p:spPr bwMode="auto">
            <a:xfrm>
              <a:off x="4363" y="2334"/>
              <a:ext cx="107" cy="64"/>
            </a:xfrm>
            <a:custGeom>
              <a:avLst/>
              <a:gdLst>
                <a:gd name="T0" fmla="*/ 107 w 107"/>
                <a:gd name="T1" fmla="*/ 64 h 64"/>
                <a:gd name="T2" fmla="*/ 0 w 107"/>
                <a:gd name="T3" fmla="*/ 32 h 64"/>
                <a:gd name="T4" fmla="*/ 107 w 107"/>
                <a:gd name="T5" fmla="*/ 0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107" y="64"/>
                  </a:moveTo>
                  <a:lnTo>
                    <a:pt x="0" y="32"/>
                  </a:lnTo>
                  <a:lnTo>
                    <a:pt x="107"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2" name="Freeform 69"/>
            <p:cNvSpPr>
              <a:spLocks/>
            </p:cNvSpPr>
            <p:nvPr/>
          </p:nvSpPr>
          <p:spPr bwMode="auto">
            <a:xfrm>
              <a:off x="4363" y="2067"/>
              <a:ext cx="182" cy="299"/>
            </a:xfrm>
            <a:custGeom>
              <a:avLst/>
              <a:gdLst>
                <a:gd name="T0" fmla="*/ 0 w 182"/>
                <a:gd name="T1" fmla="*/ 0 h 299"/>
                <a:gd name="T2" fmla="*/ 182 w 182"/>
                <a:gd name="T3" fmla="*/ 0 h 299"/>
                <a:gd name="T4" fmla="*/ 182 w 182"/>
                <a:gd name="T5" fmla="*/ 299 h 299"/>
                <a:gd name="T6" fmla="*/ 117 w 182"/>
                <a:gd name="T7" fmla="*/ 299 h 299"/>
                <a:gd name="T8" fmla="*/ 0 60000 65536"/>
                <a:gd name="T9" fmla="*/ 0 60000 65536"/>
                <a:gd name="T10" fmla="*/ 0 60000 65536"/>
                <a:gd name="T11" fmla="*/ 0 60000 65536"/>
                <a:gd name="T12" fmla="*/ 0 w 182"/>
                <a:gd name="T13" fmla="*/ 0 h 299"/>
                <a:gd name="T14" fmla="*/ 182 w 182"/>
                <a:gd name="T15" fmla="*/ 299 h 299"/>
              </a:gdLst>
              <a:ahLst/>
              <a:cxnLst>
                <a:cxn ang="T8">
                  <a:pos x="T0" y="T1"/>
                </a:cxn>
                <a:cxn ang="T9">
                  <a:pos x="T2" y="T3"/>
                </a:cxn>
                <a:cxn ang="T10">
                  <a:pos x="T4" y="T5"/>
                </a:cxn>
                <a:cxn ang="T11">
                  <a:pos x="T6" y="T7"/>
                </a:cxn>
              </a:cxnLst>
              <a:rect l="T12" t="T13" r="T14" b="T15"/>
              <a:pathLst>
                <a:path w="182" h="299">
                  <a:moveTo>
                    <a:pt x="0" y="0"/>
                  </a:moveTo>
                  <a:lnTo>
                    <a:pt x="182" y="0"/>
                  </a:lnTo>
                  <a:lnTo>
                    <a:pt x="182" y="299"/>
                  </a:lnTo>
                  <a:lnTo>
                    <a:pt x="117" y="299"/>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3" name="Line 70"/>
            <p:cNvSpPr>
              <a:spLocks noChangeShapeType="1"/>
            </p:cNvSpPr>
            <p:nvPr/>
          </p:nvSpPr>
          <p:spPr bwMode="auto">
            <a:xfrm flipH="1">
              <a:off x="4363" y="2366"/>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4" name="Line 71"/>
            <p:cNvSpPr>
              <a:spLocks noChangeShapeType="1"/>
            </p:cNvSpPr>
            <p:nvPr/>
          </p:nvSpPr>
          <p:spPr bwMode="auto">
            <a:xfrm flipH="1">
              <a:off x="4363" y="2783"/>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5" name="Freeform 72"/>
            <p:cNvSpPr>
              <a:spLocks/>
            </p:cNvSpPr>
            <p:nvPr/>
          </p:nvSpPr>
          <p:spPr bwMode="auto">
            <a:xfrm>
              <a:off x="4363" y="2751"/>
              <a:ext cx="107" cy="64"/>
            </a:xfrm>
            <a:custGeom>
              <a:avLst/>
              <a:gdLst>
                <a:gd name="T0" fmla="*/ 107 w 107"/>
                <a:gd name="T1" fmla="*/ 64 h 64"/>
                <a:gd name="T2" fmla="*/ 0 w 107"/>
                <a:gd name="T3" fmla="*/ 32 h 64"/>
                <a:gd name="T4" fmla="*/ 107 w 107"/>
                <a:gd name="T5" fmla="*/ 0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107" y="64"/>
                  </a:moveTo>
                  <a:lnTo>
                    <a:pt x="0" y="32"/>
                  </a:lnTo>
                  <a:lnTo>
                    <a:pt x="107"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6" name="Freeform 73"/>
            <p:cNvSpPr>
              <a:spLocks/>
            </p:cNvSpPr>
            <p:nvPr/>
          </p:nvSpPr>
          <p:spPr bwMode="auto">
            <a:xfrm>
              <a:off x="4363" y="2484"/>
              <a:ext cx="182" cy="299"/>
            </a:xfrm>
            <a:custGeom>
              <a:avLst/>
              <a:gdLst>
                <a:gd name="T0" fmla="*/ 0 w 182"/>
                <a:gd name="T1" fmla="*/ 0 h 299"/>
                <a:gd name="T2" fmla="*/ 182 w 182"/>
                <a:gd name="T3" fmla="*/ 0 h 299"/>
                <a:gd name="T4" fmla="*/ 182 w 182"/>
                <a:gd name="T5" fmla="*/ 299 h 299"/>
                <a:gd name="T6" fmla="*/ 117 w 182"/>
                <a:gd name="T7" fmla="*/ 299 h 299"/>
                <a:gd name="T8" fmla="*/ 0 60000 65536"/>
                <a:gd name="T9" fmla="*/ 0 60000 65536"/>
                <a:gd name="T10" fmla="*/ 0 60000 65536"/>
                <a:gd name="T11" fmla="*/ 0 60000 65536"/>
                <a:gd name="T12" fmla="*/ 0 w 182"/>
                <a:gd name="T13" fmla="*/ 0 h 299"/>
                <a:gd name="T14" fmla="*/ 182 w 182"/>
                <a:gd name="T15" fmla="*/ 299 h 299"/>
              </a:gdLst>
              <a:ahLst/>
              <a:cxnLst>
                <a:cxn ang="T8">
                  <a:pos x="T0" y="T1"/>
                </a:cxn>
                <a:cxn ang="T9">
                  <a:pos x="T2" y="T3"/>
                </a:cxn>
                <a:cxn ang="T10">
                  <a:pos x="T4" y="T5"/>
                </a:cxn>
                <a:cxn ang="T11">
                  <a:pos x="T6" y="T7"/>
                </a:cxn>
              </a:cxnLst>
              <a:rect l="T12" t="T13" r="T14" b="T15"/>
              <a:pathLst>
                <a:path w="182" h="299">
                  <a:moveTo>
                    <a:pt x="0" y="0"/>
                  </a:moveTo>
                  <a:lnTo>
                    <a:pt x="182" y="0"/>
                  </a:lnTo>
                  <a:lnTo>
                    <a:pt x="182" y="299"/>
                  </a:lnTo>
                  <a:lnTo>
                    <a:pt x="117" y="299"/>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7" name="Freeform 74"/>
            <p:cNvSpPr>
              <a:spLocks/>
            </p:cNvSpPr>
            <p:nvPr/>
          </p:nvSpPr>
          <p:spPr bwMode="auto">
            <a:xfrm>
              <a:off x="4363" y="3189"/>
              <a:ext cx="107" cy="64"/>
            </a:xfrm>
            <a:custGeom>
              <a:avLst/>
              <a:gdLst>
                <a:gd name="T0" fmla="*/ 107 w 107"/>
                <a:gd name="T1" fmla="*/ 64 h 64"/>
                <a:gd name="T2" fmla="*/ 0 w 107"/>
                <a:gd name="T3" fmla="*/ 32 h 64"/>
                <a:gd name="T4" fmla="*/ 107 w 107"/>
                <a:gd name="T5" fmla="*/ 0 h 64"/>
                <a:gd name="T6" fmla="*/ 0 60000 65536"/>
                <a:gd name="T7" fmla="*/ 0 60000 65536"/>
                <a:gd name="T8" fmla="*/ 0 60000 65536"/>
                <a:gd name="T9" fmla="*/ 0 w 107"/>
                <a:gd name="T10" fmla="*/ 0 h 64"/>
                <a:gd name="T11" fmla="*/ 107 w 107"/>
                <a:gd name="T12" fmla="*/ 64 h 64"/>
              </a:gdLst>
              <a:ahLst/>
              <a:cxnLst>
                <a:cxn ang="T6">
                  <a:pos x="T0" y="T1"/>
                </a:cxn>
                <a:cxn ang="T7">
                  <a:pos x="T2" y="T3"/>
                </a:cxn>
                <a:cxn ang="T8">
                  <a:pos x="T4" y="T5"/>
                </a:cxn>
              </a:cxnLst>
              <a:rect l="T9" t="T10" r="T11" b="T12"/>
              <a:pathLst>
                <a:path w="107" h="64">
                  <a:moveTo>
                    <a:pt x="107" y="64"/>
                  </a:moveTo>
                  <a:lnTo>
                    <a:pt x="0" y="32"/>
                  </a:lnTo>
                  <a:lnTo>
                    <a:pt x="107"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8" name="Freeform 75"/>
            <p:cNvSpPr>
              <a:spLocks/>
            </p:cNvSpPr>
            <p:nvPr/>
          </p:nvSpPr>
          <p:spPr bwMode="auto">
            <a:xfrm>
              <a:off x="4363" y="2922"/>
              <a:ext cx="182" cy="299"/>
            </a:xfrm>
            <a:custGeom>
              <a:avLst/>
              <a:gdLst>
                <a:gd name="T0" fmla="*/ 0 w 182"/>
                <a:gd name="T1" fmla="*/ 0 h 299"/>
                <a:gd name="T2" fmla="*/ 182 w 182"/>
                <a:gd name="T3" fmla="*/ 0 h 299"/>
                <a:gd name="T4" fmla="*/ 182 w 182"/>
                <a:gd name="T5" fmla="*/ 299 h 299"/>
                <a:gd name="T6" fmla="*/ 117 w 182"/>
                <a:gd name="T7" fmla="*/ 299 h 299"/>
                <a:gd name="T8" fmla="*/ 0 60000 65536"/>
                <a:gd name="T9" fmla="*/ 0 60000 65536"/>
                <a:gd name="T10" fmla="*/ 0 60000 65536"/>
                <a:gd name="T11" fmla="*/ 0 60000 65536"/>
                <a:gd name="T12" fmla="*/ 0 w 182"/>
                <a:gd name="T13" fmla="*/ 0 h 299"/>
                <a:gd name="T14" fmla="*/ 182 w 182"/>
                <a:gd name="T15" fmla="*/ 299 h 299"/>
              </a:gdLst>
              <a:ahLst/>
              <a:cxnLst>
                <a:cxn ang="T8">
                  <a:pos x="T0" y="T1"/>
                </a:cxn>
                <a:cxn ang="T9">
                  <a:pos x="T2" y="T3"/>
                </a:cxn>
                <a:cxn ang="T10">
                  <a:pos x="T4" y="T5"/>
                </a:cxn>
                <a:cxn ang="T11">
                  <a:pos x="T6" y="T7"/>
                </a:cxn>
              </a:cxnLst>
              <a:rect l="T12" t="T13" r="T14" b="T15"/>
              <a:pathLst>
                <a:path w="182" h="299">
                  <a:moveTo>
                    <a:pt x="0" y="0"/>
                  </a:moveTo>
                  <a:lnTo>
                    <a:pt x="182" y="0"/>
                  </a:lnTo>
                  <a:lnTo>
                    <a:pt x="182" y="299"/>
                  </a:lnTo>
                  <a:lnTo>
                    <a:pt x="117" y="299"/>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9" name="Line 76"/>
            <p:cNvSpPr>
              <a:spLocks noChangeShapeType="1"/>
            </p:cNvSpPr>
            <p:nvPr/>
          </p:nvSpPr>
          <p:spPr bwMode="auto">
            <a:xfrm flipH="1">
              <a:off x="4363" y="3221"/>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77"/>
            <p:cNvSpPr>
              <a:spLocks noChangeShapeType="1"/>
            </p:cNvSpPr>
            <p:nvPr/>
          </p:nvSpPr>
          <p:spPr bwMode="auto">
            <a:xfrm>
              <a:off x="2898" y="3499"/>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1" name="Freeform 78"/>
            <p:cNvSpPr>
              <a:spLocks/>
            </p:cNvSpPr>
            <p:nvPr/>
          </p:nvSpPr>
          <p:spPr bwMode="auto">
            <a:xfrm>
              <a:off x="2866" y="3510"/>
              <a:ext cx="64" cy="107"/>
            </a:xfrm>
            <a:custGeom>
              <a:avLst/>
              <a:gdLst>
                <a:gd name="T0" fmla="*/ 64 w 64"/>
                <a:gd name="T1" fmla="*/ 0 h 107"/>
                <a:gd name="T2" fmla="*/ 32 w 64"/>
                <a:gd name="T3" fmla="*/ 107 h 107"/>
                <a:gd name="T4" fmla="*/ 0 w 64"/>
                <a:gd name="T5" fmla="*/ 0 h 107"/>
                <a:gd name="T6" fmla="*/ 0 60000 65536"/>
                <a:gd name="T7" fmla="*/ 0 60000 65536"/>
                <a:gd name="T8" fmla="*/ 0 60000 65536"/>
                <a:gd name="T9" fmla="*/ 0 w 64"/>
                <a:gd name="T10" fmla="*/ 0 h 107"/>
                <a:gd name="T11" fmla="*/ 64 w 64"/>
                <a:gd name="T12" fmla="*/ 107 h 107"/>
              </a:gdLst>
              <a:ahLst/>
              <a:cxnLst>
                <a:cxn ang="T6">
                  <a:pos x="T0" y="T1"/>
                </a:cxn>
                <a:cxn ang="T7">
                  <a:pos x="T2" y="T3"/>
                </a:cxn>
                <a:cxn ang="T8">
                  <a:pos x="T4" y="T5"/>
                </a:cxn>
              </a:cxnLst>
              <a:rect l="T9" t="T10" r="T11" b="T12"/>
              <a:pathLst>
                <a:path w="64" h="107">
                  <a:moveTo>
                    <a:pt x="64" y="0"/>
                  </a:moveTo>
                  <a:lnTo>
                    <a:pt x="32" y="107"/>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42" name="Freeform 79"/>
            <p:cNvSpPr>
              <a:spLocks/>
            </p:cNvSpPr>
            <p:nvPr/>
          </p:nvSpPr>
          <p:spPr bwMode="auto">
            <a:xfrm>
              <a:off x="2898" y="3285"/>
              <a:ext cx="236" cy="214"/>
            </a:xfrm>
            <a:custGeom>
              <a:avLst/>
              <a:gdLst>
                <a:gd name="T0" fmla="*/ 0 w 236"/>
                <a:gd name="T1" fmla="*/ 214 h 214"/>
                <a:gd name="T2" fmla="*/ 0 w 236"/>
                <a:gd name="T3" fmla="*/ 0 h 214"/>
                <a:gd name="T4" fmla="*/ 236 w 236"/>
                <a:gd name="T5" fmla="*/ 0 h 214"/>
                <a:gd name="T6" fmla="*/ 0 60000 65536"/>
                <a:gd name="T7" fmla="*/ 0 60000 65536"/>
                <a:gd name="T8" fmla="*/ 0 60000 65536"/>
                <a:gd name="T9" fmla="*/ 0 w 236"/>
                <a:gd name="T10" fmla="*/ 0 h 214"/>
                <a:gd name="T11" fmla="*/ 236 w 236"/>
                <a:gd name="T12" fmla="*/ 214 h 214"/>
              </a:gdLst>
              <a:ahLst/>
              <a:cxnLst>
                <a:cxn ang="T6">
                  <a:pos x="T0" y="T1"/>
                </a:cxn>
                <a:cxn ang="T7">
                  <a:pos x="T2" y="T3"/>
                </a:cxn>
                <a:cxn ang="T8">
                  <a:pos x="T4" y="T5"/>
                </a:cxn>
              </a:cxnLst>
              <a:rect l="T9" t="T10" r="T11" b="T12"/>
              <a:pathLst>
                <a:path w="236" h="214">
                  <a:moveTo>
                    <a:pt x="0" y="214"/>
                  </a:moveTo>
                  <a:lnTo>
                    <a:pt x="0" y="0"/>
                  </a:lnTo>
                  <a:lnTo>
                    <a:pt x="23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43" name="Rectangle 80"/>
            <p:cNvSpPr>
              <a:spLocks noChangeArrowheads="1"/>
            </p:cNvSpPr>
            <p:nvPr/>
          </p:nvSpPr>
          <p:spPr bwMode="auto">
            <a:xfrm>
              <a:off x="2952" y="1757"/>
              <a:ext cx="1678" cy="174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sp>
          <p:nvSpPr>
            <p:cNvPr id="11344" name="Rectangle 81"/>
            <p:cNvSpPr>
              <a:spLocks noChangeArrowheads="1"/>
            </p:cNvSpPr>
            <p:nvPr/>
          </p:nvSpPr>
          <p:spPr bwMode="auto">
            <a:xfrm>
              <a:off x="2684" y="3616"/>
              <a:ext cx="321" cy="43"/>
            </a:xfrm>
            <a:prstGeom prst="rect">
              <a:avLst/>
            </a:prstGeom>
            <a:solidFill>
              <a:schemeClr val="tx1"/>
            </a:solidFill>
            <a:ln w="17463">
              <a:solidFill>
                <a:srgbClr val="000000"/>
              </a:solidFill>
              <a:miter lim="800000"/>
              <a:headEnd/>
              <a:tailEnd/>
            </a:ln>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73175" y="222250"/>
            <a:ext cx="7299325" cy="863600"/>
          </a:xfrm>
        </p:spPr>
        <p:txBody>
          <a:bodyPr/>
          <a:lstStyle/>
          <a:p>
            <a:pPr eaLnBrk="1" hangingPunct="1"/>
            <a:r>
              <a:rPr lang="en-US" altLang="en-US" sz="2600" smtClean="0">
                <a:ea typeface="ＭＳ Ｐゴシック" pitchFamily="34" charset="-128"/>
              </a:rPr>
              <a:t>Bridge Pattern</a:t>
            </a:r>
          </a:p>
        </p:txBody>
      </p:sp>
      <p:sp>
        <p:nvSpPr>
          <p:cNvPr id="395267" name="AutoShape 3"/>
          <p:cNvSpPr>
            <a:spLocks noChangeArrowheads="1"/>
          </p:cNvSpPr>
          <p:nvPr/>
        </p:nvSpPr>
        <p:spPr bwMode="auto">
          <a:xfrm>
            <a:off x="130175" y="5143500"/>
            <a:ext cx="3584575" cy="1192213"/>
          </a:xfrm>
          <a:prstGeom prst="cloudCallout">
            <a:avLst>
              <a:gd name="adj1" fmla="val 30778"/>
              <a:gd name="adj2" fmla="val -104060"/>
            </a:avLst>
          </a:prstGeom>
          <a:solidFill>
            <a:srgbClr val="FF1C1F"/>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solidFill>
                  <a:schemeClr val="bg1"/>
                </a:solidFill>
                <a:latin typeface="Palatino" charset="0"/>
              </a:rPr>
              <a:t>Taxonomy in</a:t>
            </a:r>
          </a:p>
          <a:p>
            <a:pPr algn="ctr"/>
            <a:r>
              <a:rPr lang="en-US" altLang="en-US" sz="2400">
                <a:solidFill>
                  <a:schemeClr val="bg1"/>
                </a:solidFill>
                <a:latin typeface="Palatino" charset="0"/>
              </a:rPr>
              <a:t>Application  Domain</a:t>
            </a:r>
            <a:endParaRPr lang="en-US" altLang="en-US">
              <a:solidFill>
                <a:schemeClr val="bg1"/>
              </a:solidFill>
              <a:latin typeface="Palatino" charset="0"/>
            </a:endParaRPr>
          </a:p>
        </p:txBody>
      </p:sp>
      <p:sp>
        <p:nvSpPr>
          <p:cNvPr id="395268" name="AutoShape 4"/>
          <p:cNvSpPr>
            <a:spLocks noChangeArrowheads="1"/>
          </p:cNvSpPr>
          <p:nvPr/>
        </p:nvSpPr>
        <p:spPr bwMode="auto">
          <a:xfrm>
            <a:off x="5292725" y="5232400"/>
            <a:ext cx="3703638" cy="1214438"/>
          </a:xfrm>
          <a:prstGeom prst="cloudCallout">
            <a:avLst>
              <a:gd name="adj1" fmla="val -25574"/>
              <a:gd name="adj2" fmla="val -97843"/>
            </a:avLst>
          </a:prstGeom>
          <a:solidFill>
            <a:srgbClr val="FF1C1F"/>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solidFill>
                  <a:schemeClr val="bg1"/>
                </a:solidFill>
                <a:latin typeface="Palatino" charset="0"/>
              </a:rPr>
              <a:t>Taxonomy in</a:t>
            </a:r>
          </a:p>
          <a:p>
            <a:pPr algn="ctr"/>
            <a:r>
              <a:rPr lang="en-US" altLang="en-US" sz="2400">
                <a:solidFill>
                  <a:schemeClr val="bg1"/>
                </a:solidFill>
                <a:latin typeface="Palatino" charset="0"/>
              </a:rPr>
              <a:t>Solution Domain</a:t>
            </a:r>
          </a:p>
        </p:txBody>
      </p:sp>
      <p:pic>
        <p:nvPicPr>
          <p:cNvPr id="89093" name="Picture 5" descr="Bridge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70000"/>
            <a:ext cx="8640763"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5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5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animBg="1" autoUpdateAnimBg="0"/>
      <p:bldP spid="395268"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Bridge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1662113"/>
            <a:ext cx="8640763"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3"/>
          <p:cNvSpPr>
            <a:spLocks noGrp="1" noChangeArrowheads="1"/>
          </p:cNvSpPr>
          <p:nvPr>
            <p:ph type="title"/>
          </p:nvPr>
        </p:nvSpPr>
        <p:spPr>
          <a:xfrm>
            <a:off x="1244600" y="222250"/>
            <a:ext cx="7327900" cy="863600"/>
          </a:xfrm>
        </p:spPr>
        <p:txBody>
          <a:bodyPr/>
          <a:lstStyle/>
          <a:p>
            <a:pPr eaLnBrk="1" hangingPunct="1"/>
            <a:r>
              <a:rPr lang="en-US" altLang="en-US" sz="2600" smtClean="0">
                <a:ea typeface="ＭＳ Ｐゴシック" pitchFamily="34" charset="-128"/>
              </a:rPr>
              <a:t>Why the Name Bridge Pattern?</a:t>
            </a:r>
          </a:p>
        </p:txBody>
      </p:sp>
      <p:sp>
        <p:nvSpPr>
          <p:cNvPr id="90116" name="Text Box 4"/>
          <p:cNvSpPr txBox="1">
            <a:spLocks noChangeArrowheads="1"/>
          </p:cNvSpPr>
          <p:nvPr/>
        </p:nvSpPr>
        <p:spPr bwMode="auto">
          <a:xfrm>
            <a:off x="1760538" y="919163"/>
            <a:ext cx="7208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de-DE" altLang="en-US">
              <a:solidFill>
                <a:srgbClr val="FF1C1F"/>
              </a:solidFill>
              <a:latin typeface="Palatino" charset="0"/>
            </a:endParaRPr>
          </a:p>
        </p:txBody>
      </p:sp>
      <p:pic>
        <p:nvPicPr>
          <p:cNvPr id="901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403475"/>
            <a:ext cx="11825288"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AutoShape 6"/>
          <p:cNvSpPr>
            <a:spLocks noChangeArrowheads="1"/>
          </p:cNvSpPr>
          <p:nvPr/>
        </p:nvSpPr>
        <p:spPr bwMode="auto">
          <a:xfrm>
            <a:off x="130175" y="5143500"/>
            <a:ext cx="3584575" cy="1192213"/>
          </a:xfrm>
          <a:prstGeom prst="cloudCallout">
            <a:avLst>
              <a:gd name="adj1" fmla="val 30778"/>
              <a:gd name="adj2" fmla="val -104060"/>
            </a:avLst>
          </a:prstGeom>
          <a:solidFill>
            <a:srgbClr val="FF1C1F"/>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solidFill>
                  <a:schemeClr val="bg1"/>
                </a:solidFill>
                <a:latin typeface="Palatino" charset="0"/>
              </a:rPr>
              <a:t>Taxonomy in</a:t>
            </a:r>
          </a:p>
          <a:p>
            <a:pPr algn="ctr"/>
            <a:r>
              <a:rPr lang="en-US" altLang="en-US" sz="2400">
                <a:solidFill>
                  <a:schemeClr val="bg1"/>
                </a:solidFill>
                <a:latin typeface="Palatino" charset="0"/>
              </a:rPr>
              <a:t>Application  Domain</a:t>
            </a:r>
            <a:endParaRPr lang="en-US" altLang="en-US">
              <a:solidFill>
                <a:schemeClr val="bg1"/>
              </a:solidFill>
              <a:latin typeface="Palatino" charset="0"/>
            </a:endParaRPr>
          </a:p>
        </p:txBody>
      </p:sp>
      <p:sp>
        <p:nvSpPr>
          <p:cNvPr id="90119" name="AutoShape 7"/>
          <p:cNvSpPr>
            <a:spLocks noChangeArrowheads="1"/>
          </p:cNvSpPr>
          <p:nvPr/>
        </p:nvSpPr>
        <p:spPr bwMode="auto">
          <a:xfrm>
            <a:off x="5292725" y="5232400"/>
            <a:ext cx="3703638" cy="1214438"/>
          </a:xfrm>
          <a:prstGeom prst="cloudCallout">
            <a:avLst>
              <a:gd name="adj1" fmla="val -25574"/>
              <a:gd name="adj2" fmla="val -97843"/>
            </a:avLst>
          </a:prstGeom>
          <a:solidFill>
            <a:srgbClr val="FF1C1F"/>
          </a:solidFill>
          <a:ln w="12700">
            <a:solidFill>
              <a:schemeClr val="tx1"/>
            </a:solidFill>
            <a:round/>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sz="2400">
                <a:solidFill>
                  <a:schemeClr val="bg1"/>
                </a:solidFill>
                <a:latin typeface="Palatino" charset="0"/>
              </a:rPr>
              <a:t>Taxonomy in</a:t>
            </a:r>
          </a:p>
          <a:p>
            <a:pPr algn="ctr"/>
            <a:r>
              <a:rPr lang="en-US" altLang="en-US" sz="2400">
                <a:solidFill>
                  <a:schemeClr val="bg1"/>
                </a:solidFill>
                <a:latin typeface="Palatino" charset="0"/>
              </a:rPr>
              <a:t>Solution Domain</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p:spPr>
        <p:txBody>
          <a:bodyPr/>
          <a:lstStyle/>
          <a:p>
            <a:pPr eaLnBrk="1" hangingPunct="1"/>
            <a:r>
              <a:rPr lang="en-US" altLang="en-US" smtClean="0">
                <a:ea typeface="ＭＳ Ｐゴシック" pitchFamily="34" charset="-128"/>
              </a:rPr>
              <a:t>Using a Bridge </a:t>
            </a:r>
          </a:p>
        </p:txBody>
      </p:sp>
      <p:sp>
        <p:nvSpPr>
          <p:cNvPr id="92163" name="Rectangle 3"/>
          <p:cNvSpPr>
            <a:spLocks noGrp="1" noChangeArrowheads="1"/>
          </p:cNvSpPr>
          <p:nvPr>
            <p:ph idx="1"/>
          </p:nvPr>
        </p:nvSpPr>
        <p:spPr>
          <a:xfrm>
            <a:off x="355600" y="952500"/>
            <a:ext cx="8255000" cy="2705100"/>
          </a:xfrm>
        </p:spPr>
        <p:txBody>
          <a:bodyPr/>
          <a:lstStyle/>
          <a:p>
            <a:pPr eaLnBrk="1" hangingPunct="1"/>
            <a:r>
              <a:rPr lang="en-US" altLang="en-US" sz="1800" smtClean="0">
                <a:ea typeface="ＭＳ Ｐゴシック" pitchFamily="34" charset="-128"/>
              </a:rPr>
              <a:t>The bridge pattern can be used to provide multiple implementations under the same interface</a:t>
            </a:r>
          </a:p>
          <a:p>
            <a:pPr lvl="1" eaLnBrk="1" hangingPunct="1"/>
            <a:r>
              <a:rPr lang="en-US" altLang="en-US" sz="1800" smtClean="0">
                <a:ea typeface="ＭＳ Ｐゴシック" pitchFamily="34" charset="-128"/>
              </a:rPr>
              <a:t>Interface to a component that is incomplete (only Stub code is available), not yet known or unavailable during testing</a:t>
            </a:r>
          </a:p>
          <a:p>
            <a:pPr lvl="1" eaLnBrk="1" hangingPunct="1"/>
            <a:r>
              <a:rPr lang="en-US" altLang="en-US" sz="1800" smtClean="0">
                <a:ea typeface="ＭＳ Ｐゴシック" pitchFamily="34" charset="-128"/>
              </a:rPr>
              <a:t>If seat data are required to be read, but the seat is not yet implemented (only stub code available),  or only available by a simulation (AIM or SART), the bridge pattern can be used:</a:t>
            </a:r>
          </a:p>
        </p:txBody>
      </p:sp>
      <p:sp>
        <p:nvSpPr>
          <p:cNvPr id="92164" name="Rectangle 4"/>
          <p:cNvSpPr>
            <a:spLocks noChangeArrowheads="1"/>
          </p:cNvSpPr>
          <p:nvPr/>
        </p:nvSpPr>
        <p:spPr bwMode="auto">
          <a:xfrm>
            <a:off x="684213" y="3849688"/>
            <a:ext cx="1358900" cy="935037"/>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VIP</a:t>
            </a:r>
          </a:p>
        </p:txBody>
      </p:sp>
      <p:sp>
        <p:nvSpPr>
          <p:cNvPr id="92165" name="Rectangle 5"/>
          <p:cNvSpPr>
            <a:spLocks noChangeArrowheads="1"/>
          </p:cNvSpPr>
          <p:nvPr/>
        </p:nvSpPr>
        <p:spPr bwMode="auto">
          <a:xfrm>
            <a:off x="2814638" y="3556000"/>
            <a:ext cx="2730500" cy="12954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lnSpc>
                <a:spcPct val="90000"/>
              </a:lnSpc>
            </a:pPr>
            <a:r>
              <a:rPr lang="en-US" altLang="en-US">
                <a:latin typeface="Palatino" charset="0"/>
              </a:rPr>
              <a:t>Seat </a:t>
            </a:r>
          </a:p>
          <a:p>
            <a:pPr algn="ctr">
              <a:lnSpc>
                <a:spcPct val="90000"/>
              </a:lnSpc>
            </a:pPr>
            <a:r>
              <a:rPr lang="en-US" altLang="en-US">
                <a:latin typeface="Palatino" charset="0"/>
              </a:rPr>
              <a:t>(in Vehicle Subsystem)</a:t>
            </a:r>
          </a:p>
          <a:p>
            <a:pPr algn="ctr">
              <a:lnSpc>
                <a:spcPct val="90000"/>
              </a:lnSpc>
            </a:pPr>
            <a:endParaRPr lang="en-US" altLang="en-US">
              <a:latin typeface="Palatino" charset="0"/>
            </a:endParaRPr>
          </a:p>
        </p:txBody>
      </p:sp>
      <p:sp>
        <p:nvSpPr>
          <p:cNvPr id="92166" name="Rectangle 6"/>
          <p:cNvSpPr>
            <a:spLocks noChangeArrowheads="1"/>
          </p:cNvSpPr>
          <p:nvPr/>
        </p:nvSpPr>
        <p:spPr bwMode="auto">
          <a:xfrm>
            <a:off x="6254750" y="3984625"/>
            <a:ext cx="2493963" cy="6477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i="1">
                <a:latin typeface="Palatino" charset="0"/>
              </a:rPr>
              <a:t>SeatImplementation</a:t>
            </a:r>
            <a:endParaRPr lang="en-US" altLang="en-US">
              <a:latin typeface="Palatino" charset="0"/>
            </a:endParaRPr>
          </a:p>
        </p:txBody>
      </p:sp>
      <p:sp>
        <p:nvSpPr>
          <p:cNvPr id="92167" name="Line 7"/>
          <p:cNvSpPr>
            <a:spLocks noChangeShapeType="1"/>
          </p:cNvSpPr>
          <p:nvPr/>
        </p:nvSpPr>
        <p:spPr bwMode="auto">
          <a:xfrm>
            <a:off x="2055813" y="4367213"/>
            <a:ext cx="749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68" name="Rectangle 8"/>
          <p:cNvSpPr>
            <a:spLocks noChangeArrowheads="1"/>
          </p:cNvSpPr>
          <p:nvPr/>
        </p:nvSpPr>
        <p:spPr bwMode="auto">
          <a:xfrm>
            <a:off x="3529013" y="5424488"/>
            <a:ext cx="1460500" cy="614362"/>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Stub Code</a:t>
            </a:r>
          </a:p>
        </p:txBody>
      </p:sp>
      <p:sp>
        <p:nvSpPr>
          <p:cNvPr id="92169" name="Rectangle 9"/>
          <p:cNvSpPr>
            <a:spLocks noChangeArrowheads="1"/>
          </p:cNvSpPr>
          <p:nvPr/>
        </p:nvSpPr>
        <p:spPr bwMode="auto">
          <a:xfrm>
            <a:off x="7170738" y="5424488"/>
            <a:ext cx="1460500" cy="596900"/>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SARTSeat</a:t>
            </a:r>
          </a:p>
        </p:txBody>
      </p:sp>
      <p:sp>
        <p:nvSpPr>
          <p:cNvPr id="92170" name="Rectangle 10"/>
          <p:cNvSpPr>
            <a:spLocks noChangeArrowheads="1"/>
          </p:cNvSpPr>
          <p:nvPr/>
        </p:nvSpPr>
        <p:spPr bwMode="auto">
          <a:xfrm>
            <a:off x="5357813" y="5408613"/>
            <a:ext cx="1460500" cy="614362"/>
          </a:xfrm>
          <a:prstGeom prst="rect">
            <a:avLst/>
          </a:prstGeom>
          <a:solidFill>
            <a:schemeClr val="bg1"/>
          </a:solidFill>
          <a:ln w="12700">
            <a:solidFill>
              <a:schemeClr val="tx1"/>
            </a:solidFill>
            <a:miter lim="800000"/>
            <a:headEnd/>
            <a:tailEnd/>
          </a:ln>
        </p:spPr>
        <p:txBody>
          <a:bodyPr wrap="none" lIns="90487" tIns="44450" rIns="90487" bIns="44450"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pPr algn="ctr"/>
            <a:r>
              <a:rPr lang="en-US" altLang="en-US">
                <a:latin typeface="Palatino" charset="0"/>
              </a:rPr>
              <a:t>AIMSeat</a:t>
            </a:r>
          </a:p>
        </p:txBody>
      </p:sp>
      <p:sp>
        <p:nvSpPr>
          <p:cNvPr id="92171" name="Line 11"/>
          <p:cNvSpPr>
            <a:spLocks noChangeShapeType="1"/>
          </p:cNvSpPr>
          <p:nvPr/>
        </p:nvSpPr>
        <p:spPr bwMode="auto">
          <a:xfrm>
            <a:off x="5561013" y="4335463"/>
            <a:ext cx="681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2" name="AutoShape 12"/>
          <p:cNvSpPr>
            <a:spLocks noChangeArrowheads="1"/>
          </p:cNvSpPr>
          <p:nvPr/>
        </p:nvSpPr>
        <p:spPr bwMode="auto">
          <a:xfrm>
            <a:off x="7102475" y="4856163"/>
            <a:ext cx="257175" cy="223837"/>
          </a:xfrm>
          <a:prstGeom prst="triangle">
            <a:avLst>
              <a:gd name="adj" fmla="val 49995"/>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92173" name="Line 13"/>
          <p:cNvSpPr>
            <a:spLocks noChangeShapeType="1"/>
          </p:cNvSpPr>
          <p:nvPr/>
        </p:nvSpPr>
        <p:spPr bwMode="auto">
          <a:xfrm>
            <a:off x="7231063" y="4646613"/>
            <a:ext cx="0" cy="206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4" name="Line 14"/>
          <p:cNvSpPr>
            <a:spLocks noChangeShapeType="1"/>
          </p:cNvSpPr>
          <p:nvPr/>
        </p:nvSpPr>
        <p:spPr bwMode="auto">
          <a:xfrm>
            <a:off x="7246938" y="5068888"/>
            <a:ext cx="0"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5" name="Line 15"/>
          <p:cNvSpPr>
            <a:spLocks noChangeShapeType="1"/>
          </p:cNvSpPr>
          <p:nvPr/>
        </p:nvSpPr>
        <p:spPr bwMode="auto">
          <a:xfrm>
            <a:off x="4324350" y="5232400"/>
            <a:ext cx="37290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6" name="Line 16"/>
          <p:cNvSpPr>
            <a:spLocks noChangeShapeType="1"/>
          </p:cNvSpPr>
          <p:nvPr/>
        </p:nvSpPr>
        <p:spPr bwMode="auto">
          <a:xfrm>
            <a:off x="8059738" y="5238750"/>
            <a:ext cx="0" cy="1730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7" name="Line 17"/>
          <p:cNvSpPr>
            <a:spLocks noChangeShapeType="1"/>
          </p:cNvSpPr>
          <p:nvPr/>
        </p:nvSpPr>
        <p:spPr bwMode="auto">
          <a:xfrm>
            <a:off x="6180138" y="523875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8" name="Line 18"/>
          <p:cNvSpPr>
            <a:spLocks noChangeShapeType="1"/>
          </p:cNvSpPr>
          <p:nvPr/>
        </p:nvSpPr>
        <p:spPr bwMode="auto">
          <a:xfrm>
            <a:off x="4318000" y="5256213"/>
            <a:ext cx="0" cy="173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9" name="Rectangle 19"/>
          <p:cNvSpPr>
            <a:spLocks noChangeArrowheads="1"/>
          </p:cNvSpPr>
          <p:nvPr/>
        </p:nvSpPr>
        <p:spPr bwMode="auto">
          <a:xfrm>
            <a:off x="5629275" y="3860800"/>
            <a:ext cx="547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600">
                <a:latin typeface="Palatino" charset="0"/>
              </a:rPr>
              <a:t>imp</a:t>
            </a:r>
          </a:p>
        </p:txBody>
      </p:sp>
      <p:sp>
        <p:nvSpPr>
          <p:cNvPr id="92180" name="Line 20"/>
          <p:cNvSpPr>
            <a:spLocks noChangeShapeType="1"/>
          </p:cNvSpPr>
          <p:nvPr/>
        </p:nvSpPr>
        <p:spPr bwMode="auto">
          <a:xfrm>
            <a:off x="2814638" y="4318000"/>
            <a:ext cx="274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81" name="Text Box 22"/>
          <p:cNvSpPr txBox="1">
            <a:spLocks noChangeArrowheads="1"/>
          </p:cNvSpPr>
          <p:nvPr/>
        </p:nvSpPr>
        <p:spPr bwMode="auto">
          <a:xfrm>
            <a:off x="2940050" y="4295775"/>
            <a:ext cx="1633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a:latin typeface="Palatino" charset="0"/>
              </a:rPr>
              <a:t>GetPosition()</a:t>
            </a:r>
          </a:p>
          <a:p>
            <a:r>
              <a:rPr lang="en-US" altLang="en-US">
                <a:latin typeface="Palatino" charset="0"/>
              </a:rPr>
              <a:t>SetPosition()</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pPr eaLnBrk="1" hangingPunct="1"/>
            <a:r>
              <a:rPr lang="en-US" altLang="en-US" smtClean="0">
                <a:ea typeface="ＭＳ Ｐゴシック" pitchFamily="34" charset="-128"/>
              </a:rPr>
              <a:t>Seat Implementation</a:t>
            </a:r>
          </a:p>
        </p:txBody>
      </p:sp>
      <p:sp>
        <p:nvSpPr>
          <p:cNvPr id="93187" name="Rectangle 1027"/>
          <p:cNvSpPr>
            <a:spLocks noGrp="1" noChangeArrowheads="1"/>
          </p:cNvSpPr>
          <p:nvPr>
            <p:ph idx="1"/>
          </p:nvPr>
        </p:nvSpPr>
        <p:spPr>
          <a:xfrm>
            <a:off x="352425" y="990600"/>
            <a:ext cx="8253413" cy="4921250"/>
          </a:xfrm>
        </p:spPr>
        <p:txBody>
          <a:bodyPr/>
          <a:lstStyle/>
          <a:p>
            <a:pPr eaLnBrk="1" hangingPunct="1">
              <a:lnSpc>
                <a:spcPct val="70000"/>
              </a:lnSpc>
              <a:buFont typeface="Symbol" pitchFamily="18" charset="2"/>
              <a:buNone/>
            </a:pPr>
            <a:r>
              <a:rPr lang="en-US" altLang="en-US" sz="2000" b="1" smtClean="0">
                <a:latin typeface="Courier" charset="0"/>
                <a:ea typeface="ＭＳ Ｐゴシック" pitchFamily="34" charset="-128"/>
              </a:rPr>
              <a:t>public interface SeatImplementation {</a:t>
            </a:r>
          </a:p>
          <a:p>
            <a:pPr eaLnBrk="1" hangingPunct="1">
              <a:lnSpc>
                <a:spcPct val="70000"/>
              </a:lnSpc>
              <a:buFont typeface="Symbol" pitchFamily="18" charset="2"/>
              <a:buNone/>
            </a:pPr>
            <a:r>
              <a:rPr lang="en-US" altLang="en-US" sz="2000" b="1" smtClean="0">
                <a:latin typeface="Courier" charset="0"/>
                <a:ea typeface="ＭＳ Ｐゴシック" pitchFamily="34" charset="-128"/>
              </a:rPr>
              <a:t>  public int GetPosition();</a:t>
            </a:r>
          </a:p>
          <a:p>
            <a:pPr eaLnBrk="1" hangingPunct="1">
              <a:lnSpc>
                <a:spcPct val="70000"/>
              </a:lnSpc>
              <a:buFont typeface="Symbol" pitchFamily="18" charset="2"/>
              <a:buNone/>
            </a:pPr>
            <a:r>
              <a:rPr lang="en-US" altLang="en-US" sz="2000" b="1" smtClean="0">
                <a:latin typeface="Courier" charset="0"/>
                <a:ea typeface="ＭＳ Ｐゴシック" pitchFamily="34" charset="-128"/>
              </a:rPr>
              <a:t>  public void SetPosition(int newPosition);</a:t>
            </a:r>
          </a:p>
          <a:p>
            <a:pPr eaLnBrk="1" hangingPunct="1">
              <a:lnSpc>
                <a:spcPct val="70000"/>
              </a:lnSpc>
              <a:buFont typeface="Symbol" pitchFamily="18" charset="2"/>
              <a:buNone/>
            </a:pPr>
            <a:r>
              <a:rPr lang="en-US" altLang="en-US" sz="2000" b="1" smtClean="0">
                <a:latin typeface="Courier" charset="0"/>
                <a:ea typeface="ＭＳ Ｐゴシック" pitchFamily="34" charset="-128"/>
              </a:rPr>
              <a:t>}</a:t>
            </a:r>
          </a:p>
          <a:p>
            <a:pPr eaLnBrk="1" hangingPunct="1">
              <a:lnSpc>
                <a:spcPct val="70000"/>
              </a:lnSpc>
              <a:buFont typeface="Symbol" pitchFamily="18" charset="2"/>
              <a:buNone/>
            </a:pPr>
            <a:r>
              <a:rPr lang="en-US" altLang="en-US" sz="2000" b="1" smtClean="0">
                <a:latin typeface="Courier" charset="0"/>
                <a:ea typeface="ＭＳ Ｐゴシック" pitchFamily="34" charset="-128"/>
              </a:rPr>
              <a:t>public class Stubcode implements SeatImplementation {</a:t>
            </a:r>
          </a:p>
          <a:p>
            <a:pPr eaLnBrk="1" hangingPunct="1">
              <a:lnSpc>
                <a:spcPct val="70000"/>
              </a:lnSpc>
              <a:buFont typeface="Symbol" pitchFamily="18" charset="2"/>
              <a:buNone/>
            </a:pPr>
            <a:r>
              <a:rPr lang="en-US" altLang="en-US" sz="2000" b="1" smtClean="0">
                <a:latin typeface="Courier" charset="0"/>
                <a:ea typeface="ＭＳ Ｐゴシック" pitchFamily="34" charset="-128"/>
              </a:rPr>
              <a:t>  public int GetPosition() {</a:t>
            </a:r>
          </a:p>
          <a:p>
            <a:pPr eaLnBrk="1" hangingPunct="1">
              <a:lnSpc>
                <a:spcPct val="40000"/>
              </a:lnSpc>
              <a:buFont typeface="Symbol" pitchFamily="18" charset="2"/>
              <a:buNone/>
            </a:pPr>
            <a:r>
              <a:rPr lang="en-US" altLang="en-US" sz="2000" b="1" smtClean="0">
                <a:latin typeface="Courier" charset="0"/>
                <a:ea typeface="ＭＳ Ｐゴシック" pitchFamily="34" charset="-128"/>
              </a:rPr>
              <a:t>    // stub code for GetPosition</a:t>
            </a:r>
          </a:p>
          <a:p>
            <a:pPr eaLnBrk="1" hangingPunct="1">
              <a:lnSpc>
                <a:spcPct val="40000"/>
              </a:lnSpc>
              <a:buFont typeface="Symbol" pitchFamily="18" charset="2"/>
              <a:buNone/>
            </a:pPr>
            <a:r>
              <a:rPr lang="en-US" altLang="en-US" sz="2000" b="1" smtClean="0">
                <a:latin typeface="Courier" charset="0"/>
                <a:ea typeface="ＭＳ Ｐゴシック" pitchFamily="34" charset="-128"/>
              </a:rPr>
              <a:t>  }</a:t>
            </a:r>
          </a:p>
          <a:p>
            <a:pPr eaLnBrk="1" hangingPunct="1">
              <a:lnSpc>
                <a:spcPct val="40000"/>
              </a:lnSpc>
              <a:buFont typeface="Symbol" pitchFamily="18" charset="2"/>
              <a:buNone/>
            </a:pPr>
            <a:r>
              <a:rPr lang="en-US" altLang="en-US" sz="2000" b="1" smtClean="0">
                <a:latin typeface="Courier" charset="0"/>
                <a:ea typeface="ＭＳ Ｐゴシック" pitchFamily="34" charset="-128"/>
              </a:rPr>
              <a:t>  ...</a:t>
            </a:r>
          </a:p>
          <a:p>
            <a:pPr eaLnBrk="1" hangingPunct="1">
              <a:lnSpc>
                <a:spcPct val="40000"/>
              </a:lnSpc>
              <a:buFont typeface="Symbol" pitchFamily="18" charset="2"/>
              <a:buNone/>
            </a:pPr>
            <a:r>
              <a:rPr lang="en-US" altLang="en-US" sz="2000" b="1" smtClean="0">
                <a:latin typeface="Courier" charset="0"/>
                <a:ea typeface="ＭＳ Ｐゴシック" pitchFamily="34" charset="-128"/>
              </a:rPr>
              <a:t>}</a:t>
            </a:r>
          </a:p>
          <a:p>
            <a:pPr eaLnBrk="1" hangingPunct="1">
              <a:lnSpc>
                <a:spcPct val="70000"/>
              </a:lnSpc>
              <a:buFont typeface="Symbol" pitchFamily="18" charset="2"/>
              <a:buNone/>
            </a:pPr>
            <a:r>
              <a:rPr lang="en-US" altLang="en-US" sz="2000" b="1" smtClean="0">
                <a:latin typeface="Courier" charset="0"/>
                <a:ea typeface="ＭＳ Ｐゴシック" pitchFamily="34" charset="-128"/>
              </a:rPr>
              <a:t>public class AimSeat implements SeatImplementation {</a:t>
            </a:r>
          </a:p>
          <a:p>
            <a:pPr eaLnBrk="1" hangingPunct="1">
              <a:lnSpc>
                <a:spcPct val="70000"/>
              </a:lnSpc>
              <a:buFont typeface="Symbol" pitchFamily="18" charset="2"/>
              <a:buNone/>
            </a:pPr>
            <a:r>
              <a:rPr lang="en-US" altLang="en-US" sz="2000" b="1" smtClean="0">
                <a:latin typeface="Courier" charset="0"/>
                <a:ea typeface="ＭＳ Ｐゴシック" pitchFamily="34" charset="-128"/>
              </a:rPr>
              <a:t>  public int GetPosition() {</a:t>
            </a:r>
          </a:p>
          <a:p>
            <a:pPr eaLnBrk="1" hangingPunct="1">
              <a:lnSpc>
                <a:spcPct val="40000"/>
              </a:lnSpc>
              <a:buFont typeface="Symbol" pitchFamily="18" charset="2"/>
              <a:buNone/>
            </a:pPr>
            <a:r>
              <a:rPr lang="en-US" altLang="en-US" sz="2000" b="1" smtClean="0">
                <a:latin typeface="Courier" charset="0"/>
                <a:ea typeface="ＭＳ Ｐゴシック" pitchFamily="34" charset="-128"/>
              </a:rPr>
              <a:t>    // actual call to the AIM simulation system</a:t>
            </a:r>
          </a:p>
          <a:p>
            <a:pPr eaLnBrk="1" hangingPunct="1">
              <a:lnSpc>
                <a:spcPct val="40000"/>
              </a:lnSpc>
              <a:buFont typeface="Symbol" pitchFamily="18" charset="2"/>
              <a:buNone/>
            </a:pPr>
            <a:r>
              <a:rPr lang="en-US" altLang="en-US" sz="2000" b="1" smtClean="0">
                <a:latin typeface="Courier" charset="0"/>
                <a:ea typeface="ＭＳ Ｐゴシック" pitchFamily="34" charset="-128"/>
              </a:rPr>
              <a:t>  }</a:t>
            </a:r>
          </a:p>
          <a:p>
            <a:pPr eaLnBrk="1" hangingPunct="1">
              <a:lnSpc>
                <a:spcPct val="40000"/>
              </a:lnSpc>
              <a:buFont typeface="Symbol" pitchFamily="18" charset="2"/>
              <a:buNone/>
            </a:pPr>
            <a:r>
              <a:rPr lang="en-US" altLang="en-US" sz="2000" b="1" smtClean="0">
                <a:latin typeface="Courier" charset="0"/>
                <a:ea typeface="ＭＳ Ｐゴシック" pitchFamily="34" charset="-128"/>
              </a:rPr>
              <a:t>  ….</a:t>
            </a:r>
          </a:p>
          <a:p>
            <a:pPr eaLnBrk="1" hangingPunct="1">
              <a:lnSpc>
                <a:spcPct val="40000"/>
              </a:lnSpc>
              <a:buFont typeface="Symbol" pitchFamily="18" charset="2"/>
              <a:buNone/>
            </a:pPr>
            <a:r>
              <a:rPr lang="en-US" altLang="en-US" sz="2000" b="1" smtClean="0">
                <a:latin typeface="Courier" charset="0"/>
                <a:ea typeface="ＭＳ Ｐゴシック" pitchFamily="34" charset="-128"/>
              </a:rPr>
              <a:t>}</a:t>
            </a:r>
          </a:p>
          <a:p>
            <a:pPr eaLnBrk="1" hangingPunct="1">
              <a:lnSpc>
                <a:spcPct val="70000"/>
              </a:lnSpc>
              <a:buFont typeface="Symbol" pitchFamily="18" charset="2"/>
              <a:buNone/>
            </a:pPr>
            <a:r>
              <a:rPr lang="en-US" altLang="en-US" sz="2000" b="1" smtClean="0">
                <a:latin typeface="Courier" charset="0"/>
                <a:ea typeface="ＭＳ Ｐゴシック" pitchFamily="34" charset="-128"/>
              </a:rPr>
              <a:t>public class SARTSeat implements SeatImplementation {</a:t>
            </a:r>
          </a:p>
          <a:p>
            <a:pPr eaLnBrk="1" hangingPunct="1">
              <a:lnSpc>
                <a:spcPct val="70000"/>
              </a:lnSpc>
              <a:buFont typeface="Symbol" pitchFamily="18" charset="2"/>
              <a:buNone/>
            </a:pPr>
            <a:r>
              <a:rPr lang="en-US" altLang="en-US" sz="2000" b="1" smtClean="0">
                <a:latin typeface="Courier" charset="0"/>
                <a:ea typeface="ＭＳ Ｐゴシック" pitchFamily="34" charset="-128"/>
              </a:rPr>
              <a:t>  public int GetPosition() {</a:t>
            </a:r>
          </a:p>
          <a:p>
            <a:pPr eaLnBrk="1" hangingPunct="1">
              <a:lnSpc>
                <a:spcPct val="50000"/>
              </a:lnSpc>
              <a:buFont typeface="Symbol" pitchFamily="18" charset="2"/>
              <a:buNone/>
            </a:pPr>
            <a:r>
              <a:rPr lang="en-US" altLang="en-US" sz="2000" b="1" smtClean="0">
                <a:latin typeface="Courier" charset="0"/>
                <a:ea typeface="ＭＳ Ｐゴシック" pitchFamily="34" charset="-128"/>
              </a:rPr>
              <a:t>    // actual call to the SART seat simulator</a:t>
            </a:r>
          </a:p>
          <a:p>
            <a:pPr eaLnBrk="1" hangingPunct="1">
              <a:lnSpc>
                <a:spcPct val="30000"/>
              </a:lnSpc>
              <a:buFont typeface="Symbol" pitchFamily="18" charset="2"/>
              <a:buNone/>
            </a:pPr>
            <a:r>
              <a:rPr lang="en-US" altLang="en-US" sz="2000" b="1" smtClean="0">
                <a:latin typeface="Courier" charset="0"/>
                <a:ea typeface="ＭＳ Ｐゴシック" pitchFamily="34" charset="-128"/>
              </a:rPr>
              <a:t> }</a:t>
            </a:r>
          </a:p>
          <a:p>
            <a:pPr eaLnBrk="1" hangingPunct="1">
              <a:lnSpc>
                <a:spcPct val="30000"/>
              </a:lnSpc>
              <a:buFont typeface="Symbol" pitchFamily="18" charset="2"/>
              <a:buNone/>
            </a:pPr>
            <a:r>
              <a:rPr lang="en-US" altLang="en-US" sz="2000" b="1" smtClean="0">
                <a:latin typeface="Courier" charset="0"/>
                <a:ea typeface="ＭＳ Ｐゴシック" pitchFamily="34" charset="-128"/>
              </a:rPr>
              <a:t>  ...</a:t>
            </a:r>
          </a:p>
          <a:p>
            <a:pPr eaLnBrk="1" hangingPunct="1">
              <a:lnSpc>
                <a:spcPct val="30000"/>
              </a:lnSpc>
              <a:buFont typeface="Symbol" pitchFamily="18" charset="2"/>
              <a:buNone/>
            </a:pPr>
            <a:r>
              <a:rPr lang="en-US" altLang="en-US" sz="2000" b="1" smtClean="0">
                <a:latin typeface="Courier" charset="0"/>
                <a:ea typeface="ＭＳ Ｐゴシック" pitchFamily="34" charset="-128"/>
              </a:rPr>
              <a:t>}</a:t>
            </a:r>
            <a:endParaRPr lang="en-US" altLang="en-US" sz="2000" smtClean="0">
              <a:ea typeface="ＭＳ Ｐゴシック" pitchFamily="34" charset="-128"/>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en-US" smtClean="0">
                <a:ea typeface="ＭＳ Ｐゴシック" pitchFamily="34" charset="-128"/>
              </a:rPr>
              <a:t>Another use of the Bridge Pattern:</a:t>
            </a:r>
            <a:br>
              <a:rPr lang="en-US" altLang="en-US" smtClean="0">
                <a:ea typeface="ＭＳ Ｐゴシック" pitchFamily="34" charset="-128"/>
              </a:rPr>
            </a:br>
            <a:r>
              <a:rPr lang="en-US" altLang="en-US" smtClean="0">
                <a:ea typeface="ＭＳ Ｐゴシック" pitchFamily="34" charset="-128"/>
              </a:rPr>
              <a:t>Support multiple Database Vendors</a:t>
            </a:r>
          </a:p>
        </p:txBody>
      </p:sp>
      <p:grpSp>
        <p:nvGrpSpPr>
          <p:cNvPr id="94211" name="Group 3"/>
          <p:cNvGrpSpPr>
            <a:grpSpLocks/>
          </p:cNvGrpSpPr>
          <p:nvPr/>
        </p:nvGrpSpPr>
        <p:grpSpPr bwMode="auto">
          <a:xfrm>
            <a:off x="5114925" y="3059113"/>
            <a:ext cx="2655888" cy="663575"/>
            <a:chOff x="3491" y="1927"/>
            <a:chExt cx="1558" cy="418"/>
          </a:xfrm>
        </p:grpSpPr>
        <p:sp>
          <p:nvSpPr>
            <p:cNvPr id="94245" name="Rectangle 4"/>
            <p:cNvSpPr>
              <a:spLocks noChangeArrowheads="1"/>
            </p:cNvSpPr>
            <p:nvPr/>
          </p:nvSpPr>
          <p:spPr bwMode="auto">
            <a:xfrm>
              <a:off x="3491" y="1927"/>
              <a:ext cx="1558" cy="41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94246" name="Rectangle 5"/>
            <p:cNvSpPr>
              <a:spLocks noChangeArrowheads="1"/>
            </p:cNvSpPr>
            <p:nvPr/>
          </p:nvSpPr>
          <p:spPr bwMode="auto">
            <a:xfrm>
              <a:off x="3533" y="2069"/>
              <a:ext cx="13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LeagueStoreImplementor</a:t>
              </a:r>
              <a:endParaRPr lang="en-US" altLang="en-US" b="0">
                <a:latin typeface="Lucida Sans Typewriter" pitchFamily="49" charset="0"/>
              </a:endParaRPr>
            </a:p>
          </p:txBody>
        </p:sp>
      </p:grpSp>
      <p:sp>
        <p:nvSpPr>
          <p:cNvPr id="94212" name="Line 6"/>
          <p:cNvSpPr>
            <a:spLocks noChangeShapeType="1"/>
          </p:cNvSpPr>
          <p:nvPr/>
        </p:nvSpPr>
        <p:spPr bwMode="auto">
          <a:xfrm>
            <a:off x="4097338" y="3368675"/>
            <a:ext cx="101758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3" name="Freeform 7"/>
          <p:cNvSpPr>
            <a:spLocks/>
          </p:cNvSpPr>
          <p:nvPr/>
        </p:nvSpPr>
        <p:spPr bwMode="auto">
          <a:xfrm>
            <a:off x="3548063" y="4273550"/>
            <a:ext cx="3586162" cy="177800"/>
          </a:xfrm>
          <a:custGeom>
            <a:avLst/>
            <a:gdLst>
              <a:gd name="T0" fmla="*/ 0 w 2447"/>
              <a:gd name="T1" fmla="*/ 0 h 112"/>
              <a:gd name="T2" fmla="*/ 2147483647 w 2447"/>
              <a:gd name="T3" fmla="*/ 0 h 112"/>
              <a:gd name="T4" fmla="*/ 2147483647 w 2447"/>
              <a:gd name="T5" fmla="*/ 2147483647 h 112"/>
              <a:gd name="T6" fmla="*/ 0 60000 65536"/>
              <a:gd name="T7" fmla="*/ 0 60000 65536"/>
              <a:gd name="T8" fmla="*/ 0 60000 65536"/>
              <a:gd name="T9" fmla="*/ 0 w 2447"/>
              <a:gd name="T10" fmla="*/ 0 h 112"/>
              <a:gd name="T11" fmla="*/ 2447 w 2447"/>
              <a:gd name="T12" fmla="*/ 112 h 112"/>
            </a:gdLst>
            <a:ahLst/>
            <a:cxnLst>
              <a:cxn ang="T6">
                <a:pos x="T0" y="T1"/>
              </a:cxn>
              <a:cxn ang="T7">
                <a:pos x="T2" y="T3"/>
              </a:cxn>
              <a:cxn ang="T8">
                <a:pos x="T4" y="T5"/>
              </a:cxn>
            </a:cxnLst>
            <a:rect l="T9" t="T10" r="T11" b="T12"/>
            <a:pathLst>
              <a:path w="2447" h="112">
                <a:moveTo>
                  <a:pt x="0" y="0"/>
                </a:moveTo>
                <a:lnTo>
                  <a:pt x="2447" y="0"/>
                </a:lnTo>
                <a:lnTo>
                  <a:pt x="2447" y="11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14" name="Line 8"/>
          <p:cNvSpPr>
            <a:spLocks noChangeShapeType="1"/>
          </p:cNvSpPr>
          <p:nvPr/>
        </p:nvSpPr>
        <p:spPr bwMode="auto">
          <a:xfrm>
            <a:off x="5340350" y="4273550"/>
            <a:ext cx="1588" cy="1555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4215" name="Group 9"/>
          <p:cNvGrpSpPr>
            <a:grpSpLocks/>
          </p:cNvGrpSpPr>
          <p:nvPr/>
        </p:nvGrpSpPr>
        <p:grpSpPr bwMode="auto">
          <a:xfrm>
            <a:off x="1836738" y="3038475"/>
            <a:ext cx="2260600" cy="661988"/>
            <a:chOff x="1253" y="1914"/>
            <a:chExt cx="1543" cy="417"/>
          </a:xfrm>
        </p:grpSpPr>
        <p:sp>
          <p:nvSpPr>
            <p:cNvPr id="94243" name="Rectangle 10"/>
            <p:cNvSpPr>
              <a:spLocks noChangeArrowheads="1"/>
            </p:cNvSpPr>
            <p:nvPr/>
          </p:nvSpPr>
          <p:spPr bwMode="auto">
            <a:xfrm>
              <a:off x="1253" y="1914"/>
              <a:ext cx="1543" cy="41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94244" name="Rectangle 11"/>
            <p:cNvSpPr>
              <a:spLocks noChangeArrowheads="1"/>
            </p:cNvSpPr>
            <p:nvPr/>
          </p:nvSpPr>
          <p:spPr bwMode="auto">
            <a:xfrm>
              <a:off x="1656" y="2056"/>
              <a:ext cx="8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LeagueStore</a:t>
              </a:r>
              <a:endParaRPr lang="en-US" altLang="en-US" b="0">
                <a:latin typeface="Lucida Sans Typewriter" pitchFamily="49" charset="0"/>
              </a:endParaRPr>
            </a:p>
          </p:txBody>
        </p:sp>
      </p:grpSp>
      <p:sp>
        <p:nvSpPr>
          <p:cNvPr id="94216" name="Rectangle 12"/>
          <p:cNvSpPr>
            <a:spLocks noChangeArrowheads="1"/>
          </p:cNvSpPr>
          <p:nvPr/>
        </p:nvSpPr>
        <p:spPr bwMode="auto">
          <a:xfrm>
            <a:off x="4216400" y="3070225"/>
            <a:ext cx="322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imp</a:t>
            </a:r>
            <a:endParaRPr lang="en-US" altLang="en-US" b="0">
              <a:latin typeface="Lucida Sans Typewriter" pitchFamily="49" charset="0"/>
            </a:endParaRPr>
          </a:p>
        </p:txBody>
      </p:sp>
      <p:sp>
        <p:nvSpPr>
          <p:cNvPr id="94217" name="Freeform 13"/>
          <p:cNvSpPr>
            <a:spLocks/>
          </p:cNvSpPr>
          <p:nvPr/>
        </p:nvSpPr>
        <p:spPr bwMode="auto">
          <a:xfrm>
            <a:off x="4097338" y="3302000"/>
            <a:ext cx="265112" cy="155575"/>
          </a:xfrm>
          <a:custGeom>
            <a:avLst/>
            <a:gdLst>
              <a:gd name="T0" fmla="*/ 2147483647 w 181"/>
              <a:gd name="T1" fmla="*/ 0 h 98"/>
              <a:gd name="T2" fmla="*/ 0 w 181"/>
              <a:gd name="T3" fmla="*/ 2147483647 h 98"/>
              <a:gd name="T4" fmla="*/ 2147483647 w 181"/>
              <a:gd name="T5" fmla="*/ 2147483647 h 98"/>
              <a:gd name="T6" fmla="*/ 2147483647 w 181"/>
              <a:gd name="T7" fmla="*/ 2147483647 h 98"/>
              <a:gd name="T8" fmla="*/ 2147483647 w 181"/>
              <a:gd name="T9" fmla="*/ 0 h 98"/>
              <a:gd name="T10" fmla="*/ 0 60000 65536"/>
              <a:gd name="T11" fmla="*/ 0 60000 65536"/>
              <a:gd name="T12" fmla="*/ 0 60000 65536"/>
              <a:gd name="T13" fmla="*/ 0 60000 65536"/>
              <a:gd name="T14" fmla="*/ 0 60000 65536"/>
              <a:gd name="T15" fmla="*/ 0 w 181"/>
              <a:gd name="T16" fmla="*/ 0 h 98"/>
              <a:gd name="T17" fmla="*/ 181 w 181"/>
              <a:gd name="T18" fmla="*/ 98 h 98"/>
            </a:gdLst>
            <a:ahLst/>
            <a:cxnLst>
              <a:cxn ang="T10">
                <a:pos x="T0" y="T1"/>
              </a:cxn>
              <a:cxn ang="T11">
                <a:pos x="T2" y="T3"/>
              </a:cxn>
              <a:cxn ang="T12">
                <a:pos x="T4" y="T5"/>
              </a:cxn>
              <a:cxn ang="T13">
                <a:pos x="T6" y="T7"/>
              </a:cxn>
              <a:cxn ang="T14">
                <a:pos x="T8" y="T9"/>
              </a:cxn>
            </a:cxnLst>
            <a:rect l="T15" t="T16" r="T17" b="T18"/>
            <a:pathLst>
              <a:path w="181" h="98">
                <a:moveTo>
                  <a:pt x="84" y="0"/>
                </a:moveTo>
                <a:lnTo>
                  <a:pt x="0" y="56"/>
                </a:lnTo>
                <a:lnTo>
                  <a:pt x="84" y="98"/>
                </a:lnTo>
                <a:lnTo>
                  <a:pt x="181" y="56"/>
                </a:lnTo>
                <a:lnTo>
                  <a:pt x="84" y="0"/>
                </a:lnTo>
                <a:close/>
              </a:path>
            </a:pathLst>
          </a:custGeom>
          <a:solidFill>
            <a:srgbClr val="FFFFFF"/>
          </a:solidFill>
          <a:ln w="22225">
            <a:solidFill>
              <a:srgbClr val="FFFFFF"/>
            </a:solidFill>
            <a:round/>
            <a:headEnd/>
            <a:tailEnd/>
          </a:ln>
        </p:spPr>
        <p:txBody>
          <a:bodyPr/>
          <a:lstStyle/>
          <a:p>
            <a:endParaRPr lang="en-US"/>
          </a:p>
        </p:txBody>
      </p:sp>
      <p:sp>
        <p:nvSpPr>
          <p:cNvPr id="94218" name="Freeform 14"/>
          <p:cNvSpPr>
            <a:spLocks/>
          </p:cNvSpPr>
          <p:nvPr/>
        </p:nvSpPr>
        <p:spPr bwMode="auto">
          <a:xfrm>
            <a:off x="4097338" y="3302000"/>
            <a:ext cx="265112" cy="155575"/>
          </a:xfrm>
          <a:custGeom>
            <a:avLst/>
            <a:gdLst>
              <a:gd name="T0" fmla="*/ 2147483647 w 181"/>
              <a:gd name="T1" fmla="*/ 0 h 98"/>
              <a:gd name="T2" fmla="*/ 0 w 181"/>
              <a:gd name="T3" fmla="*/ 2147483647 h 98"/>
              <a:gd name="T4" fmla="*/ 2147483647 w 181"/>
              <a:gd name="T5" fmla="*/ 2147483647 h 98"/>
              <a:gd name="T6" fmla="*/ 2147483647 w 181"/>
              <a:gd name="T7" fmla="*/ 2147483647 h 98"/>
              <a:gd name="T8" fmla="*/ 2147483647 w 181"/>
              <a:gd name="T9" fmla="*/ 0 h 98"/>
              <a:gd name="T10" fmla="*/ 0 60000 65536"/>
              <a:gd name="T11" fmla="*/ 0 60000 65536"/>
              <a:gd name="T12" fmla="*/ 0 60000 65536"/>
              <a:gd name="T13" fmla="*/ 0 60000 65536"/>
              <a:gd name="T14" fmla="*/ 0 60000 65536"/>
              <a:gd name="T15" fmla="*/ 0 w 181"/>
              <a:gd name="T16" fmla="*/ 0 h 98"/>
              <a:gd name="T17" fmla="*/ 181 w 181"/>
              <a:gd name="T18" fmla="*/ 98 h 98"/>
            </a:gdLst>
            <a:ahLst/>
            <a:cxnLst>
              <a:cxn ang="T10">
                <a:pos x="T0" y="T1"/>
              </a:cxn>
              <a:cxn ang="T11">
                <a:pos x="T2" y="T3"/>
              </a:cxn>
              <a:cxn ang="T12">
                <a:pos x="T4" y="T5"/>
              </a:cxn>
              <a:cxn ang="T13">
                <a:pos x="T6" y="T7"/>
              </a:cxn>
              <a:cxn ang="T14">
                <a:pos x="T8" y="T9"/>
              </a:cxn>
            </a:cxnLst>
            <a:rect l="T15" t="T16" r="T17" b="T18"/>
            <a:pathLst>
              <a:path w="181" h="98">
                <a:moveTo>
                  <a:pt x="84" y="0"/>
                </a:moveTo>
                <a:lnTo>
                  <a:pt x="0" y="42"/>
                </a:lnTo>
                <a:lnTo>
                  <a:pt x="84" y="98"/>
                </a:lnTo>
                <a:lnTo>
                  <a:pt x="181" y="42"/>
                </a:lnTo>
                <a:lnTo>
                  <a:pt x="84" y="0"/>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94219" name="Group 15"/>
          <p:cNvGrpSpPr>
            <a:grpSpLocks/>
          </p:cNvGrpSpPr>
          <p:nvPr/>
        </p:nvGrpSpPr>
        <p:grpSpPr bwMode="auto">
          <a:xfrm>
            <a:off x="4545013" y="4429125"/>
            <a:ext cx="1630362" cy="639763"/>
            <a:chOff x="3102" y="2790"/>
            <a:chExt cx="1112" cy="403"/>
          </a:xfrm>
        </p:grpSpPr>
        <p:sp>
          <p:nvSpPr>
            <p:cNvPr id="94239" name="Rectangle 16"/>
            <p:cNvSpPr>
              <a:spLocks noChangeArrowheads="1"/>
            </p:cNvSpPr>
            <p:nvPr/>
          </p:nvSpPr>
          <p:spPr bwMode="auto">
            <a:xfrm>
              <a:off x="3102" y="2790"/>
              <a:ext cx="1112" cy="40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nvGrpSpPr>
            <p:cNvPr id="94240" name="Group 17"/>
            <p:cNvGrpSpPr>
              <a:grpSpLocks/>
            </p:cNvGrpSpPr>
            <p:nvPr/>
          </p:nvGrpSpPr>
          <p:grpSpPr bwMode="auto">
            <a:xfrm>
              <a:off x="3289" y="2869"/>
              <a:ext cx="806" cy="247"/>
              <a:chOff x="3289" y="2880"/>
              <a:chExt cx="806" cy="247"/>
            </a:xfrm>
          </p:grpSpPr>
          <p:sp>
            <p:nvSpPr>
              <p:cNvPr id="94241" name="Rectangle 18"/>
              <p:cNvSpPr>
                <a:spLocks noChangeArrowheads="1"/>
              </p:cNvSpPr>
              <p:nvPr/>
            </p:nvSpPr>
            <p:spPr bwMode="auto">
              <a:xfrm>
                <a:off x="3355" y="2880"/>
                <a:ext cx="6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XML Store</a:t>
                </a:r>
                <a:endParaRPr lang="en-US" altLang="en-US" b="0">
                  <a:latin typeface="Lucida Sans Typewriter" pitchFamily="49" charset="0"/>
                </a:endParaRPr>
              </a:p>
            </p:txBody>
          </p:sp>
          <p:sp>
            <p:nvSpPr>
              <p:cNvPr id="94242" name="Rectangle 19"/>
              <p:cNvSpPr>
                <a:spLocks noChangeArrowheads="1"/>
              </p:cNvSpPr>
              <p:nvPr/>
            </p:nvSpPr>
            <p:spPr bwMode="auto">
              <a:xfrm>
                <a:off x="3289" y="2991"/>
                <a:ext cx="8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Implementor</a:t>
                </a:r>
                <a:endParaRPr lang="en-US" altLang="en-US" b="0">
                  <a:latin typeface="Lucida Sans Typewriter" pitchFamily="49" charset="0"/>
                </a:endParaRPr>
              </a:p>
            </p:txBody>
          </p:sp>
        </p:grpSp>
      </p:grpSp>
      <p:grpSp>
        <p:nvGrpSpPr>
          <p:cNvPr id="94220" name="Group 20"/>
          <p:cNvGrpSpPr>
            <a:grpSpLocks/>
          </p:cNvGrpSpPr>
          <p:nvPr/>
        </p:nvGrpSpPr>
        <p:grpSpPr bwMode="auto">
          <a:xfrm>
            <a:off x="2752725" y="4429125"/>
            <a:ext cx="1630363" cy="639763"/>
            <a:chOff x="1879" y="2790"/>
            <a:chExt cx="1112" cy="403"/>
          </a:xfrm>
        </p:grpSpPr>
        <p:sp>
          <p:nvSpPr>
            <p:cNvPr id="94235" name="Rectangle 21"/>
            <p:cNvSpPr>
              <a:spLocks noChangeArrowheads="1"/>
            </p:cNvSpPr>
            <p:nvPr/>
          </p:nvSpPr>
          <p:spPr bwMode="auto">
            <a:xfrm>
              <a:off x="1879" y="2790"/>
              <a:ext cx="1112" cy="40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nvGrpSpPr>
            <p:cNvPr id="94236" name="Group 22"/>
            <p:cNvGrpSpPr>
              <a:grpSpLocks/>
            </p:cNvGrpSpPr>
            <p:nvPr/>
          </p:nvGrpSpPr>
          <p:grpSpPr bwMode="auto">
            <a:xfrm>
              <a:off x="2066" y="2869"/>
              <a:ext cx="806" cy="247"/>
              <a:chOff x="2065" y="2880"/>
              <a:chExt cx="806" cy="247"/>
            </a:xfrm>
          </p:grpSpPr>
          <p:sp>
            <p:nvSpPr>
              <p:cNvPr id="94237" name="Rectangle 23"/>
              <p:cNvSpPr>
                <a:spLocks noChangeArrowheads="1"/>
              </p:cNvSpPr>
              <p:nvPr/>
            </p:nvSpPr>
            <p:spPr bwMode="auto">
              <a:xfrm>
                <a:off x="2098" y="2880"/>
                <a:ext cx="7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Stub Store</a:t>
                </a:r>
                <a:endParaRPr lang="en-US" altLang="en-US" b="0">
                  <a:latin typeface="Lucida Sans Typewriter" pitchFamily="49" charset="0"/>
                </a:endParaRPr>
              </a:p>
            </p:txBody>
          </p:sp>
          <p:sp>
            <p:nvSpPr>
              <p:cNvPr id="94238" name="Rectangle 24"/>
              <p:cNvSpPr>
                <a:spLocks noChangeArrowheads="1"/>
              </p:cNvSpPr>
              <p:nvPr/>
            </p:nvSpPr>
            <p:spPr bwMode="auto">
              <a:xfrm>
                <a:off x="2065" y="2991"/>
                <a:ext cx="8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Implementor</a:t>
                </a:r>
                <a:endParaRPr lang="en-US" altLang="en-US" b="0">
                  <a:latin typeface="Lucida Sans Typewriter" pitchFamily="49" charset="0"/>
                </a:endParaRPr>
              </a:p>
            </p:txBody>
          </p:sp>
        </p:grpSp>
      </p:grpSp>
      <p:sp>
        <p:nvSpPr>
          <p:cNvPr id="94221" name="Line 25"/>
          <p:cNvSpPr>
            <a:spLocks noChangeShapeType="1"/>
          </p:cNvSpPr>
          <p:nvPr/>
        </p:nvSpPr>
        <p:spPr bwMode="auto">
          <a:xfrm>
            <a:off x="3548063" y="4273550"/>
            <a:ext cx="1587" cy="1555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4222" name="Group 26"/>
          <p:cNvGrpSpPr>
            <a:grpSpLocks/>
          </p:cNvGrpSpPr>
          <p:nvPr/>
        </p:nvGrpSpPr>
        <p:grpSpPr bwMode="auto">
          <a:xfrm>
            <a:off x="6359525" y="4429125"/>
            <a:ext cx="1568450" cy="617538"/>
            <a:chOff x="4340" y="2790"/>
            <a:chExt cx="1070" cy="389"/>
          </a:xfrm>
        </p:grpSpPr>
        <p:sp>
          <p:nvSpPr>
            <p:cNvPr id="94231" name="Rectangle 27"/>
            <p:cNvSpPr>
              <a:spLocks noChangeArrowheads="1"/>
            </p:cNvSpPr>
            <p:nvPr/>
          </p:nvSpPr>
          <p:spPr bwMode="auto">
            <a:xfrm>
              <a:off x="4340" y="2790"/>
              <a:ext cx="1070" cy="38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grpSp>
          <p:nvGrpSpPr>
            <p:cNvPr id="94232" name="Group 28"/>
            <p:cNvGrpSpPr>
              <a:grpSpLocks/>
            </p:cNvGrpSpPr>
            <p:nvPr/>
          </p:nvGrpSpPr>
          <p:grpSpPr bwMode="auto">
            <a:xfrm>
              <a:off x="4507" y="2862"/>
              <a:ext cx="806" cy="247"/>
              <a:chOff x="4512" y="2880"/>
              <a:chExt cx="806" cy="247"/>
            </a:xfrm>
          </p:grpSpPr>
          <p:sp>
            <p:nvSpPr>
              <p:cNvPr id="94233" name="Rectangle 29"/>
              <p:cNvSpPr>
                <a:spLocks noChangeArrowheads="1"/>
              </p:cNvSpPr>
              <p:nvPr/>
            </p:nvSpPr>
            <p:spPr bwMode="auto">
              <a:xfrm>
                <a:off x="4544" y="2880"/>
                <a:ext cx="7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JDBC Store</a:t>
                </a:r>
                <a:endParaRPr lang="en-US" altLang="en-US" b="0">
                  <a:latin typeface="Lucida Sans Typewriter" pitchFamily="49" charset="0"/>
                </a:endParaRPr>
              </a:p>
            </p:txBody>
          </p:sp>
          <p:sp>
            <p:nvSpPr>
              <p:cNvPr id="94234" name="Rectangle 30"/>
              <p:cNvSpPr>
                <a:spLocks noChangeArrowheads="1"/>
              </p:cNvSpPr>
              <p:nvPr/>
            </p:nvSpPr>
            <p:spPr bwMode="auto">
              <a:xfrm>
                <a:off x="4512" y="2991"/>
                <a:ext cx="8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Implementor</a:t>
                </a:r>
                <a:endParaRPr lang="en-US" altLang="en-US" b="0">
                  <a:latin typeface="Lucida Sans Typewriter" pitchFamily="49" charset="0"/>
                </a:endParaRPr>
              </a:p>
            </p:txBody>
          </p:sp>
        </p:grpSp>
      </p:grpSp>
      <p:sp>
        <p:nvSpPr>
          <p:cNvPr id="94223" name="Freeform 31"/>
          <p:cNvSpPr>
            <a:spLocks/>
          </p:cNvSpPr>
          <p:nvPr/>
        </p:nvSpPr>
        <p:spPr bwMode="auto">
          <a:xfrm>
            <a:off x="6115050" y="3700463"/>
            <a:ext cx="263525" cy="265112"/>
          </a:xfrm>
          <a:custGeom>
            <a:avLst/>
            <a:gdLst>
              <a:gd name="T0" fmla="*/ 2147483647 w 180"/>
              <a:gd name="T1" fmla="*/ 2147483647 h 167"/>
              <a:gd name="T2" fmla="*/ 0 w 180"/>
              <a:gd name="T3" fmla="*/ 2147483647 h 167"/>
              <a:gd name="T4" fmla="*/ 2147483647 w 180"/>
              <a:gd name="T5" fmla="*/ 0 h 167"/>
              <a:gd name="T6" fmla="*/ 2147483647 w 180"/>
              <a:gd name="T7" fmla="*/ 2147483647 h 167"/>
              <a:gd name="T8" fmla="*/ 2147483647 w 180"/>
              <a:gd name="T9" fmla="*/ 2147483647 h 167"/>
              <a:gd name="T10" fmla="*/ 0 60000 65536"/>
              <a:gd name="T11" fmla="*/ 0 60000 65536"/>
              <a:gd name="T12" fmla="*/ 0 60000 65536"/>
              <a:gd name="T13" fmla="*/ 0 60000 65536"/>
              <a:gd name="T14" fmla="*/ 0 60000 65536"/>
              <a:gd name="T15" fmla="*/ 0 w 180"/>
              <a:gd name="T16" fmla="*/ 0 h 167"/>
              <a:gd name="T17" fmla="*/ 180 w 180"/>
              <a:gd name="T18" fmla="*/ 167 h 167"/>
            </a:gdLst>
            <a:ahLst/>
            <a:cxnLst>
              <a:cxn ang="T10">
                <a:pos x="T0" y="T1"/>
              </a:cxn>
              <a:cxn ang="T11">
                <a:pos x="T2" y="T3"/>
              </a:cxn>
              <a:cxn ang="T12">
                <a:pos x="T4" y="T5"/>
              </a:cxn>
              <a:cxn ang="T13">
                <a:pos x="T6" y="T7"/>
              </a:cxn>
              <a:cxn ang="T14">
                <a:pos x="T8" y="T9"/>
              </a:cxn>
            </a:cxnLst>
            <a:rect l="T15" t="T16" r="T17" b="T18"/>
            <a:pathLst>
              <a:path w="180" h="167">
                <a:moveTo>
                  <a:pt x="83" y="167"/>
                </a:moveTo>
                <a:lnTo>
                  <a:pt x="0" y="167"/>
                </a:lnTo>
                <a:lnTo>
                  <a:pt x="83" y="0"/>
                </a:lnTo>
                <a:lnTo>
                  <a:pt x="180" y="167"/>
                </a:lnTo>
                <a:lnTo>
                  <a:pt x="83" y="167"/>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24" name="Line 32"/>
          <p:cNvSpPr>
            <a:spLocks noChangeShapeType="1"/>
          </p:cNvSpPr>
          <p:nvPr/>
        </p:nvSpPr>
        <p:spPr bwMode="auto">
          <a:xfrm flipV="1">
            <a:off x="6237288" y="3965575"/>
            <a:ext cx="1587" cy="3079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4225" name="Group 33"/>
          <p:cNvGrpSpPr>
            <a:grpSpLocks/>
          </p:cNvGrpSpPr>
          <p:nvPr/>
        </p:nvGrpSpPr>
        <p:grpSpPr bwMode="auto">
          <a:xfrm>
            <a:off x="349250" y="2497138"/>
            <a:ext cx="1670050" cy="419100"/>
            <a:chOff x="238" y="1573"/>
            <a:chExt cx="1140" cy="264"/>
          </a:xfrm>
        </p:grpSpPr>
        <p:sp>
          <p:nvSpPr>
            <p:cNvPr id="94229" name="Rectangle 34"/>
            <p:cNvSpPr>
              <a:spLocks noChangeArrowheads="1"/>
            </p:cNvSpPr>
            <p:nvPr/>
          </p:nvSpPr>
          <p:spPr bwMode="auto">
            <a:xfrm>
              <a:off x="238" y="1573"/>
              <a:ext cx="1140" cy="26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endParaRPr lang="en-US" altLang="en-US">
                <a:latin typeface="Palatino" charset="0"/>
              </a:endParaRPr>
            </a:p>
          </p:txBody>
        </p:sp>
        <p:sp>
          <p:nvSpPr>
            <p:cNvPr id="94230" name="Rectangle 35"/>
            <p:cNvSpPr>
              <a:spLocks noChangeArrowheads="1"/>
            </p:cNvSpPr>
            <p:nvPr/>
          </p:nvSpPr>
          <p:spPr bwMode="auto">
            <a:xfrm>
              <a:off x="640" y="1638"/>
              <a:ext cx="3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imes" charset="0"/>
                  <a:ea typeface="ＭＳ Ｐゴシック" pitchFamily="34" charset="-128"/>
                </a:defRPr>
              </a:lvl1pPr>
              <a:lvl2pPr marL="37931725" indent="-37474525">
                <a:defRPr b="1">
                  <a:solidFill>
                    <a:schemeClr val="tx1"/>
                  </a:solidFill>
                  <a:latin typeface="Times" charset="0"/>
                  <a:ea typeface="ＭＳ Ｐゴシック" pitchFamily="34" charset="-128"/>
                </a:defRPr>
              </a:lvl2pPr>
              <a:lvl3pPr marL="1143000" indent="-228600">
                <a:defRPr b="1">
                  <a:solidFill>
                    <a:schemeClr val="tx1"/>
                  </a:solidFill>
                  <a:latin typeface="Times" charset="0"/>
                  <a:ea typeface="ＭＳ Ｐゴシック" pitchFamily="34" charset="-128"/>
                </a:defRPr>
              </a:lvl3pPr>
              <a:lvl4pPr marL="1600200" indent="-228600">
                <a:defRPr b="1">
                  <a:solidFill>
                    <a:schemeClr val="tx1"/>
                  </a:solidFill>
                  <a:latin typeface="Times" charset="0"/>
                  <a:ea typeface="ＭＳ Ｐゴシック" pitchFamily="34" charset="-128"/>
                </a:defRPr>
              </a:lvl4pPr>
              <a:lvl5pPr marL="2057400" indent="-228600">
                <a:defRPr b="1">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Times" charset="0"/>
                  <a:ea typeface="ＭＳ Ｐゴシック" pitchFamily="34" charset="-128"/>
                </a:defRPr>
              </a:lvl9pPr>
            </a:lstStyle>
            <a:p>
              <a:r>
                <a:rPr lang="en-US" altLang="en-US" sz="1400" b="0">
                  <a:solidFill>
                    <a:srgbClr val="000000"/>
                  </a:solidFill>
                  <a:latin typeface="Lucida Sans Typewriter" pitchFamily="49" charset="0"/>
                </a:rPr>
                <a:t>Arena</a:t>
              </a:r>
              <a:endParaRPr lang="en-US" altLang="en-US" b="0">
                <a:latin typeface="Lucida Sans Typewriter" pitchFamily="49" charset="0"/>
              </a:endParaRPr>
            </a:p>
          </p:txBody>
        </p:sp>
      </p:grpSp>
      <p:grpSp>
        <p:nvGrpSpPr>
          <p:cNvPr id="94226" name="Group 36"/>
          <p:cNvGrpSpPr>
            <a:grpSpLocks/>
          </p:cNvGrpSpPr>
          <p:nvPr/>
        </p:nvGrpSpPr>
        <p:grpSpPr bwMode="auto">
          <a:xfrm>
            <a:off x="1173163" y="2916238"/>
            <a:ext cx="663575" cy="454025"/>
            <a:chOff x="264" y="2030"/>
            <a:chExt cx="608" cy="371"/>
          </a:xfrm>
        </p:grpSpPr>
        <p:sp>
          <p:nvSpPr>
            <p:cNvPr id="94227" name="Line 37"/>
            <p:cNvSpPr>
              <a:spLocks noChangeShapeType="1"/>
            </p:cNvSpPr>
            <p:nvPr/>
          </p:nvSpPr>
          <p:spPr bwMode="auto">
            <a:xfrm>
              <a:off x="264" y="2030"/>
              <a:ext cx="1" cy="365"/>
            </a:xfrm>
            <a:prstGeom prst="line">
              <a:avLst/>
            </a:prstGeom>
            <a:noFill/>
            <a:ln w="222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94228" name="Line 38"/>
            <p:cNvSpPr>
              <a:spLocks noChangeShapeType="1"/>
            </p:cNvSpPr>
            <p:nvPr/>
          </p:nvSpPr>
          <p:spPr bwMode="auto">
            <a:xfrm flipV="1">
              <a:off x="265" y="2401"/>
              <a:ext cx="607" cy="0"/>
            </a:xfrm>
            <a:prstGeom prst="line">
              <a:avLst/>
            </a:prstGeom>
            <a:noFill/>
            <a:ln w="22225">
              <a:solidFill>
                <a:srgbClr val="000000"/>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a:xfrm>
            <a:off x="419100" y="222250"/>
            <a:ext cx="8153400" cy="681517"/>
          </a:xfrm>
        </p:spPr>
        <p:txBody>
          <a:bodyPr/>
          <a:lstStyle/>
          <a:p>
            <a:pPr eaLnBrk="1" hangingPunct="1"/>
            <a:r>
              <a:rPr lang="en-US" altLang="en-US" dirty="0" smtClean="0">
                <a:ea typeface="ＭＳ Ｐゴシック" pitchFamily="34" charset="-128"/>
              </a:rPr>
              <a:t>Adapter vs Bridge</a:t>
            </a:r>
          </a:p>
        </p:txBody>
      </p:sp>
      <p:sp>
        <p:nvSpPr>
          <p:cNvPr id="95235" name="Rectangle 5"/>
          <p:cNvSpPr>
            <a:spLocks noGrp="1" noChangeArrowheads="1"/>
          </p:cNvSpPr>
          <p:nvPr>
            <p:ph type="body" idx="1"/>
          </p:nvPr>
        </p:nvSpPr>
        <p:spPr>
          <a:xfrm>
            <a:off x="487363" y="792421"/>
            <a:ext cx="7999412" cy="5661542"/>
          </a:xfrm>
        </p:spPr>
        <p:txBody>
          <a:bodyPr/>
          <a:lstStyle/>
          <a:p>
            <a:pPr eaLnBrk="1" hangingPunct="1"/>
            <a:r>
              <a:rPr lang="en-US" altLang="en-US" dirty="0" smtClean="0">
                <a:ea typeface="ＭＳ Ｐゴシック" pitchFamily="34" charset="-128"/>
              </a:rPr>
              <a:t>Similarities:</a:t>
            </a:r>
          </a:p>
          <a:p>
            <a:pPr lvl="1" eaLnBrk="1" hangingPunct="1"/>
            <a:r>
              <a:rPr lang="en-US" altLang="en-US" dirty="0" smtClean="0">
                <a:ea typeface="ＭＳ Ｐゴシック" pitchFamily="34" charset="-128"/>
              </a:rPr>
              <a:t>Both are used to hide the details of the underlying implementation.</a:t>
            </a:r>
          </a:p>
          <a:p>
            <a:pPr eaLnBrk="1" hangingPunct="1"/>
            <a:r>
              <a:rPr lang="en-US" altLang="en-US" dirty="0" smtClean="0">
                <a:ea typeface="ＭＳ Ｐゴシック" pitchFamily="34" charset="-128"/>
              </a:rPr>
              <a:t>Difference:</a:t>
            </a:r>
          </a:p>
          <a:p>
            <a:pPr lvl="1" eaLnBrk="1" hangingPunct="1"/>
            <a:r>
              <a:rPr lang="en-US" altLang="en-US" dirty="0" smtClean="0">
                <a:ea typeface="ＭＳ Ｐゴシック" pitchFamily="34" charset="-128"/>
              </a:rPr>
              <a:t>The adapter pattern is geared towards making unrelated components work together</a:t>
            </a:r>
          </a:p>
          <a:p>
            <a:pPr lvl="2" eaLnBrk="1" hangingPunct="1"/>
            <a:r>
              <a:rPr lang="en-US" altLang="en-US" sz="1600" dirty="0" smtClean="0">
                <a:ea typeface="ＭＳ Ｐゴシック" pitchFamily="34" charset="-128"/>
              </a:rPr>
              <a:t>Applied to systems after they’re designed (reengineering, interface engineering).  </a:t>
            </a:r>
          </a:p>
          <a:p>
            <a:pPr lvl="2" eaLnBrk="1" hangingPunct="1"/>
            <a:r>
              <a:rPr lang="en-US" altLang="en-US" sz="1600" dirty="0" smtClean="0">
                <a:ea typeface="ＭＳ Ｐゴシック" pitchFamily="34" charset="-128"/>
              </a:rPr>
              <a:t>“Inheritance followed by delegation”</a:t>
            </a:r>
          </a:p>
          <a:p>
            <a:pPr lvl="1" eaLnBrk="1" hangingPunct="1"/>
            <a:r>
              <a:rPr lang="en-US" altLang="en-US" dirty="0" smtClean="0">
                <a:ea typeface="ＭＳ Ｐゴシック" pitchFamily="34" charset="-128"/>
              </a:rPr>
              <a:t>A bridge, on the other hand, is used up-front in a design to let abstractions and implementations vary independently. </a:t>
            </a:r>
          </a:p>
          <a:p>
            <a:pPr lvl="2" eaLnBrk="1" hangingPunct="1"/>
            <a:r>
              <a:rPr lang="en-US" altLang="en-US" sz="1600" dirty="0" smtClean="0">
                <a:ea typeface="ＭＳ Ｐゴシック" pitchFamily="34" charset="-128"/>
              </a:rPr>
              <a:t>Green field engineering of an “extensible system” </a:t>
            </a:r>
          </a:p>
          <a:p>
            <a:pPr lvl="2" eaLnBrk="1" hangingPunct="1"/>
            <a:r>
              <a:rPr lang="en-US" altLang="en-US" sz="1600" dirty="0" smtClean="0">
                <a:ea typeface="ＭＳ Ｐゴシック" pitchFamily="34" charset="-128"/>
              </a:rPr>
              <a:t>New “beasts” can be added to the “object zoo”, even if these are not known at analysis or system design time.</a:t>
            </a:r>
          </a:p>
          <a:p>
            <a:pPr lvl="2" eaLnBrk="1" hangingPunct="1"/>
            <a:r>
              <a:rPr lang="en-US" altLang="en-US" sz="1600" dirty="0" smtClean="0">
                <a:ea typeface="ＭＳ Ｐゴシック" pitchFamily="34" charset="-128"/>
              </a:rPr>
              <a:t>“Delegation followed by inheritance</a:t>
            </a:r>
            <a:r>
              <a:rPr lang="en-US" altLang="en-US" dirty="0" smtClean="0">
                <a:ea typeface="ＭＳ Ｐゴシック" pitchFamily="34" charset="-128"/>
              </a:rPr>
              <a:t>”</a:t>
            </a:r>
          </a:p>
          <a:p>
            <a:pPr lvl="2" eaLnBrk="1" hangingPunct="1"/>
            <a:endParaRPr lang="en-US" altLang="en-US"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Encapsulating Algorithms</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889" y="1295400"/>
            <a:ext cx="6741042"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7229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pic>
        <p:nvPicPr>
          <p:cNvPr id="1026" name="Picture 2" descr="C:\Users\erdalk\Desktop\FDU\SE\115047-0136066836_pp2\Bruegge JPG\fig08_1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537" y="1295400"/>
            <a:ext cx="7134726"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4535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rdalk\Desktop\FDU\SE\115047-0136066836_pp2\Bruegge JPG\fig08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81" y="350874"/>
            <a:ext cx="8697433" cy="623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81945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 Encapsulating Subsystems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6683" y="1295400"/>
            <a:ext cx="4174434"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205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1_Introduc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_Introductio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rgbClr val="FF0000"/>
            </a:solidFill>
            <a:effectLst/>
            <a:latin typeface="Helvetica"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rgbClr val="FF0000"/>
            </a:solidFill>
            <a:effectLst/>
            <a:latin typeface="Helvetica" pitchFamily="-108" charset="0"/>
          </a:defRPr>
        </a:defPPr>
      </a:lstStyle>
    </a:lnDef>
  </a:objectDefaults>
  <a:extraClrSchemeLst>
    <a:extraClrScheme>
      <a:clrScheme name="L1_Introduc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_Introduc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_Introduc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_Introduc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_Introduc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_Introduc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_Introduc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L3_ModelingWithUML_ch02lect2.ppt</Template>
  <TotalTime>1234</TotalTime>
  <Words>6922</Words>
  <Application>Microsoft Office PowerPoint</Application>
  <PresentationFormat>On-screen Show (4:3)</PresentationFormat>
  <Paragraphs>1225</Paragraphs>
  <Slides>105</Slides>
  <Notes>69</Notes>
  <HiddenSlides>0</HiddenSlides>
  <MMClips>1</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L1_Introduction</vt:lpstr>
      <vt:lpstr>PowerPoint Presentation</vt:lpstr>
      <vt:lpstr>Where are we? What comes next?</vt:lpstr>
      <vt:lpstr>Outline of Today</vt:lpstr>
      <vt:lpstr>Object Design</vt:lpstr>
      <vt:lpstr>Terminology: Naming of Design Activities</vt:lpstr>
      <vt:lpstr>System Development as a Set of Activities</vt:lpstr>
      <vt:lpstr>Design means “Closing the Gap”</vt:lpstr>
      <vt:lpstr>Object Design consists of 4 Activities</vt:lpstr>
      <vt:lpstr>Object Design Activities</vt:lpstr>
      <vt:lpstr>Detailed View of Object Design Activities (ctd)</vt:lpstr>
      <vt:lpstr>One Way to do Object Design</vt:lpstr>
      <vt:lpstr>Design with Standard Components is similar to solving a Jigsaw Puzzle</vt:lpstr>
      <vt:lpstr>Reuse of Code</vt:lpstr>
      <vt:lpstr>Reuse of interfaces</vt:lpstr>
      <vt:lpstr>Reuse of existing classes </vt:lpstr>
      <vt:lpstr>Customization: Build Custom Objects</vt:lpstr>
      <vt:lpstr>White Box and Black Box Reuse</vt:lpstr>
      <vt:lpstr>Identification of new Objects during Object Design</vt:lpstr>
      <vt:lpstr>Application Domain vs Solution Domain Objects</vt:lpstr>
      <vt:lpstr>Types of Whitebox Reuse</vt:lpstr>
      <vt:lpstr>Why Inheritance?</vt:lpstr>
      <vt:lpstr>The use of Inheritance</vt:lpstr>
      <vt:lpstr>Inheritance can be used during Modeling as well as during  Implementation</vt:lpstr>
      <vt:lpstr>Example of  Inheritance</vt:lpstr>
      <vt:lpstr>Inheritance comes in many Flavors</vt:lpstr>
      <vt:lpstr>Discovering Inheritance</vt:lpstr>
      <vt:lpstr>Generalization</vt:lpstr>
      <vt:lpstr>Generalization Example: Modeling a Coffee Machine</vt:lpstr>
      <vt:lpstr>Restructuring of Attributes and Operations is often a Consequence of Generalization</vt:lpstr>
      <vt:lpstr>Specialization</vt:lpstr>
      <vt:lpstr>Which Taxonomy is correct for the Example in the previous Slide?</vt:lpstr>
      <vt:lpstr>Another Example of a Specialization</vt:lpstr>
      <vt:lpstr>Example of a Specialization (2)</vt:lpstr>
      <vt:lpstr>Meta-Model for Inheritance</vt:lpstr>
      <vt:lpstr>Implementation Inheritance and Specification Inheritance</vt:lpstr>
      <vt:lpstr>Implementation Inheritance vs.  Specification Inheritance</vt:lpstr>
      <vt:lpstr>Example for Implementation Inheritance</vt:lpstr>
      <vt:lpstr>Delegation instead of Implementation Inheritance</vt:lpstr>
      <vt:lpstr>Cont..</vt:lpstr>
      <vt:lpstr>Delegation</vt:lpstr>
      <vt:lpstr>Comparison: Delegation vs Implementation Inheritance </vt:lpstr>
      <vt:lpstr>Abstract Methods and Abstract Classes</vt:lpstr>
      <vt:lpstr>Example of an Abstract Method</vt:lpstr>
      <vt:lpstr>Rewriteable Methods and Strict Inheritance</vt:lpstr>
      <vt:lpstr>Strict  Inheritance</vt:lpstr>
      <vt:lpstr>Example: Strict Inheritance and Rewriteable Methods </vt:lpstr>
      <vt:lpstr>Example: Overwriting a Method</vt:lpstr>
      <vt:lpstr>UML Class Diagram</vt:lpstr>
      <vt:lpstr>Rewriteable Methods: Usually implemented with Empty Body</vt:lpstr>
      <vt:lpstr>Bad Use of OverwritingMethods</vt:lpstr>
      <vt:lpstr>What we do to save money and time </vt:lpstr>
      <vt:lpstr>Revised Metamodel for Inheritance</vt:lpstr>
      <vt:lpstr>Documenting the Object Design</vt:lpstr>
      <vt:lpstr>Documenting Object Design: ODD Conventions </vt:lpstr>
      <vt:lpstr>Package it all up</vt:lpstr>
      <vt:lpstr>Introduction to Design Patterns</vt:lpstr>
      <vt:lpstr>A Game:  Get-15</vt:lpstr>
      <vt:lpstr>Characteristics of Get-15</vt:lpstr>
      <vt:lpstr>Another Game: Tic-Tac-Toe</vt:lpstr>
      <vt:lpstr>A Draw Sitation</vt:lpstr>
      <vt:lpstr>Strategy for determining a winning move</vt:lpstr>
      <vt:lpstr>Winning Situations for Tic-Tac-Toe</vt:lpstr>
      <vt:lpstr>Get-15 and Tic-Tac-Toe are identical problems</vt:lpstr>
      <vt:lpstr>PowerPoint Presentation</vt:lpstr>
      <vt:lpstr>PowerPoint Presentation</vt:lpstr>
      <vt:lpstr>Modeling Heuristics</vt:lpstr>
      <vt:lpstr>Finding Objects</vt:lpstr>
      <vt:lpstr>Techniques for Finding Objects</vt:lpstr>
      <vt:lpstr>Another Source for Finding Objects : Design Patterns</vt:lpstr>
      <vt:lpstr>The Liskov Substitution Principle</vt:lpstr>
      <vt:lpstr>Design Patterns</vt:lpstr>
      <vt:lpstr>Abstract Factory: Encapsulating Platforms</vt:lpstr>
      <vt:lpstr>PowerPoint Presentation</vt:lpstr>
      <vt:lpstr>PowerPoint Presentation</vt:lpstr>
      <vt:lpstr>Introducing the Composite Pattern</vt:lpstr>
      <vt:lpstr>PowerPoint Presentation</vt:lpstr>
      <vt:lpstr>PowerPoint Presentation</vt:lpstr>
      <vt:lpstr>What is common between these definitions?</vt:lpstr>
      <vt:lpstr>Modeling a Software System with a Composite Pattern </vt:lpstr>
      <vt:lpstr>Modeling the Software Lifecycle with a Composite Pattern</vt:lpstr>
      <vt:lpstr>The Composite Patterns models dynamic aggregates </vt:lpstr>
      <vt:lpstr>Graphic Applications also use Composite Patterns</vt:lpstr>
      <vt:lpstr>Reducing the Complexity of Models </vt:lpstr>
      <vt:lpstr>Example: A Complex Model</vt:lpstr>
      <vt:lpstr>Adapter: Wrapping Around Legacy Code</vt:lpstr>
      <vt:lpstr>Adapter Pattern</vt:lpstr>
      <vt:lpstr>Adapter Pattern</vt:lpstr>
      <vt:lpstr>Bridge: Allowing for Alternate Implementations</vt:lpstr>
      <vt:lpstr>Bridge Pattern</vt:lpstr>
      <vt:lpstr>Bridge Pattern</vt:lpstr>
      <vt:lpstr>Why the Name Bridge Pattern?</vt:lpstr>
      <vt:lpstr>Using a Bridge </vt:lpstr>
      <vt:lpstr>Seat Implementation</vt:lpstr>
      <vt:lpstr>Another use of the Bridge Pattern: Support multiple Database Vendors</vt:lpstr>
      <vt:lpstr>Adapter vs Bridge</vt:lpstr>
      <vt:lpstr>Strategy: Encapsulating Algorithms</vt:lpstr>
      <vt:lpstr>Strategy Pattern</vt:lpstr>
      <vt:lpstr>PowerPoint Presentation</vt:lpstr>
      <vt:lpstr>Facade: Encapsulating Subsystems</vt:lpstr>
      <vt:lpstr>Facade Pattern</vt:lpstr>
      <vt:lpstr>Design Example</vt:lpstr>
      <vt:lpstr>Realizing an Opaque Architecture with a Facade </vt:lpstr>
      <vt:lpstr>Subsystem Design with Facade, Adapter, Bridge</vt:lpstr>
      <vt:lpstr>When should you use these Design Patterns?</vt:lpstr>
      <vt:lpstr>PowerPoint Presentation</vt:lpstr>
    </vt:vector>
  </TitlesOfParts>
  <Company>Bernd Bruegge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Design: Reuse</dc:title>
  <dc:creator>erdal kose</dc:creator>
  <cp:lastModifiedBy>FDU User</cp:lastModifiedBy>
  <cp:revision>69</cp:revision>
  <cp:lastPrinted>2006-12-19T17:00:04Z</cp:lastPrinted>
  <dcterms:created xsi:type="dcterms:W3CDTF">2009-08-02T15:01:25Z</dcterms:created>
  <dcterms:modified xsi:type="dcterms:W3CDTF">2016-04-05T20:05:17Z</dcterms:modified>
</cp:coreProperties>
</file>