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72" r:id="rId4"/>
    <p:sldId id="297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99" r:id="rId30"/>
    <p:sldId id="300" r:id="rId31"/>
    <p:sldId id="282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301" r:id="rId45"/>
    <p:sldId id="302" r:id="rId46"/>
    <p:sldId id="303" r:id="rId47"/>
    <p:sldId id="304" r:id="rId48"/>
    <p:sldId id="305" r:id="rId49"/>
    <p:sldId id="306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03" autoAdjust="0"/>
  </p:normalViewPr>
  <p:slideViewPr>
    <p:cSldViewPr>
      <p:cViewPr varScale="1">
        <p:scale>
          <a:sx n="89" d="100"/>
          <a:sy n="89" d="100"/>
        </p:scale>
        <p:origin x="-142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4D2E7-8F16-48FA-BCA1-49FE0CEE783A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8FF49-EAC3-4E32-BCD3-6565B4730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73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izenplatzhalt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smtClean="0">
                <a:ea typeface="ＭＳ Ｐゴシック" pitchFamily="34" charset="-128"/>
              </a:rPr>
              <a:t>What type?</a:t>
            </a:r>
          </a:p>
          <a:p>
            <a:pPr lvl="1"/>
            <a:r>
              <a:rPr lang="en-US" altLang="en-US" sz="1200" smtClean="0">
                <a:ea typeface="ＭＳ Ｐゴシック" pitchFamily="34" charset="-128"/>
              </a:rPr>
              <a:t>As-is, visionary, evaluation, training?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000" dirty="0" smtClean="0"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Requirements validation is a quality assurance step, usually after requirements elicitation or analysis.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Completeness: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All possible scenarios, in which the system can be used, are described, including exceptional behavior by the user or the system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Problem with requirements validation: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Requirements change quickly during requirements elicitation.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Inconsistencies are easily added with each change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Tool support is needed!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31750"/>
            <a:ext cx="4162425" cy="3122613"/>
          </a:xfrm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ＭＳ Ｐゴシック" pitchFamily="34" charset="-128"/>
            </a:endParaRPr>
          </a:p>
        </p:txBody>
      </p:sp>
      <p:sp>
        <p:nvSpPr>
          <p:cNvPr id="798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6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7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1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0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5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4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E77ED-F498-460F-8E97-10AD56ADA60C}" type="datetimeFigureOut">
              <a:rPr lang="en-US" smtClean="0"/>
              <a:t>9/2/2015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6F52-1B55-4E82-8E40-384C5EFA7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0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 Requirements Elicitation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43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 smtClean="0">
                <a:ea typeface="ＭＳ Ｐゴシック" pitchFamily="34" charset="-128"/>
              </a:rPr>
              <a:t>Software Lifecycle Activities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533400" y="3095625"/>
            <a:ext cx="5932488" cy="3214688"/>
            <a:chOff x="336" y="1950"/>
            <a:chExt cx="3737" cy="2025"/>
          </a:xfrm>
        </p:grpSpPr>
        <p:grpSp>
          <p:nvGrpSpPr>
            <p:cNvPr id="12301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12348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2349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12350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systems </a:t>
                  </a:r>
                </a:p>
              </p:txBody>
            </p:sp>
            <p:sp>
              <p:nvSpPr>
                <p:cNvPr id="12351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52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3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4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55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56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57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58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59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0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1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12302" name="Group 20"/>
            <p:cNvGrpSpPr>
              <a:grpSpLocks/>
            </p:cNvGrpSpPr>
            <p:nvPr/>
          </p:nvGrpSpPr>
          <p:grpSpPr bwMode="auto">
            <a:xfrm>
              <a:off x="1200" y="2151"/>
              <a:ext cx="2873" cy="1824"/>
              <a:chOff x="1333" y="2151"/>
              <a:chExt cx="2873" cy="1824"/>
            </a:xfrm>
          </p:grpSpPr>
          <p:sp>
            <p:nvSpPr>
              <p:cNvPr id="12337" name="Rectangle 21"/>
              <p:cNvSpPr>
                <a:spLocks noChangeArrowheads="1"/>
              </p:cNvSpPr>
              <p:nvPr/>
            </p:nvSpPr>
            <p:spPr bwMode="auto">
              <a:xfrm>
                <a:off x="3496" y="2854"/>
                <a:ext cx="39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38" name="Line 22"/>
              <p:cNvSpPr>
                <a:spLocks noChangeShapeType="1"/>
              </p:cNvSpPr>
              <p:nvPr/>
            </p:nvSpPr>
            <p:spPr bwMode="auto">
              <a:xfrm>
                <a:off x="3593" y="2974"/>
                <a:ext cx="98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9" name="Line 23"/>
              <p:cNvSpPr>
                <a:spLocks noChangeShapeType="1"/>
              </p:cNvSpPr>
              <p:nvPr/>
            </p:nvSpPr>
            <p:spPr bwMode="auto">
              <a:xfrm flipV="1">
                <a:off x="3681" y="3052"/>
                <a:ext cx="11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0" name="Rectangle 24" descr="Light horizontal"/>
              <p:cNvSpPr>
                <a:spLocks noChangeArrowheads="1"/>
              </p:cNvSpPr>
              <p:nvPr/>
            </p:nvSpPr>
            <p:spPr bwMode="auto">
              <a:xfrm>
                <a:off x="3556" y="2921"/>
                <a:ext cx="74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41" name="Rectangle 25" descr="Light horizontal"/>
              <p:cNvSpPr>
                <a:spLocks noChangeArrowheads="1"/>
              </p:cNvSpPr>
              <p:nvPr/>
            </p:nvSpPr>
            <p:spPr bwMode="auto">
              <a:xfrm>
                <a:off x="3659" y="3161"/>
                <a:ext cx="73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42" name="Rectangle 26" descr="Light horizontal"/>
              <p:cNvSpPr>
                <a:spLocks noChangeArrowheads="1"/>
              </p:cNvSpPr>
              <p:nvPr/>
            </p:nvSpPr>
            <p:spPr bwMode="auto">
              <a:xfrm>
                <a:off x="3755" y="2981"/>
                <a:ext cx="74" cy="7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43" name="Rectangle 27"/>
              <p:cNvSpPr>
                <a:spLocks noChangeArrowheads="1"/>
              </p:cNvSpPr>
              <p:nvPr/>
            </p:nvSpPr>
            <p:spPr bwMode="auto">
              <a:xfrm>
                <a:off x="3243" y="3398"/>
                <a:ext cx="8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Solution 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2344" name="Line 28"/>
              <p:cNvSpPr>
                <a:spLocks noChangeShapeType="1"/>
              </p:cNvSpPr>
              <p:nvPr/>
            </p:nvSpPr>
            <p:spPr bwMode="auto">
              <a:xfrm>
                <a:off x="3094" y="3066"/>
                <a:ext cx="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5" name="Line 29"/>
              <p:cNvSpPr>
                <a:spLocks noChangeShapeType="1"/>
              </p:cNvSpPr>
              <p:nvPr/>
            </p:nvSpPr>
            <p:spPr bwMode="auto">
              <a:xfrm>
                <a:off x="1333" y="2151"/>
                <a:ext cx="2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Line 30"/>
              <p:cNvSpPr>
                <a:spLocks noChangeShapeType="1"/>
              </p:cNvSpPr>
              <p:nvPr/>
            </p:nvSpPr>
            <p:spPr bwMode="auto">
              <a:xfrm>
                <a:off x="3677" y="2152"/>
                <a:ext cx="0" cy="6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7" name="Rectangle 31"/>
              <p:cNvSpPr>
                <a:spLocks noChangeArrowheads="1"/>
              </p:cNvSpPr>
              <p:nvPr/>
            </p:nvSpPr>
            <p:spPr bwMode="auto">
              <a:xfrm>
                <a:off x="3226" y="2423"/>
                <a:ext cx="98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>
                    <a:latin typeface="ITCCheltenham BookCond" charset="0"/>
                  </a:rPr>
                  <a:t>Realized by</a:t>
                </a:r>
              </a:p>
            </p:txBody>
          </p:sp>
        </p:grpSp>
        <p:grpSp>
          <p:nvGrpSpPr>
            <p:cNvPr id="12303" name="Group 32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2325" name="Rectangle 33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26" name="Rectangle 34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27" name="Rectangle 35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28" name="Rectangle 36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2329" name="Rectangle 37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2330" name="Line 38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1" name="Rectangle 39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2332" name="Line 40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3" name="Line 41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4" name="Line 42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5" name="Line 43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36" name="Line 44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04" name="Group 45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2305" name="Rectangle 46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grpSp>
            <p:nvGrpSpPr>
              <p:cNvPr id="12306" name="Group 47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2307" name="Rectangle 48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08" name="Oval 49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2309" name="Oval 50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2310" name="Group 51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232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2321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2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3" name="Line 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24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11" name="Line 57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12" name="Line 58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313" name="Group 59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231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231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8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1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14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2293" name="Group 66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2295" name="Rectangle 67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2296" name="Rectangle 68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2297" name="Rectangle 69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2298" name="Rectangle 70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2299" name="Rectangle 71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2300" name="Rectangle 72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2294" name="Rectangle 73"/>
          <p:cNvSpPr>
            <a:spLocks noChangeArrowheads="1"/>
          </p:cNvSpPr>
          <p:nvPr/>
        </p:nvSpPr>
        <p:spPr bwMode="auto">
          <a:xfrm>
            <a:off x="5313363" y="835025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chemeClr val="tx2"/>
                </a:solidFill>
                <a:latin typeface="Century Gothic" pitchFamily="34" charset="0"/>
              </a:rPr>
              <a:t>...and their models</a:t>
            </a:r>
          </a:p>
        </p:txBody>
      </p:sp>
    </p:spTree>
    <p:extLst>
      <p:ext uri="{BB962C8B-B14F-4D97-AF65-F5344CB8AC3E}">
        <p14:creationId xmlns:p14="http://schemas.microsoft.com/office/powerpoint/2010/main" val="2077227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 smtClean="0">
                <a:ea typeface="ＭＳ Ｐゴシック" pitchFamily="34" charset="-128"/>
              </a:rPr>
              <a:t>Software Lifecycle Activities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533400" y="3095625"/>
            <a:ext cx="7493000" cy="3214688"/>
            <a:chOff x="336" y="1950"/>
            <a:chExt cx="4720" cy="2025"/>
          </a:xfrm>
        </p:grpSpPr>
        <p:grpSp>
          <p:nvGrpSpPr>
            <p:cNvPr id="13325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13380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81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13382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systems </a:t>
                  </a:r>
                </a:p>
              </p:txBody>
            </p:sp>
            <p:sp>
              <p:nvSpPr>
                <p:cNvPr id="13383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84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85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8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87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88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89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90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91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2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3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13326" name="Group 20"/>
            <p:cNvGrpSpPr>
              <a:grpSpLocks/>
            </p:cNvGrpSpPr>
            <p:nvPr/>
          </p:nvGrpSpPr>
          <p:grpSpPr bwMode="auto">
            <a:xfrm>
              <a:off x="1152" y="2064"/>
              <a:ext cx="3904" cy="1817"/>
              <a:chOff x="1152" y="2064"/>
              <a:chExt cx="3904" cy="1817"/>
            </a:xfrm>
          </p:grpSpPr>
          <p:grpSp>
            <p:nvGrpSpPr>
              <p:cNvPr id="13373" name="Group 21"/>
              <p:cNvGrpSpPr>
                <a:grpSpLocks/>
              </p:cNvGrpSpPr>
              <p:nvPr/>
            </p:nvGrpSpPr>
            <p:grpSpPr bwMode="auto">
              <a:xfrm>
                <a:off x="4094" y="2854"/>
                <a:ext cx="596" cy="593"/>
                <a:chOff x="4188" y="2891"/>
                <a:chExt cx="435" cy="445"/>
              </a:xfrm>
            </p:grpSpPr>
            <p:sp>
              <p:nvSpPr>
                <p:cNvPr id="1337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03" y="2891"/>
                  <a:ext cx="395" cy="4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407" tIns="45420" rIns="92407" bIns="454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79" name="Rectangle 23"/>
                <p:cNvSpPr>
                  <a:spLocks noChangeArrowheads="1"/>
                </p:cNvSpPr>
                <p:nvPr/>
              </p:nvSpPr>
              <p:spPr bwMode="auto">
                <a:xfrm>
                  <a:off x="4188" y="2903"/>
                  <a:ext cx="435" cy="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</p:txBody>
            </p:sp>
          </p:grpSp>
          <p:sp>
            <p:nvSpPr>
              <p:cNvPr id="13374" name="Rectangle 24"/>
              <p:cNvSpPr>
                <a:spLocks noChangeArrowheads="1"/>
              </p:cNvSpPr>
              <p:nvPr/>
            </p:nvSpPr>
            <p:spPr bwMode="auto">
              <a:xfrm>
                <a:off x="4177" y="3477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Source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Code</a:t>
                </a:r>
              </a:p>
            </p:txBody>
          </p:sp>
          <p:sp>
            <p:nvSpPr>
              <p:cNvPr id="13375" name="Line 25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3168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6" name="Line 26"/>
              <p:cNvSpPr>
                <a:spLocks noChangeShapeType="1"/>
              </p:cNvSpPr>
              <p:nvPr/>
            </p:nvSpPr>
            <p:spPr bwMode="auto">
              <a:xfrm>
                <a:off x="4314" y="2076"/>
                <a:ext cx="1" cy="7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7" name="Rectangle 27"/>
              <p:cNvSpPr>
                <a:spLocks noChangeArrowheads="1"/>
              </p:cNvSpPr>
              <p:nvPr/>
            </p:nvSpPr>
            <p:spPr bwMode="auto">
              <a:xfrm>
                <a:off x="3900" y="2158"/>
                <a:ext cx="115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Implemented by</a:t>
                </a:r>
              </a:p>
            </p:txBody>
          </p:sp>
        </p:grpSp>
        <p:grpSp>
          <p:nvGrpSpPr>
            <p:cNvPr id="13327" name="Group 28"/>
            <p:cNvGrpSpPr>
              <a:grpSpLocks/>
            </p:cNvGrpSpPr>
            <p:nvPr/>
          </p:nvGrpSpPr>
          <p:grpSpPr bwMode="auto">
            <a:xfrm>
              <a:off x="1200" y="2151"/>
              <a:ext cx="2873" cy="1824"/>
              <a:chOff x="1333" y="2151"/>
              <a:chExt cx="2873" cy="1824"/>
            </a:xfrm>
          </p:grpSpPr>
          <p:sp>
            <p:nvSpPr>
              <p:cNvPr id="13362" name="Rectangle 29"/>
              <p:cNvSpPr>
                <a:spLocks noChangeArrowheads="1"/>
              </p:cNvSpPr>
              <p:nvPr/>
            </p:nvSpPr>
            <p:spPr bwMode="auto">
              <a:xfrm>
                <a:off x="3496" y="2854"/>
                <a:ext cx="39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63" name="Line 30"/>
              <p:cNvSpPr>
                <a:spLocks noChangeShapeType="1"/>
              </p:cNvSpPr>
              <p:nvPr/>
            </p:nvSpPr>
            <p:spPr bwMode="auto">
              <a:xfrm>
                <a:off x="3593" y="2974"/>
                <a:ext cx="98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4" name="Line 31"/>
              <p:cNvSpPr>
                <a:spLocks noChangeShapeType="1"/>
              </p:cNvSpPr>
              <p:nvPr/>
            </p:nvSpPr>
            <p:spPr bwMode="auto">
              <a:xfrm flipV="1">
                <a:off x="3681" y="3052"/>
                <a:ext cx="11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5" name="Rectangle 32" descr="Light horizontal"/>
              <p:cNvSpPr>
                <a:spLocks noChangeArrowheads="1"/>
              </p:cNvSpPr>
              <p:nvPr/>
            </p:nvSpPr>
            <p:spPr bwMode="auto">
              <a:xfrm>
                <a:off x="3556" y="2921"/>
                <a:ext cx="74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66" name="Rectangle 33" descr="Light horizontal"/>
              <p:cNvSpPr>
                <a:spLocks noChangeArrowheads="1"/>
              </p:cNvSpPr>
              <p:nvPr/>
            </p:nvSpPr>
            <p:spPr bwMode="auto">
              <a:xfrm>
                <a:off x="3659" y="3161"/>
                <a:ext cx="73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67" name="Rectangle 34" descr="Light horizontal"/>
              <p:cNvSpPr>
                <a:spLocks noChangeArrowheads="1"/>
              </p:cNvSpPr>
              <p:nvPr/>
            </p:nvSpPr>
            <p:spPr bwMode="auto">
              <a:xfrm>
                <a:off x="3755" y="2981"/>
                <a:ext cx="74" cy="7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68" name="Rectangle 35"/>
              <p:cNvSpPr>
                <a:spLocks noChangeArrowheads="1"/>
              </p:cNvSpPr>
              <p:nvPr/>
            </p:nvSpPr>
            <p:spPr bwMode="auto">
              <a:xfrm>
                <a:off x="3243" y="3398"/>
                <a:ext cx="8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Solution 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3369" name="Line 36"/>
              <p:cNvSpPr>
                <a:spLocks noChangeShapeType="1"/>
              </p:cNvSpPr>
              <p:nvPr/>
            </p:nvSpPr>
            <p:spPr bwMode="auto">
              <a:xfrm>
                <a:off x="3094" y="3066"/>
                <a:ext cx="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Line 37"/>
              <p:cNvSpPr>
                <a:spLocks noChangeShapeType="1"/>
              </p:cNvSpPr>
              <p:nvPr/>
            </p:nvSpPr>
            <p:spPr bwMode="auto">
              <a:xfrm>
                <a:off x="1333" y="2151"/>
                <a:ext cx="2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1" name="Line 38"/>
              <p:cNvSpPr>
                <a:spLocks noChangeShapeType="1"/>
              </p:cNvSpPr>
              <p:nvPr/>
            </p:nvSpPr>
            <p:spPr bwMode="auto">
              <a:xfrm>
                <a:off x="3677" y="2152"/>
                <a:ext cx="0" cy="6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2" name="Rectangle 39"/>
              <p:cNvSpPr>
                <a:spLocks noChangeArrowheads="1"/>
              </p:cNvSpPr>
              <p:nvPr/>
            </p:nvSpPr>
            <p:spPr bwMode="auto">
              <a:xfrm>
                <a:off x="3226" y="2423"/>
                <a:ext cx="98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>
                    <a:latin typeface="ITCCheltenham BookCond" charset="0"/>
                  </a:rPr>
                  <a:t>Realized by</a:t>
                </a:r>
              </a:p>
            </p:txBody>
          </p:sp>
        </p:grpSp>
        <p:grpSp>
          <p:nvGrpSpPr>
            <p:cNvPr id="13328" name="Group 40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3350" name="Rectangle 41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51" name="Rectangle 42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52" name="Rectangle 43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53" name="Rectangle 44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3354" name="Rectangle 45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3355" name="Line 46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6" name="Rectangle 47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3357" name="Line 48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8" name="Line 49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9" name="Line 50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Line 51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Line 52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29" name="Group 53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3330" name="Rectangle 54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grpSp>
            <p:nvGrpSpPr>
              <p:cNvPr id="13331" name="Group 55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3332" name="Rectangle 56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33" name="Oval 57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3334" name="Oval 58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3335" name="Group 59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334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3346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7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8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9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36" name="Line 65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37" name="Line 66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338" name="Group 67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334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3341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2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3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44" name="Line 72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39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3317" name="Group 74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3319" name="Rectangle 7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3320" name="Rectangle 7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3321" name="Rectangle 7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3322" name="Rectangle 7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3323" name="Rectangle 7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3324" name="Rectangle 80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3318" name="Rectangle 81"/>
          <p:cNvSpPr>
            <a:spLocks noChangeArrowheads="1"/>
          </p:cNvSpPr>
          <p:nvPr/>
        </p:nvSpPr>
        <p:spPr bwMode="auto">
          <a:xfrm>
            <a:off x="5241925" y="1011238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chemeClr val="tx2"/>
                </a:solidFill>
                <a:latin typeface="Century Gothic" pitchFamily="34" charset="0"/>
              </a:rPr>
              <a:t>...and their models</a:t>
            </a:r>
          </a:p>
        </p:txBody>
      </p:sp>
    </p:spTree>
    <p:extLst>
      <p:ext uri="{BB962C8B-B14F-4D97-AF65-F5344CB8AC3E}">
        <p14:creationId xmlns:p14="http://schemas.microsoft.com/office/powerpoint/2010/main" val="20314484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 smtClean="0">
                <a:ea typeface="ＭＳ Ｐゴシック" pitchFamily="34" charset="-128"/>
              </a:rPr>
              <a:t>Software Lifecycle Activities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533400" y="3095625"/>
            <a:ext cx="8229600" cy="3424238"/>
            <a:chOff x="336" y="1950"/>
            <a:chExt cx="5184" cy="2157"/>
          </a:xfrm>
        </p:grpSpPr>
        <p:grpSp>
          <p:nvGrpSpPr>
            <p:cNvPr id="14349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14420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421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14422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systems </a:t>
                  </a:r>
                </a:p>
              </p:txBody>
            </p:sp>
            <p:sp>
              <p:nvSpPr>
                <p:cNvPr id="14423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424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25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26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27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428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429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430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431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32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33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14350" name="Group 20"/>
            <p:cNvGrpSpPr>
              <a:grpSpLocks/>
            </p:cNvGrpSpPr>
            <p:nvPr/>
          </p:nvGrpSpPr>
          <p:grpSpPr bwMode="auto">
            <a:xfrm>
              <a:off x="1152" y="2064"/>
              <a:ext cx="3904" cy="1817"/>
              <a:chOff x="1152" y="2064"/>
              <a:chExt cx="3904" cy="1817"/>
            </a:xfrm>
          </p:grpSpPr>
          <p:grpSp>
            <p:nvGrpSpPr>
              <p:cNvPr id="14413" name="Group 21"/>
              <p:cNvGrpSpPr>
                <a:grpSpLocks/>
              </p:cNvGrpSpPr>
              <p:nvPr/>
            </p:nvGrpSpPr>
            <p:grpSpPr bwMode="auto">
              <a:xfrm>
                <a:off x="4094" y="2854"/>
                <a:ext cx="596" cy="593"/>
                <a:chOff x="4188" y="2891"/>
                <a:chExt cx="435" cy="445"/>
              </a:xfrm>
            </p:grpSpPr>
            <p:sp>
              <p:nvSpPr>
                <p:cNvPr id="14418" name="Rectangle 22"/>
                <p:cNvSpPr>
                  <a:spLocks noChangeArrowheads="1"/>
                </p:cNvSpPr>
                <p:nvPr/>
              </p:nvSpPr>
              <p:spPr bwMode="auto">
                <a:xfrm>
                  <a:off x="4203" y="2891"/>
                  <a:ext cx="395" cy="40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2407" tIns="45420" rIns="92407" bIns="454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419" name="Rectangle 23"/>
                <p:cNvSpPr>
                  <a:spLocks noChangeArrowheads="1"/>
                </p:cNvSpPr>
                <p:nvPr/>
              </p:nvSpPr>
              <p:spPr bwMode="auto">
                <a:xfrm>
                  <a:off x="4188" y="2903"/>
                  <a:ext cx="435" cy="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  <a:p>
                  <a:r>
                    <a:rPr lang="en-US" altLang="en-US" b="1">
                      <a:latin typeface="Helvetica" charset="0"/>
                    </a:rPr>
                    <a:t>class...</a:t>
                  </a:r>
                </a:p>
              </p:txBody>
            </p:sp>
          </p:grpSp>
          <p:sp>
            <p:nvSpPr>
              <p:cNvPr id="14414" name="Rectangle 24"/>
              <p:cNvSpPr>
                <a:spLocks noChangeArrowheads="1"/>
              </p:cNvSpPr>
              <p:nvPr/>
            </p:nvSpPr>
            <p:spPr bwMode="auto">
              <a:xfrm>
                <a:off x="4177" y="3477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Source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Code</a:t>
                </a:r>
              </a:p>
            </p:txBody>
          </p:sp>
          <p:sp>
            <p:nvSpPr>
              <p:cNvPr id="14415" name="Line 25"/>
              <p:cNvSpPr>
                <a:spLocks noChangeShapeType="1"/>
              </p:cNvSpPr>
              <p:nvPr/>
            </p:nvSpPr>
            <p:spPr bwMode="auto">
              <a:xfrm flipV="1">
                <a:off x="1152" y="2064"/>
                <a:ext cx="3168" cy="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6" name="Line 26"/>
              <p:cNvSpPr>
                <a:spLocks noChangeShapeType="1"/>
              </p:cNvSpPr>
              <p:nvPr/>
            </p:nvSpPr>
            <p:spPr bwMode="auto">
              <a:xfrm>
                <a:off x="4314" y="2076"/>
                <a:ext cx="1" cy="75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7" name="Rectangle 27"/>
              <p:cNvSpPr>
                <a:spLocks noChangeArrowheads="1"/>
              </p:cNvSpPr>
              <p:nvPr/>
            </p:nvSpPr>
            <p:spPr bwMode="auto">
              <a:xfrm>
                <a:off x="3900" y="2158"/>
                <a:ext cx="1156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Implemented by</a:t>
                </a:r>
              </a:p>
            </p:txBody>
          </p:sp>
        </p:grpSp>
        <p:grpSp>
          <p:nvGrpSpPr>
            <p:cNvPr id="14351" name="Group 28"/>
            <p:cNvGrpSpPr>
              <a:grpSpLocks/>
            </p:cNvGrpSpPr>
            <p:nvPr/>
          </p:nvGrpSpPr>
          <p:grpSpPr bwMode="auto">
            <a:xfrm>
              <a:off x="1200" y="2151"/>
              <a:ext cx="2873" cy="1824"/>
              <a:chOff x="1333" y="2151"/>
              <a:chExt cx="2873" cy="1824"/>
            </a:xfrm>
          </p:grpSpPr>
          <p:sp>
            <p:nvSpPr>
              <p:cNvPr id="14402" name="Rectangle 29"/>
              <p:cNvSpPr>
                <a:spLocks noChangeArrowheads="1"/>
              </p:cNvSpPr>
              <p:nvPr/>
            </p:nvSpPr>
            <p:spPr bwMode="auto">
              <a:xfrm>
                <a:off x="3496" y="2854"/>
                <a:ext cx="392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403" name="Line 30"/>
              <p:cNvSpPr>
                <a:spLocks noChangeShapeType="1"/>
              </p:cNvSpPr>
              <p:nvPr/>
            </p:nvSpPr>
            <p:spPr bwMode="auto">
              <a:xfrm>
                <a:off x="3593" y="2974"/>
                <a:ext cx="98" cy="1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4" name="Line 31"/>
              <p:cNvSpPr>
                <a:spLocks noChangeShapeType="1"/>
              </p:cNvSpPr>
              <p:nvPr/>
            </p:nvSpPr>
            <p:spPr bwMode="auto">
              <a:xfrm flipV="1">
                <a:off x="3681" y="3052"/>
                <a:ext cx="118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5" name="Rectangle 32" descr="Light horizontal"/>
              <p:cNvSpPr>
                <a:spLocks noChangeArrowheads="1"/>
              </p:cNvSpPr>
              <p:nvPr/>
            </p:nvSpPr>
            <p:spPr bwMode="auto">
              <a:xfrm>
                <a:off x="3556" y="2921"/>
                <a:ext cx="74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406" name="Rectangle 33" descr="Light horizontal"/>
              <p:cNvSpPr>
                <a:spLocks noChangeArrowheads="1"/>
              </p:cNvSpPr>
              <p:nvPr/>
            </p:nvSpPr>
            <p:spPr bwMode="auto">
              <a:xfrm>
                <a:off x="3659" y="3161"/>
                <a:ext cx="73" cy="75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407" name="Rectangle 34" descr="Light horizontal"/>
              <p:cNvSpPr>
                <a:spLocks noChangeArrowheads="1"/>
              </p:cNvSpPr>
              <p:nvPr/>
            </p:nvSpPr>
            <p:spPr bwMode="auto">
              <a:xfrm>
                <a:off x="3755" y="2981"/>
                <a:ext cx="74" cy="7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408" name="Rectangle 35"/>
              <p:cNvSpPr>
                <a:spLocks noChangeArrowheads="1"/>
              </p:cNvSpPr>
              <p:nvPr/>
            </p:nvSpPr>
            <p:spPr bwMode="auto">
              <a:xfrm>
                <a:off x="3243" y="3398"/>
                <a:ext cx="88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Solution 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4409" name="Line 36"/>
              <p:cNvSpPr>
                <a:spLocks noChangeShapeType="1"/>
              </p:cNvSpPr>
              <p:nvPr/>
            </p:nvSpPr>
            <p:spPr bwMode="auto">
              <a:xfrm>
                <a:off x="3094" y="3066"/>
                <a:ext cx="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Line 37"/>
              <p:cNvSpPr>
                <a:spLocks noChangeShapeType="1"/>
              </p:cNvSpPr>
              <p:nvPr/>
            </p:nvSpPr>
            <p:spPr bwMode="auto">
              <a:xfrm>
                <a:off x="1333" y="2151"/>
                <a:ext cx="23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Line 38"/>
              <p:cNvSpPr>
                <a:spLocks noChangeShapeType="1"/>
              </p:cNvSpPr>
              <p:nvPr/>
            </p:nvSpPr>
            <p:spPr bwMode="auto">
              <a:xfrm>
                <a:off x="3677" y="2152"/>
                <a:ext cx="0" cy="6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2" name="Rectangle 39"/>
              <p:cNvSpPr>
                <a:spLocks noChangeArrowheads="1"/>
              </p:cNvSpPr>
              <p:nvPr/>
            </p:nvSpPr>
            <p:spPr bwMode="auto">
              <a:xfrm>
                <a:off x="3226" y="2423"/>
                <a:ext cx="980" cy="2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>
                    <a:latin typeface="ITCCheltenham BookCond" charset="0"/>
                  </a:rPr>
                  <a:t>Realized by</a:t>
                </a:r>
              </a:p>
            </p:txBody>
          </p:sp>
        </p:grpSp>
        <p:grpSp>
          <p:nvGrpSpPr>
            <p:cNvPr id="14352" name="Group 40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4390" name="Rectangle 41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91" name="Rectangle 42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92" name="Rectangle 43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93" name="Rectangle 44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94" name="Rectangle 45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4395" name="Line 46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6" name="Rectangle 47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4397" name="Line 48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8" name="Line 49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9" name="Line 50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0" name="Line 51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Line 52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53" name="Group 53"/>
            <p:cNvGrpSpPr>
              <a:grpSpLocks/>
            </p:cNvGrpSpPr>
            <p:nvPr/>
          </p:nvGrpSpPr>
          <p:grpSpPr bwMode="auto">
            <a:xfrm>
              <a:off x="1197" y="1979"/>
              <a:ext cx="4323" cy="2128"/>
              <a:chOff x="1326" y="1979"/>
              <a:chExt cx="4179" cy="2128"/>
            </a:xfrm>
          </p:grpSpPr>
          <p:sp>
            <p:nvSpPr>
              <p:cNvPr id="14375" name="Rectangle 54"/>
              <p:cNvSpPr>
                <a:spLocks noChangeArrowheads="1"/>
              </p:cNvSpPr>
              <p:nvPr/>
            </p:nvSpPr>
            <p:spPr bwMode="auto">
              <a:xfrm>
                <a:off x="4852" y="3526"/>
                <a:ext cx="535" cy="5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Test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sp>
            <p:nvSpPr>
              <p:cNvPr id="14376" name="Rectangle 55"/>
              <p:cNvSpPr>
                <a:spLocks noChangeArrowheads="1"/>
              </p:cNvSpPr>
              <p:nvPr/>
            </p:nvSpPr>
            <p:spPr bwMode="auto">
              <a:xfrm>
                <a:off x="4854" y="2847"/>
                <a:ext cx="651" cy="6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7" name="AutoShape 56"/>
              <p:cNvSpPr>
                <a:spLocks noChangeArrowheads="1"/>
              </p:cNvSpPr>
              <p:nvPr/>
            </p:nvSpPr>
            <p:spPr bwMode="auto">
              <a:xfrm>
                <a:off x="4980" y="3156"/>
                <a:ext cx="132" cy="76"/>
              </a:xfrm>
              <a:prstGeom prst="roundRect">
                <a:avLst>
                  <a:gd name="adj" fmla="val 12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8" name="Oval 57" descr="50%"/>
              <p:cNvSpPr>
                <a:spLocks noChangeArrowheads="1"/>
              </p:cNvSpPr>
              <p:nvPr/>
            </p:nvSpPr>
            <p:spPr bwMode="auto">
              <a:xfrm>
                <a:off x="4983" y="2892"/>
                <a:ext cx="138" cy="63"/>
              </a:xfrm>
              <a:prstGeom prst="ellipse">
                <a:avLst/>
              </a:prstGeom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4379" name="Rectangle 58"/>
              <p:cNvSpPr>
                <a:spLocks noChangeArrowheads="1"/>
              </p:cNvSpPr>
              <p:nvPr/>
            </p:nvSpPr>
            <p:spPr bwMode="auto">
              <a:xfrm>
                <a:off x="5219" y="308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b="1">
                    <a:latin typeface="Book Antiqua" pitchFamily="18" charset="0"/>
                  </a:rPr>
                  <a:t>? </a:t>
                </a:r>
              </a:p>
            </p:txBody>
          </p:sp>
          <p:sp>
            <p:nvSpPr>
              <p:cNvPr id="14380" name="Freeform 59"/>
              <p:cNvSpPr>
                <a:spLocks/>
              </p:cNvSpPr>
              <p:nvPr/>
            </p:nvSpPr>
            <p:spPr bwMode="auto">
              <a:xfrm>
                <a:off x="5228" y="3007"/>
                <a:ext cx="106" cy="77"/>
              </a:xfrm>
              <a:custGeom>
                <a:avLst/>
                <a:gdLst>
                  <a:gd name="T0" fmla="*/ 0 w 107"/>
                  <a:gd name="T1" fmla="*/ 15 h 78"/>
                  <a:gd name="T2" fmla="*/ 15 w 107"/>
                  <a:gd name="T3" fmla="*/ 61 h 78"/>
                  <a:gd name="T4" fmla="*/ 90 w 107"/>
                  <a:gd name="T5" fmla="*/ 0 h 78"/>
                  <a:gd name="T6" fmla="*/ 0 60000 65536"/>
                  <a:gd name="T7" fmla="*/ 0 60000 65536"/>
                  <a:gd name="T8" fmla="*/ 0 60000 65536"/>
                  <a:gd name="T9" fmla="*/ 0 w 107"/>
                  <a:gd name="T10" fmla="*/ 0 h 78"/>
                  <a:gd name="T11" fmla="*/ 107 w 107"/>
                  <a:gd name="T12" fmla="*/ 78 h 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7" h="78">
                    <a:moveTo>
                      <a:pt x="0" y="15"/>
                    </a:moveTo>
                    <a:lnTo>
                      <a:pt x="15" y="77"/>
                    </a:lnTo>
                    <a:lnTo>
                      <a:pt x="106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Freeform 60"/>
              <p:cNvSpPr>
                <a:spLocks/>
              </p:cNvSpPr>
              <p:nvPr/>
            </p:nvSpPr>
            <p:spPr bwMode="auto">
              <a:xfrm>
                <a:off x="5228" y="2895"/>
                <a:ext cx="105" cy="76"/>
              </a:xfrm>
              <a:custGeom>
                <a:avLst/>
                <a:gdLst>
                  <a:gd name="T0" fmla="*/ 0 w 106"/>
                  <a:gd name="T1" fmla="*/ 15 h 77"/>
                  <a:gd name="T2" fmla="*/ 15 w 106"/>
                  <a:gd name="T3" fmla="*/ 60 h 77"/>
                  <a:gd name="T4" fmla="*/ 89 w 106"/>
                  <a:gd name="T5" fmla="*/ 0 h 77"/>
                  <a:gd name="T6" fmla="*/ 0 60000 65536"/>
                  <a:gd name="T7" fmla="*/ 0 60000 65536"/>
                  <a:gd name="T8" fmla="*/ 0 60000 65536"/>
                  <a:gd name="T9" fmla="*/ 0 w 106"/>
                  <a:gd name="T10" fmla="*/ 0 h 77"/>
                  <a:gd name="T11" fmla="*/ 106 w 106"/>
                  <a:gd name="T12" fmla="*/ 77 h 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6" h="77">
                    <a:moveTo>
                      <a:pt x="0" y="15"/>
                    </a:moveTo>
                    <a:lnTo>
                      <a:pt x="15" y="76"/>
                    </a:lnTo>
                    <a:lnTo>
                      <a:pt x="105" y="0"/>
                    </a:lnTo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2" name="Line 61"/>
              <p:cNvSpPr>
                <a:spLocks noChangeShapeType="1"/>
              </p:cNvSpPr>
              <p:nvPr/>
            </p:nvSpPr>
            <p:spPr bwMode="auto">
              <a:xfrm>
                <a:off x="1326" y="1986"/>
                <a:ext cx="383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Line 62"/>
              <p:cNvSpPr>
                <a:spLocks noChangeShapeType="1"/>
              </p:cNvSpPr>
              <p:nvPr/>
            </p:nvSpPr>
            <p:spPr bwMode="auto">
              <a:xfrm>
                <a:off x="5172" y="1979"/>
                <a:ext cx="0" cy="84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Rectangle 63"/>
              <p:cNvSpPr>
                <a:spLocks noChangeArrowheads="1"/>
              </p:cNvSpPr>
              <p:nvPr/>
            </p:nvSpPr>
            <p:spPr bwMode="auto">
              <a:xfrm>
                <a:off x="4842" y="2468"/>
                <a:ext cx="622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Verified </a:t>
                </a:r>
              </a:p>
              <a:p>
                <a:pPr algn="ctr"/>
                <a:r>
                  <a:rPr lang="en-US" altLang="en-US">
                    <a:latin typeface="ITCCheltenham BookCond" charset="0"/>
                  </a:rPr>
                  <a:t>By</a:t>
                </a:r>
              </a:p>
            </p:txBody>
          </p:sp>
          <p:sp>
            <p:nvSpPr>
              <p:cNvPr id="14385" name="Rectangle 64" descr="Light horizontal"/>
              <p:cNvSpPr>
                <a:spLocks noChangeArrowheads="1"/>
              </p:cNvSpPr>
              <p:nvPr/>
            </p:nvSpPr>
            <p:spPr bwMode="auto">
              <a:xfrm>
                <a:off x="5004" y="3013"/>
                <a:ext cx="87" cy="90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grpSp>
            <p:nvGrpSpPr>
              <p:cNvPr id="14386" name="Group 65"/>
              <p:cNvGrpSpPr>
                <a:grpSpLocks/>
              </p:cNvGrpSpPr>
              <p:nvPr/>
            </p:nvGrpSpPr>
            <p:grpSpPr bwMode="auto">
              <a:xfrm>
                <a:off x="4865" y="3268"/>
                <a:ext cx="615" cy="231"/>
                <a:chOff x="4933" y="3310"/>
                <a:chExt cx="623" cy="235"/>
              </a:xfrm>
            </p:grpSpPr>
            <p:sp>
              <p:nvSpPr>
                <p:cNvPr id="14388" name="Rectangle 66"/>
                <p:cNvSpPr>
                  <a:spLocks noChangeArrowheads="1"/>
                </p:cNvSpPr>
                <p:nvPr/>
              </p:nvSpPr>
              <p:spPr bwMode="auto">
                <a:xfrm>
                  <a:off x="4943" y="3323"/>
                  <a:ext cx="404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389" name="Rectangle 67"/>
                <p:cNvSpPr>
                  <a:spLocks noChangeArrowheads="1"/>
                </p:cNvSpPr>
                <p:nvPr/>
              </p:nvSpPr>
              <p:spPr bwMode="auto">
                <a:xfrm>
                  <a:off x="4933" y="3310"/>
                  <a:ext cx="623" cy="2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r>
                    <a:rPr lang="en-US" altLang="en-US" b="1">
                      <a:latin typeface="Helvetica" charset="0"/>
                    </a:rPr>
                    <a:t>class....</a:t>
                  </a:r>
                </a:p>
              </p:txBody>
            </p:sp>
          </p:grpSp>
          <p:sp>
            <p:nvSpPr>
              <p:cNvPr id="14387" name="Rectangle 68"/>
              <p:cNvSpPr>
                <a:spLocks noChangeArrowheads="1"/>
              </p:cNvSpPr>
              <p:nvPr/>
            </p:nvSpPr>
            <p:spPr bwMode="auto">
              <a:xfrm>
                <a:off x="5219" y="325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b="1">
                    <a:latin typeface="Book Antiqua" pitchFamily="18" charset="0"/>
                  </a:rPr>
                  <a:t>? </a:t>
                </a:r>
              </a:p>
            </p:txBody>
          </p:sp>
        </p:grpSp>
        <p:grpSp>
          <p:nvGrpSpPr>
            <p:cNvPr id="14354" name="Group 69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4355" name="Rectangle 70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grpSp>
            <p:nvGrpSpPr>
              <p:cNvPr id="14356" name="Group 71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4357" name="Rectangle 72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358" name="Oval 73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4359" name="Oval 74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4360" name="Group 75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4370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437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7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73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7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361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62" name="Line 82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4363" name="Group 83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4365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4366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7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8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69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364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4341" name="Group 90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4343" name="Rectangle 91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4344" name="Rectangle 92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4345" name="Rectangle 93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4346" name="Rectangle 94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4347" name="Rectangle 95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4348" name="Rectangle 96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4342" name="Rectangle 97"/>
          <p:cNvSpPr>
            <a:spLocks noChangeArrowheads="1"/>
          </p:cNvSpPr>
          <p:nvPr/>
        </p:nvSpPr>
        <p:spPr bwMode="auto">
          <a:xfrm>
            <a:off x="5338763" y="914400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chemeClr val="tx2"/>
                </a:solidFill>
                <a:latin typeface="Century Gothic" pitchFamily="34" charset="0"/>
              </a:rPr>
              <a:t>...and their models</a:t>
            </a:r>
          </a:p>
        </p:txBody>
      </p:sp>
    </p:spTree>
    <p:extLst>
      <p:ext uri="{BB962C8B-B14F-4D97-AF65-F5344CB8AC3E}">
        <p14:creationId xmlns:p14="http://schemas.microsoft.com/office/powerpoint/2010/main" val="62722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 smtClean="0">
                <a:ea typeface="ＭＳ Ｐゴシック" pitchFamily="34" charset="-128"/>
              </a:rPr>
              <a:t>Software Lifecycle Activities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557213" y="1633538"/>
            <a:ext cx="8293100" cy="4597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5078413" y="1697038"/>
            <a:ext cx="0" cy="4491037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7634288" y="1674813"/>
            <a:ext cx="0" cy="45005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3802063" y="1685925"/>
            <a:ext cx="0" cy="44815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873375" y="4506913"/>
            <a:ext cx="620713" cy="631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393" name="Rectangle 9" descr="Light horizontal"/>
          <p:cNvSpPr>
            <a:spLocks noChangeArrowheads="1"/>
          </p:cNvSpPr>
          <p:nvPr/>
        </p:nvSpPr>
        <p:spPr bwMode="auto">
          <a:xfrm>
            <a:off x="3127375" y="4572000"/>
            <a:ext cx="138113" cy="14128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394" name="Rectangle 10" descr="Light horizontal"/>
          <p:cNvSpPr>
            <a:spLocks noChangeArrowheads="1"/>
          </p:cNvSpPr>
          <p:nvPr/>
        </p:nvSpPr>
        <p:spPr bwMode="auto">
          <a:xfrm>
            <a:off x="3260725" y="4903788"/>
            <a:ext cx="138113" cy="1444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395" name="Rectangle 11" descr="Light horizontal"/>
          <p:cNvSpPr>
            <a:spLocks noChangeArrowheads="1"/>
          </p:cNvSpPr>
          <p:nvPr/>
        </p:nvSpPr>
        <p:spPr bwMode="auto">
          <a:xfrm>
            <a:off x="2968625" y="4900613"/>
            <a:ext cx="123825" cy="146050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473325" y="5349875"/>
            <a:ext cx="1341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Application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Domain 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Objects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3116263" y="3678238"/>
            <a:ext cx="0" cy="795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3487738" y="5529263"/>
            <a:ext cx="181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Subsystems</a:t>
            </a:r>
            <a:r>
              <a:rPr lang="en-US" altLang="en-US" sz="1600" b="1">
                <a:solidFill>
                  <a:schemeClr val="hlink"/>
                </a:solidFill>
                <a:latin typeface="Book Antiqua" pitchFamily="18" charset="0"/>
              </a:rPr>
              <a:t> 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4214813" y="4541838"/>
            <a:ext cx="620712" cy="631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343400" y="4757738"/>
            <a:ext cx="34925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460875" y="5016500"/>
            <a:ext cx="174625" cy="23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 flipH="1" flipV="1">
            <a:off x="4675188" y="4833938"/>
            <a:ext cx="14287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AutoShape 19"/>
          <p:cNvSpPr>
            <a:spLocks noChangeArrowheads="1"/>
          </p:cNvSpPr>
          <p:nvPr/>
        </p:nvSpPr>
        <p:spPr bwMode="auto">
          <a:xfrm>
            <a:off x="4289425" y="4619625"/>
            <a:ext cx="198438" cy="130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04" name="AutoShape 20"/>
          <p:cNvSpPr>
            <a:spLocks noChangeArrowheads="1"/>
          </p:cNvSpPr>
          <p:nvPr/>
        </p:nvSpPr>
        <p:spPr bwMode="auto">
          <a:xfrm>
            <a:off x="4594225" y="4714875"/>
            <a:ext cx="193675" cy="12382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05" name="AutoShape 21"/>
          <p:cNvSpPr>
            <a:spLocks noChangeArrowheads="1"/>
          </p:cNvSpPr>
          <p:nvPr/>
        </p:nvSpPr>
        <p:spPr bwMode="auto">
          <a:xfrm>
            <a:off x="4276725" y="4953000"/>
            <a:ext cx="176213" cy="122238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06" name="AutoShape 22"/>
          <p:cNvSpPr>
            <a:spLocks noChangeArrowheads="1"/>
          </p:cNvSpPr>
          <p:nvPr/>
        </p:nvSpPr>
        <p:spPr bwMode="auto">
          <a:xfrm>
            <a:off x="4619625" y="5000625"/>
            <a:ext cx="179388" cy="130175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549900" y="4530725"/>
            <a:ext cx="622300" cy="631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5703888" y="4721225"/>
            <a:ext cx="155575" cy="312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5843588" y="4845050"/>
            <a:ext cx="187325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 descr="Light horizontal"/>
          <p:cNvSpPr>
            <a:spLocks noChangeArrowheads="1"/>
          </p:cNvSpPr>
          <p:nvPr/>
        </p:nvSpPr>
        <p:spPr bwMode="auto">
          <a:xfrm>
            <a:off x="5645150" y="4637088"/>
            <a:ext cx="117475" cy="1190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11" name="Rectangle 27" descr="Light horizontal"/>
          <p:cNvSpPr>
            <a:spLocks noChangeArrowheads="1"/>
          </p:cNvSpPr>
          <p:nvPr/>
        </p:nvSpPr>
        <p:spPr bwMode="auto">
          <a:xfrm>
            <a:off x="5808663" y="5018088"/>
            <a:ext cx="115887" cy="1190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12" name="Rectangle 28" descr="Light horizontal"/>
          <p:cNvSpPr>
            <a:spLocks noChangeArrowheads="1"/>
          </p:cNvSpPr>
          <p:nvPr/>
        </p:nvSpPr>
        <p:spPr bwMode="auto">
          <a:xfrm>
            <a:off x="5961063" y="4732338"/>
            <a:ext cx="117475" cy="117475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6413" name="Group 31"/>
          <p:cNvGrpSpPr>
            <a:grpSpLocks/>
          </p:cNvGrpSpPr>
          <p:nvPr/>
        </p:nvGrpSpPr>
        <p:grpSpPr bwMode="auto">
          <a:xfrm>
            <a:off x="6557963" y="4530725"/>
            <a:ext cx="692150" cy="658813"/>
            <a:chOff x="4188" y="2891"/>
            <a:chExt cx="442" cy="420"/>
          </a:xfrm>
        </p:grpSpPr>
        <p:sp>
          <p:nvSpPr>
            <p:cNvPr id="16476" name="Rectangle 29"/>
            <p:cNvSpPr>
              <a:spLocks noChangeArrowheads="1"/>
            </p:cNvSpPr>
            <p:nvPr/>
          </p:nvSpPr>
          <p:spPr bwMode="auto">
            <a:xfrm>
              <a:off x="4203" y="2891"/>
              <a:ext cx="395" cy="40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407" tIns="45420" rIns="92407" bIns="454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16477" name="Rectangle 30"/>
            <p:cNvSpPr>
              <a:spLocks noChangeArrowheads="1"/>
            </p:cNvSpPr>
            <p:nvPr/>
          </p:nvSpPr>
          <p:spPr bwMode="auto">
            <a:xfrm>
              <a:off x="4188" y="2903"/>
              <a:ext cx="442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407" tIns="45420" rIns="92407" bIns="4542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>
                  <a:latin typeface="Helvetica" charset="0"/>
                </a:rPr>
                <a:t>class...</a:t>
              </a:r>
            </a:p>
            <a:p>
              <a:r>
                <a:rPr lang="en-US" altLang="en-US" sz="1200" b="1">
                  <a:latin typeface="Helvetica" charset="0"/>
                </a:rPr>
                <a:t>class...</a:t>
              </a:r>
            </a:p>
            <a:p>
              <a:r>
                <a:rPr lang="en-US" altLang="en-US" sz="1200" b="1">
                  <a:latin typeface="Helvetica" charset="0"/>
                </a:rPr>
                <a:t>class...</a:t>
              </a:r>
            </a:p>
          </p:txBody>
        </p:sp>
      </p:grpSp>
      <p:sp>
        <p:nvSpPr>
          <p:cNvPr id="16414" name="Rectangle 32"/>
          <p:cNvSpPr>
            <a:spLocks noChangeArrowheads="1"/>
          </p:cNvSpPr>
          <p:nvPr/>
        </p:nvSpPr>
        <p:spPr bwMode="auto">
          <a:xfrm>
            <a:off x="5027613" y="5380038"/>
            <a:ext cx="14049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Solution Domain 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Objects</a:t>
            </a:r>
          </a:p>
        </p:txBody>
      </p:sp>
      <p:sp>
        <p:nvSpPr>
          <p:cNvPr id="16415" name="Rectangle 33"/>
          <p:cNvSpPr>
            <a:spLocks noChangeArrowheads="1"/>
          </p:cNvSpPr>
          <p:nvPr/>
        </p:nvSpPr>
        <p:spPr bwMode="auto">
          <a:xfrm>
            <a:off x="6570663" y="5519738"/>
            <a:ext cx="815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Source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Code</a:t>
            </a:r>
            <a:endParaRPr lang="en-US" altLang="en-US" sz="1600" b="1">
              <a:solidFill>
                <a:schemeClr val="hlink"/>
              </a:solidFill>
              <a:latin typeface="Book Antiqua" pitchFamily="18" charset="0"/>
            </a:endParaRPr>
          </a:p>
        </p:txBody>
      </p:sp>
      <p:sp>
        <p:nvSpPr>
          <p:cNvPr id="16416" name="Rectangle 34"/>
          <p:cNvSpPr>
            <a:spLocks noChangeArrowheads="1"/>
          </p:cNvSpPr>
          <p:nvPr/>
        </p:nvSpPr>
        <p:spPr bwMode="auto">
          <a:xfrm>
            <a:off x="7604125" y="5597525"/>
            <a:ext cx="12985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Test 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Case Model</a:t>
            </a:r>
          </a:p>
        </p:txBody>
      </p:sp>
      <p:sp>
        <p:nvSpPr>
          <p:cNvPr id="16417" name="Rectangle 35"/>
          <p:cNvSpPr>
            <a:spLocks noChangeArrowheads="1"/>
          </p:cNvSpPr>
          <p:nvPr/>
        </p:nvSpPr>
        <p:spPr bwMode="auto">
          <a:xfrm>
            <a:off x="7705725" y="4519613"/>
            <a:ext cx="1033463" cy="1000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18" name="AutoShape 36"/>
          <p:cNvSpPr>
            <a:spLocks noChangeArrowheads="1"/>
          </p:cNvSpPr>
          <p:nvPr/>
        </p:nvSpPr>
        <p:spPr bwMode="auto">
          <a:xfrm>
            <a:off x="7905750" y="5010150"/>
            <a:ext cx="209550" cy="120650"/>
          </a:xfrm>
          <a:prstGeom prst="roundRect">
            <a:avLst>
              <a:gd name="adj" fmla="val 12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19" name="Oval 37" descr="50%"/>
          <p:cNvSpPr>
            <a:spLocks noChangeArrowheads="1"/>
          </p:cNvSpPr>
          <p:nvPr/>
        </p:nvSpPr>
        <p:spPr bwMode="auto">
          <a:xfrm>
            <a:off x="7910513" y="4591050"/>
            <a:ext cx="219075" cy="100013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20" name="Rectangle 38"/>
          <p:cNvSpPr>
            <a:spLocks noChangeArrowheads="1"/>
          </p:cNvSpPr>
          <p:nvPr/>
        </p:nvSpPr>
        <p:spPr bwMode="auto">
          <a:xfrm>
            <a:off x="8285163" y="4899025"/>
            <a:ext cx="36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r>
              <a:rPr lang="en-US" altLang="en-US" sz="1600" b="1">
                <a:latin typeface="Book Antiqua" pitchFamily="18" charset="0"/>
              </a:rPr>
              <a:t>? </a:t>
            </a:r>
          </a:p>
        </p:txBody>
      </p:sp>
      <p:sp>
        <p:nvSpPr>
          <p:cNvPr id="16421" name="Freeform 39"/>
          <p:cNvSpPr>
            <a:spLocks/>
          </p:cNvSpPr>
          <p:nvPr/>
        </p:nvSpPr>
        <p:spPr bwMode="auto">
          <a:xfrm>
            <a:off x="8299450" y="4773613"/>
            <a:ext cx="168275" cy="122237"/>
          </a:xfrm>
          <a:custGeom>
            <a:avLst/>
            <a:gdLst>
              <a:gd name="T0" fmla="*/ 0 w 107"/>
              <a:gd name="T1" fmla="*/ 2147483647 h 78"/>
              <a:gd name="T2" fmla="*/ 2147483647 w 107"/>
              <a:gd name="T3" fmla="*/ 2147483647 h 78"/>
              <a:gd name="T4" fmla="*/ 2147483647 w 107"/>
              <a:gd name="T5" fmla="*/ 0 h 78"/>
              <a:gd name="T6" fmla="*/ 0 60000 65536"/>
              <a:gd name="T7" fmla="*/ 0 60000 65536"/>
              <a:gd name="T8" fmla="*/ 0 60000 65536"/>
              <a:gd name="T9" fmla="*/ 0 w 107"/>
              <a:gd name="T10" fmla="*/ 0 h 78"/>
              <a:gd name="T11" fmla="*/ 107 w 107"/>
              <a:gd name="T12" fmla="*/ 78 h 7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7" h="78">
                <a:moveTo>
                  <a:pt x="0" y="15"/>
                </a:moveTo>
                <a:lnTo>
                  <a:pt x="15" y="77"/>
                </a:lnTo>
                <a:lnTo>
                  <a:pt x="10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2" name="Freeform 40"/>
          <p:cNvSpPr>
            <a:spLocks/>
          </p:cNvSpPr>
          <p:nvPr/>
        </p:nvSpPr>
        <p:spPr bwMode="auto">
          <a:xfrm>
            <a:off x="8299450" y="4595813"/>
            <a:ext cx="166688" cy="120650"/>
          </a:xfrm>
          <a:custGeom>
            <a:avLst/>
            <a:gdLst>
              <a:gd name="T0" fmla="*/ 0 w 106"/>
              <a:gd name="T1" fmla="*/ 2147483647 h 77"/>
              <a:gd name="T2" fmla="*/ 2147483647 w 106"/>
              <a:gd name="T3" fmla="*/ 2147483647 h 77"/>
              <a:gd name="T4" fmla="*/ 2147483647 w 106"/>
              <a:gd name="T5" fmla="*/ 0 h 77"/>
              <a:gd name="T6" fmla="*/ 0 60000 65536"/>
              <a:gd name="T7" fmla="*/ 0 60000 65536"/>
              <a:gd name="T8" fmla="*/ 0 60000 65536"/>
              <a:gd name="T9" fmla="*/ 0 w 106"/>
              <a:gd name="T10" fmla="*/ 0 h 77"/>
              <a:gd name="T11" fmla="*/ 106 w 106"/>
              <a:gd name="T12" fmla="*/ 77 h 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77">
                <a:moveTo>
                  <a:pt x="0" y="15"/>
                </a:moveTo>
                <a:lnTo>
                  <a:pt x="15" y="76"/>
                </a:lnTo>
                <a:lnTo>
                  <a:pt x="105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3" name="Line 41"/>
          <p:cNvSpPr>
            <a:spLocks noChangeShapeType="1"/>
          </p:cNvSpPr>
          <p:nvPr/>
        </p:nvSpPr>
        <p:spPr bwMode="auto">
          <a:xfrm flipV="1">
            <a:off x="3536950" y="4824413"/>
            <a:ext cx="631825" cy="4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Line 42"/>
          <p:cNvSpPr>
            <a:spLocks noChangeShapeType="1"/>
          </p:cNvSpPr>
          <p:nvPr/>
        </p:nvSpPr>
        <p:spPr bwMode="auto">
          <a:xfrm>
            <a:off x="4911725" y="4867275"/>
            <a:ext cx="539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5" name="Line 43"/>
          <p:cNvSpPr>
            <a:spLocks noChangeShapeType="1"/>
          </p:cNvSpPr>
          <p:nvPr/>
        </p:nvSpPr>
        <p:spPr bwMode="auto">
          <a:xfrm>
            <a:off x="2128838" y="3557588"/>
            <a:ext cx="23129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6" name="Line 44"/>
          <p:cNvSpPr>
            <a:spLocks noChangeShapeType="1"/>
          </p:cNvSpPr>
          <p:nvPr/>
        </p:nvSpPr>
        <p:spPr bwMode="auto">
          <a:xfrm>
            <a:off x="2116138" y="3414713"/>
            <a:ext cx="37147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7" name="Line 45"/>
          <p:cNvSpPr>
            <a:spLocks noChangeShapeType="1"/>
          </p:cNvSpPr>
          <p:nvPr/>
        </p:nvSpPr>
        <p:spPr bwMode="auto">
          <a:xfrm>
            <a:off x="2116138" y="3282950"/>
            <a:ext cx="47688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8" name="Line 46"/>
          <p:cNvSpPr>
            <a:spLocks noChangeShapeType="1"/>
          </p:cNvSpPr>
          <p:nvPr/>
        </p:nvSpPr>
        <p:spPr bwMode="auto">
          <a:xfrm>
            <a:off x="2105025" y="3152775"/>
            <a:ext cx="60880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29" name="Line 47"/>
          <p:cNvSpPr>
            <a:spLocks noChangeShapeType="1"/>
          </p:cNvSpPr>
          <p:nvPr/>
        </p:nvSpPr>
        <p:spPr bwMode="auto">
          <a:xfrm>
            <a:off x="4454525" y="3570288"/>
            <a:ext cx="0" cy="88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0" name="Line 48"/>
          <p:cNvSpPr>
            <a:spLocks noChangeShapeType="1"/>
          </p:cNvSpPr>
          <p:nvPr/>
        </p:nvSpPr>
        <p:spPr bwMode="auto">
          <a:xfrm>
            <a:off x="5837238" y="3416300"/>
            <a:ext cx="0" cy="1036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1" name="Line 49"/>
          <p:cNvSpPr>
            <a:spLocks noChangeShapeType="1"/>
          </p:cNvSpPr>
          <p:nvPr/>
        </p:nvSpPr>
        <p:spPr bwMode="auto">
          <a:xfrm>
            <a:off x="6889750" y="3295650"/>
            <a:ext cx="0" cy="1204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2" name="Line 50"/>
          <p:cNvSpPr>
            <a:spLocks noChangeShapeType="1"/>
          </p:cNvSpPr>
          <p:nvPr/>
        </p:nvSpPr>
        <p:spPr bwMode="auto">
          <a:xfrm>
            <a:off x="8210550" y="3141663"/>
            <a:ext cx="0" cy="1335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33" name="Rectangle 51"/>
          <p:cNvSpPr>
            <a:spLocks noChangeArrowheads="1"/>
          </p:cNvSpPr>
          <p:nvPr/>
        </p:nvSpPr>
        <p:spPr bwMode="auto">
          <a:xfrm>
            <a:off x="2289175" y="3727450"/>
            <a:ext cx="1562100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Expressed in Terms Of</a:t>
            </a:r>
          </a:p>
        </p:txBody>
      </p:sp>
      <p:sp>
        <p:nvSpPr>
          <p:cNvPr id="16434" name="Rectangle 52"/>
          <p:cNvSpPr>
            <a:spLocks noChangeArrowheads="1"/>
          </p:cNvSpPr>
          <p:nvPr/>
        </p:nvSpPr>
        <p:spPr bwMode="auto">
          <a:xfrm>
            <a:off x="3751263" y="3784600"/>
            <a:ext cx="1328737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Structured By</a:t>
            </a:r>
          </a:p>
        </p:txBody>
      </p:sp>
      <p:sp>
        <p:nvSpPr>
          <p:cNvPr id="16435" name="Rectangle 53"/>
          <p:cNvSpPr>
            <a:spLocks noChangeArrowheads="1"/>
          </p:cNvSpPr>
          <p:nvPr/>
        </p:nvSpPr>
        <p:spPr bwMode="auto">
          <a:xfrm>
            <a:off x="6264275" y="3425825"/>
            <a:ext cx="1320800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Implemented</a:t>
            </a:r>
          </a:p>
          <a:p>
            <a:pPr algn="ctr"/>
            <a:r>
              <a:rPr lang="en-US" altLang="en-US" sz="1400">
                <a:latin typeface="ITCCheltenham BookCond" charset="0"/>
              </a:rPr>
              <a:t> By</a:t>
            </a:r>
          </a:p>
        </p:txBody>
      </p:sp>
      <p:sp>
        <p:nvSpPr>
          <p:cNvPr id="16436" name="Rectangle 54"/>
          <p:cNvSpPr>
            <a:spLocks noChangeArrowheads="1"/>
          </p:cNvSpPr>
          <p:nvPr/>
        </p:nvSpPr>
        <p:spPr bwMode="auto">
          <a:xfrm>
            <a:off x="5121275" y="3846513"/>
            <a:ext cx="155575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latin typeface="ITCCheltenham BookCond" charset="0"/>
              </a:rPr>
              <a:t>Realized By</a:t>
            </a:r>
          </a:p>
        </p:txBody>
      </p:sp>
      <p:sp>
        <p:nvSpPr>
          <p:cNvPr id="16437" name="Rectangle 55"/>
          <p:cNvSpPr>
            <a:spLocks noChangeArrowheads="1"/>
          </p:cNvSpPr>
          <p:nvPr/>
        </p:nvSpPr>
        <p:spPr bwMode="auto">
          <a:xfrm>
            <a:off x="7762875" y="3917950"/>
            <a:ext cx="836613" cy="517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latin typeface="ITCCheltenham BookCond" charset="0"/>
              </a:rPr>
              <a:t>Verified </a:t>
            </a:r>
          </a:p>
          <a:p>
            <a:pPr algn="ctr"/>
            <a:r>
              <a:rPr lang="en-US" altLang="en-US" sz="1400">
                <a:latin typeface="ITCCheltenham BookCond" charset="0"/>
              </a:rPr>
              <a:t>By</a:t>
            </a:r>
          </a:p>
        </p:txBody>
      </p:sp>
      <p:sp>
        <p:nvSpPr>
          <p:cNvPr id="16438" name="Rectangle 56"/>
          <p:cNvSpPr>
            <a:spLocks noChangeArrowheads="1"/>
          </p:cNvSpPr>
          <p:nvPr/>
        </p:nvSpPr>
        <p:spPr bwMode="auto">
          <a:xfrm>
            <a:off x="3867150" y="1874838"/>
            <a:ext cx="1106488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1"/>
              <a:t>System</a:t>
            </a:r>
          </a:p>
          <a:p>
            <a:pPr algn="ctr"/>
            <a:r>
              <a:rPr lang="en-US" altLang="en-US" b="1"/>
              <a:t>Design</a:t>
            </a:r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5132388" y="1874838"/>
            <a:ext cx="1108075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1"/>
              <a:t>Detailed</a:t>
            </a:r>
          </a:p>
          <a:p>
            <a:pPr algn="ctr"/>
            <a:r>
              <a:rPr lang="en-US" altLang="en-US" b="1"/>
              <a:t>Design</a:t>
            </a:r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6430963" y="1874838"/>
            <a:ext cx="1108075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1"/>
              <a:t>Implemen-</a:t>
            </a:r>
          </a:p>
          <a:p>
            <a:pPr algn="ctr"/>
            <a:r>
              <a:rPr lang="en-US" altLang="en-US" b="1"/>
              <a:t>tation</a:t>
            </a: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7697788" y="1874838"/>
            <a:ext cx="1106487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1"/>
              <a:t>Testing</a:t>
            </a:r>
          </a:p>
        </p:txBody>
      </p:sp>
      <p:sp>
        <p:nvSpPr>
          <p:cNvPr id="16442" name="Line 60"/>
          <p:cNvSpPr>
            <a:spLocks noChangeShapeType="1"/>
          </p:cNvSpPr>
          <p:nvPr/>
        </p:nvSpPr>
        <p:spPr bwMode="auto">
          <a:xfrm>
            <a:off x="6343650" y="1697038"/>
            <a:ext cx="0" cy="448151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3" name="Line 61"/>
          <p:cNvSpPr>
            <a:spLocks noChangeShapeType="1"/>
          </p:cNvSpPr>
          <p:nvPr/>
        </p:nvSpPr>
        <p:spPr bwMode="auto">
          <a:xfrm>
            <a:off x="2141538" y="3651250"/>
            <a:ext cx="9572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4" name="Line 62"/>
          <p:cNvSpPr>
            <a:spLocks noChangeShapeType="1"/>
          </p:cNvSpPr>
          <p:nvPr/>
        </p:nvSpPr>
        <p:spPr bwMode="auto">
          <a:xfrm>
            <a:off x="3048000" y="4795838"/>
            <a:ext cx="30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63"/>
          <p:cNvSpPr>
            <a:spLocks noChangeShapeType="1"/>
          </p:cNvSpPr>
          <p:nvPr/>
        </p:nvSpPr>
        <p:spPr bwMode="auto">
          <a:xfrm>
            <a:off x="3357563" y="4813300"/>
            <a:ext cx="0" cy="87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6" name="Line 64"/>
          <p:cNvSpPr>
            <a:spLocks noChangeShapeType="1"/>
          </p:cNvSpPr>
          <p:nvPr/>
        </p:nvSpPr>
        <p:spPr bwMode="auto">
          <a:xfrm>
            <a:off x="3030538" y="4802188"/>
            <a:ext cx="0" cy="650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7" name="Line 65"/>
          <p:cNvSpPr>
            <a:spLocks noChangeShapeType="1"/>
          </p:cNvSpPr>
          <p:nvPr/>
        </p:nvSpPr>
        <p:spPr bwMode="auto">
          <a:xfrm>
            <a:off x="3187700" y="4722813"/>
            <a:ext cx="0" cy="66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8" name="Rectangle 66" descr="Light horizontal"/>
          <p:cNvSpPr>
            <a:spLocks noChangeArrowheads="1"/>
          </p:cNvSpPr>
          <p:nvPr/>
        </p:nvSpPr>
        <p:spPr bwMode="auto">
          <a:xfrm>
            <a:off x="7943850" y="4783138"/>
            <a:ext cx="138113" cy="142875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6449" name="Group 69"/>
          <p:cNvGrpSpPr>
            <a:grpSpLocks/>
          </p:cNvGrpSpPr>
          <p:nvPr/>
        </p:nvGrpSpPr>
        <p:grpSpPr bwMode="auto">
          <a:xfrm>
            <a:off x="7723188" y="5187950"/>
            <a:ext cx="735012" cy="292100"/>
            <a:chOff x="4933" y="3310"/>
            <a:chExt cx="469" cy="187"/>
          </a:xfrm>
        </p:grpSpPr>
        <p:sp>
          <p:nvSpPr>
            <p:cNvPr id="16474" name="Rectangle 67"/>
            <p:cNvSpPr>
              <a:spLocks noChangeArrowheads="1"/>
            </p:cNvSpPr>
            <p:nvPr/>
          </p:nvSpPr>
          <p:spPr bwMode="auto">
            <a:xfrm>
              <a:off x="4943" y="332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407" tIns="45420" rIns="92407" bIns="4542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16475" name="Rectangle 68"/>
            <p:cNvSpPr>
              <a:spLocks noChangeArrowheads="1"/>
            </p:cNvSpPr>
            <p:nvPr/>
          </p:nvSpPr>
          <p:spPr bwMode="auto">
            <a:xfrm>
              <a:off x="4933" y="3310"/>
              <a:ext cx="46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407" tIns="45420" rIns="92407" bIns="4542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112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200" b="1">
                  <a:latin typeface="Helvetica" charset="0"/>
                </a:rPr>
                <a:t>class....</a:t>
              </a:r>
            </a:p>
          </p:txBody>
        </p:sp>
      </p:grpSp>
      <p:sp>
        <p:nvSpPr>
          <p:cNvPr id="16450" name="Rectangle 70"/>
          <p:cNvSpPr>
            <a:spLocks noChangeArrowheads="1"/>
          </p:cNvSpPr>
          <p:nvPr/>
        </p:nvSpPr>
        <p:spPr bwMode="auto">
          <a:xfrm>
            <a:off x="8285163" y="5168900"/>
            <a:ext cx="361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r>
              <a:rPr lang="en-US" altLang="en-US" sz="1600" b="1">
                <a:latin typeface="Book Antiqua" pitchFamily="18" charset="0"/>
              </a:rPr>
              <a:t>? </a:t>
            </a:r>
          </a:p>
        </p:txBody>
      </p:sp>
      <p:sp>
        <p:nvSpPr>
          <p:cNvPr id="16451" name="Rectangle 71"/>
          <p:cNvSpPr>
            <a:spLocks noChangeArrowheads="1"/>
          </p:cNvSpPr>
          <p:nvPr/>
        </p:nvSpPr>
        <p:spPr bwMode="auto">
          <a:xfrm>
            <a:off x="955675" y="3095625"/>
            <a:ext cx="1154113" cy="558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52" name="Oval 72"/>
          <p:cNvSpPr>
            <a:spLocks noChangeArrowheads="1"/>
          </p:cNvSpPr>
          <p:nvPr/>
        </p:nvSpPr>
        <p:spPr bwMode="auto">
          <a:xfrm>
            <a:off x="1104900" y="3227388"/>
            <a:ext cx="331788" cy="1238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53" name="Oval 73"/>
          <p:cNvSpPr>
            <a:spLocks noChangeArrowheads="1"/>
          </p:cNvSpPr>
          <p:nvPr/>
        </p:nvSpPr>
        <p:spPr bwMode="auto">
          <a:xfrm>
            <a:off x="1651000" y="3506788"/>
            <a:ext cx="290513" cy="10636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sp>
        <p:nvSpPr>
          <p:cNvPr id="16454" name="Rectangle 74"/>
          <p:cNvSpPr>
            <a:spLocks noChangeArrowheads="1"/>
          </p:cNvSpPr>
          <p:nvPr/>
        </p:nvSpPr>
        <p:spPr bwMode="auto">
          <a:xfrm>
            <a:off x="608013" y="1874838"/>
            <a:ext cx="1590675" cy="793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1"/>
              <a:t>Requirements</a:t>
            </a:r>
          </a:p>
          <a:p>
            <a:pPr algn="ctr"/>
            <a:r>
              <a:rPr lang="en-US" altLang="en-US" b="1"/>
              <a:t>Elicitation</a:t>
            </a:r>
          </a:p>
        </p:txBody>
      </p:sp>
      <p:sp>
        <p:nvSpPr>
          <p:cNvPr id="16455" name="Line 75"/>
          <p:cNvSpPr>
            <a:spLocks noChangeShapeType="1"/>
          </p:cNvSpPr>
          <p:nvPr/>
        </p:nvSpPr>
        <p:spPr bwMode="auto">
          <a:xfrm>
            <a:off x="2266950" y="1671638"/>
            <a:ext cx="0" cy="4470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6" name="Rectangle 76"/>
          <p:cNvSpPr>
            <a:spLocks noChangeArrowheads="1"/>
          </p:cNvSpPr>
          <p:nvPr/>
        </p:nvSpPr>
        <p:spPr bwMode="auto">
          <a:xfrm>
            <a:off x="752475" y="5413375"/>
            <a:ext cx="1409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Use Case</a:t>
            </a:r>
          </a:p>
          <a:p>
            <a:pPr algn="ctr"/>
            <a:r>
              <a:rPr lang="en-US" altLang="en-US" sz="1600" b="1">
                <a:solidFill>
                  <a:srgbClr val="0006A3"/>
                </a:solidFill>
                <a:latin typeface="Book Antiqua" pitchFamily="18" charset="0"/>
              </a:rPr>
              <a:t>Model</a:t>
            </a:r>
          </a:p>
        </p:txBody>
      </p:sp>
      <p:grpSp>
        <p:nvGrpSpPr>
          <p:cNvPr id="16457" name="Group 82"/>
          <p:cNvGrpSpPr>
            <a:grpSpLocks/>
          </p:cNvGrpSpPr>
          <p:nvPr/>
        </p:nvGrpSpPr>
        <p:grpSpPr bwMode="auto">
          <a:xfrm>
            <a:off x="1717675" y="3165475"/>
            <a:ext cx="142875" cy="217488"/>
            <a:chOff x="1097" y="2020"/>
            <a:chExt cx="91" cy="139"/>
          </a:xfrm>
        </p:grpSpPr>
        <p:sp>
          <p:nvSpPr>
            <p:cNvPr id="16469" name="Oval 77"/>
            <p:cNvSpPr>
              <a:spLocks noChangeArrowheads="1"/>
            </p:cNvSpPr>
            <p:nvPr/>
          </p:nvSpPr>
          <p:spPr bwMode="auto">
            <a:xfrm>
              <a:off x="1122" y="2020"/>
              <a:ext cx="35" cy="3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16470" name="Line 78"/>
            <p:cNvSpPr>
              <a:spLocks noChangeShapeType="1"/>
            </p:cNvSpPr>
            <p:nvPr/>
          </p:nvSpPr>
          <p:spPr bwMode="auto">
            <a:xfrm>
              <a:off x="1097" y="2090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1" name="Line 79"/>
            <p:cNvSpPr>
              <a:spLocks noChangeShapeType="1"/>
            </p:cNvSpPr>
            <p:nvPr/>
          </p:nvSpPr>
          <p:spPr bwMode="auto">
            <a:xfrm>
              <a:off x="1139" y="2070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2" name="Line 80"/>
            <p:cNvSpPr>
              <a:spLocks noChangeShapeType="1"/>
            </p:cNvSpPr>
            <p:nvPr/>
          </p:nvSpPr>
          <p:spPr bwMode="auto">
            <a:xfrm flipH="1">
              <a:off x="1099" y="2126"/>
              <a:ext cx="37" cy="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73" name="Line 81"/>
            <p:cNvSpPr>
              <a:spLocks noChangeShapeType="1"/>
            </p:cNvSpPr>
            <p:nvPr/>
          </p:nvSpPr>
          <p:spPr bwMode="auto">
            <a:xfrm>
              <a:off x="1143" y="2124"/>
              <a:ext cx="33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58" name="Line 83"/>
          <p:cNvSpPr>
            <a:spLocks noChangeShapeType="1"/>
          </p:cNvSpPr>
          <p:nvPr/>
        </p:nvSpPr>
        <p:spPr bwMode="auto">
          <a:xfrm flipH="1" flipV="1">
            <a:off x="1452563" y="3289300"/>
            <a:ext cx="249237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59" name="Line 84"/>
          <p:cNvSpPr>
            <a:spLocks noChangeShapeType="1"/>
          </p:cNvSpPr>
          <p:nvPr/>
        </p:nvSpPr>
        <p:spPr bwMode="auto">
          <a:xfrm>
            <a:off x="1790700" y="3419475"/>
            <a:ext cx="11113" cy="65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60" name="Group 90"/>
          <p:cNvGrpSpPr>
            <a:grpSpLocks/>
          </p:cNvGrpSpPr>
          <p:nvPr/>
        </p:nvGrpSpPr>
        <p:grpSpPr bwMode="auto">
          <a:xfrm>
            <a:off x="1436688" y="3414713"/>
            <a:ext cx="144462" cy="214312"/>
            <a:chOff x="918" y="2179"/>
            <a:chExt cx="92" cy="137"/>
          </a:xfrm>
        </p:grpSpPr>
        <p:sp>
          <p:nvSpPr>
            <p:cNvPr id="16464" name="Oval 85"/>
            <p:cNvSpPr>
              <a:spLocks noChangeArrowheads="1"/>
            </p:cNvSpPr>
            <p:nvPr/>
          </p:nvSpPr>
          <p:spPr bwMode="auto">
            <a:xfrm>
              <a:off x="943" y="2179"/>
              <a:ext cx="35" cy="3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16465" name="Line 86"/>
            <p:cNvSpPr>
              <a:spLocks noChangeShapeType="1"/>
            </p:cNvSpPr>
            <p:nvPr/>
          </p:nvSpPr>
          <p:spPr bwMode="auto">
            <a:xfrm>
              <a:off x="918" y="2247"/>
              <a:ext cx="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6" name="Line 87"/>
            <p:cNvSpPr>
              <a:spLocks noChangeShapeType="1"/>
            </p:cNvSpPr>
            <p:nvPr/>
          </p:nvSpPr>
          <p:spPr bwMode="auto">
            <a:xfrm>
              <a:off x="960" y="2227"/>
              <a:ext cx="0" cy="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7" name="Line 88"/>
            <p:cNvSpPr>
              <a:spLocks noChangeShapeType="1"/>
            </p:cNvSpPr>
            <p:nvPr/>
          </p:nvSpPr>
          <p:spPr bwMode="auto">
            <a:xfrm flipH="1">
              <a:off x="921" y="2283"/>
              <a:ext cx="36" cy="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68" name="Line 89"/>
            <p:cNvSpPr>
              <a:spLocks noChangeShapeType="1"/>
            </p:cNvSpPr>
            <p:nvPr/>
          </p:nvSpPr>
          <p:spPr bwMode="auto">
            <a:xfrm>
              <a:off x="964" y="2281"/>
              <a:ext cx="33" cy="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61" name="Line 91"/>
          <p:cNvSpPr>
            <a:spLocks noChangeShapeType="1"/>
          </p:cNvSpPr>
          <p:nvPr/>
        </p:nvSpPr>
        <p:spPr bwMode="auto">
          <a:xfrm flipH="1" flipV="1">
            <a:off x="1287463" y="3378200"/>
            <a:ext cx="134937" cy="192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62" name="Rectangle 92"/>
          <p:cNvSpPr>
            <a:spLocks noChangeArrowheads="1"/>
          </p:cNvSpPr>
          <p:nvPr/>
        </p:nvSpPr>
        <p:spPr bwMode="auto">
          <a:xfrm>
            <a:off x="2298700" y="1874838"/>
            <a:ext cx="1465263" cy="7953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89274" tIns="43854" rIns="89274" bIns="43854" anchor="ctr"/>
          <a:lstStyle>
            <a:lvl1pPr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 defTabSz="9017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b="1"/>
              <a:t>Analysis</a:t>
            </a:r>
          </a:p>
        </p:txBody>
      </p:sp>
      <p:sp>
        <p:nvSpPr>
          <p:cNvPr id="46173" name="Rectangle 93"/>
          <p:cNvSpPr>
            <a:spLocks noChangeArrowheads="1"/>
          </p:cNvSpPr>
          <p:nvPr/>
        </p:nvSpPr>
        <p:spPr bwMode="auto">
          <a:xfrm>
            <a:off x="419100" y="1498600"/>
            <a:ext cx="1955800" cy="4800600"/>
          </a:xfrm>
          <a:prstGeom prst="rect">
            <a:avLst/>
          </a:prstGeom>
          <a:noFill/>
          <a:ln w="25400">
            <a:solidFill>
              <a:srgbClr val="FDAD2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62658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600200"/>
          </a:xfrm>
          <a:noFill/>
        </p:spPr>
        <p:txBody>
          <a:bodyPr lIns="92407" tIns="45420" rIns="92407" bIns="45420"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First step in identifying the Requirements: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System identification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1828799"/>
            <a:ext cx="8610600" cy="4876801"/>
          </a:xfrm>
        </p:spPr>
        <p:txBody>
          <a:bodyPr lIns="92407" tIns="45420" rIns="92407" bIns="45420">
            <a:normAutofit fontScale="77500" lnSpcReduction="20000"/>
          </a:bodyPr>
          <a:lstStyle/>
          <a:p>
            <a:pPr marL="457200" indent="-457200"/>
            <a:r>
              <a:rPr lang="en-US" altLang="en-US" dirty="0" smtClean="0">
                <a:ea typeface="ＭＳ Ｐゴシック" pitchFamily="34" charset="-128"/>
              </a:rPr>
              <a:t>Two questions need to be answered: </a:t>
            </a:r>
          </a:p>
          <a:p>
            <a:pPr marL="781050" lvl="1" indent="-381000">
              <a:buFont typeface="Arial" pitchFamily="34" charset="0"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How can we identify the purpose of a system? </a:t>
            </a:r>
          </a:p>
          <a:p>
            <a:pPr marL="1238250" lvl="2" indent="-381000"/>
            <a:r>
              <a:rPr lang="en-US" altLang="en-US" dirty="0" smtClean="0">
                <a:ea typeface="ＭＳ Ｐゴシック" pitchFamily="34" charset="-128"/>
              </a:rPr>
              <a:t>What are the requirements, what are the constraints? </a:t>
            </a:r>
          </a:p>
          <a:p>
            <a:pPr marL="781050" lvl="1" indent="-381000">
              <a:buFont typeface="Arial" pitchFamily="34" charset="0"/>
              <a:buAutoNum type="arabicPeriod"/>
            </a:pPr>
            <a:r>
              <a:rPr lang="en-US" altLang="en-US" dirty="0" smtClean="0">
                <a:ea typeface="ＭＳ Ｐゴシック" pitchFamily="34" charset="-128"/>
              </a:rPr>
              <a:t>What is inside, what is outside the system?</a:t>
            </a:r>
          </a:p>
          <a:p>
            <a:pPr marL="457200" indent="-457200"/>
            <a:r>
              <a:rPr lang="en-US" altLang="en-US" dirty="0" smtClean="0">
                <a:ea typeface="ＭＳ Ｐゴシック" pitchFamily="34" charset="-128"/>
              </a:rPr>
              <a:t>These two questions are answered during requirements elicitation and analysis</a:t>
            </a:r>
          </a:p>
          <a:p>
            <a:pPr marL="457200" indent="-457200"/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Requirements elicitation:</a:t>
            </a:r>
            <a:endParaRPr lang="en-US" altLang="en-US" dirty="0" smtClean="0">
              <a:ea typeface="ＭＳ Ｐゴシック" pitchFamily="34" charset="-128"/>
            </a:endParaRPr>
          </a:p>
          <a:p>
            <a:pPr marL="781050" lvl="1" indent="-381000"/>
            <a:r>
              <a:rPr lang="en-US" altLang="en-US" dirty="0" smtClean="0">
                <a:ea typeface="ＭＳ Ｐゴシック" pitchFamily="34" charset="-128"/>
              </a:rPr>
              <a:t> Definition of the system in terms understood by the customer and/or user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34" charset="-128"/>
              </a:rPr>
              <a:t>(“Requirements specification”)</a:t>
            </a:r>
            <a:endParaRPr lang="en-US" altLang="en-US" dirty="0" smtClean="0">
              <a:solidFill>
                <a:srgbClr val="D30315"/>
              </a:solidFill>
              <a:ea typeface="ＭＳ Ｐゴシック" pitchFamily="34" charset="-128"/>
            </a:endParaRPr>
          </a:p>
          <a:p>
            <a:pPr marL="457200" indent="-457200"/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Analysis: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marL="1238250" lvl="2" indent="-381000"/>
            <a:r>
              <a:rPr lang="en-US" altLang="en-US" dirty="0" smtClean="0">
                <a:ea typeface="ＭＳ Ｐゴシック" pitchFamily="34" charset="-128"/>
              </a:rPr>
              <a:t>Definition of the system in terms understood by the developer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34" charset="-128"/>
              </a:rPr>
              <a:t>(Technical specification</a:t>
            </a:r>
            <a:r>
              <a:rPr lang="en-US" altLang="en-US" dirty="0" smtClean="0">
                <a:ea typeface="ＭＳ Ｐゴシック" pitchFamily="34" charset="-128"/>
              </a:rPr>
              <a:t>,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34" charset="-128"/>
              </a:rPr>
              <a:t>“Analysis model”)</a:t>
            </a:r>
          </a:p>
          <a:p>
            <a:pPr marL="457200" indent="-457200"/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Requirements Process:</a:t>
            </a:r>
            <a:r>
              <a:rPr lang="en-US" altLang="en-US" dirty="0" smtClean="0">
                <a:ea typeface="ＭＳ Ｐゴシック" pitchFamily="34" charset="-128"/>
              </a:rPr>
              <a:t> Consists of the activities Requirements Elicitation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6017291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Techniques to elicit Requirements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Bridging the gap between end user and developer:</a:t>
            </a:r>
          </a:p>
          <a:p>
            <a:pPr lvl="1"/>
            <a:r>
              <a:rPr lang="en-US" altLang="en-US" b="1" dirty="0" smtClean="0">
                <a:solidFill>
                  <a:srgbClr val="D5000A"/>
                </a:solidFill>
                <a:ea typeface="ＭＳ Ｐゴシック" pitchFamily="34" charset="-128"/>
              </a:rPr>
              <a:t>Questionnaires:</a:t>
            </a:r>
            <a:r>
              <a:rPr lang="en-US" altLang="en-US" b="1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Asking the end user a list of pre-selected questions</a:t>
            </a:r>
            <a:endParaRPr lang="en-US" altLang="en-US" b="1" i="1" dirty="0" smtClean="0">
              <a:ea typeface="ＭＳ Ｐゴシック" pitchFamily="34" charset="-128"/>
            </a:endParaRPr>
          </a:p>
          <a:p>
            <a:pPr lvl="1"/>
            <a:r>
              <a:rPr lang="en-US" altLang="en-US" b="1" dirty="0" smtClean="0">
                <a:solidFill>
                  <a:srgbClr val="D5000A"/>
                </a:solidFill>
                <a:ea typeface="ＭＳ Ｐゴシック" pitchFamily="34" charset="-128"/>
              </a:rPr>
              <a:t>Task Analysis:</a:t>
            </a:r>
            <a:r>
              <a:rPr lang="en-US" altLang="en-US" b="1" i="1" dirty="0" smtClean="0">
                <a:ea typeface="ＭＳ Ｐゴシック" pitchFamily="34" charset="-128"/>
              </a:rPr>
              <a:t> </a:t>
            </a:r>
            <a:r>
              <a:rPr lang="en-US" altLang="ja-JP" dirty="0" smtClean="0">
                <a:ea typeface="ＭＳ Ｐゴシック" pitchFamily="34" charset="-128"/>
              </a:rPr>
              <a:t>Observing end users in their operational environment</a:t>
            </a:r>
            <a:endParaRPr lang="en-US" altLang="en-US" b="1" i="1" dirty="0" smtClean="0">
              <a:ea typeface="ＭＳ Ｐゴシック" pitchFamily="34" charset="-128"/>
            </a:endParaRPr>
          </a:p>
          <a:p>
            <a:pPr lvl="1"/>
            <a:r>
              <a:rPr lang="en-US" altLang="en-US" b="1" dirty="0" smtClean="0">
                <a:solidFill>
                  <a:srgbClr val="D5000A"/>
                </a:solidFill>
                <a:ea typeface="ＭＳ Ｐゴシック" pitchFamily="34" charset="-128"/>
              </a:rPr>
              <a:t>Scenarios:</a:t>
            </a:r>
            <a:r>
              <a:rPr lang="en-US" altLang="en-US" dirty="0" smtClean="0">
                <a:ea typeface="ＭＳ Ｐゴシック" pitchFamily="34" charset="-128"/>
              </a:rPr>
              <a:t> Describe the use of the system as a series of interactions between a specific end user and the system </a:t>
            </a:r>
          </a:p>
          <a:p>
            <a:pPr lvl="1"/>
            <a:r>
              <a:rPr lang="en-US" altLang="en-US" b="1" dirty="0" smtClean="0">
                <a:solidFill>
                  <a:srgbClr val="D5000A"/>
                </a:solidFill>
                <a:ea typeface="ＭＳ Ｐゴシック" pitchFamily="34" charset="-128"/>
              </a:rPr>
              <a:t>Use cases:</a:t>
            </a:r>
            <a:r>
              <a:rPr lang="en-US" altLang="en-US" dirty="0" smtClean="0">
                <a:ea typeface="ＭＳ Ｐゴシック" pitchFamily="34" charset="-128"/>
              </a:rPr>
              <a:t>  Abstractions that describe a class of scenarios.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012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Scenarios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>
          <a:xfrm>
            <a:off x="344488" y="1192213"/>
            <a:ext cx="8313737" cy="5019675"/>
          </a:xfrm>
        </p:spPr>
        <p:txBody>
          <a:bodyPr/>
          <a:lstStyle/>
          <a:p>
            <a:r>
              <a:rPr lang="en-US" altLang="en-US" smtClean="0">
                <a:solidFill>
                  <a:srgbClr val="FF6600"/>
                </a:solidFill>
                <a:ea typeface="ＭＳ Ｐゴシック" pitchFamily="34" charset="-128"/>
              </a:rPr>
              <a:t>Scenario</a:t>
            </a:r>
            <a:r>
              <a:rPr lang="de-DE" altLang="en-US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de-DE" altLang="en-US" smtClean="0">
                <a:ea typeface="ＭＳ Ｐゴシック" pitchFamily="34" charset="-128"/>
              </a:rPr>
              <a:t>A synthetic description of an event or series of actions and events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textual description of the usage of a system. The description is written from an end user’s point of view 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 scenario can include text, video, pictures and story boards. It usually also contains details about the work place, social situations and resource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0923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More Definitions 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FF6600"/>
                </a:solidFill>
                <a:ea typeface="ＭＳ Ｐゴシック" pitchFamily="34" charset="-128"/>
              </a:rPr>
              <a:t>Scenario</a:t>
            </a:r>
            <a:r>
              <a:rPr lang="en-US" altLang="en-US" dirty="0" smtClean="0">
                <a:ea typeface="ＭＳ Ｐゴシック" pitchFamily="34" charset="-128"/>
              </a:rPr>
              <a:t>: “A narrative description of what people do and experience as they try to make use of computer systems and applications”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[M. Carroll, Scenario-Based Design, Wiley, 1995]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 concrete, focused, informal description of a single feature of the system used by a single actor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Scenario become the basis of interaction for a new design or allow better understanding of the new design.</a:t>
            </a:r>
          </a:p>
        </p:txBody>
      </p:sp>
    </p:spTree>
    <p:extLst>
      <p:ext uri="{BB962C8B-B14F-4D97-AF65-F5344CB8AC3E}">
        <p14:creationId xmlns:p14="http://schemas.microsoft.com/office/powerpoint/2010/main" val="3244631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Scenario-Based Design</a:t>
            </a:r>
          </a:p>
        </p:txBody>
      </p:sp>
      <p:sp>
        <p:nvSpPr>
          <p:cNvPr id="50179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Scenarios can have many different uses during the software lifecycle</a:t>
            </a:r>
          </a:p>
          <a:p>
            <a:pPr lvl="1"/>
            <a:r>
              <a:rPr lang="en-US" altLang="en-US" b="1" i="1" dirty="0" smtClean="0">
                <a:ea typeface="ＭＳ Ｐゴシック" pitchFamily="34" charset="-128"/>
              </a:rPr>
              <a:t>Requirements Elicitation</a:t>
            </a:r>
            <a:r>
              <a:rPr lang="en-US" altLang="en-US" dirty="0" smtClean="0">
                <a:ea typeface="ＭＳ Ｐゴシック" pitchFamily="34" charset="-128"/>
              </a:rPr>
              <a:t>: As-is scenario, visionary scenario</a:t>
            </a:r>
          </a:p>
          <a:p>
            <a:pPr lvl="1"/>
            <a:r>
              <a:rPr lang="en-US" altLang="en-US" b="1" i="1" dirty="0" smtClean="0">
                <a:ea typeface="ＭＳ Ｐゴシック" pitchFamily="34" charset="-128"/>
              </a:rPr>
              <a:t>Client Acceptance Test:</a:t>
            </a:r>
            <a:r>
              <a:rPr lang="en-US" altLang="en-US" dirty="0" smtClean="0">
                <a:ea typeface="ＭＳ Ｐゴシック" pitchFamily="34" charset="-128"/>
              </a:rPr>
              <a:t> Evaluation scenario</a:t>
            </a:r>
          </a:p>
          <a:p>
            <a:pPr lvl="1"/>
            <a:r>
              <a:rPr lang="en-US" altLang="en-US" b="1" i="1" dirty="0" smtClean="0">
                <a:ea typeface="ＭＳ Ｐゴシック" pitchFamily="34" charset="-128"/>
              </a:rPr>
              <a:t>System Deployment:</a:t>
            </a:r>
            <a:r>
              <a:rPr lang="en-US" altLang="en-US" dirty="0" smtClean="0">
                <a:ea typeface="ＭＳ Ｐゴシック" pitchFamily="34" charset="-128"/>
              </a:rPr>
              <a:t>  Training scenario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solidFill>
                  <a:srgbClr val="FF6600"/>
                </a:solidFill>
                <a:ea typeface="ＭＳ Ｐゴシック" pitchFamily="34" charset="-128"/>
              </a:rPr>
              <a:t>Scenario-Based Design: </a:t>
            </a:r>
            <a:r>
              <a:rPr lang="en-US" altLang="en-US" dirty="0" smtClean="0">
                <a:ea typeface="ＭＳ Ｐゴシック" pitchFamily="34" charset="-128"/>
              </a:rPr>
              <a:t>The use of scenarios in a software lifecycle activity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Scenario-based design is iterative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Each scenario should be considered as a work document to be augmented and rearranged (“iterated upon”) when the requirements, the client acceptance criteria or the deployment situation changes. </a:t>
            </a: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321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Scenario-based Design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>
          <a:xfrm>
            <a:off x="450850" y="974725"/>
            <a:ext cx="8001000" cy="553085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Focuses on concrete descriptions and particular instances, not abstract generic ideas    </a:t>
            </a:r>
          </a:p>
          <a:p>
            <a:r>
              <a:rPr lang="en-US" altLang="en-US" smtClean="0">
                <a:ea typeface="ＭＳ Ｐゴシック" pitchFamily="34" charset="-128"/>
              </a:rPr>
              <a:t>It is work driven not technology driven  </a:t>
            </a:r>
          </a:p>
          <a:p>
            <a:r>
              <a:rPr lang="en-US" altLang="en-US" smtClean="0">
                <a:ea typeface="ＭＳ Ｐゴシック" pitchFamily="34" charset="-128"/>
              </a:rPr>
              <a:t>It is open-ended, it does not try to be complete</a:t>
            </a:r>
          </a:p>
          <a:p>
            <a:r>
              <a:rPr lang="en-US" altLang="en-US" smtClean="0">
                <a:ea typeface="ＭＳ Ｐゴシック" pitchFamily="34" charset="-128"/>
              </a:rPr>
              <a:t>It is informal, not formal and rigorous</a:t>
            </a:r>
          </a:p>
          <a:p>
            <a:r>
              <a:rPr lang="en-US" altLang="en-US" smtClean="0">
                <a:ea typeface="ＭＳ Ｐゴシック" pitchFamily="34" charset="-128"/>
              </a:rPr>
              <a:t>Is about envisioned outcomes, not about specified outcomes. </a:t>
            </a:r>
          </a:p>
          <a:p>
            <a:endParaRPr lang="en-US" altLang="en-US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814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Some 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What is it?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Requirements engineering helps software engineers to better understand the problem they will work to solve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Who does it?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Software Engineers, Clients, Project managers, End- users, Customers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Why is it important?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Designing and building a computer program that doesn’t solve the customers problem serve no one. That is why it is important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What are the steps?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Inception, elicitation, elaboration Negotiation, Specification, validation, Requirement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61120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How do we find scenarios?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Don’t expect the client to be verbose if the system does not exist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Client understands the application domain (problem domain), not the solution domain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Don’t wait for information even if the system exists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“What is obvious does not need to be said”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Engage in a dialectic approach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You help the client to formulate the requirements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 client helps you to understand the requirements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 requirements evolve while the scenarios are being developed.</a:t>
            </a:r>
          </a:p>
        </p:txBody>
      </p:sp>
    </p:spTree>
    <p:extLst>
      <p:ext uri="{BB962C8B-B14F-4D97-AF65-F5344CB8AC3E}">
        <p14:creationId xmlns:p14="http://schemas.microsoft.com/office/powerpoint/2010/main" val="406545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 lIns="92407" tIns="45420" rIns="92407" bIns="45420"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Heuristics for finding scenarios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968375"/>
            <a:ext cx="8255000" cy="5299075"/>
          </a:xfrm>
          <a:noFill/>
        </p:spPr>
        <p:txBody>
          <a:bodyPr lIns="92407" tIns="45420" rIns="92407" bIns="45420">
            <a:normAutofit fontScale="85000" lnSpcReduction="2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Ask yourself or the client the following questions: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are the primary tasks that the system needs to perform?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data will the actor create, store, change, remove or add in the system?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external changes does the system need to know about?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changes or events will the actor of the system need to be informed about?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However, don’t rely on </a:t>
            </a:r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questions</a:t>
            </a:r>
            <a:r>
              <a:rPr lang="en-US" altLang="en-US" i="1" dirty="0" smtClean="0">
                <a:ea typeface="ＭＳ Ｐゴシック" pitchFamily="34" charset="-128"/>
              </a:rPr>
              <a:t>  and </a:t>
            </a:r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questionnaires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alone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Insist on </a:t>
            </a:r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task observation</a:t>
            </a:r>
            <a:r>
              <a:rPr lang="en-US" altLang="en-US" dirty="0" smtClean="0">
                <a:ea typeface="ＭＳ Ｐゴシック" pitchFamily="34" charset="-128"/>
              </a:rPr>
              <a:t> if the system already exists (interface engineering or reengineering)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Ask to speak to the end user, not just to the client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Expect resistance and try to overcome it.</a:t>
            </a:r>
          </a:p>
        </p:txBody>
      </p:sp>
    </p:spTree>
    <p:extLst>
      <p:ext uri="{BB962C8B-B14F-4D97-AF65-F5344CB8AC3E}">
        <p14:creationId xmlns:p14="http://schemas.microsoft.com/office/powerpoint/2010/main" val="3666542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Scenario example: Warehouse on Fire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 smtClean="0">
                <a:ea typeface="ＭＳ Ｐゴシック" pitchFamily="34" charset="-128"/>
              </a:rPr>
              <a:t>Bob, driving down main street in his patrol car notices smoke coming out of a warehouse. His partner, Alice, reports the emergency from her car.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Alice enters the address of the building into her wearable computer , a brief description of its location (i.e., north west corner), and an emergency level.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She confirms her input and waits for an acknowledgment;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John, the dispatcher, is alerted to the emergency by a beep of his workstation. He reviews the information submitted by Alice and acknowledges the report. He allocates a fire unit and sends the estimated arrival time (ETA) to Alice.</a:t>
            </a:r>
          </a:p>
          <a:p>
            <a:r>
              <a:rPr lang="en-US" altLang="en-US" sz="2000" dirty="0" smtClean="0">
                <a:ea typeface="ＭＳ Ｐゴシック" pitchFamily="34" charset="-128"/>
              </a:rPr>
              <a:t>Alice received the acknowledgment and the ETA..</a:t>
            </a:r>
          </a:p>
        </p:txBody>
      </p:sp>
    </p:spTree>
    <p:extLst>
      <p:ext uri="{BB962C8B-B14F-4D97-AF65-F5344CB8AC3E}">
        <p14:creationId xmlns:p14="http://schemas.microsoft.com/office/powerpoint/2010/main" val="42619795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407" tIns="45420" rIns="92407" bIns="45420"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Observations about the Warehouse on Fire Scenario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407" tIns="45420" rIns="92407" bIns="45420"/>
          <a:lstStyle/>
          <a:p>
            <a:r>
              <a:rPr lang="en-US" altLang="en-US" dirty="0" smtClean="0">
                <a:ea typeface="ＭＳ Ｐゴシック" pitchFamily="34" charset="-128"/>
              </a:rPr>
              <a:t>It is a concrete scenario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It describes a single instance of reporting a fire incident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It does not describe all possible situations in which a fire can be reported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Participating actors</a:t>
            </a:r>
          </a:p>
          <a:p>
            <a:pPr lvl="1"/>
            <a:r>
              <a:rPr lang="en-US" altLang="en-US" sz="2400" dirty="0" smtClean="0">
                <a:ea typeface="ＭＳ Ｐゴシック" pitchFamily="34" charset="-128"/>
              </a:rPr>
              <a:t>Bob, Alice and  John.</a:t>
            </a:r>
            <a:br>
              <a:rPr lang="en-US" altLang="en-US" sz="2400" dirty="0" smtClean="0">
                <a:ea typeface="ＭＳ Ｐゴシック" pitchFamily="34" charset="-128"/>
              </a:rPr>
            </a:br>
            <a:endParaRPr lang="en-US" altLang="en-US" sz="2400" dirty="0" smtClean="0">
              <a:ea typeface="ＭＳ Ｐゴシック" pitchFamily="34" charset="-128"/>
            </a:endParaRPr>
          </a:p>
          <a:p>
            <a:endParaRPr lang="en-US" altLang="en-US" sz="280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762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After the scenarios are formulated</a:t>
            </a:r>
          </a:p>
        </p:txBody>
      </p:sp>
      <p:sp>
        <p:nvSpPr>
          <p:cNvPr id="491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533400" y="1081088"/>
            <a:ext cx="8001000" cy="522922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Find all the use cases in the scenario that specify all instances of how to report a fire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Example from the Warehouse on Fire scenario:</a:t>
            </a:r>
          </a:p>
          <a:p>
            <a:pPr lvl="2"/>
            <a:r>
              <a:rPr lang="en-US" altLang="en-US" sz="1600" dirty="0" smtClean="0">
                <a:ea typeface="ＭＳ Ｐゴシック" pitchFamily="34" charset="-128"/>
              </a:rPr>
              <a:t>“Bob… notices smoke coming out of a warehouse. His partner, Alice, reports the emergency from her car”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 “Report </a:t>
            </a:r>
            <a:r>
              <a:rPr lang="en-US" altLang="en-US" dirty="0" err="1" smtClean="0">
                <a:ea typeface="ＭＳ Ｐゴシック" pitchFamily="34" charset="-128"/>
              </a:rPr>
              <a:t>Emergency“is</a:t>
            </a:r>
            <a:r>
              <a:rPr lang="en-US" altLang="en-US" dirty="0" smtClean="0">
                <a:ea typeface="ＭＳ Ｐゴシック" pitchFamily="34" charset="-128"/>
              </a:rPr>
              <a:t> a candidate for a use case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Describe each of these use cases in more detail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Participating actors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Describe the entry condition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Describe the flow of events 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Describe the exit condition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Describe exceptions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Describe nonfunctional requirements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set of all use cases is the basis for the Functional Model</a:t>
            </a:r>
          </a:p>
        </p:txBody>
      </p:sp>
    </p:spTree>
    <p:extLst>
      <p:ext uri="{BB962C8B-B14F-4D97-AF65-F5344CB8AC3E}">
        <p14:creationId xmlns:p14="http://schemas.microsoft.com/office/powerpoint/2010/main" val="39455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Requirements Elicitation: Difficulties and Challenges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Accurate communication about the domain and the system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People with different backgrounds must collaborate to bridge the gap between end users and developers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Client and end users have </a:t>
            </a:r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application domain knowledge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Developers have </a:t>
            </a:r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solution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domain knowledge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Identification of an appropriate system (Definition of the system boundary)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Provision of an clear specification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Leaving out unintended features</a:t>
            </a:r>
          </a:p>
        </p:txBody>
      </p:sp>
    </p:spTree>
    <p:extLst>
      <p:ext uri="{BB962C8B-B14F-4D97-AF65-F5344CB8AC3E}">
        <p14:creationId xmlns:p14="http://schemas.microsoft.com/office/powerpoint/2010/main" val="137572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Requirements Specification vs Analysis Model</a:t>
            </a:r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585788" y="1277938"/>
            <a:ext cx="8001000" cy="4800600"/>
          </a:xfrm>
        </p:spPr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Both are models focusing on the requirements from the user’s view of the system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34" charset="-128"/>
              </a:rPr>
              <a:t>requirements specification</a:t>
            </a:r>
            <a:r>
              <a:rPr lang="en-US" altLang="en-US" dirty="0" smtClean="0">
                <a:ea typeface="ＭＳ Ｐゴシック" pitchFamily="34" charset="-128"/>
              </a:rPr>
              <a:t> uses natural language (derived from the problem statement)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</a:t>
            </a:r>
            <a:r>
              <a:rPr lang="en-US" altLang="en-US" dirty="0" smtClean="0">
                <a:solidFill>
                  <a:srgbClr val="0000FF"/>
                </a:solidFill>
                <a:ea typeface="ＭＳ Ｐゴシック" pitchFamily="34" charset="-128"/>
              </a:rPr>
              <a:t>analysis model</a:t>
            </a:r>
            <a:r>
              <a:rPr lang="en-US" altLang="en-US" dirty="0" smtClean="0">
                <a:ea typeface="ＭＳ Ｐゴシック" pitchFamily="34" charset="-128"/>
              </a:rPr>
              <a:t> uses a formal or semi-formal notation</a:t>
            </a:r>
          </a:p>
          <a:p>
            <a:r>
              <a:rPr lang="en-US" altLang="en-US" sz="2800" dirty="0" smtClean="0">
                <a:ea typeface="ＭＳ Ｐゴシック" pitchFamily="34" charset="-128"/>
              </a:rPr>
              <a:t>Requirements Modeling Languages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Natural Language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Graphical Languages: UML, </a:t>
            </a:r>
            <a:r>
              <a:rPr lang="en-US" altLang="en-US" dirty="0" err="1" smtClean="0">
                <a:ea typeface="ＭＳ Ｐゴシック" pitchFamily="34" charset="-128"/>
              </a:rPr>
              <a:t>SysML</a:t>
            </a:r>
            <a:r>
              <a:rPr lang="en-US" altLang="en-US" dirty="0" smtClean="0">
                <a:ea typeface="ＭＳ Ｐゴシック" pitchFamily="34" charset="-128"/>
              </a:rPr>
              <a:t>, SA/SD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Mathematical Specification Languages: VDM (Vienna Definition Method), Z  (based on </a:t>
            </a:r>
            <a:r>
              <a:rPr lang="de-DE" altLang="en-US" dirty="0" smtClean="0">
                <a:ea typeface="ＭＳ Ｐゴシック" pitchFamily="34" charset="-128"/>
              </a:rPr>
              <a:t> Zermelo–Fraenkel set theory), </a:t>
            </a:r>
            <a:r>
              <a:rPr lang="en-US" altLang="en-US" dirty="0" smtClean="0">
                <a:ea typeface="ＭＳ Ｐゴシック" pitchFamily="34" charset="-128"/>
              </a:rPr>
              <a:t>Formal methods ….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  <a:p>
            <a:pPr>
              <a:buFont typeface="Times" charset="0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endParaRPr lang="en-US" altLang="en-US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71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Types of Requirements</a:t>
            </a:r>
          </a:p>
        </p:txBody>
      </p:sp>
      <p:sp>
        <p:nvSpPr>
          <p:cNvPr id="5530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solidFill>
                  <a:srgbClr val="FDAD23"/>
                </a:solidFill>
                <a:ea typeface="ＭＳ Ｐゴシック" pitchFamily="34" charset="-128"/>
              </a:rPr>
              <a:t>Functional requirements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Describe the interactions between the system and its environment independent from the implementation</a:t>
            </a:r>
          </a:p>
          <a:p>
            <a:pPr lvl="2"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“An operator must be able to define a new game“</a:t>
            </a:r>
          </a:p>
          <a:p>
            <a:r>
              <a:rPr lang="en-US" altLang="en-US" dirty="0" smtClean="0">
                <a:solidFill>
                  <a:srgbClr val="FDAD23"/>
                </a:solidFill>
                <a:ea typeface="ＭＳ Ｐゴシック" pitchFamily="34" charset="-128"/>
              </a:rPr>
              <a:t>Nonfunctional requirements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Aspects not directly related to functional behavior </a:t>
            </a:r>
          </a:p>
          <a:p>
            <a:pPr lvl="2"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“The response time must be less than 1 second”</a:t>
            </a:r>
          </a:p>
          <a:p>
            <a:r>
              <a:rPr lang="en-US" altLang="en-US" dirty="0" smtClean="0">
                <a:solidFill>
                  <a:srgbClr val="FDAD23"/>
                </a:solidFill>
                <a:ea typeface="ＭＳ Ｐゴシック" pitchFamily="34" charset="-128"/>
              </a:rPr>
              <a:t>Constraints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Imposed by the client or the environment </a:t>
            </a:r>
          </a:p>
          <a:p>
            <a:pPr lvl="2"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“The implementation language must be Java “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Also called </a:t>
            </a:r>
            <a:r>
              <a:rPr lang="en-US" altLang="en-US" dirty="0" smtClean="0">
                <a:solidFill>
                  <a:srgbClr val="FDAD23"/>
                </a:solidFill>
                <a:ea typeface="ＭＳ Ｐゴシック" pitchFamily="34" charset="-128"/>
              </a:rPr>
              <a:t>“Pseudo requirements”</a:t>
            </a:r>
            <a:r>
              <a:rPr lang="en-US" altLang="en-US" dirty="0" smtClean="0">
                <a:ea typeface="ＭＳ Ｐゴシック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30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Functional vs. Nonfunctional Requirements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2425" y="1295400"/>
            <a:ext cx="4048125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400" dirty="0" smtClean="0">
                <a:solidFill>
                  <a:srgbClr val="0C0CCF"/>
                </a:solidFill>
                <a:ea typeface="ＭＳ Ｐゴシック" pitchFamily="34" charset="-128"/>
              </a:rPr>
              <a:t>Functional Requirements</a:t>
            </a:r>
            <a:endParaRPr lang="en-US" altLang="en-US" sz="2400" dirty="0" smtClean="0">
              <a:ea typeface="ＭＳ Ｐゴシック" pitchFamily="34" charset="-128"/>
            </a:endParaRPr>
          </a:p>
          <a:p>
            <a:r>
              <a:rPr lang="en-US" altLang="en-US" sz="2400" dirty="0" smtClean="0">
                <a:ea typeface="ＭＳ Ｐゴシック" pitchFamily="34" charset="-128"/>
              </a:rPr>
              <a:t>Describe user tasks which the system needs to support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Phrased as actions</a:t>
            </a:r>
          </a:p>
          <a:p>
            <a:pPr lvl="1">
              <a:buFont typeface="Times" charset="0"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“Advertise a new league”</a:t>
            </a:r>
          </a:p>
          <a:p>
            <a:pPr lvl="1">
              <a:buFont typeface="Times" charset="0"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“Schedule tournament”</a:t>
            </a:r>
          </a:p>
          <a:p>
            <a:pPr lvl="1">
              <a:buFont typeface="Times" charset="0"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“Notify an interest group”</a:t>
            </a:r>
          </a:p>
          <a:p>
            <a:endParaRPr lang="en-US" altLang="en-US" sz="2400" dirty="0" smtClean="0">
              <a:ea typeface="ＭＳ Ｐゴシック" pitchFamily="34" charset="-128"/>
            </a:endParaRPr>
          </a:p>
          <a:p>
            <a:pPr lvl="1"/>
            <a:endParaRPr lang="en-US" altLang="en-US" sz="1800" dirty="0" smtClean="0">
              <a:ea typeface="ＭＳ Ｐゴシック" pitchFamily="34" charset="-128"/>
            </a:endParaRP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65638" y="1312863"/>
            <a:ext cx="4678362" cy="4800600"/>
          </a:xfrm>
        </p:spPr>
        <p:txBody>
          <a:bodyPr/>
          <a:lstStyle/>
          <a:p>
            <a:pPr>
              <a:buFont typeface="Times" charset="0"/>
              <a:buNone/>
            </a:pPr>
            <a:r>
              <a:rPr lang="en-US" altLang="en-US" sz="2400" dirty="0" smtClean="0">
                <a:solidFill>
                  <a:srgbClr val="0C0CCF"/>
                </a:solidFill>
                <a:ea typeface="ＭＳ Ｐゴシック" pitchFamily="34" charset="-128"/>
              </a:rPr>
              <a:t>Nonfunctional Requirements</a:t>
            </a:r>
          </a:p>
          <a:p>
            <a:pPr>
              <a:spcAft>
                <a:spcPts val="2400"/>
              </a:spcAft>
            </a:pPr>
            <a:r>
              <a:rPr lang="en-US" altLang="en-US" sz="2400" dirty="0" smtClean="0">
                <a:ea typeface="ＭＳ Ｐゴシック" pitchFamily="34" charset="-128"/>
              </a:rPr>
              <a:t>Describe properties of the system or the domain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Phrased as constraints or negative assertions</a:t>
            </a:r>
          </a:p>
          <a:p>
            <a:pPr lvl="1">
              <a:buFont typeface="Times" charset="0"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“All user inputs should be acknowledged within 1 second”</a:t>
            </a:r>
          </a:p>
          <a:p>
            <a:pPr lvl="1">
              <a:buFont typeface="Times" charset="0"/>
              <a:buNone/>
            </a:pPr>
            <a:r>
              <a:rPr lang="en-US" altLang="en-US" sz="2000" dirty="0" smtClean="0">
                <a:ea typeface="ＭＳ Ｐゴシック" pitchFamily="34" charset="-128"/>
              </a:rPr>
              <a:t>“A system crash should not result in data loss”.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1800" y="5419725"/>
            <a:ext cx="82169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 sz="24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0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rdalk\Desktop\FDU\SE\115047-0136066836_pp2\Bruegge JPG\fig04_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8917"/>
            <a:ext cx="8608501" cy="518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48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Elicitation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A requirement </a:t>
            </a:r>
            <a:r>
              <a:rPr lang="en-US" dirty="0" smtClean="0"/>
              <a:t>is a feature that the system must have </a:t>
            </a:r>
          </a:p>
          <a:p>
            <a:r>
              <a:rPr lang="en-US" b="1" dirty="0" smtClean="0"/>
              <a:t>Requirement Elicitation </a:t>
            </a:r>
            <a:r>
              <a:rPr lang="en-US" dirty="0" smtClean="0"/>
              <a:t>is about communication among developers, clients, and end-users to define a new syste</a:t>
            </a:r>
            <a:r>
              <a:rPr lang="en-US" dirty="0"/>
              <a:t>m</a:t>
            </a:r>
            <a:endParaRPr lang="en-US" dirty="0" smtClean="0"/>
          </a:p>
          <a:p>
            <a:r>
              <a:rPr lang="en-US" b="1" dirty="0" smtClean="0"/>
              <a:t>Requirement Engineering </a:t>
            </a:r>
            <a:r>
              <a:rPr lang="en-US" dirty="0" smtClean="0"/>
              <a:t>aims to defining the requirements of the system under construction</a:t>
            </a:r>
          </a:p>
          <a:p>
            <a:r>
              <a:rPr lang="en-US" dirty="0" smtClean="0"/>
              <a:t>Requirement Engineering includes two main activities:</a:t>
            </a:r>
          </a:p>
          <a:p>
            <a:pPr lvl="1"/>
            <a:r>
              <a:rPr lang="en-US" dirty="0" smtClean="0"/>
              <a:t>Requirement elicitation: specification of the system that the client understand</a:t>
            </a:r>
          </a:p>
          <a:p>
            <a:pPr lvl="1"/>
            <a:r>
              <a:rPr lang="en-US" dirty="0" smtClean="0"/>
              <a:t>Analysis is an model that the developer can clearly interpret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5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rdalk\Desktop\FDU\SE\115047-0136066836_pp2\Bruegge JPG\fig04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874394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1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Types of </a:t>
            </a:r>
            <a:r>
              <a:rPr lang="en-US" altLang="en-US" smtClean="0">
                <a:solidFill>
                  <a:schemeClr val="tx1"/>
                </a:solidFill>
                <a:ea typeface="ＭＳ Ｐゴシック" pitchFamily="34" charset="-128"/>
              </a:rPr>
              <a:t>Nonfunctional</a:t>
            </a:r>
            <a:r>
              <a:rPr lang="en-US" altLang="en-US" smtClean="0">
                <a:ea typeface="ＭＳ Ｐゴシック" pitchFamily="34" charset="-128"/>
              </a:rPr>
              <a:t> Requirements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4013" y="1311275"/>
            <a:ext cx="4303712" cy="51308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6600"/>
                </a:solidFill>
                <a:ea typeface="ＭＳ Ｐゴシック" pitchFamily="34" charset="-128"/>
              </a:rPr>
              <a:t>Usability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ea typeface="ＭＳ Ｐゴシック" pitchFamily="34" charset="-128"/>
              </a:rPr>
              <a:t>Reliability</a:t>
            </a:r>
          </a:p>
          <a:p>
            <a:pPr lvl="1"/>
            <a:r>
              <a:rPr lang="en-US" altLang="en-US" sz="2000" dirty="0" smtClean="0">
                <a:solidFill>
                  <a:srgbClr val="FF6600"/>
                </a:solidFill>
                <a:ea typeface="ＭＳ Ｐゴシック" pitchFamily="34" charset="-128"/>
              </a:rPr>
              <a:t>Robustness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Safety 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ea typeface="ＭＳ Ｐゴシック" pitchFamily="34" charset="-128"/>
              </a:rPr>
              <a:t>Performance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Response time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Scalability 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Throughput</a:t>
            </a:r>
          </a:p>
          <a:p>
            <a:pPr lvl="1"/>
            <a:r>
              <a:rPr lang="en-US" altLang="en-US" sz="2000" dirty="0" smtClean="0">
                <a:solidFill>
                  <a:srgbClr val="FF6600"/>
                </a:solidFill>
                <a:ea typeface="ＭＳ Ｐゴシック" pitchFamily="34" charset="-128"/>
              </a:rPr>
              <a:t>Availability</a:t>
            </a:r>
          </a:p>
          <a:p>
            <a:r>
              <a:rPr lang="en-US" altLang="en-US" sz="2400" dirty="0" smtClean="0">
                <a:solidFill>
                  <a:srgbClr val="000000"/>
                </a:solidFill>
                <a:ea typeface="ＭＳ Ｐゴシック" pitchFamily="34" charset="-128"/>
              </a:rPr>
              <a:t>Supportability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Adaptability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  <a:ea typeface="ＭＳ Ｐゴシック" pitchFamily="34" charset="-128"/>
              </a:rPr>
              <a:t>Maintainability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08513" y="1295400"/>
            <a:ext cx="3925887" cy="4206875"/>
          </a:xfrm>
        </p:spPr>
        <p:txBody>
          <a:bodyPr/>
          <a:lstStyle/>
          <a:p>
            <a:r>
              <a:rPr lang="en-US" altLang="en-US" sz="2400" dirty="0" smtClean="0">
                <a:ea typeface="ＭＳ Ｐゴシック" pitchFamily="34" charset="-128"/>
              </a:rPr>
              <a:t>Implementation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Interface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Operation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Packaging</a:t>
            </a:r>
          </a:p>
          <a:p>
            <a:r>
              <a:rPr lang="en-US" altLang="en-US" sz="2400" dirty="0" smtClean="0">
                <a:ea typeface="ＭＳ Ｐゴシック" pitchFamily="34" charset="-128"/>
              </a:rPr>
              <a:t>Legal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Licensing (GPL, LGPL)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Certification</a:t>
            </a:r>
          </a:p>
          <a:p>
            <a:pPr lvl="1"/>
            <a:r>
              <a:rPr lang="en-US" altLang="en-US" sz="2000" dirty="0" smtClean="0">
                <a:ea typeface="ＭＳ Ｐゴシック" pitchFamily="34" charset="-128"/>
              </a:rPr>
              <a:t>Regulation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92100" y="5924550"/>
            <a:ext cx="40513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>
                <a:solidFill>
                  <a:srgbClr val="0C0CCF"/>
                </a:solidFill>
                <a:latin typeface="Verdana" pitchFamily="34" charset="0"/>
              </a:rPr>
              <a:t>Quality requirements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394200" y="5502275"/>
            <a:ext cx="40513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2400" dirty="0">
                <a:solidFill>
                  <a:srgbClr val="0C0CCF"/>
                </a:solidFill>
                <a:latin typeface="Verdana" pitchFamily="34" charset="0"/>
              </a:rPr>
              <a:t>Constraints or </a:t>
            </a:r>
            <a:br>
              <a:rPr lang="en-US" altLang="en-US" sz="2400" dirty="0">
                <a:solidFill>
                  <a:srgbClr val="0C0CCF"/>
                </a:solidFill>
                <a:latin typeface="Verdana" pitchFamily="34" charset="0"/>
              </a:rPr>
            </a:br>
            <a:r>
              <a:rPr lang="en-US" altLang="en-US" sz="2400" dirty="0">
                <a:solidFill>
                  <a:srgbClr val="0C0CCF"/>
                </a:solidFill>
                <a:latin typeface="Verdana" pitchFamily="34" charset="0"/>
              </a:rPr>
              <a:t>Pseudo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09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itchFamily="34" charset="-128"/>
              </a:rPr>
              <a:t>Some Quality Requirements Definitions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1"/>
            <a:ext cx="8713788" cy="4953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olidFill>
                  <a:srgbClr val="FDAD23"/>
                </a:solidFill>
                <a:latin typeface="Arial" pitchFamily="34" charset="0"/>
                <a:ea typeface="ＭＳ Ｐゴシック" pitchFamily="34" charset="-128"/>
              </a:rPr>
              <a:t>Usability</a:t>
            </a:r>
            <a:r>
              <a:rPr lang="en-US" altLang="en-US" dirty="0" smtClean="0">
                <a:solidFill>
                  <a:srgbClr val="FDAD23"/>
                </a:solidFill>
                <a:latin typeface="Helvetica" charset="0"/>
                <a:ea typeface="ＭＳ Ｐゴシック" pitchFamily="34" charset="-128"/>
              </a:rPr>
              <a:t>  </a:t>
            </a:r>
            <a:endParaRPr lang="en-US" altLang="en-US" dirty="0" smtClean="0">
              <a:latin typeface="Helvetica" charset="0"/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The ease with which actors can perform a function in a system</a:t>
            </a:r>
          </a:p>
          <a:p>
            <a:pPr lvl="1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Usability is one of the most frequently misused terms (“The system is easy to use”)</a:t>
            </a:r>
          </a:p>
          <a:p>
            <a:pPr lvl="1"/>
            <a:r>
              <a:rPr lang="en-US" altLang="en-US" b="1" dirty="0" smtClean="0">
                <a:latin typeface="Helvetica" charset="0"/>
                <a:ea typeface="ＭＳ Ｐゴシック" pitchFamily="34" charset="-128"/>
              </a:rPr>
              <a:t>Usability </a:t>
            </a:r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must be </a:t>
            </a:r>
            <a:r>
              <a:rPr lang="en-US" altLang="en-US" i="1" dirty="0" smtClean="0">
                <a:latin typeface="Helvetica" charset="0"/>
                <a:ea typeface="ＭＳ Ｐゴシック" pitchFamily="34" charset="-128"/>
              </a:rPr>
              <a:t>measurable</a:t>
            </a:r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, otherwise it is </a:t>
            </a:r>
            <a:r>
              <a:rPr lang="en-US" altLang="en-US" i="1" dirty="0" smtClean="0">
                <a:latin typeface="Helvetica" charset="0"/>
                <a:ea typeface="ＭＳ Ｐゴシック" pitchFamily="34" charset="-128"/>
              </a:rPr>
              <a:t>marketing</a:t>
            </a:r>
          </a:p>
          <a:p>
            <a:pPr lvl="2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Example: Specification of the number of steps </a:t>
            </a:r>
            <a:r>
              <a:rPr lang="de-DE" altLang="en-US" dirty="0" smtClean="0">
                <a:latin typeface="Helvetica" charset="0"/>
                <a:ea typeface="ＭＳ Ｐゴシック" pitchFamily="34" charset="-128"/>
              </a:rPr>
              <a:t>–</a:t>
            </a:r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 the measure! -  to perform a internet-based purchase with a web browser</a:t>
            </a:r>
          </a:p>
          <a:p>
            <a:r>
              <a:rPr lang="en-US" altLang="en-US" dirty="0" smtClean="0">
                <a:solidFill>
                  <a:srgbClr val="FDAD23"/>
                </a:solidFill>
                <a:latin typeface="Helvetica" charset="0"/>
                <a:ea typeface="ＭＳ Ｐゴシック" pitchFamily="34" charset="-128"/>
              </a:rPr>
              <a:t>Robustness</a:t>
            </a:r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: The ability of a system to maintain a function </a:t>
            </a:r>
          </a:p>
          <a:p>
            <a:pPr lvl="1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even if the user enters a wrong input</a:t>
            </a:r>
          </a:p>
          <a:p>
            <a:pPr lvl="1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even if there are changes in the environment</a:t>
            </a:r>
          </a:p>
          <a:p>
            <a:pPr lvl="2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Example: The system can tolerate temperatures up to 90 C</a:t>
            </a:r>
          </a:p>
          <a:p>
            <a:r>
              <a:rPr lang="en-US" altLang="en-US" dirty="0" smtClean="0">
                <a:solidFill>
                  <a:srgbClr val="FDAD23"/>
                </a:solidFill>
                <a:latin typeface="Arial" pitchFamily="34" charset="0"/>
                <a:ea typeface="ＭＳ Ｐゴシック" pitchFamily="34" charset="-128"/>
              </a:rPr>
              <a:t>Availability</a:t>
            </a:r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: The ratio of the expected uptime of a system to the aggregate of the expected up and down time</a:t>
            </a:r>
          </a:p>
          <a:p>
            <a:pPr lvl="1"/>
            <a:r>
              <a:rPr lang="en-US" altLang="en-US" dirty="0" smtClean="0">
                <a:latin typeface="Helvetica" charset="0"/>
                <a:ea typeface="ＭＳ Ｐゴシック" pitchFamily="34" charset="-128"/>
              </a:rPr>
              <a:t>Example: The system is down not more than 5 minutes per week.</a:t>
            </a:r>
          </a:p>
        </p:txBody>
      </p:sp>
    </p:spTree>
    <p:extLst>
      <p:ext uri="{BB962C8B-B14F-4D97-AF65-F5344CB8AC3E}">
        <p14:creationId xmlns:p14="http://schemas.microsoft.com/office/powerpoint/2010/main" val="365174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What should not  be in the Requirements?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System structure, implementation technology</a:t>
            </a:r>
          </a:p>
          <a:p>
            <a:r>
              <a:rPr lang="en-US" altLang="en-US" smtClean="0">
                <a:ea typeface="ＭＳ Ｐゴシック" pitchFamily="34" charset="-128"/>
              </a:rPr>
              <a:t>Development methodology</a:t>
            </a:r>
          </a:p>
          <a:p>
            <a:pPr lvl="1"/>
            <a:r>
              <a:rPr lang="de-DE" altLang="en-US" smtClean="0">
                <a:ea typeface="ＭＳ Ｐゴシック" pitchFamily="34" charset="-128"/>
              </a:rPr>
              <a:t>A rational design process: How and why to fake it  (Parnas, 1986)</a:t>
            </a:r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Development environment</a:t>
            </a:r>
          </a:p>
          <a:p>
            <a:r>
              <a:rPr lang="en-US" altLang="en-US" smtClean="0">
                <a:ea typeface="ＭＳ Ｐゴシック" pitchFamily="34" charset="-128"/>
              </a:rPr>
              <a:t>Implementation language</a:t>
            </a:r>
          </a:p>
          <a:p>
            <a:r>
              <a:rPr lang="en-US" altLang="en-US" smtClean="0">
                <a:ea typeface="ＭＳ Ｐゴシック" pitchFamily="34" charset="-128"/>
              </a:rPr>
              <a:t>Reusability</a:t>
            </a:r>
          </a:p>
          <a:p>
            <a:endParaRPr lang="en-US" altLang="en-US" smtClean="0">
              <a:ea typeface="ＭＳ Ｐゴシック" pitchFamily="34" charset="-128"/>
            </a:endParaRPr>
          </a:p>
          <a:p>
            <a:r>
              <a:rPr lang="en-US" altLang="en-US" smtClean="0">
                <a:ea typeface="ＭＳ Ｐゴシック" pitchFamily="34" charset="-128"/>
              </a:rPr>
              <a:t>It is desirable that none of these above are constrained by the client. </a:t>
            </a:r>
          </a:p>
        </p:txBody>
      </p:sp>
    </p:spTree>
    <p:extLst>
      <p:ext uri="{BB962C8B-B14F-4D97-AF65-F5344CB8AC3E}">
        <p14:creationId xmlns:p14="http://schemas.microsoft.com/office/powerpoint/2010/main" val="11764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Requirements Validation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1109663"/>
            <a:ext cx="8162925" cy="4800600"/>
          </a:xfrm>
        </p:spPr>
        <p:txBody>
          <a:bodyPr>
            <a:normAutofit fontScale="92500" lnSpcReduction="10000"/>
          </a:bodyPr>
          <a:lstStyle/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Requirements validation is a quality assurance step, usually performed after requirements elicitation or after analysis</a:t>
            </a:r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 </a:t>
            </a:r>
          </a:p>
          <a:p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Correctness: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 requirements represent the client’s view  </a:t>
            </a:r>
          </a:p>
          <a:p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Completeness: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All possible scenarios, in which the system can be used, are described</a:t>
            </a:r>
          </a:p>
          <a:p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Consistency: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There are no requirements that contradict each other. </a:t>
            </a:r>
          </a:p>
        </p:txBody>
      </p:sp>
    </p:spTree>
    <p:extLst>
      <p:ext uri="{BB962C8B-B14F-4D97-AF65-F5344CB8AC3E}">
        <p14:creationId xmlns:p14="http://schemas.microsoft.com/office/powerpoint/2010/main" val="5903480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Requirements Validation (2)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9663"/>
            <a:ext cx="8162925" cy="48006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Clarity: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Requirements can only be interpreted in one way </a:t>
            </a:r>
          </a:p>
          <a:p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Realism</a:t>
            </a:r>
            <a:r>
              <a:rPr lang="en-US" altLang="en-US" dirty="0" smtClean="0">
                <a:ea typeface="ＭＳ Ｐゴシック" pitchFamily="34" charset="-128"/>
              </a:rPr>
              <a:t>: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Requirements can be implemented and delivered </a:t>
            </a:r>
          </a:p>
          <a:p>
            <a:r>
              <a:rPr lang="en-US" altLang="en-US" dirty="0" smtClean="0">
                <a:solidFill>
                  <a:srgbClr val="0C0CCF"/>
                </a:solidFill>
                <a:ea typeface="ＭＳ Ｐゴシック" pitchFamily="34" charset="-128"/>
              </a:rPr>
              <a:t>Traceability: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Each system component and behavior can be traced to a set of functional requirements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Problems with requirements validation: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Requirements change quickly during requirements elicitation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Inconsistencies are easily added with each change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Tool support is needed!</a:t>
            </a:r>
          </a:p>
        </p:txBody>
      </p:sp>
    </p:spTree>
    <p:extLst>
      <p:ext uri="{BB962C8B-B14F-4D97-AF65-F5344CB8AC3E}">
        <p14:creationId xmlns:p14="http://schemas.microsoft.com/office/powerpoint/2010/main" val="2969779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Different Types of Requirements Elicitation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Greenfield Engineering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Development starts from scratch, no prior system exists, requirements come from end users and clients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Triggered by user needs</a:t>
            </a:r>
          </a:p>
          <a:p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Re-engineering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Re-design and/or re-implementation of an existing system using newer technology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Triggered by technology enabler</a:t>
            </a:r>
          </a:p>
          <a:p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Interface Engineering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Provision of existing services in a new environment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Triggered by technology enabler or new market needs</a:t>
            </a:r>
          </a:p>
        </p:txBody>
      </p:sp>
    </p:spTree>
    <p:extLst>
      <p:ext uri="{BB962C8B-B14F-4D97-AF65-F5344CB8AC3E}">
        <p14:creationId xmlns:p14="http://schemas.microsoft.com/office/powerpoint/2010/main" val="21253220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Prioritizing Requirements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High priority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Addressed during </a:t>
            </a:r>
            <a:r>
              <a:rPr lang="en-US" altLang="en-US" u="sng" dirty="0" smtClean="0">
                <a:ea typeface="ＭＳ Ｐゴシック" pitchFamily="34" charset="-128"/>
              </a:rPr>
              <a:t>analysis, design, and implementation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high-priority feature must be demonstrated</a:t>
            </a:r>
          </a:p>
          <a:p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Medium priority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Addressed during </a:t>
            </a:r>
            <a:r>
              <a:rPr lang="en-US" altLang="en-US" u="sng" dirty="0" smtClean="0">
                <a:ea typeface="ＭＳ Ｐゴシック" pitchFamily="34" charset="-128"/>
              </a:rPr>
              <a:t>analysis and design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Usually demonstrated in the second iteration</a:t>
            </a:r>
          </a:p>
          <a:p>
            <a:r>
              <a:rPr lang="en-US" altLang="en-US" dirty="0" smtClean="0">
                <a:solidFill>
                  <a:srgbClr val="D5000A"/>
                </a:solidFill>
                <a:ea typeface="ＭＳ Ｐゴシック" pitchFamily="34" charset="-128"/>
              </a:rPr>
              <a:t>Low priority</a:t>
            </a:r>
            <a:r>
              <a:rPr lang="en-US" altLang="en-US" dirty="0" smtClean="0">
                <a:ea typeface="ＭＳ Ｐゴシック" pitchFamily="34" charset="-128"/>
              </a:rPr>
              <a:t>  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Addressed  </a:t>
            </a:r>
            <a:r>
              <a:rPr lang="en-US" altLang="en-US" u="sng" dirty="0" smtClean="0">
                <a:ea typeface="ＭＳ Ｐゴシック" pitchFamily="34" charset="-128"/>
              </a:rPr>
              <a:t>only during analysis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Illustrates how the system is going to be used in the future with not yet available technology.</a:t>
            </a:r>
          </a:p>
        </p:txBody>
      </p:sp>
    </p:spTree>
    <p:extLst>
      <p:ext uri="{BB962C8B-B14F-4D97-AF65-F5344CB8AC3E}">
        <p14:creationId xmlns:p14="http://schemas.microsoft.com/office/powerpoint/2010/main" val="372210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8750"/>
            <a:ext cx="8712200" cy="7556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Requirements Analysis Document Template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844550"/>
            <a:ext cx="8255000" cy="5441950"/>
          </a:xfrm>
          <a:noFill/>
        </p:spPr>
        <p:txBody>
          <a:bodyPr/>
          <a:lstStyle/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1.	Introduction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2.	Current system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3.	Proposed system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3.1	Overview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3.2	Functional requirements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3.3	Nonfunctional requirements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3.4	Constraints (“Pseudo requirements”)  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3.5	System models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3.5.1 Scenarios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3.5.2 Use case model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3.5.3 Object model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   3.5.3.1 Data dictionary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   3.5.3.2 Class diagrams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3.5.4 Dynamic models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	3.5.5 User interface</a:t>
            </a:r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4. Glossary</a:t>
            </a:r>
            <a:endParaRPr lang="en-US" altLang="en-US" sz="1800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5168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>
                <a:ea typeface="ＭＳ Ｐゴシック" pitchFamily="34" charset="-128"/>
              </a:rPr>
              <a:t>Section 3.3 Nonfunctional Requirements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3.3.1 User interface and human factors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3.3.2 Documentation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3.3.3 Hardware considerations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3.3.4 Performance characteristics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3.3.5 Error handling and extreme conditions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3.3.6 System interfacing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3.3.7 Quality issues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3.3.8 System modifications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 3.3.9 Physical environment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3.3.10 Security issues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3.3.11 Resources and management issues</a:t>
            </a:r>
          </a:p>
        </p:txBody>
      </p:sp>
    </p:spTree>
    <p:extLst>
      <p:ext uri="{BB962C8B-B14F-4D97-AF65-F5344CB8AC3E}">
        <p14:creationId xmlns:p14="http://schemas.microsoft.com/office/powerpoint/2010/main" val="1015916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Elicitation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Nonfunctional requirements</a:t>
            </a:r>
          </a:p>
          <a:p>
            <a:r>
              <a:rPr lang="en-US" dirty="0" smtClean="0"/>
              <a:t>Completeness, consistency, clarity, and correctness</a:t>
            </a:r>
          </a:p>
          <a:p>
            <a:r>
              <a:rPr lang="en-US" dirty="0" smtClean="0"/>
              <a:t>Realism, verifiability, traceability</a:t>
            </a:r>
          </a:p>
          <a:p>
            <a:r>
              <a:rPr lang="en-US" dirty="0" smtClean="0"/>
              <a:t>Greenfield engineering, reengineering, interface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910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1477962"/>
          </a:xfrm>
        </p:spPr>
        <p:txBody>
          <a:bodyPr>
            <a:normAutofit/>
          </a:bodyPr>
          <a:lstStyle/>
          <a:p>
            <a:r>
              <a:rPr lang="en-US" altLang="en-US" sz="3600" dirty="0" smtClean="0">
                <a:ea typeface="ＭＳ Ｐゴシック" pitchFamily="34" charset="-128"/>
              </a:rPr>
              <a:t>Nonfunctional Requirements</a:t>
            </a:r>
            <a:br>
              <a:rPr lang="en-US" altLang="en-US" sz="3600" dirty="0" smtClean="0">
                <a:ea typeface="ＭＳ Ｐゴシック" pitchFamily="34" charset="-128"/>
              </a:rPr>
            </a:br>
            <a:r>
              <a:rPr lang="en-US" altLang="en-US" sz="3600" dirty="0" smtClean="0">
                <a:ea typeface="ＭＳ Ｐゴシック" pitchFamily="34" charset="-128"/>
              </a:rPr>
              <a:t>(Questions to overcome “Writers block”)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7543800" cy="4572000"/>
          </a:xfrm>
        </p:spPr>
        <p:txBody>
          <a:bodyPr>
            <a:normAutofit fontScale="85000" lnSpcReduction="10000"/>
          </a:bodyPr>
          <a:lstStyle/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User interface and human factors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type of user will be using the system?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Will more than one type of user be using the system?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training will be required for each type of user?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Is it important that the system is easy to learn?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Should users be protected from making errors?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input/output devices are available</a:t>
            </a:r>
          </a:p>
          <a:p>
            <a:pPr>
              <a:buFont typeface="Times" charset="0"/>
              <a:buNone/>
            </a:pPr>
            <a:r>
              <a:rPr lang="en-US" altLang="en-US" dirty="0" smtClean="0">
                <a:ea typeface="ＭＳ Ｐゴシック" pitchFamily="34" charset="-128"/>
              </a:rPr>
              <a:t>Documentation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kind of documentation is required?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What audience is to be addressed by each document?</a:t>
            </a:r>
          </a:p>
        </p:txBody>
      </p:sp>
    </p:spTree>
    <p:extLst>
      <p:ext uri="{BB962C8B-B14F-4D97-AF65-F5344CB8AC3E}">
        <p14:creationId xmlns:p14="http://schemas.microsoft.com/office/powerpoint/2010/main" val="723978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Nonfunctional Requirements (2)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00600"/>
          </a:xfrm>
        </p:spPr>
        <p:txBody>
          <a:bodyPr>
            <a:normAutofit fontScale="85000" lnSpcReduction="10000"/>
          </a:bodyPr>
          <a:lstStyle/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Hardware considerations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hardware is the proposed system to be used on?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are the characteristics of the target hardware, including memory size and auxiliary storage space?</a:t>
            </a:r>
          </a:p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Performance characteristics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Are there speed, throughput, response time constraints on the system?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Are there size or capacity constraints on the data to be processed by the system?</a:t>
            </a:r>
          </a:p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Error handling and extreme conditions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How should the system respond to input errors?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How should the system respond to extreme conditions?</a:t>
            </a:r>
          </a:p>
        </p:txBody>
      </p:sp>
    </p:spTree>
    <p:extLst>
      <p:ext uri="{BB962C8B-B14F-4D97-AF65-F5344CB8AC3E}">
        <p14:creationId xmlns:p14="http://schemas.microsoft.com/office/powerpoint/2010/main" val="1124728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Nonfunctional Requirements (3)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800600"/>
          </a:xfrm>
        </p:spPr>
        <p:txBody>
          <a:bodyPr>
            <a:normAutofit fontScale="85000" lnSpcReduction="10000"/>
          </a:bodyPr>
          <a:lstStyle/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System interfacing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input coming from systems outside the proposed system?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output going to systems outside the proposed system?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Are there restrictions on the format or medium that must be used for input or output?</a:t>
            </a:r>
          </a:p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 Quality issues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are the requirements for reliability?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Must the system trap faults?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is the time for restarting the system after a failure?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there an acceptable downtime per 24-hour period?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it important that the system be portable?</a:t>
            </a:r>
          </a:p>
        </p:txBody>
      </p:sp>
    </p:spTree>
    <p:extLst>
      <p:ext uri="{BB962C8B-B14F-4D97-AF65-F5344CB8AC3E}">
        <p14:creationId xmlns:p14="http://schemas.microsoft.com/office/powerpoint/2010/main" val="18070940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Nonfunctional Requirements (4)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System Modifications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parts of the system are likely to be modified?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What sorts of modifications are expected?</a:t>
            </a:r>
          </a:p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Physical Environment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Where will the target equipment operate?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the target equipment in one or several locations?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Will the environmental conditions be ordinary?</a:t>
            </a:r>
          </a:p>
          <a:p>
            <a:pPr>
              <a:buFont typeface="Times" charset="0"/>
              <a:buNone/>
            </a:pPr>
            <a:r>
              <a:rPr lang="en-US" altLang="en-US" smtClean="0">
                <a:ea typeface="ＭＳ Ｐゴシック" pitchFamily="34" charset="-128"/>
              </a:rPr>
              <a:t>Security Issues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Must access to data or the system be controlled?</a:t>
            </a:r>
          </a:p>
          <a:p>
            <a:pPr lvl="1"/>
            <a:r>
              <a:rPr lang="en-US" altLang="en-US" smtClean="0">
                <a:ea typeface="ＭＳ Ｐゴシック" pitchFamily="34" charset="-128"/>
              </a:rPr>
              <a:t>Is physical security an issue?</a:t>
            </a:r>
          </a:p>
        </p:txBody>
      </p:sp>
    </p:spTree>
    <p:extLst>
      <p:ext uri="{BB962C8B-B14F-4D97-AF65-F5344CB8AC3E}">
        <p14:creationId xmlns:p14="http://schemas.microsoft.com/office/powerpoint/2010/main" val="1846928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elicitation </a:t>
            </a:r>
            <a:r>
              <a:rPr lang="en-US" dirty="0" smtClean="0"/>
              <a:t>Activities.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elicitation includes the following activities:</a:t>
            </a:r>
          </a:p>
          <a:p>
            <a:pPr lvl="1"/>
            <a:r>
              <a:rPr lang="en-US" dirty="0" smtClean="0"/>
              <a:t>Identify actors</a:t>
            </a:r>
          </a:p>
          <a:p>
            <a:pPr lvl="1"/>
            <a:r>
              <a:rPr lang="en-US" dirty="0" smtClean="0"/>
              <a:t>identify scenarios</a:t>
            </a:r>
          </a:p>
          <a:p>
            <a:pPr lvl="1"/>
            <a:r>
              <a:rPr lang="en-US" dirty="0" smtClean="0"/>
              <a:t>Identify use cases</a:t>
            </a:r>
          </a:p>
          <a:p>
            <a:pPr lvl="1"/>
            <a:r>
              <a:rPr lang="en-US" dirty="0" smtClean="0"/>
              <a:t>Refining use cases</a:t>
            </a:r>
          </a:p>
          <a:p>
            <a:pPr lvl="1"/>
            <a:r>
              <a:rPr lang="en-US" dirty="0" smtClean="0"/>
              <a:t>Identifying relationships among use cases</a:t>
            </a:r>
          </a:p>
          <a:p>
            <a:pPr lvl="1"/>
            <a:r>
              <a:rPr lang="en-US" dirty="0" smtClean="0"/>
              <a:t>Identifying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878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Actors</a:t>
            </a:r>
            <a:endParaRPr lang="en-US" dirty="0"/>
          </a:p>
        </p:txBody>
      </p:sp>
      <p:pic>
        <p:nvPicPr>
          <p:cNvPr id="3074" name="Picture 2" descr="C:\Users\erdalk\Desktop\FDU\SE\115047-0136066836_pp2\Bruegge JPG\fig04_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8" y="1295400"/>
            <a:ext cx="80772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1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pic>
        <p:nvPicPr>
          <p:cNvPr id="4098" name="Picture 2" descr="C:\Users\erdalk\Desktop\FDU\SE\115047-0136066836_pp2\Bruegge JPG\fig04_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1600200"/>
            <a:ext cx="84582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Scenarios</a:t>
            </a:r>
            <a:endParaRPr lang="en-US" dirty="0"/>
          </a:p>
        </p:txBody>
      </p:sp>
      <p:pic>
        <p:nvPicPr>
          <p:cNvPr id="5122" name="Picture 2" descr="C:\Users\erdalk\Desktop\FDU\SE\115047-0136066836_pp2\Bruegge JPG\fig04_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0" y="1447800"/>
            <a:ext cx="8831299" cy="525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Identifying use cases</a:t>
            </a:r>
            <a:endParaRPr lang="en-US" sz="2000" dirty="0"/>
          </a:p>
        </p:txBody>
      </p:sp>
      <p:pic>
        <p:nvPicPr>
          <p:cNvPr id="6146" name="Picture 2" descr="C:\Users\erdalk\Desktop\FDU\SE\115047-0136066836_pp2\Bruegge JPG\fig04_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0"/>
            <a:ext cx="7696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000" dirty="0" smtClean="0"/>
              <a:t>Identifying use cases</a:t>
            </a:r>
            <a:endParaRPr lang="en-US" sz="2000" dirty="0"/>
          </a:p>
        </p:txBody>
      </p:sp>
      <p:pic>
        <p:nvPicPr>
          <p:cNvPr id="7170" name="Picture 2" descr="C:\Users\erdalk\Desktop\FDU\SE\115047-0136066836_pp2\Bruegge JPG\fig04_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79174"/>
            <a:ext cx="826293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20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 and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39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Scenario</a:t>
            </a:r>
            <a:r>
              <a:rPr lang="en-US" dirty="0" smtClean="0"/>
              <a:t> describes an example of system use in terms of a series of interactions between the use and the system</a:t>
            </a:r>
          </a:p>
          <a:p>
            <a:r>
              <a:rPr lang="en-US" dirty="0"/>
              <a:t> </a:t>
            </a:r>
            <a:r>
              <a:rPr lang="en-US" dirty="0" smtClean="0"/>
              <a:t>a scenario is a narrative description of what people do and experience when they try to use a system</a:t>
            </a:r>
          </a:p>
          <a:p>
            <a:r>
              <a:rPr lang="en-US" b="1" dirty="0" smtClean="0"/>
              <a:t>Use case </a:t>
            </a:r>
            <a:r>
              <a:rPr lang="en-US" dirty="0" smtClean="0"/>
              <a:t>is an abstraction that describes a class of scenarios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483600" cy="863600"/>
          </a:xfrm>
          <a:noFill/>
        </p:spPr>
        <p:txBody>
          <a:bodyPr lIns="92407" tIns="45420" rIns="92407" bIns="45420">
            <a:normAutofit fontScale="90000"/>
          </a:bodyPr>
          <a:lstStyle/>
          <a:p>
            <a:r>
              <a:rPr lang="en-US" altLang="en-US" sz="3400" dirty="0" smtClean="0">
                <a:ea typeface="ＭＳ Ｐゴシック" pitchFamily="34" charset="-128"/>
              </a:rPr>
              <a:t>A Typical Example </a:t>
            </a:r>
            <a:br>
              <a:rPr lang="en-US" altLang="en-US" sz="3400" dirty="0" smtClean="0">
                <a:ea typeface="ＭＳ Ｐゴシック" pitchFamily="34" charset="-128"/>
              </a:rPr>
            </a:br>
            <a:r>
              <a:rPr lang="en-US" altLang="en-US" sz="3400" dirty="0" smtClean="0">
                <a:ea typeface="ＭＳ Ｐゴシック" pitchFamily="34" charset="-128"/>
              </a:rPr>
              <a:t>of Software Lifecycle Activities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 dirty="0"/>
                <a:t>Requirements</a:t>
              </a:r>
            </a:p>
            <a:p>
              <a:pPr algn="ctr"/>
              <a:r>
                <a:rPr lang="en-US" altLang="en-US" b="1" dirty="0"/>
                <a:t>Elicitation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552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 smtClean="0">
                <a:ea typeface="ＭＳ Ｐゴシック" pitchFamily="34" charset="-128"/>
              </a:rPr>
              <a:t>Software Lifecycle Activities</a:t>
            </a:r>
          </a:p>
        </p:txBody>
      </p:sp>
      <p:grpSp>
        <p:nvGrpSpPr>
          <p:cNvPr id="9219" name="Group 3"/>
          <p:cNvGrpSpPr>
            <a:grpSpLocks/>
          </p:cNvGrpSpPr>
          <p:nvPr/>
        </p:nvGrpSpPr>
        <p:grpSpPr bwMode="auto">
          <a:xfrm>
            <a:off x="533400" y="1698625"/>
            <a:ext cx="8270875" cy="4356100"/>
            <a:chOff x="336" y="1070"/>
            <a:chExt cx="5210" cy="2744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1078" y="1070"/>
              <a:ext cx="4169" cy="2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endParaRPr lang="de-DE" altLang="en-US"/>
            </a:p>
          </p:txBody>
        </p:sp>
        <p:sp>
          <p:nvSpPr>
            <p:cNvPr id="9222" name="Rectangle 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9223" name="Rectangle 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9224" name="Rectangle 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grpSp>
          <p:nvGrpSpPr>
            <p:cNvPr id="9227" name="Group 10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9229" name="Rectangle 11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grpSp>
            <p:nvGrpSpPr>
              <p:cNvPr id="9230" name="Group 12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9231" name="Rectangle 13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9232" name="Oval 14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9233" name="Oval 15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9234" name="Group 16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924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924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7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5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36" name="Line 23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237" name="Group 24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9239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924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2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24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38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228" name="Rectangle 31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9220" name="Rectangle 32"/>
          <p:cNvSpPr>
            <a:spLocks noChangeArrowheads="1"/>
          </p:cNvSpPr>
          <p:nvPr/>
        </p:nvSpPr>
        <p:spPr bwMode="auto">
          <a:xfrm>
            <a:off x="5257800" y="853168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chemeClr val="tx2"/>
                </a:solidFill>
                <a:latin typeface="Century Gothic" pitchFamily="34" charset="0"/>
              </a:rPr>
              <a:t>...and their models</a:t>
            </a:r>
          </a:p>
        </p:txBody>
      </p:sp>
    </p:spTree>
    <p:extLst>
      <p:ext uri="{BB962C8B-B14F-4D97-AF65-F5344CB8AC3E}">
        <p14:creationId xmlns:p14="http://schemas.microsoft.com/office/powerpoint/2010/main" val="817879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213" y="20320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 dirty="0" smtClean="0">
                <a:ea typeface="ＭＳ Ｐゴシック" pitchFamily="34" charset="-128"/>
              </a:rPr>
              <a:t>Software Lifecycle Activities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0244" name="Group 4"/>
          <p:cNvGrpSpPr>
            <a:grpSpLocks/>
          </p:cNvGrpSpPr>
          <p:nvPr/>
        </p:nvGrpSpPr>
        <p:grpSpPr bwMode="auto">
          <a:xfrm>
            <a:off x="533400" y="3095625"/>
            <a:ext cx="3200400" cy="3170238"/>
            <a:chOff x="336" y="1950"/>
            <a:chExt cx="2016" cy="1997"/>
          </a:xfrm>
        </p:grpSpPr>
        <p:grpSp>
          <p:nvGrpSpPr>
            <p:cNvPr id="10253" name="Group 5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0275" name="Rectangle 6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0276" name="Rectangle 7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0277" name="Rectangle 8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0278" name="Rectangle 9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0279" name="Rectangle 10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0280" name="Line 11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1" name="Rectangle 12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0282" name="Line 13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3" name="Line 14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4" name="Line 15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16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6" name="Line 17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54" name="Group 18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0255" name="Rectangle 19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grpSp>
            <p:nvGrpSpPr>
              <p:cNvPr id="10256" name="Group 20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0257" name="Rectangle 21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0258" name="Oval 22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0259" name="Oval 23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0260" name="Group 24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027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0271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72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73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74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61" name="Line 30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62" name="Line 31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263" name="Group 32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026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026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8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6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264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245" name="Group 39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0247" name="Rectangle 40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0248" name="Rectangle 41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0249" name="Rectangle 42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0250" name="Rectangle 43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0251" name="Rectangle 44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0252" name="Rectangle 45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0246" name="Rectangle 46"/>
          <p:cNvSpPr>
            <a:spLocks noChangeArrowheads="1"/>
          </p:cNvSpPr>
          <p:nvPr/>
        </p:nvSpPr>
        <p:spPr bwMode="auto">
          <a:xfrm>
            <a:off x="5257800" y="874939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chemeClr val="tx2"/>
                </a:solidFill>
                <a:latin typeface="Century Gothic" pitchFamily="34" charset="0"/>
              </a:rPr>
              <a:t>...and their models</a:t>
            </a:r>
          </a:p>
        </p:txBody>
      </p:sp>
    </p:spTree>
    <p:extLst>
      <p:ext uri="{BB962C8B-B14F-4D97-AF65-F5344CB8AC3E}">
        <p14:creationId xmlns:p14="http://schemas.microsoft.com/office/powerpoint/2010/main" val="3096461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2250"/>
            <a:ext cx="8153400" cy="863600"/>
          </a:xfrm>
          <a:noFill/>
        </p:spPr>
        <p:txBody>
          <a:bodyPr lIns="92407" tIns="45420" rIns="92407" bIns="45420"/>
          <a:lstStyle/>
          <a:p>
            <a:r>
              <a:rPr lang="en-US" altLang="en-US" smtClean="0">
                <a:ea typeface="ＭＳ Ｐゴシック" pitchFamily="34" charset="-128"/>
              </a:rPr>
              <a:t>Software Lifecycle Activities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711325" y="1698625"/>
            <a:ext cx="6618288" cy="38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endParaRPr lang="de-DE" altLang="en-US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533400" y="3095625"/>
            <a:ext cx="4648200" cy="3170238"/>
            <a:chOff x="336" y="1950"/>
            <a:chExt cx="2928" cy="1997"/>
          </a:xfrm>
        </p:grpSpPr>
        <p:grpSp>
          <p:nvGrpSpPr>
            <p:cNvPr id="11277" name="Group 5"/>
            <p:cNvGrpSpPr>
              <a:grpSpLocks/>
            </p:cNvGrpSpPr>
            <p:nvPr/>
          </p:nvGrpSpPr>
          <p:grpSpPr bwMode="auto">
            <a:xfrm>
              <a:off x="1197" y="2241"/>
              <a:ext cx="2067" cy="1646"/>
              <a:chOff x="1341" y="2241"/>
              <a:chExt cx="1997" cy="1646"/>
            </a:xfrm>
          </p:grpSpPr>
          <p:sp>
            <p:nvSpPr>
              <p:cNvPr id="11312" name="Line 6"/>
              <p:cNvSpPr>
                <a:spLocks noChangeShapeType="1"/>
              </p:cNvSpPr>
              <p:nvPr/>
            </p:nvSpPr>
            <p:spPr bwMode="auto">
              <a:xfrm flipV="1">
                <a:off x="2228" y="3039"/>
                <a:ext cx="398" cy="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313" name="Group 7"/>
              <p:cNvGrpSpPr>
                <a:grpSpLocks/>
              </p:cNvGrpSpPr>
              <p:nvPr/>
            </p:nvGrpSpPr>
            <p:grpSpPr bwMode="auto">
              <a:xfrm>
                <a:off x="1341" y="2241"/>
                <a:ext cx="1997" cy="1646"/>
                <a:chOff x="1341" y="2241"/>
                <a:chExt cx="1997" cy="1646"/>
              </a:xfrm>
            </p:grpSpPr>
            <p:sp>
              <p:nvSpPr>
                <p:cNvPr id="11314" name="Rectangle 8"/>
                <p:cNvSpPr>
                  <a:spLocks noChangeArrowheads="1"/>
                </p:cNvSpPr>
                <p:nvPr/>
              </p:nvSpPr>
              <p:spPr bwMode="auto">
                <a:xfrm>
                  <a:off x="2197" y="3483"/>
                  <a:ext cx="1141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Sub-</a:t>
                  </a:r>
                </a:p>
                <a:p>
                  <a:pPr algn="ctr"/>
                  <a:r>
                    <a:rPr lang="en-US" altLang="en-US" b="1">
                      <a:solidFill>
                        <a:schemeClr val="hlink"/>
                      </a:solidFill>
                      <a:latin typeface="Book Antiqua" pitchFamily="18" charset="0"/>
                    </a:rPr>
                    <a:t>systems </a:t>
                  </a:r>
                </a:p>
              </p:txBody>
            </p:sp>
            <p:sp>
              <p:nvSpPr>
                <p:cNvPr id="11315" name="Rectangle 9"/>
                <p:cNvSpPr>
                  <a:spLocks noChangeArrowheads="1"/>
                </p:cNvSpPr>
                <p:nvPr/>
              </p:nvSpPr>
              <p:spPr bwMode="auto">
                <a:xfrm>
                  <a:off x="2655" y="2861"/>
                  <a:ext cx="391" cy="39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316" name="Line 10"/>
                <p:cNvSpPr>
                  <a:spLocks noChangeShapeType="1"/>
                </p:cNvSpPr>
                <p:nvPr/>
              </p:nvSpPr>
              <p:spPr bwMode="auto">
                <a:xfrm>
                  <a:off x="2736" y="2997"/>
                  <a:ext cx="22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7" name="Line 11"/>
                <p:cNvSpPr>
                  <a:spLocks noChangeShapeType="1"/>
                </p:cNvSpPr>
                <p:nvPr/>
              </p:nvSpPr>
              <p:spPr bwMode="auto">
                <a:xfrm>
                  <a:off x="2810" y="3160"/>
                  <a:ext cx="110" cy="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8" name="Line 12"/>
                <p:cNvSpPr>
                  <a:spLocks noChangeShapeType="1"/>
                </p:cNvSpPr>
                <p:nvPr/>
              </p:nvSpPr>
              <p:spPr bwMode="auto">
                <a:xfrm flipH="1" flipV="1">
                  <a:off x="2945" y="3045"/>
                  <a:ext cx="9" cy="1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9" name="AutoShape 13"/>
                <p:cNvSpPr>
                  <a:spLocks noChangeArrowheads="1"/>
                </p:cNvSpPr>
                <p:nvPr/>
              </p:nvSpPr>
              <p:spPr bwMode="auto">
                <a:xfrm>
                  <a:off x="2702" y="2910"/>
                  <a:ext cx="125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320" name="AutoShape 14"/>
                <p:cNvSpPr>
                  <a:spLocks noChangeArrowheads="1"/>
                </p:cNvSpPr>
                <p:nvPr/>
              </p:nvSpPr>
              <p:spPr bwMode="auto">
                <a:xfrm>
                  <a:off x="2894" y="2970"/>
                  <a:ext cx="122" cy="78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321" name="AutoShape 15"/>
                <p:cNvSpPr>
                  <a:spLocks noChangeArrowheads="1"/>
                </p:cNvSpPr>
                <p:nvPr/>
              </p:nvSpPr>
              <p:spPr bwMode="auto">
                <a:xfrm>
                  <a:off x="2694" y="3120"/>
                  <a:ext cx="111" cy="77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322" name="AutoShape 16"/>
                <p:cNvSpPr>
                  <a:spLocks noChangeArrowheads="1"/>
                </p:cNvSpPr>
                <p:nvPr/>
              </p:nvSpPr>
              <p:spPr bwMode="auto">
                <a:xfrm>
                  <a:off x="2910" y="3150"/>
                  <a:ext cx="113" cy="82"/>
                </a:xfrm>
                <a:prstGeom prst="roundRect">
                  <a:avLst>
                    <a:gd name="adj" fmla="val 12495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323" name="Line 17"/>
                <p:cNvSpPr>
                  <a:spLocks noChangeShapeType="1"/>
                </p:cNvSpPr>
                <p:nvPr/>
              </p:nvSpPr>
              <p:spPr bwMode="auto">
                <a:xfrm>
                  <a:off x="1341" y="2241"/>
                  <a:ext cx="145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4" name="Line 18"/>
                <p:cNvSpPr>
                  <a:spLocks noChangeShapeType="1"/>
                </p:cNvSpPr>
                <p:nvPr/>
              </p:nvSpPr>
              <p:spPr bwMode="auto">
                <a:xfrm>
                  <a:off x="2806" y="2249"/>
                  <a:ext cx="0" cy="5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5" name="Rectangle 19"/>
                <p:cNvSpPr>
                  <a:spLocks noChangeArrowheads="1"/>
                </p:cNvSpPr>
                <p:nvPr/>
              </p:nvSpPr>
              <p:spPr bwMode="auto">
                <a:xfrm>
                  <a:off x="2363" y="2384"/>
                  <a:ext cx="837" cy="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407" tIns="45420" rIns="92407" bIns="45420">
                  <a:spAutoFit/>
                </a:bodyPr>
                <a:lstStyle>
                  <a:lvl1pPr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 defTabSz="9112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defTabSz="9112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US" altLang="en-US">
                      <a:latin typeface="ITCCheltenham BookCond" charset="0"/>
                    </a:rPr>
                    <a:t>Structured by</a:t>
                  </a:r>
                </a:p>
              </p:txBody>
            </p:sp>
          </p:grpSp>
        </p:grpSp>
        <p:grpSp>
          <p:nvGrpSpPr>
            <p:cNvPr id="11278" name="Group 20"/>
            <p:cNvGrpSpPr>
              <a:grpSpLocks/>
            </p:cNvGrpSpPr>
            <p:nvPr/>
          </p:nvGrpSpPr>
          <p:grpSpPr bwMode="auto">
            <a:xfrm>
              <a:off x="1152" y="2300"/>
              <a:ext cx="1200" cy="1647"/>
              <a:chOff x="1349" y="2300"/>
              <a:chExt cx="1077" cy="1647"/>
            </a:xfrm>
          </p:grpSpPr>
          <p:sp>
            <p:nvSpPr>
              <p:cNvPr id="11300" name="Rectangle 21"/>
              <p:cNvSpPr>
                <a:spLocks noChangeArrowheads="1"/>
              </p:cNvSpPr>
              <p:nvPr/>
            </p:nvSpPr>
            <p:spPr bwMode="auto">
              <a:xfrm>
                <a:off x="1810" y="2839"/>
                <a:ext cx="391" cy="39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1301" name="Rectangle 22" descr="Light horizontal"/>
              <p:cNvSpPr>
                <a:spLocks noChangeArrowheads="1"/>
              </p:cNvSpPr>
              <p:nvPr/>
            </p:nvSpPr>
            <p:spPr bwMode="auto">
              <a:xfrm>
                <a:off x="1970" y="2880"/>
                <a:ext cx="87" cy="89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1302" name="Rectangle 23" descr="Light horizontal"/>
              <p:cNvSpPr>
                <a:spLocks noChangeArrowheads="1"/>
              </p:cNvSpPr>
              <p:nvPr/>
            </p:nvSpPr>
            <p:spPr bwMode="auto">
              <a:xfrm>
                <a:off x="2054" y="3089"/>
                <a:ext cx="87" cy="91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1303" name="Rectangle 24" descr="Light horizontal"/>
              <p:cNvSpPr>
                <a:spLocks noChangeArrowheads="1"/>
              </p:cNvSpPr>
              <p:nvPr/>
            </p:nvSpPr>
            <p:spPr bwMode="auto">
              <a:xfrm>
                <a:off x="1870" y="3087"/>
                <a:ext cx="78" cy="92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endParaRPr lang="de-DE" altLang="en-US"/>
              </a:p>
            </p:txBody>
          </p:sp>
          <p:sp>
            <p:nvSpPr>
              <p:cNvPr id="11304" name="Rectangle 25"/>
              <p:cNvSpPr>
                <a:spLocks noChangeArrowheads="1"/>
              </p:cNvSpPr>
              <p:nvPr/>
            </p:nvSpPr>
            <p:spPr bwMode="auto">
              <a:xfrm>
                <a:off x="1558" y="3370"/>
                <a:ext cx="845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Application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Domain 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Objects</a:t>
                </a:r>
              </a:p>
            </p:txBody>
          </p:sp>
          <p:sp>
            <p:nvSpPr>
              <p:cNvPr id="11305" name="Line 26"/>
              <p:cNvSpPr>
                <a:spLocks noChangeShapeType="1"/>
              </p:cNvSpPr>
              <p:nvPr/>
            </p:nvSpPr>
            <p:spPr bwMode="auto">
              <a:xfrm>
                <a:off x="1963" y="2317"/>
                <a:ext cx="0" cy="50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6" name="Rectangle 27"/>
              <p:cNvSpPr>
                <a:spLocks noChangeArrowheads="1"/>
              </p:cNvSpPr>
              <p:nvPr/>
            </p:nvSpPr>
            <p:spPr bwMode="auto">
              <a:xfrm>
                <a:off x="1442" y="2348"/>
                <a:ext cx="984" cy="4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ITCCheltenham BookCond" charset="0"/>
                  </a:rPr>
                  <a:t>Expressed in terms of</a:t>
                </a:r>
              </a:p>
            </p:txBody>
          </p:sp>
          <p:sp>
            <p:nvSpPr>
              <p:cNvPr id="11307" name="Line 28"/>
              <p:cNvSpPr>
                <a:spLocks noChangeShapeType="1"/>
              </p:cNvSpPr>
              <p:nvPr/>
            </p:nvSpPr>
            <p:spPr bwMode="auto">
              <a:xfrm>
                <a:off x="1349" y="2300"/>
                <a:ext cx="60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Line 29"/>
              <p:cNvSpPr>
                <a:spLocks noChangeShapeType="1"/>
              </p:cNvSpPr>
              <p:nvPr/>
            </p:nvSpPr>
            <p:spPr bwMode="auto">
              <a:xfrm>
                <a:off x="1920" y="3021"/>
                <a:ext cx="19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9" name="Line 30"/>
              <p:cNvSpPr>
                <a:spLocks noChangeShapeType="1"/>
              </p:cNvSpPr>
              <p:nvPr/>
            </p:nvSpPr>
            <p:spPr bwMode="auto">
              <a:xfrm>
                <a:off x="2115" y="3032"/>
                <a:ext cx="0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0" name="Line 31"/>
              <p:cNvSpPr>
                <a:spLocks noChangeShapeType="1"/>
              </p:cNvSpPr>
              <p:nvPr/>
            </p:nvSpPr>
            <p:spPr bwMode="auto">
              <a:xfrm>
                <a:off x="1909" y="3025"/>
                <a:ext cx="0" cy="4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11" name="Line 32"/>
              <p:cNvSpPr>
                <a:spLocks noChangeShapeType="1"/>
              </p:cNvSpPr>
              <p:nvPr/>
            </p:nvSpPr>
            <p:spPr bwMode="auto">
              <a:xfrm>
                <a:off x="2008" y="2975"/>
                <a:ext cx="0" cy="4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9" name="Group 33"/>
            <p:cNvGrpSpPr>
              <a:grpSpLocks/>
            </p:cNvGrpSpPr>
            <p:nvPr/>
          </p:nvGrpSpPr>
          <p:grpSpPr bwMode="auto">
            <a:xfrm>
              <a:off x="336" y="1950"/>
              <a:ext cx="888" cy="1864"/>
              <a:chOff x="474" y="1950"/>
              <a:chExt cx="888" cy="1864"/>
            </a:xfrm>
          </p:grpSpPr>
          <p:sp>
            <p:nvSpPr>
              <p:cNvPr id="11280" name="Rectangle 34"/>
              <p:cNvSpPr>
                <a:spLocks noChangeArrowheads="1"/>
              </p:cNvSpPr>
              <p:nvPr/>
            </p:nvSpPr>
            <p:spPr bwMode="auto">
              <a:xfrm>
                <a:off x="474" y="3410"/>
                <a:ext cx="88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407" tIns="45420" rIns="92407" bIns="45420">
                <a:spAutoFit/>
              </a:bodyPr>
              <a:lstStyle>
                <a:lvl1pPr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1pPr>
                <a:lvl2pPr marL="37931725" indent="-37474525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2pPr>
                <a:lvl3pPr marL="11430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3pPr>
                <a:lvl4pPr marL="16002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4pPr>
                <a:lvl5pPr marL="2057400" indent="-228600" defTabSz="911225"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5pPr>
                <a:lvl6pPr marL="25146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6pPr>
                <a:lvl7pPr marL="29718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7pPr>
                <a:lvl8pPr marL="34290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8pPr>
                <a:lvl9pPr marL="3886200" indent="-228600" defTabSz="911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alatino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Use Case</a:t>
                </a:r>
              </a:p>
              <a:p>
                <a:pPr algn="ctr"/>
                <a:r>
                  <a:rPr lang="en-US" altLang="en-US" b="1">
                    <a:solidFill>
                      <a:schemeClr val="hlink"/>
                    </a:solidFill>
                    <a:latin typeface="Book Antiqua" pitchFamily="18" charset="0"/>
                  </a:rPr>
                  <a:t>Model</a:t>
                </a:r>
              </a:p>
            </p:txBody>
          </p:sp>
          <p:grpSp>
            <p:nvGrpSpPr>
              <p:cNvPr id="11281" name="Group 35"/>
              <p:cNvGrpSpPr>
                <a:grpSpLocks/>
              </p:cNvGrpSpPr>
              <p:nvPr/>
            </p:nvGrpSpPr>
            <p:grpSpPr bwMode="auto">
              <a:xfrm>
                <a:off x="602" y="1950"/>
                <a:ext cx="727" cy="352"/>
                <a:chOff x="602" y="1950"/>
                <a:chExt cx="727" cy="352"/>
              </a:xfrm>
            </p:grpSpPr>
            <p:sp>
              <p:nvSpPr>
                <p:cNvPr id="11282" name="Rectangle 36"/>
                <p:cNvSpPr>
                  <a:spLocks noChangeArrowheads="1"/>
                </p:cNvSpPr>
                <p:nvPr/>
              </p:nvSpPr>
              <p:spPr bwMode="auto">
                <a:xfrm>
                  <a:off x="602" y="1950"/>
                  <a:ext cx="727" cy="35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283" name="Oval 37"/>
                <p:cNvSpPr>
                  <a:spLocks noChangeArrowheads="1"/>
                </p:cNvSpPr>
                <p:nvPr/>
              </p:nvSpPr>
              <p:spPr bwMode="auto">
                <a:xfrm>
                  <a:off x="696" y="2033"/>
                  <a:ext cx="209" cy="78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sp>
              <p:nvSpPr>
                <p:cNvPr id="11284" name="Oval 38"/>
                <p:cNvSpPr>
                  <a:spLocks noChangeArrowheads="1"/>
                </p:cNvSpPr>
                <p:nvPr/>
              </p:nvSpPr>
              <p:spPr bwMode="auto">
                <a:xfrm>
                  <a:off x="1040" y="2209"/>
                  <a:ext cx="183" cy="6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Palatino" charset="0"/>
                      <a:ea typeface="ＭＳ Ｐゴシック" pitchFamily="34" charset="-128"/>
                    </a:defRPr>
                  </a:lvl9pPr>
                </a:lstStyle>
                <a:p>
                  <a:endParaRPr lang="de-DE" altLang="en-US"/>
                </a:p>
              </p:txBody>
            </p:sp>
            <p:grpSp>
              <p:nvGrpSpPr>
                <p:cNvPr id="11285" name="Group 39"/>
                <p:cNvGrpSpPr>
                  <a:grpSpLocks/>
                </p:cNvGrpSpPr>
                <p:nvPr/>
              </p:nvGrpSpPr>
              <p:grpSpPr bwMode="auto">
                <a:xfrm>
                  <a:off x="1082" y="1994"/>
                  <a:ext cx="90" cy="137"/>
                  <a:chOff x="1097" y="2020"/>
                  <a:chExt cx="91" cy="139"/>
                </a:xfrm>
              </p:grpSpPr>
              <p:sp>
                <p:nvSpPr>
                  <p:cNvPr id="11295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1122" y="2020"/>
                    <a:ext cx="35" cy="3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1296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097" y="2090"/>
                    <a:ext cx="91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7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1139" y="2070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8" name="Line 4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9" y="2126"/>
                    <a:ext cx="37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9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143" y="2124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6" name="Line 45"/>
                <p:cNvSpPr>
                  <a:spLocks noChangeShapeType="1"/>
                </p:cNvSpPr>
                <p:nvPr/>
              </p:nvSpPr>
              <p:spPr bwMode="auto">
                <a:xfrm flipH="1" flipV="1">
                  <a:off x="915" y="2072"/>
                  <a:ext cx="157" cy="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7" name="Line 46"/>
                <p:cNvSpPr>
                  <a:spLocks noChangeShapeType="1"/>
                </p:cNvSpPr>
                <p:nvPr/>
              </p:nvSpPr>
              <p:spPr bwMode="auto">
                <a:xfrm>
                  <a:off x="1128" y="2154"/>
                  <a:ext cx="7" cy="4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288" name="Group 47"/>
                <p:cNvGrpSpPr>
                  <a:grpSpLocks/>
                </p:cNvGrpSpPr>
                <p:nvPr/>
              </p:nvGrpSpPr>
              <p:grpSpPr bwMode="auto">
                <a:xfrm>
                  <a:off x="905" y="2151"/>
                  <a:ext cx="91" cy="135"/>
                  <a:chOff x="918" y="2179"/>
                  <a:chExt cx="92" cy="137"/>
                </a:xfrm>
              </p:grpSpPr>
              <p:sp>
                <p:nvSpPr>
                  <p:cNvPr id="11290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943" y="2179"/>
                    <a:ext cx="35" cy="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1pPr>
                    <a:lvl2pPr marL="37931725" indent="-37474525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Palatino" charset="0"/>
                        <a:ea typeface="ＭＳ Ｐゴシック" pitchFamily="34" charset="-128"/>
                      </a:defRPr>
                    </a:lvl9pPr>
                  </a:lstStyle>
                  <a:p>
                    <a:endParaRPr lang="de-DE" altLang="en-US"/>
                  </a:p>
                </p:txBody>
              </p:sp>
              <p:sp>
                <p:nvSpPr>
                  <p:cNvPr id="1129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918" y="2247"/>
                    <a:ext cx="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60" y="2227"/>
                    <a:ext cx="0" cy="4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3" name="Line 5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21" y="2283"/>
                    <a:ext cx="36" cy="3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64" y="2281"/>
                    <a:ext cx="33" cy="3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289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2128"/>
                  <a:ext cx="85" cy="12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269" name="Group 54"/>
          <p:cNvGrpSpPr>
            <a:grpSpLocks/>
          </p:cNvGrpSpPr>
          <p:nvPr/>
        </p:nvGrpSpPr>
        <p:grpSpPr bwMode="auto">
          <a:xfrm>
            <a:off x="608013" y="1874838"/>
            <a:ext cx="8196262" cy="795337"/>
            <a:chOff x="383" y="1181"/>
            <a:chExt cx="5163" cy="501"/>
          </a:xfrm>
        </p:grpSpPr>
        <p:sp>
          <p:nvSpPr>
            <p:cNvPr id="11271" name="Rectangle 55"/>
            <p:cNvSpPr>
              <a:spLocks noChangeArrowheads="1"/>
            </p:cNvSpPr>
            <p:nvPr/>
          </p:nvSpPr>
          <p:spPr bwMode="auto">
            <a:xfrm>
              <a:off x="2436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System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1272" name="Rectangle 56"/>
            <p:cNvSpPr>
              <a:spLocks noChangeArrowheads="1"/>
            </p:cNvSpPr>
            <p:nvPr/>
          </p:nvSpPr>
          <p:spPr bwMode="auto">
            <a:xfrm>
              <a:off x="3233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Detailed</a:t>
              </a:r>
            </a:p>
            <a:p>
              <a:pPr algn="ctr"/>
              <a:r>
                <a:rPr lang="en-US" altLang="en-US" b="1"/>
                <a:t>Design</a:t>
              </a:r>
            </a:p>
          </p:txBody>
        </p:sp>
        <p:sp>
          <p:nvSpPr>
            <p:cNvPr id="11273" name="Rectangle 57"/>
            <p:cNvSpPr>
              <a:spLocks noChangeArrowheads="1"/>
            </p:cNvSpPr>
            <p:nvPr/>
          </p:nvSpPr>
          <p:spPr bwMode="auto">
            <a:xfrm>
              <a:off x="4051" y="1181"/>
              <a:ext cx="698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Implemen-</a:t>
              </a:r>
            </a:p>
            <a:p>
              <a:pPr algn="ctr"/>
              <a:r>
                <a:rPr lang="en-US" altLang="en-US" b="1"/>
                <a:t>tation</a:t>
              </a:r>
            </a:p>
          </p:txBody>
        </p:sp>
        <p:sp>
          <p:nvSpPr>
            <p:cNvPr id="11274" name="Rectangle 58"/>
            <p:cNvSpPr>
              <a:spLocks noChangeArrowheads="1"/>
            </p:cNvSpPr>
            <p:nvPr/>
          </p:nvSpPr>
          <p:spPr bwMode="auto">
            <a:xfrm>
              <a:off x="4849" y="1181"/>
              <a:ext cx="697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Testing</a:t>
              </a:r>
            </a:p>
          </p:txBody>
        </p:sp>
        <p:sp>
          <p:nvSpPr>
            <p:cNvPr id="11275" name="Rectangle 59"/>
            <p:cNvSpPr>
              <a:spLocks noChangeArrowheads="1"/>
            </p:cNvSpPr>
            <p:nvPr/>
          </p:nvSpPr>
          <p:spPr bwMode="auto">
            <a:xfrm>
              <a:off x="383" y="1181"/>
              <a:ext cx="1002" cy="5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Requirements</a:t>
              </a:r>
            </a:p>
            <a:p>
              <a:pPr algn="ctr"/>
              <a:r>
                <a:rPr lang="en-US" altLang="en-US" b="1"/>
                <a:t>Elicitation</a:t>
              </a:r>
            </a:p>
          </p:txBody>
        </p:sp>
        <p:sp>
          <p:nvSpPr>
            <p:cNvPr id="11276" name="Rectangle 60"/>
            <p:cNvSpPr>
              <a:spLocks noChangeArrowheads="1"/>
            </p:cNvSpPr>
            <p:nvPr/>
          </p:nvSpPr>
          <p:spPr bwMode="auto">
            <a:xfrm>
              <a:off x="1448" y="1181"/>
              <a:ext cx="923" cy="50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9274" tIns="43854" rIns="89274" bIns="43854" anchor="ctr"/>
            <a:lstStyle>
              <a:lvl1pPr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1pPr>
              <a:lvl2pPr marL="37931725" indent="-37474525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2pPr>
              <a:lvl3pPr marL="11430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3pPr>
              <a:lvl4pPr marL="16002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4pPr>
              <a:lvl5pPr marL="2057400" indent="-228600" defTabSz="901700"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5pPr>
              <a:lvl6pPr marL="25146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6pPr>
              <a:lvl7pPr marL="29718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7pPr>
              <a:lvl8pPr marL="34290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8pPr>
              <a:lvl9pPr marL="3886200" indent="-228600" defTabSz="901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b="1"/>
                <a:t>Analysis</a:t>
              </a:r>
            </a:p>
          </p:txBody>
        </p:sp>
      </p:grpSp>
      <p:sp>
        <p:nvSpPr>
          <p:cNvPr id="11270" name="Rectangle 61"/>
          <p:cNvSpPr>
            <a:spLocks noChangeArrowheads="1"/>
          </p:cNvSpPr>
          <p:nvPr/>
        </p:nvSpPr>
        <p:spPr bwMode="auto">
          <a:xfrm>
            <a:off x="5303157" y="842282"/>
            <a:ext cx="37338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07" tIns="45420" rIns="92407" bIns="45420" anchor="ctr"/>
          <a:lstStyle>
            <a:lvl1pPr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1pPr>
            <a:lvl2pPr marL="37931725" indent="-37474525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3000" b="1" dirty="0">
                <a:solidFill>
                  <a:schemeClr val="tx2"/>
                </a:solidFill>
                <a:latin typeface="Century Gothic" pitchFamily="34" charset="0"/>
              </a:rPr>
              <a:t>...and their models</a:t>
            </a:r>
          </a:p>
        </p:txBody>
      </p:sp>
    </p:spTree>
    <p:extLst>
      <p:ext uri="{BB962C8B-B14F-4D97-AF65-F5344CB8AC3E}">
        <p14:creationId xmlns:p14="http://schemas.microsoft.com/office/powerpoint/2010/main" val="1702398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2657</Words>
  <Application>Microsoft Office PowerPoint</Application>
  <PresentationFormat>On-screen Show (4:3)</PresentationFormat>
  <Paragraphs>526</Paragraphs>
  <Slides>49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General Requirements Elicitation</vt:lpstr>
      <vt:lpstr>Some Questions and Answers</vt:lpstr>
      <vt:lpstr>Requirements Elicitation</vt:lpstr>
      <vt:lpstr>Requirement Elicitation Concepts</vt:lpstr>
      <vt:lpstr>Scenario and Use cases</vt:lpstr>
      <vt:lpstr>A Typical Example  of 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Software Lifecycle Activities</vt:lpstr>
      <vt:lpstr>First step in identifying the Requirements:  System identification</vt:lpstr>
      <vt:lpstr>Techniques to elicit Requirements</vt:lpstr>
      <vt:lpstr>Scenarios</vt:lpstr>
      <vt:lpstr>More Definitions </vt:lpstr>
      <vt:lpstr>Scenario-Based Design</vt:lpstr>
      <vt:lpstr>Scenario-based Design</vt:lpstr>
      <vt:lpstr>How do we find scenarios?</vt:lpstr>
      <vt:lpstr>Heuristics for finding scenarios</vt:lpstr>
      <vt:lpstr>Scenario example: Warehouse on Fire</vt:lpstr>
      <vt:lpstr>Observations about the Warehouse on Fire Scenario</vt:lpstr>
      <vt:lpstr>After the scenarios are formulated</vt:lpstr>
      <vt:lpstr>Requirements Elicitation: Difficulties and Challenges</vt:lpstr>
      <vt:lpstr>Requirements Specification vs Analysis Model</vt:lpstr>
      <vt:lpstr>Types of Requirements</vt:lpstr>
      <vt:lpstr>Functional vs. Nonfunctional Requirements</vt:lpstr>
      <vt:lpstr>PowerPoint Presentation</vt:lpstr>
      <vt:lpstr>PowerPoint Presentation</vt:lpstr>
      <vt:lpstr>Types of Nonfunctional Requirements</vt:lpstr>
      <vt:lpstr>Some Quality Requirements Definitions</vt:lpstr>
      <vt:lpstr>What should not  be in the Requirements?</vt:lpstr>
      <vt:lpstr>Requirements Validation</vt:lpstr>
      <vt:lpstr>Requirements Validation (2)</vt:lpstr>
      <vt:lpstr>Different Types of Requirements Elicitation</vt:lpstr>
      <vt:lpstr>Prioritizing Requirements</vt:lpstr>
      <vt:lpstr>Requirements Analysis Document Template</vt:lpstr>
      <vt:lpstr>Section 3.3 Nonfunctional Requirements</vt:lpstr>
      <vt:lpstr>Nonfunctional Requirements (Questions to overcome “Writers block”)</vt:lpstr>
      <vt:lpstr>Nonfunctional Requirements (2)</vt:lpstr>
      <vt:lpstr>Nonfunctional Requirements (3)</vt:lpstr>
      <vt:lpstr>Nonfunctional Requirements (4)</vt:lpstr>
      <vt:lpstr>Requirement elicitation Activities.</vt:lpstr>
      <vt:lpstr>Identifying Actors</vt:lpstr>
      <vt:lpstr>Cont..</vt:lpstr>
      <vt:lpstr>Identifying Scenarios</vt:lpstr>
      <vt:lpstr>Identifying use cases</vt:lpstr>
      <vt:lpstr>Identifying use cases</vt:lpstr>
    </vt:vector>
  </TitlesOfParts>
  <Company>Fairleigh Dickinson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Requirements Elicitation</dc:title>
  <dc:creator>FDU User</dc:creator>
  <cp:lastModifiedBy>FDU User</cp:lastModifiedBy>
  <cp:revision>19</cp:revision>
  <dcterms:created xsi:type="dcterms:W3CDTF">2015-02-03T22:18:15Z</dcterms:created>
  <dcterms:modified xsi:type="dcterms:W3CDTF">2015-09-02T21:00:06Z</dcterms:modified>
</cp:coreProperties>
</file>