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64" r:id="rId3"/>
    <p:sldId id="291" r:id="rId4"/>
    <p:sldId id="292" r:id="rId5"/>
    <p:sldId id="293" r:id="rId6"/>
    <p:sldId id="284" r:id="rId7"/>
    <p:sldId id="285" r:id="rId8"/>
    <p:sldId id="287" r:id="rId9"/>
    <p:sldId id="290" r:id="rId10"/>
    <p:sldId id="289" r:id="rId11"/>
    <p:sldId id="288" r:id="rId12"/>
    <p:sldId id="274" r:id="rId13"/>
    <p:sldId id="275" r:id="rId14"/>
    <p:sldId id="277" r:id="rId15"/>
    <p:sldId id="278" r:id="rId16"/>
    <p:sldId id="280" r:id="rId17"/>
    <p:sldId id="282" r:id="rId18"/>
    <p:sldId id="281" r:id="rId19"/>
    <p:sldId id="295" r:id="rId20"/>
    <p:sldId id="296" r:id="rId21"/>
    <p:sldId id="297" r:id="rId22"/>
    <p:sldId id="301" r:id="rId23"/>
    <p:sldId id="302" r:id="rId24"/>
    <p:sldId id="303" r:id="rId25"/>
    <p:sldId id="304" r:id="rId26"/>
    <p:sldId id="298" r:id="rId27"/>
    <p:sldId id="299" r:id="rId28"/>
    <p:sldId id="300"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294" r:id="rId46"/>
    <p:sldId id="321" r:id="rId47"/>
    <p:sldId id="322" r:id="rId48"/>
    <p:sldId id="32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11" autoAdjust="0"/>
  </p:normalViewPr>
  <p:slideViewPr>
    <p:cSldViewPr>
      <p:cViewPr varScale="1">
        <p:scale>
          <a:sx n="84" d="100"/>
          <a:sy n="84" d="100"/>
        </p:scale>
        <p:origin x="-155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A832F-D22E-4DBB-98CB-10AB0BDEBF25}" type="datetimeFigureOut">
              <a:rPr lang="en-US" smtClean="0"/>
              <a:t>1/26/2016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98C964-1DA6-4D75-B31E-6BED1531C5A1}" type="slidenum">
              <a:rPr lang="en-US" smtClean="0"/>
              <a:t>‹#›</a:t>
            </a:fld>
            <a:endParaRPr lang="en-US"/>
          </a:p>
        </p:txBody>
      </p:sp>
    </p:spTree>
    <p:extLst>
      <p:ext uri="{BB962C8B-B14F-4D97-AF65-F5344CB8AC3E}">
        <p14:creationId xmlns:p14="http://schemas.microsoft.com/office/powerpoint/2010/main" val="455438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98C964-1DA6-4D75-B31E-6BED1531C5A1}" type="slidenum">
              <a:rPr lang="en-US" smtClean="0"/>
              <a:t>1</a:t>
            </a:fld>
            <a:endParaRPr lang="en-US"/>
          </a:p>
        </p:txBody>
      </p:sp>
    </p:spTree>
    <p:extLst>
      <p:ext uri="{BB962C8B-B14F-4D97-AF65-F5344CB8AC3E}">
        <p14:creationId xmlns:p14="http://schemas.microsoft.com/office/powerpoint/2010/main" val="288873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839D564D-7786-4798-8741-0D6EB6F70770}" type="slidenum">
              <a:rPr lang="en-US" smtClean="0">
                <a:latin typeface="Arial" charset="0"/>
                <a:cs typeface="Arial" charset="0"/>
              </a:rPr>
              <a:pPr/>
              <a:t>19</a:t>
            </a:fld>
            <a:endParaRPr lang="en-US" smtClean="0">
              <a:latin typeface="Arial" charset="0"/>
              <a:cs typeface="Arial"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pPr marL="0" indent="0" eaLnBrk="1" hangingPunct="1">
              <a:buFont typeface="Arial" pitchFamily="34" charset="0"/>
              <a:buNone/>
            </a:pPr>
            <a:r>
              <a:rPr lang="en-US" dirty="0" smtClean="0">
                <a:latin typeface="Helvetica" pitchFamily="34" charset="0"/>
              </a:rP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20</a:t>
            </a:fld>
            <a:endParaRPr lang="en-US"/>
          </a:p>
        </p:txBody>
      </p:sp>
    </p:spTree>
    <p:extLst>
      <p:ext uri="{BB962C8B-B14F-4D97-AF65-F5344CB8AC3E}">
        <p14:creationId xmlns:p14="http://schemas.microsoft.com/office/powerpoint/2010/main" val="265626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4AE9AE51-931B-43AE-8273-A9F8EE10D8B8}" type="slidenum">
              <a:rPr lang="en-US" smtClean="0">
                <a:latin typeface="Arial" charset="0"/>
                <a:cs typeface="Arial" charset="0"/>
              </a:rPr>
              <a:pPr/>
              <a:t>21</a:t>
            </a:fld>
            <a:endParaRPr lang="en-US" smtClean="0">
              <a:latin typeface="Arial" charset="0"/>
              <a:cs typeface="Arial"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marL="0" indent="0" eaLnBrk="1" hangingPunct="1">
              <a:buFont typeface="Arial" pitchFamily="34" charset="0"/>
              <a:buNone/>
            </a:pPr>
            <a:endParaRPr lang="en-US" dirty="0" smtClean="0">
              <a:solidFill>
                <a:srgbClr val="000000"/>
              </a:solidFill>
              <a:latin typeface="Times"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F24D3F30-8367-44E8-8821-FFEEA10F6F89}" type="slidenum">
              <a:rPr lang="en-US" smtClean="0">
                <a:latin typeface="Arial" charset="0"/>
                <a:cs typeface="Arial" charset="0"/>
              </a:rPr>
              <a:pPr/>
              <a:t>22</a:t>
            </a:fld>
            <a:endParaRPr lang="en-US" smtClean="0">
              <a:latin typeface="Arial" charset="0"/>
              <a:cs typeface="Arial"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914400" lvl="2" indent="0" eaLnBrk="1" hangingPunct="1">
              <a:lnSpc>
                <a:spcPct val="96000"/>
              </a:lnSpc>
              <a:spcBef>
                <a:spcPts val="600"/>
              </a:spcBef>
              <a:spcAft>
                <a:spcPts val="200"/>
              </a:spcAft>
              <a:buFont typeface="Arial" pitchFamily="34" charset="0"/>
              <a:buNone/>
            </a:pPr>
            <a:endParaRPr lang="en-US"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66AB39AF-56C9-4AA2-ADBB-9D9A3E24FCED}" type="slidenum">
              <a:rPr lang="en-US" smtClean="0">
                <a:latin typeface="Arial" charset="0"/>
                <a:cs typeface="Arial" charset="0"/>
              </a:rPr>
              <a:pPr/>
              <a:t>23</a:t>
            </a:fld>
            <a:endParaRPr lang="en-US" smtClean="0">
              <a:latin typeface="Arial" charset="0"/>
              <a:cs typeface="Arial"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0" indent="0" eaLnBrk="1" hangingPunct="1">
              <a:lnSpc>
                <a:spcPct val="96000"/>
              </a:lnSpc>
              <a:spcBef>
                <a:spcPts val="600"/>
              </a:spcBef>
              <a:spcAft>
                <a:spcPts val="200"/>
              </a:spcAft>
              <a:buFont typeface="Times" pitchFamily="18" charset="0"/>
              <a:buNone/>
            </a:pPr>
            <a:endParaRPr lang="en-US" dirty="0"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7F707235-E192-4972-95C0-93AD689CE102}" type="slidenum">
              <a:rPr lang="en-US" smtClean="0">
                <a:latin typeface="Arial" charset="0"/>
                <a:cs typeface="Arial" charset="0"/>
              </a:rPr>
              <a:pPr/>
              <a:t>24</a:t>
            </a:fld>
            <a:endParaRPr lang="en-US" smtClean="0">
              <a:latin typeface="Arial" charset="0"/>
              <a:cs typeface="Arial"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pPr marL="171450" indent="-171450" eaLnBrk="1" hangingPunct="1">
              <a:buFont typeface="Arial" pitchFamily="34" charset="0"/>
              <a:buChar char="•"/>
            </a:pPr>
            <a:r>
              <a:rPr lang="en-US" dirty="0" smtClean="0">
                <a:latin typeface="Times New Roman" pitchFamily="18" charset="0"/>
              </a:rPr>
              <a:t>system from the point at which data enters the system to the point of its final resting place (storage or output).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B715D2D-6FEB-4519-A3FD-63E3109A39E9}" type="slidenum">
              <a:rPr lang="en-US" smtClean="0">
                <a:latin typeface="Arial" charset="0"/>
                <a:cs typeface="Arial" charset="0"/>
              </a:rPr>
              <a:pPr/>
              <a:t>25</a:t>
            </a:fld>
            <a:endParaRPr lang="en-US" smtClean="0">
              <a:latin typeface="Arial" charset="0"/>
              <a:cs typeface="Arial"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marL="171450" indent="-171450">
              <a:buFont typeface="Arial" pitchFamily="34" charset="0"/>
              <a:buChar char="•"/>
            </a:pPr>
            <a:endParaRPr lang="en-US" sz="1200" kern="1200" dirty="0">
              <a:solidFill>
                <a:schemeClr val="tx1"/>
              </a:solidFill>
              <a:effectLst/>
              <a:latin typeface="Arial" pitchFamily="34" charset="0"/>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9D8AEEBB-E61B-4464-844C-45C9CC1202CD}" type="slidenum">
              <a:rPr lang="en-US" smtClean="0">
                <a:latin typeface="Arial" charset="0"/>
                <a:cs typeface="Arial" charset="0"/>
              </a:rPr>
              <a:pPr/>
              <a:t>26</a:t>
            </a:fld>
            <a:endParaRPr lang="en-US" smtClean="0">
              <a:latin typeface="Arial" charset="0"/>
              <a:cs typeface="Arial"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pPr marL="0" indent="0">
              <a:buFont typeface="Arial" pitchFamily="34" charset="0"/>
              <a:buNone/>
            </a:pPr>
            <a:endParaRPr lang="en-US" sz="1200" kern="1200" dirty="0">
              <a:solidFill>
                <a:schemeClr val="tx1"/>
              </a:solidFill>
              <a:effectLst/>
              <a:latin typeface="Arial" pitchFamily="34"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ED2E4647-971F-474C-A14E-0A842320B196}" type="slidenum">
              <a:rPr lang="en-US" smtClean="0">
                <a:latin typeface="Arial" charset="0"/>
                <a:cs typeface="Arial" charset="0"/>
              </a:rPr>
              <a:pPr/>
              <a:t>27</a:t>
            </a:fld>
            <a:endParaRPr lang="en-US" smtClean="0">
              <a:latin typeface="Arial" charset="0"/>
              <a:cs typeface="Arial"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marL="0" indent="0" eaLnBrk="1" hangingPunct="1">
              <a:buFont typeface="Arial" pitchFamily="34" charset="0"/>
              <a:buNone/>
            </a:pPr>
            <a:endParaRPr lang="en-US" dirty="0"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ln/>
        </p:spPr>
        <p:txBody>
          <a:bodyPr/>
          <a:lstStyle/>
          <a:p>
            <a:pPr marL="171450" indent="-171450" eaLnBrk="1" hangingPunct="1">
              <a:buFont typeface="Arial" pitchFamily="34" charset="0"/>
              <a:buChar char="•"/>
            </a:pPr>
            <a:r>
              <a:rPr lang="en-US" dirty="0" smtClean="0">
                <a:latin typeface="Arial" charset="0"/>
              </a:rPr>
              <a:t>In each phase of the SDLC, a style of interaction named </a:t>
            </a:r>
            <a:r>
              <a:rPr lang="en-US" i="1" dirty="0" smtClean="0">
                <a:latin typeface="Arial" charset="0"/>
              </a:rPr>
              <a:t>joint application development </a:t>
            </a:r>
            <a:r>
              <a:rPr lang="en-US" dirty="0" smtClean="0">
                <a:latin typeface="Arial" charset="0"/>
              </a:rPr>
              <a:t>(JAD) is useful in creating successful, flexible results. JAD is popular because it helps designers adapt quickly to changes in program specifications. In JAD, the customer is involved in the project very closely, right from the beginning. Slow communication and lengthy feedback time are reasons the traditional development process is so time consuming. In JAD “workshops,” there are no communication delays. Workshops usually include end users, developers, subject experts, observers (such as senior management), and a facilitator. The facilitator enforces the rules of the meeting to make sure all voices are heard and agreement is reached as quickly as possible. Also called </a:t>
            </a:r>
            <a:r>
              <a:rPr lang="en-US" i="1" dirty="0" smtClean="0">
                <a:latin typeface="Arial" charset="0"/>
              </a:rPr>
              <a:t>accelerated design</a:t>
            </a:r>
            <a:r>
              <a:rPr lang="en-US" dirty="0" smtClean="0">
                <a:latin typeface="Arial" charset="0"/>
              </a:rPr>
              <a:t> or </a:t>
            </a:r>
            <a:r>
              <a:rPr lang="en-US" i="1" dirty="0" smtClean="0">
                <a:latin typeface="Arial" charset="0"/>
              </a:rPr>
              <a:t>facilitated team technique</a:t>
            </a:r>
            <a:r>
              <a:rPr lang="en-US" dirty="0" smtClean="0">
                <a:latin typeface="Arial" charset="0"/>
              </a:rPr>
              <a:t>, the goal of JAD is to improve design quality by fostering clear communication. </a:t>
            </a:r>
          </a:p>
        </p:txBody>
      </p:sp>
      <p:sp>
        <p:nvSpPr>
          <p:cNvPr id="59395" name="Slide Number Placeholder 3"/>
          <p:cNvSpPr>
            <a:spLocks noGrp="1"/>
          </p:cNvSpPr>
          <p:nvPr>
            <p:ph type="sldNum" sz="quarter" idx="5"/>
          </p:nvPr>
        </p:nvSpPr>
        <p:spPr>
          <a:noFill/>
        </p:spPr>
        <p:txBody>
          <a:bodyPr/>
          <a:lstStyle/>
          <a:p>
            <a:fld id="{22C488F3-9C72-46DC-943C-3698A8232CFB}" type="slidenum">
              <a:rPr lang="en-US" smtClean="0">
                <a:latin typeface="Arial" charset="0"/>
                <a:cs typeface="Arial" charset="0"/>
              </a:rPr>
              <a:pPr/>
              <a:t>28</a:t>
            </a:fld>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smtClean="0">
              <a:latin typeface="Palatino" charset="0"/>
              <a:ea typeface="ＭＳ Ｐゴシック" charset="-128"/>
            </a:endParaRPr>
          </a:p>
        </p:txBody>
      </p:sp>
      <p:sp>
        <p:nvSpPr>
          <p:cNvPr id="20483" name="Rectangle 3"/>
          <p:cNvSpPr>
            <a:spLocks noGrp="1" noRot="1" noChangeAspect="1" noChangeArrowheads="1" noTextEdit="1"/>
          </p:cNvSpPr>
          <p:nvPr>
            <p:ph type="sldImg"/>
          </p:nvPr>
        </p:nvSpPr>
        <p:spPr>
          <a:xfrm>
            <a:off x="1292225" y="31750"/>
            <a:ext cx="4164013" cy="3122613"/>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p:spPr>
        <p:txBody>
          <a:bodyPr/>
          <a:lstStyle/>
          <a:p>
            <a:fld id="{8570D9AE-5E95-4B78-9B2B-476C1ECBA767}" type="slidenum">
              <a:rPr lang="en-US" smtClean="0">
                <a:latin typeface="Arial" charset="0"/>
                <a:cs typeface="Arial" charset="0"/>
              </a:rPr>
              <a:pPr/>
              <a:t>29</a:t>
            </a:fld>
            <a:endParaRPr lang="en-US" smtClean="0">
              <a:latin typeface="Arial" charset="0"/>
              <a:cs typeface="Arial"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marL="0" indent="0" eaLnBrk="1" hangingPunct="1">
              <a:buFont typeface="Arial" pitchFamily="34" charset="0"/>
              <a:buNone/>
            </a:pPr>
            <a:endParaRPr lang="en-US" dirty="0"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p:spPr>
        <p:txBody>
          <a:bodyPr/>
          <a:lstStyle/>
          <a:p>
            <a:fld id="{26EE9CC0-9285-4EC1-813D-0691204794E4}" type="slidenum">
              <a:rPr lang="en-US" smtClean="0">
                <a:latin typeface="Arial" charset="0"/>
                <a:cs typeface="Arial" charset="0"/>
              </a:rPr>
              <a:pPr/>
              <a:t>30</a:t>
            </a:fld>
            <a:endParaRPr lang="en-US" smtClean="0">
              <a:latin typeface="Arial" charset="0"/>
              <a:cs typeface="Arial"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marL="171450" indent="-171450" eaLnBrk="1" hangingPunct="1">
              <a:buFont typeface="Arial" pitchFamily="34" charset="0"/>
              <a:buChar char="•"/>
            </a:pPr>
            <a:endParaRPr lang="en-US" dirty="0"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FF4CB755-1F53-40FF-9135-55C5981D4AF3}" type="slidenum">
              <a:rPr lang="en-US" smtClean="0">
                <a:latin typeface="Arial" charset="0"/>
                <a:cs typeface="Arial" charset="0"/>
              </a:rPr>
              <a:pPr/>
              <a:t>31</a:t>
            </a:fld>
            <a:endParaRPr lang="en-US" smtClean="0">
              <a:latin typeface="Arial" charset="0"/>
              <a:cs typeface="Arial"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marL="171450" indent="-171450">
              <a:buFont typeface="Arial" pitchFamily="34" charset="0"/>
              <a:buChar char="•"/>
            </a:pPr>
            <a:endParaRPr lang="en-US" sz="1200" b="0" kern="1200" dirty="0">
              <a:solidFill>
                <a:schemeClr val="tx1"/>
              </a:solidFill>
              <a:effectLst/>
              <a:latin typeface="Arial" pitchFamily="34"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p:spPr>
        <p:txBody>
          <a:bodyPr/>
          <a:lstStyle/>
          <a:p>
            <a:fld id="{DC8EB59E-2B20-43CB-8A90-467BBC8D33EB}" type="slidenum">
              <a:rPr lang="en-US" smtClean="0">
                <a:latin typeface="Arial" charset="0"/>
                <a:cs typeface="Arial" charset="0"/>
              </a:rPr>
              <a:pPr/>
              <a:t>32</a:t>
            </a:fld>
            <a:endParaRPr lang="en-US" smtClean="0">
              <a:latin typeface="Arial" charset="0"/>
              <a:cs typeface="Arial"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marL="0" indent="0">
              <a:buFont typeface="Arial" pitchFamily="34" charset="0"/>
              <a:buNone/>
            </a:pPr>
            <a:endParaRPr lang="en-US" sz="1200" b="0" kern="1200" dirty="0">
              <a:solidFill>
                <a:schemeClr val="tx1"/>
              </a:solidFill>
              <a:effectLst/>
              <a:latin typeface="Arial" pitchFamily="34"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C9440310-2718-4469-88BD-FC7C554B4BA9}" type="slidenum">
              <a:rPr lang="en-US" smtClean="0">
                <a:latin typeface="Arial" charset="0"/>
                <a:cs typeface="Arial" charset="0"/>
              </a:rPr>
              <a:pPr/>
              <a:t>33</a:t>
            </a:fld>
            <a:endParaRPr lang="en-US" smtClean="0">
              <a:latin typeface="Arial" charset="0"/>
              <a:cs typeface="Arial"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marL="171450" indent="-171450">
              <a:buFont typeface="Arial" pitchFamily="34" charset="0"/>
              <a:buChar char="•"/>
            </a:pPr>
            <a:endParaRPr lang="en-US" sz="1200" kern="1200" dirty="0">
              <a:solidFill>
                <a:schemeClr val="tx1"/>
              </a:solidFill>
              <a:effectLst/>
              <a:latin typeface="Arial" pitchFamily="34"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5F9A99DF-31C2-420F-A21C-53977C4B8F8E}" type="slidenum">
              <a:rPr lang="en-US" smtClean="0">
                <a:latin typeface="Arial" charset="0"/>
                <a:cs typeface="Arial" charset="0"/>
              </a:rPr>
              <a:pPr/>
              <a:t>34</a:t>
            </a:fld>
            <a:endParaRPr lang="en-US" smtClean="0">
              <a:latin typeface="Arial" charset="0"/>
              <a:cs typeface="Arial"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pPr marL="171450" indent="-171450">
              <a:buFont typeface="Arial" pitchFamily="34" charset="0"/>
              <a:buChar char="•"/>
            </a:pPr>
            <a:endParaRPr lang="en-US" sz="1200" kern="1200" dirty="0">
              <a:solidFill>
                <a:schemeClr val="tx1"/>
              </a:solidFill>
              <a:effectLst/>
              <a:latin typeface="Arial" pitchFamily="34"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4899F44B-649C-442B-BCDB-CC5C77B6F1E9}" type="slidenum">
              <a:rPr lang="en-US" smtClean="0">
                <a:latin typeface="Arial" charset="0"/>
                <a:cs typeface="Arial" charset="0"/>
              </a:rPr>
              <a:pPr/>
              <a:t>35</a:t>
            </a:fld>
            <a:endParaRPr lang="en-US" smtClean="0">
              <a:latin typeface="Arial" charset="0"/>
              <a:cs typeface="Arial" charset="0"/>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marL="171450" indent="-171450">
              <a:buFont typeface="Arial" pitchFamily="34" charset="0"/>
              <a:buChar char="•"/>
            </a:pPr>
            <a:endParaRPr lang="en-US" sz="1200" kern="1200" dirty="0">
              <a:solidFill>
                <a:schemeClr val="tx1"/>
              </a:solidFill>
              <a:effectLst/>
              <a:latin typeface="Arial" pitchFamily="34"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36</a:t>
            </a:fld>
            <a:endParaRPr lang="en-US"/>
          </a:p>
        </p:txBody>
      </p:sp>
    </p:spTree>
    <p:extLst>
      <p:ext uri="{BB962C8B-B14F-4D97-AF65-F5344CB8AC3E}">
        <p14:creationId xmlns:p14="http://schemas.microsoft.com/office/powerpoint/2010/main" val="3695157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37</a:t>
            </a:fld>
            <a:endParaRPr lang="en-US"/>
          </a:p>
        </p:txBody>
      </p:sp>
    </p:spTree>
    <p:extLst>
      <p:ext uri="{BB962C8B-B14F-4D97-AF65-F5344CB8AC3E}">
        <p14:creationId xmlns:p14="http://schemas.microsoft.com/office/powerpoint/2010/main" val="1670514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p:spPr>
        <p:txBody>
          <a:bodyPr/>
          <a:lstStyle/>
          <a:p>
            <a:fld id="{0B898313-71B3-446C-B3AC-B70087603C34}" type="slidenum">
              <a:rPr lang="en-US" smtClean="0">
                <a:latin typeface="Arial" charset="0"/>
                <a:cs typeface="Arial" charset="0"/>
              </a:rPr>
              <a:pPr/>
              <a:t>38</a:t>
            </a:fld>
            <a:endParaRPr lang="en-US" smtClean="0">
              <a:latin typeface="Arial" charset="0"/>
              <a:cs typeface="Arial"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p:spPr>
        <p:txBody>
          <a:bodyPr/>
          <a:lstStyle/>
          <a:p>
            <a:pPr marL="0" indent="0" eaLnBrk="1" hangingPunct="1">
              <a:lnSpc>
                <a:spcPct val="96000"/>
              </a:lnSpc>
              <a:buFont typeface="Arial" pitchFamily="34" charset="0"/>
              <a:buNone/>
            </a:pPr>
            <a:endParaRPr lang="en-US"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charset="0"/>
                <a:ea typeface="ＭＳ Ｐゴシック" charset="-128"/>
              </a:rPr>
              <a:t>Understand system modeling</a:t>
            </a:r>
          </a:p>
          <a:p>
            <a:r>
              <a:rPr lang="en-US" altLang="en-US" dirty="0" smtClean="0">
                <a:latin typeface="Arial" charset="0"/>
                <a:ea typeface="ＭＳ Ｐゴシック" charset="-128"/>
              </a:rPr>
              <a:t>Learn a modeling notation (Unified Modeling Language)</a:t>
            </a:r>
          </a:p>
          <a:p>
            <a:r>
              <a:rPr lang="en-US" altLang="en-US" dirty="0" smtClean="0">
                <a:latin typeface="Arial" charset="0"/>
                <a:ea typeface="ＭＳ Ｐゴシック" charset="-128"/>
              </a:rPr>
              <a:t>Learn different modeling methods: </a:t>
            </a:r>
          </a:p>
          <a:p>
            <a:pPr lvl="2"/>
            <a:r>
              <a:rPr lang="en-US" altLang="en-US" sz="1200" dirty="0" smtClean="0">
                <a:latin typeface="Arial" charset="0"/>
                <a:ea typeface="ＭＳ Ｐゴシック" charset="-128"/>
              </a:rPr>
              <a:t>Functional modeling</a:t>
            </a:r>
          </a:p>
          <a:p>
            <a:pPr lvl="2"/>
            <a:r>
              <a:rPr lang="en-US" altLang="en-US" sz="1200" dirty="0" smtClean="0">
                <a:latin typeface="Arial" charset="0"/>
                <a:ea typeface="ＭＳ Ｐゴシック" charset="-128"/>
              </a:rPr>
              <a:t>Object modeling</a:t>
            </a:r>
          </a:p>
          <a:p>
            <a:pPr lvl="2"/>
            <a:r>
              <a:rPr lang="en-US" altLang="en-US" sz="1200" dirty="0" smtClean="0">
                <a:latin typeface="Arial" charset="0"/>
                <a:ea typeface="ＭＳ Ｐゴシック" charset="-128"/>
              </a:rPr>
              <a:t>Dynamic modeling</a:t>
            </a:r>
          </a:p>
          <a:p>
            <a:r>
              <a:rPr lang="en-US" altLang="en-US" dirty="0" smtClean="0">
                <a:latin typeface="Arial" charset="0"/>
                <a:ea typeface="ＭＳ Ｐゴシック" charset="-128"/>
              </a:rPr>
              <a:t>Learn to use Tools: </a:t>
            </a:r>
          </a:p>
          <a:p>
            <a:pPr lvl="1"/>
            <a:r>
              <a:rPr lang="en-US" altLang="en-US" dirty="0" smtClean="0">
                <a:latin typeface="Arial" charset="0"/>
                <a:ea typeface="ＭＳ Ｐゴシック" charset="-128"/>
              </a:rPr>
              <a:t>CASE (Computer Aided Software Engineering)</a:t>
            </a:r>
          </a:p>
          <a:p>
            <a:r>
              <a:rPr lang="en-US" altLang="en-US" dirty="0" smtClean="0">
                <a:latin typeface="Arial" charset="0"/>
                <a:ea typeface="ＭＳ Ｐゴシック" charset="-128"/>
              </a:rPr>
              <a:t>Testing</a:t>
            </a:r>
          </a:p>
          <a:p>
            <a:pPr lvl="1"/>
            <a:r>
              <a:rPr lang="en-US" altLang="en-US" dirty="0" smtClean="0">
                <a:latin typeface="Arial" charset="0"/>
                <a:ea typeface="ＭＳ Ｐゴシック" charset="-128"/>
              </a:rPr>
              <a:t>Different testing methods</a:t>
            </a:r>
          </a:p>
          <a:p>
            <a:pPr lvl="1"/>
            <a:r>
              <a:rPr lang="en-US" altLang="en-US" dirty="0" smtClean="0">
                <a:latin typeface="Arial" charset="0"/>
                <a:ea typeface="ＭＳ Ｐゴシック" charset="-128"/>
              </a:rPr>
              <a:t>Unit, integration and system testing</a:t>
            </a:r>
          </a:p>
          <a:p>
            <a:r>
              <a:rPr lang="en-US" altLang="en-US" dirty="0" smtClean="0">
                <a:latin typeface="Arial" charset="0"/>
                <a:ea typeface="ＭＳ Ｐゴシック" charset="-128"/>
              </a:rPr>
              <a:t>Move into Component-Based Software Engineering</a:t>
            </a:r>
            <a:endParaRPr lang="en-US" altLang="en-US" sz="1200" dirty="0" smtClean="0">
              <a:latin typeface="Arial" charset="0"/>
              <a:ea typeface="ＭＳ Ｐゴシック" charset="-128"/>
            </a:endParaRPr>
          </a:p>
          <a:p>
            <a:pPr lvl="1"/>
            <a:r>
              <a:rPr lang="en-US" altLang="en-US" sz="1200" dirty="0" smtClean="0">
                <a:latin typeface="Arial" charset="0"/>
                <a:ea typeface="ＭＳ Ｐゴシック" charset="-128"/>
              </a:rPr>
              <a:t>Design patterns and frameworks</a:t>
            </a:r>
          </a:p>
          <a:p>
            <a:pPr lvl="1"/>
            <a:r>
              <a:rPr lang="en-US" altLang="en-US" sz="1200" dirty="0" smtClean="0">
                <a:latin typeface="Arial" charset="0"/>
                <a:ea typeface="ＭＳ Ｐゴシック" charset="-128"/>
              </a:rPr>
              <a:t>Reuse of existing knowledge</a:t>
            </a:r>
          </a:p>
          <a:p>
            <a:endParaRPr lang="de-DE" altLang="en-US" dirty="0" smtClean="0">
              <a:latin typeface="Arial" charset="0"/>
              <a:ea typeface="ＭＳ Ｐゴシック" charset="-128"/>
            </a:endParaRPr>
          </a:p>
        </p:txBody>
      </p:sp>
      <p:sp>
        <p:nvSpPr>
          <p:cNvPr id="30723" name="Rectangle 3"/>
          <p:cNvSpPr>
            <a:spLocks noGrp="1" noRot="1" noChangeAspect="1" noChangeArrowheads="1" noTextEdit="1"/>
          </p:cNvSpPr>
          <p:nvPr>
            <p:ph type="sldImg"/>
          </p:nvPr>
        </p:nvSpPr>
        <p:spPr>
          <a:xfrm>
            <a:off x="1292225" y="31750"/>
            <a:ext cx="4164013" cy="3122613"/>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39</a:t>
            </a:fld>
            <a:endParaRPr lang="en-US"/>
          </a:p>
        </p:txBody>
      </p:sp>
    </p:spTree>
    <p:extLst>
      <p:ext uri="{BB962C8B-B14F-4D97-AF65-F5344CB8AC3E}">
        <p14:creationId xmlns:p14="http://schemas.microsoft.com/office/powerpoint/2010/main" val="3634873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eaLnBrk="1" hangingPunct="1">
              <a:buFont typeface="Arial" pitchFamily="34" charset="0"/>
              <a:buNone/>
            </a:pPr>
            <a:endParaRPr lang="en-US" dirty="0" smtClean="0">
              <a:latin typeface="Times New Roman" pitchFamily="18" charset="0"/>
            </a:endParaRPr>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40</a:t>
            </a:fld>
            <a:endParaRPr lang="en-US"/>
          </a:p>
        </p:txBody>
      </p:sp>
    </p:spTree>
    <p:extLst>
      <p:ext uri="{BB962C8B-B14F-4D97-AF65-F5344CB8AC3E}">
        <p14:creationId xmlns:p14="http://schemas.microsoft.com/office/powerpoint/2010/main" val="37096993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41</a:t>
            </a:fld>
            <a:endParaRPr lang="en-US"/>
          </a:p>
        </p:txBody>
      </p:sp>
    </p:spTree>
    <p:extLst>
      <p:ext uri="{BB962C8B-B14F-4D97-AF65-F5344CB8AC3E}">
        <p14:creationId xmlns:p14="http://schemas.microsoft.com/office/powerpoint/2010/main" val="2851810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FAA3A463-E477-4513-ADF2-23224E177087}" type="slidenum">
              <a:rPr lang="en-US" smtClean="0"/>
              <a:pPr>
                <a:defRPr/>
              </a:pPr>
              <a:t>42</a:t>
            </a:fld>
            <a:endParaRPr lang="en-US"/>
          </a:p>
        </p:txBody>
      </p:sp>
    </p:spTree>
    <p:extLst>
      <p:ext uri="{BB962C8B-B14F-4D97-AF65-F5344CB8AC3E}">
        <p14:creationId xmlns:p14="http://schemas.microsoft.com/office/powerpoint/2010/main" val="17467075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p:spPr>
        <p:txBody>
          <a:bodyPr/>
          <a:lstStyle/>
          <a:p>
            <a:fld id="{1B1A5414-82C8-4588-89D7-2D94C9CB58A1}" type="slidenum">
              <a:rPr lang="en-US" smtClean="0">
                <a:latin typeface="Arial" charset="0"/>
                <a:cs typeface="Arial" charset="0"/>
              </a:rPr>
              <a:pPr/>
              <a:t>43</a:t>
            </a:fld>
            <a:endParaRPr lang="en-US" smtClean="0">
              <a:latin typeface="Arial" charset="0"/>
              <a:cs typeface="Arial"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marL="171450" indent="-171450" eaLnBrk="1" hangingPunct="1">
              <a:buFont typeface="Arial" pitchFamily="34" charset="0"/>
              <a:buChar char="•"/>
            </a:pPr>
            <a:endParaRPr lang="en-US" dirty="0"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6EC5DA17-06D0-4575-A7C0-E9B60A681C6A}" type="slidenum">
              <a:rPr lang="en-US" smtClean="0">
                <a:latin typeface="Arial" charset="0"/>
                <a:cs typeface="Arial" charset="0"/>
              </a:rPr>
              <a:pPr/>
              <a:t>44</a:t>
            </a:fld>
            <a:endParaRPr lang="en-US" smtClean="0">
              <a:latin typeface="Arial" charset="0"/>
              <a:cs typeface="Arial" charset="0"/>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marL="171450" indent="-171450">
              <a:buFont typeface="Arial" pitchFamily="34" charset="0"/>
              <a:buChar char="•"/>
            </a:pPr>
            <a:endParaRPr lang="en-US" sz="1200" b="1" kern="1200" dirty="0">
              <a:solidFill>
                <a:schemeClr val="tx1"/>
              </a:solidFill>
              <a:effectLst/>
              <a:latin typeface="Arial"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smtClean="0">
                <a:latin typeface="Arial" charset="0"/>
                <a:ea typeface="ＭＳ Ｐゴシック" charset="-128"/>
              </a:rPr>
              <a:t>Software Project Management</a:t>
            </a:r>
          </a:p>
          <a:p>
            <a:pPr lvl="1"/>
            <a:r>
              <a:rPr lang="en-US" altLang="en-US" sz="1200" smtClean="0">
                <a:latin typeface="Arial" charset="0"/>
                <a:ea typeface="ＭＳ Ｐゴシック" charset="-128"/>
              </a:rPr>
              <a:t>Distinction between Process vs Product </a:t>
            </a:r>
          </a:p>
          <a:p>
            <a:pPr lvl="1"/>
            <a:r>
              <a:rPr lang="en-US" altLang="en-US" sz="1200" smtClean="0">
                <a:latin typeface="Arial" charset="0"/>
                <a:ea typeface="ＭＳ Ｐゴシック" charset="-128"/>
              </a:rPr>
              <a:t>Greenfield engineering,  Interface engineering and reengineering projects</a:t>
            </a:r>
          </a:p>
          <a:p>
            <a:r>
              <a:rPr lang="en-US" altLang="en-US" sz="1200" smtClean="0">
                <a:latin typeface="Arial" charset="0"/>
                <a:ea typeface="ＭＳ Ｐゴシック" charset="-128"/>
              </a:rPr>
              <a:t>Software Lifecycle</a:t>
            </a:r>
          </a:p>
          <a:p>
            <a:pPr lvl="1"/>
            <a:r>
              <a:rPr lang="en-US" altLang="en-US" sz="1200" smtClean="0">
                <a:latin typeface="Arial" charset="0"/>
                <a:ea typeface="ＭＳ Ｐゴシック" charset="-128"/>
              </a:rPr>
              <a:t>Learn about different software lifecycles</a:t>
            </a:r>
          </a:p>
          <a:p>
            <a:pPr lvl="1"/>
            <a:r>
              <a:rPr lang="en-US" altLang="en-US" sz="1200" smtClean="0">
                <a:latin typeface="Arial" charset="0"/>
                <a:ea typeface="ＭＳ Ｐゴシック" charset="-128"/>
              </a:rPr>
              <a:t>Iterative approaches</a:t>
            </a:r>
          </a:p>
          <a:p>
            <a:r>
              <a:rPr lang="en-US" altLang="en-US" sz="1200" smtClean="0">
                <a:latin typeface="Arial" charset="0"/>
                <a:ea typeface="ＭＳ Ｐゴシック" charset="-128"/>
              </a:rPr>
              <a:t>Rationale Management</a:t>
            </a:r>
          </a:p>
          <a:p>
            <a:pPr lvl="1"/>
            <a:r>
              <a:rPr lang="en-US" altLang="en-US" sz="1200" smtClean="0">
                <a:latin typeface="Arial" charset="0"/>
                <a:ea typeface="ＭＳ Ｐゴシック" charset="-128"/>
              </a:rPr>
              <a:t>Issue management</a:t>
            </a:r>
          </a:p>
          <a:p>
            <a:pPr lvl="1"/>
            <a:r>
              <a:rPr lang="en-US" altLang="en-US" sz="1200" smtClean="0">
                <a:latin typeface="Arial" charset="0"/>
                <a:ea typeface="ＭＳ Ｐゴシック" charset="-128"/>
              </a:rPr>
              <a:t>Solving conflicts</a:t>
            </a:r>
          </a:p>
          <a:p>
            <a:r>
              <a:rPr lang="en-US" altLang="en-US" sz="1200" smtClean="0">
                <a:latin typeface="Arial" charset="0"/>
                <a:ea typeface="ＭＳ Ｐゴシック" charset="-128"/>
              </a:rPr>
              <a:t>Configuration Management</a:t>
            </a:r>
          </a:p>
          <a:p>
            <a:pPr lvl="1"/>
            <a:r>
              <a:rPr lang="en-US" altLang="en-US" sz="1200" smtClean="0">
                <a:latin typeface="Arial" charset="0"/>
                <a:ea typeface="ＭＳ Ｐゴシック" charset="-128"/>
              </a:rPr>
              <a:t>Identification of configuration items</a:t>
            </a:r>
          </a:p>
          <a:p>
            <a:r>
              <a:rPr lang="en-US" altLang="en-US" sz="1200" smtClean="0">
                <a:latin typeface="Arial" charset="0"/>
                <a:ea typeface="ＭＳ Ｐゴシック" charset="-128"/>
              </a:rPr>
              <a:t>Methodologies</a:t>
            </a:r>
          </a:p>
          <a:p>
            <a:pPr lvl="1"/>
            <a:r>
              <a:rPr lang="en-US" altLang="en-US" sz="1200" smtClean="0">
                <a:latin typeface="Arial" charset="0"/>
                <a:ea typeface="ＭＳ Ｐゴシック" charset="-128"/>
              </a:rPr>
              <a:t>Heavy and lightweight approaches</a:t>
            </a:r>
          </a:p>
          <a:p>
            <a:endParaRPr lang="de-DE" altLang="en-US" smtClean="0">
              <a:latin typeface="Arial" charset="0"/>
              <a:ea typeface="ＭＳ Ｐゴシック" charset="-128"/>
            </a:endParaRPr>
          </a:p>
        </p:txBody>
      </p:sp>
      <p:sp>
        <p:nvSpPr>
          <p:cNvPr id="32771" name="Rectangle 3"/>
          <p:cNvSpPr>
            <a:spLocks noGrp="1" noRot="1" noChangeAspect="1" noChangeArrowheads="1" noTextEdit="1"/>
          </p:cNvSpPr>
          <p:nvPr>
            <p:ph type="sldImg"/>
          </p:nvPr>
        </p:nvSpPr>
        <p:spPr>
          <a:xfrm>
            <a:off x="1292225" y="31750"/>
            <a:ext cx="4164013" cy="3122613"/>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660400" y="3817938"/>
            <a:ext cx="5476875" cy="4648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Palatino" charset="0"/>
              <a:ea typeface="ＭＳ Ｐゴシック" charset="-128"/>
            </a:endParaRPr>
          </a:p>
        </p:txBody>
      </p:sp>
      <p:sp>
        <p:nvSpPr>
          <p:cNvPr id="49155" name="Rectangle 3"/>
          <p:cNvSpPr>
            <a:spLocks noGrp="1" noRot="1" noChangeAspect="1" noChangeArrowheads="1" noTextEdit="1"/>
          </p:cNvSpPr>
          <p:nvPr>
            <p:ph type="sldImg"/>
          </p:nvPr>
        </p:nvSpPr>
        <p:spPr>
          <a:xfrm>
            <a:off x="1292225" y="31750"/>
            <a:ext cx="4164013" cy="3122613"/>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Rot="1" noChangeAspect="1" noChangeArrowheads="1" noTextEdit="1"/>
          </p:cNvSpPr>
          <p:nvPr>
            <p:ph type="sldImg"/>
          </p:nvPr>
        </p:nvSpPr>
        <p:spPr>
          <a:ln/>
        </p:spPr>
      </p:sp>
      <p:sp>
        <p:nvSpPr>
          <p:cNvPr id="5120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a:endParaRPr lang="de-DE" altLang="en-US" dirty="0" smtClean="0">
              <a:latin typeface="Palatino" charset="0"/>
              <a:ea typeface="ヒラギノ角ゴ Pro W3"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Palatino" charset="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Palatino" charset="0"/>
              <a:ea typeface="ＭＳ Ｐゴシック" charset="-128"/>
            </a:endParaRPr>
          </a:p>
        </p:txBody>
      </p:sp>
      <p:sp>
        <p:nvSpPr>
          <p:cNvPr id="56323" name="Rectangle 3"/>
          <p:cNvSpPr>
            <a:spLocks noGrp="1" noRot="1" noChangeAspect="1" noChangeArrowheads="1" noTextEdit="1"/>
          </p:cNvSpPr>
          <p:nvPr>
            <p:ph type="sldImg"/>
          </p:nvPr>
        </p:nvSpPr>
        <p:spPr>
          <a:xfrm>
            <a:off x="1285875" y="25400"/>
            <a:ext cx="4162425" cy="3122613"/>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642938" y="3886200"/>
            <a:ext cx="5511800" cy="46482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Palatino" charset="0"/>
              <a:ea typeface="ＭＳ Ｐゴシック" charset="-128"/>
            </a:endParaRPr>
          </a:p>
          <a:p>
            <a:endParaRPr lang="en-US" altLang="en-US" dirty="0" smtClean="0">
              <a:latin typeface="Palatino" charset="0"/>
              <a:ea typeface="ＭＳ Ｐゴシック" charset="-128"/>
            </a:endParaRPr>
          </a:p>
        </p:txBody>
      </p:sp>
      <p:sp>
        <p:nvSpPr>
          <p:cNvPr id="60419" name="Rectangle 3"/>
          <p:cNvSpPr>
            <a:spLocks noGrp="1" noRot="1" noChangeAspect="1" noChangeArrowheads="1" noTextEdit="1"/>
          </p:cNvSpPr>
          <p:nvPr>
            <p:ph type="sldImg"/>
          </p:nvPr>
        </p:nvSpPr>
        <p:spPr>
          <a:xfrm>
            <a:off x="1228725" y="454025"/>
            <a:ext cx="4572000" cy="34290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722399-33C6-4E58-A97E-3E8809516720}" type="datetime1">
              <a:rPr lang="en-US" smtClean="0"/>
              <a:t>1/26/2016</a:t>
            </a:fld>
            <a:endParaRPr lang="en-US"/>
          </a:p>
        </p:txBody>
      </p:sp>
      <p:sp>
        <p:nvSpPr>
          <p:cNvPr id="5" name="Footer Placeholder 4"/>
          <p:cNvSpPr>
            <a:spLocks noGrp="1"/>
          </p:cNvSpPr>
          <p:nvPr>
            <p:ph type="ftr" sz="quarter" idx="11"/>
          </p:nvPr>
        </p:nvSpPr>
        <p:spPr/>
        <p:txBody>
          <a:bodyPr/>
          <a:lstStyle/>
          <a:p>
            <a:r>
              <a:rPr lang="en-US" smtClean="0"/>
              <a:t>Fairleigh Dickinson University </a:t>
            </a:r>
            <a:endParaRPr lang="en-US"/>
          </a:p>
        </p:txBody>
      </p:sp>
      <p:sp>
        <p:nvSpPr>
          <p:cNvPr id="6" name="Slide Number Placeholder 5"/>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63043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01A3FF-A2B3-491C-9A83-D1AFF79EB0F7}" type="datetime1">
              <a:rPr lang="en-US" smtClean="0"/>
              <a:t>1/26/2016</a:t>
            </a:fld>
            <a:endParaRPr lang="en-US"/>
          </a:p>
        </p:txBody>
      </p:sp>
      <p:sp>
        <p:nvSpPr>
          <p:cNvPr id="5" name="Footer Placeholder 4"/>
          <p:cNvSpPr>
            <a:spLocks noGrp="1"/>
          </p:cNvSpPr>
          <p:nvPr>
            <p:ph type="ftr" sz="quarter" idx="11"/>
          </p:nvPr>
        </p:nvSpPr>
        <p:spPr/>
        <p:txBody>
          <a:bodyPr/>
          <a:lstStyle/>
          <a:p>
            <a:r>
              <a:rPr lang="en-US" smtClean="0"/>
              <a:t>Fairleigh Dickinson University </a:t>
            </a:r>
            <a:endParaRPr lang="en-US"/>
          </a:p>
        </p:txBody>
      </p:sp>
      <p:sp>
        <p:nvSpPr>
          <p:cNvPr id="6" name="Slide Number Placeholder 5"/>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392227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2F59C9-083E-4262-9127-9916C2214FED}" type="datetime1">
              <a:rPr lang="en-US" smtClean="0"/>
              <a:t>1/26/2016</a:t>
            </a:fld>
            <a:endParaRPr lang="en-US"/>
          </a:p>
        </p:txBody>
      </p:sp>
      <p:sp>
        <p:nvSpPr>
          <p:cNvPr id="5" name="Footer Placeholder 4"/>
          <p:cNvSpPr>
            <a:spLocks noGrp="1"/>
          </p:cNvSpPr>
          <p:nvPr>
            <p:ph type="ftr" sz="quarter" idx="11"/>
          </p:nvPr>
        </p:nvSpPr>
        <p:spPr/>
        <p:txBody>
          <a:bodyPr/>
          <a:lstStyle/>
          <a:p>
            <a:r>
              <a:rPr lang="en-US" smtClean="0"/>
              <a:t>Fairleigh Dickinson University </a:t>
            </a:r>
            <a:endParaRPr lang="en-US"/>
          </a:p>
        </p:txBody>
      </p:sp>
      <p:sp>
        <p:nvSpPr>
          <p:cNvPr id="6" name="Slide Number Placeholder 5"/>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538915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8DF2E28-3F64-4E29-9A0D-4931672F0395}" type="slidenum">
              <a:rPr lang="en-US"/>
              <a:pPr>
                <a:defRPr/>
              </a:pPr>
              <a:t>‹#›</a:t>
            </a:fld>
            <a:endParaRPr lang="en-US" b="1"/>
          </a:p>
        </p:txBody>
      </p:sp>
      <p:sp>
        <p:nvSpPr>
          <p:cNvPr id="8" name="Rectangle 5"/>
          <p:cNvSpPr>
            <a:spLocks noGrp="1" noChangeArrowheads="1"/>
          </p:cNvSpPr>
          <p:nvPr>
            <p:ph type="ftr" sz="quarter" idx="3"/>
          </p:nvPr>
        </p:nvSpPr>
        <p:spPr bwMode="auto">
          <a:xfrm>
            <a:off x="457200" y="6477001"/>
            <a:ext cx="6248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latin typeface="Calibri" pitchFamily="34" charset="0"/>
                <a:cs typeface="Calibri" pitchFamily="34" charset="0"/>
              </a:defRPr>
            </a:lvl1pPr>
          </a:lstStyle>
          <a:p>
            <a:r>
              <a:rPr lang="en-US" smtClean="0"/>
              <a:t>Fairleigh Dickinson University </a:t>
            </a:r>
            <a:endParaRPr lang="en-US" dirty="0"/>
          </a:p>
        </p:txBody>
      </p:sp>
    </p:spTree>
    <p:extLst>
      <p:ext uri="{BB962C8B-B14F-4D97-AF65-F5344CB8AC3E}">
        <p14:creationId xmlns:p14="http://schemas.microsoft.com/office/powerpoint/2010/main" val="11850063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DDC31-479D-41C6-9821-9AF84F4A89BF}" type="datetime1">
              <a:rPr lang="en-US" smtClean="0"/>
              <a:t>1/26/2016</a:t>
            </a:fld>
            <a:endParaRPr lang="en-US"/>
          </a:p>
        </p:txBody>
      </p:sp>
      <p:sp>
        <p:nvSpPr>
          <p:cNvPr id="5" name="Footer Placeholder 4"/>
          <p:cNvSpPr>
            <a:spLocks noGrp="1"/>
          </p:cNvSpPr>
          <p:nvPr>
            <p:ph type="ftr" sz="quarter" idx="11"/>
          </p:nvPr>
        </p:nvSpPr>
        <p:spPr/>
        <p:txBody>
          <a:bodyPr/>
          <a:lstStyle/>
          <a:p>
            <a:r>
              <a:rPr lang="en-US" smtClean="0"/>
              <a:t>Fairleigh Dickinson University </a:t>
            </a:r>
            <a:endParaRPr lang="en-US"/>
          </a:p>
        </p:txBody>
      </p:sp>
      <p:sp>
        <p:nvSpPr>
          <p:cNvPr id="6" name="Slide Number Placeholder 5"/>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259762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29AB8-7502-4783-BF58-42BE60D4AEEA}" type="datetime1">
              <a:rPr lang="en-US" smtClean="0"/>
              <a:t>1/26/2016</a:t>
            </a:fld>
            <a:endParaRPr lang="en-US"/>
          </a:p>
        </p:txBody>
      </p:sp>
      <p:sp>
        <p:nvSpPr>
          <p:cNvPr id="5" name="Footer Placeholder 4"/>
          <p:cNvSpPr>
            <a:spLocks noGrp="1"/>
          </p:cNvSpPr>
          <p:nvPr>
            <p:ph type="ftr" sz="quarter" idx="11"/>
          </p:nvPr>
        </p:nvSpPr>
        <p:spPr/>
        <p:txBody>
          <a:bodyPr/>
          <a:lstStyle/>
          <a:p>
            <a:r>
              <a:rPr lang="en-US" smtClean="0"/>
              <a:t>Fairleigh Dickinson University </a:t>
            </a:r>
            <a:endParaRPr lang="en-US"/>
          </a:p>
        </p:txBody>
      </p:sp>
      <p:sp>
        <p:nvSpPr>
          <p:cNvPr id="6" name="Slide Number Placeholder 5"/>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173423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9C2297-5087-43B2-8456-4E56480C3A7F}" type="datetime1">
              <a:rPr lang="en-US" smtClean="0"/>
              <a:t>1/26/2016</a:t>
            </a:fld>
            <a:endParaRPr lang="en-US"/>
          </a:p>
        </p:txBody>
      </p:sp>
      <p:sp>
        <p:nvSpPr>
          <p:cNvPr id="6" name="Footer Placeholder 5"/>
          <p:cNvSpPr>
            <a:spLocks noGrp="1"/>
          </p:cNvSpPr>
          <p:nvPr>
            <p:ph type="ftr" sz="quarter" idx="11"/>
          </p:nvPr>
        </p:nvSpPr>
        <p:spPr/>
        <p:txBody>
          <a:bodyPr/>
          <a:lstStyle/>
          <a:p>
            <a:r>
              <a:rPr lang="en-US" smtClean="0"/>
              <a:t>Fairleigh Dickinson University </a:t>
            </a:r>
            <a:endParaRPr lang="en-US"/>
          </a:p>
        </p:txBody>
      </p:sp>
      <p:sp>
        <p:nvSpPr>
          <p:cNvPr id="7" name="Slide Number Placeholder 6"/>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144801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F4FC8F-9D7C-44D8-AF97-113A94DF0DAC}" type="datetime1">
              <a:rPr lang="en-US" smtClean="0"/>
              <a:t>1/26/2016</a:t>
            </a:fld>
            <a:endParaRPr lang="en-US"/>
          </a:p>
        </p:txBody>
      </p:sp>
      <p:sp>
        <p:nvSpPr>
          <p:cNvPr id="8" name="Footer Placeholder 7"/>
          <p:cNvSpPr>
            <a:spLocks noGrp="1"/>
          </p:cNvSpPr>
          <p:nvPr>
            <p:ph type="ftr" sz="quarter" idx="11"/>
          </p:nvPr>
        </p:nvSpPr>
        <p:spPr/>
        <p:txBody>
          <a:bodyPr/>
          <a:lstStyle/>
          <a:p>
            <a:r>
              <a:rPr lang="en-US" smtClean="0"/>
              <a:t>Fairleigh Dickinson University </a:t>
            </a:r>
            <a:endParaRPr lang="en-US"/>
          </a:p>
        </p:txBody>
      </p:sp>
      <p:sp>
        <p:nvSpPr>
          <p:cNvPr id="9" name="Slide Number Placeholder 8"/>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50585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489A8E-DABC-4F7A-82BB-655EE932FA97}" type="datetime1">
              <a:rPr lang="en-US" smtClean="0"/>
              <a:t>1/26/2016</a:t>
            </a:fld>
            <a:endParaRPr lang="en-US"/>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
        <p:nvSpPr>
          <p:cNvPr id="5" name="Slide Number Placeholder 4"/>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103776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35ECE-246E-4A4D-8EBD-3E8D30E06E8C}" type="datetime1">
              <a:rPr lang="en-US" smtClean="0"/>
              <a:t>1/26/2016</a:t>
            </a:fld>
            <a:endParaRPr lang="en-US"/>
          </a:p>
        </p:txBody>
      </p:sp>
      <p:sp>
        <p:nvSpPr>
          <p:cNvPr id="3" name="Footer Placeholder 2"/>
          <p:cNvSpPr>
            <a:spLocks noGrp="1"/>
          </p:cNvSpPr>
          <p:nvPr>
            <p:ph type="ftr" sz="quarter" idx="11"/>
          </p:nvPr>
        </p:nvSpPr>
        <p:spPr/>
        <p:txBody>
          <a:bodyPr/>
          <a:lstStyle/>
          <a:p>
            <a:r>
              <a:rPr lang="en-US" smtClean="0"/>
              <a:t>Fairleigh Dickinson University </a:t>
            </a:r>
            <a:endParaRPr lang="en-US"/>
          </a:p>
        </p:txBody>
      </p:sp>
      <p:sp>
        <p:nvSpPr>
          <p:cNvPr id="4" name="Slide Number Placeholder 3"/>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264894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0B2D2B-A234-4896-A829-FC6DD7151F68}" type="datetime1">
              <a:rPr lang="en-US" smtClean="0"/>
              <a:t>1/26/2016</a:t>
            </a:fld>
            <a:endParaRPr lang="en-US"/>
          </a:p>
        </p:txBody>
      </p:sp>
      <p:sp>
        <p:nvSpPr>
          <p:cNvPr id="6" name="Footer Placeholder 5"/>
          <p:cNvSpPr>
            <a:spLocks noGrp="1"/>
          </p:cNvSpPr>
          <p:nvPr>
            <p:ph type="ftr" sz="quarter" idx="11"/>
          </p:nvPr>
        </p:nvSpPr>
        <p:spPr/>
        <p:txBody>
          <a:bodyPr/>
          <a:lstStyle/>
          <a:p>
            <a:r>
              <a:rPr lang="en-US" smtClean="0"/>
              <a:t>Fairleigh Dickinson University </a:t>
            </a:r>
            <a:endParaRPr lang="en-US"/>
          </a:p>
        </p:txBody>
      </p:sp>
      <p:sp>
        <p:nvSpPr>
          <p:cNvPr id="7" name="Slide Number Placeholder 6"/>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295609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24A62-B05E-49FA-B03B-6BC082707B8E}" type="datetime1">
              <a:rPr lang="en-US" smtClean="0"/>
              <a:t>1/26/2016</a:t>
            </a:fld>
            <a:endParaRPr lang="en-US"/>
          </a:p>
        </p:txBody>
      </p:sp>
      <p:sp>
        <p:nvSpPr>
          <p:cNvPr id="6" name="Footer Placeholder 5"/>
          <p:cNvSpPr>
            <a:spLocks noGrp="1"/>
          </p:cNvSpPr>
          <p:nvPr>
            <p:ph type="ftr" sz="quarter" idx="11"/>
          </p:nvPr>
        </p:nvSpPr>
        <p:spPr/>
        <p:txBody>
          <a:bodyPr/>
          <a:lstStyle/>
          <a:p>
            <a:r>
              <a:rPr lang="en-US" smtClean="0"/>
              <a:t>Fairleigh Dickinson University </a:t>
            </a:r>
            <a:endParaRPr lang="en-US"/>
          </a:p>
        </p:txBody>
      </p:sp>
      <p:sp>
        <p:nvSpPr>
          <p:cNvPr id="7" name="Slide Number Placeholder 6"/>
          <p:cNvSpPr>
            <a:spLocks noGrp="1"/>
          </p:cNvSpPr>
          <p:nvPr>
            <p:ph type="sldNum" sz="quarter" idx="12"/>
          </p:nvPr>
        </p:nvSpPr>
        <p:spPr/>
        <p:txBody>
          <a:bodyPr/>
          <a:lstStyle/>
          <a:p>
            <a:fld id="{3CF4405D-50A1-4B22-97C8-28BBCDDADEFF}" type="slidenum">
              <a:rPr lang="en-US" smtClean="0"/>
              <a:t>‹#›</a:t>
            </a:fld>
            <a:endParaRPr lang="en-US"/>
          </a:p>
        </p:txBody>
      </p:sp>
    </p:spTree>
    <p:extLst>
      <p:ext uri="{BB962C8B-B14F-4D97-AF65-F5344CB8AC3E}">
        <p14:creationId xmlns:p14="http://schemas.microsoft.com/office/powerpoint/2010/main" val="257080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FC6CA-A107-46D0-A6F4-8E4E3440CD2F}" type="datetime1">
              <a:rPr lang="en-US" smtClean="0"/>
              <a:t>1/26/2016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Fairleigh Dickinson University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4405D-50A1-4B22-97C8-28BBCDDADEFF}" type="slidenum">
              <a:rPr lang="en-US" smtClean="0"/>
              <a:t>‹#›</a:t>
            </a:fld>
            <a:endParaRPr lang="en-US"/>
          </a:p>
        </p:txBody>
      </p:sp>
    </p:spTree>
    <p:extLst>
      <p:ext uri="{BB962C8B-B14F-4D97-AF65-F5344CB8AC3E}">
        <p14:creationId xmlns:p14="http://schemas.microsoft.com/office/powerpoint/2010/main" val="399694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Software Engineering </a:t>
            </a:r>
            <a:br>
              <a:rPr lang="en-US" dirty="0" smtClean="0"/>
            </a:b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Dr. </a:t>
            </a:r>
            <a:r>
              <a:rPr lang="en-US" dirty="0" err="1" smtClean="0"/>
              <a:t>Erdal</a:t>
            </a:r>
            <a:r>
              <a:rPr lang="en-US" dirty="0" smtClean="0"/>
              <a:t> </a:t>
            </a:r>
            <a:r>
              <a:rPr lang="en-US" dirty="0" err="1" smtClean="0"/>
              <a:t>Kose</a:t>
            </a:r>
            <a:endParaRPr lang="en-US" dirty="0" smtClean="0"/>
          </a:p>
          <a:p>
            <a:r>
              <a:rPr lang="en-US" dirty="0" smtClean="0"/>
              <a:t>Office</a:t>
            </a:r>
          </a:p>
          <a:p>
            <a:r>
              <a:rPr lang="en-US" dirty="0" smtClean="0"/>
              <a:t> Becton Hall, Room 401A</a:t>
            </a:r>
          </a:p>
          <a:p>
            <a:r>
              <a:rPr lang="en-US" dirty="0" smtClean="0"/>
              <a:t>Email: ekose@fdu.edu</a:t>
            </a: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280723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Reasons for Legacy System </a:t>
            </a:r>
            <a:r>
              <a:rPr lang="en-US" dirty="0" smtClean="0"/>
              <a:t>Evolution</a:t>
            </a:r>
            <a:endParaRPr lang="en-US" dirty="0"/>
          </a:p>
        </p:txBody>
      </p:sp>
      <p:sp>
        <p:nvSpPr>
          <p:cNvPr id="3" name="Content Placeholder 2"/>
          <p:cNvSpPr>
            <a:spLocks noGrp="1"/>
          </p:cNvSpPr>
          <p:nvPr>
            <p:ph idx="1"/>
          </p:nvPr>
        </p:nvSpPr>
        <p:spPr/>
        <p:txBody>
          <a:bodyPr>
            <a:normAutofit lnSpcReduction="10000"/>
          </a:bodyPr>
          <a:lstStyle/>
          <a:p>
            <a:pPr lvl="0"/>
            <a:r>
              <a:rPr lang="en-US" dirty="0"/>
              <a:t>Software must be adapted to meet needs of new computing environments or technology</a:t>
            </a:r>
          </a:p>
          <a:p>
            <a:pPr lvl="0"/>
            <a:r>
              <a:rPr lang="en-US" dirty="0"/>
              <a:t>Software must be enhanced to implement new business requirements</a:t>
            </a:r>
          </a:p>
          <a:p>
            <a:pPr lvl="0"/>
            <a:r>
              <a:rPr lang="en-US" dirty="0"/>
              <a:t>Software must be extended to make it interoperable with more modern system components</a:t>
            </a:r>
          </a:p>
          <a:p>
            <a:pPr lvl="0"/>
            <a:r>
              <a:rPr lang="en-US" dirty="0"/>
              <a:t>Software must be re-architected to make it viable within a network environment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217325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domain</a:t>
            </a:r>
            <a:endParaRPr lang="en-US" dirty="0"/>
          </a:p>
        </p:txBody>
      </p:sp>
      <p:sp>
        <p:nvSpPr>
          <p:cNvPr id="3" name="Content Placeholder 2"/>
          <p:cNvSpPr>
            <a:spLocks noGrp="1"/>
          </p:cNvSpPr>
          <p:nvPr>
            <p:ph idx="1"/>
          </p:nvPr>
        </p:nvSpPr>
        <p:spPr/>
        <p:txBody>
          <a:bodyPr/>
          <a:lstStyle/>
          <a:p>
            <a:r>
              <a:rPr lang="en-US" dirty="0" smtClean="0"/>
              <a:t>Web Applications</a:t>
            </a:r>
          </a:p>
          <a:p>
            <a:r>
              <a:rPr lang="en-US" dirty="0" smtClean="0"/>
              <a:t>Mobile application</a:t>
            </a:r>
          </a:p>
          <a:p>
            <a:r>
              <a:rPr lang="en-US" dirty="0" smtClean="0"/>
              <a:t>Cloud computing</a:t>
            </a:r>
          </a:p>
          <a:p>
            <a:r>
              <a:rPr lang="en-US" dirty="0" smtClean="0"/>
              <a:t>Engineering applications</a:t>
            </a:r>
          </a:p>
          <a:p>
            <a:r>
              <a:rPr lang="en-US" dirty="0" smtClean="0"/>
              <a:t>Medical Applications</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867285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312738" y="200025"/>
            <a:ext cx="64008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400" b="1">
                <a:solidFill>
                  <a:schemeClr val="tx1"/>
                </a:solidFill>
                <a:latin typeface="Palatino" charset="0"/>
                <a:ea typeface="ＭＳ Ｐゴシック" charset="-128"/>
              </a:defRPr>
            </a:lvl1pPr>
            <a:lvl2pPr marL="37931725" indent="-37474525">
              <a:defRPr sz="3400" b="1">
                <a:solidFill>
                  <a:schemeClr val="tx1"/>
                </a:solidFill>
                <a:latin typeface="Palatino" charset="0"/>
                <a:ea typeface="ＭＳ Ｐゴシック" charset="-128"/>
              </a:defRPr>
            </a:lvl2pPr>
            <a:lvl3pPr>
              <a:defRPr sz="3400" b="1">
                <a:solidFill>
                  <a:schemeClr val="tx1"/>
                </a:solidFill>
                <a:latin typeface="Palatino" charset="0"/>
                <a:ea typeface="ＭＳ Ｐゴシック" charset="-128"/>
              </a:defRPr>
            </a:lvl3pPr>
            <a:lvl4pPr>
              <a:defRPr sz="3400" b="1">
                <a:solidFill>
                  <a:schemeClr val="tx1"/>
                </a:solidFill>
                <a:latin typeface="Palatino" charset="0"/>
                <a:ea typeface="ＭＳ Ｐゴシック" charset="-128"/>
              </a:defRPr>
            </a:lvl4pPr>
            <a:lvl5pPr>
              <a:defRPr sz="3400" b="1">
                <a:solidFill>
                  <a:schemeClr val="tx1"/>
                </a:solidFill>
                <a:latin typeface="Palatino" charset="0"/>
                <a:ea typeface="ＭＳ Ｐゴシック" charset="-128"/>
              </a:defRPr>
            </a:lvl5pPr>
            <a:lvl6pPr marL="457200" eaLnBrk="0" fontAlgn="base" hangingPunct="0">
              <a:spcBef>
                <a:spcPct val="0"/>
              </a:spcBef>
              <a:spcAft>
                <a:spcPct val="0"/>
              </a:spcAft>
              <a:defRPr sz="3400" b="1">
                <a:solidFill>
                  <a:schemeClr val="tx1"/>
                </a:solidFill>
                <a:latin typeface="Palatino" charset="0"/>
                <a:ea typeface="ＭＳ Ｐゴシック" charset="-128"/>
              </a:defRPr>
            </a:lvl6pPr>
            <a:lvl7pPr marL="914400" eaLnBrk="0" fontAlgn="base" hangingPunct="0">
              <a:spcBef>
                <a:spcPct val="0"/>
              </a:spcBef>
              <a:spcAft>
                <a:spcPct val="0"/>
              </a:spcAft>
              <a:defRPr sz="3400" b="1">
                <a:solidFill>
                  <a:schemeClr val="tx1"/>
                </a:solidFill>
                <a:latin typeface="Palatino" charset="0"/>
                <a:ea typeface="ＭＳ Ｐゴシック" charset="-128"/>
              </a:defRPr>
            </a:lvl7pPr>
            <a:lvl8pPr marL="1371600" eaLnBrk="0" fontAlgn="base" hangingPunct="0">
              <a:spcBef>
                <a:spcPct val="0"/>
              </a:spcBef>
              <a:spcAft>
                <a:spcPct val="0"/>
              </a:spcAft>
              <a:defRPr sz="3400" b="1">
                <a:solidFill>
                  <a:schemeClr val="tx1"/>
                </a:solidFill>
                <a:latin typeface="Palatino" charset="0"/>
                <a:ea typeface="ＭＳ Ｐゴシック" charset="-128"/>
              </a:defRPr>
            </a:lvl8pPr>
            <a:lvl9pPr marL="1828800" eaLnBrk="0" fontAlgn="base" hangingPunct="0">
              <a:spcBef>
                <a:spcPct val="0"/>
              </a:spcBef>
              <a:spcAft>
                <a:spcPct val="0"/>
              </a:spcAft>
              <a:defRPr sz="3400" b="1">
                <a:solidFill>
                  <a:schemeClr val="tx1"/>
                </a:solidFill>
                <a:latin typeface="Palatino" charset="0"/>
                <a:ea typeface="ＭＳ Ｐゴシック" charset="-128"/>
              </a:defRPr>
            </a:lvl9pPr>
          </a:lstStyle>
          <a:p>
            <a:endParaRPr lang="en-US" altLang="en-US"/>
          </a:p>
        </p:txBody>
      </p:sp>
      <p:sp>
        <p:nvSpPr>
          <p:cNvPr id="48131" name="Rectangle 10"/>
          <p:cNvSpPr>
            <a:spLocks noGrp="1" noChangeArrowheads="1"/>
          </p:cNvSpPr>
          <p:nvPr>
            <p:ph type="title"/>
          </p:nvPr>
        </p:nvSpPr>
        <p:spPr>
          <a:xfrm>
            <a:off x="228600" y="222250"/>
            <a:ext cx="8496300" cy="863600"/>
          </a:xfrm>
        </p:spPr>
        <p:txBody>
          <a:bodyPr/>
          <a:lstStyle/>
          <a:p>
            <a:r>
              <a:rPr lang="en-US" altLang="en-US" sz="3400" smtClean="0">
                <a:ea typeface="ＭＳ Ｐゴシック" charset="-128"/>
              </a:rPr>
              <a:t>Why is Software Development difficult?</a:t>
            </a:r>
          </a:p>
        </p:txBody>
      </p:sp>
      <p:sp>
        <p:nvSpPr>
          <p:cNvPr id="282635" name="Rectangle 11"/>
          <p:cNvSpPr>
            <a:spLocks noGrp="1" noChangeArrowheads="1"/>
          </p:cNvSpPr>
          <p:nvPr>
            <p:ph type="body" idx="1"/>
          </p:nvPr>
        </p:nvSpPr>
        <p:spPr>
          <a:xfrm>
            <a:off x="381000" y="990600"/>
            <a:ext cx="8382000" cy="5181600"/>
          </a:xfrm>
        </p:spPr>
        <p:txBody>
          <a:bodyPr>
            <a:normAutofit fontScale="92500"/>
          </a:bodyPr>
          <a:lstStyle/>
          <a:p>
            <a:r>
              <a:rPr lang="en-US" altLang="en-US" dirty="0" smtClean="0">
                <a:ea typeface="ＭＳ Ｐゴシック" charset="-128"/>
              </a:rPr>
              <a:t>The problem is usually ambiguous</a:t>
            </a:r>
          </a:p>
          <a:p>
            <a:r>
              <a:rPr lang="en-US" altLang="en-US" dirty="0" smtClean="0">
                <a:ea typeface="ＭＳ Ｐゴシック" charset="-128"/>
              </a:rPr>
              <a:t>The requirements are usually unclear and changing when they become clearer</a:t>
            </a:r>
          </a:p>
          <a:p>
            <a:r>
              <a:rPr lang="en-US" altLang="en-US" dirty="0" smtClean="0">
                <a:ea typeface="ＭＳ Ｐゴシック" charset="-128"/>
              </a:rPr>
              <a:t>The problem domain (called application domain) is  complex, and so is the solution domain </a:t>
            </a:r>
          </a:p>
          <a:p>
            <a:r>
              <a:rPr lang="en-US" altLang="en-US" dirty="0" smtClean="0">
                <a:ea typeface="ＭＳ Ｐゴシック" charset="-128"/>
              </a:rPr>
              <a:t>The development process is difficult to manage</a:t>
            </a:r>
          </a:p>
          <a:p>
            <a:r>
              <a:rPr lang="en-US" altLang="en-US" dirty="0" smtClean="0">
                <a:ea typeface="ＭＳ Ｐゴシック" charset="-128"/>
              </a:rPr>
              <a:t>Software offers extreme flexibility</a:t>
            </a:r>
          </a:p>
          <a:p>
            <a:r>
              <a:rPr lang="en-US" altLang="en-US" dirty="0" smtClean="0">
                <a:ea typeface="ＭＳ Ｐゴシック" charset="-128"/>
              </a:rPr>
              <a:t>Software is a discrete system</a:t>
            </a:r>
          </a:p>
          <a:p>
            <a:pPr lvl="1"/>
            <a:r>
              <a:rPr lang="en-US" altLang="en-US" dirty="0" smtClean="0">
                <a:ea typeface="ＭＳ Ｐゴシック" charset="-128"/>
              </a:rPr>
              <a:t>Continuous systems have no hidden surprises  </a:t>
            </a:r>
          </a:p>
          <a:p>
            <a:pPr lvl="1"/>
            <a:r>
              <a:rPr lang="en-US" altLang="en-US" dirty="0" smtClean="0">
                <a:ea typeface="ＭＳ Ｐゴシック" charset="-128"/>
              </a:rPr>
              <a:t>Discrete systems can have hidden surprises! (</a:t>
            </a:r>
            <a:r>
              <a:rPr lang="en-US" altLang="en-US" dirty="0" err="1" smtClean="0">
                <a:ea typeface="ＭＳ Ｐゴシック" charset="-128"/>
              </a:rPr>
              <a:t>Parnas</a:t>
            </a:r>
            <a:r>
              <a:rPr lang="en-US" altLang="en-US" dirty="0" smtClean="0">
                <a:ea typeface="ＭＳ Ｐゴシック" charset="-128"/>
              </a:rPr>
              <a:t>)</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745813418"/>
      </p:ext>
    </p:extLst>
  </p:cSld>
  <p:clrMapOvr>
    <a:masterClrMapping/>
  </p:clrMapOvr>
  <p:transition advTm="2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title"/>
          </p:nvPr>
        </p:nvSpPr>
        <p:spPr/>
        <p:txBody>
          <a:bodyPr>
            <a:normAutofit fontScale="90000"/>
          </a:bodyPr>
          <a:lstStyle/>
          <a:p>
            <a:r>
              <a:rPr lang="en-US" altLang="en-US" dirty="0" smtClean="0">
                <a:ea typeface="ＭＳ Ｐゴシック" charset="-128"/>
              </a:rPr>
              <a:t>Software Development is more than just  Writing Code</a:t>
            </a:r>
          </a:p>
        </p:txBody>
      </p:sp>
      <p:sp>
        <p:nvSpPr>
          <p:cNvPr id="50179" name="Rectangle 7"/>
          <p:cNvSpPr>
            <a:spLocks noGrp="1" noChangeArrowheads="1"/>
          </p:cNvSpPr>
          <p:nvPr>
            <p:ph type="body" idx="1"/>
          </p:nvPr>
        </p:nvSpPr>
        <p:spPr>
          <a:xfrm>
            <a:off x="381000" y="1524000"/>
            <a:ext cx="7924800" cy="5029200"/>
          </a:xfrm>
        </p:spPr>
        <p:txBody>
          <a:bodyPr>
            <a:normAutofit fontScale="77500" lnSpcReduction="20000"/>
          </a:bodyPr>
          <a:lstStyle/>
          <a:p>
            <a:r>
              <a:rPr lang="en-US" altLang="en-US" dirty="0" smtClean="0">
                <a:ea typeface="ＭＳ Ｐゴシック" charset="-128"/>
              </a:rPr>
              <a:t>It is problem solving</a:t>
            </a:r>
          </a:p>
          <a:p>
            <a:pPr lvl="1"/>
            <a:r>
              <a:rPr lang="en-US" altLang="en-US" dirty="0" smtClean="0">
                <a:ea typeface="ＭＳ Ｐゴシック" charset="-128"/>
              </a:rPr>
              <a:t>Understanding a problem</a:t>
            </a:r>
          </a:p>
          <a:p>
            <a:pPr lvl="1"/>
            <a:r>
              <a:rPr lang="en-US" altLang="en-US" dirty="0" smtClean="0">
                <a:ea typeface="ＭＳ Ｐゴシック" charset="-128"/>
              </a:rPr>
              <a:t>Proposing a solution and plan</a:t>
            </a:r>
          </a:p>
          <a:p>
            <a:pPr lvl="1"/>
            <a:r>
              <a:rPr lang="en-US" altLang="en-US" dirty="0" smtClean="0">
                <a:ea typeface="ＭＳ Ｐゴシック" charset="-128"/>
              </a:rPr>
              <a:t>Engineering a system based on the proposed solution using a </a:t>
            </a:r>
            <a:r>
              <a:rPr lang="en-US" altLang="en-US" b="1" i="1" dirty="0" smtClean="0">
                <a:ea typeface="ＭＳ Ｐゴシック" charset="-128"/>
              </a:rPr>
              <a:t>good </a:t>
            </a:r>
            <a:r>
              <a:rPr lang="en-US" altLang="en-US" dirty="0" smtClean="0">
                <a:ea typeface="ＭＳ Ｐゴシック" charset="-128"/>
              </a:rPr>
              <a:t>design</a:t>
            </a:r>
          </a:p>
          <a:p>
            <a:r>
              <a:rPr lang="en-US" altLang="en-US" dirty="0" smtClean="0">
                <a:ea typeface="ＭＳ Ｐゴシック" charset="-128"/>
              </a:rPr>
              <a:t>It is about dealing with complexity</a:t>
            </a:r>
          </a:p>
          <a:p>
            <a:pPr lvl="1"/>
            <a:r>
              <a:rPr lang="en-US" altLang="en-US" dirty="0" smtClean="0">
                <a:ea typeface="ＭＳ Ｐゴシック" charset="-128"/>
              </a:rPr>
              <a:t>Creating abstractions and models</a:t>
            </a:r>
          </a:p>
          <a:p>
            <a:pPr lvl="1"/>
            <a:r>
              <a:rPr lang="en-US" altLang="en-US" dirty="0" smtClean="0">
                <a:ea typeface="ＭＳ Ｐゴシック" charset="-128"/>
              </a:rPr>
              <a:t>Notations for abstractions</a:t>
            </a:r>
          </a:p>
          <a:p>
            <a:r>
              <a:rPr lang="en-US" altLang="en-US" dirty="0" smtClean="0">
                <a:ea typeface="ＭＳ Ｐゴシック" charset="-128"/>
              </a:rPr>
              <a:t>It is knowledge management</a:t>
            </a:r>
          </a:p>
          <a:p>
            <a:pPr lvl="1"/>
            <a:r>
              <a:rPr lang="en-US" altLang="en-US" dirty="0" smtClean="0">
                <a:ea typeface="ＭＳ Ｐゴシック" charset="-128"/>
              </a:rPr>
              <a:t>Elicitation, analysis, design, validation of the system and the solution process	</a:t>
            </a:r>
          </a:p>
          <a:p>
            <a:r>
              <a:rPr lang="en-US" altLang="en-US" dirty="0" smtClean="0">
                <a:ea typeface="ＭＳ Ｐゴシック" charset="-128"/>
              </a:rPr>
              <a:t>It is rationale management</a:t>
            </a:r>
          </a:p>
          <a:p>
            <a:pPr lvl="1"/>
            <a:r>
              <a:rPr lang="en-US" altLang="en-US" dirty="0" smtClean="0">
                <a:ea typeface="ＭＳ Ｐゴシック" charset="-128"/>
              </a:rPr>
              <a:t>Making the design and development decisions explicit to all stakeholders involved.</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158191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3400" smtClean="0">
                <a:ea typeface="ＭＳ Ｐゴシック" charset="-128"/>
              </a:rPr>
              <a:t>Techniques, Methodologies and Tools</a:t>
            </a:r>
          </a:p>
        </p:txBody>
      </p:sp>
      <p:sp>
        <p:nvSpPr>
          <p:cNvPr id="53251" name="Rectangle 3"/>
          <p:cNvSpPr>
            <a:spLocks noGrp="1" noChangeArrowheads="1"/>
          </p:cNvSpPr>
          <p:nvPr>
            <p:ph type="body" idx="1"/>
          </p:nvPr>
        </p:nvSpPr>
        <p:spPr>
          <a:xfrm>
            <a:off x="533400" y="1295400"/>
            <a:ext cx="6934200" cy="4800600"/>
          </a:xfrm>
        </p:spPr>
        <p:txBody>
          <a:bodyPr>
            <a:normAutofit fontScale="70000" lnSpcReduction="20000"/>
          </a:bodyPr>
          <a:lstStyle/>
          <a:p>
            <a:r>
              <a:rPr lang="en-US" altLang="en-US" b="1" dirty="0" smtClean="0">
                <a:ea typeface="ＭＳ Ｐゴシック" charset="-128"/>
              </a:rPr>
              <a:t>Techniques:</a:t>
            </a:r>
          </a:p>
          <a:p>
            <a:pPr lvl="1"/>
            <a:r>
              <a:rPr lang="en-US" altLang="en-US" dirty="0" smtClean="0">
                <a:ea typeface="ＭＳ Ｐゴシック" charset="-128"/>
              </a:rPr>
              <a:t>Techniques are well known procedures that you know will produce a result (Algorithms, cook book recipes are examples of techniques).</a:t>
            </a:r>
          </a:p>
          <a:p>
            <a:pPr lvl="1"/>
            <a:r>
              <a:rPr lang="en-US" altLang="en-US" dirty="0" smtClean="0">
                <a:ea typeface="ＭＳ Ｐゴシック" charset="-128"/>
              </a:rPr>
              <a:t>Formal procedures for producing results using some well-defined notation</a:t>
            </a:r>
          </a:p>
          <a:p>
            <a:r>
              <a:rPr lang="en-US" altLang="en-US" b="1" dirty="0" smtClean="0">
                <a:ea typeface="ＭＳ Ｐゴシック" charset="-128"/>
              </a:rPr>
              <a:t>Methodologies:</a:t>
            </a:r>
            <a:r>
              <a:rPr lang="en-US" altLang="en-US" dirty="0" smtClean="0">
                <a:ea typeface="ＭＳ Ｐゴシック" charset="-128"/>
              </a:rPr>
              <a:t>  </a:t>
            </a:r>
          </a:p>
          <a:p>
            <a:pPr lvl="1"/>
            <a:r>
              <a:rPr lang="en-US" altLang="en-US" dirty="0" smtClean="0">
                <a:ea typeface="ＭＳ Ｐゴシック" charset="-128"/>
              </a:rPr>
              <a:t>A collection of techniques is called a methodology. (A cookbook is a methodology). </a:t>
            </a:r>
          </a:p>
          <a:p>
            <a:pPr lvl="1"/>
            <a:r>
              <a:rPr lang="en-US" altLang="en-US" dirty="0" smtClean="0">
                <a:ea typeface="ＭＳ Ｐゴシック" charset="-128"/>
              </a:rPr>
              <a:t>Collection of techniques applied across software development  and unified by a philosophical approach</a:t>
            </a:r>
          </a:p>
          <a:p>
            <a:r>
              <a:rPr lang="en-US" altLang="en-US" b="1" dirty="0" smtClean="0">
                <a:ea typeface="ＭＳ Ｐゴシック" charset="-128"/>
              </a:rPr>
              <a:t>Tools:</a:t>
            </a:r>
            <a:r>
              <a:rPr lang="en-US" altLang="en-US" dirty="0" smtClean="0">
                <a:ea typeface="ＭＳ Ｐゴシック" charset="-128"/>
              </a:rPr>
              <a:t> </a:t>
            </a:r>
          </a:p>
          <a:p>
            <a:pPr lvl="1"/>
            <a:r>
              <a:rPr lang="en-US" altLang="en-US" dirty="0" smtClean="0">
                <a:ea typeface="ＭＳ Ｐゴシック" charset="-128"/>
              </a:rPr>
              <a:t>Instruments or automated systems to accomplish a technique</a:t>
            </a:r>
          </a:p>
          <a:p>
            <a:pPr lvl="1"/>
            <a:r>
              <a:rPr lang="en-US" altLang="en-US" dirty="0" smtClean="0">
                <a:ea typeface="ＭＳ Ｐゴシック" charset="-128"/>
              </a:rPr>
              <a:t> Interactive Development Environment (IDE)</a:t>
            </a:r>
          </a:p>
          <a:p>
            <a:pPr lvl="1"/>
            <a:r>
              <a:rPr lang="en-US" altLang="en-US" dirty="0" smtClean="0">
                <a:ea typeface="ＭＳ Ｐゴシック" charset="-128"/>
              </a:rPr>
              <a:t>Computer Aided Software Engineering (CASE)</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496578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3"/>
          <p:cNvSpPr>
            <a:spLocks noGrp="1" noChangeArrowheads="1"/>
          </p:cNvSpPr>
          <p:nvPr>
            <p:ph type="title"/>
          </p:nvPr>
        </p:nvSpPr>
        <p:spPr>
          <a:xfrm>
            <a:off x="304800" y="228600"/>
            <a:ext cx="8610600" cy="863600"/>
          </a:xfrm>
        </p:spPr>
        <p:txBody>
          <a:bodyPr/>
          <a:lstStyle/>
          <a:p>
            <a:r>
              <a:rPr lang="en-US" altLang="en-US" sz="3400" smtClean="0">
                <a:ea typeface="ＭＳ Ｐゴシック" charset="-128"/>
              </a:rPr>
              <a:t>Computer Science vs. Engineering</a:t>
            </a:r>
          </a:p>
        </p:txBody>
      </p:sp>
      <p:sp>
        <p:nvSpPr>
          <p:cNvPr id="55299" name="Rectangle 14"/>
          <p:cNvSpPr>
            <a:spLocks noGrp="1" noChangeArrowheads="1"/>
          </p:cNvSpPr>
          <p:nvPr>
            <p:ph type="body" idx="1"/>
          </p:nvPr>
        </p:nvSpPr>
        <p:spPr>
          <a:xfrm>
            <a:off x="533400" y="1143000"/>
            <a:ext cx="8305800" cy="4800600"/>
          </a:xfrm>
        </p:spPr>
        <p:txBody>
          <a:bodyPr>
            <a:normAutofit fontScale="85000" lnSpcReduction="20000"/>
          </a:bodyPr>
          <a:lstStyle/>
          <a:p>
            <a:r>
              <a:rPr lang="en-US" altLang="en-US" smtClean="0">
                <a:solidFill>
                  <a:srgbClr val="FDAD23"/>
                </a:solidFill>
                <a:ea typeface="ＭＳ Ｐゴシック" charset="-128"/>
              </a:rPr>
              <a:t>Computer Scientist</a:t>
            </a:r>
            <a:endParaRPr lang="en-US" altLang="en-US" smtClean="0">
              <a:ea typeface="ＭＳ Ｐゴシック" charset="-128"/>
            </a:endParaRPr>
          </a:p>
          <a:p>
            <a:pPr lvl="1"/>
            <a:r>
              <a:rPr lang="en-US" altLang="en-US" smtClean="0">
                <a:ea typeface="ＭＳ Ｐゴシック" charset="-128"/>
              </a:rPr>
              <a:t>Assumes techniques and tools have to be developed. </a:t>
            </a:r>
          </a:p>
          <a:p>
            <a:pPr lvl="1"/>
            <a:r>
              <a:rPr lang="en-US" altLang="en-US" smtClean="0">
                <a:ea typeface="ＭＳ Ｐゴシック" charset="-128"/>
              </a:rPr>
              <a:t>Proves theorems about algorithms, designs languages, defines knowledge representation schemes</a:t>
            </a:r>
          </a:p>
          <a:p>
            <a:pPr lvl="1"/>
            <a:r>
              <a:rPr lang="en-US" altLang="en-US" smtClean="0">
                <a:ea typeface="ＭＳ Ｐゴシック" charset="-128"/>
              </a:rPr>
              <a:t>Has infinite time…</a:t>
            </a:r>
          </a:p>
          <a:p>
            <a:r>
              <a:rPr lang="en-US" altLang="en-US" smtClean="0">
                <a:solidFill>
                  <a:srgbClr val="FDAD23"/>
                </a:solidFill>
                <a:ea typeface="ＭＳ Ｐゴシック" charset="-128"/>
              </a:rPr>
              <a:t>Engineer</a:t>
            </a:r>
            <a:endParaRPr lang="en-US" altLang="en-US" smtClean="0">
              <a:ea typeface="ＭＳ Ｐゴシック" charset="-128"/>
            </a:endParaRPr>
          </a:p>
          <a:p>
            <a:pPr lvl="1"/>
            <a:r>
              <a:rPr lang="en-US" altLang="en-US" smtClean="0">
                <a:ea typeface="ＭＳ Ｐゴシック" charset="-128"/>
              </a:rPr>
              <a:t>Develops a solution for a problem formulated by a client</a:t>
            </a:r>
          </a:p>
          <a:p>
            <a:pPr lvl="1"/>
            <a:r>
              <a:rPr lang="en-US" altLang="en-US" smtClean="0">
                <a:ea typeface="ＭＳ Ｐゴシック" charset="-128"/>
              </a:rPr>
              <a:t>Uses computers &amp; languages, techniques and tools</a:t>
            </a:r>
          </a:p>
          <a:p>
            <a:r>
              <a:rPr lang="en-US" altLang="en-US" smtClean="0">
                <a:solidFill>
                  <a:srgbClr val="FDAD23"/>
                </a:solidFill>
                <a:ea typeface="ＭＳ Ｐゴシック" charset="-128"/>
              </a:rPr>
              <a:t>Software Engineer</a:t>
            </a:r>
            <a:endParaRPr lang="en-US" altLang="en-US" smtClean="0">
              <a:ea typeface="ＭＳ Ｐゴシック" charset="-128"/>
            </a:endParaRPr>
          </a:p>
          <a:p>
            <a:pPr lvl="1"/>
            <a:r>
              <a:rPr lang="en-US" altLang="en-US" smtClean="0">
                <a:ea typeface="ＭＳ Ｐゴシック" charset="-128"/>
              </a:rPr>
              <a:t>Works in multiple application domains</a:t>
            </a:r>
          </a:p>
          <a:p>
            <a:pPr lvl="1"/>
            <a:r>
              <a:rPr lang="en-US" altLang="en-US" smtClean="0">
                <a:ea typeface="ＭＳ Ｐゴシック" charset="-128"/>
              </a:rPr>
              <a:t>Has only 3 months...</a:t>
            </a:r>
          </a:p>
          <a:p>
            <a:pPr lvl="1"/>
            <a:r>
              <a:rPr lang="en-US" altLang="en-US" smtClean="0">
                <a:ea typeface="ＭＳ Ｐゴシック" charset="-128"/>
              </a:rPr>
              <a:t>…while changes occurs in the problem formulation (requirements) and also in the available technology.</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709253974"/>
      </p:ext>
    </p:extLst>
  </p:cSld>
  <p:clrMapOvr>
    <a:masterClrMapping/>
  </p:clrMapOvr>
  <p:transition advTm="2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3"/>
          <p:cNvSpPr>
            <a:spLocks noGrp="1" noChangeArrowheads="1"/>
          </p:cNvSpPr>
          <p:nvPr>
            <p:ph type="title"/>
          </p:nvPr>
        </p:nvSpPr>
        <p:spPr>
          <a:xfrm>
            <a:off x="419100" y="508000"/>
            <a:ext cx="8153400" cy="863600"/>
          </a:xfrm>
        </p:spPr>
        <p:txBody>
          <a:bodyPr>
            <a:normAutofit fontScale="90000"/>
          </a:bodyPr>
          <a:lstStyle/>
          <a:p>
            <a:r>
              <a:rPr lang="en-US" altLang="en-US" sz="3400" smtClean="0">
                <a:ea typeface="ＭＳ Ｐゴシック" charset="-128"/>
              </a:rPr>
              <a:t>Software Engineering:</a:t>
            </a:r>
            <a:br>
              <a:rPr lang="en-US" altLang="en-US" sz="3400" smtClean="0">
                <a:ea typeface="ＭＳ Ｐゴシック" charset="-128"/>
              </a:rPr>
            </a:br>
            <a:r>
              <a:rPr lang="en-US" altLang="en-US" sz="3400" smtClean="0">
                <a:ea typeface="ＭＳ Ｐゴシック" charset="-128"/>
              </a:rPr>
              <a:t> A Problem Solving Activity</a:t>
            </a:r>
          </a:p>
        </p:txBody>
      </p:sp>
      <p:sp>
        <p:nvSpPr>
          <p:cNvPr id="59395" name="Rectangle 14"/>
          <p:cNvSpPr>
            <a:spLocks noGrp="1" noChangeArrowheads="1"/>
          </p:cNvSpPr>
          <p:nvPr>
            <p:ph type="body" idx="1"/>
          </p:nvPr>
        </p:nvSpPr>
        <p:spPr>
          <a:xfrm>
            <a:off x="533400" y="2133600"/>
            <a:ext cx="8001000" cy="3352800"/>
          </a:xfrm>
        </p:spPr>
        <p:txBody>
          <a:bodyPr>
            <a:normAutofit fontScale="92500" lnSpcReduction="10000"/>
          </a:bodyPr>
          <a:lstStyle/>
          <a:p>
            <a:r>
              <a:rPr lang="en-US" altLang="en-US" b="1" smtClean="0">
                <a:ea typeface="ＭＳ Ｐゴシック" charset="-128"/>
              </a:rPr>
              <a:t>Analysis:</a:t>
            </a:r>
            <a:r>
              <a:rPr lang="en-US" altLang="en-US" smtClean="0">
                <a:ea typeface="ＭＳ Ｐゴシック" charset="-128"/>
              </a:rPr>
              <a:t> </a:t>
            </a:r>
          </a:p>
          <a:p>
            <a:pPr lvl="1"/>
            <a:r>
              <a:rPr lang="en-US" altLang="en-US" smtClean="0">
                <a:ea typeface="ＭＳ Ｐゴシック" charset="-128"/>
              </a:rPr>
              <a:t>Understand the nature of the problem and break the  problem into pieces</a:t>
            </a:r>
          </a:p>
          <a:p>
            <a:r>
              <a:rPr lang="en-US" altLang="en-US" b="1" smtClean="0">
                <a:ea typeface="ＭＳ Ｐゴシック" charset="-128"/>
              </a:rPr>
              <a:t>Synthesis:</a:t>
            </a:r>
            <a:r>
              <a:rPr lang="en-US" altLang="en-US" smtClean="0">
                <a:ea typeface="ＭＳ Ｐゴシック" charset="-128"/>
              </a:rPr>
              <a:t> </a:t>
            </a:r>
          </a:p>
          <a:p>
            <a:pPr lvl="1"/>
            <a:r>
              <a:rPr lang="en-US" altLang="en-US" smtClean="0">
                <a:ea typeface="ＭＳ Ｐゴシック" charset="-128"/>
              </a:rPr>
              <a:t>Put the pieces together into a large structure</a:t>
            </a:r>
          </a:p>
          <a:p>
            <a:pPr>
              <a:buFont typeface="Times" charset="0"/>
              <a:buNone/>
            </a:pPr>
            <a:r>
              <a:rPr lang="en-US" altLang="en-US" smtClean="0">
                <a:ea typeface="ＭＳ Ｐゴシック" charset="-128"/>
              </a:rPr>
              <a:t>For problem solving we use techniques, methodologies and tools. </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915930952"/>
      </p:ext>
    </p:extLst>
  </p:cSld>
  <p:clrMapOvr>
    <a:masterClrMapping/>
  </p:clrMapOvr>
  <p:transition advTm="2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a:xfrm>
            <a:off x="457200" y="1600200"/>
            <a:ext cx="8229600" cy="4571999"/>
          </a:xfrm>
        </p:spPr>
        <p:txBody>
          <a:bodyPr>
            <a:normAutofit fontScale="77500" lnSpcReduction="20000"/>
          </a:bodyPr>
          <a:lstStyle/>
          <a:p>
            <a:pPr>
              <a:lnSpc>
                <a:spcPts val="2800"/>
              </a:lnSpc>
              <a:spcBef>
                <a:spcPct val="0"/>
              </a:spcBef>
            </a:pPr>
            <a:r>
              <a:rPr lang="en-US" altLang="en-US" dirty="0" smtClean="0">
                <a:solidFill>
                  <a:srgbClr val="000000"/>
                </a:solidFill>
                <a:ea typeface="ＭＳ Ｐゴシック" charset="-128"/>
              </a:rPr>
              <a:t>Software Engineering is a collection of techniques, methodologies and tools that help with the production of  a software</a:t>
            </a:r>
          </a:p>
          <a:p>
            <a:pPr>
              <a:lnSpc>
                <a:spcPts val="2800"/>
              </a:lnSpc>
              <a:spcBef>
                <a:spcPct val="0"/>
              </a:spcBef>
            </a:pPr>
            <a:r>
              <a:rPr lang="en-US" altLang="en-US" dirty="0" smtClean="0">
                <a:solidFill>
                  <a:srgbClr val="000000"/>
                </a:solidFill>
                <a:ea typeface="ＭＳ Ｐゴシック" charset="-128"/>
              </a:rPr>
              <a:t>Provides  techniques to simplify the development of a software (</a:t>
            </a:r>
            <a:r>
              <a:rPr lang="en-US" altLang="en-US" smtClean="0">
                <a:solidFill>
                  <a:srgbClr val="000000"/>
                </a:solidFill>
                <a:ea typeface="ＭＳ Ｐゴシック" charset="-128"/>
              </a:rPr>
              <a:t>computer program)</a:t>
            </a:r>
            <a:endParaRPr lang="en-US" altLang="en-US" dirty="0" smtClean="0">
              <a:solidFill>
                <a:srgbClr val="000000"/>
              </a:solidFill>
              <a:ea typeface="ＭＳ Ｐゴシック" charset="-128"/>
            </a:endParaRPr>
          </a:p>
          <a:p>
            <a:pPr>
              <a:lnSpc>
                <a:spcPts val="2800"/>
              </a:lnSpc>
              <a:spcBef>
                <a:spcPct val="0"/>
              </a:spcBef>
            </a:pPr>
            <a:r>
              <a:rPr lang="en-US" altLang="en-US" dirty="0" smtClean="0">
                <a:solidFill>
                  <a:srgbClr val="000000"/>
                </a:solidFill>
                <a:ea typeface="ＭＳ Ｐゴシック" charset="-128"/>
              </a:rPr>
              <a:t>It is the use of a combination of project management, computer science techniques and other techniques to specify, design, develop, and  maintain a software application</a:t>
            </a:r>
          </a:p>
          <a:p>
            <a:pPr marL="0" indent="0">
              <a:lnSpc>
                <a:spcPts val="2800"/>
              </a:lnSpc>
              <a:spcBef>
                <a:spcPct val="0"/>
              </a:spcBef>
              <a:buNone/>
            </a:pPr>
            <a:endParaRPr lang="en-US" altLang="en-US" dirty="0" smtClean="0">
              <a:solidFill>
                <a:srgbClr val="000000"/>
              </a:solidFill>
              <a:ea typeface="ＭＳ Ｐゴシック" charset="-128"/>
            </a:endParaRPr>
          </a:p>
          <a:p>
            <a:pPr>
              <a:lnSpc>
                <a:spcPts val="2800"/>
              </a:lnSpc>
              <a:spcBef>
                <a:spcPct val="0"/>
              </a:spcBef>
            </a:pPr>
            <a:r>
              <a:rPr lang="en-US" altLang="en-US" i="1" dirty="0" smtClean="0">
                <a:solidFill>
                  <a:srgbClr val="FDAD23"/>
                </a:solidFill>
                <a:ea typeface="ＭＳ Ｐゴシック" charset="-128"/>
              </a:rPr>
              <a:t>A high quality</a:t>
            </a:r>
            <a:r>
              <a:rPr lang="en-US" altLang="en-US" i="1" dirty="0" smtClean="0">
                <a:solidFill>
                  <a:srgbClr val="000000"/>
                </a:solidFill>
                <a:ea typeface="ＭＳ Ｐゴシック" charset="-128"/>
              </a:rPr>
              <a:t> software</a:t>
            </a:r>
            <a:r>
              <a:rPr lang="en-US" altLang="en-US" dirty="0" smtClean="0">
                <a:solidFill>
                  <a:srgbClr val="000000"/>
                </a:solidFill>
                <a:ea typeface="ＭＳ Ｐゴシック" charset="-128"/>
              </a:rPr>
              <a:t>  system developed with a  given </a:t>
            </a:r>
            <a:r>
              <a:rPr lang="en-US" altLang="en-US" i="1" dirty="0" smtClean="0">
                <a:solidFill>
                  <a:srgbClr val="FDAD23"/>
                </a:solidFill>
                <a:ea typeface="ＭＳ Ｐゴシック" charset="-128"/>
              </a:rPr>
              <a:t>budget</a:t>
            </a:r>
            <a:r>
              <a:rPr lang="en-US" altLang="en-US" dirty="0" smtClean="0">
                <a:solidFill>
                  <a:srgbClr val="000000"/>
                </a:solidFill>
                <a:ea typeface="ＭＳ Ｐゴシック" charset="-128"/>
              </a:rPr>
              <a:t>   before a given </a:t>
            </a:r>
            <a:r>
              <a:rPr lang="en-US" altLang="en-US" i="1" dirty="0" smtClean="0">
                <a:solidFill>
                  <a:srgbClr val="FDAD23"/>
                </a:solidFill>
                <a:ea typeface="ＭＳ Ｐゴシック" charset="-128"/>
              </a:rPr>
              <a:t>deadline </a:t>
            </a:r>
            <a:r>
              <a:rPr lang="en-US" altLang="en-US" dirty="0" smtClean="0">
                <a:solidFill>
                  <a:srgbClr val="000000"/>
                </a:solidFill>
                <a:ea typeface="ＭＳ Ｐゴシック" charset="-128"/>
              </a:rPr>
              <a:t>    while </a:t>
            </a:r>
            <a:r>
              <a:rPr lang="en-US" altLang="en-US" i="1" dirty="0" smtClean="0">
                <a:solidFill>
                  <a:srgbClr val="FDAD23"/>
                </a:solidFill>
                <a:ea typeface="ＭＳ Ｐゴシック" charset="-128"/>
              </a:rPr>
              <a:t>change</a:t>
            </a:r>
            <a:r>
              <a:rPr lang="en-US" altLang="en-US" i="1" dirty="0" smtClean="0">
                <a:solidFill>
                  <a:srgbClr val="000000"/>
                </a:solidFill>
                <a:ea typeface="ＭＳ Ｐゴシック" charset="-128"/>
              </a:rPr>
              <a:t> </a:t>
            </a:r>
            <a:r>
              <a:rPr lang="en-US" altLang="en-US" dirty="0" smtClean="0">
                <a:solidFill>
                  <a:srgbClr val="000000"/>
                </a:solidFill>
                <a:ea typeface="ＭＳ Ｐゴシック" charset="-128"/>
              </a:rPr>
              <a:t>occurs</a:t>
            </a:r>
            <a:endParaRPr lang="en-US" altLang="en-US" b="1" dirty="0" smtClean="0">
              <a:solidFill>
                <a:srgbClr val="000000"/>
              </a:solidFill>
              <a:ea typeface="ＭＳ Ｐゴシック" charset="-128"/>
            </a:endParaRPr>
          </a:p>
          <a:p>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138491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1"/>
            <a:ext cx="8229600" cy="4267200"/>
          </a:xfrm>
        </p:spPr>
        <p:txBody>
          <a:bodyPr>
            <a:normAutofit fontScale="55000" lnSpcReduction="20000"/>
          </a:bodyPr>
          <a:lstStyle/>
          <a:p>
            <a:r>
              <a:rPr lang="en-US" altLang="en-US" b="1" dirty="0" smtClean="0">
                <a:latin typeface="Palatino" charset="0"/>
                <a:ea typeface="ＭＳ Ｐゴシック" charset="-128"/>
              </a:rPr>
              <a:t>What is Software Engineering?</a:t>
            </a:r>
            <a:r>
              <a:rPr lang="en-US" altLang="en-US" dirty="0" smtClean="0">
                <a:latin typeface="Palatino" charset="0"/>
                <a:ea typeface="ＭＳ Ｐゴシック" charset="-128"/>
              </a:rPr>
              <a:t> </a:t>
            </a:r>
          </a:p>
          <a:p>
            <a:pPr lvl="1"/>
            <a:r>
              <a:rPr lang="en-US" altLang="en-US" dirty="0" smtClean="0">
                <a:latin typeface="Palatino" charset="0"/>
                <a:ea typeface="ＭＳ Ｐゴシック" charset="-128"/>
              </a:rPr>
              <a:t>The goal is to produce high quality software to satisfy a set of functional and nonfunctional requirements. </a:t>
            </a:r>
          </a:p>
          <a:p>
            <a:r>
              <a:rPr lang="en-US" altLang="en-US" dirty="0" smtClean="0">
                <a:latin typeface="Palatino" charset="0"/>
                <a:ea typeface="ＭＳ Ｐゴシック" charset="-128"/>
              </a:rPr>
              <a:t>How do we do that?</a:t>
            </a:r>
          </a:p>
          <a:p>
            <a:pPr lvl="1"/>
            <a:r>
              <a:rPr lang="en-US" altLang="en-US" dirty="0" smtClean="0">
                <a:latin typeface="Palatino" charset="0"/>
                <a:ea typeface="ＭＳ Ｐゴシック" charset="-128"/>
              </a:rPr>
              <a:t>First, and foremost, by acknowledging that it is a problem solving activity.  That is, it has to rely on well known techniques that are used all over the world for solving problems. There are two major parts of any problem solving process:</a:t>
            </a:r>
          </a:p>
          <a:p>
            <a:r>
              <a:rPr lang="en-US" altLang="en-US" b="1" dirty="0" smtClean="0">
                <a:latin typeface="Palatino" charset="0"/>
                <a:ea typeface="ＭＳ Ｐゴシック" charset="-128"/>
              </a:rPr>
              <a:t>Analysis:</a:t>
            </a:r>
          </a:p>
          <a:p>
            <a:pPr lvl="1"/>
            <a:r>
              <a:rPr lang="en-US" altLang="en-US" dirty="0" smtClean="0">
                <a:latin typeface="Palatino" charset="0"/>
                <a:ea typeface="ＭＳ Ｐゴシック" charset="-128"/>
              </a:rPr>
              <a:t>Understand the nature of the problem. This is done by looking at the problem and trying to see if there are sub aspects that can be solved independently from each other. This means, that we need to identify the pieces of the puzzle (In object-oriented development, we will call this object identification).</a:t>
            </a:r>
          </a:p>
          <a:p>
            <a:r>
              <a:rPr lang="en-US" altLang="en-US" b="1" dirty="0" smtClean="0">
                <a:latin typeface="Palatino" charset="0"/>
                <a:ea typeface="ＭＳ Ｐゴシック" charset="-128"/>
              </a:rPr>
              <a:t>Synthesis:</a:t>
            </a:r>
          </a:p>
          <a:p>
            <a:pPr lvl="1"/>
            <a:r>
              <a:rPr lang="en-US" altLang="en-US" dirty="0" smtClean="0">
                <a:latin typeface="Palatino" charset="0"/>
                <a:ea typeface="ＭＳ Ｐゴシック" charset="-128"/>
              </a:rPr>
              <a:t>Once you have identified the pieces, you want to put them back together into a larger structure, usually by keeping some type of structure within the structure.</a:t>
            </a:r>
          </a:p>
          <a:p>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88498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04800" y="274638"/>
            <a:ext cx="8839200" cy="1143000"/>
          </a:xfrm>
        </p:spPr>
        <p:txBody>
          <a:bodyPr/>
          <a:lstStyle/>
          <a:p>
            <a:pPr eaLnBrk="1" hangingPunct="1">
              <a:defRPr/>
            </a:pPr>
            <a:r>
              <a:rPr lang="en-US" sz="4200" dirty="0" smtClean="0"/>
              <a:t>Life Cycle of an Information System</a:t>
            </a:r>
          </a:p>
        </p:txBody>
      </p:sp>
      <p:sp>
        <p:nvSpPr>
          <p:cNvPr id="37891" name="Rectangle 3"/>
          <p:cNvSpPr>
            <a:spLocks noGrp="1" noChangeArrowheads="1"/>
          </p:cNvSpPr>
          <p:nvPr>
            <p:ph type="body" idx="1"/>
          </p:nvPr>
        </p:nvSpPr>
        <p:spPr>
          <a:xfrm>
            <a:off x="457200" y="1600200"/>
            <a:ext cx="8229600" cy="4724400"/>
          </a:xfrm>
        </p:spPr>
        <p:txBody>
          <a:bodyPr/>
          <a:lstStyle/>
          <a:p>
            <a:pPr eaLnBrk="1" hangingPunct="1"/>
            <a:r>
              <a:rPr lang="en-US" dirty="0" smtClean="0">
                <a:effectLst/>
              </a:rPr>
              <a:t>System</a:t>
            </a:r>
          </a:p>
          <a:p>
            <a:pPr lvl="1" eaLnBrk="1" hangingPunct="1"/>
            <a:r>
              <a:rPr lang="en-US" dirty="0" smtClean="0">
                <a:effectLst/>
              </a:rPr>
              <a:t>A collection of pieces working together to achieve a common goal</a:t>
            </a:r>
          </a:p>
          <a:p>
            <a:pPr eaLnBrk="1" hangingPunct="1"/>
            <a:r>
              <a:rPr lang="en-US" dirty="0" smtClean="0">
                <a:effectLst/>
              </a:rPr>
              <a:t>An information system includes:</a:t>
            </a:r>
          </a:p>
          <a:p>
            <a:pPr lvl="1" eaLnBrk="1" hangingPunct="1"/>
            <a:r>
              <a:rPr lang="en-US" dirty="0" smtClean="0">
                <a:effectLst/>
              </a:rPr>
              <a:t>Data</a:t>
            </a:r>
          </a:p>
          <a:p>
            <a:pPr lvl="1" eaLnBrk="1" hangingPunct="1"/>
            <a:r>
              <a:rPr lang="en-US" dirty="0" smtClean="0">
                <a:effectLst/>
              </a:rPr>
              <a:t>People</a:t>
            </a:r>
          </a:p>
          <a:p>
            <a:pPr lvl="1" eaLnBrk="1" hangingPunct="1"/>
            <a:r>
              <a:rPr lang="en-US" dirty="0" smtClean="0">
                <a:effectLst/>
              </a:rPr>
              <a:t>Procedures</a:t>
            </a:r>
          </a:p>
          <a:p>
            <a:pPr lvl="1" eaLnBrk="1" hangingPunct="1"/>
            <a:r>
              <a:rPr lang="en-US" dirty="0" smtClean="0">
                <a:effectLst/>
              </a:rPr>
              <a:t>Hardware</a:t>
            </a:r>
          </a:p>
          <a:p>
            <a:pPr lvl="1" eaLnBrk="1" hangingPunct="1"/>
            <a:r>
              <a:rPr lang="en-US" dirty="0" smtClean="0">
                <a:effectLst/>
              </a:rPr>
              <a:t>Software</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916837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noFill/>
        </p:spPr>
        <p:txBody>
          <a:bodyPr/>
          <a:lstStyle/>
          <a:p>
            <a:r>
              <a:rPr lang="en-US" altLang="en-US" sz="3400" dirty="0" smtClean="0">
                <a:ea typeface="ＭＳ Ｐゴシック" charset="-128"/>
              </a:rPr>
              <a:t>Objectives of the Course</a:t>
            </a:r>
          </a:p>
        </p:txBody>
      </p:sp>
      <p:sp>
        <p:nvSpPr>
          <p:cNvPr id="19459" name="Rectangle 3"/>
          <p:cNvSpPr>
            <a:spLocks noGrp="1" noChangeArrowheads="1"/>
          </p:cNvSpPr>
          <p:nvPr>
            <p:ph idx="1"/>
          </p:nvPr>
        </p:nvSpPr>
        <p:spPr/>
        <p:txBody>
          <a:bodyPr>
            <a:normAutofit lnSpcReduction="10000"/>
          </a:bodyPr>
          <a:lstStyle/>
          <a:p>
            <a:r>
              <a:rPr lang="en-US" altLang="en-US" dirty="0" smtClean="0">
                <a:ea typeface="ＭＳ Ｐゴシック" charset="-128"/>
              </a:rPr>
              <a:t>Appreciate the Fundamentals of Software Engineering:</a:t>
            </a:r>
          </a:p>
          <a:p>
            <a:pPr lvl="1"/>
            <a:r>
              <a:rPr lang="en-US" altLang="en-US" dirty="0" smtClean="0">
                <a:ea typeface="ＭＳ Ｐゴシック" charset="-128"/>
              </a:rPr>
              <a:t>Methodologies</a:t>
            </a:r>
            <a:r>
              <a:rPr lang="de-DE" altLang="en-US" dirty="0" smtClean="0">
                <a:ea typeface="ＭＳ Ｐゴシック" charset="-128"/>
              </a:rPr>
              <a:t> </a:t>
            </a:r>
          </a:p>
          <a:p>
            <a:pPr lvl="1"/>
            <a:r>
              <a:rPr lang="de-DE" altLang="en-US" dirty="0" smtClean="0">
                <a:ea typeface="ＭＳ Ｐゴシック" charset="-128"/>
              </a:rPr>
              <a:t>Process models</a:t>
            </a:r>
          </a:p>
          <a:p>
            <a:pPr lvl="1"/>
            <a:r>
              <a:rPr lang="de-DE" altLang="en-US" dirty="0" smtClean="0">
                <a:ea typeface="ＭＳ Ｐゴシック" charset="-128"/>
              </a:rPr>
              <a:t>Description and modeling techniques</a:t>
            </a:r>
          </a:p>
          <a:p>
            <a:pPr lvl="1"/>
            <a:r>
              <a:rPr lang="de-DE" altLang="en-US" dirty="0" smtClean="0">
                <a:ea typeface="ＭＳ Ｐゴシック" charset="-128"/>
              </a:rPr>
              <a:t>System analysis - Requirements engineering</a:t>
            </a:r>
          </a:p>
          <a:p>
            <a:pPr lvl="1"/>
            <a:r>
              <a:rPr lang="de-DE" altLang="en-US" dirty="0" smtClean="0">
                <a:ea typeface="ＭＳ Ｐゴシック" charset="-128"/>
              </a:rPr>
              <a:t>System design</a:t>
            </a:r>
          </a:p>
          <a:p>
            <a:pPr lvl="1"/>
            <a:r>
              <a:rPr lang="de-DE" altLang="en-US" dirty="0" smtClean="0">
                <a:ea typeface="ＭＳ Ｐゴシック" charset="-128"/>
              </a:rPr>
              <a:t>Implementation: Principles of system development</a:t>
            </a:r>
            <a:endParaRPr lang="en-US" altLang="en-US" dirty="0" smtClean="0">
              <a:ea typeface="ＭＳ Ｐゴシック" charset="-128"/>
            </a:endParaRP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647039709"/>
      </p:ext>
    </p:extLst>
  </p:cSld>
  <p:clrMapOvr>
    <a:masterClrMapping/>
  </p:clrMapOvr>
  <p:transition advTm="2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Development Life Cycle</a:t>
            </a:r>
            <a:endParaRPr lang="en-US" dirty="0"/>
          </a:p>
        </p:txBody>
      </p:sp>
      <p:sp>
        <p:nvSpPr>
          <p:cNvPr id="3" name="Content Placeholder 2"/>
          <p:cNvSpPr>
            <a:spLocks noGrp="1"/>
          </p:cNvSpPr>
          <p:nvPr>
            <p:ph idx="1"/>
          </p:nvPr>
        </p:nvSpPr>
        <p:spPr/>
        <p:txBody>
          <a:bodyPr/>
          <a:lstStyle/>
          <a:p>
            <a:r>
              <a:rPr lang="en-US" dirty="0" smtClean="0"/>
              <a:t>To create modern software, an entire team is needed</a:t>
            </a:r>
          </a:p>
          <a:p>
            <a:r>
              <a:rPr lang="en-US" dirty="0" smtClean="0"/>
              <a:t>Programs require many phases to complete</a:t>
            </a:r>
          </a:p>
          <a:p>
            <a:r>
              <a:rPr lang="en-US" dirty="0" smtClean="0"/>
              <a:t>Must be available for multiple operating systems and work over networks</a:t>
            </a:r>
          </a:p>
          <a:p>
            <a:r>
              <a:rPr lang="en-US" dirty="0" smtClean="0"/>
              <a:t>Must be free of errors and well supported</a:t>
            </a: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422196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228600"/>
            <a:ext cx="8229600" cy="1143000"/>
          </a:xfrm>
        </p:spPr>
        <p:txBody>
          <a:bodyPr/>
          <a:lstStyle/>
          <a:p>
            <a:pPr eaLnBrk="1" hangingPunct="1">
              <a:defRPr/>
            </a:pPr>
            <a:r>
              <a:rPr lang="en-US" dirty="0" smtClean="0"/>
              <a:t>Six Steps in the SDLC</a:t>
            </a:r>
          </a:p>
        </p:txBody>
      </p:sp>
      <p:pic>
        <p:nvPicPr>
          <p:cNvPr id="39940" name="Picture 2"/>
          <p:cNvPicPr>
            <a:picLocks noChangeAspect="1"/>
          </p:cNvPicPr>
          <p:nvPr/>
        </p:nvPicPr>
        <p:blipFill>
          <a:blip r:embed="rId3" cstate="print"/>
          <a:srcRect/>
          <a:stretch>
            <a:fillRect/>
          </a:stretch>
        </p:blipFill>
        <p:spPr bwMode="auto">
          <a:xfrm>
            <a:off x="2133600" y="1447800"/>
            <a:ext cx="5867400" cy="4849812"/>
          </a:xfrm>
          <a:prstGeom prst="rect">
            <a:avLst/>
          </a:prstGeom>
          <a:noFill/>
          <a:ln w="9525">
            <a:noFill/>
            <a:miter lim="800000"/>
            <a:headEnd/>
            <a:tailEnd/>
          </a:ln>
        </p:spPr>
      </p:pic>
      <p:sp>
        <p:nvSpPr>
          <p:cNvPr id="2" name="TextBox 1"/>
          <p:cNvSpPr txBox="1"/>
          <p:nvPr/>
        </p:nvSpPr>
        <p:spPr>
          <a:xfrm>
            <a:off x="1371600" y="4373940"/>
            <a:ext cx="2971800" cy="1569660"/>
          </a:xfrm>
          <a:prstGeom prst="rect">
            <a:avLst/>
          </a:prstGeom>
          <a:noFill/>
          <a:ln>
            <a:solidFill>
              <a:srgbClr val="00B0F0"/>
            </a:solidFill>
          </a:ln>
        </p:spPr>
        <p:txBody>
          <a:bodyPr wrap="square" rtlCol="0">
            <a:spAutoFit/>
          </a:bodyPr>
          <a:lstStyle/>
          <a:p>
            <a:r>
              <a:rPr lang="en-US" sz="2400" dirty="0" smtClean="0"/>
              <a:t>Each step must be completed before you can progress to the next step.</a:t>
            </a:r>
            <a:endParaRPr lang="en-US" sz="2400" dirty="0"/>
          </a:p>
        </p:txBody>
      </p:sp>
      <p:sp>
        <p:nvSpPr>
          <p:cNvPr id="3" name="Footer Placeholder 2"/>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27695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04800" y="274638"/>
            <a:ext cx="8763000" cy="1143000"/>
          </a:xfrm>
        </p:spPr>
        <p:txBody>
          <a:bodyPr/>
          <a:lstStyle/>
          <a:p>
            <a:pPr eaLnBrk="1" hangingPunct="1">
              <a:defRPr/>
            </a:pPr>
            <a:r>
              <a:rPr lang="en-US" sz="4200" dirty="0" smtClean="0"/>
              <a:t>Problem &amp; Opportunity Identification</a:t>
            </a:r>
          </a:p>
        </p:txBody>
      </p:sp>
      <p:sp>
        <p:nvSpPr>
          <p:cNvPr id="41987" name="Rectangle 3"/>
          <p:cNvSpPr>
            <a:spLocks noGrp="1" noChangeArrowheads="1"/>
          </p:cNvSpPr>
          <p:nvPr>
            <p:ph type="body" idx="1"/>
          </p:nvPr>
        </p:nvSpPr>
        <p:spPr>
          <a:xfrm>
            <a:off x="533400" y="1752600"/>
            <a:ext cx="8229600" cy="4373563"/>
          </a:xfrm>
        </p:spPr>
        <p:txBody>
          <a:bodyPr/>
          <a:lstStyle/>
          <a:p>
            <a:pPr eaLnBrk="1" hangingPunct="1"/>
            <a:r>
              <a:rPr lang="en-US" dirty="0" smtClean="0">
                <a:effectLst/>
              </a:rPr>
              <a:t>Development steering committee formed to evaluate systems development proposals</a:t>
            </a:r>
          </a:p>
          <a:p>
            <a:pPr eaLnBrk="1" hangingPunct="1"/>
            <a:r>
              <a:rPr lang="en-US" dirty="0" smtClean="0"/>
              <a:t>Reviews ideas</a:t>
            </a:r>
          </a:p>
          <a:p>
            <a:pPr eaLnBrk="1" hangingPunct="1"/>
            <a:r>
              <a:rPr lang="en-US" dirty="0" smtClean="0">
                <a:effectLst/>
              </a:rPr>
              <a:t>Decides which projects to take forward based on a</a:t>
            </a:r>
            <a:r>
              <a:rPr lang="en-US" dirty="0" smtClean="0"/>
              <a:t>vailable resources</a:t>
            </a:r>
          </a:p>
          <a:p>
            <a:pPr lvl="1" eaLnBrk="1" hangingPunct="1"/>
            <a:r>
              <a:rPr lang="en-US" dirty="0" smtClean="0"/>
              <a:t>Personnel and funding</a:t>
            </a:r>
          </a:p>
          <a:p>
            <a:pPr lvl="1" eaLnBrk="1" hangingPunct="1"/>
            <a:endParaRPr lang="en-US" dirty="0" smtClean="0">
              <a:effectLst/>
            </a:endParaRP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42227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defRPr/>
            </a:pPr>
            <a:r>
              <a:rPr lang="en-US" smtClean="0"/>
              <a:t>Analysis </a:t>
            </a:r>
          </a:p>
        </p:txBody>
      </p:sp>
      <p:sp>
        <p:nvSpPr>
          <p:cNvPr id="44035" name="Rectangle 3"/>
          <p:cNvSpPr>
            <a:spLocks noGrp="1" noChangeArrowheads="1"/>
          </p:cNvSpPr>
          <p:nvPr>
            <p:ph type="body" idx="1"/>
          </p:nvPr>
        </p:nvSpPr>
        <p:spPr/>
        <p:txBody>
          <a:bodyPr/>
          <a:lstStyle/>
          <a:p>
            <a:pPr eaLnBrk="1" hangingPunct="1"/>
            <a:r>
              <a:rPr lang="en-US" dirty="0" smtClean="0">
                <a:effectLst/>
              </a:rPr>
              <a:t>Analysts explore problem to be solved</a:t>
            </a:r>
          </a:p>
          <a:p>
            <a:pPr eaLnBrk="1" hangingPunct="1"/>
            <a:r>
              <a:rPr lang="en-US" dirty="0" smtClean="0"/>
              <a:t>Develop program specifications</a:t>
            </a:r>
          </a:p>
          <a:p>
            <a:pPr lvl="1" eaLnBrk="1" hangingPunct="1"/>
            <a:r>
              <a:rPr lang="en-US" dirty="0" smtClean="0">
                <a:effectLst/>
              </a:rPr>
              <a:t>Clear statement of goals and objectives of project</a:t>
            </a:r>
          </a:p>
          <a:p>
            <a:pPr eaLnBrk="1" hangingPunct="1"/>
            <a:r>
              <a:rPr lang="en-US" dirty="0" smtClean="0"/>
              <a:t>Fea</a:t>
            </a:r>
            <a:r>
              <a:rPr lang="en-US" dirty="0" smtClean="0">
                <a:effectLst/>
              </a:rPr>
              <a:t>sibility assessment is performed</a:t>
            </a:r>
          </a:p>
          <a:p>
            <a:pPr eaLnBrk="1" hangingPunct="1"/>
            <a:r>
              <a:rPr lang="en-US" dirty="0" smtClean="0">
                <a:effectLst/>
              </a:rPr>
              <a:t>User requirements are defined</a:t>
            </a:r>
          </a:p>
          <a:p>
            <a:pPr eaLnBrk="1" hangingPunct="1"/>
            <a:r>
              <a:rPr lang="en-US" dirty="0" smtClean="0">
                <a:effectLst/>
              </a:rPr>
              <a:t>Analysts recommend a plan of action</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860135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en-US" dirty="0" smtClean="0"/>
              <a:t>Design </a:t>
            </a:r>
          </a:p>
        </p:txBody>
      </p:sp>
      <p:sp>
        <p:nvSpPr>
          <p:cNvPr id="46082" name="Rectangle 3"/>
          <p:cNvSpPr>
            <a:spLocks noGrp="1" noChangeArrowheads="1"/>
          </p:cNvSpPr>
          <p:nvPr>
            <p:ph sz="half" idx="1"/>
          </p:nvPr>
        </p:nvSpPr>
        <p:spPr>
          <a:xfrm>
            <a:off x="609600" y="1371600"/>
            <a:ext cx="8229600" cy="2057400"/>
          </a:xfrm>
        </p:spPr>
        <p:txBody>
          <a:bodyPr/>
          <a:lstStyle/>
          <a:p>
            <a:pPr eaLnBrk="1" hangingPunct="1"/>
            <a:r>
              <a:rPr lang="en-US" dirty="0" smtClean="0">
                <a:effectLst/>
              </a:rPr>
              <a:t>A detailed plan for programmers is developed</a:t>
            </a:r>
          </a:p>
          <a:p>
            <a:pPr eaLnBrk="1" hangingPunct="1"/>
            <a:r>
              <a:rPr lang="en-US" dirty="0" smtClean="0">
                <a:effectLst/>
              </a:rPr>
              <a:t>Flowcharts and data-flow diagrams are used for the current and proposed system</a:t>
            </a:r>
          </a:p>
        </p:txBody>
      </p:sp>
      <p:sp>
        <p:nvSpPr>
          <p:cNvPr id="46084" name="Text Box 6"/>
          <p:cNvSpPr txBox="1">
            <a:spLocks noChangeArrowheads="1"/>
          </p:cNvSpPr>
          <p:nvPr/>
        </p:nvSpPr>
        <p:spPr bwMode="auto">
          <a:xfrm>
            <a:off x="3200400" y="3048000"/>
            <a:ext cx="3124200" cy="338138"/>
          </a:xfrm>
          <a:prstGeom prst="rect">
            <a:avLst/>
          </a:prstGeom>
          <a:noFill/>
          <a:ln w="9525" algn="ctr">
            <a:noFill/>
            <a:miter lim="800000"/>
            <a:headEnd/>
            <a:tailEnd/>
          </a:ln>
        </p:spPr>
        <p:txBody>
          <a:bodyPr>
            <a:spAutoFit/>
          </a:bodyPr>
          <a:lstStyle/>
          <a:p>
            <a:pPr algn="ctr">
              <a:spcBef>
                <a:spcPct val="50000"/>
              </a:spcBef>
            </a:pPr>
            <a:r>
              <a:rPr lang="en-US" sz="1600" dirty="0">
                <a:solidFill>
                  <a:schemeClr val="tx1"/>
                </a:solidFill>
                <a:latin typeface="Verdana" pitchFamily="34" charset="0"/>
              </a:rPr>
              <a:t>Data-flow diagram</a:t>
            </a:r>
          </a:p>
        </p:txBody>
      </p:sp>
      <p:pic>
        <p:nvPicPr>
          <p:cNvPr id="46086" name="Picture 3"/>
          <p:cNvPicPr>
            <a:picLocks noChangeAspect="1"/>
          </p:cNvPicPr>
          <p:nvPr/>
        </p:nvPicPr>
        <p:blipFill>
          <a:blip r:embed="rId3" cstate="print"/>
          <a:srcRect/>
          <a:stretch>
            <a:fillRect/>
          </a:stretch>
        </p:blipFill>
        <p:spPr bwMode="auto">
          <a:xfrm>
            <a:off x="2044700" y="3733800"/>
            <a:ext cx="5054600" cy="2538413"/>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798575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en-US" sz="4200" dirty="0" smtClean="0"/>
              <a:t>Development and Documentation</a:t>
            </a:r>
          </a:p>
        </p:txBody>
      </p:sp>
      <p:sp>
        <p:nvSpPr>
          <p:cNvPr id="48131" name="Rectangle 3"/>
          <p:cNvSpPr>
            <a:spLocks noGrp="1" noChangeArrowheads="1"/>
          </p:cNvSpPr>
          <p:nvPr>
            <p:ph type="body" idx="1"/>
          </p:nvPr>
        </p:nvSpPr>
        <p:spPr>
          <a:xfrm>
            <a:off x="457200" y="1828800"/>
            <a:ext cx="8305800" cy="4343400"/>
          </a:xfrm>
        </p:spPr>
        <p:txBody>
          <a:bodyPr/>
          <a:lstStyle/>
          <a:p>
            <a:pPr eaLnBrk="1" hangingPunct="1"/>
            <a:r>
              <a:rPr lang="en-US" smtClean="0">
                <a:effectLst/>
              </a:rPr>
              <a:t>Actual programming takes place</a:t>
            </a:r>
          </a:p>
          <a:p>
            <a:pPr eaLnBrk="1" hangingPunct="1"/>
            <a:r>
              <a:rPr lang="en-US" smtClean="0">
                <a:effectLst/>
              </a:rPr>
              <a:t>First phase of the program development life cycle (PDLC)</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54403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en-US" dirty="0" smtClean="0"/>
              <a:t>Testing and Installation</a:t>
            </a:r>
          </a:p>
        </p:txBody>
      </p:sp>
      <p:sp>
        <p:nvSpPr>
          <p:cNvPr id="50179" name="Rectangle 3"/>
          <p:cNvSpPr>
            <a:spLocks noGrp="1" noChangeArrowheads="1"/>
          </p:cNvSpPr>
          <p:nvPr>
            <p:ph type="body" idx="1"/>
          </p:nvPr>
        </p:nvSpPr>
        <p:spPr/>
        <p:txBody>
          <a:bodyPr/>
          <a:lstStyle/>
          <a:p>
            <a:pPr eaLnBrk="1" hangingPunct="1"/>
            <a:r>
              <a:rPr lang="en-US" dirty="0" smtClean="0">
                <a:effectLst/>
              </a:rPr>
              <a:t>Program is tested to ensure it works properly</a:t>
            </a:r>
          </a:p>
          <a:p>
            <a:pPr eaLnBrk="1" hangingPunct="1"/>
            <a:r>
              <a:rPr lang="en-US" dirty="0" smtClean="0">
                <a:effectLst/>
              </a:rPr>
              <a:t>Program is installed for use</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940397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smtClean="0"/>
              <a:t>Maintenance and Evaluation</a:t>
            </a:r>
          </a:p>
        </p:txBody>
      </p:sp>
      <p:sp>
        <p:nvSpPr>
          <p:cNvPr id="52227" name="Rectangle 3"/>
          <p:cNvSpPr>
            <a:spLocks noGrp="1" noChangeArrowheads="1"/>
          </p:cNvSpPr>
          <p:nvPr>
            <p:ph type="body" idx="1"/>
          </p:nvPr>
        </p:nvSpPr>
        <p:spPr/>
        <p:txBody>
          <a:bodyPr/>
          <a:lstStyle/>
          <a:p>
            <a:pPr eaLnBrk="1" hangingPunct="1"/>
            <a:r>
              <a:rPr lang="en-US" dirty="0" smtClean="0">
                <a:effectLst/>
              </a:rPr>
              <a:t>Performance of the system is monitored</a:t>
            </a:r>
          </a:p>
          <a:p>
            <a:pPr eaLnBrk="1" hangingPunct="1"/>
            <a:r>
              <a:rPr lang="en-US" dirty="0" smtClean="0">
                <a:effectLst/>
              </a:rPr>
              <a:t>Corrections and modifications to the program are made</a:t>
            </a:r>
          </a:p>
          <a:p>
            <a:pPr eaLnBrk="1" hangingPunct="1"/>
            <a:r>
              <a:rPr lang="en-US" dirty="0" smtClean="0"/>
              <a:t>Additional enhancements that users request are evaluated</a:t>
            </a:r>
          </a:p>
          <a:p>
            <a:pPr eaLnBrk="1" hangingPunct="1"/>
            <a:r>
              <a:rPr lang="en-US" dirty="0" smtClean="0">
                <a:effectLst/>
              </a:rPr>
              <a:t>Appropriate program modifications are made</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239170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Joint Application Development</a:t>
            </a:r>
          </a:p>
        </p:txBody>
      </p:sp>
      <p:sp>
        <p:nvSpPr>
          <p:cNvPr id="58370" name="Content Placeholder 2"/>
          <p:cNvSpPr>
            <a:spLocks noGrp="1"/>
          </p:cNvSpPr>
          <p:nvPr>
            <p:ph idx="1"/>
          </p:nvPr>
        </p:nvSpPr>
        <p:spPr>
          <a:xfrm>
            <a:off x="457200" y="1676400"/>
            <a:ext cx="8229600" cy="4449763"/>
          </a:xfrm>
        </p:spPr>
        <p:txBody>
          <a:bodyPr/>
          <a:lstStyle/>
          <a:p>
            <a:pPr eaLnBrk="1" hangingPunct="1"/>
            <a:r>
              <a:rPr lang="en-US" dirty="0" smtClean="0">
                <a:effectLst/>
              </a:rPr>
              <a:t>JAD helps designers adapt to changes in program specifications</a:t>
            </a:r>
          </a:p>
          <a:p>
            <a:pPr eaLnBrk="1" hangingPunct="1"/>
            <a:r>
              <a:rPr lang="en-US" dirty="0" smtClean="0">
                <a:effectLst/>
              </a:rPr>
              <a:t>Includes customer involvement</a:t>
            </a:r>
          </a:p>
          <a:p>
            <a:pPr eaLnBrk="1" hangingPunct="1"/>
            <a:r>
              <a:rPr lang="en-US" dirty="0" smtClean="0">
                <a:effectLst/>
              </a:rPr>
              <a:t>No communication delays</a:t>
            </a:r>
          </a:p>
          <a:p>
            <a:pPr eaLnBrk="1" hangingPunct="1"/>
            <a:r>
              <a:rPr lang="en-US" dirty="0" smtClean="0">
                <a:effectLst/>
              </a:rPr>
              <a:t>Also referred to as:</a:t>
            </a:r>
          </a:p>
          <a:p>
            <a:pPr lvl="1" eaLnBrk="1" hangingPunct="1"/>
            <a:r>
              <a:rPr lang="en-US" dirty="0" smtClean="0">
                <a:effectLst/>
              </a:rPr>
              <a:t>Accelerated design</a:t>
            </a:r>
          </a:p>
          <a:p>
            <a:pPr lvl="1" eaLnBrk="1" hangingPunct="1"/>
            <a:r>
              <a:rPr lang="en-US" dirty="0" smtClean="0">
                <a:effectLst/>
              </a:rPr>
              <a:t>Facilitated team technique</a:t>
            </a:r>
          </a:p>
        </p:txBody>
      </p:sp>
      <p:sp>
        <p:nvSpPr>
          <p:cNvPr id="3" name="Footer Placeholder 2"/>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36998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en-US" smtClean="0"/>
              <a:t>The Life Cycle of a Program</a:t>
            </a:r>
          </a:p>
        </p:txBody>
      </p:sp>
      <p:sp>
        <p:nvSpPr>
          <p:cNvPr id="60419" name="Rectangle 3"/>
          <p:cNvSpPr>
            <a:spLocks noGrp="1" noChangeArrowheads="1"/>
          </p:cNvSpPr>
          <p:nvPr>
            <p:ph type="body" idx="1"/>
          </p:nvPr>
        </p:nvSpPr>
        <p:spPr>
          <a:xfrm>
            <a:off x="381000" y="1371600"/>
            <a:ext cx="8229600" cy="4525963"/>
          </a:xfrm>
        </p:spPr>
        <p:txBody>
          <a:bodyPr/>
          <a:lstStyle/>
          <a:p>
            <a:pPr eaLnBrk="1" hangingPunct="1">
              <a:lnSpc>
                <a:spcPct val="90000"/>
              </a:lnSpc>
            </a:pPr>
            <a:r>
              <a:rPr lang="en-US" dirty="0" smtClean="0">
                <a:effectLst/>
              </a:rPr>
              <a:t>Programming is the process of translating a task into a series of commands a computer will use to perform that task</a:t>
            </a:r>
          </a:p>
          <a:p>
            <a:pPr eaLnBrk="1" hangingPunct="1">
              <a:lnSpc>
                <a:spcPct val="90000"/>
              </a:lnSpc>
            </a:pPr>
            <a:r>
              <a:rPr lang="en-US" dirty="0" smtClean="0">
                <a:effectLst/>
              </a:rPr>
              <a:t>Programming involves:</a:t>
            </a:r>
          </a:p>
          <a:p>
            <a:pPr lvl="1" eaLnBrk="1" hangingPunct="1">
              <a:lnSpc>
                <a:spcPct val="90000"/>
              </a:lnSpc>
            </a:pPr>
            <a:r>
              <a:rPr lang="en-US" dirty="0" smtClean="0">
                <a:effectLst/>
              </a:rPr>
              <a:t>Identifying the parts of a task the computer  can perform</a:t>
            </a:r>
          </a:p>
          <a:p>
            <a:pPr lvl="1" eaLnBrk="1" hangingPunct="1">
              <a:lnSpc>
                <a:spcPct val="90000"/>
              </a:lnSpc>
            </a:pPr>
            <a:r>
              <a:rPr lang="en-US" dirty="0" smtClean="0">
                <a:effectLst/>
              </a:rPr>
              <a:t>Describing tasks in a highly specific and complete manner</a:t>
            </a:r>
          </a:p>
          <a:p>
            <a:pPr lvl="1" eaLnBrk="1" hangingPunct="1">
              <a:lnSpc>
                <a:spcPct val="90000"/>
              </a:lnSpc>
            </a:pPr>
            <a:r>
              <a:rPr lang="en-US" dirty="0" smtClean="0">
                <a:effectLst/>
              </a:rPr>
              <a:t>Translating this description into a language understood by the computer’s CPU</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202775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Grp="1" noChangeArrowheads="1"/>
          </p:cNvSpPr>
          <p:nvPr>
            <p:ph type="title"/>
          </p:nvPr>
        </p:nvSpPr>
        <p:spPr/>
        <p:txBody>
          <a:bodyPr/>
          <a:lstStyle/>
          <a:p>
            <a:r>
              <a:rPr lang="en-US" altLang="en-US" sz="3400" dirty="0" smtClean="0">
                <a:ea typeface="ＭＳ Ｐゴシック" charset="-128"/>
              </a:rPr>
              <a:t>Focus: Acquire Technical Knowledge</a:t>
            </a:r>
          </a:p>
        </p:txBody>
      </p:sp>
      <p:sp>
        <p:nvSpPr>
          <p:cNvPr id="29699" name="Rectangle 10"/>
          <p:cNvSpPr>
            <a:spLocks noGrp="1" noChangeArrowheads="1"/>
          </p:cNvSpPr>
          <p:nvPr>
            <p:ph type="body" idx="1"/>
          </p:nvPr>
        </p:nvSpPr>
        <p:spPr/>
        <p:txBody>
          <a:bodyPr>
            <a:normAutofit fontScale="92500" lnSpcReduction="20000"/>
          </a:bodyPr>
          <a:lstStyle/>
          <a:p>
            <a:r>
              <a:rPr lang="en-US" altLang="en-US" dirty="0" smtClean="0">
                <a:ea typeface="ＭＳ Ｐゴシック" charset="-128"/>
              </a:rPr>
              <a:t>Different methodologies (“philosophies”) to model and develop software systems</a:t>
            </a:r>
          </a:p>
          <a:p>
            <a:r>
              <a:rPr lang="en-US" altLang="en-US" dirty="0" smtClean="0">
                <a:ea typeface="ＭＳ Ｐゴシック" charset="-128"/>
              </a:rPr>
              <a:t>Different modeling notations </a:t>
            </a:r>
          </a:p>
          <a:p>
            <a:r>
              <a:rPr lang="en-US" altLang="en-US" dirty="0" smtClean="0">
                <a:ea typeface="ＭＳ Ｐゴシック" charset="-128"/>
              </a:rPr>
              <a:t>Different modeling methods</a:t>
            </a:r>
          </a:p>
          <a:p>
            <a:r>
              <a:rPr lang="en-US" altLang="en-US" dirty="0" smtClean="0">
                <a:ea typeface="ＭＳ Ｐゴシック" charset="-128"/>
              </a:rPr>
              <a:t>Different software lifecycle models (empirical control models, defined control models)</a:t>
            </a:r>
          </a:p>
          <a:p>
            <a:r>
              <a:rPr lang="en-US" altLang="en-US" dirty="0" smtClean="0">
                <a:ea typeface="ＭＳ Ｐゴシック" charset="-128"/>
              </a:rPr>
              <a:t>Different testing techniques (</a:t>
            </a:r>
            <a:r>
              <a:rPr lang="en-US" altLang="en-US" dirty="0" err="1" smtClean="0">
                <a:ea typeface="ＭＳ Ｐゴシック" charset="-128"/>
              </a:rPr>
              <a:t>eg</a:t>
            </a:r>
            <a:r>
              <a:rPr lang="en-US" altLang="en-US" dirty="0" smtClean="0">
                <a:ea typeface="ＭＳ Ｐゴシック" charset="-128"/>
              </a:rPr>
              <a:t>. vertical testing, horizontal testing)</a:t>
            </a:r>
          </a:p>
          <a:p>
            <a:r>
              <a:rPr lang="en-US" altLang="en-US" dirty="0" smtClean="0">
                <a:ea typeface="ＭＳ Ｐゴシック" charset="-128"/>
              </a:rPr>
              <a:t>Rationale  Management</a:t>
            </a:r>
          </a:p>
          <a:p>
            <a:r>
              <a:rPr lang="en-US" altLang="en-US" dirty="0" smtClean="0">
                <a:ea typeface="ＭＳ Ｐゴシック" charset="-128"/>
              </a:rPr>
              <a:t>Release and Configuration Management</a:t>
            </a:r>
          </a:p>
          <a:p>
            <a:pPr lvl="1">
              <a:buFont typeface="Times" charset="0"/>
              <a:buNone/>
            </a:pPr>
            <a:endParaRPr lang="en-US" altLang="en-US" dirty="0" smtClean="0">
              <a:ea typeface="ＭＳ Ｐゴシック" charset="-128"/>
            </a:endParaRPr>
          </a:p>
          <a:p>
            <a:endParaRPr lang="en-US" altLang="en-US" dirty="0" smtClean="0">
              <a:ea typeface="ＭＳ Ｐゴシック" charset="-128"/>
            </a:endParaRP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254287809"/>
      </p:ext>
    </p:extLst>
  </p:cSld>
  <p:clrMapOvr>
    <a:masterClrMapping/>
  </p:clrMapOvr>
  <p:transition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228600" y="274638"/>
            <a:ext cx="8915400" cy="1143000"/>
          </a:xfrm>
        </p:spPr>
        <p:txBody>
          <a:bodyPr/>
          <a:lstStyle/>
          <a:p>
            <a:pPr eaLnBrk="1" hangingPunct="1">
              <a:defRPr/>
            </a:pPr>
            <a:r>
              <a:rPr lang="en-US" dirty="0" smtClean="0"/>
              <a:t>Program Development Life Cycle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219199"/>
            <a:ext cx="3657600" cy="5105401"/>
          </a:xfrm>
          <a:prstGeom prst="rect">
            <a:avLst/>
          </a:prstGeom>
        </p:spPr>
      </p:pic>
      <p:sp>
        <p:nvSpPr>
          <p:cNvPr id="3" name="Footer Placeholder 2"/>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36122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defRPr/>
            </a:pPr>
            <a:r>
              <a:rPr lang="en-US" dirty="0" smtClean="0"/>
              <a:t>Step 1: Describing the Problem</a:t>
            </a:r>
          </a:p>
        </p:txBody>
      </p:sp>
      <p:sp>
        <p:nvSpPr>
          <p:cNvPr id="64515" name="Rectangle 3"/>
          <p:cNvSpPr>
            <a:spLocks noGrp="1" noChangeArrowheads="1"/>
          </p:cNvSpPr>
          <p:nvPr>
            <p:ph type="body" idx="1"/>
          </p:nvPr>
        </p:nvSpPr>
        <p:spPr>
          <a:xfrm>
            <a:off x="457200" y="1600200"/>
            <a:ext cx="8305800" cy="4724400"/>
          </a:xfrm>
        </p:spPr>
        <p:txBody>
          <a:bodyPr/>
          <a:lstStyle/>
          <a:p>
            <a:pPr eaLnBrk="1" hangingPunct="1"/>
            <a:r>
              <a:rPr lang="en-US" dirty="0" smtClean="0">
                <a:effectLst/>
              </a:rPr>
              <a:t>Programmers develop a complete description of problem</a:t>
            </a:r>
          </a:p>
          <a:p>
            <a:pPr eaLnBrk="1" hangingPunct="1"/>
            <a:r>
              <a:rPr lang="en-US" dirty="0">
                <a:effectLst/>
              </a:rPr>
              <a:t>Problem statement identifies task to be automated</a:t>
            </a:r>
          </a:p>
          <a:p>
            <a:pPr eaLnBrk="1" hangingPunct="1"/>
            <a:r>
              <a:rPr lang="en-US" dirty="0">
                <a:effectLst/>
              </a:rPr>
              <a:t>Statement describes how software will behave</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38626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ChangeArrowheads="1"/>
          </p:cNvSpPr>
          <p:nvPr/>
        </p:nvSpPr>
        <p:spPr bwMode="auto">
          <a:xfrm>
            <a:off x="5257800" y="1143000"/>
            <a:ext cx="3733800" cy="5562600"/>
          </a:xfrm>
          <a:prstGeom prst="rect">
            <a:avLst/>
          </a:prstGeom>
          <a:noFill/>
          <a:ln w="9525" algn="ctr">
            <a:noFill/>
            <a:miter lim="800000"/>
            <a:headEnd/>
            <a:tailEnd/>
          </a:ln>
        </p:spPr>
        <p:txBody>
          <a:bodyPr anchor="ctr">
            <a:spAutoFit/>
          </a:bodyPr>
          <a:lstStyle/>
          <a:p>
            <a:pPr algn="ctr"/>
            <a:endParaRPr lang="en-US"/>
          </a:p>
        </p:txBody>
      </p:sp>
      <p:sp>
        <p:nvSpPr>
          <p:cNvPr id="19461" name="Rectangle 5"/>
          <p:cNvSpPr>
            <a:spLocks noGrp="1" noChangeArrowheads="1"/>
          </p:cNvSpPr>
          <p:nvPr>
            <p:ph type="title"/>
          </p:nvPr>
        </p:nvSpPr>
        <p:spPr>
          <a:xfrm>
            <a:off x="457200" y="152400"/>
            <a:ext cx="8229600" cy="1143000"/>
          </a:xfrm>
        </p:spPr>
        <p:txBody>
          <a:bodyPr/>
          <a:lstStyle/>
          <a:p>
            <a:pPr eaLnBrk="1" hangingPunct="1">
              <a:defRPr/>
            </a:pPr>
            <a:r>
              <a:rPr lang="en-US" dirty="0" smtClean="0">
                <a:effectLst>
                  <a:outerShdw blurRad="38100" dist="38100" dir="2700000" algn="tl">
                    <a:srgbClr val="000000">
                      <a:alpha val="43137"/>
                    </a:srgbClr>
                  </a:outerShdw>
                </a:effectLst>
              </a:rPr>
              <a:t>Step 2: Making a Plan</a:t>
            </a:r>
            <a:endParaRPr lang="en-US" sz="1400" dirty="0" smtClean="0">
              <a:solidFill>
                <a:srgbClr val="000000"/>
              </a:solidFill>
              <a:effectLst>
                <a:outerShdw blurRad="38100" dist="38100" dir="2700000" algn="tl">
                  <a:srgbClr val="000000">
                    <a:alpha val="43137"/>
                  </a:srgbClr>
                </a:outerShdw>
              </a:effectLst>
              <a:latin typeface="Skia" charset="0"/>
            </a:endParaRPr>
          </a:p>
        </p:txBody>
      </p:sp>
      <p:sp>
        <p:nvSpPr>
          <p:cNvPr id="68612" name="Rectangle 6"/>
          <p:cNvSpPr>
            <a:spLocks noGrp="1" noChangeArrowheads="1"/>
          </p:cNvSpPr>
          <p:nvPr>
            <p:ph type="body" idx="1"/>
          </p:nvPr>
        </p:nvSpPr>
        <p:spPr>
          <a:xfrm>
            <a:off x="533400" y="1524000"/>
            <a:ext cx="7543800" cy="4876800"/>
          </a:xfrm>
        </p:spPr>
        <p:txBody>
          <a:bodyPr/>
          <a:lstStyle/>
          <a:p>
            <a:pPr eaLnBrk="1" hangingPunct="1"/>
            <a:r>
              <a:rPr lang="en-US" dirty="0" smtClean="0">
                <a:effectLst/>
              </a:rPr>
              <a:t>Problem statement is translated into a set of specific, sequential steps known as an algorithm</a:t>
            </a:r>
          </a:p>
          <a:p>
            <a:pPr eaLnBrk="1" hangingPunct="1"/>
            <a:r>
              <a:rPr lang="en-US" dirty="0" smtClean="0"/>
              <a:t>Algorithm is written in natural ordinary language such as English</a:t>
            </a:r>
            <a:endParaRPr lang="en-US" dirty="0" smtClean="0">
              <a:effectLst/>
            </a:endParaRPr>
          </a:p>
        </p:txBody>
      </p:sp>
      <p:sp>
        <p:nvSpPr>
          <p:cNvPr id="68613" name="Rectangle 35">
            <a:hlinkClick r:id="rId3" action="ppaction://hlinksldjump"/>
          </p:cNvPr>
          <p:cNvSpPr>
            <a:spLocks noChangeArrowheads="1"/>
          </p:cNvSpPr>
          <p:nvPr/>
        </p:nvSpPr>
        <p:spPr bwMode="auto">
          <a:xfrm>
            <a:off x="4479925" y="3048000"/>
            <a:ext cx="184150" cy="762000"/>
          </a:xfrm>
          <a:prstGeom prst="rect">
            <a:avLst/>
          </a:prstGeom>
          <a:noFill/>
          <a:ln w="9525" algn="ctr">
            <a:noFill/>
            <a:miter lim="800000"/>
            <a:headEnd/>
            <a:tailEnd/>
          </a:ln>
        </p:spPr>
        <p:txBody>
          <a:bodyPr wrap="none" anchor="ctr">
            <a:spAutoFit/>
          </a:bodyPr>
          <a:lstStyle/>
          <a:p>
            <a:pPr algn="ctr"/>
            <a:endParaRPr lang="en-US"/>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4232562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120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p:txBody>
          <a:bodyPr/>
          <a:lstStyle/>
          <a:p>
            <a:pPr eaLnBrk="1" hangingPunct="1">
              <a:defRPr/>
            </a:pPr>
            <a:r>
              <a:rPr lang="en-US" smtClean="0"/>
              <a:t>Step 3: Coding </a:t>
            </a:r>
          </a:p>
        </p:txBody>
      </p:sp>
      <p:sp>
        <p:nvSpPr>
          <p:cNvPr id="76803" name="Rectangle 3"/>
          <p:cNvSpPr>
            <a:spLocks noGrp="1" noChangeArrowheads="1"/>
          </p:cNvSpPr>
          <p:nvPr>
            <p:ph type="body" sz="half" idx="1"/>
          </p:nvPr>
        </p:nvSpPr>
        <p:spPr>
          <a:xfrm>
            <a:off x="457200" y="1600200"/>
            <a:ext cx="8686800" cy="4267200"/>
          </a:xfrm>
        </p:spPr>
        <p:txBody>
          <a:bodyPr/>
          <a:lstStyle/>
          <a:p>
            <a:pPr eaLnBrk="1" hangingPunct="1"/>
            <a:r>
              <a:rPr lang="en-US" dirty="0" smtClean="0">
                <a:effectLst/>
              </a:rPr>
              <a:t>Algorithm is translated into programming code</a:t>
            </a:r>
          </a:p>
          <a:p>
            <a:pPr eaLnBrk="1" hangingPunct="1"/>
            <a:r>
              <a:rPr lang="en-US" dirty="0" smtClean="0"/>
              <a:t>Programmers must think in terms of operations that a CPU can perform</a:t>
            </a:r>
            <a:endParaRPr lang="en-US" dirty="0" smtClean="0">
              <a:effectLst/>
            </a:endParaRPr>
          </a:p>
        </p:txBody>
      </p:sp>
      <p:sp>
        <p:nvSpPr>
          <p:cNvPr id="2" name="Footer Placeholder 1"/>
          <p:cNvSpPr>
            <a:spLocks noGrp="1"/>
          </p:cNvSpPr>
          <p:nvPr>
            <p:ph type="ftr" sz="quarter" idx="3"/>
          </p:nvPr>
        </p:nvSpPr>
        <p:spPr/>
        <p:txBody>
          <a:bodyPr/>
          <a:lstStyle/>
          <a:p>
            <a:r>
              <a:rPr lang="en-US" smtClean="0"/>
              <a:t>Fairleigh Dickinson University </a:t>
            </a:r>
            <a:endParaRPr lang="en-US" dirty="0"/>
          </a:p>
        </p:txBody>
      </p:sp>
    </p:spTree>
    <p:extLst>
      <p:ext uri="{BB962C8B-B14F-4D97-AF65-F5344CB8AC3E}">
        <p14:creationId xmlns:p14="http://schemas.microsoft.com/office/powerpoint/2010/main" val="376142881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dirty="0" smtClean="0"/>
              <a:t>Step 4: Debugging </a:t>
            </a:r>
          </a:p>
        </p:txBody>
      </p:sp>
      <p:sp>
        <p:nvSpPr>
          <p:cNvPr id="87042" name="Rectangle 3"/>
          <p:cNvSpPr>
            <a:spLocks noGrp="1" noChangeArrowheads="1"/>
          </p:cNvSpPr>
          <p:nvPr>
            <p:ph sz="half" idx="1"/>
          </p:nvPr>
        </p:nvSpPr>
        <p:spPr/>
        <p:txBody>
          <a:bodyPr/>
          <a:lstStyle/>
          <a:p>
            <a:pPr eaLnBrk="1" hangingPunct="1"/>
            <a:r>
              <a:rPr lang="en-US" dirty="0" smtClean="0">
                <a:effectLst/>
              </a:rPr>
              <a:t>Code goes through process of debugging</a:t>
            </a:r>
          </a:p>
          <a:p>
            <a:pPr eaLnBrk="1" hangingPunct="1"/>
            <a:r>
              <a:rPr lang="en-US" dirty="0" smtClean="0"/>
              <a:t>Programmers repair any errors found in code</a:t>
            </a:r>
            <a:endParaRPr lang="en-US" dirty="0" smtClean="0">
              <a:effectLs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2667000"/>
            <a:ext cx="4462537" cy="3164282"/>
          </a:xfrm>
          <a:prstGeom prst="rect">
            <a:avLst/>
          </a:prstGeom>
        </p:spPr>
      </p:pic>
      <p:sp>
        <p:nvSpPr>
          <p:cNvPr id="3" name="Footer Placeholder 2"/>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17207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r>
              <a:rPr lang="en-US" smtClean="0"/>
              <a:t>Step 5: Finishing the Project</a:t>
            </a:r>
          </a:p>
        </p:txBody>
      </p:sp>
      <p:sp>
        <p:nvSpPr>
          <p:cNvPr id="91139" name="Rectangle 3"/>
          <p:cNvSpPr>
            <a:spLocks noGrp="1" noChangeArrowheads="1"/>
          </p:cNvSpPr>
          <p:nvPr>
            <p:ph type="body" idx="1"/>
          </p:nvPr>
        </p:nvSpPr>
        <p:spPr>
          <a:xfrm>
            <a:off x="457200" y="1524000"/>
            <a:ext cx="8229600" cy="4525963"/>
          </a:xfrm>
        </p:spPr>
        <p:txBody>
          <a:bodyPr/>
          <a:lstStyle/>
          <a:p>
            <a:pPr eaLnBrk="1" hangingPunct="1">
              <a:lnSpc>
                <a:spcPct val="90000"/>
              </a:lnSpc>
            </a:pPr>
            <a:r>
              <a:rPr lang="en-US" dirty="0" smtClean="0"/>
              <a:t>Software is tested</a:t>
            </a:r>
          </a:p>
          <a:p>
            <a:pPr lvl="1" eaLnBrk="1" hangingPunct="1">
              <a:lnSpc>
                <a:spcPct val="90000"/>
              </a:lnSpc>
            </a:pPr>
            <a:r>
              <a:rPr lang="en-US" dirty="0" smtClean="0">
                <a:effectLst/>
              </a:rPr>
              <a:t>Programming team</a:t>
            </a:r>
          </a:p>
          <a:p>
            <a:pPr lvl="1" eaLnBrk="1" hangingPunct="1">
              <a:lnSpc>
                <a:spcPct val="90000"/>
              </a:lnSpc>
            </a:pPr>
            <a:r>
              <a:rPr lang="en-US" dirty="0" smtClean="0"/>
              <a:t>People who will use program</a:t>
            </a:r>
          </a:p>
          <a:p>
            <a:pPr eaLnBrk="1" hangingPunct="1">
              <a:lnSpc>
                <a:spcPct val="90000"/>
              </a:lnSpc>
            </a:pPr>
            <a:r>
              <a:rPr lang="en-US" dirty="0" smtClean="0">
                <a:effectLst/>
              </a:rPr>
              <a:t>Results of entire project are documented</a:t>
            </a:r>
          </a:p>
          <a:p>
            <a:pPr eaLnBrk="1" hangingPunct="1">
              <a:lnSpc>
                <a:spcPct val="90000"/>
              </a:lnSpc>
            </a:pPr>
            <a:r>
              <a:rPr lang="en-US" dirty="0" smtClean="0"/>
              <a:t>Users are trained to use program efficiently</a:t>
            </a:r>
            <a:endParaRPr lang="en-US" dirty="0" smtClean="0">
              <a:effectLst/>
            </a:endParaRP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956698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the Problem</a:t>
            </a:r>
            <a:endParaRPr lang="en-US" dirty="0"/>
          </a:p>
        </p:txBody>
      </p:sp>
      <p:sp>
        <p:nvSpPr>
          <p:cNvPr id="3" name="Content Placeholder 2"/>
          <p:cNvSpPr>
            <a:spLocks noGrp="1"/>
          </p:cNvSpPr>
          <p:nvPr>
            <p:ph idx="1"/>
          </p:nvPr>
        </p:nvSpPr>
        <p:spPr/>
        <p:txBody>
          <a:bodyPr/>
          <a:lstStyle/>
          <a:p>
            <a:r>
              <a:rPr lang="en-US" dirty="0" smtClean="0"/>
              <a:t>The Problem Statement</a:t>
            </a:r>
          </a:p>
          <a:p>
            <a:pPr lvl="1"/>
            <a:r>
              <a:rPr lang="en-US" dirty="0" smtClean="0"/>
              <a:t>Staring point of programming work</a:t>
            </a:r>
          </a:p>
          <a:p>
            <a:pPr lvl="1"/>
            <a:r>
              <a:rPr lang="en-US" dirty="0" smtClean="0"/>
              <a:t>Clear description of tasks the computer program must accomplish</a:t>
            </a:r>
          </a:p>
          <a:p>
            <a:pPr lvl="1"/>
            <a:r>
              <a:rPr lang="en-US" dirty="0" smtClean="0"/>
              <a:t>How the program will execute these tasks</a:t>
            </a:r>
          </a:p>
          <a:p>
            <a:pPr lvl="1"/>
            <a:r>
              <a:rPr lang="en-US" dirty="0" smtClean="0"/>
              <a:t>How the program will respond to unusual situations</a:t>
            </a: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614872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Problem Statements</a:t>
            </a:r>
            <a:endParaRPr lang="en-US" dirty="0"/>
          </a:p>
        </p:txBody>
      </p:sp>
      <p:sp>
        <p:nvSpPr>
          <p:cNvPr id="3" name="Content Placeholder 2"/>
          <p:cNvSpPr>
            <a:spLocks noGrp="1"/>
          </p:cNvSpPr>
          <p:nvPr>
            <p:ph idx="1"/>
          </p:nvPr>
        </p:nvSpPr>
        <p:spPr/>
        <p:txBody>
          <a:bodyPr/>
          <a:lstStyle/>
          <a:p>
            <a:r>
              <a:rPr lang="en-US" dirty="0" smtClean="0"/>
              <a:t>Programmers interact with users to describe three relevant things:</a:t>
            </a:r>
          </a:p>
          <a:p>
            <a:pPr marL="971550" lvl="1" indent="-514350">
              <a:buFont typeface="+mj-lt"/>
              <a:buAutoNum type="arabicPeriod"/>
            </a:pPr>
            <a:r>
              <a:rPr lang="en-US" dirty="0" smtClean="0"/>
              <a:t>Data – raw input users have at the start</a:t>
            </a:r>
          </a:p>
          <a:p>
            <a:pPr marL="971550" lvl="1" indent="-514350">
              <a:buFont typeface="+mj-lt"/>
              <a:buAutoNum type="arabicPeriod"/>
            </a:pPr>
            <a:r>
              <a:rPr lang="en-US" dirty="0" smtClean="0"/>
              <a:t>Information – result users require </a:t>
            </a:r>
          </a:p>
          <a:p>
            <a:pPr marL="971550" lvl="1" indent="-514350">
              <a:buFont typeface="+mj-lt"/>
              <a:buAutoNum type="arabicPeriod"/>
            </a:pPr>
            <a:r>
              <a:rPr lang="en-US" dirty="0" smtClean="0"/>
              <a:t>Method – process of how program converts the inputs to correct outputs</a:t>
            </a: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011223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72" name="Group 64"/>
          <p:cNvGraphicFramePr>
            <a:graphicFrameLocks noGrp="1"/>
          </p:cNvGraphicFramePr>
          <p:nvPr>
            <p:ph idx="1"/>
          </p:nvPr>
        </p:nvGraphicFramePr>
        <p:xfrm>
          <a:off x="990600" y="1143000"/>
          <a:ext cx="7202568" cy="4951013"/>
        </p:xfrm>
        <a:graphic>
          <a:graphicData uri="http://schemas.openxmlformats.org/drawingml/2006/table">
            <a:tbl>
              <a:tblPr/>
              <a:tblGrid>
                <a:gridCol w="1861725"/>
                <a:gridCol w="808696"/>
                <a:gridCol w="2171128"/>
                <a:gridCol w="2361019"/>
              </a:tblGrid>
              <a:tr h="4993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rgbClr val="231F20"/>
                          </a:solidFill>
                          <a:effectLst/>
                          <a:latin typeface="Arial" pitchFamily="34" charset="0"/>
                        </a:rPr>
                        <a:t>Program Goal:</a:t>
                      </a:r>
                      <a:endParaRPr kumimoji="0" lang="en-US" sz="1500" b="0" i="0" u="none" strike="noStrike" cap="none" normalizeH="0" baseline="0" dirty="0" smtClean="0">
                        <a:ln>
                          <a:noFill/>
                        </a:ln>
                        <a:solidFill>
                          <a:srgbClr val="231F20"/>
                        </a:solidFill>
                        <a:effectLst/>
                        <a:latin typeface="Arial" pitchFamily="34" charset="0"/>
                      </a:endParaRP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To compute the total pay for a fixed number of hours worked at a parking garage.</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hMerge="1">
                  <a:txBody>
                    <a:bodyPr/>
                    <a:lstStyle/>
                    <a:p>
                      <a:endParaRPr lang="en-US"/>
                    </a:p>
                  </a:txBody>
                  <a:tcPr/>
                </a:tc>
                <a:tc hMerge="1">
                  <a:txBody>
                    <a:bodyPr/>
                    <a:lstStyle/>
                    <a:p>
                      <a:endParaRPr lang="en-US"/>
                    </a:p>
                  </a:txBody>
                  <a:tcPr/>
                </a:tc>
              </a:tr>
              <a:tr h="3149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rgbClr val="231F20"/>
                          </a:solidFill>
                          <a:effectLst/>
                          <a:latin typeface="Arial" pitchFamily="34" charset="0"/>
                        </a:rPr>
                        <a:t>Inputs:</a:t>
                      </a: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Number of Hours Worked........................ a positive number</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hMerge="1">
                  <a:txBody>
                    <a:bodyPr/>
                    <a:lstStyle/>
                    <a:p>
                      <a:endParaRPr lang="en-US"/>
                    </a:p>
                  </a:txBody>
                  <a:tcPr/>
                </a:tc>
                <a:tc hMerge="1">
                  <a:txBody>
                    <a:bodyPr/>
                    <a:lstStyle/>
                    <a:p>
                      <a:endParaRPr lang="en-US"/>
                    </a:p>
                  </a:txBody>
                  <a:tcPr/>
                </a:tc>
              </a:tr>
              <a:tr h="3149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rgbClr val="231F20"/>
                          </a:solidFill>
                          <a:effectLst/>
                          <a:latin typeface="Arial" pitchFamily="34" charset="0"/>
                        </a:rPr>
                        <a:t>Outputs:</a:t>
                      </a: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Total Pay Earned .................................... a positive number</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hMerge="1">
                  <a:txBody>
                    <a:bodyPr/>
                    <a:lstStyle/>
                    <a:p>
                      <a:endParaRPr lang="en-US"/>
                    </a:p>
                  </a:txBody>
                  <a:tcPr/>
                </a:tc>
                <a:tc hMerge="1">
                  <a:txBody>
                    <a:bodyPr/>
                    <a:lstStyle/>
                    <a:p>
                      <a:endParaRPr lang="en-US"/>
                    </a:p>
                  </a:txBody>
                  <a:tcPr/>
                </a:tc>
              </a:tr>
              <a:tr h="710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rgbClr val="231F20"/>
                          </a:solidFill>
                          <a:effectLst/>
                          <a:latin typeface="Arial" pitchFamily="34" charset="0"/>
                        </a:rPr>
                        <a:t>Process:</a:t>
                      </a: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The Total Pay Earned is computed as $7.50 per hour for the first eight hours worked each day. Any hours worked beyond the first eight are billed at $11.25 per hour.</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hMerge="1">
                  <a:txBody>
                    <a:bodyPr/>
                    <a:lstStyle/>
                    <a:p>
                      <a:endParaRPr lang="en-US"/>
                    </a:p>
                  </a:txBody>
                  <a:tcPr/>
                </a:tc>
                <a:tc hMerge="1">
                  <a:txBody>
                    <a:bodyPr/>
                    <a:lstStyle/>
                    <a:p>
                      <a:endParaRPr lang="en-US"/>
                    </a:p>
                  </a:txBody>
                  <a:tcPr/>
                </a:tc>
              </a:tr>
              <a:tr h="9208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rgbClr val="231F20"/>
                          </a:solidFill>
                          <a:effectLst/>
                          <a:latin typeface="Arial" pitchFamily="34" charset="0"/>
                        </a:rPr>
                        <a:t>Error Handling:</a:t>
                      </a: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The input (Number of Hours Worked) must be a positive real number. If it is a negative number or other non-acceptable character, the program will force the user to re-enter the information.</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hMerge="1">
                  <a:txBody>
                    <a:bodyPr/>
                    <a:lstStyle/>
                    <a:p>
                      <a:endParaRPr lang="en-US"/>
                    </a:p>
                  </a:txBody>
                  <a:tcPr/>
                </a:tc>
                <a:tc hMerge="1">
                  <a:txBody>
                    <a:bodyPr/>
                    <a:lstStyle/>
                    <a:p>
                      <a:endParaRPr lang="en-US"/>
                    </a:p>
                  </a:txBody>
                  <a:tcPr/>
                </a:tc>
              </a:tr>
              <a:tr h="3149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smtClean="0">
                          <a:ln>
                            <a:noFill/>
                          </a:ln>
                          <a:solidFill>
                            <a:schemeClr val="tx1"/>
                          </a:solidFill>
                          <a:effectLst/>
                          <a:latin typeface="Arial" pitchFamily="34" charset="0"/>
                        </a:rPr>
                        <a:t>Testing Plan:</a:t>
                      </a:r>
                      <a:endParaRPr kumimoji="0" lang="en-US" sz="1500" b="0" i="0" u="none" strike="noStrike" cap="none" normalizeH="0" baseline="0" dirty="0" smtClean="0">
                        <a:ln>
                          <a:noFill/>
                        </a:ln>
                        <a:solidFill>
                          <a:schemeClr val="tx1"/>
                        </a:solidFill>
                        <a:effectLst>
                          <a:outerShdw blurRad="38100" dist="38100" dir="2700000" algn="tl">
                            <a:srgbClr val="FFFFFF"/>
                          </a:outerShdw>
                        </a:effectLst>
                        <a:latin typeface="Arial" pitchFamily="34" charset="0"/>
                      </a:endParaRP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smtClean="0">
                          <a:ln>
                            <a:noFill/>
                          </a:ln>
                          <a:solidFill>
                            <a:srgbClr val="231F20"/>
                          </a:solidFill>
                          <a:effectLst/>
                          <a:latin typeface="Arial" pitchFamily="34" charset="0"/>
                        </a:rPr>
                        <a:t>INPUT</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smtClean="0">
                          <a:ln>
                            <a:noFill/>
                          </a:ln>
                          <a:solidFill>
                            <a:srgbClr val="231F20"/>
                          </a:solidFill>
                          <a:effectLst/>
                          <a:latin typeface="Arial" pitchFamily="34" charset="0"/>
                        </a:rPr>
                        <a:t>OUTPUT</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smtClean="0">
                          <a:ln>
                            <a:noFill/>
                          </a:ln>
                          <a:solidFill>
                            <a:srgbClr val="231F20"/>
                          </a:solidFill>
                          <a:effectLst/>
                          <a:latin typeface="Arial" pitchFamily="34" charset="0"/>
                        </a:rPr>
                        <a:t>NOTES</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4544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500" b="0" i="0" u="none" strike="noStrike" cap="none" normalizeH="0" baseline="0" smtClean="0">
                        <a:ln>
                          <a:noFill/>
                        </a:ln>
                        <a:solidFill>
                          <a:srgbClr val="231F20"/>
                        </a:solidFill>
                        <a:effectLst>
                          <a:outerShdw blurRad="38100" dist="38100" dir="2700000" algn="tl">
                            <a:srgbClr val="000000"/>
                          </a:outerShdw>
                        </a:effectLst>
                        <a:latin typeface="Palatino-Roman"/>
                      </a:endParaRP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231F20"/>
                          </a:solidFill>
                          <a:effectLst/>
                          <a:latin typeface="Arial" pitchFamily="34" charset="0"/>
                        </a:rPr>
                        <a:t>8</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8*7.50</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231F20"/>
                          </a:solidFill>
                          <a:effectLst/>
                          <a:latin typeface="Arial" pitchFamily="34" charset="0"/>
                        </a:rPr>
                        <a:t>Testing positive input</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r>
              <a:tr h="4544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500" b="0" i="0" u="none" strike="noStrike" cap="none" normalizeH="0" baseline="0" smtClean="0">
                        <a:ln>
                          <a:noFill/>
                        </a:ln>
                        <a:solidFill>
                          <a:srgbClr val="231F20"/>
                        </a:solidFill>
                        <a:effectLst>
                          <a:outerShdw blurRad="38100" dist="38100" dir="2700000" algn="tl">
                            <a:srgbClr val="000000"/>
                          </a:outerShdw>
                        </a:effectLst>
                        <a:latin typeface="Palatino-Roman"/>
                      </a:endParaRP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231F20"/>
                          </a:solidFill>
                          <a:effectLst/>
                          <a:latin typeface="Arial" pitchFamily="34" charset="0"/>
                        </a:rPr>
                        <a:t>3</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3*7.50</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Testing positive input</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r>
              <a:tr h="4544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500" b="0" i="0" u="none" strike="noStrike" cap="none" normalizeH="0" baseline="0" smtClean="0">
                        <a:ln>
                          <a:noFill/>
                        </a:ln>
                        <a:solidFill>
                          <a:srgbClr val="231F20"/>
                        </a:solidFill>
                        <a:effectLst>
                          <a:outerShdw blurRad="38100" dist="38100" dir="2700000" algn="tl">
                            <a:srgbClr val="000000"/>
                          </a:outerShdw>
                        </a:effectLst>
                        <a:latin typeface="Palatino-Roman"/>
                      </a:endParaRP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231F20"/>
                          </a:solidFill>
                          <a:effectLst/>
                          <a:latin typeface="Arial" pitchFamily="34" charset="0"/>
                        </a:rPr>
                        <a:t>12</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8*7.50 + 4*11.25</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smtClean="0">
                          <a:ln>
                            <a:noFill/>
                          </a:ln>
                          <a:solidFill>
                            <a:srgbClr val="231F20"/>
                          </a:solidFill>
                          <a:effectLst/>
                          <a:latin typeface="Arial" pitchFamily="34" charset="0"/>
                        </a:rPr>
                        <a:t>Testing overtime input</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BDD"/>
                    </a:solidFill>
                  </a:tcPr>
                </a:tc>
              </a:tr>
              <a:tr h="49934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500" b="0" i="0" u="none" strike="noStrike" cap="none" normalizeH="0" baseline="0" dirty="0" smtClean="0">
                        <a:ln>
                          <a:noFill/>
                        </a:ln>
                        <a:solidFill>
                          <a:srgbClr val="231F20"/>
                        </a:solidFill>
                        <a:effectLst>
                          <a:outerShdw blurRad="38100" dist="38100" dir="2700000" algn="tl">
                            <a:srgbClr val="000000"/>
                          </a:outerShdw>
                        </a:effectLst>
                        <a:latin typeface="Palatino-Roman"/>
                      </a:endParaRPr>
                    </a:p>
                  </a:txBody>
                  <a:tcPr marL="77866" marR="77866" marT="38933" marB="389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Verdana"/>
                        </a:rPr>
                        <a:t>–</a:t>
                      </a:r>
                      <a:r>
                        <a:rPr kumimoji="0" lang="en-US" sz="1300" b="0" i="0" u="none" strike="noStrike" cap="none" normalizeH="0" baseline="0" dirty="0" smtClean="0">
                          <a:ln>
                            <a:noFill/>
                          </a:ln>
                          <a:solidFill>
                            <a:srgbClr val="231F20"/>
                          </a:solidFill>
                          <a:effectLst/>
                          <a:latin typeface="Arial" pitchFamily="34" charset="0"/>
                        </a:rPr>
                        <a:t>6</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Error message/ask user to re-enter value</a:t>
                      </a:r>
                    </a:p>
                  </a:txBody>
                  <a:tcPr marL="77866" marR="77866" marT="38933" marB="389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B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300" b="0" i="0" u="none" strike="noStrike" cap="none" normalizeH="0" baseline="0" dirty="0" smtClean="0">
                          <a:ln>
                            <a:noFill/>
                          </a:ln>
                          <a:solidFill>
                            <a:srgbClr val="231F20"/>
                          </a:solidFill>
                          <a:effectLst/>
                          <a:latin typeface="Arial" pitchFamily="34" charset="0"/>
                        </a:rPr>
                        <a:t>Handling error</a:t>
                      </a:r>
                    </a:p>
                  </a:txBody>
                  <a:tcPr marL="77866" marR="77866" marT="38933" marB="389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BDD"/>
                    </a:solidFill>
                  </a:tcPr>
                </a:tc>
              </a:tr>
            </a:tbl>
          </a:graphicData>
        </a:graphic>
      </p:graphicFrame>
      <p:sp>
        <p:nvSpPr>
          <p:cNvPr id="119858" name="Rectangle 50"/>
          <p:cNvSpPr>
            <a:spLocks noGrp="1" noChangeArrowheads="1"/>
          </p:cNvSpPr>
          <p:nvPr>
            <p:ph type="title"/>
          </p:nvPr>
        </p:nvSpPr>
        <p:spPr>
          <a:xfrm>
            <a:off x="457200" y="152400"/>
            <a:ext cx="8229600" cy="762000"/>
          </a:xfrm>
        </p:spPr>
        <p:txBody>
          <a:bodyPr/>
          <a:lstStyle/>
          <a:p>
            <a:pPr eaLnBrk="1" hangingPunct="1">
              <a:defRPr/>
            </a:pPr>
            <a:r>
              <a:rPr lang="en-US" dirty="0" smtClean="0"/>
              <a:t>Parking Garage Example</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878435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 Plan</a:t>
            </a:r>
            <a:endParaRPr lang="en-US" dirty="0"/>
          </a:p>
        </p:txBody>
      </p:sp>
      <p:sp>
        <p:nvSpPr>
          <p:cNvPr id="3" name="Content Placeholder 2"/>
          <p:cNvSpPr>
            <a:spLocks noGrp="1"/>
          </p:cNvSpPr>
          <p:nvPr>
            <p:ph idx="1"/>
          </p:nvPr>
        </p:nvSpPr>
        <p:spPr/>
        <p:txBody>
          <a:bodyPr/>
          <a:lstStyle/>
          <a:p>
            <a:r>
              <a:rPr lang="en-US" dirty="0" smtClean="0"/>
              <a:t>Algorithm Development</a:t>
            </a:r>
          </a:p>
          <a:p>
            <a:pPr lvl="1"/>
            <a:r>
              <a:rPr lang="en-US" dirty="0" smtClean="0"/>
              <a:t>Set of specific sequential steps</a:t>
            </a:r>
          </a:p>
          <a:p>
            <a:pPr lvl="1"/>
            <a:r>
              <a:rPr lang="en-US" dirty="0" smtClean="0"/>
              <a:t>Describe exactly what computer program must do to complete task</a:t>
            </a:r>
          </a:p>
          <a:p>
            <a:pPr lvl="1"/>
            <a:r>
              <a:rPr lang="en-US" dirty="0" smtClean="0"/>
              <a:t>Use natural language</a:t>
            </a: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023012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Grp="1" noChangeArrowheads="1"/>
          </p:cNvSpPr>
          <p:nvPr>
            <p:ph type="title"/>
          </p:nvPr>
        </p:nvSpPr>
        <p:spPr/>
        <p:txBody>
          <a:bodyPr/>
          <a:lstStyle/>
          <a:p>
            <a:r>
              <a:rPr lang="en-US" altLang="en-US" sz="3400" smtClean="0">
                <a:ea typeface="ＭＳ Ｐゴシック" charset="-128"/>
              </a:rPr>
              <a:t>Acquire Managerial Knowledge</a:t>
            </a:r>
          </a:p>
        </p:txBody>
      </p:sp>
      <p:sp>
        <p:nvSpPr>
          <p:cNvPr id="31747" name="Rectangle 10"/>
          <p:cNvSpPr>
            <a:spLocks noGrp="1" noChangeArrowheads="1"/>
          </p:cNvSpPr>
          <p:nvPr>
            <p:ph type="body" idx="1"/>
          </p:nvPr>
        </p:nvSpPr>
        <p:spPr>
          <a:xfrm>
            <a:off x="381000" y="1371600"/>
            <a:ext cx="8001000" cy="4800600"/>
          </a:xfrm>
        </p:spPr>
        <p:txBody>
          <a:bodyPr>
            <a:normAutofit fontScale="92500" lnSpcReduction="10000"/>
          </a:bodyPr>
          <a:lstStyle/>
          <a:p>
            <a:r>
              <a:rPr lang="en-US" altLang="en-US" smtClean="0">
                <a:ea typeface="ＭＳ Ｐゴシック" charset="-128"/>
              </a:rPr>
              <a:t>Learn the basics of software project management</a:t>
            </a:r>
          </a:p>
          <a:p>
            <a:r>
              <a:rPr lang="en-US" altLang="en-US" smtClean="0">
                <a:ea typeface="ＭＳ Ｐゴシック" charset="-128"/>
              </a:rPr>
              <a:t>Understand how to manage with a  software lifecycle</a:t>
            </a:r>
          </a:p>
          <a:p>
            <a:r>
              <a:rPr lang="en-US" altLang="en-US" smtClean="0">
                <a:ea typeface="ＭＳ Ｐゴシック" charset="-128"/>
              </a:rPr>
              <a:t>Be able to capture software development knowledge (Rationale Management)</a:t>
            </a:r>
          </a:p>
          <a:p>
            <a:r>
              <a:rPr lang="en-US" altLang="en-US" smtClean="0">
                <a:ea typeface="ＭＳ Ｐゴシック" charset="-128"/>
              </a:rPr>
              <a:t>Manage change: Configuration Management</a:t>
            </a:r>
          </a:p>
          <a:p>
            <a:r>
              <a:rPr lang="en-US" altLang="en-US" smtClean="0">
                <a:ea typeface="ＭＳ Ｐゴシック" charset="-128"/>
              </a:rPr>
              <a:t>Learn the basic methodologies</a:t>
            </a:r>
          </a:p>
          <a:p>
            <a:pPr lvl="1"/>
            <a:r>
              <a:rPr lang="en-US" altLang="en-US" smtClean="0">
                <a:ea typeface="ＭＳ Ｐゴシック" charset="-128"/>
              </a:rPr>
              <a:t>Traditional software development</a:t>
            </a:r>
          </a:p>
          <a:p>
            <a:pPr lvl="1"/>
            <a:r>
              <a:rPr lang="en-US" altLang="en-US" smtClean="0">
                <a:ea typeface="ＭＳ Ｐゴシック" charset="-128"/>
              </a:rPr>
              <a:t>Agile methods.</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890127679"/>
      </p:ext>
    </p:extLst>
  </p:cSld>
  <p:clrMapOvr>
    <a:masterClrMapping/>
  </p:clrMapOvr>
  <p:transition advTm="200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pic>
        <p:nvPicPr>
          <p:cNvPr id="6" name="Picture 2"/>
          <p:cNvPicPr>
            <a:picLocks noChangeAspect="1"/>
          </p:cNvPicPr>
          <p:nvPr/>
        </p:nvPicPr>
        <p:blipFill>
          <a:blip r:embed="rId3" cstate="print"/>
          <a:srcRect/>
          <a:stretch>
            <a:fillRect/>
          </a:stretch>
        </p:blipFill>
        <p:spPr bwMode="auto">
          <a:xfrm>
            <a:off x="2283370" y="1524000"/>
            <a:ext cx="4572000" cy="4803130"/>
          </a:xfrm>
          <a:prstGeom prst="rect">
            <a:avLst/>
          </a:prstGeom>
          <a:noFill/>
          <a:ln w="9525">
            <a:noFill/>
            <a:miter lim="800000"/>
            <a:headEnd/>
            <a:tailEnd/>
          </a:ln>
        </p:spPr>
      </p:pic>
      <p:sp>
        <p:nvSpPr>
          <p:cNvPr id="3" name="Footer Placeholder 2"/>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4077226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Pseudocode</a:t>
            </a:r>
            <a:endParaRPr lang="en-US" dirty="0"/>
          </a:p>
        </p:txBody>
      </p:sp>
      <p:sp>
        <p:nvSpPr>
          <p:cNvPr id="6" name="Rectangle 6"/>
          <p:cNvSpPr>
            <a:spLocks noGrp="1" noChangeArrowheads="1"/>
          </p:cNvSpPr>
          <p:nvPr>
            <p:ph idx="1"/>
          </p:nvPr>
        </p:nvSpPr>
        <p:spPr bwMode="auto">
          <a:xfrm>
            <a:off x="1905000" y="1447800"/>
            <a:ext cx="5486400" cy="1280160"/>
          </a:xfrm>
          <a:prstGeom prst="rect">
            <a:avLst/>
          </a:prstGeom>
          <a:solidFill>
            <a:schemeClr val="bg1"/>
          </a:solidFill>
          <a:ln w="9525" algn="ctr">
            <a:noFill/>
            <a:miter lim="800000"/>
            <a:headEnd/>
            <a:tailEnd/>
          </a:ln>
        </p:spPr>
        <p:txBody>
          <a:bodyPr wrap="square">
            <a:spAutoFit/>
          </a:bodyPr>
          <a:lstStyle/>
          <a:p>
            <a:pPr marL="0" indent="0">
              <a:buNone/>
            </a:pPr>
            <a:r>
              <a:rPr lang="en-US" sz="1800" b="1" dirty="0">
                <a:solidFill>
                  <a:schemeClr val="tx1"/>
                </a:solidFill>
                <a:latin typeface="Verdana" pitchFamily="34" charset="0"/>
              </a:rPr>
              <a:t>Bold </a:t>
            </a:r>
            <a:r>
              <a:rPr lang="en-US" sz="1800" dirty="0">
                <a:solidFill>
                  <a:schemeClr val="tx1"/>
                </a:solidFill>
                <a:latin typeface="Verdana" pitchFamily="34" charset="0"/>
              </a:rPr>
              <a:t>terms show actions that are common in programming, such as reading data, making decisions, printing, and so on</a:t>
            </a:r>
            <a:r>
              <a:rPr lang="en-US" sz="1800" dirty="0" smtClean="0">
                <a:solidFill>
                  <a:schemeClr val="tx1"/>
                </a:solidFill>
                <a:latin typeface="Verdana" pitchFamily="34" charset="0"/>
              </a:rPr>
              <a:t>.</a:t>
            </a:r>
          </a:p>
          <a:p>
            <a:endParaRPr lang="en-US" sz="1500" dirty="0">
              <a:latin typeface="Verdana" pitchFamily="34" charset="0"/>
            </a:endParaRPr>
          </a:p>
          <a:p>
            <a:endParaRPr lang="en-US" sz="1500" dirty="0">
              <a:solidFill>
                <a:schemeClr val="tx1"/>
              </a:solidFill>
              <a:latin typeface="Verdana" pitchFamily="34" charset="0"/>
            </a:endParaRPr>
          </a:p>
        </p:txBody>
      </p:sp>
      <p:sp>
        <p:nvSpPr>
          <p:cNvPr id="7" name="Rectangle 5"/>
          <p:cNvSpPr>
            <a:spLocks noChangeArrowheads="1"/>
          </p:cNvSpPr>
          <p:nvPr/>
        </p:nvSpPr>
        <p:spPr bwMode="auto">
          <a:xfrm>
            <a:off x="1828800" y="2616875"/>
            <a:ext cx="5486400" cy="2031325"/>
          </a:xfrm>
          <a:prstGeom prst="rect">
            <a:avLst/>
          </a:prstGeom>
          <a:solidFill>
            <a:srgbClr val="FFFFCC"/>
          </a:solidFill>
          <a:ln w="9525" algn="ctr">
            <a:noFill/>
            <a:miter lim="800000"/>
            <a:headEnd/>
            <a:tailEnd/>
          </a:ln>
        </p:spPr>
        <p:txBody>
          <a:bodyPr wrap="square" anchor="ctr">
            <a:spAutoFit/>
          </a:bodyPr>
          <a:lstStyle/>
          <a:p>
            <a:pPr marL="60325"/>
            <a:r>
              <a:rPr lang="en-US" sz="1800" dirty="0">
                <a:solidFill>
                  <a:schemeClr val="tx1"/>
                </a:solidFill>
              </a:rPr>
              <a:t>1. </a:t>
            </a:r>
            <a:r>
              <a:rPr lang="en-US" sz="1800" b="1" dirty="0">
                <a:solidFill>
                  <a:schemeClr val="tx1"/>
                </a:solidFill>
              </a:rPr>
              <a:t>Ask the user </a:t>
            </a:r>
            <a:r>
              <a:rPr lang="en-US" sz="1800" dirty="0">
                <a:solidFill>
                  <a:schemeClr val="tx1"/>
                </a:solidFill>
              </a:rPr>
              <a:t>how many </a:t>
            </a:r>
            <a:r>
              <a:rPr lang="en-US" sz="1800" u="sng" dirty="0">
                <a:solidFill>
                  <a:schemeClr val="tx1"/>
                </a:solidFill>
              </a:rPr>
              <a:t>hours they worked</a:t>
            </a:r>
            <a:r>
              <a:rPr lang="en-US" sz="1800" dirty="0">
                <a:solidFill>
                  <a:schemeClr val="tx1"/>
                </a:solidFill>
              </a:rPr>
              <a:t> today</a:t>
            </a:r>
          </a:p>
          <a:p>
            <a:pPr marL="60325"/>
            <a:r>
              <a:rPr lang="en-US" sz="1800" dirty="0">
                <a:solidFill>
                  <a:schemeClr val="tx1"/>
                </a:solidFill>
              </a:rPr>
              <a:t>2. If the number of hours worked &lt; = 8,</a:t>
            </a:r>
          </a:p>
          <a:p>
            <a:pPr marL="60325"/>
            <a:r>
              <a:rPr lang="en-US" sz="1800" dirty="0">
                <a:solidFill>
                  <a:schemeClr val="tx1"/>
                </a:solidFill>
              </a:rPr>
              <a:t>   compute </a:t>
            </a:r>
            <a:r>
              <a:rPr lang="en-US" sz="1800" u="sng" dirty="0">
                <a:solidFill>
                  <a:schemeClr val="tx1"/>
                </a:solidFill>
              </a:rPr>
              <a:t>total pay</a:t>
            </a:r>
            <a:r>
              <a:rPr lang="en-US" sz="1800" dirty="0">
                <a:solidFill>
                  <a:schemeClr val="tx1"/>
                </a:solidFill>
              </a:rPr>
              <a:t> without overtime</a:t>
            </a:r>
          </a:p>
          <a:p>
            <a:pPr marL="60325"/>
            <a:r>
              <a:rPr lang="en-US" sz="1800" dirty="0">
                <a:solidFill>
                  <a:schemeClr val="tx1"/>
                </a:solidFill>
              </a:rPr>
              <a:t>   otherwise,</a:t>
            </a:r>
          </a:p>
          <a:p>
            <a:pPr marL="60325"/>
            <a:r>
              <a:rPr lang="en-US" sz="1800" dirty="0">
                <a:solidFill>
                  <a:schemeClr val="tx1"/>
                </a:solidFill>
              </a:rPr>
              <a:t>   compute </a:t>
            </a:r>
            <a:r>
              <a:rPr lang="en-US" sz="1800" u="sng" dirty="0">
                <a:solidFill>
                  <a:schemeClr val="tx1"/>
                </a:solidFill>
              </a:rPr>
              <a:t>total pay</a:t>
            </a:r>
            <a:r>
              <a:rPr lang="en-US" sz="1800" dirty="0">
                <a:solidFill>
                  <a:schemeClr val="tx1"/>
                </a:solidFill>
              </a:rPr>
              <a:t> with overtime pay</a:t>
            </a:r>
          </a:p>
          <a:p>
            <a:pPr marL="60325"/>
            <a:r>
              <a:rPr lang="en-US" sz="1800" dirty="0">
                <a:solidFill>
                  <a:schemeClr val="tx1"/>
                </a:solidFill>
              </a:rPr>
              <a:t>3. </a:t>
            </a:r>
            <a:r>
              <a:rPr lang="en-US" sz="1800" b="1" dirty="0">
                <a:solidFill>
                  <a:schemeClr val="tx1"/>
                </a:solidFill>
              </a:rPr>
              <a:t>Print </a:t>
            </a:r>
            <a:r>
              <a:rPr lang="en-US" sz="1800" u="sng" dirty="0">
                <a:solidFill>
                  <a:schemeClr val="tx1"/>
                </a:solidFill>
              </a:rPr>
              <a:t>total pay</a:t>
            </a:r>
            <a:endParaRPr lang="en-US" sz="1800" dirty="0">
              <a:solidFill>
                <a:schemeClr val="tx1"/>
              </a:solidFill>
            </a:endParaRPr>
          </a:p>
        </p:txBody>
      </p:sp>
      <p:sp>
        <p:nvSpPr>
          <p:cNvPr id="8" name="Rectangle 4"/>
          <p:cNvSpPr>
            <a:spLocks noChangeArrowheads="1"/>
          </p:cNvSpPr>
          <p:nvPr/>
        </p:nvSpPr>
        <p:spPr bwMode="auto">
          <a:xfrm>
            <a:off x="1905000" y="4992469"/>
            <a:ext cx="5486400" cy="646331"/>
          </a:xfrm>
          <a:prstGeom prst="rect">
            <a:avLst/>
          </a:prstGeom>
          <a:solidFill>
            <a:schemeClr val="bg1"/>
          </a:solidFill>
          <a:ln w="9525" algn="ctr">
            <a:noFill/>
            <a:miter lim="800000"/>
            <a:headEnd/>
            <a:tailEnd/>
          </a:ln>
        </p:spPr>
        <p:txBody>
          <a:bodyPr>
            <a:spAutoFit/>
          </a:bodyPr>
          <a:lstStyle/>
          <a:p>
            <a:r>
              <a:rPr lang="en-US" sz="1800" u="sng" dirty="0">
                <a:solidFill>
                  <a:schemeClr val="tx1"/>
                </a:solidFill>
                <a:latin typeface="Verdana" pitchFamily="34" charset="0"/>
              </a:rPr>
              <a:t>Underlined</a:t>
            </a:r>
            <a:r>
              <a:rPr lang="en-US" sz="1800" dirty="0">
                <a:solidFill>
                  <a:schemeClr val="tx1"/>
                </a:solidFill>
                <a:latin typeface="Verdana" pitchFamily="34" charset="0"/>
              </a:rPr>
              <a:t> words are information items that appear repeatedly in the algorithm.</a:t>
            </a:r>
          </a:p>
        </p:txBody>
      </p:sp>
      <p:sp>
        <p:nvSpPr>
          <p:cNvPr id="9" name="Line 8"/>
          <p:cNvSpPr>
            <a:spLocks noChangeShapeType="1"/>
          </p:cNvSpPr>
          <p:nvPr/>
        </p:nvSpPr>
        <p:spPr bwMode="auto">
          <a:xfrm>
            <a:off x="2362200" y="2299136"/>
            <a:ext cx="228600" cy="381000"/>
          </a:xfrm>
          <a:prstGeom prst="line">
            <a:avLst/>
          </a:prstGeom>
          <a:noFill/>
          <a:ln w="38100">
            <a:solidFill>
              <a:srgbClr val="FF0000"/>
            </a:solidFill>
            <a:round/>
            <a:headEnd/>
            <a:tailEnd type="triangle" w="med" len="med"/>
          </a:ln>
        </p:spPr>
        <p:txBody>
          <a:bodyPr wrap="square">
            <a:spAutoFit/>
          </a:bodyPr>
          <a:lstStyle/>
          <a:p>
            <a:endParaRPr lang="en-US"/>
          </a:p>
        </p:txBody>
      </p:sp>
      <p:sp>
        <p:nvSpPr>
          <p:cNvPr id="10" name="Line 7"/>
          <p:cNvSpPr>
            <a:spLocks noChangeShapeType="1"/>
          </p:cNvSpPr>
          <p:nvPr/>
        </p:nvSpPr>
        <p:spPr bwMode="auto">
          <a:xfrm flipV="1">
            <a:off x="2575034" y="4648200"/>
            <a:ext cx="457200" cy="457200"/>
          </a:xfrm>
          <a:prstGeom prst="line">
            <a:avLst/>
          </a:prstGeom>
          <a:noFill/>
          <a:ln w="38100">
            <a:solidFill>
              <a:srgbClr val="FF0000"/>
            </a:solidFill>
            <a:round/>
            <a:headEnd/>
            <a:tailEnd type="triangle" w="med" len="med"/>
          </a:ln>
        </p:spPr>
        <p:txBody>
          <a:bodyPr wrap="square">
            <a:spAutoFit/>
          </a:bodyPr>
          <a:lstStyle/>
          <a:p>
            <a:endParaRPr lang="en-US"/>
          </a:p>
        </p:txBody>
      </p:sp>
      <p:sp>
        <p:nvSpPr>
          <p:cNvPr id="3" name="Footer Placeholder 2"/>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884545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the Algorithm</a:t>
            </a:r>
            <a:endParaRPr lang="en-US" dirty="0"/>
          </a:p>
        </p:txBody>
      </p:sp>
      <p:sp>
        <p:nvSpPr>
          <p:cNvPr id="3" name="Content Placeholder 2"/>
          <p:cNvSpPr>
            <a:spLocks noGrp="1"/>
          </p:cNvSpPr>
          <p:nvPr>
            <p:ph idx="1"/>
          </p:nvPr>
        </p:nvSpPr>
        <p:spPr/>
        <p:txBody>
          <a:bodyPr/>
          <a:lstStyle/>
          <a:p>
            <a:r>
              <a:rPr lang="en-US" dirty="0" smtClean="0"/>
              <a:t>Decision Making and Design</a:t>
            </a:r>
          </a:p>
          <a:p>
            <a:pPr lvl="1"/>
            <a:r>
              <a:rPr lang="en-US" dirty="0" smtClean="0"/>
              <a:t>Convert problem statement into list of steps or actions</a:t>
            </a:r>
          </a:p>
          <a:p>
            <a:pPr lvl="1"/>
            <a:r>
              <a:rPr lang="en-US" dirty="0" smtClean="0"/>
              <a:t>Only simplest algorithms execute same series of actions every time they run</a:t>
            </a:r>
          </a:p>
          <a:p>
            <a:pPr lvl="1"/>
            <a:r>
              <a:rPr lang="en-US" dirty="0" smtClean="0"/>
              <a:t>Complex problems involve choices and include decision points</a:t>
            </a: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15000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152400"/>
            <a:ext cx="8229600" cy="1143000"/>
          </a:xfrm>
        </p:spPr>
        <p:txBody>
          <a:bodyPr/>
          <a:lstStyle/>
          <a:p>
            <a:pPr eaLnBrk="1" hangingPunct="1">
              <a:defRPr/>
            </a:pPr>
            <a:r>
              <a:rPr lang="en-US" dirty="0" smtClean="0"/>
              <a:t>Top-Down Design</a:t>
            </a:r>
          </a:p>
        </p:txBody>
      </p:sp>
      <p:sp>
        <p:nvSpPr>
          <p:cNvPr id="72706" name="Rectangle 3"/>
          <p:cNvSpPr>
            <a:spLocks noGrp="1" noChangeArrowheads="1"/>
          </p:cNvSpPr>
          <p:nvPr>
            <p:ph type="body" sz="half" idx="1"/>
          </p:nvPr>
        </p:nvSpPr>
        <p:spPr>
          <a:xfrm>
            <a:off x="304800" y="1447800"/>
            <a:ext cx="8686800" cy="2286000"/>
          </a:xfrm>
        </p:spPr>
        <p:txBody>
          <a:bodyPr/>
          <a:lstStyle/>
          <a:p>
            <a:pPr eaLnBrk="1" hangingPunct="1"/>
            <a:r>
              <a:rPr lang="en-US" smtClean="0">
                <a:effectLst/>
              </a:rPr>
              <a:t>Problem is divided into a series of high-level tasks</a:t>
            </a:r>
          </a:p>
          <a:p>
            <a:pPr eaLnBrk="1" hangingPunct="1"/>
            <a:r>
              <a:rPr lang="en-US" smtClean="0">
                <a:effectLst/>
              </a:rPr>
              <a:t>Detailed subtasks are created from high-level tasks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657600"/>
            <a:ext cx="7010400" cy="2545080"/>
          </a:xfrm>
          <a:prstGeom prst="rect">
            <a:avLst/>
          </a:prstGeom>
        </p:spPr>
      </p:pic>
      <p:sp>
        <p:nvSpPr>
          <p:cNvPr id="3" name="Footer Placeholder 2"/>
          <p:cNvSpPr>
            <a:spLocks noGrp="1"/>
          </p:cNvSpPr>
          <p:nvPr>
            <p:ph type="ftr" sz="quarter" idx="3"/>
          </p:nvPr>
        </p:nvSpPr>
        <p:spPr>
          <a:xfrm>
            <a:off x="2895600" y="6400800"/>
            <a:ext cx="2514600" cy="304799"/>
          </a:xfrm>
        </p:spPr>
        <p:txBody>
          <a:bodyPr/>
          <a:lstStyle/>
          <a:p>
            <a:r>
              <a:rPr lang="en-US" dirty="0" smtClean="0"/>
              <a:t>Fairleigh Dickinson University </a:t>
            </a:r>
            <a:endParaRPr lang="en-US" dirty="0"/>
          </a:p>
        </p:txBody>
      </p:sp>
    </p:spTree>
    <p:extLst>
      <p:ext uri="{BB962C8B-B14F-4D97-AF65-F5344CB8AC3E}">
        <p14:creationId xmlns:p14="http://schemas.microsoft.com/office/powerpoint/2010/main" val="110814980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defRPr/>
            </a:pPr>
            <a:r>
              <a:rPr lang="en-US" dirty="0" smtClean="0"/>
              <a:t>Object-Oriented Analysis</a:t>
            </a:r>
          </a:p>
        </p:txBody>
      </p:sp>
      <p:pic>
        <p:nvPicPr>
          <p:cNvPr id="74757" name="Picture 3"/>
          <p:cNvPicPr>
            <a:picLocks noChangeAspect="1"/>
          </p:cNvPicPr>
          <p:nvPr/>
        </p:nvPicPr>
        <p:blipFill>
          <a:blip r:embed="rId3" cstate="print"/>
          <a:srcRect/>
          <a:stretch>
            <a:fillRect/>
          </a:stretch>
        </p:blipFill>
        <p:spPr bwMode="auto">
          <a:xfrm>
            <a:off x="4267200" y="1752600"/>
            <a:ext cx="4572000" cy="4038600"/>
          </a:xfrm>
          <a:prstGeom prst="rect">
            <a:avLst/>
          </a:prstGeom>
          <a:noFill/>
          <a:ln w="9525">
            <a:noFill/>
            <a:miter lim="800000"/>
            <a:headEnd/>
            <a:tailEnd/>
          </a:ln>
        </p:spPr>
      </p:pic>
      <p:sp>
        <p:nvSpPr>
          <p:cNvPr id="74754" name="Rectangle 4"/>
          <p:cNvSpPr>
            <a:spLocks noGrp="1" noChangeArrowheads="1"/>
          </p:cNvSpPr>
          <p:nvPr>
            <p:ph sz="half" idx="1"/>
          </p:nvPr>
        </p:nvSpPr>
        <p:spPr>
          <a:xfrm>
            <a:off x="457200" y="1600200"/>
            <a:ext cx="4495800" cy="4525963"/>
          </a:xfrm>
        </p:spPr>
        <p:txBody>
          <a:bodyPr/>
          <a:lstStyle/>
          <a:p>
            <a:pPr eaLnBrk="1" hangingPunct="1"/>
            <a:r>
              <a:rPr lang="en-US" dirty="0" smtClean="0">
                <a:effectLst/>
              </a:rPr>
              <a:t>Classes (categories of inputs) are identified</a:t>
            </a:r>
          </a:p>
          <a:p>
            <a:pPr eaLnBrk="1" hangingPunct="1"/>
            <a:r>
              <a:rPr lang="en-US" dirty="0" smtClean="0">
                <a:effectLst/>
              </a:rPr>
              <a:t>Classes are defined by information (data) and actions (methods or behaviors)</a:t>
            </a:r>
          </a:p>
          <a:p>
            <a:pPr eaLnBrk="1" hangingPunct="1"/>
            <a:r>
              <a:rPr lang="en-US" dirty="0" smtClean="0">
                <a:effectLst/>
              </a:rPr>
              <a:t>Reusability is key</a:t>
            </a:r>
          </a:p>
        </p:txBody>
      </p:sp>
      <p:sp>
        <p:nvSpPr>
          <p:cNvPr id="2" name="Footer Placeholder 1"/>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4286210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Oriented Problem Solving</a:t>
            </a:r>
            <a:endParaRPr lang="en-US" dirty="0"/>
          </a:p>
        </p:txBody>
      </p:sp>
      <p:sp>
        <p:nvSpPr>
          <p:cNvPr id="3" name="Content Placeholder 2"/>
          <p:cNvSpPr>
            <a:spLocks noGrp="1"/>
          </p:cNvSpPr>
          <p:nvPr>
            <p:ph idx="1"/>
          </p:nvPr>
        </p:nvSpPr>
        <p:spPr/>
        <p:txBody>
          <a:bodyPr/>
          <a:lstStyle/>
          <a:p>
            <a:r>
              <a:rPr lang="en-US" dirty="0" smtClean="0"/>
              <a:t>Object- Oriented System Analysis and Design (OOSA &amp; D) </a:t>
            </a:r>
          </a:p>
          <a:p>
            <a:pPr lvl="1"/>
            <a:r>
              <a:rPr lang="en-US" dirty="0" smtClean="0"/>
              <a:t>A problem solution is a program consisting of a system of interacting classes of objects</a:t>
            </a:r>
          </a:p>
          <a:p>
            <a:pPr lvl="1"/>
            <a:r>
              <a:rPr lang="en-US" dirty="0" smtClean="0"/>
              <a:t>A class is a set of objects having the same type</a:t>
            </a:r>
          </a:p>
          <a:p>
            <a:pPr lvl="1"/>
            <a:r>
              <a:rPr lang="en-US" dirty="0" smtClean="0"/>
              <a:t>For example a solution with JAVA consist of</a:t>
            </a:r>
          </a:p>
          <a:p>
            <a:pPr lvl="2"/>
            <a:r>
              <a:rPr lang="en-US" dirty="0" smtClean="0"/>
              <a:t>A class with a single module (function)</a:t>
            </a:r>
          </a:p>
          <a:p>
            <a:pPr lvl="2"/>
            <a:r>
              <a:rPr lang="en-US" dirty="0" smtClean="0"/>
              <a:t>Several functions and/ or classes working together</a:t>
            </a:r>
          </a:p>
          <a:p>
            <a:pPr lvl="2"/>
            <a:r>
              <a:rPr lang="en-US" dirty="0" smtClean="0"/>
              <a:t>Other blocks of code</a:t>
            </a: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3929299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Abstraction separates the purpose of an object from its implementation</a:t>
            </a:r>
          </a:p>
          <a:p>
            <a:r>
              <a:rPr lang="en-US" dirty="0" smtClean="0"/>
              <a:t>Specification of each module or class are written before the implementation</a:t>
            </a:r>
          </a:p>
          <a:p>
            <a:r>
              <a:rPr lang="en-US" dirty="0" smtClean="0"/>
              <a:t> Abstract Data types (ADT):</a:t>
            </a:r>
          </a:p>
          <a:p>
            <a:pPr lvl="1"/>
            <a:r>
              <a:rPr lang="en-US" dirty="0" smtClean="0"/>
              <a:t>A collection of data and a set of operation that perform on the data</a:t>
            </a:r>
          </a:p>
          <a:p>
            <a:pPr lvl="1"/>
            <a:r>
              <a:rPr lang="en-US" dirty="0" smtClean="0"/>
              <a:t>An ADT’s operations can be used without knowing their implementations or how data is stored, as long as the interface to the ADT is precisely specified</a:t>
            </a:r>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130836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Analysis and Design (OOA &amp; 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Analysis:</a:t>
            </a:r>
          </a:p>
          <a:p>
            <a:pPr lvl="1"/>
            <a:r>
              <a:rPr lang="en-US" dirty="0" smtClean="0"/>
              <a:t> is the process of breaking down the problem in order to understand it more clearly.</a:t>
            </a:r>
          </a:p>
          <a:p>
            <a:pPr lvl="1"/>
            <a:r>
              <a:rPr lang="en-US" dirty="0" smtClean="0"/>
              <a:t>It uses the domain knowledge</a:t>
            </a:r>
          </a:p>
          <a:p>
            <a:pPr lvl="1"/>
            <a:r>
              <a:rPr lang="en-US" dirty="0" smtClean="0"/>
              <a:t>The goal is to definite what the solution must do, not how it must do it</a:t>
            </a:r>
          </a:p>
          <a:p>
            <a:r>
              <a:rPr lang="en-US" dirty="0" smtClean="0"/>
              <a:t>OOA (Object Oriented Analysis)</a:t>
            </a:r>
          </a:p>
          <a:p>
            <a:pPr lvl="1"/>
            <a:r>
              <a:rPr lang="en-US" dirty="0" smtClean="0"/>
              <a:t> tries to cast the problem into a collection of interacting objects</a:t>
            </a:r>
          </a:p>
          <a:p>
            <a:pPr lvl="1"/>
            <a:r>
              <a:rPr lang="en-US" dirty="0" smtClean="0"/>
              <a:t>It define an understating of the problem and the requirements of a solution in terms of objects</a:t>
            </a:r>
          </a:p>
          <a:p>
            <a:pPr lvl="1"/>
            <a:r>
              <a:rPr lang="en-US" dirty="0" smtClean="0"/>
              <a:t>It does not provide a solution</a:t>
            </a: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2507216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Object-Oriented Design (OOD)</a:t>
            </a:r>
            <a:endParaRPr lang="en-US" dirty="0"/>
          </a:p>
        </p:txBody>
      </p:sp>
      <p:sp>
        <p:nvSpPr>
          <p:cNvPr id="3" name="Content Placeholder 2"/>
          <p:cNvSpPr>
            <a:spLocks noGrp="1"/>
          </p:cNvSpPr>
          <p:nvPr>
            <p:ph idx="1"/>
          </p:nvPr>
        </p:nvSpPr>
        <p:spPr/>
        <p:txBody>
          <a:bodyPr/>
          <a:lstStyle/>
          <a:p>
            <a:r>
              <a:rPr lang="en-US" dirty="0" smtClean="0"/>
              <a:t>OOD is the act of using the results of an object-oriented analysis to describe a solution as a set of objects and how they interact</a:t>
            </a:r>
          </a:p>
          <a:p>
            <a:r>
              <a:rPr lang="en-US" dirty="0" smtClean="0"/>
              <a:t>Interactions between a pair of objects are called collaborations.</a:t>
            </a:r>
          </a:p>
          <a:p>
            <a:r>
              <a:rPr lang="en-US" dirty="0" smtClean="0"/>
              <a:t>One object sends message to another as a means of asking the latter to perform some service or task on its behalf.</a:t>
            </a:r>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731003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Concept of Software Engineering</a:t>
            </a:r>
            <a:endParaRPr lang="en-US" dirty="0"/>
          </a:p>
        </p:txBody>
      </p:sp>
      <p:sp>
        <p:nvSpPr>
          <p:cNvPr id="3" name="Content Placeholder 2"/>
          <p:cNvSpPr>
            <a:spLocks noGrp="1"/>
          </p:cNvSpPr>
          <p:nvPr>
            <p:ph idx="1"/>
          </p:nvPr>
        </p:nvSpPr>
        <p:spPr/>
        <p:txBody>
          <a:bodyPr/>
          <a:lstStyle/>
          <a:p>
            <a:r>
              <a:rPr lang="en-US" dirty="0" smtClean="0"/>
              <a:t>Coding without a solution design increase debagging time and increase possibility to develop wrong product</a:t>
            </a:r>
          </a:p>
          <a:p>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1298363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Software </a:t>
            </a:r>
            <a:r>
              <a:rPr lang="en-US" dirty="0"/>
              <a:t>is designed and built by software engineers.</a:t>
            </a:r>
          </a:p>
          <a:p>
            <a:pPr lvl="0"/>
            <a:r>
              <a:rPr lang="en-US" dirty="0"/>
              <a:t>Software is used by virtually everyone in society.</a:t>
            </a:r>
          </a:p>
          <a:p>
            <a:pPr lvl="0"/>
            <a:r>
              <a:rPr lang="en-US" dirty="0"/>
              <a:t>Software is pervasive in our commerce, our culture, and our everyday lives.</a:t>
            </a:r>
          </a:p>
          <a:p>
            <a:pPr lvl="0"/>
            <a:r>
              <a:rPr lang="en-US" dirty="0"/>
              <a:t>Software engineers have a moral obligation to build reliable software that does no harm to other people.. </a:t>
            </a:r>
          </a:p>
          <a:p>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312918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idx="1"/>
          </p:nvPr>
        </p:nvSpPr>
        <p:spPr/>
        <p:txBody>
          <a:bodyPr/>
          <a:lstStyle/>
          <a:p>
            <a:pPr lvl="0"/>
            <a:r>
              <a:rPr lang="en-US" dirty="0"/>
              <a:t>Software is both a product and a vehicle for delivering a product (information).</a:t>
            </a:r>
          </a:p>
          <a:p>
            <a:pPr lvl="0"/>
            <a:r>
              <a:rPr lang="en-US" dirty="0"/>
              <a:t>Software is engineered not manufactured.</a:t>
            </a:r>
          </a:p>
          <a:p>
            <a:pPr lvl="0"/>
            <a:r>
              <a:rPr lang="en-US" dirty="0"/>
              <a:t>Software does not wear out, but it does deteriorate.</a:t>
            </a:r>
          </a:p>
          <a:p>
            <a:pPr lvl="0"/>
            <a:r>
              <a:rPr lang="en-US" dirty="0"/>
              <a:t>Industry is moving toward component-based software construction, but most software is still custom-built.</a:t>
            </a:r>
          </a:p>
          <a:p>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3091772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dirty="0"/>
              <a:t>Software Application Domains</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dirty="0"/>
              <a:t>System software</a:t>
            </a:r>
          </a:p>
          <a:p>
            <a:pPr lvl="0"/>
            <a:r>
              <a:rPr lang="en-US" dirty="0"/>
              <a:t>Application software</a:t>
            </a:r>
          </a:p>
          <a:p>
            <a:pPr lvl="0"/>
            <a:r>
              <a:rPr lang="en-US" dirty="0"/>
              <a:t>Engineering or Scientific Software</a:t>
            </a:r>
          </a:p>
          <a:p>
            <a:pPr lvl="0"/>
            <a:r>
              <a:rPr lang="en-US" dirty="0"/>
              <a:t>Embedded software</a:t>
            </a:r>
          </a:p>
          <a:p>
            <a:pPr lvl="0"/>
            <a:r>
              <a:rPr lang="en-US" dirty="0"/>
              <a:t>Product-line software (includes entertainment software)</a:t>
            </a:r>
          </a:p>
          <a:p>
            <a:pPr lvl="0"/>
            <a:r>
              <a:rPr lang="en-US" dirty="0"/>
              <a:t>Web-Applications (includes </a:t>
            </a:r>
            <a:r>
              <a:rPr lang="en-US" dirty="0" err="1"/>
              <a:t>MobileApps</a:t>
            </a:r>
            <a:r>
              <a:rPr lang="en-US" dirty="0"/>
              <a:t>)</a:t>
            </a:r>
          </a:p>
          <a:p>
            <a:pPr lvl="0"/>
            <a:r>
              <a:rPr lang="en-US" dirty="0"/>
              <a:t>Artificial intelligence software</a:t>
            </a:r>
          </a:p>
          <a:p>
            <a:endParaRPr lang="en-US"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471654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Software </a:t>
            </a:r>
            <a:r>
              <a:rPr lang="en-US" dirty="0" smtClean="0"/>
              <a:t>Challenges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Open-world computing</a:t>
            </a:r>
            <a:endParaRPr lang="en-US" sz="2000" dirty="0"/>
          </a:p>
          <a:p>
            <a:pPr lvl="1"/>
            <a:r>
              <a:rPr lang="en-US" dirty="0"/>
              <a:t>Creating software to allow machines of all sizes to communicate with each other across vast networks</a:t>
            </a:r>
            <a:endParaRPr lang="en-US" sz="1800" dirty="0"/>
          </a:p>
          <a:p>
            <a:pPr lvl="0"/>
            <a:r>
              <a:rPr lang="en-US" dirty="0" err="1"/>
              <a:t>Netsourcing</a:t>
            </a:r>
            <a:endParaRPr lang="en-US" sz="2000" dirty="0"/>
          </a:p>
          <a:p>
            <a:pPr lvl="1"/>
            <a:r>
              <a:rPr lang="en-US" dirty="0"/>
              <a:t>Architecting simple and sophisticated applications that benefit targeted end-user markets worldwide</a:t>
            </a:r>
            <a:endParaRPr lang="en-US" sz="1800" dirty="0"/>
          </a:p>
          <a:p>
            <a:pPr lvl="0"/>
            <a:r>
              <a:rPr lang="en-US" dirty="0"/>
              <a:t>Open Source</a:t>
            </a:r>
            <a:endParaRPr lang="en-US" sz="2000" dirty="0"/>
          </a:p>
          <a:p>
            <a:pPr lvl="1"/>
            <a:r>
              <a:rPr lang="en-US" dirty="0"/>
              <a:t>Distributing source code for computing applications so customers can make local modifications easily and reliably</a:t>
            </a:r>
            <a:endParaRPr lang="en-US" sz="1800" dirty="0"/>
          </a:p>
        </p:txBody>
      </p:sp>
      <p:sp>
        <p:nvSpPr>
          <p:cNvPr id="4" name="Footer Placeholder 3"/>
          <p:cNvSpPr>
            <a:spLocks noGrp="1"/>
          </p:cNvSpPr>
          <p:nvPr>
            <p:ph type="ftr" sz="quarter" idx="11"/>
          </p:nvPr>
        </p:nvSpPr>
        <p:spPr/>
        <p:txBody>
          <a:bodyPr/>
          <a:lstStyle/>
          <a:p>
            <a:r>
              <a:rPr lang="en-US" smtClean="0"/>
              <a:t>Fairleigh Dickinson University </a:t>
            </a:r>
            <a:endParaRPr lang="en-US"/>
          </a:p>
        </p:txBody>
      </p:sp>
    </p:spTree>
    <p:extLst>
      <p:ext uri="{BB962C8B-B14F-4D97-AF65-F5344CB8AC3E}">
        <p14:creationId xmlns:p14="http://schemas.microsoft.com/office/powerpoint/2010/main" val="2524301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2609</Words>
  <Application>Microsoft Office PowerPoint</Application>
  <PresentationFormat>On-screen Show (4:3)</PresentationFormat>
  <Paragraphs>405</Paragraphs>
  <Slides>48</Slides>
  <Notes>35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Software Engineering  </vt:lpstr>
      <vt:lpstr>Objectives of the Course</vt:lpstr>
      <vt:lpstr>Focus: Acquire Technical Knowledge</vt:lpstr>
      <vt:lpstr>Acquire Managerial Knowledge</vt:lpstr>
      <vt:lpstr>Key Concept of Software Engineering</vt:lpstr>
      <vt:lpstr>Overview</vt:lpstr>
      <vt:lpstr>Software</vt:lpstr>
      <vt:lpstr>  Software Application Domains </vt:lpstr>
      <vt:lpstr>New Software Challenges</vt:lpstr>
      <vt:lpstr>Reasons for Legacy System Evolution</vt:lpstr>
      <vt:lpstr>Software domain</vt:lpstr>
      <vt:lpstr>Why is Software Development difficult?</vt:lpstr>
      <vt:lpstr>Software Development is more than just  Writing Code</vt:lpstr>
      <vt:lpstr>Techniques, Methodologies and Tools</vt:lpstr>
      <vt:lpstr>Computer Science vs. Engineering</vt:lpstr>
      <vt:lpstr>Software Engineering:  A Problem Solving Activity</vt:lpstr>
      <vt:lpstr>Software Engineering</vt:lpstr>
      <vt:lpstr>Cont..</vt:lpstr>
      <vt:lpstr>Life Cycle of an Information System</vt:lpstr>
      <vt:lpstr>System Development Life Cycle</vt:lpstr>
      <vt:lpstr>Six Steps in the SDLC</vt:lpstr>
      <vt:lpstr>Problem &amp; Opportunity Identification</vt:lpstr>
      <vt:lpstr>Analysis </vt:lpstr>
      <vt:lpstr>Design </vt:lpstr>
      <vt:lpstr>Development and Documentation</vt:lpstr>
      <vt:lpstr>Testing and Installation</vt:lpstr>
      <vt:lpstr>Maintenance and Evaluation</vt:lpstr>
      <vt:lpstr>Joint Application Development</vt:lpstr>
      <vt:lpstr>The Life Cycle of a Program</vt:lpstr>
      <vt:lpstr>Program Development Life Cycle</vt:lpstr>
      <vt:lpstr>Step 1: Describing the Problem</vt:lpstr>
      <vt:lpstr>Step 2: Making a Plan</vt:lpstr>
      <vt:lpstr>Step 3: Coding </vt:lpstr>
      <vt:lpstr>Step 4: Debugging </vt:lpstr>
      <vt:lpstr>Step 5: Finishing the Project</vt:lpstr>
      <vt:lpstr>Describing the Problem</vt:lpstr>
      <vt:lpstr>Creating Problem Statements</vt:lpstr>
      <vt:lpstr>Parking Garage Example</vt:lpstr>
      <vt:lpstr>Making a Plan</vt:lpstr>
      <vt:lpstr>Flowchart</vt:lpstr>
      <vt:lpstr>Pseudocode</vt:lpstr>
      <vt:lpstr>Developing the Algorithm</vt:lpstr>
      <vt:lpstr>Top-Down Design</vt:lpstr>
      <vt:lpstr>Object-Oriented Analysis</vt:lpstr>
      <vt:lpstr>Object Oriented Problem Solving</vt:lpstr>
      <vt:lpstr>Abstraction </vt:lpstr>
      <vt:lpstr>Object-Oriented Analysis and Design (OOA &amp; D)</vt:lpstr>
      <vt:lpstr>Object-Oriented Design (OOD)</vt:lpstr>
    </vt:vector>
  </TitlesOfParts>
  <Company>Fairleigh Dickinson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CSCI6620.82 or 83</dc:title>
  <dc:creator>FDU User</dc:creator>
  <cp:lastModifiedBy>FDU User</cp:lastModifiedBy>
  <cp:revision>21</cp:revision>
  <dcterms:created xsi:type="dcterms:W3CDTF">2015-01-28T20:05:04Z</dcterms:created>
  <dcterms:modified xsi:type="dcterms:W3CDTF">2016-01-26T21:14:49Z</dcterms:modified>
</cp:coreProperties>
</file>