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71" r:id="rId7"/>
    <p:sldId id="272" r:id="rId8"/>
    <p:sldId id="273" r:id="rId9"/>
    <p:sldId id="274" r:id="rId10"/>
    <p:sldId id="275" r:id="rId11"/>
    <p:sldId id="276" r:id="rId12"/>
    <p:sldId id="277" r:id="rId13"/>
    <p:sldId id="279" r:id="rId14"/>
    <p:sldId id="278" r:id="rId15"/>
    <p:sldId id="261" r:id="rId16"/>
    <p:sldId id="262" r:id="rId17"/>
    <p:sldId id="264" r:id="rId18"/>
    <p:sldId id="265" r:id="rId19"/>
    <p:sldId id="266" r:id="rId20"/>
    <p:sldId id="267" r:id="rId21"/>
    <p:sldId id="268" r:id="rId22"/>
    <p:sldId id="269" r:id="rId23"/>
    <p:sldId id="270"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28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799FC0-9A75-4940-A585-0CCD4587C8D9}"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349290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799FC0-9A75-4940-A585-0CCD4587C8D9}"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182221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799FC0-9A75-4940-A585-0CCD4587C8D9}"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7F0D7-589D-4347-B4C1-A648F1F2485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1238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799FC0-9A75-4940-A585-0CCD4587C8D9}"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2613839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799FC0-9A75-4940-A585-0CCD4587C8D9}"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7F0D7-589D-4347-B4C1-A648F1F2485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1533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799FC0-9A75-4940-A585-0CCD4587C8D9}"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1602842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799FC0-9A75-4940-A585-0CCD4587C8D9}"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3426365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799FC0-9A75-4940-A585-0CCD4587C8D9}"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251816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799FC0-9A75-4940-A585-0CCD4587C8D9}"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352461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799FC0-9A75-4940-A585-0CCD4587C8D9}"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3060101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799FC0-9A75-4940-A585-0CCD4587C8D9}" type="datetimeFigureOut">
              <a:rPr lang="en-US" smtClean="0"/>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4243993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99FC0-9A75-4940-A585-0CCD4587C8D9}" type="datetimeFigureOut">
              <a:rPr lang="en-US" smtClean="0"/>
              <a:t>5/2/2016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183633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799FC0-9A75-4940-A585-0CCD4587C8D9}" type="datetimeFigureOut">
              <a:rPr lang="en-US" smtClean="0"/>
              <a:t>5/2/2016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367558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99FC0-9A75-4940-A585-0CCD4587C8D9}" type="datetimeFigureOut">
              <a:rPr lang="en-US" smtClean="0"/>
              <a:t>5/2/2016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3213785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799FC0-9A75-4940-A585-0CCD4587C8D9}" type="datetimeFigureOut">
              <a:rPr lang="en-US" smtClean="0"/>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428351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799FC0-9A75-4940-A585-0CCD4587C8D9}" type="datetimeFigureOut">
              <a:rPr lang="en-US" smtClean="0"/>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7F0D7-589D-4347-B4C1-A648F1F24851}" type="slidenum">
              <a:rPr lang="en-US" smtClean="0"/>
              <a:t>‹#›</a:t>
            </a:fld>
            <a:endParaRPr lang="en-US"/>
          </a:p>
        </p:txBody>
      </p:sp>
    </p:spTree>
    <p:extLst>
      <p:ext uri="{BB962C8B-B14F-4D97-AF65-F5344CB8AC3E}">
        <p14:creationId xmlns:p14="http://schemas.microsoft.com/office/powerpoint/2010/main" val="47933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799FC0-9A75-4940-A585-0CCD4587C8D9}" type="datetimeFigureOut">
              <a:rPr lang="en-US" smtClean="0"/>
              <a:t>5/2/2016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D7F0D7-589D-4347-B4C1-A648F1F24851}" type="slidenum">
              <a:rPr lang="en-US" smtClean="0"/>
              <a:t>‹#›</a:t>
            </a:fld>
            <a:endParaRPr lang="en-US"/>
          </a:p>
        </p:txBody>
      </p:sp>
    </p:spTree>
    <p:extLst>
      <p:ext uri="{BB962C8B-B14F-4D97-AF65-F5344CB8AC3E}">
        <p14:creationId xmlns:p14="http://schemas.microsoft.com/office/powerpoint/2010/main" val="27332794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4086" y="703385"/>
            <a:ext cx="8825658" cy="2060558"/>
          </a:xfrm>
        </p:spPr>
        <p:txBody>
          <a:bodyPr/>
          <a:lstStyle/>
          <a:p>
            <a:pPr algn="ctr"/>
            <a:r>
              <a:rPr lang="en-US" dirty="0"/>
              <a:t>Online Entertainment Application</a:t>
            </a:r>
          </a:p>
        </p:txBody>
      </p:sp>
      <p:sp>
        <p:nvSpPr>
          <p:cNvPr id="3" name="Subtitle 2"/>
          <p:cNvSpPr>
            <a:spLocks noGrp="1"/>
          </p:cNvSpPr>
          <p:nvPr>
            <p:ph type="subTitle" idx="1"/>
          </p:nvPr>
        </p:nvSpPr>
        <p:spPr>
          <a:xfrm>
            <a:off x="1154955" y="2763943"/>
            <a:ext cx="8825658" cy="3162072"/>
          </a:xfrm>
        </p:spPr>
        <p:txBody>
          <a:bodyPr/>
          <a:lstStyle/>
          <a:p>
            <a:pPr algn="ctr"/>
            <a:endParaRPr lang="en-US" dirty="0"/>
          </a:p>
          <a:p>
            <a:pPr algn="ctr"/>
            <a:endParaRPr lang="en-US" dirty="0"/>
          </a:p>
          <a:p>
            <a:pPr algn="ctr"/>
            <a:r>
              <a:rPr lang="en-US" sz="2400" dirty="0"/>
              <a:t>Jay Popat(1685858)</a:t>
            </a:r>
          </a:p>
          <a:p>
            <a:pPr algn="ctr"/>
            <a:r>
              <a:rPr lang="en-US" sz="2400" dirty="0"/>
              <a:t>Rajesh Reddy(1682826)</a:t>
            </a:r>
          </a:p>
          <a:p>
            <a:pPr algn="ctr"/>
            <a:r>
              <a:rPr lang="en-US" sz="2400" dirty="0" err="1"/>
              <a:t>Kartik</a:t>
            </a:r>
            <a:r>
              <a:rPr lang="en-US" sz="2400" dirty="0"/>
              <a:t> </a:t>
            </a:r>
            <a:r>
              <a:rPr lang="en-US" sz="2400" dirty="0" err="1"/>
              <a:t>Savaliya</a:t>
            </a:r>
            <a:r>
              <a:rPr lang="en-US" sz="2400" dirty="0"/>
              <a:t>(1686977)</a:t>
            </a:r>
          </a:p>
        </p:txBody>
      </p:sp>
    </p:spTree>
    <p:extLst>
      <p:ext uri="{BB962C8B-B14F-4D97-AF65-F5344CB8AC3E}">
        <p14:creationId xmlns:p14="http://schemas.microsoft.com/office/powerpoint/2010/main" val="3725560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015"/>
            <a:ext cx="8596668" cy="703385"/>
          </a:xfrm>
        </p:spPr>
        <p:txBody>
          <a:bodyPr>
            <a:normAutofit/>
          </a:bodyPr>
          <a:lstStyle/>
          <a:p>
            <a:r>
              <a:rPr lang="en-US" dirty="0"/>
              <a:t>Use Case Diagram 3</a:t>
            </a:r>
          </a:p>
        </p:txBody>
      </p:sp>
      <p:sp>
        <p:nvSpPr>
          <p:cNvPr id="3" name="Content Placeholder 2"/>
          <p:cNvSpPr>
            <a:spLocks noGrp="1"/>
          </p:cNvSpPr>
          <p:nvPr>
            <p:ph idx="1"/>
          </p:nvPr>
        </p:nvSpPr>
        <p:spPr>
          <a:xfrm>
            <a:off x="756465" y="844062"/>
            <a:ext cx="8596668" cy="5758961"/>
          </a:xfrm>
        </p:spPr>
        <p:txBody>
          <a:bodyPr>
            <a:normAutofit/>
          </a:bodyPr>
          <a:lstStyle/>
          <a:p>
            <a:r>
              <a:rPr lang="en-US" dirty="0"/>
              <a:t>Use case name : playing games</a:t>
            </a:r>
          </a:p>
          <a:p>
            <a:r>
              <a:rPr lang="en-US" dirty="0"/>
              <a:t>Participating Actors : user: jay, advertiser: Sam</a:t>
            </a:r>
          </a:p>
          <a:p>
            <a:r>
              <a:rPr lang="en-US" dirty="0"/>
              <a:t>Flow of Events : 1. jay logged into the system and he wants to play some 						Games</a:t>
            </a:r>
          </a:p>
          <a:p>
            <a:pPr marL="0" indent="0">
              <a:buNone/>
            </a:pPr>
            <a:r>
              <a:rPr lang="en-US" dirty="0"/>
              <a:t>				   2. Jay entered into the games menu in the home page and 						enters into the games window.</a:t>
            </a:r>
          </a:p>
          <a:p>
            <a:pPr marL="0" indent="0">
              <a:buNone/>
            </a:pPr>
            <a:r>
              <a:rPr lang="en-US" dirty="0"/>
              <a:t>				  3. 	Jay clicks the particular game (ex: cricket) then advertiser 					will display a page of ad video for about less than a 							minute. 			</a:t>
            </a:r>
          </a:p>
          <a:p>
            <a:pPr marL="0" indent="0">
              <a:buNone/>
            </a:pPr>
            <a:r>
              <a:rPr lang="en-US" dirty="0"/>
              <a:t> 				  4. The advertisers sponsor some redeem points if he wins the 					game.(like XP points) 				</a:t>
            </a:r>
          </a:p>
          <a:p>
            <a:pPr marL="0" indent="0">
              <a:buNone/>
            </a:pPr>
            <a:r>
              <a:rPr lang="en-US" dirty="0"/>
              <a:t>  				  5. Jay enters into the game menu and he clicks the single 						player and he started playing the games..</a:t>
            </a:r>
          </a:p>
          <a:p>
            <a:r>
              <a:rPr lang="en-US" dirty="0"/>
              <a:t>Entry condition : jay logged into website.</a:t>
            </a:r>
          </a:p>
          <a:p>
            <a:r>
              <a:rPr lang="en-US" dirty="0"/>
              <a:t>Exit condition : jay started playing a game.</a:t>
            </a:r>
          </a:p>
        </p:txBody>
      </p:sp>
    </p:spTree>
    <p:extLst>
      <p:ext uri="{BB962C8B-B14F-4D97-AF65-F5344CB8AC3E}">
        <p14:creationId xmlns:p14="http://schemas.microsoft.com/office/powerpoint/2010/main" val="2434233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015"/>
            <a:ext cx="8596668" cy="703385"/>
          </a:xfrm>
        </p:spPr>
        <p:txBody>
          <a:bodyPr>
            <a:normAutofit/>
          </a:bodyPr>
          <a:lstStyle/>
          <a:p>
            <a:r>
              <a:rPr lang="en-US" dirty="0"/>
              <a:t>Use Case Diagram 4</a:t>
            </a:r>
          </a:p>
        </p:txBody>
      </p:sp>
      <p:sp>
        <p:nvSpPr>
          <p:cNvPr id="3" name="Content Placeholder 2"/>
          <p:cNvSpPr>
            <a:spLocks noGrp="1"/>
          </p:cNvSpPr>
          <p:nvPr>
            <p:ph idx="1"/>
          </p:nvPr>
        </p:nvSpPr>
        <p:spPr>
          <a:xfrm>
            <a:off x="756465" y="844062"/>
            <a:ext cx="8596668" cy="5758961"/>
          </a:xfrm>
        </p:spPr>
        <p:txBody>
          <a:bodyPr>
            <a:normAutofit/>
          </a:bodyPr>
          <a:lstStyle/>
          <a:p>
            <a:r>
              <a:rPr lang="en-US" dirty="0"/>
              <a:t>Use case name : editing the data of the user</a:t>
            </a:r>
          </a:p>
          <a:p>
            <a:r>
              <a:rPr lang="en-US" dirty="0"/>
              <a:t>Participating Actors : user: jay, admin: raj.</a:t>
            </a:r>
          </a:p>
          <a:p>
            <a:pPr algn="just"/>
            <a:r>
              <a:rPr lang="en-US" dirty="0"/>
              <a:t>Flow of Events : 1. jay logged into our website and open his account</a:t>
            </a:r>
          </a:p>
          <a:p>
            <a:pPr marL="0" indent="0" algn="just">
              <a:buNone/>
            </a:pPr>
            <a:r>
              <a:rPr lang="en-US" dirty="0"/>
              <a:t>				   2. Jay changes his full name and he changed his password.				   	   3. Jay logged out from the web site.		</a:t>
            </a:r>
          </a:p>
          <a:p>
            <a:pPr marL="0" indent="0" algn="just">
              <a:buNone/>
            </a:pPr>
            <a:r>
              <a:rPr lang="en-US" dirty="0"/>
              <a:t> 				  4. Raj enters the system as an admin.				</a:t>
            </a:r>
          </a:p>
          <a:p>
            <a:pPr marL="0" indent="0" algn="just">
              <a:buNone/>
            </a:pPr>
            <a:r>
              <a:rPr lang="en-US" dirty="0"/>
              <a:t>  				  5. Raj changes the name and the password of the user jay in 					the database, and he sends the acknowledgement to the 						jay Email that password has changed.</a:t>
            </a:r>
          </a:p>
          <a:p>
            <a:r>
              <a:rPr lang="en-US" dirty="0"/>
              <a:t>Entry condition : jay logged into our website.</a:t>
            </a:r>
          </a:p>
          <a:p>
            <a:r>
              <a:rPr lang="en-US" dirty="0"/>
              <a:t>Exit condition : raj sends acknowledge to jay email.</a:t>
            </a:r>
          </a:p>
          <a:p>
            <a:r>
              <a:rPr lang="en-US" dirty="0"/>
              <a:t>Quality requirement : if the update of password not satisfies the 									requirements of password then user should be able to 						change his password.</a:t>
            </a:r>
          </a:p>
        </p:txBody>
      </p:sp>
    </p:spTree>
    <p:extLst>
      <p:ext uri="{BB962C8B-B14F-4D97-AF65-F5344CB8AC3E}">
        <p14:creationId xmlns:p14="http://schemas.microsoft.com/office/powerpoint/2010/main" val="3878420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015"/>
            <a:ext cx="8596668" cy="703385"/>
          </a:xfrm>
        </p:spPr>
        <p:txBody>
          <a:bodyPr>
            <a:normAutofit/>
          </a:bodyPr>
          <a:lstStyle/>
          <a:p>
            <a:r>
              <a:rPr lang="en-US" dirty="0"/>
              <a:t>Use Case Diagram 5</a:t>
            </a:r>
          </a:p>
        </p:txBody>
      </p:sp>
      <p:sp>
        <p:nvSpPr>
          <p:cNvPr id="3" name="Content Placeholder 2"/>
          <p:cNvSpPr>
            <a:spLocks noGrp="1"/>
          </p:cNvSpPr>
          <p:nvPr>
            <p:ph idx="1"/>
          </p:nvPr>
        </p:nvSpPr>
        <p:spPr>
          <a:xfrm>
            <a:off x="756465" y="844062"/>
            <a:ext cx="8596668" cy="5758961"/>
          </a:xfrm>
        </p:spPr>
        <p:txBody>
          <a:bodyPr>
            <a:normAutofit/>
          </a:bodyPr>
          <a:lstStyle/>
          <a:p>
            <a:r>
              <a:rPr lang="en-US" dirty="0"/>
              <a:t>Use case name : registering for the system.</a:t>
            </a:r>
          </a:p>
          <a:p>
            <a:r>
              <a:rPr lang="en-US" dirty="0"/>
              <a:t>Participating Actors : anonymous user initiates the system. </a:t>
            </a:r>
            <a:r>
              <a:rPr lang="en-US" dirty="0" err="1"/>
              <a:t>Admin:raj</a:t>
            </a:r>
            <a:endParaRPr lang="en-US" dirty="0"/>
          </a:p>
          <a:p>
            <a:pPr algn="just"/>
            <a:r>
              <a:rPr lang="en-US" dirty="0"/>
              <a:t>Flow of Events : 1. anonymous user enters in to our website.				   				   2. anonymous user enters in to our website.</a:t>
            </a:r>
          </a:p>
          <a:p>
            <a:pPr marL="0" indent="0" algn="just">
              <a:buNone/>
            </a:pPr>
            <a:r>
              <a:rPr lang="en-US" dirty="0"/>
              <a:t>  	      			   3.Sign up page appears on screen and he or she fills his 							details and accepts the terms and conditions.	</a:t>
            </a:r>
          </a:p>
          <a:p>
            <a:pPr marL="0" indent="0" algn="just">
              <a:buNone/>
            </a:pPr>
            <a:r>
              <a:rPr lang="en-US" dirty="0"/>
              <a:t> 				  4. After submit the page the user will get message that you 						can access your account within 15 minutes.				</a:t>
            </a:r>
          </a:p>
          <a:p>
            <a:pPr marL="0" indent="0" algn="just">
              <a:buNone/>
            </a:pPr>
            <a:r>
              <a:rPr lang="en-US" dirty="0"/>
              <a:t>  				  5. Raj gets the new message in sign up page and he accepts 						the anonymous user request and sends acknowledge to 						user email.</a:t>
            </a:r>
          </a:p>
          <a:p>
            <a:r>
              <a:rPr lang="en-US" dirty="0"/>
              <a:t>Entry condition : anonymous user enter into website.</a:t>
            </a:r>
          </a:p>
          <a:p>
            <a:r>
              <a:rPr lang="en-US" dirty="0"/>
              <a:t>Exit condition : Raj sends email to user account.</a:t>
            </a:r>
          </a:p>
          <a:p>
            <a:r>
              <a:rPr lang="en-US" dirty="0"/>
              <a:t>Quality requirement : if the user was not registered successful he will be 							acknowledged by the admin.</a:t>
            </a:r>
          </a:p>
        </p:txBody>
      </p:sp>
    </p:spTree>
    <p:extLst>
      <p:ext uri="{BB962C8B-B14F-4D97-AF65-F5344CB8AC3E}">
        <p14:creationId xmlns:p14="http://schemas.microsoft.com/office/powerpoint/2010/main" val="2383759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206" y="360484"/>
            <a:ext cx="7766936" cy="788890"/>
          </a:xfrm>
        </p:spPr>
        <p:txBody>
          <a:bodyPr/>
          <a:lstStyle/>
          <a:p>
            <a:pPr algn="l"/>
            <a:r>
              <a:rPr lang="en-US" dirty="0"/>
              <a:t>Scenario</a:t>
            </a:r>
          </a:p>
        </p:txBody>
      </p:sp>
      <p:sp>
        <p:nvSpPr>
          <p:cNvPr id="3" name="Subtitle 2"/>
          <p:cNvSpPr>
            <a:spLocks noGrp="1"/>
          </p:cNvSpPr>
          <p:nvPr>
            <p:ph type="subTitle" idx="1"/>
          </p:nvPr>
        </p:nvSpPr>
        <p:spPr>
          <a:xfrm>
            <a:off x="1213338" y="1149374"/>
            <a:ext cx="8060665" cy="5172295"/>
          </a:xfrm>
        </p:spPr>
        <p:txBody>
          <a:bodyPr>
            <a:normAutofit/>
          </a:bodyPr>
          <a:lstStyle/>
          <a:p>
            <a:pPr algn="just"/>
            <a:endParaRPr lang="en-US" dirty="0"/>
          </a:p>
          <a:p>
            <a:pPr algn="just"/>
            <a:r>
              <a:rPr lang="en-US" dirty="0"/>
              <a:t>Scenario name : Listening to songs.</a:t>
            </a:r>
          </a:p>
          <a:p>
            <a:pPr algn="just"/>
            <a:r>
              <a:rPr lang="en-US" dirty="0"/>
              <a:t>Participating Actors : user: jay</a:t>
            </a:r>
          </a:p>
          <a:p>
            <a:pPr algn="just"/>
            <a:r>
              <a:rPr lang="en-US" dirty="0"/>
              <a:t>Flow of events : 1. Jay enters our system and he clicks the songs menu in 					  the menu bar.			   </a:t>
            </a:r>
          </a:p>
          <a:p>
            <a:pPr algn="just"/>
            <a:r>
              <a:rPr lang="en-US" dirty="0"/>
              <a:t> 			     2. Our system displays a list of songs by using the country.</a:t>
            </a:r>
          </a:p>
          <a:p>
            <a:pPr algn="just"/>
            <a:r>
              <a:rPr lang="en-US" dirty="0"/>
              <a:t>			     3. Jay clicks a particular country name and the system 					  display a certain songs display by particular movie name 				  in alphabetical order.</a:t>
            </a:r>
          </a:p>
          <a:p>
            <a:pPr algn="just"/>
            <a:r>
              <a:rPr lang="en-US" dirty="0"/>
              <a:t>			     4. Jay search for his songs in the search bar.			    5. 			     5. Our system displays some songs with search title. And 					  jay clicks certain song.			   </a:t>
            </a:r>
          </a:p>
          <a:p>
            <a:pPr algn="just"/>
            <a:r>
              <a:rPr lang="en-US" dirty="0"/>
              <a:t>			     6. Our system plays a selected song.</a:t>
            </a:r>
          </a:p>
        </p:txBody>
      </p:sp>
    </p:spTree>
    <p:extLst>
      <p:ext uri="{BB962C8B-B14F-4D97-AF65-F5344CB8AC3E}">
        <p14:creationId xmlns:p14="http://schemas.microsoft.com/office/powerpoint/2010/main" val="3097150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206" y="360484"/>
            <a:ext cx="7766936" cy="788890"/>
          </a:xfrm>
        </p:spPr>
        <p:txBody>
          <a:bodyPr/>
          <a:lstStyle/>
          <a:p>
            <a:pPr algn="l"/>
            <a:r>
              <a:rPr lang="en-US" dirty="0"/>
              <a:t>Scenario</a:t>
            </a:r>
          </a:p>
        </p:txBody>
      </p:sp>
      <p:sp>
        <p:nvSpPr>
          <p:cNvPr id="3" name="Subtitle 2"/>
          <p:cNvSpPr>
            <a:spLocks noGrp="1"/>
          </p:cNvSpPr>
          <p:nvPr>
            <p:ph type="subTitle" idx="1"/>
          </p:nvPr>
        </p:nvSpPr>
        <p:spPr>
          <a:xfrm>
            <a:off x="1213338" y="1149374"/>
            <a:ext cx="8060665" cy="5172295"/>
          </a:xfrm>
        </p:spPr>
        <p:txBody>
          <a:bodyPr>
            <a:normAutofit fontScale="92500" lnSpcReduction="20000"/>
          </a:bodyPr>
          <a:lstStyle/>
          <a:p>
            <a:pPr algn="just"/>
            <a:endParaRPr lang="en-US" dirty="0"/>
          </a:p>
          <a:p>
            <a:pPr algn="just"/>
            <a:r>
              <a:rPr lang="en-US" dirty="0"/>
              <a:t>Scenario name : Playing a game as multiplayer.</a:t>
            </a:r>
          </a:p>
          <a:p>
            <a:pPr algn="just"/>
            <a:endParaRPr lang="en-US" dirty="0"/>
          </a:p>
          <a:p>
            <a:pPr algn="just"/>
            <a:r>
              <a:rPr lang="en-US" dirty="0"/>
              <a:t>Participating Actors : user: jay, user2:user2.</a:t>
            </a:r>
          </a:p>
          <a:p>
            <a:pPr algn="just"/>
            <a:endParaRPr lang="en-US" dirty="0"/>
          </a:p>
          <a:p>
            <a:pPr algn="just"/>
            <a:r>
              <a:rPr lang="en-US" dirty="0"/>
              <a:t>Flow of events : 1. Jay logged into our website and he press the games button in 				 our menu bar.</a:t>
            </a:r>
          </a:p>
          <a:p>
            <a:pPr algn="just"/>
            <a:r>
              <a:rPr lang="en-US" dirty="0"/>
              <a:t>			    2. Jay clicks the chess game and he clicks the multiplayer 						 Button.</a:t>
            </a:r>
          </a:p>
          <a:p>
            <a:pPr algn="just"/>
            <a:r>
              <a:rPr lang="en-US" dirty="0"/>
              <a:t>			    3. System will display the types of multiplayer types.(like 						 connect to anonymous or friends)</a:t>
            </a:r>
          </a:p>
          <a:p>
            <a:pPr algn="just"/>
            <a:r>
              <a:rPr lang="en-US" dirty="0"/>
              <a:t>			    4. Jay clicks the friends and our system displays his friends list 				 that who was online in our system.</a:t>
            </a:r>
          </a:p>
          <a:p>
            <a:pPr algn="just"/>
            <a:r>
              <a:rPr lang="en-US" dirty="0"/>
              <a:t>			    5. Jay clicks the user2 button and our system sends the request 				 to user2 and user2 clicks the accept button.</a:t>
            </a:r>
          </a:p>
          <a:p>
            <a:pPr algn="just"/>
            <a:r>
              <a:rPr lang="en-US" dirty="0"/>
              <a:t>			   6. Our system connects the both users and opens the chat box. 					For chatting. And our system is responsible for managing the 					play.</a:t>
            </a:r>
          </a:p>
        </p:txBody>
      </p:sp>
    </p:spTree>
    <p:extLst>
      <p:ext uri="{BB962C8B-B14F-4D97-AF65-F5344CB8AC3E}">
        <p14:creationId xmlns:p14="http://schemas.microsoft.com/office/powerpoint/2010/main" val="3678309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8129" y="215249"/>
            <a:ext cx="7766936" cy="1006882"/>
          </a:xfrm>
        </p:spPr>
        <p:txBody>
          <a:bodyPr/>
          <a:lstStyle/>
          <a:p>
            <a:pPr algn="l"/>
            <a:r>
              <a:rPr lang="en-US" dirty="0"/>
              <a:t>Sequence Diagram</a:t>
            </a:r>
          </a:p>
        </p:txBody>
      </p:sp>
      <p:sp>
        <p:nvSpPr>
          <p:cNvPr id="3" name="Subtitle 2"/>
          <p:cNvSpPr>
            <a:spLocks noGrp="1"/>
          </p:cNvSpPr>
          <p:nvPr>
            <p:ph type="subTitle" idx="1"/>
          </p:nvPr>
        </p:nvSpPr>
        <p:spPr>
          <a:xfrm>
            <a:off x="1107831" y="1301263"/>
            <a:ext cx="8166172" cy="5117122"/>
          </a:xfrm>
        </p:spPr>
        <p:txBody>
          <a:bodyPr/>
          <a:lstStyle/>
          <a:p>
            <a:endParaRPr lang="en-US" dirty="0"/>
          </a:p>
        </p:txBody>
      </p:sp>
      <p:pic>
        <p:nvPicPr>
          <p:cNvPr id="4" name="Picture 3" descr="C:\Users\dell\Desktop\printouts\Data\New folder\downloading videos (1).jpg"/>
          <p:cNvPicPr/>
          <p:nvPr/>
        </p:nvPicPr>
        <p:blipFill>
          <a:blip r:embed="rId2">
            <a:extLst>
              <a:ext uri="{28A0092B-C50C-407E-A947-70E740481C1C}">
                <a14:useLocalDpi xmlns:a14="http://schemas.microsoft.com/office/drawing/2010/main" val="0"/>
              </a:ext>
            </a:extLst>
          </a:blip>
          <a:srcRect/>
          <a:stretch>
            <a:fillRect/>
          </a:stretch>
        </p:blipFill>
        <p:spPr bwMode="auto">
          <a:xfrm>
            <a:off x="1450731" y="1378584"/>
            <a:ext cx="7617069" cy="4679315"/>
          </a:xfrm>
          <a:prstGeom prst="rect">
            <a:avLst/>
          </a:prstGeom>
          <a:noFill/>
          <a:ln>
            <a:noFill/>
          </a:ln>
        </p:spPr>
      </p:pic>
    </p:spTree>
    <p:extLst>
      <p:ext uri="{BB962C8B-B14F-4D97-AF65-F5344CB8AC3E}">
        <p14:creationId xmlns:p14="http://schemas.microsoft.com/office/powerpoint/2010/main" val="3900116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3490" y="254977"/>
            <a:ext cx="7766936" cy="771305"/>
          </a:xfrm>
        </p:spPr>
        <p:txBody>
          <a:bodyPr/>
          <a:lstStyle/>
          <a:p>
            <a:pPr algn="l"/>
            <a:r>
              <a:rPr lang="en-US" dirty="0"/>
              <a:t>Sequence Diagram</a:t>
            </a:r>
          </a:p>
        </p:txBody>
      </p:sp>
      <p:sp>
        <p:nvSpPr>
          <p:cNvPr id="3" name="Subtitle 2"/>
          <p:cNvSpPr>
            <a:spLocks noGrp="1"/>
          </p:cNvSpPr>
          <p:nvPr>
            <p:ph type="subTitle" idx="1"/>
          </p:nvPr>
        </p:nvSpPr>
        <p:spPr>
          <a:xfrm>
            <a:off x="1023490" y="1169377"/>
            <a:ext cx="8250513" cy="5020408"/>
          </a:xfrm>
        </p:spPr>
        <p:txBody>
          <a:bodyPr>
            <a:normAutofit/>
          </a:bodyPr>
          <a:lstStyle/>
          <a:p>
            <a:pPr marL="285750" indent="-285750" algn="just">
              <a:buFont typeface="Wingdings" panose="05000000000000000000" pitchFamily="2" charset="2"/>
              <a:buChar char="Ø"/>
            </a:pPr>
            <a:r>
              <a:rPr lang="en-US" dirty="0"/>
              <a:t>In the above sequence diagram of downloading a video (or) audio if anonymous user enter in to our system.</a:t>
            </a:r>
          </a:p>
          <a:p>
            <a:pPr algn="just"/>
            <a:endParaRPr lang="en-US" dirty="0"/>
          </a:p>
          <a:p>
            <a:pPr marL="285750" indent="-285750" algn="just">
              <a:buFont typeface="Wingdings" panose="05000000000000000000" pitchFamily="2" charset="2"/>
              <a:buChar char="Ø"/>
            </a:pPr>
            <a:r>
              <a:rPr lang="en-US" dirty="0"/>
              <a:t>Anonymous user: He or she is not our user until he signed up for our system. But the anonymous user can watch or listen our videos and audios.</a:t>
            </a:r>
          </a:p>
          <a:p>
            <a:pPr algn="just"/>
            <a:endParaRPr lang="en-US" dirty="0"/>
          </a:p>
          <a:p>
            <a:pPr marL="285750" indent="-285750" algn="just">
              <a:buFont typeface="Wingdings" panose="05000000000000000000" pitchFamily="2" charset="2"/>
              <a:buChar char="Ø"/>
            </a:pPr>
            <a:r>
              <a:rPr lang="en-US" dirty="0"/>
              <a:t>If anonymous user press the download button it will send him to the sign up page and if he completed the signup page the admin verifies his account and activates his account.</a:t>
            </a:r>
          </a:p>
        </p:txBody>
      </p:sp>
    </p:spTree>
    <p:extLst>
      <p:ext uri="{BB962C8B-B14F-4D97-AF65-F5344CB8AC3E}">
        <p14:creationId xmlns:p14="http://schemas.microsoft.com/office/powerpoint/2010/main" val="38006286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205" y="263769"/>
            <a:ext cx="7766936" cy="859228"/>
          </a:xfrm>
        </p:spPr>
        <p:txBody>
          <a:bodyPr/>
          <a:lstStyle/>
          <a:p>
            <a:pPr algn="just"/>
            <a:r>
              <a:rPr lang="en-US" dirty="0"/>
              <a:t>Sequence Diagram</a:t>
            </a:r>
          </a:p>
        </p:txBody>
      </p:sp>
      <p:sp>
        <p:nvSpPr>
          <p:cNvPr id="3" name="Subtitle 2"/>
          <p:cNvSpPr>
            <a:spLocks noGrp="1"/>
          </p:cNvSpPr>
          <p:nvPr>
            <p:ph type="subTitle" idx="1"/>
          </p:nvPr>
        </p:nvSpPr>
        <p:spPr>
          <a:xfrm>
            <a:off x="1046285" y="1292469"/>
            <a:ext cx="8227718" cy="5328139"/>
          </a:xfrm>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lgn="just">
              <a:buFont typeface="Wingdings" panose="05000000000000000000" pitchFamily="2" charset="2"/>
              <a:buChar char="Ø"/>
            </a:pPr>
            <a:r>
              <a:rPr lang="en-US" dirty="0"/>
              <a:t>In the above diagram spectator who becomes our user but acts as a spectator who wants to see video game. Who logins to his page and enters into game menu and press the watch video games button which was taken by advertisement control object which will initiates the advertisement and initiates the live video.</a:t>
            </a:r>
          </a:p>
          <a:p>
            <a:pPr algn="just"/>
            <a:endParaRPr lang="en-US" dirty="0"/>
          </a:p>
        </p:txBody>
      </p:sp>
      <p:pic>
        <p:nvPicPr>
          <p:cNvPr id="4" name="Picture 3" descr="C:\Users\dell\Desktop\printouts\Data\New folder\watching videogames.jpg"/>
          <p:cNvPicPr/>
          <p:nvPr/>
        </p:nvPicPr>
        <p:blipFill>
          <a:blip r:embed="rId2">
            <a:extLst>
              <a:ext uri="{28A0092B-C50C-407E-A947-70E740481C1C}">
                <a14:useLocalDpi xmlns:a14="http://schemas.microsoft.com/office/drawing/2010/main" val="0"/>
              </a:ext>
            </a:extLst>
          </a:blip>
          <a:srcRect/>
          <a:stretch>
            <a:fillRect/>
          </a:stretch>
        </p:blipFill>
        <p:spPr bwMode="auto">
          <a:xfrm>
            <a:off x="1397977" y="1424355"/>
            <a:ext cx="7669823" cy="3572778"/>
          </a:xfrm>
          <a:prstGeom prst="rect">
            <a:avLst/>
          </a:prstGeom>
          <a:noFill/>
          <a:ln>
            <a:noFill/>
          </a:ln>
        </p:spPr>
      </p:pic>
    </p:spTree>
    <p:extLst>
      <p:ext uri="{BB962C8B-B14F-4D97-AF65-F5344CB8AC3E}">
        <p14:creationId xmlns:p14="http://schemas.microsoft.com/office/powerpoint/2010/main" val="849521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7113" y="342899"/>
            <a:ext cx="7766936" cy="771305"/>
          </a:xfrm>
        </p:spPr>
        <p:txBody>
          <a:bodyPr/>
          <a:lstStyle/>
          <a:p>
            <a:pPr algn="just"/>
            <a:r>
              <a:rPr lang="en-US" dirty="0"/>
              <a:t>Sequence Diagram</a:t>
            </a:r>
          </a:p>
        </p:txBody>
      </p:sp>
      <p:sp>
        <p:nvSpPr>
          <p:cNvPr id="3" name="Subtitle 2"/>
          <p:cNvSpPr>
            <a:spLocks noGrp="1"/>
          </p:cNvSpPr>
          <p:nvPr>
            <p:ph type="subTitle" idx="1"/>
          </p:nvPr>
        </p:nvSpPr>
        <p:spPr>
          <a:xfrm>
            <a:off x="997113" y="1406769"/>
            <a:ext cx="8276890" cy="4659923"/>
          </a:xfrm>
        </p:spPr>
        <p:txBody>
          <a:bodyPr/>
          <a:lstStyle/>
          <a:p>
            <a:pPr algn="just"/>
            <a:r>
              <a:rPr lang="en-US" dirty="0"/>
              <a:t>  </a:t>
            </a:r>
          </a:p>
        </p:txBody>
      </p:sp>
      <p:pic>
        <p:nvPicPr>
          <p:cNvPr id="4" name="Picture 3" descr="playing a game"/>
          <p:cNvPicPr/>
          <p:nvPr/>
        </p:nvPicPr>
        <p:blipFill>
          <a:blip r:embed="rId2">
            <a:extLst>
              <a:ext uri="{28A0092B-C50C-407E-A947-70E740481C1C}">
                <a14:useLocalDpi xmlns:a14="http://schemas.microsoft.com/office/drawing/2010/main" val="0"/>
              </a:ext>
            </a:extLst>
          </a:blip>
          <a:srcRect/>
          <a:stretch>
            <a:fillRect/>
          </a:stretch>
        </p:blipFill>
        <p:spPr bwMode="auto">
          <a:xfrm>
            <a:off x="1274885" y="1526857"/>
            <a:ext cx="7788470" cy="4311235"/>
          </a:xfrm>
          <a:prstGeom prst="rect">
            <a:avLst/>
          </a:prstGeom>
          <a:noFill/>
          <a:ln>
            <a:noFill/>
          </a:ln>
        </p:spPr>
      </p:pic>
    </p:spTree>
    <p:extLst>
      <p:ext uri="{BB962C8B-B14F-4D97-AF65-F5344CB8AC3E}">
        <p14:creationId xmlns:p14="http://schemas.microsoft.com/office/powerpoint/2010/main" val="1003252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10408"/>
          </a:xfrm>
        </p:spPr>
        <p:txBody>
          <a:bodyPr>
            <a:normAutofit/>
          </a:bodyPr>
          <a:lstStyle/>
          <a:p>
            <a:r>
              <a:rPr lang="en-US" sz="4800" dirty="0"/>
              <a:t>Sequence Diagram</a:t>
            </a:r>
          </a:p>
        </p:txBody>
      </p:sp>
      <p:sp>
        <p:nvSpPr>
          <p:cNvPr id="3" name="Content Placeholder 2"/>
          <p:cNvSpPr>
            <a:spLocks noGrp="1"/>
          </p:cNvSpPr>
          <p:nvPr>
            <p:ph idx="1"/>
          </p:nvPr>
        </p:nvSpPr>
        <p:spPr>
          <a:xfrm>
            <a:off x="677334" y="1820008"/>
            <a:ext cx="8596668" cy="4229100"/>
          </a:xfrm>
        </p:spPr>
        <p:txBody>
          <a:bodyPr/>
          <a:lstStyle/>
          <a:p>
            <a:r>
              <a:rPr lang="en-US" dirty="0"/>
              <a:t>In the above sequence diagram the user jay logins to his account and games menu and enters a game which player control object will display number of players on user interface if he clicks 2 players it will initiate advertisement control object which will display certain ad which was initiated by the user.</a:t>
            </a:r>
          </a:p>
        </p:txBody>
      </p:sp>
    </p:spTree>
    <p:extLst>
      <p:ext uri="{BB962C8B-B14F-4D97-AF65-F5344CB8AC3E}">
        <p14:creationId xmlns:p14="http://schemas.microsoft.com/office/powerpoint/2010/main" val="3204466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606668"/>
            <a:ext cx="8825658" cy="1119781"/>
          </a:xfrm>
        </p:spPr>
        <p:txBody>
          <a:bodyPr/>
          <a:lstStyle/>
          <a:p>
            <a:r>
              <a:rPr lang="en-US" dirty="0"/>
              <a:t>Functional requirement</a:t>
            </a:r>
          </a:p>
        </p:txBody>
      </p:sp>
      <p:sp>
        <p:nvSpPr>
          <p:cNvPr id="3" name="Subtitle 2"/>
          <p:cNvSpPr>
            <a:spLocks noGrp="1"/>
          </p:cNvSpPr>
          <p:nvPr>
            <p:ph type="subTitle" idx="1"/>
          </p:nvPr>
        </p:nvSpPr>
        <p:spPr>
          <a:xfrm>
            <a:off x="1154955" y="1726449"/>
            <a:ext cx="8825658" cy="4340243"/>
          </a:xfrm>
        </p:spPr>
        <p:txBody>
          <a:bodyPr/>
          <a:lstStyle/>
          <a:p>
            <a:pPr marL="285750" indent="-285750" algn="just" fontAlgn="base">
              <a:buFont typeface="Wingdings" panose="05000000000000000000" pitchFamily="2" charset="2"/>
              <a:buChar char="Ø"/>
            </a:pPr>
            <a:r>
              <a:rPr lang="en-US" dirty="0"/>
              <a:t>Application must ask customer to create an account to become a </a:t>
            </a:r>
            <a:r>
              <a:rPr lang="en-US" dirty="0" err="1"/>
              <a:t>member.After</a:t>
            </a:r>
            <a:r>
              <a:rPr lang="en-US" dirty="0"/>
              <a:t> becoming member user can go to any entertainment category. </a:t>
            </a:r>
          </a:p>
          <a:p>
            <a:pPr marL="285750" indent="-285750" algn="just" fontAlgn="base">
              <a:buFont typeface="Wingdings" panose="05000000000000000000" pitchFamily="2" charset="2"/>
              <a:buChar char="Ø"/>
            </a:pPr>
            <a:r>
              <a:rPr lang="en-US" dirty="0"/>
              <a:t>User should be able to listen the songs.</a:t>
            </a:r>
          </a:p>
          <a:p>
            <a:pPr marL="285750" indent="-285750" algn="just" fontAlgn="base">
              <a:buFont typeface="Wingdings" panose="05000000000000000000" pitchFamily="2" charset="2"/>
              <a:buChar char="Ø"/>
            </a:pPr>
            <a:r>
              <a:rPr lang="en-US" dirty="0"/>
              <a:t>Users should be able to watch the videos.</a:t>
            </a:r>
          </a:p>
          <a:p>
            <a:pPr marL="285750" indent="-285750" algn="just" fontAlgn="base">
              <a:buFont typeface="Wingdings" panose="05000000000000000000" pitchFamily="2" charset="2"/>
              <a:buChar char="Ø"/>
            </a:pPr>
            <a:r>
              <a:rPr lang="en-US" dirty="0"/>
              <a:t>Users should be able to play the games.</a:t>
            </a:r>
          </a:p>
          <a:p>
            <a:pPr marL="285750" indent="-285750" algn="just" fontAlgn="base">
              <a:buFont typeface="Wingdings" panose="05000000000000000000" pitchFamily="2" charset="2"/>
              <a:buChar char="Ø"/>
            </a:pPr>
            <a:r>
              <a:rPr lang="en-US" dirty="0"/>
              <a:t>Users should be able to watch it online as well as could download the videos and audios.</a:t>
            </a:r>
          </a:p>
          <a:p>
            <a:pPr marL="285750" indent="-285750" algn="just" fontAlgn="base">
              <a:buFont typeface="Wingdings" panose="05000000000000000000" pitchFamily="2" charset="2"/>
              <a:buChar char="Ø"/>
            </a:pPr>
            <a:r>
              <a:rPr lang="en-US" dirty="0"/>
              <a:t>User should be able to select videos or songs in their </a:t>
            </a:r>
            <a:r>
              <a:rPr lang="en-US" dirty="0" err="1"/>
              <a:t>favourite</a:t>
            </a:r>
            <a:r>
              <a:rPr lang="en-US" dirty="0"/>
              <a:t> category list.</a:t>
            </a:r>
          </a:p>
          <a:p>
            <a:pPr marL="285750" indent="-285750" algn="just" fontAlgn="base">
              <a:buFont typeface="Wingdings" panose="05000000000000000000" pitchFamily="2" charset="2"/>
              <a:buChar char="Ø"/>
            </a:pPr>
            <a:r>
              <a:rPr lang="en-US" dirty="0"/>
              <a:t>When they open the application they should see the task they did before </a:t>
            </a:r>
            <a:r>
              <a:rPr lang="en-US" dirty="0" err="1"/>
              <a:t>Ex:Listening</a:t>
            </a:r>
            <a:r>
              <a:rPr lang="en-US" dirty="0"/>
              <a:t> to </a:t>
            </a:r>
            <a:r>
              <a:rPr lang="en-US" dirty="0" err="1"/>
              <a:t>song,watching</a:t>
            </a:r>
            <a:r>
              <a:rPr lang="en-US" dirty="0"/>
              <a:t> </a:t>
            </a:r>
            <a:r>
              <a:rPr lang="en-US" dirty="0" err="1"/>
              <a:t>movie,playing</a:t>
            </a:r>
            <a:r>
              <a:rPr lang="en-US" dirty="0"/>
              <a:t> game etc.</a:t>
            </a:r>
          </a:p>
          <a:p>
            <a:endParaRPr lang="en-US" dirty="0"/>
          </a:p>
        </p:txBody>
      </p:sp>
    </p:spTree>
    <p:extLst>
      <p:ext uri="{BB962C8B-B14F-4D97-AF65-F5344CB8AC3E}">
        <p14:creationId xmlns:p14="http://schemas.microsoft.com/office/powerpoint/2010/main" val="407805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788" y="310662"/>
            <a:ext cx="8596668" cy="550985"/>
          </a:xfrm>
        </p:spPr>
        <p:txBody>
          <a:bodyPr>
            <a:noAutofit/>
          </a:bodyPr>
          <a:lstStyle/>
          <a:p>
            <a:r>
              <a:rPr lang="en-US" sz="4800" dirty="0"/>
              <a:t>Class Diagram</a:t>
            </a:r>
          </a:p>
        </p:txBody>
      </p:sp>
      <p:sp>
        <p:nvSpPr>
          <p:cNvPr id="3" name="Content Placeholder 2"/>
          <p:cNvSpPr>
            <a:spLocks noGrp="1"/>
          </p:cNvSpPr>
          <p:nvPr>
            <p:ph idx="1"/>
          </p:nvPr>
        </p:nvSpPr>
        <p:spPr>
          <a:xfrm>
            <a:off x="2577836" y="3435638"/>
            <a:ext cx="10987458" cy="2777294"/>
          </a:xfrm>
        </p:spPr>
        <p:txBody>
          <a:bodyPr/>
          <a:lstStyle/>
          <a:p>
            <a:r>
              <a:rPr lang="en-US" dirty="0"/>
              <a:t>   </a:t>
            </a:r>
          </a:p>
        </p:txBody>
      </p:sp>
      <p:pic>
        <p:nvPicPr>
          <p:cNvPr id="1026" name="Picture 2" descr="my class diagram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44" y="1160585"/>
            <a:ext cx="9109609" cy="5152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9796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411" y="99646"/>
            <a:ext cx="8596668" cy="1320800"/>
          </a:xfrm>
        </p:spPr>
        <p:txBody>
          <a:bodyPr>
            <a:normAutofit/>
          </a:bodyPr>
          <a:lstStyle/>
          <a:p>
            <a:r>
              <a:rPr lang="en-US" sz="4800" dirty="0"/>
              <a:t>Class Diagram</a:t>
            </a:r>
          </a:p>
        </p:txBody>
      </p:sp>
      <p:sp>
        <p:nvSpPr>
          <p:cNvPr id="3" name="Content Placeholder 2"/>
          <p:cNvSpPr>
            <a:spLocks noGrp="1"/>
          </p:cNvSpPr>
          <p:nvPr>
            <p:ph idx="1"/>
          </p:nvPr>
        </p:nvSpPr>
        <p:spPr>
          <a:xfrm>
            <a:off x="589411" y="1230923"/>
            <a:ext cx="9002997" cy="4932485"/>
          </a:xfrm>
        </p:spPr>
        <p:txBody>
          <a:bodyPr>
            <a:normAutofit lnSpcReduction="10000"/>
          </a:bodyPr>
          <a:lstStyle/>
          <a:p>
            <a:r>
              <a:rPr lang="en-US" dirty="0"/>
              <a:t>In our class diagram consists of videos, games, admin and advertiser and user class.</a:t>
            </a:r>
          </a:p>
          <a:p>
            <a:endParaRPr lang="en-US" dirty="0"/>
          </a:p>
          <a:p>
            <a:r>
              <a:rPr lang="en-US" dirty="0"/>
              <a:t>Videos which consists of operations watch video and download video.</a:t>
            </a:r>
          </a:p>
          <a:p>
            <a:endParaRPr lang="en-US" dirty="0"/>
          </a:p>
          <a:p>
            <a:r>
              <a:rPr lang="en-US" dirty="0"/>
              <a:t>Games class can do operations of play game (), </a:t>
            </a:r>
            <a:r>
              <a:rPr lang="en-US" dirty="0" err="1"/>
              <a:t>watchgame</a:t>
            </a:r>
            <a:r>
              <a:rPr lang="en-US" dirty="0"/>
              <a:t> ().</a:t>
            </a:r>
          </a:p>
          <a:p>
            <a:endParaRPr lang="en-US" dirty="0"/>
          </a:p>
          <a:p>
            <a:r>
              <a:rPr lang="en-US" dirty="0"/>
              <a:t>User can do operations like watch video and listen audio, edit account and watch game</a:t>
            </a:r>
          </a:p>
          <a:p>
            <a:endParaRPr lang="en-US" dirty="0"/>
          </a:p>
          <a:p>
            <a:r>
              <a:rPr lang="en-US" dirty="0"/>
              <a:t>Admin can do operations like update, manage, create, verify accounts and update videos.</a:t>
            </a:r>
          </a:p>
          <a:p>
            <a:endParaRPr lang="en-US" dirty="0"/>
          </a:p>
          <a:p>
            <a:r>
              <a:rPr lang="en-US" dirty="0"/>
              <a:t>Advertiser is responsible for displaying ads in front of the video.</a:t>
            </a:r>
          </a:p>
        </p:txBody>
      </p:sp>
    </p:spTree>
    <p:extLst>
      <p:ext uri="{BB962C8B-B14F-4D97-AF65-F5344CB8AC3E}">
        <p14:creationId xmlns:p14="http://schemas.microsoft.com/office/powerpoint/2010/main" val="3991314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274885"/>
          </a:xfrm>
        </p:spPr>
        <p:txBody>
          <a:bodyPr>
            <a:noAutofit/>
          </a:bodyPr>
          <a:lstStyle/>
          <a:p>
            <a:r>
              <a:rPr lang="en-US" sz="4800" dirty="0"/>
              <a:t>System Diagram</a:t>
            </a:r>
            <a:br>
              <a:rPr lang="en-US" sz="4800" dirty="0"/>
            </a:br>
            <a:r>
              <a:rPr lang="en-US" sz="3200" dirty="0"/>
              <a:t>Component Diagram:</a:t>
            </a:r>
            <a:endParaRPr lang="en-US" sz="4800" dirty="0"/>
          </a:p>
        </p:txBody>
      </p:sp>
      <p:sp>
        <p:nvSpPr>
          <p:cNvPr id="5" name="Content Placeholder 4"/>
          <p:cNvSpPr>
            <a:spLocks noGrp="1"/>
          </p:cNvSpPr>
          <p:nvPr>
            <p:ph idx="1"/>
          </p:nvPr>
        </p:nvSpPr>
        <p:spPr>
          <a:xfrm>
            <a:off x="677334" y="1591409"/>
            <a:ext cx="8596668" cy="4449954"/>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In the above component diagram every single component has several subcomponents. In our project we consider client server architecture for entertainment purposes. And we used peer to peer connection for playing a game because a single game can be played as two players and in our application we are using a chat box for chatting when playing a game.</a:t>
            </a:r>
          </a:p>
        </p:txBody>
      </p:sp>
      <p:pic>
        <p:nvPicPr>
          <p:cNvPr id="6" name="Picture 5" descr="C:\Users\dell\Desktop\printouts\Data\New folder\class.jpg"/>
          <p:cNvPicPr/>
          <p:nvPr/>
        </p:nvPicPr>
        <p:blipFill>
          <a:blip r:embed="rId2">
            <a:extLst>
              <a:ext uri="{28A0092B-C50C-407E-A947-70E740481C1C}">
                <a14:useLocalDpi xmlns:a14="http://schemas.microsoft.com/office/drawing/2010/main" val="0"/>
              </a:ext>
            </a:extLst>
          </a:blip>
          <a:srcRect/>
          <a:stretch>
            <a:fillRect/>
          </a:stretch>
        </p:blipFill>
        <p:spPr bwMode="auto">
          <a:xfrm>
            <a:off x="677334" y="1380392"/>
            <a:ext cx="8027051" cy="2875085"/>
          </a:xfrm>
          <a:prstGeom prst="rect">
            <a:avLst/>
          </a:prstGeom>
          <a:noFill/>
          <a:ln>
            <a:noFill/>
          </a:ln>
        </p:spPr>
      </p:pic>
    </p:spTree>
    <p:extLst>
      <p:ext uri="{BB962C8B-B14F-4D97-AF65-F5344CB8AC3E}">
        <p14:creationId xmlns:p14="http://schemas.microsoft.com/office/powerpoint/2010/main" val="3202139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above diagram is our online entertainment sub system decomposition where we divided in to interface and application logic and storage.</a:t>
            </a:r>
          </a:p>
        </p:txBody>
      </p:sp>
      <p:pic>
        <p:nvPicPr>
          <p:cNvPr id="4" name="Picture 3" descr="C:\Users\dell\Desktop\printouts\Data\New folder\Document 1 (1).jpg"/>
          <p:cNvPicPr/>
          <p:nvPr/>
        </p:nvPicPr>
        <p:blipFill>
          <a:blip r:embed="rId2">
            <a:extLst>
              <a:ext uri="{28A0092B-C50C-407E-A947-70E740481C1C}">
                <a14:useLocalDpi xmlns:a14="http://schemas.microsoft.com/office/drawing/2010/main" val="0"/>
              </a:ext>
            </a:extLst>
          </a:blip>
          <a:srcRect/>
          <a:stretch>
            <a:fillRect/>
          </a:stretch>
        </p:blipFill>
        <p:spPr bwMode="auto">
          <a:xfrm>
            <a:off x="677334" y="290146"/>
            <a:ext cx="8596668" cy="4927331"/>
          </a:xfrm>
          <a:prstGeom prst="rect">
            <a:avLst/>
          </a:prstGeom>
          <a:noFill/>
          <a:ln>
            <a:noFill/>
          </a:ln>
        </p:spPr>
      </p:pic>
    </p:spTree>
    <p:extLst>
      <p:ext uri="{BB962C8B-B14F-4D97-AF65-F5344CB8AC3E}">
        <p14:creationId xmlns:p14="http://schemas.microsoft.com/office/powerpoint/2010/main" val="1286383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6582" y="378069"/>
            <a:ext cx="7766936" cy="955944"/>
          </a:xfrm>
        </p:spPr>
        <p:txBody>
          <a:bodyPr/>
          <a:lstStyle/>
          <a:p>
            <a:pPr algn="just"/>
            <a:r>
              <a:rPr lang="en-US" dirty="0"/>
              <a:t>References</a:t>
            </a:r>
          </a:p>
        </p:txBody>
      </p:sp>
      <p:sp>
        <p:nvSpPr>
          <p:cNvPr id="3" name="Subtitle 2"/>
          <p:cNvSpPr>
            <a:spLocks noGrp="1"/>
          </p:cNvSpPr>
          <p:nvPr>
            <p:ph type="subTitle" idx="1"/>
          </p:nvPr>
        </p:nvSpPr>
        <p:spPr>
          <a:xfrm>
            <a:off x="1146582" y="1468315"/>
            <a:ext cx="8127421" cy="4686300"/>
          </a:xfrm>
        </p:spPr>
        <p:txBody>
          <a:bodyPr>
            <a:normAutofit/>
          </a:bodyPr>
          <a:lstStyle/>
          <a:p>
            <a:pPr marL="457200" indent="-457200" algn="l">
              <a:buFont typeface="Wingdings" pitchFamily="2" charset="2"/>
              <a:buChar char="Ø"/>
            </a:pPr>
            <a:r>
              <a:rPr lang="en-US" sz="2400" dirty="0" smtClean="0">
                <a:solidFill>
                  <a:schemeClr val="tx1"/>
                </a:solidFill>
                <a:latin typeface="Times New Roman" pitchFamily="18" charset="0"/>
                <a:cs typeface="Times New Roman" pitchFamily="18" charset="0"/>
              </a:rPr>
              <a:t>Bernd </a:t>
            </a:r>
            <a:r>
              <a:rPr lang="en-US" sz="2400" dirty="0" err="1" smtClean="0">
                <a:solidFill>
                  <a:schemeClr val="tx1"/>
                </a:solidFill>
                <a:latin typeface="Times New Roman" pitchFamily="18" charset="0"/>
                <a:cs typeface="Times New Roman" pitchFamily="18" charset="0"/>
              </a:rPr>
              <a:t>Bruegge</a:t>
            </a:r>
            <a:r>
              <a:rPr lang="en-US" sz="2400" dirty="0" smtClean="0">
                <a:solidFill>
                  <a:schemeClr val="tx1"/>
                </a:solidFill>
                <a:latin typeface="Times New Roman" pitchFamily="18" charset="0"/>
                <a:cs typeface="Times New Roman" pitchFamily="18" charset="0"/>
              </a:rPr>
              <a:t> &amp; Allen </a:t>
            </a:r>
            <a:r>
              <a:rPr lang="en-US" sz="2400" dirty="0" err="1" smtClean="0">
                <a:solidFill>
                  <a:schemeClr val="tx1"/>
                </a:solidFill>
                <a:latin typeface="Times New Roman" pitchFamily="18" charset="0"/>
                <a:cs typeface="Times New Roman" pitchFamily="18" charset="0"/>
              </a:rPr>
              <a:t>H.Dutoit</a:t>
            </a:r>
            <a:r>
              <a:rPr lang="en-US" sz="2400" dirty="0" smtClean="0">
                <a:solidFill>
                  <a:schemeClr val="tx1"/>
                </a:solidFill>
                <a:latin typeface="Times New Roman" pitchFamily="18" charset="0"/>
                <a:cs typeface="Times New Roman" pitchFamily="18" charset="0"/>
              </a:rPr>
              <a:t> (2004) Object-Oriented Software Engineering.</a:t>
            </a:r>
          </a:p>
          <a:p>
            <a:pPr marL="457200" indent="-457200" algn="l">
              <a:buFont typeface="Wingdings" pitchFamily="2" charset="2"/>
              <a:buChar char="Ø"/>
            </a:pPr>
            <a:r>
              <a:rPr lang="en-US" sz="2400" dirty="0" smtClean="0">
                <a:solidFill>
                  <a:schemeClr val="tx1"/>
                </a:solidFill>
                <a:latin typeface="Times New Roman" pitchFamily="18" charset="0"/>
                <a:cs typeface="Times New Roman" pitchFamily="18" charset="0"/>
              </a:rPr>
              <a:t>A.A  </a:t>
            </a:r>
            <a:r>
              <a:rPr lang="en-US" sz="2400" dirty="0" err="1" smtClean="0">
                <a:solidFill>
                  <a:schemeClr val="tx1"/>
                </a:solidFill>
                <a:latin typeface="Times New Roman" pitchFamily="18" charset="0"/>
                <a:cs typeface="Times New Roman" pitchFamily="18" charset="0"/>
              </a:rPr>
              <a:t>Puntambekar</a:t>
            </a:r>
            <a:r>
              <a:rPr lang="en-US" sz="2400" dirty="0" smtClean="0">
                <a:solidFill>
                  <a:schemeClr val="tx1"/>
                </a:solidFill>
                <a:latin typeface="Times New Roman" pitchFamily="18" charset="0"/>
                <a:cs typeface="Times New Roman" pitchFamily="18" charset="0"/>
              </a:rPr>
              <a:t>(Jan 1,2009)  Software  Engineering Technical Publications.</a:t>
            </a:r>
          </a:p>
        </p:txBody>
      </p:sp>
    </p:spTree>
    <p:extLst>
      <p:ext uri="{BB962C8B-B14F-4D97-AF65-F5344CB8AC3E}">
        <p14:creationId xmlns:p14="http://schemas.microsoft.com/office/powerpoint/2010/main" val="1741098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5" y="1380392"/>
            <a:ext cx="8825658" cy="5143500"/>
          </a:xfrm>
        </p:spPr>
        <p:txBody>
          <a:bodyPr/>
          <a:lstStyle/>
          <a:p>
            <a:pPr marL="285750" indent="-285750" algn="just" fontAlgn="base">
              <a:buFont typeface="Wingdings" panose="05000000000000000000" pitchFamily="2" charset="2"/>
              <a:buChar char="Ø"/>
            </a:pPr>
            <a:endParaRPr lang="en-US" dirty="0"/>
          </a:p>
          <a:p>
            <a:pPr marL="285750" indent="-285750" algn="just" fontAlgn="base">
              <a:buFont typeface="Wingdings" panose="05000000000000000000" pitchFamily="2" charset="2"/>
              <a:buChar char="Ø"/>
            </a:pPr>
            <a:r>
              <a:rPr lang="en-US" dirty="0"/>
              <a:t>User must have option in movies to resume from that time if he/she had watched that movie partially.</a:t>
            </a:r>
          </a:p>
          <a:p>
            <a:pPr marL="285750" indent="-285750" algn="just" fontAlgn="base">
              <a:buFont typeface="Wingdings" panose="05000000000000000000" pitchFamily="2" charset="2"/>
              <a:buChar char="Ø"/>
            </a:pPr>
            <a:r>
              <a:rPr lang="en-US" dirty="0"/>
              <a:t>User should be able to send and accept the request for the game.</a:t>
            </a:r>
          </a:p>
          <a:p>
            <a:pPr marL="285750" indent="-285750" algn="just" fontAlgn="base">
              <a:buFont typeface="Wingdings" panose="05000000000000000000" pitchFamily="2" charset="2"/>
              <a:buChar char="Ø"/>
            </a:pPr>
            <a:r>
              <a:rPr lang="en-US" dirty="0"/>
              <a:t>Users have to be notified when they are connected to the other players in playing the game.</a:t>
            </a:r>
          </a:p>
          <a:p>
            <a:pPr marL="285750" indent="-285750" algn="just" fontAlgn="base">
              <a:buFont typeface="Wingdings" panose="05000000000000000000" pitchFamily="2" charset="2"/>
              <a:buChar char="Ø"/>
            </a:pPr>
            <a:r>
              <a:rPr lang="en-US" dirty="0"/>
              <a:t>Users are able to login to </a:t>
            </a:r>
            <a:r>
              <a:rPr lang="en-US" dirty="0" err="1"/>
              <a:t>website.If</a:t>
            </a:r>
            <a:r>
              <a:rPr lang="en-US" dirty="0"/>
              <a:t> they want to login</a:t>
            </a:r>
          </a:p>
          <a:p>
            <a:pPr algn="just"/>
            <a:endParaRPr lang="en-US" dirty="0"/>
          </a:p>
        </p:txBody>
      </p:sp>
    </p:spTree>
    <p:extLst>
      <p:ext uri="{BB962C8B-B14F-4D97-AF65-F5344CB8AC3E}">
        <p14:creationId xmlns:p14="http://schemas.microsoft.com/office/powerpoint/2010/main" val="3073738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4616" y="668214"/>
            <a:ext cx="8825658" cy="768089"/>
          </a:xfrm>
        </p:spPr>
        <p:txBody>
          <a:bodyPr/>
          <a:lstStyle/>
          <a:p>
            <a:pPr algn="l"/>
            <a:r>
              <a:rPr lang="en-US" sz="4800" dirty="0"/>
              <a:t>Non functional Requirement</a:t>
            </a:r>
          </a:p>
        </p:txBody>
      </p:sp>
      <p:sp>
        <p:nvSpPr>
          <p:cNvPr id="3" name="Subtitle 2"/>
          <p:cNvSpPr>
            <a:spLocks noGrp="1"/>
          </p:cNvSpPr>
          <p:nvPr>
            <p:ph type="subTitle" idx="1"/>
          </p:nvPr>
        </p:nvSpPr>
        <p:spPr>
          <a:xfrm>
            <a:off x="1154955" y="1705708"/>
            <a:ext cx="8825658" cy="4343400"/>
          </a:xfrm>
        </p:spPr>
        <p:txBody>
          <a:bodyPr/>
          <a:lstStyle/>
          <a:p>
            <a:pPr marL="285750" indent="-285750" algn="just">
              <a:buFont typeface="Wingdings" panose="05000000000000000000" pitchFamily="2" charset="2"/>
              <a:buChar char="Ø"/>
            </a:pPr>
            <a:r>
              <a:rPr lang="en-US" dirty="0"/>
              <a:t>User and server communication should be fast and reliable without any disturbance to the user.</a:t>
            </a:r>
          </a:p>
          <a:p>
            <a:pPr marL="285750" indent="-285750" algn="just" fontAlgn="base">
              <a:buFont typeface="Wingdings" panose="05000000000000000000" pitchFamily="2" charset="2"/>
              <a:buChar char="Ø"/>
            </a:pPr>
            <a:r>
              <a:rPr lang="en-US" dirty="0"/>
              <a:t>We have to save the user information data such as email and personal details.</a:t>
            </a:r>
          </a:p>
          <a:p>
            <a:pPr marL="285750" indent="-285750" algn="just" fontAlgn="base">
              <a:buFont typeface="Wingdings" panose="05000000000000000000" pitchFamily="2" charset="2"/>
              <a:buChar char="Ø"/>
            </a:pPr>
            <a:r>
              <a:rPr lang="en-US" dirty="0"/>
              <a:t>The </a:t>
            </a:r>
            <a:r>
              <a:rPr lang="en-US" dirty="0" err="1"/>
              <a:t>videos,audios,games</a:t>
            </a:r>
            <a:r>
              <a:rPr lang="en-US" dirty="0"/>
              <a:t> should be licensed and should be </a:t>
            </a:r>
            <a:r>
              <a:rPr lang="en-US" dirty="0" err="1"/>
              <a:t>genunine</a:t>
            </a:r>
            <a:r>
              <a:rPr lang="en-US" dirty="0"/>
              <a:t>.</a:t>
            </a:r>
          </a:p>
          <a:p>
            <a:pPr marL="285750" indent="-285750" algn="just" fontAlgn="base">
              <a:buFont typeface="Wingdings" panose="05000000000000000000" pitchFamily="2" charset="2"/>
              <a:buChar char="Ø"/>
            </a:pPr>
            <a:r>
              <a:rPr lang="en-US" dirty="0"/>
              <a:t>The quality of videos and audios should be better so that user can enjoy.</a:t>
            </a:r>
          </a:p>
          <a:p>
            <a:pPr marL="285750" indent="-285750" algn="just" fontAlgn="base">
              <a:buFont typeface="Wingdings" panose="05000000000000000000" pitchFamily="2" charset="2"/>
              <a:buChar char="Ø"/>
            </a:pPr>
            <a:r>
              <a:rPr lang="en-US" dirty="0"/>
              <a:t>New videos ,audios and movies should be uploaded as fast as possible.</a:t>
            </a:r>
          </a:p>
          <a:p>
            <a:pPr algn="just" fontAlgn="base"/>
            <a:endParaRPr lang="en-US" dirty="0"/>
          </a:p>
          <a:p>
            <a:pPr marL="285750" indent="-285750" algn="just">
              <a:buFont typeface="Wingdings" panose="05000000000000000000" pitchFamily="2" charset="2"/>
              <a:buChar char="Ø"/>
            </a:pPr>
            <a:endParaRPr lang="en-US" dirty="0"/>
          </a:p>
        </p:txBody>
      </p:sp>
    </p:spTree>
    <p:extLst>
      <p:ext uri="{BB962C8B-B14F-4D97-AF65-F5344CB8AC3E}">
        <p14:creationId xmlns:p14="http://schemas.microsoft.com/office/powerpoint/2010/main" val="2248525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4471" y="650631"/>
            <a:ext cx="8825658" cy="812050"/>
          </a:xfrm>
        </p:spPr>
        <p:txBody>
          <a:bodyPr/>
          <a:lstStyle/>
          <a:p>
            <a:r>
              <a:rPr lang="en-US" sz="4400" b="1" u="sng" dirty="0">
                <a:solidFill>
                  <a:schemeClr val="accent5"/>
                </a:solidFill>
              </a:rPr>
              <a:t>Functions of different Options</a:t>
            </a:r>
            <a:endParaRPr lang="en-US" sz="4400" dirty="0"/>
          </a:p>
        </p:txBody>
      </p:sp>
      <p:sp>
        <p:nvSpPr>
          <p:cNvPr id="3" name="Subtitle 2"/>
          <p:cNvSpPr>
            <a:spLocks noGrp="1"/>
          </p:cNvSpPr>
          <p:nvPr>
            <p:ph type="subTitle" idx="1"/>
          </p:nvPr>
        </p:nvSpPr>
        <p:spPr>
          <a:xfrm>
            <a:off x="870438" y="1462681"/>
            <a:ext cx="9110175" cy="4665557"/>
          </a:xfrm>
        </p:spPr>
        <p:txBody>
          <a:bodyPr/>
          <a:lstStyle/>
          <a:p>
            <a:endParaRPr lang="en-US" dirty="0"/>
          </a:p>
        </p:txBody>
      </p:sp>
      <p:pic>
        <p:nvPicPr>
          <p:cNvPr id="4" name="Picture 3"/>
          <p:cNvPicPr>
            <a:picLocks noChangeAspect="1" noChangeArrowheads="1"/>
          </p:cNvPicPr>
          <p:nvPr/>
        </p:nvPicPr>
        <p:blipFill>
          <a:blip r:embed="rId2"/>
          <a:srcRect/>
          <a:stretch>
            <a:fillRect/>
          </a:stretch>
        </p:blipFill>
        <p:spPr bwMode="auto">
          <a:xfrm>
            <a:off x="1186963" y="1974253"/>
            <a:ext cx="7614138" cy="1964701"/>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1590405" y="4097215"/>
            <a:ext cx="7140358" cy="1893711"/>
          </a:xfrm>
          <a:prstGeom prst="rect">
            <a:avLst/>
          </a:prstGeom>
          <a:noFill/>
          <a:ln w="9525">
            <a:noFill/>
            <a:miter lim="800000"/>
            <a:headEnd/>
            <a:tailEnd/>
          </a:ln>
          <a:effectLst/>
        </p:spPr>
      </p:pic>
    </p:spTree>
    <p:extLst>
      <p:ext uri="{BB962C8B-B14F-4D97-AF65-F5344CB8AC3E}">
        <p14:creationId xmlns:p14="http://schemas.microsoft.com/office/powerpoint/2010/main" val="641159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415"/>
            <a:ext cx="8596668" cy="709246"/>
          </a:xfrm>
        </p:spPr>
        <p:txBody>
          <a:bodyPr/>
          <a:lstStyle/>
          <a:p>
            <a:r>
              <a:rPr lang="en-US" dirty="0"/>
              <a:t>Use case Diagram</a:t>
            </a:r>
          </a:p>
        </p:txBody>
      </p:sp>
      <p:pic>
        <p:nvPicPr>
          <p:cNvPr id="4" name="Content Placeholder 3" descr="C:\Users\desham43\Desktop\raj\online entertainment.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8892" y="949569"/>
            <a:ext cx="7560934" cy="5092456"/>
          </a:xfrm>
          <a:prstGeom prst="rect">
            <a:avLst/>
          </a:prstGeom>
          <a:noFill/>
          <a:ln>
            <a:noFill/>
          </a:ln>
        </p:spPr>
      </p:pic>
    </p:spTree>
    <p:extLst>
      <p:ext uri="{BB962C8B-B14F-4D97-AF65-F5344CB8AC3E}">
        <p14:creationId xmlns:p14="http://schemas.microsoft.com/office/powerpoint/2010/main" val="2064172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22031"/>
            <a:ext cx="8596668" cy="5619331"/>
          </a:xfrm>
        </p:spPr>
        <p:txBody>
          <a:bodyPr>
            <a:normAutofit fontScale="92500" lnSpcReduction="10000"/>
          </a:bodyPr>
          <a:lstStyle/>
          <a:p>
            <a:pPr marL="0" indent="0">
              <a:buNone/>
            </a:pPr>
            <a:r>
              <a:rPr lang="en-US" dirty="0"/>
              <a:t>The above is the UML use case diagram of our online entertainment system which consists of five actors and the roles of actors are explained below</a:t>
            </a:r>
            <a:br>
              <a:rPr lang="en-US" dirty="0"/>
            </a:br>
            <a:endParaRPr lang="en-US" dirty="0"/>
          </a:p>
          <a:p>
            <a:r>
              <a:rPr lang="en-US" dirty="0"/>
              <a:t>1. Admin: admin in our system is raj who can edit the data of users and add or remove games and who is the only one to manage system.(he can add or delete videos and audios.</a:t>
            </a:r>
          </a:p>
          <a:p>
            <a:endParaRPr lang="en-US" dirty="0"/>
          </a:p>
          <a:p>
            <a:r>
              <a:rPr lang="en-US" dirty="0"/>
              <a:t>2. User: user in our system is jay who is the registered user of our system who can play games and download the videos or audios in our system. </a:t>
            </a:r>
          </a:p>
          <a:p>
            <a:endParaRPr lang="en-US" dirty="0"/>
          </a:p>
          <a:p>
            <a:r>
              <a:rPr lang="en-US" dirty="0"/>
              <a:t>3. Spectator: spectator in our system is </a:t>
            </a:r>
            <a:r>
              <a:rPr lang="en-US" dirty="0" err="1"/>
              <a:t>karthik</a:t>
            </a:r>
            <a:r>
              <a:rPr lang="en-US" dirty="0"/>
              <a:t> who can able to watch the live on going video games.</a:t>
            </a:r>
          </a:p>
          <a:p>
            <a:endParaRPr lang="en-US" dirty="0"/>
          </a:p>
          <a:p>
            <a:r>
              <a:rPr lang="en-US" dirty="0"/>
              <a:t>4. Advertiser: Sam is advertiser in our system who can manage adds.</a:t>
            </a:r>
          </a:p>
          <a:p>
            <a:endParaRPr lang="en-US" dirty="0"/>
          </a:p>
          <a:p>
            <a:r>
              <a:rPr lang="en-US" dirty="0"/>
              <a:t>5. Anonymous: he or she may be a guest to our system and first time user of our system and who can access to watch the videos and audios and play single player games.(he or she is non registered user of our system).</a:t>
            </a:r>
          </a:p>
        </p:txBody>
      </p:sp>
    </p:spTree>
    <p:extLst>
      <p:ext uri="{BB962C8B-B14F-4D97-AF65-F5344CB8AC3E}">
        <p14:creationId xmlns:p14="http://schemas.microsoft.com/office/powerpoint/2010/main" val="3409281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5846"/>
            <a:ext cx="8596668" cy="677008"/>
          </a:xfrm>
        </p:spPr>
        <p:txBody>
          <a:bodyPr>
            <a:normAutofit/>
          </a:bodyPr>
          <a:lstStyle/>
          <a:p>
            <a:r>
              <a:rPr lang="en-US" dirty="0"/>
              <a:t>Use Case Diagram 1</a:t>
            </a:r>
          </a:p>
        </p:txBody>
      </p:sp>
      <p:sp>
        <p:nvSpPr>
          <p:cNvPr id="3" name="Content Placeholder 2"/>
          <p:cNvSpPr>
            <a:spLocks noGrp="1"/>
          </p:cNvSpPr>
          <p:nvPr>
            <p:ph idx="1"/>
          </p:nvPr>
        </p:nvSpPr>
        <p:spPr>
          <a:xfrm>
            <a:off x="677334" y="852854"/>
            <a:ext cx="8596668" cy="5609492"/>
          </a:xfrm>
        </p:spPr>
        <p:txBody>
          <a:bodyPr>
            <a:normAutofit fontScale="85000" lnSpcReduction="10000"/>
          </a:bodyPr>
          <a:lstStyle/>
          <a:p>
            <a:r>
              <a:rPr lang="en-US" dirty="0"/>
              <a:t>Use case name : Downloading videos.</a:t>
            </a:r>
          </a:p>
          <a:p>
            <a:r>
              <a:rPr lang="en-US" dirty="0"/>
              <a:t>Participating Actors : initiated by anonymous </a:t>
            </a:r>
            <a:r>
              <a:rPr lang="en-US" dirty="0" err="1"/>
              <a:t>userCommunicates</a:t>
            </a:r>
            <a:r>
              <a:rPr lang="en-US" dirty="0"/>
              <a:t> with the system, admin: Raj.</a:t>
            </a:r>
          </a:p>
          <a:p>
            <a:r>
              <a:rPr lang="en-US" dirty="0"/>
              <a:t>Flow of Events : 1.Anonymous user visits our website to download some Videos and he clicks 				  the video button and search </a:t>
            </a:r>
            <a:r>
              <a:rPr lang="en-US" dirty="0" err="1"/>
              <a:t>forvideos</a:t>
            </a:r>
            <a:endParaRPr lang="en-US" dirty="0"/>
          </a:p>
          <a:p>
            <a:pPr marL="0" indent="0">
              <a:buNone/>
            </a:pPr>
            <a:r>
              <a:rPr lang="en-US" dirty="0"/>
              <a:t>				2. He search for a videos and he click the link of </a:t>
            </a:r>
            <a:r>
              <a:rPr lang="en-US" dirty="0" err="1"/>
              <a:t>thevideo</a:t>
            </a:r>
            <a:r>
              <a:rPr lang="en-US" dirty="0"/>
              <a:t>.</a:t>
            </a:r>
          </a:p>
          <a:p>
            <a:pPr marL="0" indent="0">
              <a:buNone/>
            </a:pPr>
            <a:r>
              <a:rPr lang="en-US" dirty="0"/>
              <a:t>				3. He watches some of the videos and he wants </a:t>
            </a:r>
            <a:r>
              <a:rPr lang="en-US" dirty="0" err="1"/>
              <a:t>todownload</a:t>
            </a:r>
            <a:r>
              <a:rPr lang="en-US" dirty="0"/>
              <a:t> the video.</a:t>
            </a:r>
          </a:p>
          <a:p>
            <a:pPr marL="0" indent="0">
              <a:buNone/>
            </a:pPr>
            <a:r>
              <a:rPr lang="en-US" dirty="0"/>
              <a:t>				4. He clicks the download button which he directed to registering page of 					    the system.</a:t>
            </a:r>
          </a:p>
          <a:p>
            <a:pPr marL="0" indent="0">
              <a:buNone/>
            </a:pPr>
            <a:r>
              <a:rPr lang="en-US" dirty="0"/>
              <a:t>				5. He fills the details of his name, Email and other </a:t>
            </a:r>
            <a:r>
              <a:rPr lang="en-US" dirty="0" err="1"/>
              <a:t>requirefields</a:t>
            </a:r>
            <a:r>
              <a:rPr lang="en-US" dirty="0"/>
              <a:t> and click 					submit button.</a:t>
            </a:r>
          </a:p>
          <a:p>
            <a:pPr marL="0" indent="0">
              <a:buNone/>
            </a:pPr>
            <a:r>
              <a:rPr lang="en-US" dirty="0"/>
              <a:t>				6. Admin: Raj validates his data and he sends </a:t>
            </a:r>
            <a:r>
              <a:rPr lang="en-US" dirty="0" err="1"/>
              <a:t>theconfirmation</a:t>
            </a:r>
            <a:r>
              <a:rPr lang="en-US" dirty="0"/>
              <a:t> mail to the 					user.</a:t>
            </a:r>
          </a:p>
          <a:p>
            <a:pPr marL="0" indent="0">
              <a:buNone/>
            </a:pPr>
            <a:r>
              <a:rPr lang="en-US" dirty="0"/>
              <a:t>				7. User: jay activates his account and he will direct to download page and 				he will download his video. Online entertainment system</a:t>
            </a:r>
          </a:p>
          <a:p>
            <a:r>
              <a:rPr lang="en-US" dirty="0"/>
              <a:t>Entry condition : anonymous user visits our system.</a:t>
            </a:r>
          </a:p>
          <a:p>
            <a:r>
              <a:rPr lang="en-US" dirty="0"/>
              <a:t>Exit condition : He downloads his video.</a:t>
            </a:r>
          </a:p>
          <a:p>
            <a:r>
              <a:rPr lang="en-US" dirty="0"/>
              <a:t>Quality requirements : if user disconnected when download is in progress then user must be able to download his video when he login again.</a:t>
            </a:r>
          </a:p>
        </p:txBody>
      </p:sp>
    </p:spTree>
    <p:extLst>
      <p:ext uri="{BB962C8B-B14F-4D97-AF65-F5344CB8AC3E}">
        <p14:creationId xmlns:p14="http://schemas.microsoft.com/office/powerpoint/2010/main" val="4218552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015"/>
            <a:ext cx="8596668" cy="703385"/>
          </a:xfrm>
        </p:spPr>
        <p:txBody>
          <a:bodyPr>
            <a:normAutofit/>
          </a:bodyPr>
          <a:lstStyle/>
          <a:p>
            <a:r>
              <a:rPr lang="en-US" dirty="0"/>
              <a:t>Use Case Diagram 2</a:t>
            </a:r>
          </a:p>
        </p:txBody>
      </p:sp>
      <p:sp>
        <p:nvSpPr>
          <p:cNvPr id="3" name="Content Placeholder 2"/>
          <p:cNvSpPr>
            <a:spLocks noGrp="1"/>
          </p:cNvSpPr>
          <p:nvPr>
            <p:ph idx="1"/>
          </p:nvPr>
        </p:nvSpPr>
        <p:spPr>
          <a:xfrm>
            <a:off x="677334" y="914400"/>
            <a:ext cx="8596668" cy="5503985"/>
          </a:xfrm>
        </p:spPr>
        <p:txBody>
          <a:bodyPr>
            <a:normAutofit fontScale="92500" lnSpcReduction="10000"/>
          </a:bodyPr>
          <a:lstStyle/>
          <a:p>
            <a:r>
              <a:rPr lang="en-US" dirty="0"/>
              <a:t>Use case name : creating tournaments.</a:t>
            </a:r>
          </a:p>
          <a:p>
            <a:r>
              <a:rPr lang="en-US" dirty="0"/>
              <a:t>Participating Actors : raj: </a:t>
            </a:r>
            <a:r>
              <a:rPr lang="en-US" dirty="0" err="1"/>
              <a:t>admin.user</a:t>
            </a:r>
            <a:r>
              <a:rPr lang="en-US" dirty="0"/>
              <a:t>: jay.</a:t>
            </a:r>
          </a:p>
          <a:p>
            <a:r>
              <a:rPr lang="en-US" dirty="0"/>
              <a:t>Flow of Events : 1.Raj login to the system as a administrator of the system.</a:t>
            </a:r>
          </a:p>
          <a:p>
            <a:pPr marL="0" indent="0">
              <a:buNone/>
            </a:pPr>
            <a:r>
              <a:rPr lang="en-US" dirty="0"/>
              <a:t>				  2 .As administrator, Raj can create a league in a particular 							game.(for ex: he creates a world t20 league in cricket game.)</a:t>
            </a:r>
          </a:p>
          <a:p>
            <a:pPr marL="0" indent="0">
              <a:buNone/>
            </a:pPr>
            <a:r>
              <a:rPr lang="en-US" dirty="0"/>
              <a:t>				  3.After creating a league name with his administrator rights he 						will send the message to all the users who joined in the 							system.(about the league duration and rules).</a:t>
            </a:r>
          </a:p>
          <a:p>
            <a:pPr marL="0" indent="0">
              <a:buNone/>
            </a:pPr>
            <a:r>
              <a:rPr lang="en-US" dirty="0"/>
              <a:t>				  4. After sending the message jay and other users have to register 					for league (because every league has a limited number of 						users can play).</a:t>
            </a:r>
          </a:p>
          <a:p>
            <a:pPr marL="0" indent="0">
              <a:buNone/>
            </a:pPr>
            <a:r>
              <a:rPr lang="en-US" dirty="0"/>
              <a:t>				  5. Raj will create a group with limited number of users and he 						allows access to users to chat in the chat box.(the chat box 						will be disabled after the tournament)Entry condition : 							anonymous user visits our system.</a:t>
            </a:r>
          </a:p>
          <a:p>
            <a:r>
              <a:rPr lang="en-US" dirty="0"/>
              <a:t>Entry condition : raj login to system..</a:t>
            </a:r>
          </a:p>
          <a:p>
            <a:r>
              <a:rPr lang="en-US" dirty="0"/>
              <a:t>Exit condition : raj will create a chat box for groups.</a:t>
            </a:r>
          </a:p>
        </p:txBody>
      </p:sp>
    </p:spTree>
    <p:extLst>
      <p:ext uri="{BB962C8B-B14F-4D97-AF65-F5344CB8AC3E}">
        <p14:creationId xmlns:p14="http://schemas.microsoft.com/office/powerpoint/2010/main" val="3243693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128</TotalTime>
  <Words>948</Words>
  <Application>Microsoft Office PowerPoint</Application>
  <PresentationFormat>Custom</PresentationFormat>
  <Paragraphs>169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Online Entertainment Application</vt:lpstr>
      <vt:lpstr>Functional requirement</vt:lpstr>
      <vt:lpstr>PowerPoint Presentation</vt:lpstr>
      <vt:lpstr>Non functional Requirement</vt:lpstr>
      <vt:lpstr>Functions of different Options</vt:lpstr>
      <vt:lpstr>Use case Diagram</vt:lpstr>
      <vt:lpstr>PowerPoint Presentation</vt:lpstr>
      <vt:lpstr>Use Case Diagram 1</vt:lpstr>
      <vt:lpstr>Use Case Diagram 2</vt:lpstr>
      <vt:lpstr>Use Case Diagram 3</vt:lpstr>
      <vt:lpstr>Use Case Diagram 4</vt:lpstr>
      <vt:lpstr>Use Case Diagram 5</vt:lpstr>
      <vt:lpstr>Scenario</vt:lpstr>
      <vt:lpstr>Scenario</vt:lpstr>
      <vt:lpstr>Sequence Diagram</vt:lpstr>
      <vt:lpstr>Sequence Diagram</vt:lpstr>
      <vt:lpstr>Sequence Diagram</vt:lpstr>
      <vt:lpstr>Sequence Diagram</vt:lpstr>
      <vt:lpstr>Sequence Diagram</vt:lpstr>
      <vt:lpstr>Class Diagram</vt:lpstr>
      <vt:lpstr>Class Diagram</vt:lpstr>
      <vt:lpstr>System Diagram Component Diagram:</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Entertainment Application</dc:title>
  <dc:creator>chirag vyas</dc:creator>
  <cp:lastModifiedBy>dell</cp:lastModifiedBy>
  <cp:revision>21</cp:revision>
  <dcterms:created xsi:type="dcterms:W3CDTF">2016-04-30T19:32:22Z</dcterms:created>
  <dcterms:modified xsi:type="dcterms:W3CDTF">2016-05-02T21:23:11Z</dcterms:modified>
</cp:coreProperties>
</file>