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19F6D-F081-4D85-B694-63BE7928414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1E84D-D65F-4FCC-941B-C6FAF2BB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7949-2D02-4903-8F2E-1EF146FFC55E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27B5-3628-45C3-B686-8128DA57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kose@fd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kose@fd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Erdal Kose</a:t>
            </a:r>
          </a:p>
          <a:p>
            <a:r>
              <a:rPr lang="en-US" dirty="0" smtClean="0">
                <a:hlinkClick r:id="rId2"/>
              </a:rPr>
              <a:t>ekose@fdu.edu</a:t>
            </a:r>
            <a:endParaRPr lang="en-US" dirty="0" smtClean="0"/>
          </a:p>
          <a:p>
            <a:r>
              <a:rPr lang="en-US" dirty="0" smtClean="0"/>
              <a:t>Office: Becton Hall- 401A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Course: </a:t>
            </a:r>
            <a:r>
              <a:rPr lang="en-US" dirty="0" smtClean="0"/>
              <a:t>CSCI6620.86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 smtClean="0"/>
              <a:t>Semester : </a:t>
            </a:r>
            <a:r>
              <a:rPr lang="en-US" sz="3000" dirty="0" smtClean="0"/>
              <a:t>Spring</a:t>
            </a:r>
            <a:r>
              <a:rPr lang="en-US" sz="3000" b="1" dirty="0" smtClean="0"/>
              <a:t> </a:t>
            </a:r>
            <a:r>
              <a:rPr lang="en-US" sz="3000" dirty="0" smtClean="0"/>
              <a:t>2016 </a:t>
            </a:r>
            <a:r>
              <a:rPr lang="en-US" sz="3000" b="1" dirty="0" smtClean="0"/>
              <a:t>Contact </a:t>
            </a:r>
            <a:r>
              <a:rPr lang="en-US" sz="3000" b="1" dirty="0"/>
              <a:t>Hours: </a:t>
            </a:r>
            <a:r>
              <a:rPr lang="en-US" sz="3000" dirty="0" smtClean="0"/>
              <a:t>3</a:t>
            </a:r>
            <a:r>
              <a:rPr lang="en-US" sz="3000" b="1" dirty="0"/>
              <a:t> </a:t>
            </a:r>
            <a:r>
              <a:rPr lang="en-US" sz="3000" b="1" dirty="0" smtClean="0"/>
              <a:t>  Credits</a:t>
            </a:r>
            <a:r>
              <a:rPr lang="en-US" sz="3000" b="1" dirty="0"/>
              <a:t>:  </a:t>
            </a:r>
            <a:r>
              <a:rPr lang="en-US" sz="3000" dirty="0"/>
              <a:t>3</a:t>
            </a:r>
          </a:p>
          <a:p>
            <a:r>
              <a:rPr lang="en-US" sz="3000" b="1" dirty="0"/>
              <a:t>Class Hours: </a:t>
            </a:r>
            <a:r>
              <a:rPr lang="en-US" sz="3000" dirty="0" smtClean="0"/>
              <a:t>W- 2:00 </a:t>
            </a:r>
            <a:r>
              <a:rPr lang="en-US" sz="3000" dirty="0"/>
              <a:t>– </a:t>
            </a:r>
            <a:r>
              <a:rPr lang="en-US" sz="3000" dirty="0" smtClean="0"/>
              <a:t>4:30</a:t>
            </a:r>
            <a:r>
              <a:rPr lang="en-US" sz="3000" dirty="0" smtClean="0"/>
              <a:t> </a:t>
            </a:r>
            <a:r>
              <a:rPr lang="en-US" sz="3000" dirty="0"/>
              <a:t>PM (</a:t>
            </a:r>
            <a:r>
              <a:rPr lang="en-US" sz="3000" dirty="0" err="1" smtClean="0"/>
              <a:t>Bec</a:t>
            </a:r>
            <a:r>
              <a:rPr lang="en-US" sz="3000" dirty="0" smtClean="0"/>
              <a:t>. </a:t>
            </a:r>
            <a:r>
              <a:rPr lang="en-US" sz="3000" dirty="0"/>
              <a:t>Hall </a:t>
            </a:r>
            <a:r>
              <a:rPr lang="en-US" sz="3000" dirty="0" smtClean="0"/>
              <a:t>304)</a:t>
            </a:r>
            <a:endParaRPr lang="en-US" sz="3000" dirty="0"/>
          </a:p>
          <a:p>
            <a:r>
              <a:rPr lang="en-US" sz="3000" b="1" dirty="0" smtClean="0"/>
              <a:t>Instructor</a:t>
            </a:r>
            <a:r>
              <a:rPr lang="en-US" sz="3000" b="1" dirty="0" smtClean="0"/>
              <a:t>: </a:t>
            </a:r>
            <a:r>
              <a:rPr lang="en-US" sz="3000" dirty="0" smtClean="0"/>
              <a:t>Dr</a:t>
            </a:r>
            <a:r>
              <a:rPr lang="en-US" sz="3000" dirty="0"/>
              <a:t>. Erdal Kose</a:t>
            </a:r>
            <a:r>
              <a:rPr lang="en-US" sz="3000" b="1" dirty="0"/>
              <a:t>	</a:t>
            </a:r>
            <a:r>
              <a:rPr lang="en-US" sz="3000" dirty="0"/>
              <a:t>	</a:t>
            </a:r>
          </a:p>
          <a:p>
            <a:r>
              <a:rPr lang="en-US" sz="3000" b="1" dirty="0"/>
              <a:t>Phone: </a:t>
            </a:r>
            <a:r>
              <a:rPr lang="en-US" sz="3000" dirty="0"/>
              <a:t>(201) 692-2264  </a:t>
            </a:r>
            <a:r>
              <a:rPr lang="en-US" sz="3000" b="1" dirty="0"/>
              <a:t>Cell:</a:t>
            </a:r>
            <a:r>
              <a:rPr lang="en-US" sz="3000" dirty="0"/>
              <a:t> (718) 666-5020    </a:t>
            </a:r>
            <a:r>
              <a:rPr lang="fr-FR" sz="3000" b="1" dirty="0"/>
              <a:t>Fax: </a:t>
            </a:r>
            <a:r>
              <a:rPr lang="fr-FR" sz="3000" dirty="0"/>
              <a:t>(201) 692-2773.	</a:t>
            </a:r>
            <a:r>
              <a:rPr lang="fr-FR" sz="3000" b="1" dirty="0" smtClean="0"/>
              <a:t>Email</a:t>
            </a:r>
            <a:r>
              <a:rPr lang="fr-FR" sz="3000" b="1" dirty="0"/>
              <a:t>:</a:t>
            </a:r>
            <a:r>
              <a:rPr lang="fr-FR" sz="3000" dirty="0"/>
              <a:t> </a:t>
            </a:r>
            <a:r>
              <a:rPr lang="fr-FR" sz="3000" u="sng" dirty="0">
                <a:hlinkClick r:id="rId2"/>
              </a:rPr>
              <a:t>ekose@fdu.edu</a:t>
            </a:r>
            <a:r>
              <a:rPr lang="fr-FR" sz="3000" dirty="0"/>
              <a:t> </a:t>
            </a:r>
            <a:endParaRPr lang="en-US" sz="3000" dirty="0"/>
          </a:p>
          <a:p>
            <a:r>
              <a:rPr lang="fr-FR" sz="3000" b="1" dirty="0" smtClean="0"/>
              <a:t>Office </a:t>
            </a:r>
            <a:r>
              <a:rPr lang="fr-FR" sz="3000" b="1" dirty="0" err="1"/>
              <a:t>Hours</a:t>
            </a:r>
            <a:r>
              <a:rPr lang="fr-FR" sz="3000" dirty="0"/>
              <a:t>:  </a:t>
            </a:r>
            <a:r>
              <a:rPr lang="fr-FR" sz="3000" dirty="0" smtClean="0"/>
              <a:t>M-T: </a:t>
            </a:r>
            <a:r>
              <a:rPr lang="fr-FR" sz="3000" dirty="0"/>
              <a:t>11 :30-13 </a:t>
            </a:r>
            <a:r>
              <a:rPr lang="fr-FR" sz="3000" dirty="0" smtClean="0"/>
              <a:t>:</a:t>
            </a:r>
            <a:r>
              <a:rPr lang="fr-FR" sz="3000" dirty="0"/>
              <a:t>3</a:t>
            </a:r>
            <a:r>
              <a:rPr lang="fr-FR" sz="3000" dirty="0" smtClean="0"/>
              <a:t>0 W-TH 02:30-04</a:t>
            </a:r>
            <a:r>
              <a:rPr lang="fr-FR" sz="3000" dirty="0"/>
              <a:t> :00 PM </a:t>
            </a:r>
            <a:r>
              <a:rPr lang="fr-FR" sz="3000" dirty="0" smtClean="0"/>
              <a:t>and </a:t>
            </a:r>
            <a:r>
              <a:rPr lang="fr-FR" sz="3000" dirty="0"/>
              <a:t>Friday by  appointement.  </a:t>
            </a:r>
            <a:endParaRPr lang="fr-FR" sz="3000" dirty="0" smtClean="0"/>
          </a:p>
          <a:p>
            <a:r>
              <a:rPr lang="fr-FR" sz="3000" b="1" dirty="0" smtClean="0"/>
              <a:t>Office</a:t>
            </a:r>
            <a:r>
              <a:rPr lang="fr-FR" sz="3000" dirty="0" smtClean="0"/>
              <a:t>: </a:t>
            </a:r>
            <a:r>
              <a:rPr lang="en-US" sz="3000" dirty="0" smtClean="0"/>
              <a:t>Becton Hall-401A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Text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Required Text Book:</a:t>
            </a:r>
            <a:endParaRPr lang="en-US" dirty="0"/>
          </a:p>
          <a:p>
            <a:pPr lvl="1"/>
            <a:r>
              <a:rPr lang="en-US" i="1" dirty="0"/>
              <a:t>Object-Oriented Software Engineering: Using UML, Patterns and Java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 Bernd </a:t>
            </a:r>
            <a:r>
              <a:rPr lang="en-US" dirty="0" err="1"/>
              <a:t>Bruegge</a:t>
            </a:r>
            <a:r>
              <a:rPr lang="en-US" dirty="0"/>
              <a:t>, Allen H. </a:t>
            </a:r>
            <a:r>
              <a:rPr lang="en-US" dirty="0" err="1"/>
              <a:t>Dutoit</a:t>
            </a:r>
            <a:r>
              <a:rPr lang="en-US" dirty="0"/>
              <a:t>, Pearson Prentice Hall, 2010. ISBN: 978-0136061250</a:t>
            </a:r>
          </a:p>
          <a:p>
            <a:r>
              <a:rPr lang="en-US" b="1" dirty="0"/>
              <a:t>References: </a:t>
            </a:r>
            <a:endParaRPr lang="en-US" dirty="0"/>
          </a:p>
          <a:p>
            <a:pPr lvl="1"/>
            <a:r>
              <a:rPr lang="en-US" dirty="0"/>
              <a:t>Roger S. Pressman and Bruce R. Maxim, </a:t>
            </a:r>
            <a:r>
              <a:rPr lang="en-US" i="1" dirty="0"/>
              <a:t>Software Engineering a Practical’s Approach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Edition, McGraw-Hill Higher Education , 2014 </a:t>
            </a:r>
            <a:r>
              <a:rPr lang="en-US" i="1" dirty="0"/>
              <a:t>(ISBN: 978-0078022128)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</a:t>
            </a:r>
            <a:r>
              <a:rPr lang="en-US" b="1" dirty="0" smtClean="0"/>
              <a:t>Policy and </a:t>
            </a:r>
            <a:r>
              <a:rPr lang="en-US" b="1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Homework Assignments /</a:t>
            </a:r>
            <a:r>
              <a:rPr lang="en-US" sz="2000" u="sng" dirty="0" smtClean="0"/>
              <a:t>Projects  30</a:t>
            </a:r>
            <a:r>
              <a:rPr lang="en-US" sz="2000" u="sng" dirty="0"/>
              <a:t>%</a:t>
            </a:r>
          </a:p>
          <a:p>
            <a:pPr marL="0" indent="0">
              <a:buNone/>
            </a:pPr>
            <a:r>
              <a:rPr lang="en-US" sz="2000" u="sng" dirty="0"/>
              <a:t>Class Participation &amp; Attendance </a:t>
            </a:r>
            <a:r>
              <a:rPr lang="en-US" sz="2000" u="sng" dirty="0" smtClean="0"/>
              <a:t>   10</a:t>
            </a:r>
            <a:r>
              <a:rPr lang="en-US" sz="2000" u="sng" dirty="0"/>
              <a:t>%</a:t>
            </a:r>
          </a:p>
          <a:p>
            <a:pPr marL="0" indent="0">
              <a:buNone/>
            </a:pPr>
            <a:r>
              <a:rPr lang="en-US" sz="2000" u="sng" dirty="0"/>
              <a:t>Midterm Exam	</a:t>
            </a:r>
            <a:r>
              <a:rPr lang="en-US" sz="2000" u="sng" dirty="0" smtClean="0"/>
              <a:t>                              30</a:t>
            </a:r>
            <a:r>
              <a:rPr lang="en-US" sz="2000" u="sng" dirty="0"/>
              <a:t>%</a:t>
            </a:r>
          </a:p>
          <a:p>
            <a:pPr marL="0" indent="0">
              <a:buNone/>
            </a:pPr>
            <a:r>
              <a:rPr lang="en-US" sz="2000" u="sng" dirty="0"/>
              <a:t>Final Exam		 </a:t>
            </a:r>
            <a:r>
              <a:rPr lang="en-US" sz="2000" u="sng" dirty="0" smtClean="0"/>
              <a:t>             30</a:t>
            </a:r>
            <a:r>
              <a:rPr lang="en-US" sz="2000" u="sng" dirty="0"/>
              <a:t>%</a:t>
            </a:r>
          </a:p>
          <a:p>
            <a:pPr marL="0" indent="0">
              <a:buNone/>
            </a:pPr>
            <a:r>
              <a:rPr lang="en-US" sz="2000" u="sng" dirty="0"/>
              <a:t>     	                                          </a:t>
            </a:r>
            <a:r>
              <a:rPr lang="en-US" sz="2000" u="sng" dirty="0" smtClean="0"/>
              <a:t>______</a:t>
            </a:r>
            <a:endParaRPr lang="en-US" sz="2000" u="sng" dirty="0"/>
          </a:p>
          <a:p>
            <a:pPr marL="0" indent="0">
              <a:buNone/>
            </a:pPr>
            <a:r>
              <a:rPr lang="en-US" sz="2000" b="1" u="sng" dirty="0" smtClean="0"/>
              <a:t>Total</a:t>
            </a:r>
            <a:r>
              <a:rPr lang="en-US" sz="2000" b="1" u="sng" dirty="0"/>
              <a:t>			   </a:t>
            </a:r>
            <a:r>
              <a:rPr lang="en-US" sz="2000" b="1" u="sng" dirty="0" smtClean="0"/>
              <a:t>         </a:t>
            </a:r>
            <a:r>
              <a:rPr lang="en-US" sz="2000" u="sng" dirty="0" smtClean="0"/>
              <a:t>100%</a:t>
            </a:r>
            <a:endParaRPr lang="en-US" sz="2000" u="sng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53000" y="1600200"/>
            <a:ext cx="3200400" cy="243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 smtClean="0">
                <a:effectLst/>
                <a:latin typeface="Times New Roman"/>
                <a:ea typeface="Times New Roman"/>
              </a:rPr>
              <a:t>90 </a:t>
            </a:r>
            <a:r>
              <a:rPr lang="en-US" sz="1600" u="sng" dirty="0">
                <a:effectLst/>
                <a:latin typeface="Times New Roman"/>
                <a:ea typeface="Times New Roman"/>
              </a:rPr>
              <a:t>– 100%		A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86 – &lt;90%		A-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82 – &lt;86%		B+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78 – &lt;82%		B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74 – &lt;78%		B-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70 – &lt;74%		C+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66 – &lt;70%		C</a:t>
            </a: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Times New Roman"/>
                <a:ea typeface="Times New Roman"/>
              </a:rPr>
              <a:t>Less than 66%	</a:t>
            </a:r>
            <a:r>
              <a:rPr lang="en-US" sz="1600" u="sng" dirty="0" smtClean="0">
                <a:effectLst/>
                <a:latin typeface="Times New Roman"/>
                <a:ea typeface="Times New Roman"/>
              </a:rPr>
              <a:t>	F</a:t>
            </a:r>
            <a:endParaRPr lang="en-US" sz="1600" u="sng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273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Tentative Semester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57993"/>
              </p:ext>
            </p:extLst>
          </p:nvPr>
        </p:nvGraphicFramePr>
        <p:xfrm>
          <a:off x="1066799" y="1371599"/>
          <a:ext cx="7239000" cy="468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848"/>
                <a:gridCol w="3114501"/>
                <a:gridCol w="1376174"/>
                <a:gridCol w="2100477"/>
              </a:tblGrid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	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Topics Covered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Reading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Dates and Homework/ Project Times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13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Introduction to Software Engineering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Chapter 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January 26 (reading assignments)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General Requirements Elicitation  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4.1, 4.2, 4.3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February 2 (hw1 out 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13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Introduction UML and Modeling 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February 9 (Project discussion)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Concepts Object –Oriented Analysis- Functional Modeling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4.4, 4.5, 4.6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February 16 (Project Outlines)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Object –Oriented Analysis- Dynamic Modeling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February 23 (hw1 due)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Object –Oriented Analysis- Analysis Object Modeling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March 1 (hw2 out, Project Milestone 2)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70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Midterm Exam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March 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649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Fall Recess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March 15 NO CLASS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70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Analysis Model, System Design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March 22 (hw2 due)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System Design – Software Architectures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March 29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29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Design – Access Control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April 4 (hw3 out, Project progress report)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70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Introduction to Object Design 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April 12 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29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 Patterns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April 19 (hw3 due, Project first draft  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70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Interface Specification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April 26 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340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Comparison of Methodologies, Software Quality Assurance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Chapter 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May 3 (Project  due date)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  <a:tr h="170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???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160" marR="541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7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reach to me is by email.</a:t>
            </a:r>
            <a:r>
              <a:rPr lang="en-US" b="1" dirty="0"/>
              <a:t> </a:t>
            </a:r>
            <a:r>
              <a:rPr lang="en-US" dirty="0"/>
              <a:t>Any emails that are addressed to me, </a:t>
            </a:r>
            <a:r>
              <a:rPr lang="en-US" b="1" dirty="0"/>
              <a:t>MUST</a:t>
            </a:r>
            <a:r>
              <a:rPr lang="en-US" dirty="0"/>
              <a:t> have your </a:t>
            </a:r>
            <a:r>
              <a:rPr lang="en-US" b="1" dirty="0"/>
              <a:t>First </a:t>
            </a:r>
            <a:r>
              <a:rPr lang="en-US" b="1" dirty="0" err="1"/>
              <a:t>Name+Last</a:t>
            </a:r>
            <a:r>
              <a:rPr lang="en-US" b="1" dirty="0"/>
              <a:t> </a:t>
            </a:r>
            <a:r>
              <a:rPr lang="en-US" b="1" dirty="0" err="1"/>
              <a:t>Name+Course</a:t>
            </a:r>
            <a:r>
              <a:rPr lang="en-US" b="1" dirty="0"/>
              <a:t> Code</a:t>
            </a:r>
            <a:r>
              <a:rPr lang="en-US" dirty="0"/>
              <a:t> in the subject of the email. Otherwise I will not respond to your email. For example if student John Smith, in Course CSCI6620.84 wants to email to me, he must write </a:t>
            </a:r>
            <a:r>
              <a:rPr lang="en-US" b="1" dirty="0"/>
              <a:t>John Smith CSCI6620.84</a:t>
            </a:r>
            <a:r>
              <a:rPr lang="en-US" dirty="0"/>
              <a:t> in the subject of the email.</a:t>
            </a:r>
          </a:p>
        </p:txBody>
      </p:sp>
    </p:spTree>
    <p:extLst>
      <p:ext uri="{BB962C8B-B14F-4D97-AF65-F5344CB8AC3E}">
        <p14:creationId xmlns:p14="http://schemas.microsoft.com/office/powerpoint/2010/main" val="12477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Homework </a:t>
            </a:r>
            <a:r>
              <a:rPr lang="en-US" dirty="0"/>
              <a:t>will be assigned electronically on the backboard ( </a:t>
            </a:r>
            <a:r>
              <a:rPr lang="en-US" dirty="0" err="1"/>
              <a:t>Webcanpus</a:t>
            </a:r>
            <a:r>
              <a:rPr lang="en-US" dirty="0"/>
              <a:t>).You must submit your homework through blackboard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Project will be monitored by Google drive, it is your responsibility to check google drive folder </a:t>
            </a:r>
            <a:r>
              <a:rPr lang="en-US" dirty="0" smtClean="0"/>
              <a:t>on a daily base! </a:t>
            </a:r>
          </a:p>
          <a:p>
            <a:r>
              <a:rPr lang="en-US" dirty="0" smtClean="0"/>
              <a:t>You </a:t>
            </a:r>
            <a:r>
              <a:rPr lang="en-US" dirty="0"/>
              <a:t>must submit your project reports through google drive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will get google drive information in two weeks after semester started.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expect all cell phones, tablet computers, etc. to be inaudible during the class. I expect running computers to be used only for class-related purposes only! Like note taking or appropriate research. If you must use your cell phone, you must step out from the class. Otherwise I will take one point from your final grade.</a:t>
            </a:r>
          </a:p>
          <a:p>
            <a:r>
              <a:rPr lang="en-US" dirty="0"/>
              <a:t>It is your responsibility to follow blackboard and emails for most updated schedule, class lectures, and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578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Software Engineering</vt:lpstr>
      <vt:lpstr>Course: CSCI6620.86 Software Engineering</vt:lpstr>
      <vt:lpstr>Text Book</vt:lpstr>
      <vt:lpstr>Grading Policy and Schema</vt:lpstr>
      <vt:lpstr>Tentative Semester Schedule</vt:lpstr>
      <vt:lpstr>Communication</vt:lpstr>
      <vt:lpstr>Technology</vt:lpstr>
      <vt:lpstr>Others</vt:lpstr>
    </vt:vector>
  </TitlesOfParts>
  <Company>Fairleigh Dickinson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FDU User</dc:creator>
  <cp:lastModifiedBy>FDU User</cp:lastModifiedBy>
  <cp:revision>6</cp:revision>
  <dcterms:created xsi:type="dcterms:W3CDTF">2015-08-26T19:30:23Z</dcterms:created>
  <dcterms:modified xsi:type="dcterms:W3CDTF">2016-01-26T17:01:28Z</dcterms:modified>
</cp:coreProperties>
</file>