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1" r:id="rId2"/>
  </p:sldMasterIdLst>
  <p:notesMasterIdLst>
    <p:notesMasterId r:id="rId85"/>
  </p:notesMasterIdLst>
  <p:sldIdLst>
    <p:sldId id="358" r:id="rId3"/>
    <p:sldId id="387" r:id="rId4"/>
    <p:sldId id="434" r:id="rId5"/>
    <p:sldId id="433" r:id="rId6"/>
    <p:sldId id="354" r:id="rId7"/>
    <p:sldId id="427" r:id="rId8"/>
    <p:sldId id="428" r:id="rId9"/>
    <p:sldId id="360" r:id="rId10"/>
    <p:sldId id="361" r:id="rId11"/>
    <p:sldId id="362" r:id="rId12"/>
    <p:sldId id="363" r:id="rId13"/>
    <p:sldId id="364" r:id="rId14"/>
    <p:sldId id="429" r:id="rId15"/>
    <p:sldId id="365" r:id="rId16"/>
    <p:sldId id="430" r:id="rId17"/>
    <p:sldId id="439" r:id="rId18"/>
    <p:sldId id="440" r:id="rId19"/>
    <p:sldId id="441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4" r:id="rId38"/>
    <p:sldId id="383" r:id="rId39"/>
    <p:sldId id="438" r:id="rId40"/>
    <p:sldId id="388" r:id="rId41"/>
    <p:sldId id="436" r:id="rId42"/>
    <p:sldId id="389" r:id="rId43"/>
    <p:sldId id="442" r:id="rId44"/>
    <p:sldId id="390" r:id="rId45"/>
    <p:sldId id="443" r:id="rId46"/>
    <p:sldId id="391" r:id="rId47"/>
    <p:sldId id="444" r:id="rId48"/>
    <p:sldId id="392" r:id="rId49"/>
    <p:sldId id="393" r:id="rId50"/>
    <p:sldId id="445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46" r:id="rId80"/>
    <p:sldId id="447" r:id="rId81"/>
    <p:sldId id="424" r:id="rId82"/>
    <p:sldId id="425" r:id="rId83"/>
    <p:sldId id="42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8" autoAdjust="0"/>
    <p:restoredTop sz="94640" autoAdjust="0"/>
  </p:normalViewPr>
  <p:slideViewPr>
    <p:cSldViewPr>
      <p:cViewPr>
        <p:scale>
          <a:sx n="83" d="100"/>
          <a:sy n="83" d="100"/>
        </p:scale>
        <p:origin x="115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0D49FE-72D6-48CD-9E98-FDEFACC9A264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70DAF5-B695-4377-8188-95857A3D8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09B8E-9FFD-4A20-8B29-BD4689C71ECF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999A12CE-4948-4CC6-9871-7B6F19E0E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66A5-DF0C-414B-9F24-E11E6A512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3437-A9BA-47C0-95CA-D11807F38A5F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E4061-0C61-4DC0-A7F4-DB5844302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F9297-C674-4BAA-A5DE-FABAFE05C69D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205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7638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056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0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394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3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BEF412-3DAC-4E58-8771-0DE6F1043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9838A-7979-487A-A89C-3E111CD45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BC9A2-484F-450E-AE02-17D53CDDA705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28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5C36-E337-49E6-BEE0-8353E4FEAE57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404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lIns="82945" tIns="41473" rIns="82945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8226720" cy="2193351"/>
          </a:xfrm>
        </p:spPr>
        <p:txBody>
          <a:bodyPr lIns="82945" tIns="41473"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81" y="3935934"/>
            <a:ext cx="8226720" cy="2193350"/>
          </a:xfrm>
        </p:spPr>
        <p:txBody>
          <a:bodyPr lIns="82945" tIns="41473"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 tIns="41473" bIns="41473"/>
          <a:lstStyle>
            <a:lvl1pPr>
              <a:defRPr/>
            </a:lvl1pPr>
          </a:lstStyle>
          <a:p>
            <a:fld id="{240A0A6A-C459-442E-B759-ADCBFDB5FE97}" type="slidenum">
              <a:rPr lang="en-GB" altLang="en-US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GB" alt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EA0D8-CF6E-43FF-8CC9-4337152A2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D9CDF-2A3B-48DD-A19F-E65D54831AA4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A3E5-9645-4E9F-98A6-0612EB127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B1D77-0EA8-4C74-A180-3D9B2C42A889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D1A6C-74D1-48B3-950B-180144E2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A60F6-ED20-401B-858A-CED1134B48E9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5F80-C2FD-4E05-80CE-C99BD5167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1B67-208D-4512-9C45-A1F234842D44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1661D-74F0-4EE5-B00E-F6BB9BCEB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B5916-8186-47E6-B693-EF5347F74C1A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ACE5-DD81-4BF9-9DBD-73E5D0261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3B569-CD26-4A39-995F-FD640440138D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9EB3-E610-440E-A391-3B5D78787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8672-3188-469D-9C82-B131AA2A88B0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4E316A-C912-407E-A7F4-C5B0C8A00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4344A200-3CFE-4E7D-9F14-B8F5EB9C8F36}" type="datetimeFigureOut">
              <a:rPr lang="en-US"/>
              <a:pPr>
                <a:defRPr/>
              </a:pPr>
              <a:t>3/25/2016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9A5C36-E337-49E6-BEE0-8353E4FEAE57}" type="datetimeFigureOut">
              <a:rPr lang="en-US" smtClean="0">
                <a:latin typeface="Georg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3/25/2016</a:t>
            </a:fld>
            <a:endParaRPr lang="en-US">
              <a:latin typeface="Georg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latin typeface="Georgi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5BEF412-3DAC-4E58-8771-0DE6F104387B}" type="slidenum">
              <a:rPr lang="en-US" smtClean="0">
                <a:solidFill>
                  <a:srgbClr val="8CADAE">
                    <a:shade val="75000"/>
                  </a:srgbClr>
                </a:solidFill>
                <a:latin typeface="Georg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8CADAE">
                  <a:shade val="75000"/>
                </a:srgbClr>
              </a:solidFill>
              <a:latin typeface="Georgi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6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IAM/latest/UserGuide/Using_AccessingConsole.html" TargetMode="External"/><Relationship Id="rId2" Type="http://schemas.openxmlformats.org/officeDocument/2006/relationships/hyperlink" Target="https://console.aws.amazon.com/console/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Ul6FW4UANG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s3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nsole.aws.amazon.com/ec2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nsole.aws.amazon.com/elasticmapreduc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lunk.com/en_us/download/hunk.html" TargetMode="External"/><Relationship Id="rId2" Type="http://schemas.openxmlformats.org/officeDocument/2006/relationships/hyperlink" Target="https://hortonworks.com/blog/impala-vs-hive-performance-benchmark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nsole.aws.amazon.com/elasticmapreduce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nsole.aws.amazon.com/s3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nsole.aws.amazon.com/elasticmapreduce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s3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lasticmapreduce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general/latest/gr/rande.html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c2/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CSCI 6830</a:t>
            </a:r>
          </a:p>
          <a:p>
            <a:r>
              <a:rPr lang="en-US" sz="3200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Big Data Analytics with Hadoop and R</a:t>
            </a:r>
            <a:endParaRPr lang="en-US" sz="3200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763000" cy="1752600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Computing in the Cloud with </a:t>
            </a:r>
            <a:br>
              <a:rPr lang="en-US" sz="5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5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Amazon Elastic MapReduce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4389120"/>
            <a:ext cx="769620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Create an AWS 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Account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(we did it)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If you do not have an AWS account, t</a:t>
            </a:r>
            <a:r>
              <a:rPr lang="en-US" sz="4400" dirty="0" smtClean="0">
                <a:solidFill>
                  <a:srgbClr val="000000"/>
                </a:solidFill>
              </a:rPr>
              <a:t>o </a:t>
            </a:r>
            <a:r>
              <a:rPr lang="en-US" sz="4400" dirty="0">
                <a:solidFill>
                  <a:srgbClr val="000000"/>
                </a:solidFill>
              </a:rPr>
              <a:t>sign up for </a:t>
            </a:r>
            <a:r>
              <a:rPr lang="en-US" sz="4400" dirty="0" smtClean="0">
                <a:solidFill>
                  <a:srgbClr val="000000"/>
                </a:solidFill>
              </a:rPr>
              <a:t>AWS:</a:t>
            </a:r>
            <a:endParaRPr lang="en-US" sz="4400" dirty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US" sz="4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sz="4400" dirty="0" smtClean="0">
                <a:solidFill>
                  <a:srgbClr val="000000"/>
                </a:solidFill>
                <a:hlinkClick r:id="rId2"/>
              </a:rPr>
              <a:t>aws.amazon.com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>
                <a:solidFill>
                  <a:srgbClr val="000000"/>
                </a:solidFill>
              </a:rPr>
              <a:t> </a:t>
            </a:r>
            <a:r>
              <a:rPr lang="en-US" sz="4400" dirty="0" smtClean="0">
                <a:solidFill>
                  <a:srgbClr val="000000"/>
                </a:solidFill>
              </a:rPr>
              <a:t>and </a:t>
            </a:r>
            <a:r>
              <a:rPr lang="en-US" sz="4400" dirty="0">
                <a:solidFill>
                  <a:srgbClr val="000000"/>
                </a:solidFill>
              </a:rPr>
              <a:t>click </a:t>
            </a:r>
            <a:r>
              <a:rPr lang="en-US" sz="4400" b="1" dirty="0">
                <a:solidFill>
                  <a:srgbClr val="000000"/>
                </a:solidFill>
              </a:rPr>
              <a:t>Sign Up</a:t>
            </a:r>
            <a:r>
              <a:rPr lang="en-US" sz="4400" dirty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solidFill>
                  <a:srgbClr val="000000"/>
                </a:solidFill>
              </a:rPr>
              <a:t>Follow the on-screen instructions.</a:t>
            </a:r>
          </a:p>
          <a:p>
            <a:r>
              <a:rPr lang="en-US" sz="4400" dirty="0">
                <a:solidFill>
                  <a:srgbClr val="000000"/>
                </a:solidFill>
              </a:rPr>
              <a:t>Your AWS account gives you access to all services, but you are charged only for the resources that you </a:t>
            </a:r>
            <a:r>
              <a:rPr lang="en-US" sz="4400" dirty="0" smtClean="0">
                <a:solidFill>
                  <a:srgbClr val="000000"/>
                </a:solidFill>
              </a:rPr>
              <a:t>use.</a:t>
            </a:r>
            <a:endParaRPr lang="ru-RU" altLang="ru-RU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IAS =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Identity and Access Management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For console access, use your IAM user name and password to sign in to the </a:t>
            </a:r>
            <a:r>
              <a:rPr lang="en-US" sz="4400" dirty="0">
                <a:solidFill>
                  <a:srgbClr val="000000"/>
                </a:solidFill>
                <a:hlinkClick r:id="rId2"/>
              </a:rPr>
              <a:t>AWS Management Console</a:t>
            </a:r>
            <a:r>
              <a:rPr lang="en-US" sz="4400" dirty="0">
                <a:solidFill>
                  <a:srgbClr val="000000"/>
                </a:solidFill>
              </a:rPr>
              <a:t> using </a:t>
            </a:r>
            <a:r>
              <a:rPr lang="en-US" sz="4400" dirty="0" smtClean="0">
                <a:solidFill>
                  <a:srgbClr val="000000"/>
                </a:solidFill>
              </a:rPr>
              <a:t>the </a:t>
            </a:r>
            <a:r>
              <a:rPr lang="en-US" sz="4400" dirty="0" smtClean="0">
                <a:solidFill>
                  <a:srgbClr val="000000"/>
                </a:solidFill>
                <a:hlinkClick r:id="rId3"/>
              </a:rPr>
              <a:t>IAM</a:t>
            </a:r>
            <a:r>
              <a:rPr lang="en-US" sz="4400" dirty="0">
                <a:solidFill>
                  <a:srgbClr val="000000"/>
                </a:solidFill>
                <a:hlinkClick r:id="rId3"/>
              </a:rPr>
              <a:t> sign-in page</a:t>
            </a:r>
            <a:r>
              <a:rPr lang="en-US" sz="4400" dirty="0">
                <a:solidFill>
                  <a:srgbClr val="000000"/>
                </a:solidFill>
              </a:rPr>
              <a:t>. 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IAM </a:t>
            </a:r>
            <a:r>
              <a:rPr lang="en-US" sz="4400" dirty="0">
                <a:solidFill>
                  <a:srgbClr val="000000"/>
                </a:solidFill>
              </a:rPr>
              <a:t>lets you securely control access to AWS services and resources in your AWS account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ru-RU" sz="3200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en-US" altLang="ru-RU" sz="3200" dirty="0" smtClean="0">
                <a:solidFill>
                  <a:srgbClr val="000000"/>
                </a:solidFill>
                <a:hlinkClick r:id="rId4"/>
              </a:rPr>
              <a:t>www.youtube.com/watch?v=Ul6FW4UANGc</a:t>
            </a:r>
            <a:r>
              <a:rPr lang="en-US" altLang="ru-RU" sz="3200" dirty="0" smtClean="0">
                <a:solidFill>
                  <a:srgbClr val="000000"/>
                </a:solidFill>
              </a:rPr>
              <a:t> </a:t>
            </a:r>
            <a:endParaRPr lang="ru-RU" altLang="ru-RU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Create an Amazon S3 Bucket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Open the Amazon S3 </a:t>
            </a:r>
            <a:r>
              <a:rPr lang="en-US" sz="3600" dirty="0" smtClean="0">
                <a:solidFill>
                  <a:srgbClr val="000000"/>
                </a:solidFill>
              </a:rPr>
              <a:t>console at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hlinkClick r:id="rId2"/>
              </a:rPr>
              <a:t>https</a:t>
            </a:r>
            <a:r>
              <a:rPr lang="en-US" sz="3600" dirty="0">
                <a:solidFill>
                  <a:srgbClr val="002060"/>
                </a:solidFill>
                <a:hlinkClick r:id="rId2"/>
              </a:rPr>
              <a:t>://console.aws.amazon.com/s3</a:t>
            </a:r>
            <a:r>
              <a:rPr lang="en-US" sz="36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3600" dirty="0">
              <a:solidFill>
                <a:srgbClr val="00206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Click </a:t>
            </a:r>
            <a:r>
              <a:rPr lang="en-US" sz="3600" b="1" dirty="0">
                <a:solidFill>
                  <a:srgbClr val="000000"/>
                </a:solidFill>
              </a:rPr>
              <a:t>Create Bucket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Create a Bucket</a:t>
            </a:r>
            <a:r>
              <a:rPr lang="en-US" sz="3600" dirty="0">
                <a:solidFill>
                  <a:srgbClr val="000000"/>
                </a:solidFill>
              </a:rPr>
              <a:t> dialog box: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Type a bucket name, such </a:t>
            </a:r>
            <a:r>
              <a:rPr lang="en-US" sz="3600" dirty="0" smtClean="0">
                <a:solidFill>
                  <a:srgbClr val="000000"/>
                </a:solidFill>
              </a:rPr>
              <a:t>as </a:t>
            </a:r>
            <a:r>
              <a:rPr lang="en-US" sz="3600" b="1" dirty="0" smtClean="0">
                <a:solidFill>
                  <a:srgbClr val="000000"/>
                </a:solidFill>
              </a:rPr>
              <a:t>myemrbucket</a:t>
            </a:r>
            <a:r>
              <a:rPr lang="en-US" sz="3600" dirty="0" smtClean="0">
                <a:solidFill>
                  <a:srgbClr val="000000"/>
                </a:solidFill>
              </a:rPr>
              <a:t>. Bucket </a:t>
            </a:r>
            <a:r>
              <a:rPr lang="en-US" sz="3600" dirty="0">
                <a:solidFill>
                  <a:srgbClr val="000000"/>
                </a:solidFill>
              </a:rPr>
              <a:t>names </a:t>
            </a:r>
            <a:r>
              <a:rPr lang="en-US" sz="3600" dirty="0" smtClean="0">
                <a:solidFill>
                  <a:srgbClr val="000000"/>
                </a:solidFill>
              </a:rPr>
              <a:t>must </a:t>
            </a:r>
            <a:r>
              <a:rPr lang="en-US" sz="3600" dirty="0">
                <a:solidFill>
                  <a:srgbClr val="000000"/>
                </a:solidFill>
              </a:rPr>
              <a:t>contain only lowercase letters, numbers, periods (.), and hyphens (-). Also, bucket names cannot end in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Select the </a:t>
            </a:r>
            <a:r>
              <a:rPr lang="en-US" sz="3600" b="1" dirty="0">
                <a:solidFill>
                  <a:srgbClr val="000000"/>
                </a:solidFill>
              </a:rPr>
              <a:t>Region</a:t>
            </a:r>
            <a:r>
              <a:rPr lang="en-US" sz="3600" dirty="0">
                <a:solidFill>
                  <a:srgbClr val="000000"/>
                </a:solidFill>
              </a:rPr>
              <a:t> for your bucket. </a:t>
            </a:r>
          </a:p>
        </p:txBody>
      </p:sp>
    </p:spTree>
    <p:extLst>
      <p:ext uri="{BB962C8B-B14F-4D97-AF65-F5344CB8AC3E}">
        <p14:creationId xmlns:p14="http://schemas.microsoft.com/office/powerpoint/2010/main" val="39902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95325"/>
            <a:ext cx="6743700" cy="6162675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S3 = Simple Storage Service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9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can Amazon S3 do?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Is </a:t>
            </a:r>
            <a:r>
              <a:rPr lang="en-US" sz="4000" dirty="0">
                <a:solidFill>
                  <a:srgbClr val="000000"/>
                </a:solidFill>
              </a:rPr>
              <a:t>storage for the Internet. 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Simple </a:t>
            </a:r>
            <a:r>
              <a:rPr lang="en-US" sz="4000" dirty="0">
                <a:solidFill>
                  <a:srgbClr val="000000"/>
                </a:solidFill>
              </a:rPr>
              <a:t>web </a:t>
            </a:r>
            <a:r>
              <a:rPr lang="en-US" sz="4000" dirty="0" smtClean="0">
                <a:solidFill>
                  <a:srgbClr val="000000"/>
                </a:solidFill>
              </a:rPr>
              <a:t>interface to </a:t>
            </a:r>
            <a:r>
              <a:rPr lang="en-US" sz="4000" b="1" dirty="0">
                <a:solidFill>
                  <a:srgbClr val="000000"/>
                </a:solidFill>
              </a:rPr>
              <a:t>store</a:t>
            </a:r>
            <a:r>
              <a:rPr lang="en-US" sz="4000" dirty="0">
                <a:solidFill>
                  <a:srgbClr val="000000"/>
                </a:solidFill>
              </a:rPr>
              <a:t> and </a:t>
            </a:r>
            <a:r>
              <a:rPr lang="en-US" sz="4000" b="1" dirty="0">
                <a:solidFill>
                  <a:srgbClr val="000000"/>
                </a:solidFill>
              </a:rPr>
              <a:t>retrieve</a:t>
            </a:r>
            <a:r>
              <a:rPr lang="en-US" sz="4000" dirty="0">
                <a:solidFill>
                  <a:srgbClr val="000000"/>
                </a:solidFill>
              </a:rPr>
              <a:t> any </a:t>
            </a:r>
            <a:r>
              <a:rPr lang="en-US" sz="4000" dirty="0">
                <a:solidFill>
                  <a:srgbClr val="FF0000"/>
                </a:solidFill>
              </a:rPr>
              <a:t>amount of data, at any time, from anywhere on the web. </a:t>
            </a:r>
            <a:endParaRPr lang="en-US" sz="4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Read</a:t>
            </a:r>
            <a:r>
              <a:rPr lang="en-US" sz="4000" dirty="0">
                <a:solidFill>
                  <a:srgbClr val="000000"/>
                </a:solidFill>
              </a:rPr>
              <a:t>, write, and delete </a:t>
            </a:r>
            <a:r>
              <a:rPr lang="en-US" sz="4000" dirty="0" smtClean="0">
                <a:solidFill>
                  <a:srgbClr val="000000"/>
                </a:solidFill>
              </a:rPr>
              <a:t>files up </a:t>
            </a:r>
            <a:r>
              <a:rPr lang="en-US" sz="4000" dirty="0">
                <a:solidFill>
                  <a:srgbClr val="000000"/>
                </a:solidFill>
              </a:rPr>
              <a:t>to 5 </a:t>
            </a:r>
            <a:r>
              <a:rPr lang="en-US" sz="4000" dirty="0" smtClean="0">
                <a:solidFill>
                  <a:srgbClr val="000000"/>
                </a:solidFill>
              </a:rPr>
              <a:t>TB each</a:t>
            </a:r>
            <a:r>
              <a:rPr lang="en-US" sz="4000" dirty="0">
                <a:solidFill>
                  <a:srgbClr val="000000"/>
                </a:solidFill>
              </a:rPr>
              <a:t>.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You </a:t>
            </a:r>
            <a:r>
              <a:rPr lang="en-US" sz="4000" dirty="0">
                <a:solidFill>
                  <a:srgbClr val="000000"/>
                </a:solidFill>
              </a:rPr>
              <a:t>can store </a:t>
            </a:r>
            <a:r>
              <a:rPr lang="en-US" sz="4000" dirty="0" smtClean="0">
                <a:solidFill>
                  <a:srgbClr val="000000"/>
                </a:solidFill>
              </a:rPr>
              <a:t>unlimited number of objects. 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solidFill>
                  <a:srgbClr val="FF0000"/>
                </a:solidFill>
              </a:rPr>
              <a:t>Each </a:t>
            </a:r>
            <a:r>
              <a:rPr lang="en-US" sz="4000" dirty="0">
                <a:solidFill>
                  <a:srgbClr val="FF0000"/>
                </a:solidFill>
              </a:rPr>
              <a:t>object is stored in a bucket </a:t>
            </a:r>
            <a:r>
              <a:rPr lang="en-US" sz="4000" dirty="0">
                <a:solidFill>
                  <a:srgbClr val="000000"/>
                </a:solidFill>
              </a:rPr>
              <a:t>with a unique key that you assign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Create an Amazon S3 Bucket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Click </a:t>
            </a:r>
            <a:r>
              <a:rPr lang="en-US" sz="3600" b="1" dirty="0">
                <a:solidFill>
                  <a:srgbClr val="000000"/>
                </a:solidFill>
              </a:rPr>
              <a:t>Create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dirty="0">
                <a:solidFill>
                  <a:srgbClr val="000000"/>
                </a:solidFill>
              </a:rPr>
              <a:t>bucket name </a:t>
            </a:r>
            <a:r>
              <a:rPr lang="en-US" sz="3600" dirty="0" smtClean="0">
                <a:solidFill>
                  <a:srgbClr val="000000"/>
                </a:solidFill>
              </a:rPr>
              <a:t>must be unique.</a:t>
            </a: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The </a:t>
            </a:r>
            <a:r>
              <a:rPr lang="en-US" sz="2600" dirty="0">
                <a:solidFill>
                  <a:srgbClr val="000000"/>
                </a:solidFill>
              </a:rPr>
              <a:t>bucket namespace is shared by all users of the system. </a:t>
            </a:r>
            <a:endParaRPr lang="en-US" sz="2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This creates the following path for your output data: </a:t>
            </a:r>
            <a:r>
              <a:rPr lang="en-US" sz="3600" b="1" dirty="0" smtClean="0">
                <a:solidFill>
                  <a:srgbClr val="000000"/>
                </a:solidFill>
              </a:rPr>
              <a:t>s3://myemrbucket/mybucket2015116 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22574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5334000" cy="26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Amazon EC2 Key Pairs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Amazon EC2 = </a:t>
            </a:r>
            <a:r>
              <a:rPr lang="en-US" sz="3200" dirty="0" smtClean="0">
                <a:solidFill>
                  <a:srgbClr val="FF0000"/>
                </a:solidFill>
              </a:rPr>
              <a:t>Amazon Elastic Compute Cloud 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Provides scalable computing capacity in the </a:t>
            </a:r>
            <a:r>
              <a:rPr lang="en-US" sz="2200" dirty="0" err="1" smtClean="0">
                <a:solidFill>
                  <a:srgbClr val="000000"/>
                </a:solidFill>
              </a:rPr>
              <a:t>AWScloud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Amazon </a:t>
            </a:r>
            <a:r>
              <a:rPr lang="en-US" sz="3200" dirty="0">
                <a:solidFill>
                  <a:srgbClr val="000000"/>
                </a:solidFill>
              </a:rPr>
              <a:t>EC2 uses public–key cryptography to encrypt and decrypt login information. 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Public–key </a:t>
            </a:r>
            <a:r>
              <a:rPr lang="en-US" sz="3200" dirty="0">
                <a:solidFill>
                  <a:srgbClr val="000000"/>
                </a:solidFill>
              </a:rPr>
              <a:t>cryptography uses a public key to encrypt a piece of data, such as a </a:t>
            </a:r>
            <a:r>
              <a:rPr lang="en-US" sz="3200" dirty="0" smtClean="0">
                <a:solidFill>
                  <a:srgbClr val="000000"/>
                </a:solidFill>
              </a:rPr>
              <a:t>password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Then </a:t>
            </a:r>
            <a:r>
              <a:rPr lang="en-US" sz="3200" dirty="0">
                <a:solidFill>
                  <a:srgbClr val="000000"/>
                </a:solidFill>
              </a:rPr>
              <a:t>the recipient uses the private key to decrypt the data. 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public and private keys are known as a </a:t>
            </a:r>
            <a:r>
              <a:rPr lang="en-US" sz="3200" dirty="0">
                <a:solidFill>
                  <a:srgbClr val="FF0000"/>
                </a:solidFill>
              </a:rPr>
              <a:t>key pair.</a:t>
            </a:r>
          </a:p>
        </p:txBody>
      </p:sp>
    </p:spTree>
    <p:extLst>
      <p:ext uri="{BB962C8B-B14F-4D97-AF65-F5344CB8AC3E}">
        <p14:creationId xmlns:p14="http://schemas.microsoft.com/office/powerpoint/2010/main" val="3280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Generate Public &amp; Private Key Pair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Download </a:t>
            </a:r>
            <a:r>
              <a:rPr lang="en-US" sz="3600" dirty="0" err="1" smtClean="0">
                <a:solidFill>
                  <a:srgbClr val="000000"/>
                </a:solidFill>
              </a:rPr>
              <a:t>PuttyGen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from Putty Download Page</a:t>
            </a:r>
            <a:endParaRPr lang="en-US" sz="26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374775"/>
            <a:ext cx="6038850" cy="545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7"/>
          <p:cNvSpPr txBox="1">
            <a:spLocks/>
          </p:cNvSpPr>
          <p:nvPr/>
        </p:nvSpPr>
        <p:spPr>
          <a:xfrm>
            <a:off x="228600" y="1219200"/>
            <a:ext cx="2876550" cy="561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 smtClean="0">
                <a:solidFill>
                  <a:srgbClr val="000000"/>
                </a:solidFill>
                <a:hlinkClick r:id="rId3"/>
              </a:rPr>
              <a:t>http://www.chiark.greenend.org.uk/~sgtatham/putty/download.html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Start </a:t>
            </a:r>
            <a:r>
              <a:rPr lang="en-US" sz="3200" dirty="0" err="1" smtClean="0">
                <a:solidFill>
                  <a:srgbClr val="000000"/>
                </a:solidFill>
              </a:rPr>
              <a:t>PuttyGen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and click the </a:t>
            </a:r>
            <a:r>
              <a:rPr lang="en-US" sz="3200" b="1" dirty="0" smtClean="0">
                <a:solidFill>
                  <a:srgbClr val="FF0000"/>
                </a:solidFill>
              </a:rPr>
              <a:t>Generate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button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Click </a:t>
            </a:r>
            <a:r>
              <a:rPr lang="en-US" sz="3200" dirty="0" smtClean="0">
                <a:solidFill>
                  <a:srgbClr val="FF0000"/>
                </a:solidFill>
              </a:rPr>
              <a:t>Save Public Key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Click</a:t>
            </a:r>
            <a:r>
              <a:rPr lang="en-US" sz="3200" dirty="0" smtClean="0">
                <a:solidFill>
                  <a:srgbClr val="FF0000"/>
                </a:solidFill>
              </a:rPr>
              <a:t> Save Private Key</a:t>
            </a:r>
          </a:p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 save the key pair</a:t>
            </a:r>
          </a:p>
        </p:txBody>
      </p:sp>
    </p:spTree>
    <p:extLst>
      <p:ext uri="{BB962C8B-B14F-4D97-AF65-F5344CB8AC3E}">
        <p14:creationId xmlns:p14="http://schemas.microsoft.com/office/powerpoint/2010/main" val="33396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 EC2 Key Pair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7620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hlinkClick r:id="rId2"/>
              </a:rPr>
              <a:t>https://console.aws.amazon.com/ec2</a:t>
            </a:r>
            <a:r>
              <a:rPr lang="en-US" sz="32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In the navigation bar on the left, select Key Pairs</a:t>
            </a:r>
          </a:p>
          <a:p>
            <a:endParaRPr lang="en-US" sz="3200" dirty="0" smtClean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Click on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Browse to location where you saved the key pair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Load the public key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Specify the key pair name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Import the public key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905000"/>
            <a:ext cx="175260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590800"/>
            <a:ext cx="2957022" cy="7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</a:rPr>
              <a:t>Cluster Options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Open the Amazon EMR </a:t>
            </a:r>
            <a:r>
              <a:rPr lang="en-US" sz="4000" dirty="0" smtClean="0">
                <a:solidFill>
                  <a:srgbClr val="000000"/>
                </a:solidFill>
              </a:rPr>
              <a:t>console at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://console.aws.amazon.com/elasticmapreduce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dirty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Choose 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On the </a:t>
            </a:r>
            <a:r>
              <a:rPr lang="en-US" sz="4000" b="1" dirty="0">
                <a:solidFill>
                  <a:srgbClr val="000000"/>
                </a:solidFill>
              </a:rPr>
              <a:t>Create Cluster</a:t>
            </a:r>
            <a:r>
              <a:rPr lang="en-US" sz="4000" dirty="0">
                <a:solidFill>
                  <a:srgbClr val="000000"/>
                </a:solidFill>
              </a:rPr>
              <a:t> page, in the </a:t>
            </a:r>
            <a:r>
              <a:rPr lang="en-US" sz="4000" b="1" dirty="0">
                <a:solidFill>
                  <a:srgbClr val="000000"/>
                </a:solidFill>
              </a:rPr>
              <a:t>Cluster Configuration</a:t>
            </a:r>
            <a:r>
              <a:rPr lang="en-US" sz="4000" dirty="0">
                <a:solidFill>
                  <a:srgbClr val="000000"/>
                </a:solidFill>
              </a:rPr>
              <a:t> section, accept the default options.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828800"/>
            <a:ext cx="2895600" cy="7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Cloud Computing?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On-demand </a:t>
            </a:r>
            <a:r>
              <a:rPr lang="en-US" sz="3200" dirty="0">
                <a:solidFill>
                  <a:srgbClr val="000000"/>
                </a:solidFill>
              </a:rPr>
              <a:t>delivery of IT resources and applications via the Internet with pay-as-you-go pricing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No large </a:t>
            </a:r>
            <a:r>
              <a:rPr lang="en-US" sz="3200" dirty="0">
                <a:solidFill>
                  <a:srgbClr val="000000"/>
                </a:solidFill>
              </a:rPr>
              <a:t>upfront investments in hardware 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No need to manage hardware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Use the needed  </a:t>
            </a:r>
            <a:r>
              <a:rPr lang="en-US" sz="3200" dirty="0">
                <a:solidFill>
                  <a:srgbClr val="000000"/>
                </a:solidFill>
              </a:rPr>
              <a:t>type and size of computing </a:t>
            </a:r>
            <a:r>
              <a:rPr lang="en-US" sz="3200" dirty="0" smtClean="0">
                <a:solidFill>
                  <a:srgbClr val="000000"/>
                </a:solidFill>
              </a:rPr>
              <a:t>resources</a:t>
            </a:r>
          </a:p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Access </a:t>
            </a:r>
            <a:r>
              <a:rPr lang="en-US" sz="3200" dirty="0">
                <a:solidFill>
                  <a:srgbClr val="000000"/>
                </a:solidFill>
              </a:rPr>
              <a:t>as many resources as you need, almost instantly, and only pay for what you use.</a:t>
            </a:r>
          </a:p>
        </p:txBody>
      </p:sp>
    </p:spTree>
    <p:extLst>
      <p:ext uri="{BB962C8B-B14F-4D97-AF65-F5344CB8AC3E}">
        <p14:creationId xmlns:p14="http://schemas.microsoft.com/office/powerpoint/2010/main" val="4887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Launch an Amazon EMR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0000"/>
                </a:solidFill>
              </a:rPr>
              <a:t>Cluster </a:t>
            </a:r>
            <a:r>
              <a:rPr lang="en-US" sz="4000" b="1" dirty="0" smtClean="0">
                <a:solidFill>
                  <a:srgbClr val="000000"/>
                </a:solidFill>
              </a:rPr>
              <a:t>name </a:t>
            </a:r>
            <a:r>
              <a:rPr lang="en-US" sz="4000" dirty="0" smtClean="0">
                <a:solidFill>
                  <a:srgbClr val="000000"/>
                </a:solidFill>
              </a:rPr>
              <a:t>- the </a:t>
            </a:r>
            <a:r>
              <a:rPr lang="en-US" sz="4000" dirty="0">
                <a:solidFill>
                  <a:srgbClr val="000000"/>
                </a:solidFill>
              </a:rPr>
              <a:t>default name is "My cluster." You can also type a descriptive name for your cluster.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0000"/>
                </a:solidFill>
              </a:rPr>
              <a:t>Termination </a:t>
            </a:r>
            <a:r>
              <a:rPr lang="en-US" sz="4000" b="1" dirty="0" smtClean="0">
                <a:solidFill>
                  <a:srgbClr val="000000"/>
                </a:solidFill>
              </a:rPr>
              <a:t>protection </a:t>
            </a:r>
            <a:r>
              <a:rPr lang="en-US" sz="4000" dirty="0" smtClean="0">
                <a:solidFill>
                  <a:srgbClr val="000000"/>
                </a:solidFill>
              </a:rPr>
              <a:t>- </a:t>
            </a:r>
            <a:r>
              <a:rPr lang="en-US" sz="4000" dirty="0">
                <a:solidFill>
                  <a:srgbClr val="000000"/>
                </a:solidFill>
              </a:rPr>
              <a:t> clusters created using the console have termination protection enabled (set </a:t>
            </a:r>
            <a:r>
              <a:rPr lang="en-US" sz="4000" dirty="0" smtClean="0">
                <a:solidFill>
                  <a:srgbClr val="000000"/>
                </a:solidFill>
              </a:rPr>
              <a:t>to </a:t>
            </a:r>
            <a:r>
              <a:rPr lang="en-US" sz="4000" b="1" dirty="0" smtClean="0">
                <a:solidFill>
                  <a:srgbClr val="000000"/>
                </a:solidFill>
              </a:rPr>
              <a:t>Yes</a:t>
            </a:r>
            <a:r>
              <a:rPr lang="en-US" sz="4000" dirty="0">
                <a:solidFill>
                  <a:srgbClr val="000000"/>
                </a:solidFill>
              </a:rPr>
              <a:t>). </a:t>
            </a:r>
            <a:endParaRPr lang="en-US" sz="4000" dirty="0" smtClean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E</a:t>
            </a:r>
            <a:r>
              <a:rPr lang="en-US" sz="3000" dirty="0" smtClean="0">
                <a:solidFill>
                  <a:srgbClr val="000000"/>
                </a:solidFill>
              </a:rPr>
              <a:t>nsures </a:t>
            </a:r>
            <a:r>
              <a:rPr lang="en-US" sz="3000" dirty="0">
                <a:solidFill>
                  <a:srgbClr val="000000"/>
                </a:solidFill>
              </a:rPr>
              <a:t>that the cluster does not shut down due to accident or error.</a:t>
            </a:r>
          </a:p>
        </p:txBody>
      </p:sp>
    </p:spTree>
    <p:extLst>
      <p:ext uri="{BB962C8B-B14F-4D97-AF65-F5344CB8AC3E}">
        <p14:creationId xmlns:p14="http://schemas.microsoft.com/office/powerpoint/2010/main" val="41603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Launch an Amazon EMR Cluster</a:t>
            </a:r>
          </a:p>
        </p:txBody>
      </p:sp>
      <p:sp>
        <p:nvSpPr>
          <p:cNvPr id="5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000000"/>
                </a:solidFill>
              </a:rPr>
              <a:t>Logging</a:t>
            </a:r>
            <a:r>
              <a:rPr lang="en-US" sz="4000" dirty="0" smtClean="0">
                <a:solidFill>
                  <a:srgbClr val="000000"/>
                </a:solidFill>
              </a:rPr>
              <a:t> - this </a:t>
            </a:r>
            <a:r>
              <a:rPr lang="en-US" sz="4000" dirty="0">
                <a:solidFill>
                  <a:srgbClr val="000000"/>
                </a:solidFill>
              </a:rPr>
              <a:t>option determines whether Amazon EMR writes detailed log data to Amazon S3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</a:rPr>
              <a:t>Log folder S3 </a:t>
            </a:r>
            <a:r>
              <a:rPr lang="en-US" sz="4000" b="1" dirty="0" smtClean="0">
                <a:solidFill>
                  <a:srgbClr val="000000"/>
                </a:solidFill>
              </a:rPr>
              <a:t>location </a:t>
            </a:r>
            <a:r>
              <a:rPr lang="en-US" sz="4000" dirty="0" smtClean="0">
                <a:solidFill>
                  <a:srgbClr val="000000"/>
                </a:solidFill>
              </a:rPr>
              <a:t>- you </a:t>
            </a:r>
            <a:r>
              <a:rPr lang="en-US" sz="4000" dirty="0">
                <a:solidFill>
                  <a:srgbClr val="000000"/>
                </a:solidFill>
              </a:rPr>
              <a:t>can type or browse to </a:t>
            </a:r>
            <a:r>
              <a:rPr lang="en-US" sz="4000" dirty="0">
                <a:solidFill>
                  <a:srgbClr val="FF0000"/>
                </a:solidFill>
              </a:rPr>
              <a:t>your Amazon S3 bucket </a:t>
            </a:r>
            <a:r>
              <a:rPr lang="en-US" sz="4000" dirty="0">
                <a:solidFill>
                  <a:srgbClr val="000000"/>
                </a:solidFill>
              </a:rPr>
              <a:t>to store the Amazon EMR </a:t>
            </a:r>
            <a:r>
              <a:rPr lang="en-US" sz="4000" dirty="0" smtClean="0">
                <a:solidFill>
                  <a:srgbClr val="000000"/>
                </a:solidFill>
              </a:rPr>
              <a:t>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000000"/>
                </a:solidFill>
              </a:rPr>
              <a:t>Debugging</a:t>
            </a:r>
            <a:r>
              <a:rPr lang="en-US" sz="4000" dirty="0" smtClean="0">
                <a:solidFill>
                  <a:srgbClr val="000000"/>
                </a:solidFill>
              </a:rPr>
              <a:t> creates </a:t>
            </a:r>
            <a:r>
              <a:rPr lang="en-US" sz="4000" dirty="0">
                <a:solidFill>
                  <a:srgbClr val="000000"/>
                </a:solidFill>
              </a:rPr>
              <a:t>an Amazon SQS </a:t>
            </a:r>
            <a:r>
              <a:rPr lang="en-US" sz="4000" dirty="0" smtClean="0">
                <a:solidFill>
                  <a:srgbClr val="000000"/>
                </a:solidFill>
              </a:rPr>
              <a:t>to </a:t>
            </a:r>
            <a:r>
              <a:rPr lang="en-US" sz="4000" dirty="0">
                <a:solidFill>
                  <a:srgbClr val="000000"/>
                </a:solidFill>
              </a:rPr>
              <a:t>process debugging messages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SQS </a:t>
            </a:r>
            <a:r>
              <a:rPr lang="en-US" sz="3200" dirty="0" smtClean="0">
                <a:solidFill>
                  <a:srgbClr val="000000"/>
                </a:solidFill>
              </a:rPr>
              <a:t>= </a:t>
            </a:r>
            <a:r>
              <a:rPr lang="en-US" sz="3200" b="1" dirty="0" smtClean="0">
                <a:solidFill>
                  <a:srgbClr val="000000"/>
                </a:solidFill>
              </a:rPr>
              <a:t>Simple </a:t>
            </a:r>
            <a:r>
              <a:rPr lang="en-US" sz="3200" b="1" dirty="0">
                <a:solidFill>
                  <a:srgbClr val="000000"/>
                </a:solidFill>
              </a:rPr>
              <a:t>Queue </a:t>
            </a:r>
            <a:r>
              <a:rPr lang="en-US" sz="3200" b="1" dirty="0" smtClean="0">
                <a:solidFill>
                  <a:srgbClr val="000000"/>
                </a:solidFill>
              </a:rPr>
              <a:t>Service</a:t>
            </a:r>
            <a:r>
              <a:rPr lang="en-US" sz="3200" dirty="0" smtClean="0">
                <a:solidFill>
                  <a:srgbClr val="000000"/>
                </a:solidFill>
              </a:rPr>
              <a:t>—fast, </a:t>
            </a:r>
            <a:r>
              <a:rPr lang="en-US" sz="3200" dirty="0">
                <a:solidFill>
                  <a:srgbClr val="000000"/>
                </a:solidFill>
              </a:rPr>
              <a:t>reliable, scalable, </a:t>
            </a:r>
            <a:r>
              <a:rPr lang="en-US" sz="3200" dirty="0" smtClean="0">
                <a:solidFill>
                  <a:srgbClr val="000000"/>
                </a:solidFill>
              </a:rPr>
              <a:t>managed </a:t>
            </a:r>
            <a:r>
              <a:rPr lang="en-US" sz="3200" dirty="0">
                <a:solidFill>
                  <a:srgbClr val="000000"/>
                </a:solidFill>
              </a:rPr>
              <a:t>message queuing </a:t>
            </a:r>
            <a:r>
              <a:rPr lang="en-US" sz="3200" dirty="0" smtClean="0">
                <a:solidFill>
                  <a:srgbClr val="000000"/>
                </a:solidFill>
              </a:rPr>
              <a:t>service</a:t>
            </a: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Launch an Amazon EMR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0000"/>
                </a:solidFill>
              </a:rPr>
              <a:t>In the </a:t>
            </a:r>
            <a:r>
              <a:rPr lang="en-US" sz="4000" b="1" dirty="0">
                <a:solidFill>
                  <a:srgbClr val="000000"/>
                </a:solidFill>
              </a:rPr>
              <a:t>Tags</a:t>
            </a:r>
            <a:r>
              <a:rPr lang="en-US" sz="4000" dirty="0">
                <a:solidFill>
                  <a:srgbClr val="000000"/>
                </a:solidFill>
              </a:rPr>
              <a:t> section, leave the options blank. </a:t>
            </a:r>
            <a:endParaRPr lang="en-US" sz="4000" dirty="0" smtClean="0">
              <a:solidFill>
                <a:srgbClr val="000000"/>
              </a:solidFill>
            </a:endParaRP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Tagging </a:t>
            </a:r>
            <a:r>
              <a:rPr lang="en-US" sz="3000" dirty="0">
                <a:solidFill>
                  <a:srgbClr val="000000"/>
                </a:solidFill>
              </a:rPr>
              <a:t>allows </a:t>
            </a:r>
            <a:r>
              <a:rPr lang="en-US" sz="3000" dirty="0" smtClean="0">
                <a:solidFill>
                  <a:srgbClr val="000000"/>
                </a:solidFill>
              </a:rPr>
              <a:t>to </a:t>
            </a:r>
            <a:r>
              <a:rPr lang="en-US" sz="3000" dirty="0">
                <a:solidFill>
                  <a:srgbClr val="000000"/>
                </a:solidFill>
              </a:rPr>
              <a:t>categorize resources using key-value pairs. 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Tags on Amazon EMR clusters are propagated to the underlying Amazon EC2 instances.</a:t>
            </a:r>
          </a:p>
          <a:p>
            <a:r>
              <a:rPr lang="en-US" sz="4000" dirty="0" smtClean="0">
                <a:solidFill>
                  <a:srgbClr val="000000"/>
                </a:solidFill>
              </a:rPr>
              <a:t>In the </a:t>
            </a:r>
            <a:r>
              <a:rPr lang="en-US" sz="4000" b="1" dirty="0" smtClean="0">
                <a:solidFill>
                  <a:srgbClr val="000000"/>
                </a:solidFill>
              </a:rPr>
              <a:t>Software Configuration</a:t>
            </a:r>
            <a:r>
              <a:rPr lang="en-US" sz="4000" dirty="0" smtClean="0">
                <a:solidFill>
                  <a:srgbClr val="000000"/>
                </a:solidFill>
              </a:rPr>
              <a:t> section, accept the default options.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Configuration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000000"/>
                </a:solidFill>
              </a:rPr>
              <a:t>Hadoop</a:t>
            </a:r>
            <a:endParaRPr lang="en-US" sz="40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</a:rPr>
              <a:t>Default—</a:t>
            </a:r>
            <a:r>
              <a:rPr lang="en-US" sz="3000" b="1" dirty="0" smtClean="0">
                <a:solidFill>
                  <a:srgbClr val="000000"/>
                </a:solidFill>
              </a:rPr>
              <a:t>Amazon</a:t>
            </a:r>
            <a:r>
              <a:rPr lang="en-US" sz="3000" dirty="0" smtClean="0">
                <a:solidFill>
                  <a:srgbClr val="000000"/>
                </a:solidFill>
              </a:rPr>
              <a:t> distribution of Hadoop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</a:rPr>
              <a:t>You </a:t>
            </a:r>
            <a:r>
              <a:rPr lang="en-US" sz="3000" dirty="0">
                <a:solidFill>
                  <a:srgbClr val="000000"/>
                </a:solidFill>
              </a:rPr>
              <a:t>can choose to run </a:t>
            </a:r>
            <a:r>
              <a:rPr lang="en-US" sz="3000" dirty="0" smtClean="0">
                <a:solidFill>
                  <a:srgbClr val="000000"/>
                </a:solidFill>
              </a:rPr>
              <a:t>another </a:t>
            </a:r>
            <a:r>
              <a:rPr lang="en-US" sz="3000" dirty="0" err="1" smtClean="0">
                <a:solidFill>
                  <a:srgbClr val="000000"/>
                </a:solidFill>
              </a:rPr>
              <a:t>MapR</a:t>
            </a:r>
            <a:r>
              <a:rPr lang="en-US" sz="3000" dirty="0" smtClean="0">
                <a:solidFill>
                  <a:srgbClr val="000000"/>
                </a:solidFill>
              </a:rPr>
              <a:t> distribution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30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3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</a:rPr>
              <a:t>AMI </a:t>
            </a:r>
            <a:r>
              <a:rPr lang="en-US" sz="4000" b="1" dirty="0" smtClean="0">
                <a:solidFill>
                  <a:srgbClr val="000000"/>
                </a:solidFill>
              </a:rPr>
              <a:t>version </a:t>
            </a:r>
            <a:r>
              <a:rPr lang="en-US" sz="4000" dirty="0" smtClean="0">
                <a:solidFill>
                  <a:srgbClr val="000000"/>
                </a:solidFill>
              </a:rPr>
              <a:t>- </a:t>
            </a:r>
            <a:r>
              <a:rPr lang="en-US" sz="4000" dirty="0">
                <a:solidFill>
                  <a:srgbClr val="000000"/>
                </a:solidFill>
              </a:rPr>
              <a:t>By default, the latest Hadoop 2.x AMI is </a:t>
            </a:r>
            <a:r>
              <a:rPr lang="en-US" sz="4000" dirty="0" smtClean="0">
                <a:solidFill>
                  <a:srgbClr val="000000"/>
                </a:solidFill>
              </a:rPr>
              <a:t>selected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010" y="6429375"/>
            <a:ext cx="92392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05929"/>
            <a:ext cx="6306674" cy="32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More Settings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</a:rPr>
              <a:t>Applications to be </a:t>
            </a:r>
            <a:r>
              <a:rPr lang="en-US" sz="4000" b="1" dirty="0" smtClean="0">
                <a:solidFill>
                  <a:srgbClr val="000000"/>
                </a:solidFill>
              </a:rPr>
              <a:t>installed </a:t>
            </a:r>
            <a:r>
              <a:rPr lang="en-US" sz="4000" dirty="0" smtClean="0">
                <a:solidFill>
                  <a:srgbClr val="000000"/>
                </a:solidFill>
              </a:rPr>
              <a:t>- you </a:t>
            </a:r>
            <a:r>
              <a:rPr lang="en-US" sz="4000" dirty="0">
                <a:solidFill>
                  <a:srgbClr val="000000"/>
                </a:solidFill>
              </a:rPr>
              <a:t>can remove pre-selected applications by choosing the </a:t>
            </a:r>
            <a:r>
              <a:rPr lang="en-US" sz="4000" b="1" dirty="0">
                <a:solidFill>
                  <a:srgbClr val="000000"/>
                </a:solidFill>
              </a:rPr>
              <a:t>Remove</a:t>
            </a:r>
            <a:r>
              <a:rPr lang="en-US" sz="4000" dirty="0">
                <a:solidFill>
                  <a:srgbClr val="000000"/>
                </a:solidFill>
              </a:rPr>
              <a:t> icon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Additional applications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allows to </a:t>
            </a:r>
            <a:r>
              <a:rPr lang="en-US" sz="4000" dirty="0">
                <a:solidFill>
                  <a:srgbClr val="000000"/>
                </a:solidFill>
              </a:rPr>
              <a:t>install additional </a:t>
            </a:r>
            <a:r>
              <a:rPr lang="en-US" sz="4000" dirty="0" smtClean="0">
                <a:solidFill>
                  <a:srgbClr val="000000"/>
                </a:solidFill>
              </a:rPr>
              <a:t>applications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rgbClr val="000000"/>
                </a:solidFill>
              </a:rPr>
              <a:t>Ganglia</a:t>
            </a:r>
            <a:r>
              <a:rPr lang="en-US" sz="3000" dirty="0" smtClean="0">
                <a:solidFill>
                  <a:srgbClr val="000000"/>
                </a:solidFill>
              </a:rPr>
              <a:t> monitoring system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</a:rPr>
              <a:t>Cloudera</a:t>
            </a:r>
            <a:r>
              <a:rPr lang="en-US" sz="3000" dirty="0" smtClean="0">
                <a:solidFill>
                  <a:srgbClr val="000000"/>
                </a:solidFill>
              </a:rPr>
              <a:t> </a:t>
            </a:r>
            <a:r>
              <a:rPr lang="en-US" sz="3000" b="1" dirty="0" smtClean="0">
                <a:solidFill>
                  <a:srgbClr val="000000"/>
                </a:solidFill>
              </a:rPr>
              <a:t>Impala</a:t>
            </a:r>
            <a:r>
              <a:rPr lang="en-US" sz="3000" dirty="0" smtClean="0">
                <a:solidFill>
                  <a:srgbClr val="000000"/>
                </a:solidFill>
              </a:rPr>
              <a:t> query engine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</a:rPr>
              <a:t>Hortonworks</a:t>
            </a:r>
            <a:r>
              <a:rPr lang="en-US" sz="3000" dirty="0" smtClean="0">
                <a:solidFill>
                  <a:srgbClr val="000000"/>
                </a:solidFill>
              </a:rPr>
              <a:t> claims Hive works better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2"/>
              </a:rPr>
              <a:t>https://hortonworks.com/blog/impala-vs-hive-performance-benchmark</a:t>
            </a: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solidFill>
                  <a:srgbClr val="000000"/>
                </a:solidFill>
              </a:rPr>
              <a:t>Hbase</a:t>
            </a:r>
            <a:r>
              <a:rPr lang="en-US" sz="3000" b="1" dirty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distributed</a:t>
            </a:r>
            <a:r>
              <a:rPr lang="en-US" sz="3000" dirty="0">
                <a:solidFill>
                  <a:srgbClr val="000000"/>
                </a:solidFill>
              </a:rPr>
              <a:t>, scalable, big data store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</a:rPr>
              <a:t>Hunk</a:t>
            </a:r>
            <a:r>
              <a:rPr lang="en-US" sz="3000" dirty="0">
                <a:solidFill>
                  <a:srgbClr val="000000"/>
                </a:solidFill>
              </a:rPr>
              <a:t> visualization </a:t>
            </a:r>
            <a:r>
              <a:rPr lang="en-US" sz="3000" dirty="0" smtClean="0">
                <a:solidFill>
                  <a:srgbClr val="000000"/>
                </a:solidFill>
              </a:rPr>
              <a:t>tool 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www.splunk.com/en_us/download/hunk.html</a:t>
            </a:r>
            <a:endParaRPr lang="en-US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Even more settings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File System Configuration—</a:t>
            </a:r>
            <a:r>
              <a:rPr lang="en-US" sz="3600" dirty="0" smtClean="0">
                <a:solidFill>
                  <a:srgbClr val="000000"/>
                </a:solidFill>
              </a:rPr>
              <a:t>accept defaults  </a:t>
            </a:r>
            <a:r>
              <a:rPr lang="en-US" sz="3600" dirty="0">
                <a:solidFill>
                  <a:srgbClr val="000000"/>
                </a:solidFill>
              </a:rPr>
              <a:t>for EMRFS.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EMRFS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is an implementation of </a:t>
            </a:r>
            <a:r>
              <a:rPr lang="en-US" sz="3600" b="1" dirty="0">
                <a:solidFill>
                  <a:srgbClr val="000000"/>
                </a:solidFill>
              </a:rPr>
              <a:t>HDFS</a:t>
            </a:r>
            <a:r>
              <a:rPr lang="en-US" sz="3600" dirty="0">
                <a:solidFill>
                  <a:srgbClr val="000000"/>
                </a:solidFill>
              </a:rPr>
              <a:t> which allows Amazon EMR clusters to store data on Amazon S3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6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Important Section: Hardware </a:t>
            </a:r>
            <a:r>
              <a:rPr 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($$$)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000000"/>
                </a:solidFill>
              </a:rPr>
              <a:t>In </a:t>
            </a:r>
            <a:r>
              <a:rPr lang="en-US" sz="4000" b="1" dirty="0" smtClean="0">
                <a:solidFill>
                  <a:srgbClr val="FF0000"/>
                </a:solidFill>
              </a:rPr>
              <a:t>Hardware Configuration</a:t>
            </a:r>
            <a:r>
              <a:rPr lang="en-US" sz="4000" b="1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4000" dirty="0" smtClean="0">
                <a:solidFill>
                  <a:srgbClr val="000000"/>
                </a:solidFill>
              </a:rPr>
              <a:t>Choose </a:t>
            </a:r>
            <a:r>
              <a:rPr lang="en-US" sz="4000" b="1" dirty="0" smtClean="0">
                <a:solidFill>
                  <a:srgbClr val="FF0000"/>
                </a:solidFill>
              </a:rPr>
              <a:t>m1.medium</a:t>
            </a:r>
            <a:r>
              <a:rPr lang="en-US" sz="4000" b="1" dirty="0" smtClean="0">
                <a:solidFill>
                  <a:srgbClr val="000000"/>
                </a:solidFill>
              </a:rPr>
              <a:t> servers</a:t>
            </a:r>
          </a:p>
          <a:p>
            <a:pPr lvl="2"/>
            <a:r>
              <a:rPr lang="en-US" sz="3200" dirty="0" smtClean="0">
                <a:solidFill>
                  <a:srgbClr val="000000"/>
                </a:solidFill>
              </a:rPr>
              <a:t>m1.medium </a:t>
            </a:r>
            <a:r>
              <a:rPr lang="en-US" sz="3200" dirty="0">
                <a:solidFill>
                  <a:srgbClr val="000000"/>
                </a:solidFill>
              </a:rPr>
              <a:t>servers cost $0.087 per </a:t>
            </a:r>
            <a:r>
              <a:rPr lang="en-US" sz="3200" dirty="0" smtClean="0">
                <a:solidFill>
                  <a:srgbClr val="000000"/>
                </a:solidFill>
              </a:rPr>
              <a:t>hour</a:t>
            </a:r>
          </a:p>
          <a:p>
            <a:pPr lvl="1"/>
            <a:r>
              <a:rPr lang="en-US" sz="4000" dirty="0" smtClean="0">
                <a:solidFill>
                  <a:srgbClr val="000000"/>
                </a:solidFill>
              </a:rPr>
              <a:t>Set </a:t>
            </a:r>
            <a:r>
              <a:rPr lang="en-US" sz="4000" dirty="0" smtClean="0">
                <a:solidFill>
                  <a:srgbClr val="FF0000"/>
                </a:solidFill>
              </a:rPr>
              <a:t>number of instances = 2 </a:t>
            </a:r>
          </a:p>
          <a:p>
            <a:pPr lvl="2"/>
            <a:r>
              <a:rPr lang="en-US" sz="3200" dirty="0" smtClean="0">
                <a:solidFill>
                  <a:srgbClr val="000000"/>
                </a:solidFill>
              </a:rPr>
              <a:t>This will extend your Amazon dollars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4724400"/>
            <a:ext cx="889461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Settings for 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Master and Core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0000"/>
                </a:solidFill>
              </a:rPr>
              <a:t>Master	node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Amazon </a:t>
            </a:r>
            <a:r>
              <a:rPr lang="en-US" sz="2600" dirty="0">
                <a:solidFill>
                  <a:srgbClr val="000000"/>
                </a:solidFill>
              </a:rPr>
              <a:t>EMR clusters must contain </a:t>
            </a:r>
            <a:r>
              <a:rPr lang="en-US" sz="2600" b="1" dirty="0" smtClean="0">
                <a:solidFill>
                  <a:srgbClr val="000000"/>
                </a:solidFill>
              </a:rPr>
              <a:t>only 1 </a:t>
            </a:r>
            <a:r>
              <a:rPr lang="en-US" sz="2600" dirty="0">
                <a:solidFill>
                  <a:srgbClr val="000000"/>
                </a:solidFill>
              </a:rPr>
              <a:t>master node. 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Coordinates </a:t>
            </a:r>
            <a:r>
              <a:rPr lang="en-US" sz="2600" dirty="0">
                <a:solidFill>
                  <a:srgbClr val="000000"/>
                </a:solidFill>
              </a:rPr>
              <a:t>the distribution of </a:t>
            </a:r>
            <a:r>
              <a:rPr lang="en-US" sz="2600" dirty="0" smtClean="0">
                <a:solidFill>
                  <a:srgbClr val="000000"/>
                </a:solidFill>
              </a:rPr>
              <a:t>MapReduce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Distributes </a:t>
            </a:r>
            <a:r>
              <a:rPr lang="en-US" sz="2600" dirty="0">
                <a:solidFill>
                  <a:srgbClr val="000000"/>
                </a:solidFill>
              </a:rPr>
              <a:t>subsets </a:t>
            </a:r>
            <a:r>
              <a:rPr lang="en-US" sz="2600" dirty="0" smtClean="0">
                <a:solidFill>
                  <a:srgbClr val="000000"/>
                </a:solidFill>
              </a:rPr>
              <a:t>of raw data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Tracks </a:t>
            </a:r>
            <a:r>
              <a:rPr lang="en-US" sz="2600" dirty="0">
                <a:solidFill>
                  <a:srgbClr val="000000"/>
                </a:solidFill>
              </a:rPr>
              <a:t>the status </a:t>
            </a:r>
            <a:r>
              <a:rPr lang="en-US" sz="2600" dirty="0" smtClean="0">
                <a:solidFill>
                  <a:srgbClr val="000000"/>
                </a:solidFill>
              </a:rPr>
              <a:t>performed tasks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Monitors </a:t>
            </a:r>
            <a:r>
              <a:rPr lang="en-US" sz="2600" dirty="0">
                <a:solidFill>
                  <a:srgbClr val="000000"/>
                </a:solidFill>
              </a:rPr>
              <a:t>the </a:t>
            </a:r>
            <a:r>
              <a:rPr lang="en-US" sz="2600" dirty="0" smtClean="0">
                <a:solidFill>
                  <a:srgbClr val="000000"/>
                </a:solidFill>
              </a:rPr>
              <a:t>cluster health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0000"/>
                </a:solidFill>
              </a:rPr>
              <a:t>Core nodes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Run </a:t>
            </a:r>
            <a:r>
              <a:rPr lang="en-US" sz="2600" dirty="0">
                <a:solidFill>
                  <a:srgbClr val="000000"/>
                </a:solidFill>
              </a:rPr>
              <a:t>tasks and stores data using the </a:t>
            </a:r>
            <a:r>
              <a:rPr lang="en-US" sz="2600" dirty="0" smtClean="0">
                <a:solidFill>
                  <a:srgbClr val="000000"/>
                </a:solidFill>
              </a:rPr>
              <a:t>HDFS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000000"/>
                </a:solidFill>
              </a:rPr>
              <a:t>cluster must contain </a:t>
            </a:r>
            <a:r>
              <a:rPr lang="en-US" sz="2600" b="1" dirty="0">
                <a:solidFill>
                  <a:srgbClr val="000000"/>
                </a:solidFill>
              </a:rPr>
              <a:t>at least 1 </a:t>
            </a:r>
            <a:r>
              <a:rPr lang="en-US" sz="2600" dirty="0">
                <a:solidFill>
                  <a:srgbClr val="000000"/>
                </a:solidFill>
              </a:rPr>
              <a:t>core node</a:t>
            </a:r>
            <a:r>
              <a:rPr lang="en-US" sz="2600" dirty="0" smtClean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b="1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1" smtClean="0">
                <a:solidFill>
                  <a:srgbClr val="000000"/>
                </a:solidFill>
              </a:rPr>
              <a:t>Task </a:t>
            </a:r>
            <a:r>
              <a:rPr lang="en-US" sz="3600" b="1" dirty="0" smtClean="0">
                <a:solidFill>
                  <a:srgbClr val="000000"/>
                </a:solidFill>
              </a:rPr>
              <a:t>nodes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Run tasks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Security Settings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Security </a:t>
            </a:r>
            <a:r>
              <a:rPr lang="en-US" sz="3600" b="1" dirty="0">
                <a:solidFill>
                  <a:srgbClr val="000000"/>
                </a:solidFill>
              </a:rPr>
              <a:t>and Access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section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EC2 </a:t>
            </a:r>
            <a:r>
              <a:rPr lang="en-US" sz="3600" b="1" dirty="0">
                <a:solidFill>
                  <a:srgbClr val="FF0000"/>
                </a:solidFill>
              </a:rPr>
              <a:t>key </a:t>
            </a:r>
            <a:r>
              <a:rPr lang="en-US" sz="3600" b="1" dirty="0" smtClean="0">
                <a:solidFill>
                  <a:srgbClr val="FF0000"/>
                </a:solidFill>
              </a:rPr>
              <a:t>pair </a:t>
            </a:r>
            <a:r>
              <a:rPr lang="en-US" sz="3600" dirty="0" smtClean="0">
                <a:solidFill>
                  <a:srgbClr val="FF0000"/>
                </a:solidFill>
              </a:rPr>
              <a:t>- you </a:t>
            </a:r>
            <a:r>
              <a:rPr lang="en-US" sz="3600" dirty="0">
                <a:solidFill>
                  <a:srgbClr val="FF0000"/>
                </a:solidFill>
              </a:rPr>
              <a:t>should choose your Amazon EC2 key pair from the list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SPECIFY THE KEY PAIR WHICH WAS GENERATED AND LOADED PREVIOUSLY!!!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IAM user </a:t>
            </a:r>
            <a:r>
              <a:rPr lang="en-US" sz="3600" b="1" dirty="0" smtClean="0">
                <a:solidFill>
                  <a:srgbClr val="000000"/>
                </a:solidFill>
              </a:rPr>
              <a:t>access </a:t>
            </a:r>
            <a:r>
              <a:rPr lang="en-US" sz="3600" dirty="0" smtClean="0">
                <a:solidFill>
                  <a:srgbClr val="000000"/>
                </a:solidFill>
              </a:rPr>
              <a:t>- </a:t>
            </a:r>
            <a:r>
              <a:rPr lang="en-US" sz="3600" dirty="0">
                <a:solidFill>
                  <a:srgbClr val="000000"/>
                </a:solidFill>
              </a:rPr>
              <a:t>makes the cluster visible and accessible to all IAM users on the AWS account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IAM </a:t>
            </a:r>
            <a:r>
              <a:rPr lang="en-US" sz="3600" b="1" dirty="0" smtClean="0">
                <a:solidFill>
                  <a:srgbClr val="000000"/>
                </a:solidFill>
              </a:rPr>
              <a:t>roles </a:t>
            </a:r>
            <a:r>
              <a:rPr lang="en-US" sz="3600" dirty="0" smtClean="0">
                <a:solidFill>
                  <a:srgbClr val="000000"/>
                </a:solidFill>
              </a:rPr>
              <a:t>- </a:t>
            </a:r>
            <a:r>
              <a:rPr lang="en-US" sz="3600" dirty="0">
                <a:solidFill>
                  <a:srgbClr val="000000"/>
                </a:solidFill>
              </a:rPr>
              <a:t>generates the default EMR role and default EC2 instance profile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Bootstrap Actions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Bootstrap Actions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section—leave defaults 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Bootstrap Actions—scripts  </a:t>
            </a:r>
            <a:r>
              <a:rPr lang="en-US" sz="3600" dirty="0">
                <a:solidFill>
                  <a:srgbClr val="000000"/>
                </a:solidFill>
              </a:rPr>
              <a:t>that are executed during setup before Hadoop starts on every cluster node.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can use </a:t>
            </a:r>
            <a:r>
              <a:rPr lang="en-US" sz="3600" dirty="0" smtClean="0">
                <a:solidFill>
                  <a:srgbClr val="000000"/>
                </a:solidFill>
              </a:rPr>
              <a:t>Bootstrap Actions to:</a:t>
            </a:r>
          </a:p>
          <a:p>
            <a:pPr lvl="1"/>
            <a:r>
              <a:rPr lang="en-US" sz="3600" dirty="0" smtClean="0">
                <a:solidFill>
                  <a:srgbClr val="000000"/>
                </a:solidFill>
              </a:rPr>
              <a:t>Install </a:t>
            </a:r>
            <a:r>
              <a:rPr lang="en-US" sz="3600" dirty="0">
                <a:solidFill>
                  <a:srgbClr val="000000"/>
                </a:solidFill>
              </a:rPr>
              <a:t>additional software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/>
            <a:r>
              <a:rPr lang="en-US" sz="3600" dirty="0" smtClean="0">
                <a:solidFill>
                  <a:srgbClr val="000000"/>
                </a:solidFill>
              </a:rPr>
              <a:t>Customize </a:t>
            </a:r>
            <a:r>
              <a:rPr lang="en-US" sz="3600" dirty="0">
                <a:solidFill>
                  <a:srgbClr val="000000"/>
                </a:solidFill>
              </a:rPr>
              <a:t>your applications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Six Advantages of Cloud Computing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838200" y="685800"/>
            <a:ext cx="83058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Pay </a:t>
            </a:r>
            <a:r>
              <a:rPr lang="en-US" sz="3200" dirty="0">
                <a:solidFill>
                  <a:srgbClr val="000000"/>
                </a:solidFill>
              </a:rPr>
              <a:t>when you consume computing </a:t>
            </a:r>
            <a:r>
              <a:rPr lang="en-US" sz="3200" dirty="0" smtClean="0">
                <a:solidFill>
                  <a:srgbClr val="000000"/>
                </a:solidFill>
              </a:rPr>
              <a:t>resources</a:t>
            </a:r>
          </a:p>
          <a:p>
            <a:pPr marL="342900" lvl="1" indent="-342900">
              <a:lnSpc>
                <a:spcPct val="150000"/>
              </a:lnSpc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Scale up or down as needed</a:t>
            </a:r>
          </a:p>
          <a:p>
            <a:pPr marL="342900" lvl="1" indent="-342900"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No need to decide capacity prior to deployment</a:t>
            </a:r>
          </a:p>
          <a:p>
            <a:pPr marL="342900" lvl="1" indent="-342900">
              <a:lnSpc>
                <a:spcPct val="150000"/>
              </a:lnSpc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Easy deployment of new IT resources</a:t>
            </a:r>
          </a:p>
          <a:p>
            <a:pPr marL="342900" lvl="1" indent="-342900">
              <a:lnSpc>
                <a:spcPct val="150000"/>
              </a:lnSpc>
              <a:buFont typeface="Arial" charset="0"/>
              <a:buChar char="»"/>
            </a:pPr>
            <a:r>
              <a:rPr lang="en-US" sz="3200" dirty="0" smtClean="0">
                <a:solidFill>
                  <a:srgbClr val="000000"/>
                </a:solidFill>
              </a:rPr>
              <a:t>No need to spend for data center maintenance</a:t>
            </a:r>
          </a:p>
          <a:p>
            <a:pPr marL="342900" lvl="1" indent="-342900">
              <a:buFont typeface="Arial" charset="0"/>
              <a:buChar char="»"/>
            </a:pPr>
            <a:r>
              <a:rPr lang="en-US" sz="3200" dirty="0">
                <a:solidFill>
                  <a:srgbClr val="000000"/>
                </a:solidFill>
              </a:rPr>
              <a:t>Easily deploy your application in multiple regions around the world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3400"/>
            <a:ext cx="116220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71600"/>
            <a:ext cx="1009650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" y="2410587"/>
            <a:ext cx="120015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3324987"/>
            <a:ext cx="100012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36" y="4128325"/>
            <a:ext cx="952500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55" y="5166550"/>
            <a:ext cx="8191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152400"/>
            <a:ext cx="23812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Steps Settings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Steps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section—accept defaults</a:t>
            </a: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000000"/>
                </a:solidFill>
              </a:rPr>
              <a:t>Step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is a </a:t>
            </a:r>
            <a:r>
              <a:rPr lang="en-US" sz="3600" b="1" dirty="0">
                <a:solidFill>
                  <a:srgbClr val="000000"/>
                </a:solidFill>
              </a:rPr>
              <a:t>unit of work</a:t>
            </a:r>
            <a:r>
              <a:rPr lang="en-US" sz="3600" dirty="0">
                <a:solidFill>
                  <a:srgbClr val="000000"/>
                </a:solidFill>
              </a:rPr>
              <a:t> you submit to the cluster. 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Step might </a:t>
            </a:r>
            <a:r>
              <a:rPr lang="en-US" sz="3600" dirty="0">
                <a:solidFill>
                  <a:srgbClr val="000000"/>
                </a:solidFill>
              </a:rPr>
              <a:t>contain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or more Hadoop </a:t>
            </a:r>
            <a:r>
              <a:rPr lang="en-US" sz="3200" dirty="0" smtClean="0">
                <a:solidFill>
                  <a:srgbClr val="000000"/>
                </a:solidFill>
              </a:rPr>
              <a:t>jobs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instructions </a:t>
            </a:r>
            <a:r>
              <a:rPr lang="en-US" sz="3200" dirty="0">
                <a:solidFill>
                  <a:srgbClr val="000000"/>
                </a:solidFill>
              </a:rPr>
              <a:t>to install or configure an application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000000"/>
                </a:solidFill>
              </a:rPr>
              <a:t>Auto-terminate</a:t>
            </a:r>
            <a:r>
              <a:rPr lang="en-US" sz="3600" dirty="0" smtClean="0">
                <a:solidFill>
                  <a:srgbClr val="000000"/>
                </a:solidFill>
              </a:rPr>
              <a:t> - </a:t>
            </a:r>
            <a:r>
              <a:rPr lang="en-US" sz="3600" dirty="0">
                <a:solidFill>
                  <a:srgbClr val="000000"/>
                </a:solidFill>
              </a:rPr>
              <a:t>When set to </a:t>
            </a:r>
            <a:r>
              <a:rPr lang="en-US" sz="3600" b="1" dirty="0">
                <a:solidFill>
                  <a:srgbClr val="000000"/>
                </a:solidFill>
              </a:rPr>
              <a:t>Yes</a:t>
            </a:r>
            <a:r>
              <a:rPr lang="en-US" sz="3600" dirty="0">
                <a:solidFill>
                  <a:srgbClr val="000000"/>
                </a:solidFill>
              </a:rPr>
              <a:t>, the cluster is automatically terminated after the last step is completed.</a:t>
            </a:r>
          </a:p>
          <a:p>
            <a:pPr marL="742950" indent="-742950">
              <a:buFont typeface="+mj-lt"/>
              <a:buAutoNum type="arabicPeriod" startAt="9"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Launch an Amazon EMR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Choose </a:t>
            </a:r>
            <a:r>
              <a:rPr lang="en-US" sz="3600" b="1" dirty="0" smtClean="0">
                <a:solidFill>
                  <a:srgbClr val="000000"/>
                </a:solidFill>
              </a:rPr>
              <a:t>Create cluster</a:t>
            </a:r>
            <a:r>
              <a:rPr lang="en-US" sz="36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 smtClean="0">
                <a:solidFill>
                  <a:srgbClr val="000000"/>
                </a:solidFill>
              </a:rPr>
              <a:t>Cluster </a:t>
            </a:r>
            <a:r>
              <a:rPr lang="en-US" sz="3200" b="1" dirty="0">
                <a:solidFill>
                  <a:srgbClr val="000000"/>
                </a:solidFill>
              </a:rPr>
              <a:t>Details</a:t>
            </a:r>
            <a:r>
              <a:rPr lang="en-US" sz="3200" dirty="0">
                <a:solidFill>
                  <a:srgbClr val="000000"/>
                </a:solidFill>
              </a:rPr>
              <a:t> </a:t>
            </a:r>
            <a:r>
              <a:rPr lang="en-US" sz="3200" dirty="0" smtClean="0">
                <a:solidFill>
                  <a:srgbClr val="000000"/>
                </a:solidFill>
              </a:rPr>
              <a:t>opens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Go </a:t>
            </a:r>
            <a:r>
              <a:rPr lang="en-US" sz="3600" dirty="0">
                <a:solidFill>
                  <a:srgbClr val="000000"/>
                </a:solidFill>
              </a:rPr>
              <a:t>to the next step 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1143000" lvl="1" indent="-742950"/>
            <a:r>
              <a:rPr lang="en-US" sz="2600" dirty="0" smtClean="0">
                <a:solidFill>
                  <a:srgbClr val="000000"/>
                </a:solidFill>
              </a:rPr>
              <a:t>to </a:t>
            </a:r>
            <a:r>
              <a:rPr lang="en-US" sz="2600" dirty="0">
                <a:solidFill>
                  <a:srgbClr val="000000"/>
                </a:solidFill>
              </a:rPr>
              <a:t>run the Hive script as a cluster step 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1143000" lvl="1" indent="-742950"/>
            <a:r>
              <a:rPr lang="en-US" sz="2600" dirty="0" smtClean="0">
                <a:solidFill>
                  <a:srgbClr val="000000"/>
                </a:solidFill>
              </a:rPr>
              <a:t>Use </a:t>
            </a:r>
            <a:r>
              <a:rPr lang="en-US" sz="2600" dirty="0">
                <a:solidFill>
                  <a:srgbClr val="000000"/>
                </a:solidFill>
              </a:rPr>
              <a:t>the Hue web interface to query your data.</a:t>
            </a:r>
          </a:p>
          <a:p>
            <a:pPr marL="742950" indent="-742950">
              <a:buFont typeface="+mj-lt"/>
              <a:buAutoNum type="arabicPeriod" startAt="9"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0" y="1371600"/>
            <a:ext cx="8894180" cy="394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Script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Open Amazon </a:t>
            </a:r>
            <a:r>
              <a:rPr lang="en-US" sz="3600" dirty="0">
                <a:solidFill>
                  <a:srgbClr val="000000"/>
                </a:solidFill>
              </a:rPr>
              <a:t>EMR </a:t>
            </a:r>
            <a:r>
              <a:rPr lang="en-US" sz="3600" dirty="0" smtClean="0">
                <a:solidFill>
                  <a:srgbClr val="000000"/>
                </a:solidFill>
              </a:rPr>
              <a:t>console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://console.aws.amazon.com/elasticmapreduce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Cluster List</a:t>
            </a:r>
            <a:r>
              <a:rPr lang="en-US" sz="3600" dirty="0">
                <a:solidFill>
                  <a:srgbClr val="000000"/>
                </a:solidFill>
              </a:rPr>
              <a:t>, click the name of your cluster.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Scroll to the </a:t>
            </a:r>
            <a:r>
              <a:rPr lang="en-US" sz="3600" b="1" dirty="0">
                <a:solidFill>
                  <a:srgbClr val="000000"/>
                </a:solidFill>
              </a:rPr>
              <a:t>Steps</a:t>
            </a:r>
            <a:r>
              <a:rPr lang="en-US" sz="3600" dirty="0">
                <a:solidFill>
                  <a:srgbClr val="000000"/>
                </a:solidFill>
              </a:rPr>
              <a:t> section and expand it, then click </a:t>
            </a:r>
            <a:r>
              <a:rPr lang="en-US" sz="3600" b="1" dirty="0">
                <a:solidFill>
                  <a:srgbClr val="000000"/>
                </a:solidFill>
              </a:rPr>
              <a:t>Add step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Add Step</a:t>
            </a:r>
            <a:r>
              <a:rPr lang="en-US" sz="3600" dirty="0">
                <a:solidFill>
                  <a:srgbClr val="000000"/>
                </a:solidFill>
              </a:rPr>
              <a:t> dialog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For </a:t>
            </a:r>
            <a:r>
              <a:rPr lang="en-US" sz="2600" b="1" dirty="0">
                <a:solidFill>
                  <a:srgbClr val="000000"/>
                </a:solidFill>
              </a:rPr>
              <a:t>Step type</a:t>
            </a:r>
            <a:r>
              <a:rPr lang="en-US" sz="2600" dirty="0">
                <a:solidFill>
                  <a:srgbClr val="000000"/>
                </a:solidFill>
              </a:rPr>
              <a:t>, choose </a:t>
            </a:r>
            <a:r>
              <a:rPr lang="en-US" sz="2600" b="1" dirty="0">
                <a:solidFill>
                  <a:srgbClr val="000000"/>
                </a:solidFill>
              </a:rPr>
              <a:t>Hive program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For </a:t>
            </a:r>
            <a:r>
              <a:rPr lang="en-US" sz="2600" b="1" dirty="0" smtClean="0">
                <a:solidFill>
                  <a:srgbClr val="000000"/>
                </a:solidFill>
              </a:rPr>
              <a:t>Name </a:t>
            </a:r>
            <a:r>
              <a:rPr lang="en-US" sz="2600" dirty="0" smtClean="0">
                <a:solidFill>
                  <a:srgbClr val="000000"/>
                </a:solidFill>
              </a:rPr>
              <a:t>type </a:t>
            </a:r>
            <a:r>
              <a:rPr lang="en-US" sz="2600" dirty="0">
                <a:solidFill>
                  <a:srgbClr val="000000"/>
                </a:solidFill>
              </a:rPr>
              <a:t>a new </a:t>
            </a:r>
            <a:r>
              <a:rPr lang="en-US" sz="2600" dirty="0" smtClean="0">
                <a:solidFill>
                  <a:srgbClr val="000000"/>
                </a:solidFill>
              </a:rPr>
              <a:t>name</a:t>
            </a:r>
            <a:endParaRPr lang="en-US" sz="2600" dirty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 startAt="9"/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05200"/>
            <a:ext cx="1905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Script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For </a:t>
            </a:r>
            <a:r>
              <a:rPr lang="en-US" sz="3200" b="1" dirty="0">
                <a:solidFill>
                  <a:srgbClr val="000000"/>
                </a:solidFill>
              </a:rPr>
              <a:t>Script S3 location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smtClean="0">
                <a:solidFill>
                  <a:srgbClr val="000000"/>
                </a:solidFill>
              </a:rPr>
              <a:t>type </a:t>
            </a:r>
            <a:r>
              <a:rPr lang="en-US" sz="3200" b="1" dirty="0" smtClean="0">
                <a:solidFill>
                  <a:srgbClr val="000000"/>
                </a:solidFill>
                <a:cs typeface="Gautami" panose="02000500000000000000" pitchFamily="2"/>
              </a:rPr>
              <a:t>s3</a:t>
            </a:r>
            <a:r>
              <a:rPr lang="en-US" sz="3200" b="1" dirty="0">
                <a:solidFill>
                  <a:srgbClr val="000000"/>
                </a:solidFill>
                <a:cs typeface="Gautami" panose="02000500000000000000" pitchFamily="2"/>
              </a:rPr>
              <a:t>://</a:t>
            </a:r>
            <a:r>
              <a:rPr lang="en-US" sz="3200" b="1" i="1" dirty="0">
                <a:solidFill>
                  <a:srgbClr val="FF0000"/>
                </a:solidFill>
                <a:cs typeface="Gautami" panose="02000500000000000000" pitchFamily="2"/>
              </a:rPr>
              <a:t>[yourregion]</a:t>
            </a:r>
            <a:r>
              <a:rPr lang="en-US" sz="3200" b="1" dirty="0">
                <a:solidFill>
                  <a:srgbClr val="000000"/>
                </a:solidFill>
                <a:cs typeface="Gautami" panose="02000500000000000000" pitchFamily="2"/>
              </a:rPr>
              <a:t>.elasticmapreduce.samples/cloudfront/code/Hive_CloudFront.q</a:t>
            </a:r>
            <a:endParaRPr lang="en-US" sz="3200" dirty="0">
              <a:solidFill>
                <a:srgbClr val="000000"/>
              </a:solidFill>
              <a:cs typeface="Gautami" panose="02000500000000000000" pitchFamily="2"/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Replace </a:t>
            </a:r>
            <a:r>
              <a:rPr lang="en-US" sz="3200" i="1" dirty="0">
                <a:solidFill>
                  <a:srgbClr val="FF0000"/>
                </a:solidFill>
              </a:rPr>
              <a:t>[yourregion]</a:t>
            </a:r>
            <a:r>
              <a:rPr lang="en-US" sz="3200" dirty="0">
                <a:solidFill>
                  <a:srgbClr val="000000"/>
                </a:solidFill>
              </a:rPr>
              <a:t> </a:t>
            </a:r>
            <a:r>
              <a:rPr lang="en-US" sz="3200" dirty="0" smtClean="0">
                <a:solidFill>
                  <a:srgbClr val="000000"/>
                </a:solidFill>
              </a:rPr>
              <a:t>with </a:t>
            </a:r>
            <a:r>
              <a:rPr lang="en-US" sz="3200" dirty="0">
                <a:solidFill>
                  <a:srgbClr val="000000"/>
                </a:solidFill>
              </a:rPr>
              <a:t>your </a:t>
            </a:r>
            <a:r>
              <a:rPr lang="en-US" sz="3200" dirty="0" smtClean="0">
                <a:solidFill>
                  <a:srgbClr val="000000"/>
                </a:solidFill>
              </a:rPr>
              <a:t>region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s3</a:t>
            </a:r>
            <a:r>
              <a:rPr lang="en-US" sz="2400" b="1" dirty="0">
                <a:solidFill>
                  <a:srgbClr val="0070C0"/>
                </a:solidFill>
              </a:rPr>
              <a:t>://us-west-2</a:t>
            </a:r>
            <a:r>
              <a:rPr lang="en-US" sz="2400" b="1" dirty="0" smtClean="0">
                <a:solidFill>
                  <a:srgbClr val="0070C0"/>
                </a:solidFill>
              </a:rPr>
              <a:t>. elasticmapreduce.samples/cloudfront/code/ Hive_CloudFront.q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For </a:t>
            </a:r>
            <a:r>
              <a:rPr lang="en-US" sz="3200" b="1" dirty="0">
                <a:solidFill>
                  <a:srgbClr val="000000"/>
                </a:solidFill>
              </a:rPr>
              <a:t>Input S3 location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smtClean="0">
                <a:solidFill>
                  <a:srgbClr val="000000"/>
                </a:solidFill>
              </a:rPr>
              <a:t>type </a:t>
            </a:r>
            <a:r>
              <a:rPr lang="en-US" sz="3200" b="1" dirty="0" smtClean="0">
                <a:solidFill>
                  <a:srgbClr val="000000"/>
                </a:solidFill>
              </a:rPr>
              <a:t>s3</a:t>
            </a:r>
            <a:r>
              <a:rPr lang="en-US" sz="3200" b="1" dirty="0">
                <a:solidFill>
                  <a:srgbClr val="000000"/>
                </a:solidFill>
              </a:rPr>
              <a:t>://</a:t>
            </a:r>
            <a:r>
              <a:rPr lang="en-US" sz="3200" b="1" i="1" dirty="0">
                <a:solidFill>
                  <a:srgbClr val="FF0000"/>
                </a:solidFill>
              </a:rPr>
              <a:t>[yourregion]</a:t>
            </a:r>
            <a:r>
              <a:rPr lang="en-US" sz="3200" b="1" dirty="0">
                <a:solidFill>
                  <a:srgbClr val="000000"/>
                </a:solidFill>
              </a:rPr>
              <a:t>.elasticmapreduce.samples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For example,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 </a:t>
            </a:r>
            <a:r>
              <a:rPr lang="en-US" sz="3200" b="1" dirty="0">
                <a:solidFill>
                  <a:srgbClr val="0070C0"/>
                </a:solidFill>
              </a:rPr>
              <a:t>s3://us-west-2</a:t>
            </a:r>
            <a:r>
              <a:rPr lang="en-US" sz="3200" b="1" dirty="0" smtClean="0">
                <a:solidFill>
                  <a:srgbClr val="0070C0"/>
                </a:solidFill>
              </a:rPr>
              <a:t>. elasticmapreduce.samples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66" y="5523225"/>
            <a:ext cx="6864734" cy="1347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Script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b="1" dirty="0" smtClean="0">
                <a:solidFill>
                  <a:srgbClr val="000000"/>
                </a:solidFill>
              </a:rPr>
              <a:t>Output </a:t>
            </a:r>
            <a:r>
              <a:rPr lang="en-US" sz="3200" b="1" dirty="0">
                <a:solidFill>
                  <a:srgbClr val="000000"/>
                </a:solidFill>
              </a:rPr>
              <a:t>S3 </a:t>
            </a:r>
            <a:r>
              <a:rPr lang="en-US" sz="3200" b="1" dirty="0" smtClean="0">
                <a:solidFill>
                  <a:srgbClr val="000000"/>
                </a:solidFill>
              </a:rPr>
              <a:t>location</a:t>
            </a:r>
          </a:p>
          <a:p>
            <a:pPr lvl="1">
              <a:spcBef>
                <a:spcPts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Type </a:t>
            </a:r>
            <a:r>
              <a:rPr lang="en-US" sz="2800" dirty="0">
                <a:solidFill>
                  <a:srgbClr val="000000"/>
                </a:solidFill>
              </a:rPr>
              <a:t>or browse </a:t>
            </a:r>
            <a:r>
              <a:rPr lang="en-US" sz="2800" dirty="0" smtClean="0">
                <a:solidFill>
                  <a:srgbClr val="000000"/>
                </a:solidFill>
              </a:rPr>
              <a:t>to </a:t>
            </a:r>
            <a:r>
              <a:rPr lang="en-US" sz="2800" b="1" dirty="0" smtClean="0">
                <a:solidFill>
                  <a:srgbClr val="000000"/>
                </a:solidFill>
              </a:rPr>
              <a:t>s3</a:t>
            </a:r>
            <a:r>
              <a:rPr lang="en-US" sz="2800" b="1" dirty="0">
                <a:solidFill>
                  <a:srgbClr val="000000"/>
                </a:solidFill>
              </a:rPr>
              <a:t>://myemrbucket/output</a:t>
            </a:r>
            <a:r>
              <a:rPr lang="en-US" sz="2800" dirty="0">
                <a:solidFill>
                  <a:srgbClr val="000000"/>
                </a:solidFill>
              </a:rPr>
              <a:t> 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</a:rPr>
              <a:t>O</a:t>
            </a:r>
            <a:r>
              <a:rPr lang="en-US" sz="2800" dirty="0" smtClean="0">
                <a:solidFill>
                  <a:srgbClr val="000000"/>
                </a:solidFill>
              </a:rPr>
              <a:t>r </a:t>
            </a:r>
            <a:r>
              <a:rPr lang="en-US" sz="2800" dirty="0">
                <a:solidFill>
                  <a:srgbClr val="000000"/>
                </a:solidFill>
              </a:rPr>
              <a:t>the name of the bucket you created </a:t>
            </a:r>
            <a:r>
              <a:rPr lang="en-US" sz="2800" dirty="0" smtClean="0">
                <a:solidFill>
                  <a:srgbClr val="000000"/>
                </a:solidFill>
              </a:rPr>
              <a:t>previously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200" b="1" dirty="0" smtClean="0">
                <a:solidFill>
                  <a:srgbClr val="000000"/>
                </a:solidFill>
              </a:rPr>
              <a:t>Arguments—</a:t>
            </a:r>
            <a:r>
              <a:rPr lang="en-US" sz="3200" dirty="0" smtClean="0">
                <a:solidFill>
                  <a:srgbClr val="000000"/>
                </a:solidFill>
              </a:rPr>
              <a:t>leave the </a:t>
            </a:r>
            <a:r>
              <a:rPr lang="en-US" sz="3200" dirty="0">
                <a:solidFill>
                  <a:srgbClr val="000000"/>
                </a:solidFill>
              </a:rPr>
              <a:t>field blank</a:t>
            </a:r>
          </a:p>
          <a:p>
            <a:pPr>
              <a:spcBef>
                <a:spcPts val="0"/>
              </a:spcBef>
            </a:pPr>
            <a:r>
              <a:rPr lang="en-US" sz="3200" b="1" dirty="0" smtClean="0">
                <a:solidFill>
                  <a:srgbClr val="000000"/>
                </a:solidFill>
              </a:rPr>
              <a:t>Action </a:t>
            </a:r>
            <a:r>
              <a:rPr lang="en-US" sz="3200" b="1" dirty="0">
                <a:solidFill>
                  <a:srgbClr val="000000"/>
                </a:solidFill>
              </a:rPr>
              <a:t>on </a:t>
            </a:r>
            <a:r>
              <a:rPr lang="en-US" sz="3200" b="1" dirty="0" smtClean="0">
                <a:solidFill>
                  <a:srgbClr val="000000"/>
                </a:solidFill>
              </a:rPr>
              <a:t>failure—</a:t>
            </a:r>
            <a:r>
              <a:rPr lang="en-US" sz="3200" dirty="0" smtClean="0">
                <a:solidFill>
                  <a:srgbClr val="000000"/>
                </a:solidFill>
              </a:rPr>
              <a:t>keep default value</a:t>
            </a:r>
            <a:endParaRPr lang="en-US" sz="3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0000"/>
                </a:solidFill>
              </a:rPr>
              <a:t>Click </a:t>
            </a:r>
            <a:r>
              <a:rPr lang="en-US" sz="3200" b="1" dirty="0">
                <a:solidFill>
                  <a:srgbClr val="000000"/>
                </a:solidFill>
              </a:rPr>
              <a:t>Add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000000"/>
                </a:solidFill>
              </a:rPr>
              <a:t>step appears in the console with </a:t>
            </a:r>
            <a:r>
              <a:rPr lang="en-US" sz="2200" dirty="0" smtClean="0">
                <a:solidFill>
                  <a:srgbClr val="000000"/>
                </a:solidFill>
              </a:rPr>
              <a:t>Pending status</a:t>
            </a:r>
            <a:endParaRPr lang="en-US" sz="22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</a:rPr>
              <a:t>The status </a:t>
            </a:r>
            <a:r>
              <a:rPr lang="en-US" sz="2200" dirty="0" smtClean="0">
                <a:solidFill>
                  <a:srgbClr val="000000"/>
                </a:solidFill>
              </a:rPr>
              <a:t>changes </a:t>
            </a:r>
            <a:r>
              <a:rPr lang="en-US" sz="2200" dirty="0">
                <a:solidFill>
                  <a:srgbClr val="000000"/>
                </a:solidFill>
              </a:rPr>
              <a:t>from </a:t>
            </a:r>
            <a:r>
              <a:rPr lang="en-US" sz="2200" b="1" dirty="0">
                <a:solidFill>
                  <a:srgbClr val="000000"/>
                </a:solidFill>
              </a:rPr>
              <a:t>Pending </a:t>
            </a:r>
            <a:r>
              <a:rPr lang="en-US" sz="2200" dirty="0">
                <a:solidFill>
                  <a:srgbClr val="000000"/>
                </a:solidFill>
              </a:rPr>
              <a:t>to </a:t>
            </a:r>
            <a:r>
              <a:rPr lang="en-US" sz="2200" b="1" dirty="0">
                <a:solidFill>
                  <a:srgbClr val="000000"/>
                </a:solidFill>
              </a:rPr>
              <a:t>Running</a:t>
            </a:r>
            <a:r>
              <a:rPr lang="en-US" sz="2200" dirty="0">
                <a:solidFill>
                  <a:srgbClr val="000000"/>
                </a:solidFill>
              </a:rPr>
              <a:t> to </a:t>
            </a:r>
            <a:r>
              <a:rPr lang="en-US" sz="2200" b="1" dirty="0">
                <a:solidFill>
                  <a:srgbClr val="000000"/>
                </a:solidFill>
              </a:rPr>
              <a:t>Completed </a:t>
            </a:r>
            <a:r>
              <a:rPr lang="en-US" sz="2200" dirty="0">
                <a:solidFill>
                  <a:srgbClr val="000000"/>
                </a:solidFill>
              </a:rPr>
              <a:t>as the step runs. </a:t>
            </a:r>
            <a:endParaRPr lang="en-US" sz="22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rgbClr val="000000"/>
                </a:solidFill>
              </a:rPr>
              <a:t>To </a:t>
            </a:r>
            <a:r>
              <a:rPr lang="en-US" sz="2200" dirty="0">
                <a:solidFill>
                  <a:srgbClr val="000000"/>
                </a:solidFill>
              </a:rPr>
              <a:t>update the status, click </a:t>
            </a:r>
            <a:r>
              <a:rPr lang="en-US" sz="2200" b="1" dirty="0" smtClean="0">
                <a:solidFill>
                  <a:srgbClr val="000000"/>
                </a:solidFill>
              </a:rPr>
              <a:t>Refresh</a:t>
            </a:r>
            <a:r>
              <a:rPr lang="en-US" sz="2200" dirty="0">
                <a:solidFill>
                  <a:srgbClr val="000000"/>
                </a:solidFill>
              </a:rPr>
              <a:t> icon above </a:t>
            </a:r>
            <a:r>
              <a:rPr lang="en-US" sz="2200" dirty="0" smtClean="0">
                <a:solidFill>
                  <a:srgbClr val="000000"/>
                </a:solidFill>
              </a:rPr>
              <a:t>Actions </a:t>
            </a:r>
            <a:r>
              <a:rPr lang="en-US" sz="2200" dirty="0">
                <a:solidFill>
                  <a:srgbClr val="000000"/>
                </a:solidFill>
              </a:rPr>
              <a:t>column.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7" y="4876800"/>
            <a:ext cx="720852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75" y="4191000"/>
            <a:ext cx="1271588" cy="10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Results of the 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 Script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Open the Amazon S3 console </a:t>
            </a:r>
            <a:r>
              <a:rPr lang="en-US" sz="3200" dirty="0" smtClean="0">
                <a:solidFill>
                  <a:srgbClr val="000000"/>
                </a:solidFill>
              </a:rPr>
              <a:t>at </a:t>
            </a:r>
            <a:r>
              <a:rPr lang="en-US" sz="32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3200" dirty="0">
                <a:solidFill>
                  <a:srgbClr val="000000"/>
                </a:solidFill>
                <a:hlinkClick r:id="rId2"/>
              </a:rPr>
              <a:t>://console.aws.amazon.com/s3</a:t>
            </a:r>
            <a:r>
              <a:rPr lang="en-US" sz="3200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Click </a:t>
            </a:r>
            <a:r>
              <a:rPr lang="en-US" sz="3200" dirty="0">
                <a:solidFill>
                  <a:srgbClr val="000000"/>
                </a:solidFill>
              </a:rPr>
              <a:t>the bucket that you used for the </a:t>
            </a:r>
            <a:r>
              <a:rPr lang="en-US" sz="3200" dirty="0" smtClean="0">
                <a:solidFill>
                  <a:srgbClr val="000000"/>
                </a:solidFill>
              </a:rPr>
              <a:t>output</a:t>
            </a:r>
          </a:p>
          <a:p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query </a:t>
            </a:r>
            <a:r>
              <a:rPr lang="en-US" sz="3200" dirty="0" smtClean="0">
                <a:solidFill>
                  <a:srgbClr val="000000"/>
                </a:solidFill>
              </a:rPr>
              <a:t>wrote </a:t>
            </a:r>
            <a:r>
              <a:rPr lang="en-US" sz="3200" dirty="0">
                <a:solidFill>
                  <a:srgbClr val="000000"/>
                </a:solidFill>
              </a:rPr>
              <a:t>results into </a:t>
            </a:r>
            <a:r>
              <a:rPr lang="en-US" sz="3200" dirty="0" smtClean="0">
                <a:solidFill>
                  <a:srgbClr val="000000"/>
                </a:solidFill>
              </a:rPr>
              <a:t>folder </a:t>
            </a:r>
            <a:r>
              <a:rPr lang="en-US" sz="3200" i="1" dirty="0" err="1" smtClean="0">
                <a:solidFill>
                  <a:srgbClr val="000000"/>
                </a:solidFill>
              </a:rPr>
              <a:t>os_requests</a:t>
            </a:r>
            <a:endParaRPr lang="en-US" sz="3200" i="1" dirty="0" smtClean="0">
              <a:solidFill>
                <a:srgbClr val="000000"/>
              </a:solidFill>
            </a:endParaRPr>
          </a:p>
          <a:p>
            <a:endParaRPr lang="en-US" sz="3200" i="1" dirty="0">
              <a:solidFill>
                <a:srgbClr val="000000"/>
              </a:solidFill>
            </a:endParaRPr>
          </a:p>
          <a:p>
            <a:endParaRPr lang="en-US" sz="3200" i="1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Make sure your browser allows pop up windows</a:t>
            </a:r>
          </a:p>
          <a:p>
            <a:endParaRPr lang="en-US" sz="3200" dirty="0" smtClean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Click </a:t>
            </a:r>
            <a:r>
              <a:rPr lang="en-US" sz="3200" i="1" dirty="0" err="1" smtClean="0">
                <a:solidFill>
                  <a:srgbClr val="000000"/>
                </a:solidFill>
              </a:rPr>
              <a:t>os_requests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22390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2" y="3467100"/>
            <a:ext cx="4136448" cy="1319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84" y="5198890"/>
            <a:ext cx="4886325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Getting Hive Results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The </a:t>
            </a:r>
            <a:r>
              <a:rPr lang="en-US" sz="3200" dirty="0">
                <a:solidFill>
                  <a:srgbClr val="000000"/>
                </a:solidFill>
              </a:rPr>
              <a:t>Hive query results are stored in a text </a:t>
            </a:r>
            <a:r>
              <a:rPr lang="en-US" sz="3200" dirty="0" smtClean="0">
                <a:solidFill>
                  <a:srgbClr val="000000"/>
                </a:solidFill>
              </a:rPr>
              <a:t>file.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To </a:t>
            </a:r>
            <a:r>
              <a:rPr lang="en-US" sz="3200" dirty="0">
                <a:solidFill>
                  <a:srgbClr val="000000"/>
                </a:solidFill>
              </a:rPr>
              <a:t>download the </a:t>
            </a:r>
            <a:r>
              <a:rPr lang="en-US" sz="3200" dirty="0" smtClean="0">
                <a:solidFill>
                  <a:srgbClr val="000000"/>
                </a:solidFill>
              </a:rPr>
              <a:t>file: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right-click on it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choose </a:t>
            </a:r>
            <a:r>
              <a:rPr lang="en-US" sz="2200" b="1" dirty="0" smtClean="0">
                <a:solidFill>
                  <a:srgbClr val="000000"/>
                </a:solidFill>
              </a:rPr>
              <a:t>Download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right-click </a:t>
            </a:r>
            <a:r>
              <a:rPr lang="en-US" sz="2200" dirty="0">
                <a:solidFill>
                  <a:srgbClr val="000000"/>
                </a:solidFill>
              </a:rPr>
              <a:t>the </a:t>
            </a:r>
            <a:r>
              <a:rPr lang="en-US" sz="2200" b="1" dirty="0">
                <a:solidFill>
                  <a:srgbClr val="000000"/>
                </a:solidFill>
              </a:rPr>
              <a:t>Download</a:t>
            </a:r>
            <a:r>
              <a:rPr lang="en-US" sz="2200" dirty="0">
                <a:solidFill>
                  <a:srgbClr val="000000"/>
                </a:solidFill>
              </a:rPr>
              <a:t> </a:t>
            </a:r>
            <a:r>
              <a:rPr lang="en-US" sz="2200" dirty="0" smtClean="0">
                <a:solidFill>
                  <a:srgbClr val="000000"/>
                </a:solidFill>
              </a:rPr>
              <a:t>link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choose</a:t>
            </a:r>
            <a:r>
              <a:rPr lang="en-US" sz="2200" dirty="0">
                <a:solidFill>
                  <a:srgbClr val="000000"/>
                </a:solidFill>
              </a:rPr>
              <a:t> </a:t>
            </a:r>
            <a:r>
              <a:rPr lang="en-US" sz="2200" b="1" dirty="0">
                <a:solidFill>
                  <a:srgbClr val="000000"/>
                </a:solidFill>
              </a:rPr>
              <a:t>Save Link </a:t>
            </a:r>
            <a:r>
              <a:rPr lang="en-US" sz="2200" b="1" dirty="0" smtClean="0">
                <a:solidFill>
                  <a:srgbClr val="000000"/>
                </a:solidFill>
              </a:rPr>
              <a:t>As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And </a:t>
            </a:r>
            <a:r>
              <a:rPr lang="en-US" sz="2200" dirty="0">
                <a:solidFill>
                  <a:srgbClr val="000000"/>
                </a:solidFill>
              </a:rPr>
              <a:t>save the file to </a:t>
            </a:r>
            <a:r>
              <a:rPr lang="en-US" sz="2200" dirty="0" smtClean="0">
                <a:solidFill>
                  <a:srgbClr val="000000"/>
                </a:solidFill>
              </a:rPr>
              <a:t>your PC.</a:t>
            </a:r>
            <a:endParaRPr lang="en-US" sz="2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Open the file using a </a:t>
            </a:r>
            <a:r>
              <a:rPr lang="en-US" sz="3200" dirty="0" smtClean="0">
                <a:solidFill>
                  <a:srgbClr val="000000"/>
                </a:solidFill>
              </a:rPr>
              <a:t>text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In </a:t>
            </a:r>
            <a:r>
              <a:rPr lang="en-US" sz="3200" dirty="0">
                <a:solidFill>
                  <a:srgbClr val="000000"/>
                </a:solidFill>
              </a:rPr>
              <a:t>the output file, you </a:t>
            </a:r>
            <a:r>
              <a:rPr lang="en-US" sz="3200" dirty="0" smtClean="0">
                <a:solidFill>
                  <a:srgbClr val="000000"/>
                </a:solidFill>
              </a:rPr>
              <a:t>should see the results of the query we executed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That query returns the number </a:t>
            </a:r>
            <a:r>
              <a:rPr lang="en-US" sz="2200" dirty="0">
                <a:solidFill>
                  <a:srgbClr val="000000"/>
                </a:solidFill>
              </a:rPr>
              <a:t>of access requests by operating system.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Create an SSH 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Tunnel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To </a:t>
            </a:r>
            <a:r>
              <a:rPr lang="en-US" sz="3600" dirty="0">
                <a:solidFill>
                  <a:srgbClr val="000000"/>
                </a:solidFill>
              </a:rPr>
              <a:t>connect to Hue and run the </a:t>
            </a:r>
            <a:r>
              <a:rPr lang="en-US" sz="3600" dirty="0" smtClean="0">
                <a:solidFill>
                  <a:srgbClr val="000000"/>
                </a:solidFill>
              </a:rPr>
              <a:t>script: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Connect </a:t>
            </a:r>
            <a:r>
              <a:rPr lang="en-US" sz="3600" dirty="0">
                <a:solidFill>
                  <a:srgbClr val="000000"/>
                </a:solidFill>
              </a:rPr>
              <a:t>to the master node via SSH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E</a:t>
            </a:r>
            <a:r>
              <a:rPr lang="en-US" sz="3600" dirty="0" smtClean="0">
                <a:solidFill>
                  <a:srgbClr val="000000"/>
                </a:solidFill>
              </a:rPr>
              <a:t>stablish </a:t>
            </a:r>
            <a:r>
              <a:rPr lang="en-US" sz="3600" dirty="0">
                <a:solidFill>
                  <a:srgbClr val="000000"/>
                </a:solidFill>
              </a:rPr>
              <a:t>a tunnel to the Hue interface running on port 8888.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Creating </a:t>
            </a:r>
            <a:r>
              <a:rPr lang="en-US" sz="3600" dirty="0">
                <a:solidFill>
                  <a:srgbClr val="000000"/>
                </a:solidFill>
              </a:rPr>
              <a:t>the SSH connection requires: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An SSH </a:t>
            </a:r>
            <a:r>
              <a:rPr lang="en-US" sz="3600" dirty="0" smtClean="0">
                <a:solidFill>
                  <a:srgbClr val="000000"/>
                </a:solidFill>
              </a:rPr>
              <a:t>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 err="1" smtClean="0">
                <a:solidFill>
                  <a:srgbClr val="000000"/>
                </a:solidFill>
              </a:rPr>
              <a:t>PuTTY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(Windows) or </a:t>
            </a:r>
            <a:r>
              <a:rPr lang="en-US" sz="2600" b="1" dirty="0">
                <a:solidFill>
                  <a:srgbClr val="000000"/>
                </a:solidFill>
              </a:rPr>
              <a:t>OpenSSH</a:t>
            </a:r>
            <a:r>
              <a:rPr lang="en-US" sz="2600" dirty="0">
                <a:solidFill>
                  <a:srgbClr val="000000"/>
                </a:solidFill>
              </a:rPr>
              <a:t> (Linux, Mac OS 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An Amazon EC2 key pair private key </a:t>
            </a:r>
            <a:r>
              <a:rPr lang="en-US" sz="3600" dirty="0" smtClean="0">
                <a:solidFill>
                  <a:srgbClr val="000000"/>
                </a:solidFill>
              </a:rPr>
              <a:t>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>
                <a:solidFill>
                  <a:srgbClr val="000000"/>
                </a:solidFill>
              </a:rPr>
              <a:t>.</a:t>
            </a:r>
            <a:r>
              <a:rPr lang="en-US" sz="2600" i="1" dirty="0" err="1" smtClean="0">
                <a:solidFill>
                  <a:srgbClr val="000000"/>
                </a:solidFill>
              </a:rPr>
              <a:t>ppk</a:t>
            </a:r>
            <a:r>
              <a:rPr lang="en-US" sz="2600" dirty="0">
                <a:solidFill>
                  <a:srgbClr val="000000"/>
                </a:solidFill>
              </a:rPr>
              <a:t> for Windows 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or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r>
              <a:rPr lang="en-US" sz="2600" i="1" dirty="0">
                <a:solidFill>
                  <a:srgbClr val="000000"/>
                </a:solidFill>
              </a:rPr>
              <a:t>.pem</a:t>
            </a:r>
            <a:r>
              <a:rPr lang="en-US" sz="2600" dirty="0">
                <a:solidFill>
                  <a:srgbClr val="000000"/>
                </a:solidFill>
              </a:rPr>
              <a:t> for Linux and Mac OS </a:t>
            </a:r>
            <a:r>
              <a:rPr lang="en-US" sz="2600" dirty="0" smtClean="0">
                <a:solidFill>
                  <a:srgbClr val="000000"/>
                </a:solidFill>
              </a:rPr>
              <a:t>X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Create an SSH 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Tunnel with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PuTTY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Open the Amazon EMR console </a:t>
            </a:r>
            <a:r>
              <a:rPr lang="en-US" sz="3600" dirty="0" smtClean="0">
                <a:solidFill>
                  <a:srgbClr val="000000"/>
                </a:solidFill>
              </a:rPr>
              <a:t>at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://console.aws.amazon.com/elasticmapreduce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In the console, on the </a:t>
            </a:r>
            <a:r>
              <a:rPr lang="en-US" sz="3600" b="1" dirty="0">
                <a:solidFill>
                  <a:srgbClr val="000000"/>
                </a:solidFill>
              </a:rPr>
              <a:t>Cluster List</a:t>
            </a:r>
            <a:r>
              <a:rPr lang="en-US" sz="3600" dirty="0">
                <a:solidFill>
                  <a:srgbClr val="000000"/>
                </a:solidFill>
              </a:rPr>
              <a:t> page, click the link for your cluster.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Note the </a:t>
            </a:r>
            <a:r>
              <a:rPr lang="en-US" sz="3600" b="1" dirty="0">
                <a:solidFill>
                  <a:srgbClr val="000000"/>
                </a:solidFill>
              </a:rPr>
              <a:t>Master public DNS</a:t>
            </a:r>
            <a:r>
              <a:rPr lang="en-US" sz="3600" dirty="0">
                <a:solidFill>
                  <a:srgbClr val="000000"/>
                </a:solidFill>
              </a:rPr>
              <a:t> value that appears at the top of the </a:t>
            </a:r>
            <a:r>
              <a:rPr lang="en-US" sz="3600" b="1" dirty="0">
                <a:solidFill>
                  <a:srgbClr val="000000"/>
                </a:solidFill>
              </a:rPr>
              <a:t>Cluster Details</a:t>
            </a:r>
            <a:r>
              <a:rPr lang="en-US" sz="3600" dirty="0">
                <a:solidFill>
                  <a:srgbClr val="000000"/>
                </a:solidFill>
              </a:rPr>
              <a:t> page. 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This </a:t>
            </a:r>
            <a:r>
              <a:rPr lang="en-US" sz="3600" dirty="0">
                <a:solidFill>
                  <a:srgbClr val="000000"/>
                </a:solidFill>
              </a:rPr>
              <a:t>value is required to establish your SSH connection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Launch PuTTY</a:t>
            </a:r>
            <a:r>
              <a:rPr lang="en-US" sz="3600" dirty="0">
                <a:solidFill>
                  <a:srgbClr val="000000"/>
                </a:solidFill>
              </a:rPr>
              <a:t>. 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10519"/>
            <a:ext cx="8869680" cy="404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Connecting with </a:t>
            </a:r>
            <a:r>
              <a:rPr lang="en-US" sz="4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PuTTY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(continued)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>
                <a:solidFill>
                  <a:srgbClr val="000000"/>
                </a:solidFill>
              </a:rPr>
              <a:t>the </a:t>
            </a:r>
            <a:r>
              <a:rPr lang="en-US" sz="3600" b="1" dirty="0">
                <a:solidFill>
                  <a:srgbClr val="000000"/>
                </a:solidFill>
              </a:rPr>
              <a:t>Host Name (or IP address)</a:t>
            </a:r>
            <a:r>
              <a:rPr lang="en-US" sz="3600" dirty="0">
                <a:solidFill>
                  <a:srgbClr val="000000"/>
                </a:solidFill>
              </a:rPr>
              <a:t> field, type </a:t>
            </a:r>
            <a:r>
              <a:rPr lang="en-US" sz="3600" b="1" dirty="0" err="1" smtClean="0">
                <a:solidFill>
                  <a:srgbClr val="000000"/>
                </a:solidFill>
              </a:rPr>
              <a:t>hadoop@</a:t>
            </a:r>
            <a:r>
              <a:rPr lang="en-US" sz="3600" i="1" dirty="0" err="1" smtClean="0">
                <a:solidFill>
                  <a:srgbClr val="FF0000"/>
                </a:solidFill>
              </a:rPr>
              <a:t>MasterPublicDNS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like this: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hadoop@</a:t>
            </a:r>
            <a:r>
              <a:rPr lang="en-US" i="1" dirty="0" smtClean="0">
                <a:solidFill>
                  <a:srgbClr val="FF0000"/>
                </a:solidFill>
              </a:rPr>
              <a:t>ec2-</a:t>
            </a:r>
            <a:r>
              <a:rPr lang="en-US" i="1" dirty="0">
                <a:solidFill>
                  <a:srgbClr val="FF0000"/>
                </a:solidFill>
              </a:rPr>
              <a:t>###-##-##-###.</a:t>
            </a:r>
            <a:r>
              <a:rPr lang="en-US" i="1" dirty="0" smtClean="0">
                <a:solidFill>
                  <a:srgbClr val="FF0000"/>
                </a:solidFill>
              </a:rPr>
              <a:t>compute-1.amazonaws.com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>
                <a:solidFill>
                  <a:srgbClr val="000000"/>
                </a:solidFill>
              </a:rPr>
              <a:t>the </a:t>
            </a:r>
            <a:r>
              <a:rPr lang="en-US" sz="3600" b="1" dirty="0">
                <a:solidFill>
                  <a:srgbClr val="000000"/>
                </a:solidFill>
              </a:rPr>
              <a:t>Category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list</a:t>
            </a: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Expand</a:t>
            </a:r>
            <a:r>
              <a:rPr lang="en-US" sz="3200" dirty="0">
                <a:solidFill>
                  <a:srgbClr val="000000"/>
                </a:solidFill>
              </a:rPr>
              <a:t> </a:t>
            </a:r>
            <a:r>
              <a:rPr lang="en-US" sz="3200" b="1" dirty="0">
                <a:solidFill>
                  <a:srgbClr val="000000"/>
                </a:solidFill>
              </a:rPr>
              <a:t>Connection &gt; </a:t>
            </a:r>
            <a:r>
              <a:rPr lang="en-US" sz="3200" b="1" dirty="0" smtClean="0">
                <a:solidFill>
                  <a:srgbClr val="000000"/>
                </a:solidFill>
              </a:rPr>
              <a:t>SSH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Then </a:t>
            </a:r>
            <a:r>
              <a:rPr lang="en-US" sz="3200" dirty="0">
                <a:solidFill>
                  <a:srgbClr val="000000"/>
                </a:solidFill>
              </a:rPr>
              <a:t>click </a:t>
            </a:r>
            <a:r>
              <a:rPr lang="en-US" sz="3200" b="1" dirty="0" err="1" smtClean="0">
                <a:solidFill>
                  <a:srgbClr val="000000"/>
                </a:solidFill>
              </a:rPr>
              <a:t>Auth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endParaRPr 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For </a:t>
            </a:r>
            <a:r>
              <a:rPr lang="en-US" sz="3600" b="1" dirty="0" smtClean="0">
                <a:solidFill>
                  <a:srgbClr val="000000"/>
                </a:solidFill>
              </a:rPr>
              <a:t>Private key file for authentication</a:t>
            </a:r>
            <a:endParaRPr lang="en-US" sz="36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click </a:t>
            </a:r>
            <a:r>
              <a:rPr lang="en-US" sz="3200" b="1" dirty="0" smtClean="0">
                <a:solidFill>
                  <a:srgbClr val="000000"/>
                </a:solidFill>
              </a:rPr>
              <a:t>Browse</a:t>
            </a:r>
            <a:r>
              <a:rPr lang="en-US" sz="3200" dirty="0" smtClean="0">
                <a:solidFill>
                  <a:srgbClr val="000000"/>
                </a:solidFill>
              </a:rPr>
              <a:t> and select the </a:t>
            </a:r>
            <a:r>
              <a:rPr lang="en-US" sz="3200" b="1" dirty="0" smtClean="0">
                <a:solidFill>
                  <a:srgbClr val="FF0000"/>
                </a:solidFill>
              </a:rPr>
              <a:t>private .</a:t>
            </a:r>
            <a:r>
              <a:rPr lang="en-US" sz="3200" b="1" dirty="0" err="1" smtClean="0">
                <a:solidFill>
                  <a:srgbClr val="FF0000"/>
                </a:solidFill>
              </a:rPr>
              <a:t>ppk</a:t>
            </a:r>
            <a:r>
              <a:rPr lang="en-US" sz="3200" b="1" dirty="0" smtClean="0">
                <a:solidFill>
                  <a:srgbClr val="FF0000"/>
                </a:solidFill>
              </a:rPr>
              <a:t> key </a:t>
            </a:r>
            <a:r>
              <a:rPr lang="en-US" sz="3200" dirty="0" smtClean="0">
                <a:solidFill>
                  <a:srgbClr val="000000"/>
                </a:solidFill>
              </a:rPr>
              <a:t>we generated earlier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5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Amazon </a:t>
            </a:r>
            <a:r>
              <a:rPr lang="en-US" sz="3200" b="1" dirty="0" smtClean="0">
                <a:solidFill>
                  <a:srgbClr val="FF0000"/>
                </a:solidFill>
              </a:rPr>
              <a:t>EC2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FF0000"/>
                </a:solidFill>
              </a:rPr>
              <a:t>Amazon Elastic Compute Cloud </a:t>
            </a:r>
          </a:p>
          <a:p>
            <a:endParaRPr lang="en-US" sz="4800" b="1" dirty="0"/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»"/>
            </a:pPr>
            <a:r>
              <a:rPr lang="en-US" sz="3000" dirty="0">
                <a:solidFill>
                  <a:srgbClr val="000000"/>
                </a:solidFill>
              </a:rPr>
              <a:t>Provides scalable computing capacity in the </a:t>
            </a:r>
            <a:r>
              <a:rPr lang="en-US" sz="3000" dirty="0" smtClean="0">
                <a:solidFill>
                  <a:srgbClr val="000000"/>
                </a:solidFill>
              </a:rPr>
              <a:t>AWS </a:t>
            </a:r>
            <a:r>
              <a:rPr lang="en-US" sz="2400" dirty="0" smtClean="0">
                <a:solidFill>
                  <a:srgbClr val="000000"/>
                </a:solidFill>
              </a:rPr>
              <a:t>cloud</a:t>
            </a:r>
            <a:endParaRPr lang="en-US" sz="3000" dirty="0" smtClean="0">
              <a:solidFill>
                <a:srgbClr val="000000"/>
              </a:solidFill>
            </a:endParaRPr>
          </a:p>
          <a:p>
            <a:r>
              <a:rPr lang="en-US" sz="3200" dirty="0" smtClean="0">
                <a:solidFill>
                  <a:srgbClr val="000000"/>
                </a:solidFill>
              </a:rPr>
              <a:t>Using </a:t>
            </a:r>
            <a:r>
              <a:rPr lang="en-US" sz="3200" dirty="0">
                <a:solidFill>
                  <a:srgbClr val="000000"/>
                </a:solidFill>
              </a:rPr>
              <a:t>Amazon EC2 eliminates your need to invest in hardware up </a:t>
            </a:r>
            <a:r>
              <a:rPr lang="en-US" sz="3200" dirty="0" smtClean="0">
                <a:solidFill>
                  <a:srgbClr val="000000"/>
                </a:solidFill>
              </a:rPr>
              <a:t>front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You </a:t>
            </a:r>
            <a:r>
              <a:rPr lang="en-US" sz="3200" dirty="0">
                <a:solidFill>
                  <a:srgbClr val="000000"/>
                </a:solidFill>
              </a:rPr>
              <a:t>can develop and deploy applications faster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You </a:t>
            </a:r>
            <a:r>
              <a:rPr lang="en-US" sz="3200" dirty="0">
                <a:solidFill>
                  <a:srgbClr val="000000"/>
                </a:solidFill>
              </a:rPr>
              <a:t>can use Amazon EC2 to launch as many or as few virtual servers as you </a:t>
            </a:r>
            <a:r>
              <a:rPr lang="en-US" sz="3200" dirty="0" smtClean="0">
                <a:solidFill>
                  <a:srgbClr val="000000"/>
                </a:solidFill>
              </a:rPr>
              <a:t>need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Configure </a:t>
            </a:r>
            <a:r>
              <a:rPr lang="en-US" sz="3200" dirty="0">
                <a:solidFill>
                  <a:srgbClr val="000000"/>
                </a:solidFill>
              </a:rPr>
              <a:t>security and networking, and manage storage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Amazon </a:t>
            </a:r>
            <a:r>
              <a:rPr lang="en-US" sz="3200" dirty="0">
                <a:solidFill>
                  <a:srgbClr val="000000"/>
                </a:solidFill>
              </a:rPr>
              <a:t>EC2 enables you to scale up or down to handle changes in requirements or </a:t>
            </a:r>
            <a:r>
              <a:rPr lang="en-US" sz="3200" b="1" dirty="0">
                <a:solidFill>
                  <a:srgbClr val="000000"/>
                </a:solidFill>
              </a:rPr>
              <a:t>spikes in popularity</a:t>
            </a:r>
            <a:r>
              <a:rPr lang="en-US" sz="3200" dirty="0">
                <a:solidFill>
                  <a:srgbClr val="000000"/>
                </a:solidFill>
              </a:rPr>
              <a:t>, reducing your need to forecast traffic.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Connecting with </a:t>
            </a:r>
            <a:r>
              <a:rPr lang="en-US" sz="4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PuTTY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(continued)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6" y="855111"/>
            <a:ext cx="6786623" cy="6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with </a:t>
            </a:r>
            <a:r>
              <a:rPr lang="en-US" sz="4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PuTTY</a:t>
            </a: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 2)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Category</a:t>
            </a:r>
            <a:r>
              <a:rPr lang="en-US" sz="3600" dirty="0">
                <a:solidFill>
                  <a:srgbClr val="000000"/>
                </a:solidFill>
              </a:rPr>
              <a:t> list, expand 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Connection </a:t>
            </a:r>
            <a:r>
              <a:rPr lang="en-US" sz="3600" b="1" dirty="0">
                <a:solidFill>
                  <a:srgbClr val="000000"/>
                </a:solidFill>
              </a:rPr>
              <a:t>&gt; SSH</a:t>
            </a:r>
            <a:r>
              <a:rPr lang="en-US" sz="3600" dirty="0">
                <a:solidFill>
                  <a:srgbClr val="000000"/>
                </a:solidFill>
              </a:rPr>
              <a:t>, and then click </a:t>
            </a:r>
            <a:r>
              <a:rPr lang="en-US" sz="3600" b="1" dirty="0" smtClean="0">
                <a:solidFill>
                  <a:srgbClr val="000000"/>
                </a:solidFill>
              </a:rPr>
              <a:t>Tunnels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Source port</a:t>
            </a:r>
            <a:r>
              <a:rPr lang="en-US" sz="3600" dirty="0">
                <a:solidFill>
                  <a:srgbClr val="000000"/>
                </a:solidFill>
              </a:rPr>
              <a:t> field, type an unused local </a:t>
            </a:r>
            <a:r>
              <a:rPr lang="en-US" sz="3600" i="1" dirty="0">
                <a:solidFill>
                  <a:srgbClr val="FF0000"/>
                </a:solidFill>
              </a:rPr>
              <a:t>port number</a:t>
            </a:r>
            <a:r>
              <a:rPr lang="en-US" sz="3600" dirty="0">
                <a:solidFill>
                  <a:srgbClr val="000000"/>
                </a:solidFill>
              </a:rPr>
              <a:t>, for example </a:t>
            </a:r>
            <a:r>
              <a:rPr lang="en-US" sz="3600" b="1" dirty="0">
                <a:solidFill>
                  <a:srgbClr val="000000"/>
                </a:solidFill>
              </a:rPr>
              <a:t>8157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Destination</a:t>
            </a:r>
            <a:r>
              <a:rPr lang="en-US" sz="3600" dirty="0">
                <a:solidFill>
                  <a:srgbClr val="000000"/>
                </a:solidFill>
              </a:rPr>
              <a:t> field, </a:t>
            </a:r>
            <a:r>
              <a:rPr lang="en-US" sz="3600" dirty="0" smtClean="0">
                <a:solidFill>
                  <a:srgbClr val="000000"/>
                </a:solidFill>
              </a:rPr>
              <a:t>type </a:t>
            </a:r>
            <a:r>
              <a:rPr lang="en-US" sz="3600" i="1" dirty="0" smtClean="0">
                <a:solidFill>
                  <a:srgbClr val="FF0000"/>
                </a:solidFill>
              </a:rPr>
              <a:t>MasterPublicDNS:8888</a:t>
            </a:r>
            <a:r>
              <a:rPr lang="en-US" sz="3600" dirty="0">
                <a:solidFill>
                  <a:srgbClr val="000000"/>
                </a:solidFill>
              </a:rPr>
              <a:t> to access the Hue interface, for example 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ec2-</a:t>
            </a:r>
            <a:r>
              <a:rPr lang="en-US" i="1" dirty="0">
                <a:solidFill>
                  <a:srgbClr val="FF0000"/>
                </a:solidFill>
              </a:rPr>
              <a:t>###-##-##-###.</a:t>
            </a:r>
            <a:r>
              <a:rPr lang="en-US" i="1" dirty="0" smtClean="0">
                <a:solidFill>
                  <a:srgbClr val="FF0000"/>
                </a:solidFill>
              </a:rPr>
              <a:t>compute-1.amazonaws.com:8888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Leave the </a:t>
            </a:r>
            <a:r>
              <a:rPr lang="en-US" sz="3600" b="1" dirty="0">
                <a:solidFill>
                  <a:srgbClr val="000000"/>
                </a:solidFill>
              </a:rPr>
              <a:t>Local</a:t>
            </a:r>
            <a:r>
              <a:rPr lang="en-US" sz="3600" dirty="0">
                <a:solidFill>
                  <a:srgbClr val="000000"/>
                </a:solidFill>
              </a:rPr>
              <a:t> and </a:t>
            </a:r>
            <a:r>
              <a:rPr lang="en-US" sz="3600" b="1" dirty="0">
                <a:solidFill>
                  <a:srgbClr val="000000"/>
                </a:solidFill>
              </a:rPr>
              <a:t>Auto</a:t>
            </a:r>
            <a:r>
              <a:rPr lang="en-US" sz="3600" dirty="0">
                <a:solidFill>
                  <a:srgbClr val="000000"/>
                </a:solidFill>
              </a:rPr>
              <a:t> options selected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Click </a:t>
            </a:r>
            <a:r>
              <a:rPr lang="en-US" sz="3600" b="1" dirty="0" smtClean="0">
                <a:solidFill>
                  <a:srgbClr val="FF0000"/>
                </a:solidFill>
              </a:rPr>
              <a:t>Add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09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with </a:t>
            </a:r>
            <a:r>
              <a:rPr lang="en-US" sz="4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PuTTY</a:t>
            </a:r>
            <a:r>
              <a:rPr lang="en-US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 2)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4" y="697375"/>
            <a:ext cx="6910086" cy="6163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07170" y="838200"/>
            <a:ext cx="18606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 should see an entry in the </a:t>
            </a:r>
            <a:r>
              <a:rPr lang="en-US" b="1" dirty="0">
                <a:solidFill>
                  <a:srgbClr val="000000"/>
                </a:solidFill>
              </a:rPr>
              <a:t>Forwarded ports</a:t>
            </a:r>
            <a:r>
              <a:rPr lang="en-US" dirty="0">
                <a:solidFill>
                  <a:srgbClr val="000000"/>
                </a:solidFill>
              </a:rPr>
              <a:t> field similar to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L8157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ec2-</a:t>
            </a:r>
            <a:r>
              <a:rPr lang="en-US" dirty="0">
                <a:solidFill>
                  <a:srgbClr val="000000"/>
                </a:solidFill>
              </a:rPr>
              <a:t>###-##-##-###.compute-1.amazonaws.com:8888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8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with </a:t>
            </a:r>
            <a:r>
              <a:rPr lang="en-US" sz="4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PuTTY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en-US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Expand Connection and click on Data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Enter </a:t>
            </a:r>
            <a:r>
              <a:rPr lang="en-US" sz="3600" b="1" dirty="0" smtClean="0">
                <a:solidFill>
                  <a:srgbClr val="FF0000"/>
                </a:solidFill>
              </a:rPr>
              <a:t>ec2-user</a:t>
            </a:r>
            <a:r>
              <a:rPr lang="en-US" sz="3600" dirty="0" smtClean="0">
                <a:solidFill>
                  <a:srgbClr val="000000"/>
                </a:solidFill>
              </a:rPr>
              <a:t> into the Auto-login username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Click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b="1" dirty="0">
                <a:solidFill>
                  <a:srgbClr val="FF0000"/>
                </a:solidFill>
              </a:rPr>
              <a:t>Open</a:t>
            </a:r>
            <a:r>
              <a:rPr lang="en-US" sz="3600" dirty="0">
                <a:solidFill>
                  <a:srgbClr val="000000"/>
                </a:solidFill>
              </a:rPr>
              <a:t> and then click </a:t>
            </a:r>
            <a:r>
              <a:rPr lang="en-US" sz="3600" b="1" dirty="0">
                <a:solidFill>
                  <a:srgbClr val="000000"/>
                </a:solidFill>
              </a:rPr>
              <a:t>Yes</a:t>
            </a:r>
            <a:r>
              <a:rPr lang="en-US" sz="3600" dirty="0">
                <a:solidFill>
                  <a:srgbClr val="000000"/>
                </a:solidFill>
              </a:rPr>
              <a:t> to dismiss the PuTTY security alert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6" y="1905000"/>
            <a:ext cx="8822803" cy="3356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012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Putty Login Confirmation</a:t>
            </a:r>
            <a:endParaRPr lang="en-US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If everything was entered correctly and you logged in successfully, you will see a similar screen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3" y="1752601"/>
            <a:ext cx="80843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01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Run Hive </a:t>
            </a:r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script in Hue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Type </a:t>
            </a:r>
            <a:r>
              <a:rPr lang="en-US" sz="3600" dirty="0">
                <a:solidFill>
                  <a:srgbClr val="000000"/>
                </a:solidFill>
              </a:rPr>
              <a:t>the following URL in your </a:t>
            </a:r>
            <a:r>
              <a:rPr lang="en-US" sz="3600" dirty="0" smtClean="0">
                <a:solidFill>
                  <a:srgbClr val="000000"/>
                </a:solidFill>
              </a:rPr>
              <a:t>browser: </a:t>
            </a:r>
            <a:r>
              <a:rPr lang="en-US" sz="3600" i="1" dirty="0" smtClean="0">
                <a:solidFill>
                  <a:srgbClr val="FF0000"/>
                </a:solidFill>
              </a:rPr>
              <a:t>http</a:t>
            </a:r>
            <a:r>
              <a:rPr lang="en-US" sz="3600" i="1" dirty="0">
                <a:solidFill>
                  <a:srgbClr val="FF0000"/>
                </a:solidFill>
              </a:rPr>
              <a:t>://</a:t>
            </a:r>
            <a:r>
              <a:rPr lang="en-US" sz="3600" i="1" dirty="0" smtClean="0">
                <a:solidFill>
                  <a:srgbClr val="FF0000"/>
                </a:solidFill>
              </a:rPr>
              <a:t>localhost:8157</a:t>
            </a:r>
            <a:endParaRPr lang="en-US" sz="3600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Hue </a:t>
            </a:r>
            <a:r>
              <a:rPr lang="en-US" sz="3600" dirty="0">
                <a:solidFill>
                  <a:srgbClr val="000000"/>
                </a:solidFill>
              </a:rPr>
              <a:t>welcome </a:t>
            </a:r>
            <a:r>
              <a:rPr lang="en-US" sz="3600" dirty="0" smtClean="0">
                <a:solidFill>
                  <a:srgbClr val="000000"/>
                </a:solidFill>
              </a:rPr>
              <a:t>page will be displayed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Type a </a:t>
            </a:r>
            <a:r>
              <a:rPr lang="en-US" sz="3600" b="1" dirty="0" smtClean="0">
                <a:solidFill>
                  <a:srgbClr val="000000"/>
                </a:solidFill>
              </a:rPr>
              <a:t>Username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b="1" dirty="0">
                <a:solidFill>
                  <a:srgbClr val="000000"/>
                </a:solidFill>
              </a:rPr>
              <a:t>Password</a:t>
            </a:r>
            <a:r>
              <a:rPr lang="en-US" sz="3600" dirty="0">
                <a:solidFill>
                  <a:srgbClr val="000000"/>
                </a:solidFill>
              </a:rPr>
              <a:t>.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These </a:t>
            </a:r>
            <a:r>
              <a:rPr lang="en-US" sz="2600" dirty="0">
                <a:solidFill>
                  <a:srgbClr val="000000"/>
                </a:solidFill>
              </a:rPr>
              <a:t>name and password </a:t>
            </a:r>
            <a:r>
              <a:rPr lang="en-US" sz="2600" dirty="0" smtClean="0">
                <a:solidFill>
                  <a:srgbClr val="000000"/>
                </a:solidFill>
              </a:rPr>
              <a:t>will  </a:t>
            </a:r>
            <a:r>
              <a:rPr lang="en-US" sz="2600" dirty="0">
                <a:solidFill>
                  <a:srgbClr val="000000"/>
                </a:solidFill>
              </a:rPr>
              <a:t>become </a:t>
            </a:r>
            <a:r>
              <a:rPr lang="en-US" sz="2600" dirty="0" smtClean="0">
                <a:solidFill>
                  <a:srgbClr val="000000"/>
                </a:solidFill>
              </a:rPr>
              <a:t>Hue superuser credentials</a:t>
            </a:r>
            <a:r>
              <a:rPr lang="en-US" sz="26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The password:</a:t>
            </a: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must </a:t>
            </a:r>
            <a:r>
              <a:rPr lang="en-US" sz="2600" dirty="0">
                <a:solidFill>
                  <a:srgbClr val="000000"/>
                </a:solidFill>
              </a:rPr>
              <a:t>be at least 8 characters </a:t>
            </a:r>
            <a:r>
              <a:rPr lang="en-US" sz="2600" dirty="0" smtClean="0">
                <a:solidFill>
                  <a:srgbClr val="000000"/>
                </a:solidFill>
              </a:rPr>
              <a:t>long</a:t>
            </a: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must </a:t>
            </a:r>
            <a:r>
              <a:rPr lang="en-US" sz="2600" dirty="0">
                <a:solidFill>
                  <a:srgbClr val="000000"/>
                </a:solidFill>
              </a:rPr>
              <a:t>contain both uppercase and lowercase </a:t>
            </a:r>
            <a:r>
              <a:rPr lang="en-US" sz="2600" dirty="0" smtClean="0">
                <a:solidFill>
                  <a:srgbClr val="000000"/>
                </a:solidFill>
              </a:rPr>
              <a:t>letters</a:t>
            </a: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at </a:t>
            </a:r>
            <a:r>
              <a:rPr lang="en-US" sz="2600" dirty="0">
                <a:solidFill>
                  <a:srgbClr val="000000"/>
                </a:solidFill>
              </a:rPr>
              <a:t>least one </a:t>
            </a:r>
            <a:r>
              <a:rPr lang="en-US" sz="2600" dirty="0" smtClean="0">
                <a:solidFill>
                  <a:srgbClr val="000000"/>
                </a:solidFill>
              </a:rPr>
              <a:t>number</a:t>
            </a:r>
          </a:p>
          <a:p>
            <a:pPr lvl="1">
              <a:spcBef>
                <a:spcPts val="0"/>
              </a:spcBef>
            </a:pPr>
            <a:r>
              <a:rPr lang="en-US" sz="2600" dirty="0" smtClean="0">
                <a:solidFill>
                  <a:srgbClr val="000000"/>
                </a:solidFill>
              </a:rPr>
              <a:t>and </a:t>
            </a:r>
            <a:r>
              <a:rPr lang="en-US" sz="2600" dirty="0">
                <a:solidFill>
                  <a:srgbClr val="000000"/>
                </a:solidFill>
              </a:rPr>
              <a:t>at least one special character</a:t>
            </a:r>
            <a:r>
              <a:rPr lang="en-US" sz="26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If the page does not show, disable your firewall (</a:t>
            </a:r>
            <a:r>
              <a:rPr lang="en-US" sz="3200" dirty="0" smtClean="0">
                <a:solidFill>
                  <a:srgbClr val="000000"/>
                </a:solidFill>
              </a:rPr>
              <a:t>in your antivirus and/or in Windows</a:t>
            </a:r>
            <a:r>
              <a:rPr lang="en-US" sz="3600" dirty="0" smtClean="0">
                <a:solidFill>
                  <a:srgbClr val="000000"/>
                </a:solidFill>
              </a:rPr>
              <a:t>)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53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Hive in AWS</a:t>
            </a:r>
            <a:endParaRPr lang="en-US" sz="4800" b="1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If everything was right, a similar page will show up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8392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</a:t>
            </a:r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Query in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Hue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From </a:t>
            </a:r>
            <a:r>
              <a:rPr lang="en-US" sz="3600" dirty="0">
                <a:solidFill>
                  <a:srgbClr val="000000"/>
                </a:solidFill>
              </a:rPr>
              <a:t>the menu options, choose 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</a:rPr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Query </a:t>
            </a:r>
            <a:r>
              <a:rPr lang="en-US" sz="3600" b="1" dirty="0">
                <a:solidFill>
                  <a:srgbClr val="FF0000"/>
                </a:solidFill>
              </a:rPr>
              <a:t>Editors &gt; </a:t>
            </a:r>
            <a:r>
              <a:rPr lang="en-US" sz="3600" b="1" dirty="0" smtClean="0">
                <a:solidFill>
                  <a:srgbClr val="FF0000"/>
                </a:solidFill>
              </a:rPr>
              <a:t>Hive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Delete the sample text and type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0000"/>
                </a:solidFill>
              </a:rPr>
              <a:t>SELECT </a:t>
            </a:r>
            <a:r>
              <a:rPr lang="en-US" sz="3600" b="1" i="1" dirty="0">
                <a:solidFill>
                  <a:srgbClr val="000000"/>
                </a:solidFill>
              </a:rPr>
              <a:t>description, max(salary), min(salary), </a:t>
            </a:r>
            <a:r>
              <a:rPr lang="en-US" sz="3600" b="1" i="1" dirty="0" err="1">
                <a:solidFill>
                  <a:srgbClr val="000000"/>
                </a:solidFill>
              </a:rPr>
              <a:t>avg</a:t>
            </a:r>
            <a:r>
              <a:rPr lang="en-US" sz="3600" b="1" i="1" dirty="0">
                <a:solidFill>
                  <a:srgbClr val="000000"/>
                </a:solidFill>
              </a:rPr>
              <a:t>(salary), count(*)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0000"/>
                </a:solidFill>
              </a:rPr>
              <a:t>FROM </a:t>
            </a:r>
            <a:r>
              <a:rPr lang="en-US" sz="3600" b="1" i="1" dirty="0">
                <a:solidFill>
                  <a:srgbClr val="000000"/>
                </a:solidFill>
              </a:rPr>
              <a:t>sample_07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i="1" dirty="0" smtClean="0">
                <a:solidFill>
                  <a:srgbClr val="000000"/>
                </a:solidFill>
              </a:rPr>
              <a:t>GROUP BY description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b="1" i="1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Click the </a:t>
            </a:r>
            <a:r>
              <a:rPr lang="en-US" sz="3600" b="1" dirty="0" smtClean="0">
                <a:solidFill>
                  <a:srgbClr val="000000"/>
                </a:solidFill>
              </a:rPr>
              <a:t>Execute</a:t>
            </a:r>
            <a:r>
              <a:rPr lang="en-US" sz="3600" dirty="0" smtClean="0">
                <a:solidFill>
                  <a:srgbClr val="000000"/>
                </a:solidFill>
              </a:rPr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40261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Query Execution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As </a:t>
            </a:r>
            <a:r>
              <a:rPr lang="en-US" sz="3600" dirty="0">
                <a:solidFill>
                  <a:srgbClr val="000000"/>
                </a:solidFill>
              </a:rPr>
              <a:t>the query runs,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log </a:t>
            </a:r>
            <a:r>
              <a:rPr lang="en-US" sz="2600" dirty="0">
                <a:solidFill>
                  <a:srgbClr val="000000"/>
                </a:solidFill>
              </a:rPr>
              <a:t>entries are displayed on the </a:t>
            </a:r>
            <a:r>
              <a:rPr lang="en-US" sz="2600" b="1" dirty="0">
                <a:solidFill>
                  <a:srgbClr val="000000"/>
                </a:solidFill>
              </a:rPr>
              <a:t>Log</a:t>
            </a:r>
            <a:r>
              <a:rPr lang="en-US" sz="2600" dirty="0">
                <a:solidFill>
                  <a:srgbClr val="000000"/>
                </a:solidFill>
              </a:rPr>
              <a:t> tab in the window below. 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When </a:t>
            </a:r>
            <a:r>
              <a:rPr lang="en-US" sz="2600" dirty="0">
                <a:solidFill>
                  <a:srgbClr val="000000"/>
                </a:solidFill>
              </a:rPr>
              <a:t>the query completes, the </a:t>
            </a:r>
            <a:r>
              <a:rPr lang="en-US" sz="2600" b="1" dirty="0">
                <a:solidFill>
                  <a:srgbClr val="000000"/>
                </a:solidFill>
              </a:rPr>
              <a:t>Results</a:t>
            </a:r>
            <a:r>
              <a:rPr lang="en-US" sz="2600" dirty="0">
                <a:solidFill>
                  <a:srgbClr val="000000"/>
                </a:solidFill>
              </a:rPr>
              <a:t> tab is displayed.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Review the output data from the query.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After examining the output,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close </a:t>
            </a:r>
            <a:r>
              <a:rPr lang="en-US" sz="2600" dirty="0">
                <a:solidFill>
                  <a:srgbClr val="000000"/>
                </a:solidFill>
              </a:rPr>
              <a:t>your browser, 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or </a:t>
            </a:r>
            <a:r>
              <a:rPr lang="en-US" sz="2600" dirty="0">
                <a:solidFill>
                  <a:srgbClr val="000000"/>
                </a:solidFill>
              </a:rPr>
              <a:t>as time permits, continue to explore Hue.</a:t>
            </a:r>
          </a:p>
        </p:txBody>
      </p:sp>
    </p:spTree>
    <p:extLst>
      <p:ext uri="{BB962C8B-B14F-4D97-AF65-F5344CB8AC3E}">
        <p14:creationId xmlns:p14="http://schemas.microsoft.com/office/powerpoint/2010/main" val="733720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6" y="609600"/>
            <a:ext cx="9333384" cy="6248400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Hive Query Results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 Started with Amazon EMR</a:t>
            </a:r>
          </a:p>
        </p:txBody>
      </p:sp>
      <p:sp>
        <p:nvSpPr>
          <p:cNvPr id="105479" name="Rectangle 7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8915400" cy="6096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Amazon Elastic MapReduce (Amazon EMR) is a web service that makes it easy to process vast amounts of data quickly and cost-effectively.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Amazon EMR uses </a:t>
            </a:r>
            <a:r>
              <a:rPr lang="en-US" sz="3600" dirty="0" smtClean="0">
                <a:solidFill>
                  <a:srgbClr val="000000"/>
                </a:solidFill>
              </a:rPr>
              <a:t>Hadoop to </a:t>
            </a:r>
            <a:r>
              <a:rPr lang="en-US" sz="3600" dirty="0">
                <a:solidFill>
                  <a:srgbClr val="000000"/>
                </a:solidFill>
              </a:rPr>
              <a:t>distribute your data and processing across a resizable cluster of Amazon EC2 instances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Hive, Pig, HBase, DistCp, Ganglia, </a:t>
            </a:r>
            <a:r>
              <a:rPr lang="en-US" sz="3600" dirty="0">
                <a:solidFill>
                  <a:srgbClr val="000000"/>
                </a:solidFill>
              </a:rPr>
              <a:t>Impala </a:t>
            </a:r>
            <a:r>
              <a:rPr lang="en-US" sz="3600" dirty="0" smtClean="0">
                <a:solidFill>
                  <a:srgbClr val="000000"/>
                </a:solidFill>
              </a:rPr>
              <a:t>and </a:t>
            </a:r>
            <a:r>
              <a:rPr lang="en-US" sz="3600" dirty="0">
                <a:solidFill>
                  <a:srgbClr val="000000"/>
                </a:solidFill>
              </a:rPr>
              <a:t>Hue </a:t>
            </a:r>
            <a:r>
              <a:rPr lang="en-US" sz="3600" dirty="0" smtClean="0">
                <a:solidFill>
                  <a:srgbClr val="000000"/>
                </a:solidFill>
              </a:rPr>
              <a:t>are </a:t>
            </a:r>
            <a:r>
              <a:rPr lang="en-US" sz="3600" dirty="0">
                <a:solidFill>
                  <a:srgbClr val="000000"/>
                </a:solidFill>
              </a:rPr>
              <a:t>already integrated with Amazon EMR.</a:t>
            </a:r>
            <a:endParaRPr lang="ru-RU" altLang="ru-RU" sz="3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Delete Amazon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S3 bucket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Completed clusters </a:t>
            </a:r>
            <a:r>
              <a:rPr lang="en-US" sz="3600" dirty="0" smtClean="0">
                <a:solidFill>
                  <a:srgbClr val="000000"/>
                </a:solidFill>
              </a:rPr>
              <a:t>are </a:t>
            </a:r>
            <a:r>
              <a:rPr lang="en-US" sz="3600" dirty="0">
                <a:solidFill>
                  <a:srgbClr val="000000"/>
                </a:solidFill>
              </a:rPr>
              <a:t>automatically removed after two months.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Open the Amazon S3 console </a:t>
            </a:r>
            <a:r>
              <a:rPr lang="en-US" sz="3600" dirty="0" smtClean="0">
                <a:solidFill>
                  <a:srgbClr val="000000"/>
                </a:solidFill>
              </a:rPr>
              <a:t>at </a:t>
            </a:r>
            <a:r>
              <a:rPr lang="en-US" sz="36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3600" dirty="0">
                <a:solidFill>
                  <a:srgbClr val="000000"/>
                </a:solidFill>
                <a:hlinkClick r:id="rId2"/>
              </a:rPr>
              <a:t>://console.aws.amazon.com/s3/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To delete a bucket, you must first delete all of the objects in it. Click the bucket that stores your logs and output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Use the </a:t>
            </a:r>
            <a:r>
              <a:rPr lang="en-US" sz="3600" b="1" dirty="0">
                <a:solidFill>
                  <a:srgbClr val="000000"/>
                </a:solidFill>
              </a:rPr>
              <a:t>SHIFT</a:t>
            </a:r>
            <a:r>
              <a:rPr lang="en-US" sz="3600" dirty="0">
                <a:solidFill>
                  <a:srgbClr val="000000"/>
                </a:solidFill>
              </a:rPr>
              <a:t> or </a:t>
            </a:r>
            <a:r>
              <a:rPr lang="en-US" sz="3600" b="1" dirty="0">
                <a:solidFill>
                  <a:srgbClr val="000000"/>
                </a:solidFill>
              </a:rPr>
              <a:t>CRTL</a:t>
            </a:r>
            <a:r>
              <a:rPr lang="en-US" sz="3600" dirty="0">
                <a:solidFill>
                  <a:srgbClr val="000000"/>
                </a:solidFill>
              </a:rPr>
              <a:t> keys to select all the objects in the bucket.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Delete Amazon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S3 bucket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 startAt="4"/>
            </a:pPr>
            <a:r>
              <a:rPr lang="en-US" sz="3600" dirty="0">
                <a:solidFill>
                  <a:srgbClr val="000000"/>
                </a:solidFill>
              </a:rPr>
              <a:t>Right-click and choose </a:t>
            </a:r>
            <a:r>
              <a:rPr lang="en-US" sz="3600" b="1" dirty="0">
                <a:solidFill>
                  <a:srgbClr val="000000"/>
                </a:solidFill>
              </a:rPr>
              <a:t>Delete</a:t>
            </a:r>
            <a:r>
              <a:rPr lang="en-US" sz="3600" dirty="0">
                <a:solidFill>
                  <a:srgbClr val="000000"/>
                </a:solidFill>
              </a:rPr>
              <a:t> or click </a:t>
            </a:r>
            <a:r>
              <a:rPr lang="en-US" sz="3600" b="1" dirty="0">
                <a:solidFill>
                  <a:srgbClr val="000000"/>
                </a:solidFill>
              </a:rPr>
              <a:t>Actions &gt; Delete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sz="3600" dirty="0">
                <a:solidFill>
                  <a:srgbClr val="000000"/>
                </a:solidFill>
              </a:rPr>
              <a:t>Click </a:t>
            </a:r>
            <a:r>
              <a:rPr lang="en-US" sz="3600" b="1" dirty="0">
                <a:solidFill>
                  <a:srgbClr val="000000"/>
                </a:solidFill>
              </a:rPr>
              <a:t>OK</a:t>
            </a:r>
            <a:r>
              <a:rPr lang="en-US" sz="3600" dirty="0">
                <a:solidFill>
                  <a:srgbClr val="000000"/>
                </a:solidFill>
              </a:rPr>
              <a:t> to confirm the deletion when prompted.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sz="3600" dirty="0">
                <a:solidFill>
                  <a:srgbClr val="000000"/>
                </a:solidFill>
              </a:rPr>
              <a:t>Click </a:t>
            </a:r>
            <a:r>
              <a:rPr lang="en-US" sz="3600" b="1" dirty="0">
                <a:solidFill>
                  <a:srgbClr val="000000"/>
                </a:solidFill>
              </a:rPr>
              <a:t>All Buckets</a:t>
            </a:r>
            <a:r>
              <a:rPr lang="en-US" sz="3600" dirty="0">
                <a:solidFill>
                  <a:srgbClr val="000000"/>
                </a:solidFill>
              </a:rPr>
              <a:t> in the breadcrumb trail at the top of the window.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sz="3600" dirty="0">
                <a:solidFill>
                  <a:srgbClr val="000000"/>
                </a:solidFill>
              </a:rPr>
              <a:t>Right-click the bucket, choose </a:t>
            </a:r>
            <a:r>
              <a:rPr lang="en-US" sz="3600" b="1" dirty="0">
                <a:solidFill>
                  <a:srgbClr val="000000"/>
                </a:solidFill>
              </a:rPr>
              <a:t>Delete</a:t>
            </a:r>
            <a:r>
              <a:rPr lang="en-US" sz="3600" dirty="0">
                <a:solidFill>
                  <a:srgbClr val="000000"/>
                </a:solidFill>
              </a:rPr>
              <a:t>, and then click </a:t>
            </a:r>
            <a:r>
              <a:rPr lang="en-US" sz="3600" b="1" dirty="0">
                <a:solidFill>
                  <a:srgbClr val="000000"/>
                </a:solidFill>
              </a:rPr>
              <a:t>OK</a:t>
            </a:r>
            <a:r>
              <a:rPr lang="en-US" sz="3600" dirty="0">
                <a:solidFill>
                  <a:srgbClr val="000000"/>
                </a:solidFill>
              </a:rPr>
              <a:t> to confirm the deletion when prompted.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80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Terminate Amazon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EMR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00"/>
                </a:solidFill>
              </a:rPr>
              <a:t>Open the Amazon EMR console </a:t>
            </a:r>
            <a:r>
              <a:rPr lang="en-US" sz="3200" dirty="0" smtClean="0">
                <a:solidFill>
                  <a:srgbClr val="000000"/>
                </a:solidFill>
              </a:rPr>
              <a:t>at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3200" dirty="0">
                <a:solidFill>
                  <a:srgbClr val="000000"/>
                </a:solidFill>
                <a:hlinkClick r:id="rId2"/>
              </a:rPr>
              <a:t>://console.aws.amazon.com/elasticmapreduce</a:t>
            </a:r>
            <a:r>
              <a:rPr lang="en-US" sz="3200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sz="32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On </a:t>
            </a:r>
            <a:r>
              <a:rPr lang="en-US" sz="3200" dirty="0">
                <a:solidFill>
                  <a:srgbClr val="000000"/>
                </a:solidFill>
              </a:rPr>
              <a:t>the </a:t>
            </a:r>
            <a:r>
              <a:rPr lang="en-US" sz="3200" b="1" dirty="0">
                <a:solidFill>
                  <a:srgbClr val="000000"/>
                </a:solidFill>
              </a:rPr>
              <a:t>Cluster List</a:t>
            </a:r>
            <a:r>
              <a:rPr lang="en-US" sz="3200" dirty="0">
                <a:solidFill>
                  <a:srgbClr val="000000"/>
                </a:solidFill>
              </a:rPr>
              <a:t> page, select your cluster by clicking the check box, and then click </a:t>
            </a:r>
            <a:r>
              <a:rPr lang="en-US" sz="3200" b="1" dirty="0">
                <a:solidFill>
                  <a:srgbClr val="000000"/>
                </a:solidFill>
              </a:rPr>
              <a:t>Terminate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 lvl="2" indent="-342900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</a:rPr>
              <a:t>By default, clusters created using the console are launched with termination protection enabled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lvl="2" indent="-342900">
              <a:spcBef>
                <a:spcPts val="600"/>
              </a:spcBef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In the</a:t>
            </a:r>
            <a:r>
              <a:rPr lang="en-US" sz="2200" b="1" dirty="0">
                <a:solidFill>
                  <a:srgbClr val="000000"/>
                </a:solidFill>
              </a:rPr>
              <a:t>Terminate clusters</a:t>
            </a:r>
            <a:r>
              <a:rPr lang="en-US" sz="2200" dirty="0">
                <a:solidFill>
                  <a:srgbClr val="000000"/>
                </a:solidFill>
              </a:rPr>
              <a:t> dialog, for </a:t>
            </a:r>
            <a:r>
              <a:rPr lang="en-US" sz="2200" b="1" dirty="0">
                <a:solidFill>
                  <a:srgbClr val="000000"/>
                </a:solidFill>
              </a:rPr>
              <a:t>Termination protection</a:t>
            </a:r>
            <a:r>
              <a:rPr lang="en-US" sz="2200" dirty="0">
                <a:solidFill>
                  <a:srgbClr val="000000"/>
                </a:solidFill>
              </a:rPr>
              <a:t>, click </a:t>
            </a:r>
            <a:r>
              <a:rPr lang="en-US" sz="2200" b="1" dirty="0">
                <a:solidFill>
                  <a:srgbClr val="000000"/>
                </a:solidFill>
              </a:rPr>
              <a:t>Change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 indent="-342900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</a:rPr>
              <a:t>Click </a:t>
            </a:r>
            <a:r>
              <a:rPr lang="en-US" sz="2200" b="1" dirty="0">
                <a:solidFill>
                  <a:srgbClr val="000000"/>
                </a:solidFill>
              </a:rPr>
              <a:t>Off</a:t>
            </a:r>
            <a:r>
              <a:rPr lang="en-US" sz="2200" dirty="0">
                <a:solidFill>
                  <a:srgbClr val="000000"/>
                </a:solidFill>
              </a:rPr>
              <a:t> and then click the check mark to confirm the change.</a:t>
            </a:r>
          </a:p>
          <a:p>
            <a:pPr lvl="2" indent="-342900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</a:rPr>
              <a:t>Click </a:t>
            </a:r>
            <a:r>
              <a:rPr lang="en-US" sz="2200" b="1" dirty="0">
                <a:solidFill>
                  <a:srgbClr val="000000"/>
                </a:solidFill>
              </a:rPr>
              <a:t>Terminate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 startAt="2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73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Plan an Amazon EMR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</a:t>
            </a:r>
            <a:r>
              <a:rPr lang="en-US" sz="3200" b="1" spc="-150" dirty="0">
                <a:solidFill>
                  <a:srgbClr val="000000"/>
                </a:solidFill>
              </a:rPr>
              <a:t>type</a:t>
            </a:r>
            <a:r>
              <a:rPr lang="en-US" sz="3200" spc="-150" dirty="0">
                <a:solidFill>
                  <a:srgbClr val="000000"/>
                </a:solidFill>
              </a:rPr>
              <a:t> of source data that you want to process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</a:t>
            </a:r>
            <a:r>
              <a:rPr lang="en-US" sz="3200" b="1" spc="-150" dirty="0">
                <a:solidFill>
                  <a:srgbClr val="000000"/>
                </a:solidFill>
              </a:rPr>
              <a:t>amount</a:t>
            </a:r>
            <a:r>
              <a:rPr lang="en-US" sz="3200" spc="-150" dirty="0">
                <a:solidFill>
                  <a:srgbClr val="000000"/>
                </a:solidFill>
              </a:rPr>
              <a:t> of source data and how you want to store it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acceptable </a:t>
            </a:r>
            <a:r>
              <a:rPr lang="en-US" sz="3200" b="1" spc="-150" dirty="0">
                <a:solidFill>
                  <a:srgbClr val="000000"/>
                </a:solidFill>
              </a:rPr>
              <a:t>duration</a:t>
            </a:r>
            <a:r>
              <a:rPr lang="en-US" sz="3200" spc="-150" dirty="0">
                <a:solidFill>
                  <a:srgbClr val="000000"/>
                </a:solidFill>
              </a:rPr>
              <a:t> and </a:t>
            </a:r>
            <a:r>
              <a:rPr lang="en-US" sz="3200" b="1" spc="-150" dirty="0">
                <a:solidFill>
                  <a:srgbClr val="000000"/>
                </a:solidFill>
              </a:rPr>
              <a:t>frequency</a:t>
            </a:r>
            <a:r>
              <a:rPr lang="en-US" sz="3200" spc="-150" dirty="0">
                <a:solidFill>
                  <a:srgbClr val="000000"/>
                </a:solidFill>
              </a:rPr>
              <a:t> of processing source data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network </a:t>
            </a:r>
            <a:r>
              <a:rPr lang="en-US" sz="3200" b="1" spc="-150" dirty="0">
                <a:solidFill>
                  <a:srgbClr val="000000"/>
                </a:solidFill>
              </a:rPr>
              <a:t>configuration</a:t>
            </a:r>
            <a:r>
              <a:rPr lang="en-US" sz="3200" spc="-150" dirty="0">
                <a:solidFill>
                  <a:srgbClr val="000000"/>
                </a:solidFill>
              </a:rPr>
              <a:t> and access control requirements for cluster connectivity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</a:t>
            </a:r>
            <a:r>
              <a:rPr lang="en-US" sz="3200" b="1" spc="-150" dirty="0">
                <a:solidFill>
                  <a:srgbClr val="000000"/>
                </a:solidFill>
              </a:rPr>
              <a:t>metrics</a:t>
            </a:r>
            <a:r>
              <a:rPr lang="en-US" sz="3200" spc="-150" dirty="0">
                <a:solidFill>
                  <a:srgbClr val="000000"/>
                </a:solidFill>
              </a:rPr>
              <a:t> for monitoring cluster activities, performance, and health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</a:t>
            </a:r>
            <a:r>
              <a:rPr lang="en-US" sz="3200" b="1" spc="-150" dirty="0">
                <a:solidFill>
                  <a:srgbClr val="000000"/>
                </a:solidFill>
              </a:rPr>
              <a:t>software</a:t>
            </a:r>
            <a:r>
              <a:rPr lang="en-US" sz="3200" spc="-150" dirty="0">
                <a:solidFill>
                  <a:srgbClr val="000000"/>
                </a:solidFill>
              </a:rPr>
              <a:t> that you choose to install in your cluster to process and analyze data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spc="-150" dirty="0">
                <a:solidFill>
                  <a:srgbClr val="000000"/>
                </a:solidFill>
              </a:rPr>
              <a:t>The </a:t>
            </a:r>
            <a:r>
              <a:rPr lang="en-US" sz="3200" b="1" spc="-150" dirty="0">
                <a:solidFill>
                  <a:srgbClr val="000000"/>
                </a:solidFill>
              </a:rPr>
              <a:t>cost</a:t>
            </a:r>
            <a:r>
              <a:rPr lang="en-US" sz="3200" spc="-150" dirty="0">
                <a:solidFill>
                  <a:srgbClr val="000000"/>
                </a:solidFill>
              </a:rPr>
              <a:t> to run clusters based on the options that you choose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90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Choose an AWS Region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Choose </a:t>
            </a:r>
            <a:r>
              <a:rPr lang="en-US" sz="3600" dirty="0">
                <a:solidFill>
                  <a:srgbClr val="000000"/>
                </a:solidFill>
              </a:rPr>
              <a:t>a region to reduce latency, minimize costs, or address regulatory requirements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The list of regions and endpoints supported by Amazon EMR: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linkClick r:id="rId2"/>
              </a:rPr>
              <a:t>http://docs.aws.amazon.com/general/latest/gr/rande.html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For best performance, use the same region for all of your AWS resources that will be used with the cluster.</a:t>
            </a:r>
          </a:p>
          <a:p>
            <a:endParaRPr lang="en-US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38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Choose an AWS Region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0000"/>
                </a:solidFill>
              </a:rPr>
              <a:t>using the </a:t>
            </a:r>
            <a:r>
              <a:rPr lang="en-US" sz="3600" b="1" dirty="0" smtClean="0">
                <a:solidFill>
                  <a:srgbClr val="000000"/>
                </a:solidFill>
              </a:rPr>
              <a:t>console: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to the right of your account information on the navigation </a:t>
            </a:r>
            <a:r>
              <a:rPr lang="en-US" sz="3600" dirty="0" smtClean="0">
                <a:solidFill>
                  <a:srgbClr val="000000"/>
                </a:solidFill>
              </a:rPr>
              <a:t>bar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using the AWS </a:t>
            </a:r>
            <a:r>
              <a:rPr lang="en-US" sz="3600" b="1" dirty="0" smtClean="0">
                <a:solidFill>
                  <a:srgbClr val="000000"/>
                </a:solidFill>
              </a:rPr>
              <a:t>CLI:</a:t>
            </a:r>
            <a:endParaRPr lang="en-US" sz="36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>
                <a:solidFill>
                  <a:srgbClr val="000000"/>
                </a:solidFill>
              </a:rPr>
              <a:t>either the </a:t>
            </a:r>
            <a:r>
              <a:rPr lang="en-US" sz="3600" b="1" dirty="0">
                <a:solidFill>
                  <a:srgbClr val="000000"/>
                </a:solidFill>
              </a:rPr>
              <a:t>aws configure</a:t>
            </a:r>
            <a:r>
              <a:rPr lang="en-US" sz="3600" dirty="0">
                <a:solidFill>
                  <a:srgbClr val="000000"/>
                </a:solidFill>
              </a:rPr>
              <a:t> command or </a:t>
            </a:r>
            <a:r>
              <a:rPr lang="en-US" sz="3600" dirty="0" smtClean="0">
                <a:solidFill>
                  <a:srgbClr val="000000"/>
                </a:solidFill>
              </a:rPr>
              <a:t>the AWS_DEFAULT_REGION</a:t>
            </a:r>
            <a:r>
              <a:rPr lang="en-US" sz="3600" dirty="0">
                <a:solidFill>
                  <a:srgbClr val="000000"/>
                </a:solidFill>
              </a:rPr>
              <a:t> environment </a:t>
            </a:r>
            <a:r>
              <a:rPr lang="en-US" sz="3600" dirty="0" smtClean="0">
                <a:solidFill>
                  <a:srgbClr val="000000"/>
                </a:solidFill>
              </a:rPr>
              <a:t>variable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Using an SDK or the </a:t>
            </a:r>
            <a:r>
              <a:rPr lang="en-US" sz="3600" b="1" dirty="0" smtClean="0">
                <a:solidFill>
                  <a:srgbClr val="000000"/>
                </a:solidFill>
              </a:rPr>
              <a:t>API:</a:t>
            </a:r>
            <a:endParaRPr lang="en-US" sz="36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e</a:t>
            </a:r>
            <a:r>
              <a:rPr lang="en-US" sz="3600" dirty="0" smtClean="0">
                <a:solidFill>
                  <a:srgbClr val="000000"/>
                </a:solidFill>
              </a:rPr>
              <a:t>xample: </a:t>
            </a:r>
            <a:r>
              <a:rPr lang="en-US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client.setEndpoint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("eu-west-1.elasticmapreduce.amazonaws.com");</a:t>
            </a:r>
            <a:endParaRPr lang="en-US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38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Number and Type of Instances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There are up to three types of server roles in a Amazon EMR cluster: master, core, and </a:t>
            </a:r>
            <a:r>
              <a:rPr lang="en-US" sz="3600" dirty="0" smtClean="0">
                <a:solidFill>
                  <a:srgbClr val="000000"/>
                </a:solidFill>
              </a:rPr>
              <a:t>task</a:t>
            </a:r>
            <a:r>
              <a:rPr lang="en-US" sz="3600" dirty="0">
                <a:solidFill>
                  <a:srgbClr val="000000"/>
                </a:solidFill>
              </a:rPr>
              <a:t>: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A single </a:t>
            </a:r>
            <a:r>
              <a:rPr lang="en-US" sz="3600" b="1" dirty="0">
                <a:solidFill>
                  <a:srgbClr val="000000"/>
                </a:solidFill>
              </a:rPr>
              <a:t>master</a:t>
            </a:r>
            <a:r>
              <a:rPr lang="en-US" sz="3600" dirty="0">
                <a:solidFill>
                  <a:srgbClr val="000000"/>
                </a:solidFill>
              </a:rPr>
              <a:t> node manages the </a:t>
            </a:r>
            <a:r>
              <a:rPr lang="en-US" sz="3600" dirty="0" smtClean="0">
                <a:solidFill>
                  <a:srgbClr val="000000"/>
                </a:solidFill>
              </a:rPr>
              <a:t>cluster (doesn't </a:t>
            </a:r>
            <a:r>
              <a:rPr lang="en-US" sz="3600" dirty="0">
                <a:solidFill>
                  <a:srgbClr val="000000"/>
                </a:solidFill>
              </a:rPr>
              <a:t>require much processing </a:t>
            </a:r>
            <a:r>
              <a:rPr lang="en-US" sz="3600" dirty="0" smtClean="0">
                <a:solidFill>
                  <a:srgbClr val="000000"/>
                </a:solidFill>
              </a:rPr>
              <a:t>power). </a:t>
            </a:r>
          </a:p>
          <a:p>
            <a:r>
              <a:rPr lang="en-US" sz="3600" b="1" dirty="0" smtClean="0">
                <a:solidFill>
                  <a:srgbClr val="000000"/>
                </a:solidFill>
              </a:rPr>
              <a:t>Core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nodes both process data and store data in </a:t>
            </a:r>
            <a:r>
              <a:rPr lang="en-US" sz="3600" dirty="0" smtClean="0">
                <a:solidFill>
                  <a:srgbClr val="000000"/>
                </a:solidFill>
              </a:rPr>
              <a:t>HDFS (</a:t>
            </a:r>
            <a:r>
              <a:rPr lang="en-US" sz="3600" dirty="0">
                <a:solidFill>
                  <a:srgbClr val="000000"/>
                </a:solidFill>
              </a:rPr>
              <a:t>need both processing power and storage.</a:t>
            </a:r>
            <a:r>
              <a:rPr lang="en-US" sz="3600" dirty="0" smtClean="0">
                <a:solidFill>
                  <a:srgbClr val="000000"/>
                </a:solidFill>
              </a:rPr>
              <a:t>). </a:t>
            </a:r>
          </a:p>
          <a:p>
            <a:r>
              <a:rPr lang="en-US" sz="3600" b="1" dirty="0" smtClean="0">
                <a:solidFill>
                  <a:srgbClr val="000000"/>
                </a:solidFill>
              </a:rPr>
              <a:t>Task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nodes are optional, and only process </a:t>
            </a:r>
            <a:r>
              <a:rPr lang="en-US" sz="3600" dirty="0" smtClean="0">
                <a:solidFill>
                  <a:srgbClr val="000000"/>
                </a:solidFill>
              </a:rPr>
              <a:t>data (</a:t>
            </a:r>
            <a:r>
              <a:rPr lang="en-US" sz="3600" dirty="0">
                <a:solidFill>
                  <a:srgbClr val="000000"/>
                </a:solidFill>
              </a:rPr>
              <a:t>need only processing power</a:t>
            </a:r>
            <a:r>
              <a:rPr lang="en-US" sz="3600" dirty="0" smtClean="0">
                <a:solidFill>
                  <a:srgbClr val="000000"/>
                </a:solidFill>
              </a:rPr>
              <a:t>).</a:t>
            </a:r>
            <a:endParaRPr lang="en-US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Number and Type of Instances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To calculate the HDFS capacity of a cluster, multiply the storage capacity of the EC2 instance type you've selected by the number of nodes and divide the total by the replication factor for the cluster.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T</a:t>
            </a:r>
            <a:r>
              <a:rPr lang="en-US" sz="3600" dirty="0" smtClean="0">
                <a:solidFill>
                  <a:srgbClr val="000000"/>
                </a:solidFill>
              </a:rPr>
              <a:t>he </a:t>
            </a:r>
            <a:r>
              <a:rPr lang="en-US" sz="3600" dirty="0">
                <a:solidFill>
                  <a:srgbClr val="000000"/>
                </a:solidFill>
              </a:rPr>
              <a:t>replication factor is 3 for a cluster of 10 or more nodes, 2 for a cluster 4-9 nodes, and 1 for a cluster with 3 or fewer nodes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total number of EC2 instances you can run on a single AWS account is 20.</a:t>
            </a:r>
            <a:endParaRPr lang="en-US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03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Instance Configurations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Amazon EC2 offers several basic </a:t>
            </a:r>
            <a:r>
              <a:rPr lang="en-US" sz="3600" dirty="0" smtClean="0">
                <a:solidFill>
                  <a:srgbClr val="000000"/>
                </a:solidFill>
              </a:rPr>
              <a:t>types: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General </a:t>
            </a:r>
            <a:r>
              <a:rPr lang="en-US" sz="3600" b="1" dirty="0" smtClean="0">
                <a:solidFill>
                  <a:srgbClr val="000000"/>
                </a:solidFill>
              </a:rPr>
              <a:t>purpose—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>
                <a:solidFill>
                  <a:srgbClr val="000000"/>
                </a:solidFill>
              </a:rPr>
              <a:t>Amazon EC2 general purposes instances for most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Compute </a:t>
            </a:r>
            <a:r>
              <a:rPr lang="en-US" sz="3600" b="1" dirty="0" smtClean="0">
                <a:solidFill>
                  <a:srgbClr val="000000"/>
                </a:solidFill>
              </a:rPr>
              <a:t>optimized—</a:t>
            </a:r>
            <a:r>
              <a:rPr lang="en-US" sz="3600" dirty="0" smtClean="0">
                <a:solidFill>
                  <a:srgbClr val="000000"/>
                </a:solidFill>
              </a:rPr>
              <a:t>proportionally </a:t>
            </a:r>
            <a:r>
              <a:rPr lang="en-US" sz="3600" dirty="0">
                <a:solidFill>
                  <a:srgbClr val="000000"/>
                </a:solidFill>
              </a:rPr>
              <a:t>more CPU resources than memory (RAM) for compute-intensive applications. Cluster compute instances also have increased network performance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1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Instance Configurations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0000"/>
                </a:solidFill>
              </a:rPr>
              <a:t>Memory optimized—</a:t>
            </a:r>
            <a:r>
              <a:rPr lang="en-US" sz="3600" dirty="0" smtClean="0">
                <a:solidFill>
                  <a:srgbClr val="000000"/>
                </a:solidFill>
              </a:rPr>
              <a:t>large </a:t>
            </a:r>
            <a:r>
              <a:rPr lang="en-US" sz="3600" dirty="0">
                <a:solidFill>
                  <a:srgbClr val="000000"/>
                </a:solidFill>
              </a:rPr>
              <a:t>memory sizes for high throughput applications, including database and memory caching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Storage </a:t>
            </a:r>
            <a:r>
              <a:rPr lang="en-US" sz="3600" b="1" dirty="0" smtClean="0">
                <a:solidFill>
                  <a:srgbClr val="000000"/>
                </a:solidFill>
              </a:rPr>
              <a:t>optimized—</a:t>
            </a:r>
            <a:r>
              <a:rPr lang="en-US" sz="3600" dirty="0" smtClean="0">
                <a:solidFill>
                  <a:srgbClr val="000000"/>
                </a:solidFill>
              </a:rPr>
              <a:t>proportionally </a:t>
            </a:r>
            <a:r>
              <a:rPr lang="en-US" sz="3600" dirty="0">
                <a:solidFill>
                  <a:srgbClr val="000000"/>
                </a:solidFill>
              </a:rPr>
              <a:t>high storage resources. They are well suited for data warehouse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GPU </a:t>
            </a:r>
            <a:r>
              <a:rPr lang="en-US" sz="3600" b="1" dirty="0" smtClean="0">
                <a:solidFill>
                  <a:srgbClr val="000000"/>
                </a:solidFill>
              </a:rPr>
              <a:t>instances—</a:t>
            </a:r>
            <a:r>
              <a:rPr lang="en-US" sz="3600" dirty="0" smtClean="0">
                <a:solidFill>
                  <a:srgbClr val="000000"/>
                </a:solidFill>
              </a:rPr>
              <a:t>compute </a:t>
            </a:r>
            <a:r>
              <a:rPr lang="en-US" sz="3600" dirty="0">
                <a:solidFill>
                  <a:srgbClr val="000000"/>
                </a:solidFill>
              </a:rPr>
              <a:t>resources for increased parallel processing performance with GPU-assisted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913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" y="491901"/>
            <a:ext cx="9077325" cy="6366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-228600"/>
            <a:ext cx="755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Amazon Web Services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267200" y="5401270"/>
            <a:ext cx="1066800" cy="381000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91891"/>
              </p:ext>
            </p:extLst>
          </p:nvPr>
        </p:nvGraphicFramePr>
        <p:xfrm>
          <a:off x="304799" y="27904"/>
          <a:ext cx="8839200" cy="6830095"/>
        </p:xfrm>
        <a:graphic>
          <a:graphicData uri="http://schemas.openxmlformats.org/drawingml/2006/table">
            <a:tbl>
              <a:tblPr/>
              <a:tblGrid>
                <a:gridCol w="25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84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Instance Class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Instance Types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249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General purpose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m1.small (Hadoop 1 only) | m1.medium | m1.large | m1.xlarge | m3.xlarge | m3.2xlarge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249"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Compute optimized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c1.medium | c1.xlarge | c3.xlarge | c3.2xlarge | c3.4xlarge | c3.8xlarge | cc2.8xlarge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249"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Memory optimized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m2.xlarge | m2.2xlarge | m2.4xlarge | r3.xlarge | r3.2xlarge | r3.4xlarge | r3.8xlarge | cr1.8xlarge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652"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Storage optimized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hi1.4xlarge | hs1.2xlarge | hs1.4xlarge | hs1.8xlarge | i2.xlarge | i2.2xlarge | i2.4xlarge | i2.8xlarge | d2.xlarge | d2.2xlarge | d2.4xlarge | d2.8xlarge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</a:rPr>
                        <a:t>GPU instances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g2.2xlarge | cg1.4xlarge</a:t>
                      </a:r>
                    </a:p>
                  </a:txBody>
                  <a:tcPr marL="42431" marR="42431" marT="42431" marB="424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6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Configure the Software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Amazon EMR uses an Amazon Machine Image (AMI) to install </a:t>
            </a:r>
            <a:r>
              <a:rPr lang="en-US" sz="3600" dirty="0" smtClean="0">
                <a:solidFill>
                  <a:srgbClr val="000000"/>
                </a:solidFill>
              </a:rPr>
              <a:t>software </a:t>
            </a:r>
            <a:r>
              <a:rPr lang="en-US" sz="3600" dirty="0">
                <a:solidFill>
                  <a:srgbClr val="000000"/>
                </a:solidFill>
              </a:rPr>
              <a:t>on the instances that it launches in the cluster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AMI Version 3.10.0 (2 </a:t>
            </a:r>
            <a:r>
              <a:rPr lang="en-US" sz="3600" dirty="0">
                <a:solidFill>
                  <a:srgbClr val="000000"/>
                </a:solidFill>
              </a:rPr>
              <a:t>October </a:t>
            </a:r>
            <a:r>
              <a:rPr lang="en-US" sz="3600" dirty="0" smtClean="0">
                <a:solidFill>
                  <a:srgbClr val="000000"/>
                </a:solidFill>
              </a:rPr>
              <a:t>2015) includes </a:t>
            </a:r>
            <a:r>
              <a:rPr lang="en-US" sz="3600" dirty="0">
                <a:solidFill>
                  <a:srgbClr val="000000"/>
                </a:solidFill>
              </a:rPr>
              <a:t>AWS SDK for Java </a:t>
            </a:r>
            <a:r>
              <a:rPr lang="en-US" sz="3600" dirty="0" smtClean="0">
                <a:solidFill>
                  <a:srgbClr val="000000"/>
                </a:solidFill>
              </a:rPr>
              <a:t>1.9; AWS </a:t>
            </a:r>
            <a:r>
              <a:rPr lang="en-US" sz="3600" dirty="0">
                <a:solidFill>
                  <a:srgbClr val="000000"/>
                </a:solidFill>
              </a:rPr>
              <a:t>SDK for Ruby </a:t>
            </a:r>
            <a:r>
              <a:rPr lang="en-US" sz="3600" dirty="0" smtClean="0">
                <a:solidFill>
                  <a:srgbClr val="000000"/>
                </a:solidFill>
              </a:rPr>
              <a:t>1.9; Amazon </a:t>
            </a:r>
            <a:r>
              <a:rPr lang="en-US" sz="3600" dirty="0">
                <a:solidFill>
                  <a:srgbClr val="000000"/>
                </a:solidFill>
              </a:rPr>
              <a:t>Linux version </a:t>
            </a:r>
            <a:r>
              <a:rPr lang="en-US" sz="3600" dirty="0" smtClean="0">
                <a:solidFill>
                  <a:srgbClr val="000000"/>
                </a:solidFill>
              </a:rPr>
              <a:t>2015.03; Hadoop 2.4.0; Hive 0.13.1; Hue 3.7.1; Pig 0.12.0; Hbase 0.94.18; Impala 1.2.4; Mahout 0.9; Java</a:t>
            </a:r>
            <a:r>
              <a:rPr lang="en-US" sz="3600" dirty="0">
                <a:solidFill>
                  <a:srgbClr val="000000"/>
                </a:solidFill>
              </a:rPr>
              <a:t>: Oracle/Sun </a:t>
            </a:r>
            <a:r>
              <a:rPr lang="en-US" sz="3600" dirty="0" smtClean="0">
                <a:solidFill>
                  <a:srgbClr val="000000"/>
                </a:solidFill>
              </a:rPr>
              <a:t>jdk-7u76; Perl 5.16.3; PHP 5.6.9; Python 2.6.9; R 3.1.1; Ruby 2.0; Scala 2.11.1; Spark </a:t>
            </a:r>
            <a:r>
              <a:rPr lang="en-US" sz="3600" dirty="0">
                <a:solidFill>
                  <a:srgbClr val="000000"/>
                </a:solidFill>
              </a:rPr>
              <a:t>1.3.1</a:t>
            </a:r>
          </a:p>
          <a:p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3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Bootstrap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Actions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0000"/>
                </a:solidFill>
              </a:rPr>
              <a:t>You can use a </a:t>
            </a:r>
            <a:r>
              <a:rPr lang="en-US" sz="4000" i="1" dirty="0">
                <a:solidFill>
                  <a:srgbClr val="FF0000"/>
                </a:solidFill>
              </a:rPr>
              <a:t>bootstrap action</a:t>
            </a:r>
            <a:r>
              <a:rPr lang="en-US" sz="4000" dirty="0">
                <a:solidFill>
                  <a:srgbClr val="000000"/>
                </a:solidFill>
              </a:rPr>
              <a:t> to install additional software and to change the configuration of applications on the cluster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4000" dirty="0">
                <a:solidFill>
                  <a:srgbClr val="000000"/>
                </a:solidFill>
              </a:rPr>
              <a:t>Bootstrap actions are scripts that are run on the cluster nodes when Amazon EMR launches the cluster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4000" dirty="0">
                <a:solidFill>
                  <a:srgbClr val="000000"/>
                </a:solidFill>
              </a:rPr>
              <a:t>You can create custom bootstrap </a:t>
            </a:r>
            <a:r>
              <a:rPr lang="en-US" sz="4000" dirty="0" smtClean="0">
                <a:solidFill>
                  <a:srgbClr val="000000"/>
                </a:solidFill>
              </a:rPr>
              <a:t>actions </a:t>
            </a:r>
            <a:r>
              <a:rPr lang="en-US" sz="4000" dirty="0">
                <a:solidFill>
                  <a:srgbClr val="000000"/>
                </a:solidFill>
              </a:rPr>
              <a:t>or use predefined bootstrap </a:t>
            </a:r>
            <a:r>
              <a:rPr lang="en-US" sz="4000" dirty="0" smtClean="0">
                <a:solidFill>
                  <a:srgbClr val="000000"/>
                </a:solidFill>
              </a:rPr>
              <a:t>actions.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6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File Systems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HDFS</a:t>
            </a:r>
            <a:r>
              <a:rPr lang="en-US" sz="3600" dirty="0" smtClean="0">
                <a:solidFill>
                  <a:srgbClr val="000000"/>
                </a:solidFill>
              </a:rPr>
              <a:t> (</a:t>
            </a:r>
            <a:r>
              <a:rPr lang="en-US" sz="3600" dirty="0">
                <a:solidFill>
                  <a:srgbClr val="000000"/>
                </a:solidFill>
              </a:rPr>
              <a:t>hdfs</a:t>
            </a:r>
            <a:r>
              <a:rPr lang="en-US" sz="3600" dirty="0" smtClean="0">
                <a:solidFill>
                  <a:srgbClr val="000000"/>
                </a:solidFill>
              </a:rPr>
              <a:t>://) - </a:t>
            </a:r>
            <a:r>
              <a:rPr lang="en-US" sz="3600" dirty="0">
                <a:solidFill>
                  <a:srgbClr val="000000"/>
                </a:solidFill>
              </a:rPr>
              <a:t>used by the master and core nodes</a:t>
            </a:r>
            <a:r>
              <a:rPr lang="en-US" sz="3600" dirty="0" smtClean="0">
                <a:solidFill>
                  <a:srgbClr val="000000"/>
                </a:solidFill>
              </a:rPr>
              <a:t>. </a:t>
            </a:r>
            <a:r>
              <a:rPr lang="en-US" sz="3600" dirty="0">
                <a:solidFill>
                  <a:srgbClr val="000000"/>
                </a:solidFill>
              </a:rPr>
              <a:t> It's best used for caching the results produced by intermediate job-flow steps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b="1" dirty="0" smtClean="0">
                <a:solidFill>
                  <a:srgbClr val="000000"/>
                </a:solidFill>
              </a:rPr>
              <a:t>EMRFS</a:t>
            </a:r>
            <a:r>
              <a:rPr lang="en-US" sz="3600" dirty="0" smtClean="0">
                <a:solidFill>
                  <a:srgbClr val="000000"/>
                </a:solidFill>
              </a:rPr>
              <a:t> (</a:t>
            </a:r>
            <a:r>
              <a:rPr lang="en-US" sz="3600" dirty="0">
                <a:solidFill>
                  <a:srgbClr val="000000"/>
                </a:solidFill>
              </a:rPr>
              <a:t>s3</a:t>
            </a:r>
            <a:r>
              <a:rPr lang="en-US" sz="3600" dirty="0" smtClean="0">
                <a:solidFill>
                  <a:srgbClr val="000000"/>
                </a:solidFill>
              </a:rPr>
              <a:t>://) - </a:t>
            </a:r>
            <a:r>
              <a:rPr lang="en-US" sz="3600" dirty="0">
                <a:solidFill>
                  <a:srgbClr val="000000"/>
                </a:solidFill>
              </a:rPr>
              <a:t>implementation of HDFS used for reading and writing regular files from Amazon EMR directly to Amazon S3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L</a:t>
            </a:r>
            <a:r>
              <a:rPr lang="en-US" sz="3600" b="1" dirty="0" smtClean="0">
                <a:solidFill>
                  <a:srgbClr val="000000"/>
                </a:solidFill>
              </a:rPr>
              <a:t>ocal </a:t>
            </a:r>
            <a:r>
              <a:rPr lang="en-US" sz="3600" b="1" dirty="0">
                <a:solidFill>
                  <a:srgbClr val="000000"/>
                </a:solidFill>
              </a:rPr>
              <a:t>file </a:t>
            </a:r>
            <a:r>
              <a:rPr lang="en-US" sz="3600" b="1" dirty="0" smtClean="0">
                <a:solidFill>
                  <a:srgbClr val="000000"/>
                </a:solidFill>
              </a:rPr>
              <a:t>system </a:t>
            </a:r>
            <a:r>
              <a:rPr lang="en-US" sz="3600" dirty="0" smtClean="0">
                <a:solidFill>
                  <a:srgbClr val="000000"/>
                </a:solidFill>
              </a:rPr>
              <a:t>- </a:t>
            </a:r>
            <a:r>
              <a:rPr lang="en-US" sz="3600" dirty="0">
                <a:solidFill>
                  <a:srgbClr val="000000"/>
                </a:solidFill>
              </a:rPr>
              <a:t> ideal for storing temporary data that is continually </a:t>
            </a:r>
            <a:r>
              <a:rPr lang="en-US" sz="3600" dirty="0" smtClean="0">
                <a:solidFill>
                  <a:srgbClr val="000000"/>
                </a:solidFill>
              </a:rPr>
              <a:t>changing.</a:t>
            </a:r>
          </a:p>
          <a:p>
            <a:r>
              <a:rPr lang="sv-SE" sz="3600" b="1" dirty="0">
                <a:solidFill>
                  <a:srgbClr val="000000"/>
                </a:solidFill>
              </a:rPr>
              <a:t>Amazon S3 block file </a:t>
            </a:r>
            <a:r>
              <a:rPr lang="sv-SE" sz="3600" b="1" dirty="0" smtClean="0">
                <a:solidFill>
                  <a:srgbClr val="000000"/>
                </a:solidFill>
              </a:rPr>
              <a:t>system </a:t>
            </a:r>
            <a:r>
              <a:rPr lang="sv-SE" sz="3600" dirty="0" smtClean="0">
                <a:solidFill>
                  <a:srgbClr val="000000"/>
                </a:solidFill>
              </a:rPr>
              <a:t>(</a:t>
            </a:r>
            <a:r>
              <a:rPr lang="en-US" sz="3600" dirty="0">
                <a:solidFill>
                  <a:srgbClr val="000000"/>
                </a:solidFill>
              </a:rPr>
              <a:t>s3bfs://</a:t>
            </a:r>
            <a:r>
              <a:rPr lang="sv-SE" sz="3600" dirty="0" smtClean="0">
                <a:solidFill>
                  <a:srgbClr val="000000"/>
                </a:solidFill>
              </a:rPr>
              <a:t>) - not recommended to usual use.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6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Cluster Lifecycle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Transient </a:t>
            </a:r>
            <a:r>
              <a:rPr lang="en-US" sz="3600" dirty="0">
                <a:solidFill>
                  <a:srgbClr val="000000"/>
                </a:solidFill>
              </a:rPr>
              <a:t>process: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launches </a:t>
            </a:r>
            <a:r>
              <a:rPr lang="en-US" sz="3600" dirty="0">
                <a:solidFill>
                  <a:srgbClr val="000000"/>
                </a:solidFill>
              </a:rPr>
              <a:t>the cluster,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loads </a:t>
            </a:r>
            <a:r>
              <a:rPr lang="en-US" sz="3600" dirty="0">
                <a:solidFill>
                  <a:srgbClr val="000000"/>
                </a:solidFill>
              </a:rPr>
              <a:t>the input data,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processes </a:t>
            </a:r>
            <a:r>
              <a:rPr lang="en-US" sz="3600" dirty="0">
                <a:solidFill>
                  <a:srgbClr val="000000"/>
                </a:solidFill>
              </a:rPr>
              <a:t>the data,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stores </a:t>
            </a:r>
            <a:r>
              <a:rPr lang="en-US" sz="3600" dirty="0">
                <a:solidFill>
                  <a:srgbClr val="000000"/>
                </a:solidFill>
              </a:rPr>
              <a:t>the output results, </a:t>
            </a:r>
            <a:endParaRPr lang="en-US" sz="3600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automatically </a:t>
            </a:r>
            <a:r>
              <a:rPr lang="en-US" sz="3600" dirty="0">
                <a:solidFill>
                  <a:srgbClr val="000000"/>
                </a:solidFill>
              </a:rPr>
              <a:t>shuts down.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are only billed for the time required to process your data</a:t>
            </a:r>
            <a:r>
              <a:rPr lang="sv-SE" sz="36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552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Cluster Lifecycle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Long-running cluster: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cluster </a:t>
            </a:r>
            <a:r>
              <a:rPr lang="en-US" sz="3600" dirty="0" smtClean="0">
                <a:solidFill>
                  <a:srgbClr val="000000"/>
                </a:solidFill>
              </a:rPr>
              <a:t>launches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loads </a:t>
            </a:r>
            <a:r>
              <a:rPr lang="en-US" sz="3600" dirty="0">
                <a:solidFill>
                  <a:srgbClr val="000000"/>
                </a:solidFill>
              </a:rPr>
              <a:t>the input </a:t>
            </a:r>
            <a:r>
              <a:rPr lang="en-US" sz="3600" dirty="0" smtClean="0">
                <a:solidFill>
                  <a:srgbClr val="000000"/>
                </a:solidFill>
              </a:rPr>
              <a:t>data.</a:t>
            </a:r>
            <a:r>
              <a:rPr lang="en-US" sz="2600" dirty="0">
                <a:solidFill>
                  <a:srgbClr val="000000"/>
                </a:solidFill>
              </a:rPr>
              <a:t> </a:t>
            </a:r>
            <a:endParaRPr lang="en-US" sz="2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cluster persists even when there are no tasks queued for </a:t>
            </a:r>
            <a:r>
              <a:rPr lang="en-US" sz="3600" dirty="0" smtClean="0">
                <a:solidFill>
                  <a:srgbClr val="000000"/>
                </a:solidFill>
              </a:rPr>
              <a:t>processing. 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must disable </a:t>
            </a:r>
            <a:r>
              <a:rPr lang="en-US" sz="3600" dirty="0" smtClean="0">
                <a:solidFill>
                  <a:srgbClr val="000000"/>
                </a:solidFill>
              </a:rPr>
              <a:t>auto-termination for this cluster.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Prepare Input Data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default input format for a cluster is text files with each line separated by a newline (\n) character.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can use the </a:t>
            </a:r>
            <a:r>
              <a:rPr lang="en-US" sz="3600" dirty="0" smtClean="0">
                <a:solidFill>
                  <a:srgbClr val="000000"/>
                </a:solidFill>
              </a:rPr>
              <a:t>Hadoop interface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i="1" dirty="0" smtClean="0">
                <a:solidFill>
                  <a:srgbClr val="000000"/>
                </a:solidFill>
              </a:rPr>
              <a:t>InputFormat</a:t>
            </a:r>
            <a:r>
              <a:rPr lang="en-US" sz="3600" dirty="0" smtClean="0">
                <a:solidFill>
                  <a:srgbClr val="000000"/>
                </a:solidFill>
              </a:rPr>
              <a:t> to specify </a:t>
            </a:r>
            <a:r>
              <a:rPr lang="en-US" sz="3600" dirty="0">
                <a:solidFill>
                  <a:srgbClr val="000000"/>
                </a:solidFill>
              </a:rPr>
              <a:t>other input types.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can use Informatica's HParser to convert the data to text or XML </a:t>
            </a:r>
            <a:r>
              <a:rPr lang="en-US" sz="3600" dirty="0" smtClean="0">
                <a:solidFill>
                  <a:srgbClr val="000000"/>
                </a:solidFill>
              </a:rPr>
              <a:t>format (in case </a:t>
            </a:r>
            <a:r>
              <a:rPr lang="en-US" sz="3600" dirty="0">
                <a:solidFill>
                  <a:srgbClr val="000000"/>
                </a:solidFill>
              </a:rPr>
              <a:t>PDF and Word files</a:t>
            </a:r>
            <a:r>
              <a:rPr lang="en-US" sz="3600" dirty="0" smtClean="0">
                <a:solidFill>
                  <a:srgbClr val="000000"/>
                </a:solidFill>
              </a:rPr>
              <a:t>).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If you are using Hive, you can use a serializer/deserializer (SerDe</a:t>
            </a:r>
            <a:r>
              <a:rPr lang="en-US" sz="3600" dirty="0" smtClean="0">
                <a:solidFill>
                  <a:srgbClr val="000000"/>
                </a:solidFill>
              </a:rPr>
              <a:t>).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24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Prepare Input Data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Amazon EMR provides several ways to get data onto a </a:t>
            </a:r>
            <a:r>
              <a:rPr lang="en-US" sz="3600" dirty="0" smtClean="0">
                <a:solidFill>
                  <a:srgbClr val="000000"/>
                </a:solidFill>
              </a:rPr>
              <a:t>cluster: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Upload Data to Amazon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Import files with Distributed Cache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Process </a:t>
            </a:r>
            <a:r>
              <a:rPr lang="en-US" sz="3600" dirty="0">
                <a:solidFill>
                  <a:srgbClr val="000000"/>
                </a:solidFill>
              </a:rPr>
              <a:t>Compressed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Import DynamoDB Data into Hive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Connect to Data with AWS DirectConnect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Upload Large Amounts of Data with AWS </a:t>
            </a:r>
            <a:r>
              <a:rPr lang="en-US" sz="3600" dirty="0" smtClean="0">
                <a:solidFill>
                  <a:srgbClr val="000000"/>
                </a:solidFill>
              </a:rPr>
              <a:t>Import/Export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4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Prepare an Output Location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Output </a:t>
            </a:r>
            <a:r>
              <a:rPr lang="en-US" sz="3600" dirty="0">
                <a:solidFill>
                  <a:srgbClr val="000000"/>
                </a:solidFill>
              </a:rPr>
              <a:t>format of an Amazon EMR cluster is as text </a:t>
            </a:r>
            <a:r>
              <a:rPr lang="en-US" sz="3600" dirty="0" smtClean="0">
                <a:solidFill>
                  <a:srgbClr val="000000"/>
                </a:solidFill>
              </a:rPr>
              <a:t>files (compressed </a:t>
            </a:r>
            <a:r>
              <a:rPr lang="en-US" sz="3600" dirty="0">
                <a:solidFill>
                  <a:srgbClr val="000000"/>
                </a:solidFill>
              </a:rPr>
              <a:t>or </a:t>
            </a:r>
            <a:r>
              <a:rPr lang="en-US" sz="3600" dirty="0" smtClean="0">
                <a:solidFill>
                  <a:srgbClr val="000000"/>
                </a:solidFill>
              </a:rPr>
              <a:t>uncompressed).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Files are written </a:t>
            </a:r>
            <a:r>
              <a:rPr lang="en-US" sz="3600" dirty="0">
                <a:solidFill>
                  <a:srgbClr val="000000"/>
                </a:solidFill>
              </a:rPr>
              <a:t>to an Amazon S3 bucket.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Specify </a:t>
            </a:r>
            <a:r>
              <a:rPr lang="en-US" sz="3600" dirty="0">
                <a:solidFill>
                  <a:srgbClr val="000000"/>
                </a:solidFill>
              </a:rPr>
              <a:t>the S3 bucket as the output location when you launch the cluster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U</a:t>
            </a:r>
            <a:r>
              <a:rPr lang="en-US" sz="3600" dirty="0" smtClean="0">
                <a:solidFill>
                  <a:srgbClr val="000000"/>
                </a:solidFill>
              </a:rPr>
              <a:t>se </a:t>
            </a:r>
            <a:r>
              <a:rPr lang="en-US" sz="3600" dirty="0">
                <a:solidFill>
                  <a:srgbClr val="000000"/>
                </a:solidFill>
              </a:rPr>
              <a:t>the Hadoop </a:t>
            </a:r>
            <a:r>
              <a:rPr lang="en-US" sz="3600" dirty="0" smtClean="0">
                <a:solidFill>
                  <a:srgbClr val="000000"/>
                </a:solidFill>
              </a:rPr>
              <a:t>interface </a:t>
            </a:r>
            <a:r>
              <a:rPr lang="en-US" sz="3600" i="1" dirty="0" smtClean="0">
                <a:solidFill>
                  <a:srgbClr val="000000"/>
                </a:solidFill>
              </a:rPr>
              <a:t>OutputFormat</a:t>
            </a:r>
            <a:r>
              <a:rPr lang="en-US" sz="3600" dirty="0">
                <a:solidFill>
                  <a:srgbClr val="000000"/>
                </a:solidFill>
              </a:rPr>
              <a:t> to specify other output types. 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On Hive </a:t>
            </a:r>
            <a:r>
              <a:rPr lang="en-US" sz="3600" dirty="0">
                <a:solidFill>
                  <a:srgbClr val="000000"/>
                </a:solidFill>
              </a:rPr>
              <a:t>cluster</a:t>
            </a:r>
            <a:r>
              <a:rPr lang="en-US" sz="3600" dirty="0" smtClean="0">
                <a:solidFill>
                  <a:srgbClr val="000000"/>
                </a:solidFill>
              </a:rPr>
              <a:t>, use </a:t>
            </a:r>
            <a:r>
              <a:rPr lang="en-US" sz="3600" dirty="0">
                <a:solidFill>
                  <a:srgbClr val="000000"/>
                </a:solidFill>
              </a:rPr>
              <a:t>a serializer/deserializer (SerDe) to output data from HDFS to a given format.</a:t>
            </a:r>
          </a:p>
        </p:txBody>
      </p:sp>
    </p:spTree>
    <p:extLst>
      <p:ext uri="{BB962C8B-B14F-4D97-AF65-F5344CB8AC3E}">
        <p14:creationId xmlns:p14="http://schemas.microsoft.com/office/powerpoint/2010/main" val="3206474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Configure Access to the Cluster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AWS Identity and Access Management (IAM</a:t>
            </a:r>
            <a:r>
              <a:rPr lang="en-US" sz="3600" dirty="0" smtClean="0">
                <a:solidFill>
                  <a:srgbClr val="000000"/>
                </a:solidFill>
              </a:rPr>
              <a:t>) </a:t>
            </a:r>
            <a:r>
              <a:rPr lang="en-US" sz="3600" dirty="0">
                <a:solidFill>
                  <a:srgbClr val="000000"/>
                </a:solidFill>
              </a:rPr>
              <a:t>create user accounts and roles and configure </a:t>
            </a:r>
            <a:r>
              <a:rPr lang="en-US" sz="3600" dirty="0" smtClean="0">
                <a:solidFill>
                  <a:srgbClr val="000000"/>
                </a:solidFill>
              </a:rPr>
              <a:t>permissions.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Two IAM </a:t>
            </a:r>
            <a:r>
              <a:rPr lang="en-US" sz="3600" dirty="0" smtClean="0">
                <a:solidFill>
                  <a:srgbClr val="000000"/>
                </a:solidFill>
              </a:rPr>
              <a:t>roles, </a:t>
            </a:r>
            <a:r>
              <a:rPr lang="en-US" sz="3600" dirty="0">
                <a:solidFill>
                  <a:srgbClr val="000000"/>
                </a:solidFill>
              </a:rPr>
              <a:t>a service role and an instance profile, are required for </a:t>
            </a:r>
            <a:r>
              <a:rPr lang="en-US" sz="3600" dirty="0" smtClean="0">
                <a:solidFill>
                  <a:srgbClr val="000000"/>
                </a:solidFill>
              </a:rPr>
              <a:t>cluster.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Associate </a:t>
            </a:r>
            <a:r>
              <a:rPr lang="en-US" sz="3600" dirty="0">
                <a:solidFill>
                  <a:srgbClr val="000000"/>
                </a:solidFill>
              </a:rPr>
              <a:t>an EC2 key pair with the cluster that you can use to connect to the cluster using SSH. 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You can also set permissions that allow users other than the default Hadoop user to submit jobs to your cluster.</a:t>
            </a:r>
          </a:p>
        </p:txBody>
      </p:sp>
    </p:spTree>
    <p:extLst>
      <p:ext uri="{BB962C8B-B14F-4D97-AF65-F5344CB8AC3E}">
        <p14:creationId xmlns:p14="http://schemas.microsoft.com/office/powerpoint/2010/main" val="46070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8600"/>
            <a:ext cx="8077200" cy="65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Another Way to Create 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Amazon EC2 Key Pair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Sign in to the AWS Management Console </a:t>
            </a:r>
            <a:r>
              <a:rPr lang="en-US" sz="3600" dirty="0" smtClean="0">
                <a:solidFill>
                  <a:srgbClr val="000000"/>
                </a:solidFill>
              </a:rPr>
              <a:t>at </a:t>
            </a:r>
            <a:r>
              <a:rPr lang="en-US" sz="3600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3600" dirty="0">
                <a:solidFill>
                  <a:srgbClr val="000000"/>
                </a:solidFill>
                <a:hlinkClick r:id="rId2"/>
              </a:rPr>
              <a:t>://console.aws.amazon.com/ec2/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From the Amazon EC2 console, select a </a:t>
            </a:r>
            <a:r>
              <a:rPr lang="en-US" sz="3600" b="1" dirty="0">
                <a:solidFill>
                  <a:srgbClr val="000000"/>
                </a:solidFill>
              </a:rPr>
              <a:t>Region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Navigation</a:t>
            </a:r>
            <a:r>
              <a:rPr lang="en-US" sz="3600" dirty="0">
                <a:solidFill>
                  <a:srgbClr val="000000"/>
                </a:solidFill>
              </a:rPr>
              <a:t> pane, click </a:t>
            </a:r>
            <a:r>
              <a:rPr lang="en-US" sz="3600" b="1" dirty="0">
                <a:solidFill>
                  <a:srgbClr val="000000"/>
                </a:solidFill>
              </a:rPr>
              <a:t>Key Pairs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On the </a:t>
            </a:r>
            <a:r>
              <a:rPr lang="en-US" sz="3600" b="1" dirty="0">
                <a:solidFill>
                  <a:srgbClr val="000000"/>
                </a:solidFill>
              </a:rPr>
              <a:t>Key Pairs</a:t>
            </a:r>
            <a:r>
              <a:rPr lang="en-US" sz="3600" dirty="0">
                <a:solidFill>
                  <a:srgbClr val="000000"/>
                </a:solidFill>
              </a:rPr>
              <a:t> page, click </a:t>
            </a:r>
            <a:r>
              <a:rPr lang="en-US" sz="3600" b="1" dirty="0">
                <a:solidFill>
                  <a:srgbClr val="000000"/>
                </a:solidFill>
              </a:rPr>
              <a:t>Create Key Pair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In the </a:t>
            </a:r>
            <a:r>
              <a:rPr lang="en-US" sz="3600" b="1" dirty="0">
                <a:solidFill>
                  <a:srgbClr val="000000"/>
                </a:solidFill>
              </a:rPr>
              <a:t>Create Key Pair</a:t>
            </a:r>
            <a:r>
              <a:rPr lang="en-US" sz="3600" dirty="0">
                <a:solidFill>
                  <a:srgbClr val="000000"/>
                </a:solidFill>
              </a:rPr>
              <a:t> dialog box, enter a name for your key pair, such as, </a:t>
            </a:r>
            <a:r>
              <a:rPr lang="en-US" sz="3600" b="1" dirty="0">
                <a:solidFill>
                  <a:srgbClr val="000000"/>
                </a:solidFill>
              </a:rPr>
              <a:t>mykeypair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Click </a:t>
            </a:r>
            <a:r>
              <a:rPr lang="en-US" sz="3600" b="1" dirty="0">
                <a:solidFill>
                  <a:srgbClr val="000000"/>
                </a:solidFill>
              </a:rPr>
              <a:t>Create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Save the resulting </a:t>
            </a:r>
            <a:r>
              <a:rPr lang="en-US" sz="3600" b="1" dirty="0">
                <a:solidFill>
                  <a:srgbClr val="000000"/>
                </a:solidFill>
              </a:rPr>
              <a:t>PEM</a:t>
            </a:r>
            <a:r>
              <a:rPr lang="en-US" sz="3600" dirty="0">
                <a:solidFill>
                  <a:srgbClr val="000000"/>
                </a:solidFill>
              </a:rPr>
              <a:t> file in a safe location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628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Modify credentials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file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69139"/>
              </p:ext>
            </p:extLst>
          </p:nvPr>
        </p:nvGraphicFramePr>
        <p:xfrm>
          <a:off x="228600" y="838200"/>
          <a:ext cx="8763000" cy="5867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735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Linux, UNIX, or Mac OS X</a:t>
                      </a:r>
                    </a:p>
                  </a:txBody>
                  <a:tcPr marL="27706" marR="27706" marT="27706" marB="277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 the permissions on the PEM file or your Amazon EC2 key pair. For example, </a:t>
                      </a:r>
                    </a:p>
                    <a:p>
                      <a:pPr fontAlgn="t"/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chmod og-rwx mykeypair.pem </a:t>
                      </a:r>
                    </a:p>
                  </a:txBody>
                  <a:tcPr marL="27706" marR="27706" marT="27706" marB="277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665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Microsoft Windows</a:t>
                      </a:r>
                    </a:p>
                  </a:txBody>
                  <a:tcPr marL="27706" marR="27706" marT="27706" marB="277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Launch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PuTTYgen.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Load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Select the PEM file you created earlier.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on the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PuTTYgen Notice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telling you the key was successfully imported.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Save private key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to save the key in the PPK format.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When PuTTYgen prompts you to save the key without a pass phrase, 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Enter a name for your PuTTY private key, such as,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mykeypair.ppk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 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fontAlgn="t">
                        <a:buFont typeface="+mj-lt"/>
                        <a:buAutoNum type="alphaL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Exit the PuTTYgen application.</a:t>
                      </a:r>
                    </a:p>
                  </a:txBody>
                  <a:tcPr marL="27706" marR="27706" marT="27706" marB="2770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168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Configure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cluster access 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Open the Amazon EMR </a:t>
            </a:r>
            <a:r>
              <a:rPr lang="en-US" sz="3600" dirty="0" smtClean="0">
                <a:solidFill>
                  <a:srgbClr val="000000"/>
                </a:solidFill>
              </a:rPr>
              <a:t>console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Choose </a:t>
            </a:r>
            <a:r>
              <a:rPr lang="en-US" sz="3600" b="1" dirty="0">
                <a:solidFill>
                  <a:srgbClr val="000000"/>
                </a:solidFill>
              </a:rPr>
              <a:t>Create cluster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  <a:endParaRPr lang="en-US" sz="3600" dirty="0" smtClean="0">
              <a:solidFill>
                <a:srgbClr val="000000"/>
              </a:solidFill>
            </a:endParaRP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>
                <a:solidFill>
                  <a:srgbClr val="000000"/>
                </a:solidFill>
              </a:rPr>
              <a:t>the </a:t>
            </a:r>
            <a:r>
              <a:rPr lang="en-US" sz="3600" b="1" dirty="0">
                <a:solidFill>
                  <a:srgbClr val="000000"/>
                </a:solidFill>
              </a:rPr>
              <a:t>Security and Access</a:t>
            </a:r>
            <a:r>
              <a:rPr lang="en-US" sz="3600" dirty="0">
                <a:solidFill>
                  <a:srgbClr val="000000"/>
                </a:solidFill>
              </a:rPr>
              <a:t> section, in the </a:t>
            </a:r>
            <a:r>
              <a:rPr lang="en-US" sz="3600" b="1" dirty="0">
                <a:solidFill>
                  <a:srgbClr val="000000"/>
                </a:solidFill>
              </a:rPr>
              <a:t>IAM User Access</a:t>
            </a:r>
            <a:r>
              <a:rPr lang="en-US" sz="3600" dirty="0">
                <a:solidFill>
                  <a:srgbClr val="000000"/>
                </a:solidFill>
              </a:rPr>
              <a:t> field, choose </a:t>
            </a:r>
            <a:r>
              <a:rPr lang="en-US" sz="3600" b="1" dirty="0">
                <a:solidFill>
                  <a:srgbClr val="000000"/>
                </a:solidFill>
              </a:rPr>
              <a:t>All other IAM users</a:t>
            </a:r>
            <a:r>
              <a:rPr lang="en-US" sz="3600" dirty="0">
                <a:solidFill>
                  <a:srgbClr val="000000"/>
                </a:solidFill>
              </a:rPr>
              <a:t> to make the cluster visible and accessible to all IAM users on the AWS account (the default option). Choose </a:t>
            </a:r>
            <a:r>
              <a:rPr lang="en-US" sz="3600" b="1" dirty="0">
                <a:solidFill>
                  <a:srgbClr val="000000"/>
                </a:solidFill>
              </a:rPr>
              <a:t>No other IAM users</a:t>
            </a:r>
            <a:r>
              <a:rPr lang="en-US" sz="3600" dirty="0">
                <a:solidFill>
                  <a:srgbClr val="000000"/>
                </a:solidFill>
              </a:rPr>
              <a:t> to restrict access. </a:t>
            </a:r>
          </a:p>
        </p:txBody>
      </p:sp>
    </p:spTree>
    <p:extLst>
      <p:ext uri="{BB962C8B-B14F-4D97-AF65-F5344CB8AC3E}">
        <p14:creationId xmlns:p14="http://schemas.microsoft.com/office/powerpoint/2010/main" val="2108442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IAM policies and roles</a:t>
            </a:r>
            <a:endParaRPr lang="en-US" sz="4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The ability for IAM users to perform certain actions with Amazon EMR is controlled by IAM </a:t>
            </a:r>
            <a:r>
              <a:rPr lang="en-US" sz="3600" dirty="0" smtClean="0">
                <a:solidFill>
                  <a:srgbClr val="000000"/>
                </a:solidFill>
              </a:rPr>
              <a:t>policies (Full </a:t>
            </a:r>
            <a:r>
              <a:rPr lang="en-US" sz="3600" dirty="0">
                <a:solidFill>
                  <a:srgbClr val="000000"/>
                </a:solidFill>
              </a:rPr>
              <a:t>Access </a:t>
            </a:r>
            <a:r>
              <a:rPr lang="en-US" sz="3600" dirty="0" smtClean="0">
                <a:solidFill>
                  <a:srgbClr val="000000"/>
                </a:solidFill>
              </a:rPr>
              <a:t>Policy, </a:t>
            </a:r>
            <a:r>
              <a:rPr lang="en-US" sz="3600" dirty="0">
                <a:solidFill>
                  <a:srgbClr val="000000"/>
                </a:solidFill>
              </a:rPr>
              <a:t>Read-Only Access </a:t>
            </a:r>
            <a:r>
              <a:rPr lang="en-US" sz="3600" dirty="0" smtClean="0">
                <a:solidFill>
                  <a:srgbClr val="000000"/>
                </a:solidFill>
              </a:rPr>
              <a:t>Policy).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Specify </a:t>
            </a:r>
            <a:r>
              <a:rPr lang="en-US" sz="3600" dirty="0">
                <a:solidFill>
                  <a:srgbClr val="000000"/>
                </a:solidFill>
              </a:rPr>
              <a:t>two IAM roles for a cluster: a role for the Amazon EMR service (</a:t>
            </a:r>
            <a:r>
              <a:rPr lang="en-US" sz="3600" i="1" dirty="0">
                <a:solidFill>
                  <a:srgbClr val="000000"/>
                </a:solidFill>
              </a:rPr>
              <a:t>service role</a:t>
            </a:r>
            <a:r>
              <a:rPr lang="en-US" sz="3600" dirty="0">
                <a:solidFill>
                  <a:srgbClr val="000000"/>
                </a:solidFill>
              </a:rPr>
              <a:t>), and a role for the EC2 instances (</a:t>
            </a:r>
            <a:r>
              <a:rPr lang="en-US" sz="3600" i="1" dirty="0">
                <a:solidFill>
                  <a:srgbClr val="000000"/>
                </a:solidFill>
              </a:rPr>
              <a:t>instance profile</a:t>
            </a:r>
            <a:r>
              <a:rPr lang="en-US" sz="3600" dirty="0" smtClean="0">
                <a:solidFill>
                  <a:srgbClr val="000000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Three </a:t>
            </a:r>
            <a:r>
              <a:rPr lang="en-US" sz="3600" dirty="0">
                <a:solidFill>
                  <a:srgbClr val="000000"/>
                </a:solidFill>
              </a:rPr>
              <a:t>ways to create IAM roles</a:t>
            </a:r>
            <a:r>
              <a:rPr lang="en-US" sz="3600" dirty="0" smtClean="0">
                <a:solidFill>
                  <a:srgbClr val="000000"/>
                </a:solidFill>
              </a:rPr>
              <a:t>: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Amazon </a:t>
            </a:r>
            <a:r>
              <a:rPr lang="en-US" sz="3600" dirty="0">
                <a:solidFill>
                  <a:srgbClr val="000000"/>
                </a:solidFill>
              </a:rPr>
              <a:t>EMR </a:t>
            </a:r>
            <a:r>
              <a:rPr lang="en-US" sz="3600" dirty="0" smtClean="0">
                <a:solidFill>
                  <a:srgbClr val="000000"/>
                </a:solidFill>
              </a:rPr>
              <a:t>console,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AWS CLI, 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IAM </a:t>
            </a:r>
            <a:r>
              <a:rPr lang="en-US" sz="3600" dirty="0">
                <a:solidFill>
                  <a:srgbClr val="000000"/>
                </a:solidFill>
              </a:rPr>
              <a:t>console or API</a:t>
            </a:r>
          </a:p>
        </p:txBody>
      </p:sp>
    </p:spTree>
    <p:extLst>
      <p:ext uri="{BB962C8B-B14F-4D97-AF65-F5344CB8AC3E}">
        <p14:creationId xmlns:p14="http://schemas.microsoft.com/office/powerpoint/2010/main" val="1914980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Security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Groups 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There </a:t>
            </a:r>
            <a:r>
              <a:rPr lang="en-US" sz="3600" dirty="0">
                <a:solidFill>
                  <a:srgbClr val="000000"/>
                </a:solidFill>
              </a:rPr>
              <a:t>are two types of security groups for your EC2 instances: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Amazon </a:t>
            </a:r>
            <a:r>
              <a:rPr lang="en-US" sz="3600" b="1" dirty="0">
                <a:solidFill>
                  <a:srgbClr val="000000"/>
                </a:solidFill>
              </a:rPr>
              <a:t>EMR–managed</a:t>
            </a:r>
            <a:r>
              <a:rPr lang="en-US" sz="3600" dirty="0">
                <a:solidFill>
                  <a:srgbClr val="000000"/>
                </a:solidFill>
              </a:rPr>
              <a:t> security groups for the master and core/task instances: you can choose the default master and core/task security </a:t>
            </a:r>
            <a:r>
              <a:rPr lang="en-US" sz="3600" dirty="0" smtClean="0">
                <a:solidFill>
                  <a:srgbClr val="000000"/>
                </a:solidFill>
              </a:rPr>
              <a:t>groups, </a:t>
            </a:r>
            <a:r>
              <a:rPr lang="en-US" sz="3600" dirty="0">
                <a:solidFill>
                  <a:srgbClr val="000000"/>
                </a:solidFill>
              </a:rPr>
              <a:t>or you can specify your own security groups 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000000"/>
                </a:solidFill>
              </a:rPr>
              <a:t>Additional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security groups: you can specify security groups that apply to your Amazon EC2 instances in addition to the Amazon EMR–managed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1864009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Logging and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Debugging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A cluster generates several types of log </a:t>
            </a:r>
            <a:r>
              <a:rPr lang="en-US" sz="3600" dirty="0" smtClean="0">
                <a:solidFill>
                  <a:srgbClr val="000000"/>
                </a:solidFill>
              </a:rPr>
              <a:t>files:</a:t>
            </a:r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</a:rPr>
              <a:t>Step logs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—contain </a:t>
            </a:r>
            <a:r>
              <a:rPr lang="en-US" sz="3600" dirty="0">
                <a:solidFill>
                  <a:srgbClr val="000000"/>
                </a:solidFill>
              </a:rPr>
              <a:t>information about the cluster and the results of each step. 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</a:rPr>
              <a:t>Hadoop logs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— contain </a:t>
            </a:r>
            <a:r>
              <a:rPr lang="en-US" sz="3600" dirty="0">
                <a:solidFill>
                  <a:srgbClr val="000000"/>
                </a:solidFill>
              </a:rPr>
              <a:t>information about Hadoop jobs, tasks, and task attempts. 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</a:rPr>
              <a:t>Bootstrap action logs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 smtClean="0">
                <a:solidFill>
                  <a:srgbClr val="000000"/>
                </a:solidFill>
              </a:rPr>
              <a:t>— the </a:t>
            </a:r>
            <a:r>
              <a:rPr lang="en-US" sz="3600" dirty="0">
                <a:solidFill>
                  <a:srgbClr val="000000"/>
                </a:solidFill>
              </a:rPr>
              <a:t>log files are stored in </a:t>
            </a:r>
            <a:r>
              <a:rPr lang="en-US" sz="3600" i="1" dirty="0">
                <a:solidFill>
                  <a:srgbClr val="000000"/>
                </a:solidFill>
              </a:rPr>
              <a:t>/mnt/var/log/bootstrap-actions/</a:t>
            </a:r>
            <a:r>
              <a:rPr lang="en-US" sz="3600" dirty="0">
                <a:solidFill>
                  <a:srgbClr val="000000"/>
                </a:solidFill>
              </a:rPr>
              <a:t> on the master node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0000"/>
                </a:solidFill>
              </a:rPr>
              <a:t>Instance state logs</a:t>
            </a:r>
            <a:r>
              <a:rPr lang="en-US" sz="3600" dirty="0">
                <a:solidFill>
                  <a:srgbClr val="000000"/>
                </a:solidFill>
              </a:rPr>
              <a:t> — </a:t>
            </a:r>
            <a:r>
              <a:rPr lang="en-US" sz="3600" dirty="0" smtClean="0">
                <a:solidFill>
                  <a:srgbClr val="000000"/>
                </a:solidFill>
              </a:rPr>
              <a:t>these </a:t>
            </a:r>
            <a:r>
              <a:rPr lang="en-US" sz="3600" dirty="0">
                <a:solidFill>
                  <a:srgbClr val="000000"/>
                </a:solidFill>
              </a:rPr>
              <a:t>logs provide information about the CPU, memory state, and garbage collector threads of the node.</a:t>
            </a:r>
          </a:p>
        </p:txBody>
      </p:sp>
    </p:spTree>
    <p:extLst>
      <p:ext uri="{BB962C8B-B14F-4D97-AF65-F5344CB8AC3E}">
        <p14:creationId xmlns:p14="http://schemas.microsoft.com/office/powerpoint/2010/main" val="3846103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To have the log files archived to Amazon S3, you must enable this feature when you launch the </a:t>
            </a:r>
            <a:r>
              <a:rPr lang="en-US" sz="3600" dirty="0" smtClean="0">
                <a:solidFill>
                  <a:srgbClr val="000000"/>
                </a:solidFill>
              </a:rPr>
              <a:t>cluster </a:t>
            </a:r>
            <a:r>
              <a:rPr lang="en-US" sz="3600" dirty="0">
                <a:solidFill>
                  <a:srgbClr val="000000"/>
                </a:solidFill>
              </a:rPr>
              <a:t>using the console, the CLI, or the API.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The </a:t>
            </a:r>
            <a:r>
              <a:rPr lang="en-US" sz="3600" dirty="0">
                <a:solidFill>
                  <a:srgbClr val="000000"/>
                </a:solidFill>
              </a:rPr>
              <a:t>debugging tool is a graphical user </a:t>
            </a:r>
            <a:r>
              <a:rPr lang="en-US" sz="3600" dirty="0" smtClean="0">
                <a:solidFill>
                  <a:srgbClr val="000000"/>
                </a:solidFill>
              </a:rPr>
              <a:t>interface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</a:rPr>
              <a:t>To be able to use the graphical debugging tool, you must enable debugging when you launch the cluster. </a:t>
            </a:r>
            <a:endParaRPr lang="en-US" sz="36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You </a:t>
            </a:r>
            <a:r>
              <a:rPr lang="en-US" sz="3600" dirty="0">
                <a:solidFill>
                  <a:srgbClr val="000000"/>
                </a:solidFill>
              </a:rPr>
              <a:t>can do this using the console, the CLI, or the API.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Logging and </a:t>
            </a:r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609838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The reasons to launch your cluster into a virtual private </a:t>
            </a:r>
            <a:r>
              <a:rPr lang="en-US" sz="3600" dirty="0" smtClean="0">
                <a:solidFill>
                  <a:srgbClr val="000000"/>
                </a:solidFill>
              </a:rPr>
              <a:t>cloud (VPC) </a:t>
            </a:r>
            <a:r>
              <a:rPr lang="en-US" sz="3600" dirty="0">
                <a:solidFill>
                  <a:srgbClr val="000000"/>
                </a:solidFill>
              </a:rPr>
              <a:t>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Processing sensitive data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Launching a cluster into a VPC is similar to launching the cluster into a private network with additional </a:t>
            </a:r>
            <a:r>
              <a:rPr lang="en-US" sz="3600" dirty="0" smtClean="0">
                <a:solidFill>
                  <a:srgbClr val="000000"/>
                </a:solidFill>
              </a:rPr>
              <a:t>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Accessing resources on an internal network</a:t>
            </a:r>
            <a:endParaRPr lang="en-US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For </a:t>
            </a:r>
            <a:r>
              <a:rPr lang="en-US" sz="3600" dirty="0">
                <a:solidFill>
                  <a:srgbClr val="000000"/>
                </a:solidFill>
              </a:rPr>
              <a:t>example, if you have an Oracle database in your data </a:t>
            </a:r>
            <a:r>
              <a:rPr lang="en-US" sz="3600" dirty="0" smtClean="0">
                <a:solidFill>
                  <a:srgbClr val="000000"/>
                </a:solidFill>
              </a:rPr>
              <a:t>center.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Amazon VPC Subnet</a:t>
            </a:r>
          </a:p>
        </p:txBody>
      </p:sp>
    </p:spTree>
    <p:extLst>
      <p:ext uri="{BB962C8B-B14F-4D97-AF65-F5344CB8AC3E}">
        <p14:creationId xmlns:p14="http://schemas.microsoft.com/office/powerpoint/2010/main" val="3768605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143000"/>
            <a:ext cx="9141727" cy="5257800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Amazon VPC Subnet</a:t>
            </a:r>
          </a:p>
        </p:txBody>
      </p:sp>
    </p:spTree>
    <p:extLst>
      <p:ext uri="{BB962C8B-B14F-4D97-AF65-F5344CB8AC3E}">
        <p14:creationId xmlns:p14="http://schemas.microsoft.com/office/powerpoint/2010/main" val="111560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3" y="1295400"/>
            <a:ext cx="9220686" cy="3505200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Amazon VPC Subnet</a:t>
            </a:r>
          </a:p>
        </p:txBody>
      </p:sp>
    </p:spTree>
    <p:extLst>
      <p:ext uri="{BB962C8B-B14F-4D97-AF65-F5344CB8AC3E}">
        <p14:creationId xmlns:p14="http://schemas.microsoft.com/office/powerpoint/2010/main" val="246517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 Started with Amazon EMR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0000"/>
                </a:solidFill>
              </a:rPr>
              <a:t>You can run your cluster as a transient process: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one </a:t>
            </a:r>
            <a:r>
              <a:rPr lang="en-US" sz="4000" dirty="0">
                <a:solidFill>
                  <a:srgbClr val="000000"/>
                </a:solidFill>
              </a:rPr>
              <a:t>that launches the cluster,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loads </a:t>
            </a:r>
            <a:r>
              <a:rPr lang="en-US" sz="4000" dirty="0">
                <a:solidFill>
                  <a:srgbClr val="000000"/>
                </a:solidFill>
              </a:rPr>
              <a:t>the input data,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processes </a:t>
            </a:r>
            <a:r>
              <a:rPr lang="en-US" sz="4000" dirty="0">
                <a:solidFill>
                  <a:srgbClr val="000000"/>
                </a:solidFill>
              </a:rPr>
              <a:t>the data,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stores </a:t>
            </a:r>
            <a:r>
              <a:rPr lang="en-US" sz="4000" dirty="0">
                <a:solidFill>
                  <a:srgbClr val="000000"/>
                </a:solidFill>
              </a:rPr>
              <a:t>the output results,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>
                <a:solidFill>
                  <a:srgbClr val="000000"/>
                </a:solidFill>
              </a:rPr>
              <a:t>then automatically shuts </a:t>
            </a:r>
            <a:r>
              <a:rPr lang="en-US" sz="4000" dirty="0" smtClean="0">
                <a:solidFill>
                  <a:srgbClr val="000000"/>
                </a:solidFill>
              </a:rPr>
              <a:t>down.</a:t>
            </a:r>
            <a:endParaRPr lang="ru-RU" altLang="ru-RU" sz="4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A tag consists of a key and a value, both of which you define. For Amazon EMR, the cluster is the resource-level that you can tag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When you add a tag to an Amazon EMR cluster, the tag is also propagated to each active Amazon EC2 instance associated with the cluster.  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Use the Amazon EMR console or CLI to manage tags on Amazon EC2 </a:t>
            </a:r>
            <a:r>
              <a:rPr lang="en-US" sz="3600" dirty="0" smtClean="0">
                <a:solidFill>
                  <a:srgbClr val="000000"/>
                </a:solidFill>
              </a:rPr>
              <a:t>instances.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Tagging Amazon EMR Clusters</a:t>
            </a:r>
          </a:p>
        </p:txBody>
      </p:sp>
    </p:spTree>
    <p:extLst>
      <p:ext uri="{BB962C8B-B14F-4D97-AF65-F5344CB8AC3E}">
        <p14:creationId xmlns:p14="http://schemas.microsoft.com/office/powerpoint/2010/main" val="36572551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000000"/>
                </a:solidFill>
              </a:rPr>
              <a:t>The </a:t>
            </a:r>
            <a:r>
              <a:rPr lang="en-US" sz="3300" dirty="0">
                <a:solidFill>
                  <a:srgbClr val="000000"/>
                </a:solidFill>
              </a:rPr>
              <a:t>maximum number of tags per resource is 10.</a:t>
            </a: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The maximum key length is 127 Unicode characters.</a:t>
            </a: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The maximum value length is 255 Unicode characters.</a:t>
            </a: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Tag keys and values are case sensitive.</a:t>
            </a: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Do not use the </a:t>
            </a:r>
            <a:r>
              <a:rPr lang="en-US" sz="3300" i="1" dirty="0">
                <a:solidFill>
                  <a:srgbClr val="000000"/>
                </a:solidFill>
              </a:rPr>
              <a:t>aws</a:t>
            </a:r>
            <a:r>
              <a:rPr lang="en-US" sz="3300" dirty="0">
                <a:solidFill>
                  <a:srgbClr val="000000"/>
                </a:solidFill>
              </a:rPr>
              <a:t>: </a:t>
            </a:r>
            <a:r>
              <a:rPr lang="en-US" sz="3300" dirty="0" smtClean="0">
                <a:solidFill>
                  <a:srgbClr val="000000"/>
                </a:solidFill>
              </a:rPr>
              <a:t>prefix.</a:t>
            </a:r>
            <a:endParaRPr lang="en-US" sz="3300" dirty="0">
              <a:solidFill>
                <a:srgbClr val="000000"/>
              </a:solidFill>
            </a:endParaRP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You cannot change or edit tags on a terminated cluster.</a:t>
            </a: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</a:rPr>
              <a:t>A tag value can be an empty string, but not null. In addition, a tag key cannot be an empty string</a:t>
            </a:r>
            <a:r>
              <a:rPr lang="en-US" sz="3300" dirty="0" smtClean="0">
                <a:solidFill>
                  <a:srgbClr val="000000"/>
                </a:solidFill>
              </a:rPr>
              <a:t>.</a:t>
            </a:r>
            <a:endParaRPr lang="en-US" sz="3300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Tag Restrictions</a:t>
            </a:r>
          </a:p>
        </p:txBody>
      </p:sp>
    </p:spTree>
    <p:extLst>
      <p:ext uri="{BB962C8B-B14F-4D97-AF65-F5344CB8AC3E}">
        <p14:creationId xmlns:p14="http://schemas.microsoft.com/office/powerpoint/2010/main" val="26725037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</a:rPr>
              <a:t>You can run several popular big-data applications on Amazon EMR with utility </a:t>
            </a:r>
            <a:r>
              <a:rPr lang="en-US" sz="3600" dirty="0" smtClean="0">
                <a:solidFill>
                  <a:srgbClr val="000000"/>
                </a:solidFill>
              </a:rPr>
              <a:t>pricing: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Business </a:t>
            </a:r>
            <a:r>
              <a:rPr lang="en-US" sz="3600" dirty="0">
                <a:solidFill>
                  <a:srgbClr val="000000"/>
                </a:solidFill>
              </a:rPr>
              <a:t>intelligence tools </a:t>
            </a:r>
            <a:r>
              <a:rPr lang="en-US" sz="3600" dirty="0" smtClean="0">
                <a:solidFill>
                  <a:srgbClr val="000000"/>
                </a:solidFill>
              </a:rPr>
              <a:t>(Microsoft </a:t>
            </a:r>
            <a:r>
              <a:rPr lang="en-US" sz="3600" dirty="0">
                <a:solidFill>
                  <a:srgbClr val="000000"/>
                </a:solidFill>
              </a:rPr>
              <a:t>Excel, MicroStrategy, QlikView, and </a:t>
            </a:r>
            <a:r>
              <a:rPr lang="en-US" sz="3600" dirty="0" smtClean="0">
                <a:solidFill>
                  <a:srgbClr val="000000"/>
                </a:solidFill>
              </a:rPr>
              <a:t>Tableau)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Hunk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Informatica's </a:t>
            </a:r>
            <a:r>
              <a:rPr lang="en-US" sz="3600" dirty="0" smtClean="0">
                <a:solidFill>
                  <a:srgbClr val="000000"/>
                </a:solidFill>
              </a:rPr>
              <a:t>Hparser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MapR</a:t>
            </a: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Third Party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6490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0"/>
            <a:ext cx="891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 Started with Amazon EMR</a:t>
            </a:r>
          </a:p>
        </p:txBody>
      </p:sp>
      <p:sp>
        <p:nvSpPr>
          <p:cNvPr id="3" name="Rectangle 7"/>
          <p:cNvSpPr txBox="1">
            <a:spLocks/>
          </p:cNvSpPr>
          <p:nvPr/>
        </p:nvSpPr>
        <p:spPr>
          <a:xfrm>
            <a:off x="228600" y="685800"/>
            <a:ext cx="8915400" cy="609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˃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0000"/>
                </a:solidFill>
              </a:rPr>
              <a:t>The other model for running a cluster is as a long-running </a:t>
            </a:r>
            <a:r>
              <a:rPr lang="en-US" sz="4000" dirty="0" smtClean="0">
                <a:solidFill>
                  <a:srgbClr val="000000"/>
                </a:solidFill>
              </a:rPr>
              <a:t>cluster: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launch </a:t>
            </a:r>
            <a:r>
              <a:rPr lang="en-US" sz="4000" dirty="0">
                <a:solidFill>
                  <a:srgbClr val="000000"/>
                </a:solidFill>
              </a:rPr>
              <a:t>a cluster and submit jobs interactively using the command line </a:t>
            </a:r>
            <a:endParaRPr lang="en-US" sz="40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or </a:t>
            </a:r>
            <a:r>
              <a:rPr lang="en-US" sz="4000" dirty="0">
                <a:solidFill>
                  <a:srgbClr val="000000"/>
                </a:solidFill>
              </a:rPr>
              <a:t>submit units of work called steps. </a:t>
            </a:r>
            <a:endParaRPr lang="en-US" sz="4000" dirty="0" smtClean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In this model, the cluster </a:t>
            </a:r>
            <a:r>
              <a:rPr lang="en-US" sz="4000" b="1" dirty="0">
                <a:solidFill>
                  <a:srgbClr val="000000"/>
                </a:solidFill>
              </a:rPr>
              <a:t>persists</a:t>
            </a:r>
            <a:r>
              <a:rPr lang="en-US" sz="4000" dirty="0">
                <a:solidFill>
                  <a:srgbClr val="000000"/>
                </a:solidFill>
              </a:rPr>
              <a:t> even when there are no steps or jobs queued for processing.</a:t>
            </a:r>
            <a:endParaRPr lang="ru-RU" altLang="ru-RU" sz="4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1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6995</TotalTime>
  <Words>2531</Words>
  <Application>Microsoft Office PowerPoint</Application>
  <PresentationFormat>On-screen Show (4:3)</PresentationFormat>
  <Paragraphs>511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Gautami</vt:lpstr>
      <vt:lpstr>Georgia</vt:lpstr>
      <vt:lpstr>Open Sans</vt:lpstr>
      <vt:lpstr>Wingdings</vt:lpstr>
      <vt:lpstr>Wingdings 2</vt:lpstr>
      <vt:lpstr>Thermal</vt:lpstr>
      <vt:lpstr>Civic</vt:lpstr>
      <vt:lpstr>Computing in the Cloud with  Amazon Elastic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Data, its history and future</dc:title>
  <dc:creator>Al</dc:creator>
  <cp:lastModifiedBy>Alex Rudniy</cp:lastModifiedBy>
  <cp:revision>492</cp:revision>
  <dcterms:created xsi:type="dcterms:W3CDTF">2015-08-25T11:22:31Z</dcterms:created>
  <dcterms:modified xsi:type="dcterms:W3CDTF">2016-03-26T04:19:32Z</dcterms:modified>
</cp:coreProperties>
</file>