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300" r:id="rId44"/>
    <p:sldId id="30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C0FE0-6729-4682-94DD-1777C3CFCA0A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F8F53-9BDE-442F-B77A-89C9FD7F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9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 b="1" cap="none" spc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53F6-B811-4D78-BC1F-CE380B544ACC}" type="datetime12">
              <a:rPr lang="en-US" smtClean="0"/>
              <a:t>12:02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E27F7BA8-DEA6-4779-A2B8-BD12683881C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0CBA-CD0B-40D9-8546-737612425D10}" type="datetime12">
              <a:rPr lang="en-US" smtClean="0"/>
              <a:t>12:02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2859-F4B7-424E-B7D3-74104A43FCE5}" type="datetime12">
              <a:rPr lang="en-US" smtClean="0"/>
              <a:t>12:02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0"/>
            <a:ext cx="8915400" cy="762000"/>
          </a:xfrm>
        </p:spPr>
        <p:txBody>
          <a:bodyPr>
            <a:noAutofit/>
          </a:bodyPr>
          <a:lstStyle>
            <a:lvl1pPr algn="l">
              <a:defRPr sz="6000" b="0" cap="none" spc="0" baseline="0">
                <a:ln>
                  <a:noFill/>
                </a:ln>
                <a:solidFill>
                  <a:sysClr val="windowText" lastClr="000000"/>
                </a:solidFill>
                <a:effectLst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6019800"/>
          </a:xfrm>
        </p:spPr>
        <p:txBody>
          <a:bodyPr>
            <a:normAutofit/>
          </a:bodyPr>
          <a:lstStyle>
            <a:lvl1pPr>
              <a:defRPr sz="2800">
                <a:solidFill>
                  <a:sysClr val="windowText" lastClr="000000"/>
                </a:solidFill>
              </a:defRPr>
            </a:lvl1pPr>
            <a:lvl2pPr>
              <a:defRPr sz="1800">
                <a:solidFill>
                  <a:sysClr val="windowText" lastClr="000000"/>
                </a:solidFill>
              </a:defRPr>
            </a:lvl2pPr>
            <a:lvl3pPr>
              <a:defRPr sz="1800">
                <a:solidFill>
                  <a:sysClr val="windowText" lastClr="000000"/>
                </a:solidFill>
              </a:defRPr>
            </a:lvl3pPr>
            <a:lvl4pPr>
              <a:defRPr sz="1800">
                <a:solidFill>
                  <a:sysClr val="windowText" lastClr="000000"/>
                </a:solidFill>
              </a:defRPr>
            </a:lvl4pPr>
            <a:lvl5pPr>
              <a:defRPr sz="1800"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2858-2AFA-424C-851A-8A86E075E2C3}" type="datetime12">
              <a:rPr lang="en-US" smtClean="0"/>
              <a:t>12:02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763000" y="6553200"/>
            <a:ext cx="381000" cy="282723"/>
          </a:xfrm>
        </p:spPr>
        <p:txBody>
          <a:bodyPr/>
          <a:lstStyle/>
          <a:p>
            <a:fld id="{E27F7BA8-DEA6-4779-A2B8-BD12683881C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1F18-5ED7-47D9-8BB5-7E5026581810}" type="datetime12">
              <a:rPr lang="en-US" smtClean="0"/>
              <a:t>12:02 PM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56D2-B0D8-4757-BBBD-E42D2F43AD9A}" type="datetime12">
              <a:rPr lang="en-US" smtClean="0"/>
              <a:t>12:02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866F-2DB1-4B75-87FD-4EFCDE25B1CF}" type="datetime12">
              <a:rPr lang="en-US" smtClean="0"/>
              <a:t>12:02 PM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9AED-469E-4E51-B755-7B365B477C09}" type="datetime12">
              <a:rPr lang="en-US" smtClean="0"/>
              <a:t>12:02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A058-4EBB-4E86-8541-B8929E7C18DC}" type="datetime12">
              <a:rPr lang="en-US" smtClean="0"/>
              <a:t>12:02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E399717-0C7B-402A-945D-7E5D144BE860}" type="datetime12">
              <a:rPr lang="en-US" smtClean="0"/>
              <a:t>12:02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B632-E6C6-46B6-B10C-1678B609235B}" type="datetime12">
              <a:rPr lang="en-US" smtClean="0"/>
              <a:t>12:02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27F7BA8-DEA6-4779-A2B8-BD12683881C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E1A9087-328E-446A-A4C0-75444D92C2A9}" type="datetime12">
              <a:rPr lang="en-US" smtClean="0"/>
              <a:t>12:02 PM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miktex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699248" cy="5133316"/>
          </a:xfrm>
        </p:spPr>
        <p:txBody>
          <a:bodyPr/>
          <a:lstStyle/>
          <a:p>
            <a:r>
              <a:rPr lang="en-US" sz="6000" dirty="0"/>
              <a:t>Data Mining with R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for </a:t>
            </a:r>
            <a:r>
              <a:rPr lang="en-US" sz="6000" dirty="0"/>
              <a:t>Predicting Student Success </a:t>
            </a:r>
            <a:r>
              <a:rPr lang="en-US" sz="6000" dirty="0" smtClean="0"/>
              <a:t>and </a:t>
            </a:r>
            <a:br>
              <a:rPr lang="en-US" sz="6000" dirty="0" smtClean="0"/>
            </a:br>
            <a:r>
              <a:rPr lang="en-US" sz="6000" dirty="0" smtClean="0"/>
              <a:t>Financial </a:t>
            </a:r>
            <a:r>
              <a:rPr lang="en-US" sz="6000" dirty="0"/>
              <a:t>Aid Modeling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139849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Presenter: Alex Rudniy, Ph.D.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Assistant Professor in Computer Science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Fairleigh Dickinson University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E95F-A5A6-414F-A527-53D04429EC08}" type="datetime12">
              <a:rPr lang="en-US" smtClean="0"/>
              <a:t>12:02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1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609600"/>
            <a:ext cx="8100941" cy="6248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2858-2AFA-424C-851A-8A86E075E2C3}" type="datetime12">
              <a:rPr lang="en-US" smtClean="0"/>
              <a:t>12:15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83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2858-2AFA-424C-851A-8A86E075E2C3}" type="datetime12">
              <a:rPr lang="en-US" smtClean="0"/>
              <a:t>12:16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62000"/>
            <a:ext cx="7560480" cy="5867400"/>
          </a:xfrm>
        </p:spPr>
      </p:pic>
    </p:spTree>
    <p:extLst>
      <p:ext uri="{BB962C8B-B14F-4D97-AF65-F5344CB8AC3E}">
        <p14:creationId xmlns:p14="http://schemas.microsoft.com/office/powerpoint/2010/main" val="1817175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Installed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847843" cy="182905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2858-2AFA-424C-851A-8A86E075E2C3}" type="datetime12">
              <a:rPr lang="en-US" smtClean="0"/>
              <a:t>12:16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38200"/>
            <a:ext cx="7532798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32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RStudio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85800"/>
            <a:ext cx="7783012" cy="444879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2858-2AFA-424C-851A-8A86E075E2C3}" type="datetime12">
              <a:rPr lang="en-US" smtClean="0"/>
              <a:t>12:16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56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</a:t>
            </a:r>
            <a:r>
              <a:rPr lang="en-US" dirty="0" err="1" smtClean="0"/>
              <a:t>RStudio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09600"/>
            <a:ext cx="8466667" cy="365714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2858-2AFA-424C-851A-8A86E075E2C3}" type="datetime12">
              <a:rPr lang="en-US" smtClean="0"/>
              <a:t>12:17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495800"/>
            <a:ext cx="5002926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03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RStudio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7" y="762000"/>
            <a:ext cx="4325112" cy="33528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2858-2AFA-424C-851A-8A86E075E2C3}" type="datetime12">
              <a:rPr lang="en-US" smtClean="0"/>
              <a:t>12:17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219" y="3047468"/>
            <a:ext cx="4915586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5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Starting R – step 1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66800"/>
            <a:ext cx="4915586" cy="565864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2858-2AFA-424C-851A-8A86E075E2C3}" type="datetime12">
              <a:rPr lang="en-US" smtClean="0"/>
              <a:t>12:18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05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R - step 2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97" y="1018780"/>
            <a:ext cx="3982006" cy="565864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2858-2AFA-424C-851A-8A86E075E2C3}" type="datetime12">
              <a:rPr lang="en-US" smtClean="0"/>
              <a:t>12:18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161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R – step 3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823" y="1018780"/>
            <a:ext cx="3962953" cy="565864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2858-2AFA-424C-851A-8A86E075E2C3}" type="datetime12">
              <a:rPr lang="en-US" smtClean="0"/>
              <a:t>12:18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43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 Markdown?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Authoring </a:t>
            </a:r>
            <a:r>
              <a:rPr lang="en-US" b="1" dirty="0"/>
              <a:t>format</a:t>
            </a:r>
            <a:r>
              <a:rPr lang="en-US" dirty="0"/>
              <a:t> that </a:t>
            </a:r>
            <a:r>
              <a:rPr lang="en-US" dirty="0" smtClean="0"/>
              <a:t>enables:</a:t>
            </a:r>
          </a:p>
          <a:p>
            <a:pPr lvl="1"/>
            <a:r>
              <a:rPr lang="en-US" sz="2800" dirty="0" smtClean="0"/>
              <a:t>Easy </a:t>
            </a:r>
            <a:r>
              <a:rPr lang="en-US" sz="2800" dirty="0"/>
              <a:t>creation of dynamic </a:t>
            </a:r>
            <a:r>
              <a:rPr lang="en-US" sz="2800" dirty="0" smtClean="0"/>
              <a:t>documents</a:t>
            </a:r>
          </a:p>
          <a:p>
            <a:pPr lvl="1"/>
            <a:r>
              <a:rPr lang="en-US" sz="2800" dirty="0" smtClean="0"/>
              <a:t>Presentations</a:t>
            </a:r>
          </a:p>
          <a:p>
            <a:pPr lvl="1"/>
            <a:r>
              <a:rPr lang="en-US" sz="2800" dirty="0" smtClean="0"/>
              <a:t>And </a:t>
            </a:r>
            <a:r>
              <a:rPr lang="en-US" sz="2800" dirty="0"/>
              <a:t>reports from </a:t>
            </a:r>
            <a:r>
              <a:rPr lang="en-US" sz="2800" dirty="0" smtClean="0"/>
              <a:t>R </a:t>
            </a:r>
          </a:p>
          <a:p>
            <a:r>
              <a:rPr lang="en-US" dirty="0" err="1" smtClean="0"/>
              <a:t>RMarkdown</a:t>
            </a:r>
            <a:r>
              <a:rPr lang="en-US" dirty="0" smtClean="0"/>
              <a:t> </a:t>
            </a:r>
            <a:r>
              <a:rPr lang="en-US" b="1" dirty="0" smtClean="0"/>
              <a:t>consists of </a:t>
            </a:r>
            <a:r>
              <a:rPr lang="en-US" dirty="0" smtClean="0"/>
              <a:t>:</a:t>
            </a:r>
          </a:p>
          <a:p>
            <a:pPr lvl="1"/>
            <a:r>
              <a:rPr lang="en-US" sz="2800" dirty="0"/>
              <a:t>A</a:t>
            </a:r>
            <a:r>
              <a:rPr lang="en-US" sz="2800" dirty="0" smtClean="0"/>
              <a:t>n </a:t>
            </a:r>
            <a:r>
              <a:rPr lang="en-US" sz="2800" dirty="0"/>
              <a:t>easy-to-write plain text format) </a:t>
            </a:r>
            <a:endParaRPr lang="en-US" sz="2800" dirty="0" smtClean="0"/>
          </a:p>
          <a:p>
            <a:pPr lvl="1"/>
            <a:r>
              <a:rPr lang="en-US" sz="2800" dirty="0" smtClean="0"/>
              <a:t>With </a:t>
            </a:r>
            <a:r>
              <a:rPr lang="en-US" sz="2800" dirty="0"/>
              <a:t>embedded R code </a:t>
            </a:r>
            <a:r>
              <a:rPr lang="en-US" sz="2800" dirty="0" smtClean="0"/>
              <a:t>chunks, which results are included in the output.</a:t>
            </a:r>
          </a:p>
          <a:p>
            <a:pPr lvl="1"/>
            <a:r>
              <a:rPr lang="en-US" sz="2800" dirty="0" smtClean="0"/>
              <a:t>Markdown </a:t>
            </a:r>
            <a:r>
              <a:rPr lang="en-US" sz="2800" dirty="0"/>
              <a:t>documents </a:t>
            </a:r>
            <a:r>
              <a:rPr lang="en-US" sz="2800" dirty="0" smtClean="0"/>
              <a:t>can </a:t>
            </a:r>
            <a:r>
              <a:rPr lang="en-US" sz="2800" dirty="0"/>
              <a:t>be automatically </a:t>
            </a:r>
            <a:r>
              <a:rPr lang="en-US" sz="2800" dirty="0" smtClean="0"/>
              <a:t>regenerated.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2858-2AFA-424C-851A-8A86E075E2C3}" type="datetime12">
              <a:rPr lang="en-US" smtClean="0"/>
              <a:t>12:21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3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System </a:t>
            </a:r>
            <a:r>
              <a:rPr lang="en-US" sz="3200" b="1" dirty="0"/>
              <a:t>for statistical computation and graphics</a:t>
            </a:r>
            <a:r>
              <a:rPr lang="en-US" sz="3200" dirty="0"/>
              <a:t>. </a:t>
            </a:r>
            <a:endParaRPr lang="en-US" sz="3200" dirty="0" smtClean="0"/>
          </a:p>
          <a:p>
            <a:r>
              <a:rPr lang="en-US" sz="3200" dirty="0" smtClean="0"/>
              <a:t>Consists </a:t>
            </a:r>
            <a:r>
              <a:rPr lang="en-US" sz="3200" dirty="0"/>
              <a:t>of a language plus a run-time environment </a:t>
            </a:r>
            <a:r>
              <a:rPr lang="en-US" sz="3200" dirty="0" smtClean="0"/>
              <a:t>with</a:t>
            </a:r>
            <a:r>
              <a:rPr lang="en-US" dirty="0" smtClean="0"/>
              <a:t>:</a:t>
            </a:r>
          </a:p>
          <a:p>
            <a:pPr lvl="1"/>
            <a:r>
              <a:rPr lang="en-US" sz="4000" dirty="0" smtClean="0"/>
              <a:t>Graphics</a:t>
            </a:r>
            <a:r>
              <a:rPr lang="en-US" sz="4000" dirty="0"/>
              <a:t>, </a:t>
            </a:r>
            <a:endParaRPr lang="en-US" sz="4000" dirty="0" smtClean="0"/>
          </a:p>
          <a:p>
            <a:pPr lvl="1"/>
            <a:r>
              <a:rPr lang="en-US" sz="4000" dirty="0"/>
              <a:t>A</a:t>
            </a:r>
            <a:r>
              <a:rPr lang="en-US" sz="4000" dirty="0" smtClean="0"/>
              <a:t> </a:t>
            </a:r>
            <a:r>
              <a:rPr lang="en-US" sz="4000" dirty="0"/>
              <a:t>debugger, </a:t>
            </a:r>
            <a:endParaRPr lang="en-US" sz="4000" dirty="0" smtClean="0"/>
          </a:p>
          <a:p>
            <a:pPr lvl="1"/>
            <a:r>
              <a:rPr lang="en-US" sz="4000" dirty="0"/>
              <a:t>A</a:t>
            </a:r>
            <a:r>
              <a:rPr lang="en-US" sz="4000" dirty="0" smtClean="0"/>
              <a:t>ccess </a:t>
            </a:r>
            <a:r>
              <a:rPr lang="en-US" sz="4000" dirty="0"/>
              <a:t>to certain system functions, </a:t>
            </a:r>
            <a:endParaRPr lang="en-US" sz="4000" dirty="0" smtClean="0"/>
          </a:p>
          <a:p>
            <a:pPr lvl="1"/>
            <a:r>
              <a:rPr lang="en-US" sz="4000" dirty="0"/>
              <a:t>A</a:t>
            </a:r>
            <a:r>
              <a:rPr lang="en-US" sz="4000" dirty="0" smtClean="0"/>
              <a:t>nd </a:t>
            </a:r>
            <a:r>
              <a:rPr lang="en-US" sz="4000" dirty="0"/>
              <a:t>the ability to run programs stored in script files.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2858-2AFA-424C-851A-8A86E075E2C3}" type="datetime12">
              <a:rPr lang="en-US" smtClean="0"/>
              <a:t>12:05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416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new R Markdown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58" y="838200"/>
            <a:ext cx="7767483" cy="60198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2858-2AFA-424C-851A-8A86E075E2C3}" type="datetime12">
              <a:rPr lang="en-US" smtClean="0"/>
              <a:t>12:19 PM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18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 message pops up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914400"/>
            <a:ext cx="8578737" cy="27432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2858-2AFA-424C-851A-8A86E075E2C3}" type="datetime12">
              <a:rPr lang="en-US" smtClean="0"/>
              <a:t>12:24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20" y="4343400"/>
            <a:ext cx="8849032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428" y="3733800"/>
            <a:ext cx="8943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</a:rPr>
              <a:t>Rstudio</a:t>
            </a:r>
            <a:r>
              <a:rPr lang="en-US" sz="2400" dirty="0" smtClean="0">
                <a:solidFill>
                  <a:srgbClr val="000000"/>
                </a:solidFill>
              </a:rPr>
              <a:t> will install necessary packages automatically from the Internet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745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 Markdown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20757"/>
            <a:ext cx="7767483" cy="60198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2858-2AFA-424C-851A-8A86E075E2C3}" type="datetime12">
              <a:rPr lang="en-US" smtClean="0"/>
              <a:t>12:25 PM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328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Knit an </a:t>
            </a:r>
            <a:r>
              <a:rPr lang="en-US" dirty="0" err="1" smtClean="0"/>
              <a:t>RStudio</a:t>
            </a:r>
            <a:r>
              <a:rPr lang="en-US" dirty="0" smtClean="0"/>
              <a:t> report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62000"/>
            <a:ext cx="7767483" cy="60198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2858-2AFA-424C-851A-8A86E075E2C3}" type="datetime12">
              <a:rPr lang="en-US" smtClean="0"/>
              <a:t>12:26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95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 err="1" smtClean="0"/>
              <a:t>RStudio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2858-2AFA-424C-851A-8A86E075E2C3}" type="datetime12">
              <a:rPr lang="en-US" smtClean="0"/>
              <a:t>12:27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24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864" y="838200"/>
            <a:ext cx="4742872" cy="6019800"/>
          </a:xfrm>
        </p:spPr>
      </p:pic>
    </p:spTree>
    <p:extLst>
      <p:ext uri="{BB962C8B-B14F-4D97-AF65-F5344CB8AC3E}">
        <p14:creationId xmlns:p14="http://schemas.microsoft.com/office/powerpoint/2010/main" val="2451182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Report Types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2858-2AFA-424C-851A-8A86E075E2C3}" type="datetime12">
              <a:rPr lang="en-US" smtClean="0"/>
              <a:t>12:27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HTML. Makes a web page.</a:t>
            </a:r>
          </a:p>
          <a:p>
            <a:pPr lvl="1"/>
            <a:r>
              <a:rPr lang="en-US" sz="2800" dirty="0" smtClean="0"/>
              <a:t>Good for development and distribution</a:t>
            </a:r>
          </a:p>
          <a:p>
            <a:pPr lvl="1"/>
            <a:r>
              <a:rPr lang="en-US" sz="2800" dirty="0" smtClean="0"/>
              <a:t>Available immediately</a:t>
            </a:r>
          </a:p>
          <a:p>
            <a:r>
              <a:rPr lang="en-US" sz="4000" dirty="0" smtClean="0"/>
              <a:t>Word. Makes a MS Word document</a:t>
            </a:r>
          </a:p>
          <a:p>
            <a:pPr lvl="1"/>
            <a:r>
              <a:rPr lang="en-US" sz="2800" dirty="0" smtClean="0"/>
              <a:t>Good for MS Word-oriented projects</a:t>
            </a:r>
          </a:p>
          <a:p>
            <a:pPr lvl="1"/>
            <a:r>
              <a:rPr lang="en-US" sz="2800" dirty="0" smtClean="0"/>
              <a:t>Available immediately</a:t>
            </a:r>
          </a:p>
          <a:p>
            <a:r>
              <a:rPr lang="en-US" sz="4000" dirty="0" smtClean="0"/>
              <a:t>PDF. Produces a PDF file.</a:t>
            </a:r>
          </a:p>
          <a:p>
            <a:pPr lvl="1"/>
            <a:r>
              <a:rPr lang="en-US" sz="2800" dirty="0" smtClean="0"/>
              <a:t>Good for distribution by email</a:t>
            </a:r>
          </a:p>
          <a:p>
            <a:pPr lvl="1"/>
            <a:r>
              <a:rPr lang="en-US" sz="2800" dirty="0" smtClean="0"/>
              <a:t>Good for publishing online </a:t>
            </a:r>
          </a:p>
          <a:p>
            <a:pPr lvl="1"/>
            <a:r>
              <a:rPr lang="en-US" sz="2800" dirty="0" smtClean="0"/>
              <a:t>Requires a </a:t>
            </a:r>
            <a:r>
              <a:rPr lang="en-US" sz="2800" b="1" dirty="0" smtClean="0"/>
              <a:t>full installation of </a:t>
            </a:r>
            <a:r>
              <a:rPr lang="en-US" sz="2800" b="1" dirty="0" err="1" smtClean="0"/>
              <a:t>MikTex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0289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PDF requires </a:t>
            </a:r>
            <a:r>
              <a:rPr lang="en-US" dirty="0" err="1" smtClean="0"/>
              <a:t>MikTex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2858-2AFA-424C-851A-8A86E075E2C3}" type="datetime12">
              <a:rPr lang="en-US" smtClean="0"/>
              <a:t>12:32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762000"/>
            <a:ext cx="7069764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09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1219200"/>
          </a:xfrm>
        </p:spPr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MikTex</a:t>
            </a:r>
            <a:r>
              <a:rPr lang="en-US" dirty="0" smtClean="0"/>
              <a:t> </a:t>
            </a:r>
            <a:r>
              <a:rPr lang="en-US" sz="3200" dirty="0" smtClean="0"/>
              <a:t>from </a:t>
            </a:r>
            <a:r>
              <a:rPr lang="en-US" sz="3200" dirty="0" smtClean="0">
                <a:hlinkClick r:id="rId2"/>
              </a:rPr>
              <a:t>http://miktex.org</a:t>
            </a:r>
            <a:r>
              <a:rPr lang="en-US" sz="3200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2858-2AFA-424C-851A-8A86E075E2C3}" type="datetime12">
              <a:rPr lang="en-US" smtClean="0"/>
              <a:t>12:32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27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18546"/>
            <a:ext cx="8735645" cy="5363324"/>
          </a:xfrm>
        </p:spPr>
      </p:pic>
    </p:spTree>
    <p:extLst>
      <p:ext uri="{BB962C8B-B14F-4D97-AF65-F5344CB8AC3E}">
        <p14:creationId xmlns:p14="http://schemas.microsoft.com/office/powerpoint/2010/main" val="3823491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MikTex</a:t>
            </a:r>
            <a:r>
              <a:rPr lang="en-US" dirty="0" smtClean="0"/>
              <a:t> Installation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762000"/>
            <a:ext cx="7824715" cy="60960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2858-2AFA-424C-851A-8A86E075E2C3}" type="datetime12">
              <a:rPr lang="en-US" smtClean="0"/>
              <a:t>12:33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67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Windows Version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38200"/>
            <a:ext cx="5461359" cy="60198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2858-2AFA-424C-851A-8A86E075E2C3}" type="datetime12">
              <a:rPr lang="en-US" smtClean="0"/>
              <a:t>12:34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0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Integrated </a:t>
            </a:r>
            <a:r>
              <a:rPr lang="en-US" sz="4000" dirty="0"/>
              <a:t>development environment (IDE) for R</a:t>
            </a:r>
            <a:r>
              <a:rPr lang="en-US" sz="4000" dirty="0" smtClean="0"/>
              <a:t>.</a:t>
            </a:r>
          </a:p>
          <a:p>
            <a:r>
              <a:rPr lang="en-US" sz="4000" dirty="0" smtClean="0"/>
              <a:t> Includes :</a:t>
            </a:r>
          </a:p>
          <a:p>
            <a:pPr lvl="1"/>
            <a:r>
              <a:rPr lang="en-US" sz="2800" dirty="0" smtClean="0"/>
              <a:t>A </a:t>
            </a:r>
            <a:r>
              <a:rPr lang="en-US" sz="2800" dirty="0"/>
              <a:t>console, </a:t>
            </a:r>
            <a:endParaRPr lang="en-US" sz="2800" dirty="0" smtClean="0"/>
          </a:p>
          <a:p>
            <a:pPr lvl="1"/>
            <a:r>
              <a:rPr lang="en-US" sz="2800" dirty="0" smtClean="0"/>
              <a:t>Syntax-highlighting </a:t>
            </a:r>
            <a:r>
              <a:rPr lang="en-US" sz="2800" dirty="0"/>
              <a:t>editor that supports direct code execution, </a:t>
            </a:r>
            <a:endParaRPr lang="en-US" sz="2800" dirty="0"/>
          </a:p>
          <a:p>
            <a:pPr lvl="1"/>
            <a:r>
              <a:rPr lang="en-US" sz="2800" dirty="0" smtClean="0"/>
              <a:t>Tools </a:t>
            </a:r>
            <a:r>
              <a:rPr lang="en-US" sz="2800" dirty="0"/>
              <a:t>for plotting, </a:t>
            </a:r>
            <a:endParaRPr lang="en-US" sz="2800" dirty="0" smtClean="0"/>
          </a:p>
          <a:p>
            <a:pPr lvl="1"/>
            <a:r>
              <a:rPr lang="en-US" sz="2800" dirty="0" smtClean="0"/>
              <a:t>History</a:t>
            </a:r>
            <a:r>
              <a:rPr lang="en-US" sz="2800" dirty="0"/>
              <a:t>, </a:t>
            </a:r>
            <a:endParaRPr lang="en-US" sz="2800" dirty="0" smtClean="0"/>
          </a:p>
          <a:p>
            <a:pPr lvl="1"/>
            <a:r>
              <a:rPr lang="en-US" sz="2800" dirty="0" smtClean="0"/>
              <a:t>Debugging </a:t>
            </a:r>
          </a:p>
          <a:p>
            <a:pPr lvl="1"/>
            <a:r>
              <a:rPr lang="en-US" sz="2800" dirty="0" smtClean="0"/>
              <a:t>Workspace </a:t>
            </a:r>
            <a:r>
              <a:rPr lang="en-US" sz="2800" dirty="0"/>
              <a:t>management.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2858-2AFA-424C-851A-8A86E075E2C3}" type="datetime12">
              <a:rPr lang="en-US" smtClean="0"/>
              <a:t>12:07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7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version? (Windows)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62000"/>
            <a:ext cx="8100996" cy="60960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2858-2AFA-424C-851A-8A86E075E2C3}" type="datetime12">
              <a:rPr lang="en-US" smtClean="0"/>
              <a:t>12:34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62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proper </a:t>
            </a:r>
            <a:r>
              <a:rPr lang="en-US" dirty="0" err="1" smtClean="0"/>
              <a:t>MikTex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201"/>
            <a:ext cx="8915400" cy="590579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2858-2AFA-424C-851A-8A86E075E2C3}" type="datetime12">
              <a:rPr lang="en-US" smtClean="0"/>
              <a:t>12:34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561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MikTex</a:t>
            </a:r>
            <a:r>
              <a:rPr lang="en-US" dirty="0" smtClean="0"/>
              <a:t> Installer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9200"/>
            <a:ext cx="7620000" cy="555551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2858-2AFA-424C-851A-8A86E075E2C3}" type="datetime12">
              <a:rPr lang="en-US" smtClean="0"/>
              <a:t>12:35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19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Step: Install </a:t>
            </a:r>
            <a:r>
              <a:rPr lang="en-US" dirty="0" err="1" smtClean="0"/>
              <a:t>MikTex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914400"/>
            <a:ext cx="7629097" cy="59436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2858-2AFA-424C-851A-8A86E075E2C3}" type="datetime12">
              <a:rPr lang="en-US" smtClean="0"/>
              <a:t>12:36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135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Finally, knit a PDF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898" y="838200"/>
            <a:ext cx="5900803" cy="60198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2858-2AFA-424C-851A-8A86E075E2C3}" type="datetime12">
              <a:rPr lang="en-US" smtClean="0"/>
              <a:t>12:36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9956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Working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folder in an easy reachable place</a:t>
            </a:r>
          </a:p>
          <a:p>
            <a:r>
              <a:rPr lang="en-US" dirty="0" smtClean="0"/>
              <a:t>E.g. on a Desktop</a:t>
            </a:r>
          </a:p>
          <a:p>
            <a:r>
              <a:rPr lang="en-US" dirty="0" smtClean="0"/>
              <a:t>Set the location of a working directory in </a:t>
            </a:r>
            <a:r>
              <a:rPr lang="en-US" dirty="0" err="1" smtClean="0"/>
              <a:t>RStudio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2858-2AFA-424C-851A-8A86E075E2C3}" type="datetime12">
              <a:rPr lang="en-US" smtClean="0"/>
              <a:t>12:37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35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762001"/>
            <a:ext cx="1447800" cy="116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264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Working Directory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38200"/>
            <a:ext cx="7699304" cy="60198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2858-2AFA-424C-851A-8A86E075E2C3}" type="datetime12">
              <a:rPr lang="en-US" smtClean="0"/>
              <a:t>12:40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704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WD Location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85801"/>
            <a:ext cx="5867400" cy="602317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2858-2AFA-424C-851A-8A86E075E2C3}" type="datetime12">
              <a:rPr lang="en-US" smtClean="0"/>
              <a:t>12:40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0074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help?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64" y="685800"/>
            <a:ext cx="8259504" cy="32766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2858-2AFA-424C-851A-8A86E075E2C3}" type="datetime12">
              <a:rPr lang="en-US" smtClean="0"/>
              <a:t>12:41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4114800"/>
            <a:ext cx="597573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Plenty examples on the Internet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Find an example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Copy and paste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Adjust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Knit a report!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7351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Markdown Quick </a:t>
            </a:r>
            <a:r>
              <a:rPr lang="en-US" sz="5400" b="1" dirty="0" smtClean="0"/>
              <a:t>Reference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>
                <a:solidFill>
                  <a:schemeClr val="accent1"/>
                </a:solidFill>
              </a:rPr>
              <a:t>Emphasis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*italic*   </a:t>
            </a:r>
            <a:r>
              <a:rPr lang="en-US" b="1" dirty="0"/>
              <a:t>**bold**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_italic_   </a:t>
            </a:r>
            <a:r>
              <a:rPr lang="en-US" b="1" dirty="0"/>
              <a:t>__bold__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Headers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3900" dirty="0" smtClean="0"/>
              <a:t># </a:t>
            </a:r>
            <a:r>
              <a:rPr lang="en-US" sz="3900" dirty="0"/>
              <a:t>Header 1</a:t>
            </a:r>
          </a:p>
          <a:p>
            <a:pPr marL="0" indent="0">
              <a:buNone/>
            </a:pPr>
            <a:r>
              <a:rPr lang="en-US" sz="3000" dirty="0" smtClean="0"/>
              <a:t>## </a:t>
            </a:r>
            <a:r>
              <a:rPr lang="en-US" sz="3000" dirty="0"/>
              <a:t>Header 2</a:t>
            </a:r>
          </a:p>
          <a:p>
            <a:pPr marL="0" indent="0">
              <a:buNone/>
            </a:pPr>
            <a:r>
              <a:rPr lang="en-US" dirty="0" smtClean="0"/>
              <a:t>### </a:t>
            </a:r>
            <a:r>
              <a:rPr lang="en-US" dirty="0"/>
              <a:t>Header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2858-2AFA-424C-851A-8A86E075E2C3}" type="datetime12">
              <a:rPr lang="en-US" smtClean="0"/>
              <a:t>12:46 PM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3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vs 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400" b="1" dirty="0" smtClean="0"/>
          </a:p>
          <a:p>
            <a:r>
              <a:rPr lang="en-US" sz="4400" b="1" dirty="0" smtClean="0"/>
              <a:t>R</a:t>
            </a:r>
            <a:r>
              <a:rPr lang="en-US" sz="4400" dirty="0" smtClean="0"/>
              <a:t> is the core, which does the work</a:t>
            </a:r>
          </a:p>
          <a:p>
            <a:endParaRPr lang="en-US" sz="4400" b="1" dirty="0" smtClean="0"/>
          </a:p>
          <a:p>
            <a:r>
              <a:rPr lang="en-US" sz="4400" b="1" dirty="0" err="1" smtClean="0"/>
              <a:t>RStudio</a:t>
            </a:r>
            <a:r>
              <a:rPr lang="en-US" sz="4400" dirty="0" smtClean="0"/>
              <a:t> is a shell, which makes R user friendly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2858-2AFA-424C-851A-8A86E075E2C3}" type="datetime12">
              <a:rPr lang="en-US" smtClean="0"/>
              <a:t>12:08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85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Markdown Quick </a:t>
            </a:r>
            <a:r>
              <a:rPr lang="en-US" sz="5400" b="1" dirty="0" smtClean="0"/>
              <a:t>Reference </a:t>
            </a:r>
            <a:r>
              <a:rPr lang="en-US" sz="4400" b="1" dirty="0" smtClean="0"/>
              <a:t>2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Unordered </a:t>
            </a:r>
            <a:r>
              <a:rPr lang="en-US" b="1" dirty="0"/>
              <a:t>List</a:t>
            </a:r>
          </a:p>
          <a:p>
            <a:pPr marL="0" indent="0">
              <a:buNone/>
            </a:pPr>
            <a:r>
              <a:rPr lang="en-US" dirty="0"/>
              <a:t>* Item 1</a:t>
            </a:r>
          </a:p>
          <a:p>
            <a:pPr marL="0" indent="0">
              <a:buNone/>
            </a:pPr>
            <a:r>
              <a:rPr lang="en-US" dirty="0"/>
              <a:t>* Item 2</a:t>
            </a:r>
          </a:p>
          <a:p>
            <a:pPr marL="0" indent="0">
              <a:buNone/>
            </a:pPr>
            <a:r>
              <a:rPr lang="en-US" dirty="0"/>
              <a:t>    + Item 2a</a:t>
            </a:r>
          </a:p>
          <a:p>
            <a:pPr marL="0" indent="0">
              <a:buNone/>
            </a:pPr>
            <a:r>
              <a:rPr lang="en-US" dirty="0"/>
              <a:t>    + Item </a:t>
            </a:r>
            <a:r>
              <a:rPr lang="en-US" dirty="0" smtClean="0"/>
              <a:t>2b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b="1" dirty="0"/>
              <a:t>Ordered List</a:t>
            </a:r>
          </a:p>
          <a:p>
            <a:pPr marL="0" indent="0">
              <a:buNone/>
            </a:pPr>
            <a:r>
              <a:rPr lang="en-US" dirty="0"/>
              <a:t>1. Item 1</a:t>
            </a:r>
          </a:p>
          <a:p>
            <a:pPr marL="0" indent="0">
              <a:buNone/>
            </a:pPr>
            <a:r>
              <a:rPr lang="en-US" dirty="0"/>
              <a:t>2. Item 2</a:t>
            </a:r>
          </a:p>
          <a:p>
            <a:pPr marL="0" indent="0">
              <a:buNone/>
            </a:pPr>
            <a:r>
              <a:rPr lang="en-US" dirty="0"/>
              <a:t>3. Item 3</a:t>
            </a:r>
          </a:p>
          <a:p>
            <a:pPr marL="0" indent="0">
              <a:buNone/>
            </a:pPr>
            <a:r>
              <a:rPr lang="en-US" dirty="0"/>
              <a:t>    + Item 3a</a:t>
            </a:r>
          </a:p>
          <a:p>
            <a:pPr marL="0" indent="0">
              <a:buNone/>
            </a:pPr>
            <a:r>
              <a:rPr lang="en-US" dirty="0"/>
              <a:t>    + Item 3b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2858-2AFA-424C-851A-8A86E075E2C3}" type="datetime12">
              <a:rPr lang="en-US" smtClean="0"/>
              <a:t>12:48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1268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code comes in “chunks”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85800"/>
            <a:ext cx="6658905" cy="289600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2858-2AFA-424C-851A-8A86E075E2C3}" type="datetime12">
              <a:rPr lang="en-US" smtClean="0"/>
              <a:t>12:49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41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235" y="3958896"/>
            <a:ext cx="6611273" cy="290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70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21890"/>
            <a:ext cx="8915400" cy="6019800"/>
          </a:xfrm>
        </p:spPr>
        <p:txBody>
          <a:bodyPr/>
          <a:lstStyle/>
          <a:p>
            <a:r>
              <a:rPr lang="en-US" dirty="0" smtClean="0"/>
              <a:t>MS </a:t>
            </a:r>
            <a:r>
              <a:rPr lang="en-US" dirty="0"/>
              <a:t>Access</a:t>
            </a:r>
          </a:p>
          <a:p>
            <a:r>
              <a:rPr lang="en-US" dirty="0"/>
              <a:t>MS Excel</a:t>
            </a:r>
          </a:p>
          <a:p>
            <a:r>
              <a:rPr lang="en-US" dirty="0" smtClean="0"/>
              <a:t>R / </a:t>
            </a:r>
            <a:r>
              <a:rPr lang="en-US" dirty="0" err="1" smtClean="0"/>
              <a:t>RStudio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2858-2AFA-424C-851A-8A86E075E2C3}" type="datetime12">
              <a:rPr lang="en-US" smtClean="0"/>
              <a:t>12:52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42</a:t>
            </a:fld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0"/>
            <a:ext cx="8915400" cy="444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766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are collections of </a:t>
            </a:r>
            <a:r>
              <a:rPr lang="en-US" b="1" dirty="0"/>
              <a:t>R</a:t>
            </a:r>
            <a:r>
              <a:rPr lang="en-US" dirty="0"/>
              <a:t> </a:t>
            </a:r>
            <a:r>
              <a:rPr lang="en-US" dirty="0" smtClean="0"/>
              <a:t>functions and data.</a:t>
            </a:r>
          </a:p>
          <a:p>
            <a:r>
              <a:rPr lang="en-US" dirty="0" smtClean="0"/>
              <a:t>Packages </a:t>
            </a:r>
            <a:r>
              <a:rPr lang="en-US" dirty="0"/>
              <a:t>are stored </a:t>
            </a:r>
            <a:r>
              <a:rPr lang="en-US" dirty="0" smtClean="0"/>
              <a:t>as </a:t>
            </a:r>
            <a:r>
              <a:rPr lang="en-US" b="1" dirty="0" smtClean="0"/>
              <a:t>libraries</a:t>
            </a:r>
            <a:r>
              <a:rPr lang="en-US" dirty="0" smtClean="0"/>
              <a:t>.</a:t>
            </a:r>
            <a:r>
              <a:rPr lang="en-US" b="1" dirty="0"/>
              <a:t> </a:t>
            </a:r>
            <a:endParaRPr lang="en-US" b="1" dirty="0" smtClean="0"/>
          </a:p>
          <a:p>
            <a:r>
              <a:rPr lang="en-US" b="1" dirty="0" smtClean="0"/>
              <a:t>R</a:t>
            </a:r>
            <a:r>
              <a:rPr lang="en-US" dirty="0"/>
              <a:t> comes with a standard set of packages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Others packages are </a:t>
            </a:r>
            <a:r>
              <a:rPr lang="en-US" dirty="0"/>
              <a:t>available for download and </a:t>
            </a:r>
            <a:r>
              <a:rPr lang="en-US" dirty="0" smtClean="0"/>
              <a:t>installation (</a:t>
            </a:r>
            <a:r>
              <a:rPr lang="en-US" b="1" dirty="0" smtClean="0"/>
              <a:t>free of charge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Once </a:t>
            </a:r>
            <a:r>
              <a:rPr lang="en-US" dirty="0"/>
              <a:t>installed, they have to be loaded into the session to be used.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2858-2AFA-424C-851A-8A86E075E2C3}" type="datetime12">
              <a:rPr lang="en-US" smtClean="0"/>
              <a:t>12:54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43</a:t>
            </a:fld>
            <a:endParaRPr lang="en-US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980" y="3962400"/>
            <a:ext cx="5934904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378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 R package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962400"/>
            <a:ext cx="3723810" cy="279047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2858-2AFA-424C-851A-8A86E075E2C3}" type="datetime12">
              <a:rPr lang="en-US" smtClean="0"/>
              <a:t>12:56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44</a:t>
            </a:fld>
            <a:endParaRPr lang="en-US" dirty="0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4400"/>
            <a:ext cx="5934904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2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Interface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85800"/>
            <a:ext cx="7723502" cy="61722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2858-2AFA-424C-851A-8A86E075E2C3}" type="datetime12">
              <a:rPr lang="en-US" smtClean="0"/>
              <a:t>12:12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5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2858-2AFA-424C-851A-8A86E075E2C3}" type="datetime12">
              <a:rPr lang="en-US" smtClean="0"/>
              <a:t>12:12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9600"/>
            <a:ext cx="8119002" cy="6248400"/>
          </a:xfrm>
        </p:spPr>
      </p:pic>
    </p:spTree>
    <p:extLst>
      <p:ext uri="{BB962C8B-B14F-4D97-AF65-F5344CB8AC3E}">
        <p14:creationId xmlns:p14="http://schemas.microsoft.com/office/powerpoint/2010/main" val="2308257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begin work in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and install R</a:t>
            </a:r>
          </a:p>
          <a:p>
            <a:r>
              <a:rPr lang="en-US" dirty="0" smtClean="0"/>
              <a:t>Download and install 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2858-2AFA-424C-851A-8A86E075E2C3}" type="datetime12">
              <a:rPr lang="en-US" smtClean="0"/>
              <a:t>12:14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5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2600"/>
            <a:ext cx="7954486" cy="33151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2858-2AFA-424C-851A-8A86E075E2C3}" type="datetime12">
              <a:rPr lang="en-US" smtClean="0"/>
              <a:t>12:03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695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6466667" cy="375238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2858-2AFA-424C-851A-8A86E075E2C3}" type="datetime12">
              <a:rPr lang="en-US" smtClean="0"/>
              <a:t>12:15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F7BA8-DEA6-4779-A2B8-BD12683881C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23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rmal">
  <a:themeElements>
    <a:clrScheme name="Thermal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Thermal</Template>
  <TotalTime>454</TotalTime>
  <Words>576</Words>
  <Application>Microsoft Office PowerPoint</Application>
  <PresentationFormat>On-screen Show (4:3)</PresentationFormat>
  <Paragraphs>212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Thermal</vt:lpstr>
      <vt:lpstr>Data Mining with R  for Predicting Student Success and  Financial Aid Modeling</vt:lpstr>
      <vt:lpstr>What is R?</vt:lpstr>
      <vt:lpstr>What is RStudio</vt:lpstr>
      <vt:lpstr>R vs RStudio</vt:lpstr>
      <vt:lpstr>R Interface</vt:lpstr>
      <vt:lpstr>RStudio Interface</vt:lpstr>
      <vt:lpstr>How to begin work in R?</vt:lpstr>
      <vt:lpstr>Download R</vt:lpstr>
      <vt:lpstr>Downloading R</vt:lpstr>
      <vt:lpstr>Installing R</vt:lpstr>
      <vt:lpstr>Installing R</vt:lpstr>
      <vt:lpstr>R Installed</vt:lpstr>
      <vt:lpstr>Download RStudio</vt:lpstr>
      <vt:lpstr>Downloading RStudio</vt:lpstr>
      <vt:lpstr>Installing RStudio</vt:lpstr>
      <vt:lpstr> Starting R – step 1</vt:lpstr>
      <vt:lpstr>Starting R - step 2</vt:lpstr>
      <vt:lpstr>Starting R – step 3</vt:lpstr>
      <vt:lpstr>What is R Markdown?</vt:lpstr>
      <vt:lpstr>Make new R Markdown</vt:lpstr>
      <vt:lpstr>Warning message pops up</vt:lpstr>
      <vt:lpstr>New R Markdown</vt:lpstr>
      <vt:lpstr>Knit an RStudio report</vt:lpstr>
      <vt:lpstr>First RStudio Report</vt:lpstr>
      <vt:lpstr>RStudio Report Types</vt:lpstr>
      <vt:lpstr>PDF requires MikTex</vt:lpstr>
      <vt:lpstr>Install MikTex from http://miktex.org </vt:lpstr>
      <vt:lpstr>MikTex Installation</vt:lpstr>
      <vt:lpstr>Identify Windows Version</vt:lpstr>
      <vt:lpstr>Which version? (Windows)</vt:lpstr>
      <vt:lpstr>Download proper MikTex</vt:lpstr>
      <vt:lpstr>Run MikTex Installer </vt:lpstr>
      <vt:lpstr>2nd Step: Install MikTex</vt:lpstr>
      <vt:lpstr>Finally, knit a PDF</vt:lpstr>
      <vt:lpstr>Make a Working Directory</vt:lpstr>
      <vt:lpstr>Set Working Directory</vt:lpstr>
      <vt:lpstr>Pick WD Location</vt:lpstr>
      <vt:lpstr>How to get help?</vt:lpstr>
      <vt:lpstr>Markdown Quick Reference</vt:lpstr>
      <vt:lpstr>Markdown Quick Reference 2</vt:lpstr>
      <vt:lpstr>R code comes in “chunks”</vt:lpstr>
      <vt:lpstr>Data Pre-processing</vt:lpstr>
      <vt:lpstr>R Packages</vt:lpstr>
      <vt:lpstr>Install an R package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FDU User</cp:lastModifiedBy>
  <cp:revision>49</cp:revision>
  <dcterms:created xsi:type="dcterms:W3CDTF">2015-05-23T18:19:23Z</dcterms:created>
  <dcterms:modified xsi:type="dcterms:W3CDTF">2015-05-25T16:56:33Z</dcterms:modified>
</cp:coreProperties>
</file>