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63" r:id="rId8"/>
    <p:sldId id="265" r:id="rId9"/>
    <p:sldId id="26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53029"/>
            <a:ext cx="7772400" cy="1470025"/>
          </a:xfrm>
        </p:spPr>
        <p:txBody>
          <a:bodyPr/>
          <a:lstStyle/>
          <a:p>
            <a:r>
              <a:rPr b="1" dirty="0">
                <a:solidFill>
                  <a:srgbClr val="FF0000"/>
                </a:solidFill>
                <a:latin typeface="Times New Roman" panose="02020603050405020304" pitchFamily="18" charset="0"/>
                <a:cs typeface="Times New Roman" panose="02020603050405020304" pitchFamily="18" charset="0"/>
              </a:rPr>
              <a:t>BMW Sales Analysis</a:t>
            </a:r>
          </a:p>
        </p:txBody>
      </p:sp>
      <p:sp>
        <p:nvSpPr>
          <p:cNvPr id="3" name="Subtitle 2"/>
          <p:cNvSpPr>
            <a:spLocks noGrp="1"/>
          </p:cNvSpPr>
          <p:nvPr>
            <p:ph type="subTitle" idx="1"/>
          </p:nvPr>
        </p:nvSpPr>
        <p:spPr>
          <a:xfrm>
            <a:off x="1371600" y="2873829"/>
            <a:ext cx="6400800" cy="1752600"/>
          </a:xfrm>
        </p:spPr>
        <p:txBody>
          <a:bodyPr>
            <a:normAutofit fontScale="70000" lnSpcReduction="20000"/>
          </a:bodyPr>
          <a:lstStyle/>
          <a:p>
            <a:r>
              <a:rPr dirty="0">
                <a:solidFill>
                  <a:schemeClr val="tx1"/>
                </a:solidFill>
                <a:latin typeface="Times New Roman" panose="02020603050405020304" pitchFamily="18" charset="0"/>
                <a:cs typeface="Times New Roman" panose="02020603050405020304" pitchFamily="18" charset="0"/>
              </a:rPr>
              <a:t>Name: </a:t>
            </a:r>
            <a:r>
              <a:rPr lang="en-IN" dirty="0" err="1">
                <a:solidFill>
                  <a:schemeClr val="tx1"/>
                </a:solidFill>
                <a:latin typeface="Times New Roman" panose="02020603050405020304" pitchFamily="18" charset="0"/>
                <a:cs typeface="Times New Roman" panose="02020603050405020304" pitchFamily="18" charset="0"/>
              </a:rPr>
              <a:t>D.Samyuktha</a:t>
            </a:r>
            <a:endParaRPr dirty="0">
              <a:solidFill>
                <a:schemeClr val="tx1"/>
              </a:solidFill>
              <a:latin typeface="Times New Roman" panose="02020603050405020304" pitchFamily="18" charset="0"/>
              <a:cs typeface="Times New Roman" panose="02020603050405020304" pitchFamily="18" charset="0"/>
            </a:endParaRPr>
          </a:p>
          <a:p>
            <a:r>
              <a:rPr dirty="0">
                <a:solidFill>
                  <a:schemeClr val="tx1"/>
                </a:solidFill>
                <a:latin typeface="Times New Roman" panose="02020603050405020304" pitchFamily="18" charset="0"/>
                <a:cs typeface="Times New Roman" panose="02020603050405020304" pitchFamily="18" charset="0"/>
              </a:rPr>
              <a:t>Dataset: BMW Sales Dataset</a:t>
            </a:r>
          </a:p>
          <a:p>
            <a:r>
              <a:rPr dirty="0">
                <a:solidFill>
                  <a:schemeClr val="tx1"/>
                </a:solidFill>
                <a:latin typeface="Times New Roman" panose="02020603050405020304" pitchFamily="18" charset="0"/>
                <a:cs typeface="Times New Roman" panose="02020603050405020304" pitchFamily="18" charset="0"/>
              </a:rPr>
              <a:t>Email: </a:t>
            </a:r>
            <a:r>
              <a:rPr lang="en-IN" dirty="0" err="1">
                <a:solidFill>
                  <a:schemeClr val="tx1"/>
                </a:solidFill>
                <a:latin typeface="Times New Roman" panose="02020603050405020304" pitchFamily="18" charset="0"/>
                <a:cs typeface="Times New Roman" panose="02020603050405020304" pitchFamily="18" charset="0"/>
              </a:rPr>
              <a:t>deshamchatlasamyuktha</a:t>
            </a:r>
            <a:r>
              <a:rPr dirty="0">
                <a:solidFill>
                  <a:schemeClr val="tx1"/>
                </a:solidFill>
                <a:latin typeface="Times New Roman" panose="02020603050405020304" pitchFamily="18" charset="0"/>
                <a:cs typeface="Times New Roman" panose="02020603050405020304" pitchFamily="18" charset="0"/>
              </a:rPr>
              <a:t>@gmail.com</a:t>
            </a:r>
          </a:p>
          <a:p>
            <a:r>
              <a:rPr dirty="0">
                <a:solidFill>
                  <a:schemeClr val="tx1"/>
                </a:solidFill>
                <a:latin typeface="Times New Roman" panose="02020603050405020304" pitchFamily="18" charset="0"/>
                <a:cs typeface="Times New Roman" panose="02020603050405020304" pitchFamily="18" charset="0"/>
              </a:rPr>
              <a:t>LinkedIn: https://www.linkedin.com/in/</a:t>
            </a:r>
            <a:r>
              <a:rPr lang="en-IN" dirty="0">
                <a:solidFill>
                  <a:schemeClr val="tx1"/>
                </a:solidFill>
                <a:latin typeface="Times New Roman" panose="02020603050405020304" pitchFamily="18" charset="0"/>
                <a:cs typeface="Times New Roman" panose="02020603050405020304" pitchFamily="18" charset="0"/>
              </a:rPr>
              <a:t>desham-chatla-samyuktha-427a80337</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marL="0" indent="0" algn="just">
              <a:buNone/>
            </a:pPr>
            <a:r>
              <a:rPr sz="2800" dirty="0">
                <a:latin typeface="Times New Roman" panose="02020603050405020304" pitchFamily="18" charset="0"/>
                <a:cs typeface="Times New Roman" panose="02020603050405020304" pitchFamily="18" charset="0"/>
              </a:rPr>
              <a:t>The BMW Sales Dataset contains information about BMW car sales across various regions and years. By analyzing this data, we can discover relationships between model types, pricing, sales volume, and regional trends. This helps in understanding market performance, customer preferences, and the evolution of BMW’s product 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b="1" dirty="0">
                <a:latin typeface="Times New Roman" panose="02020603050405020304" pitchFamily="18" charset="0"/>
                <a:cs typeface="Times New Roman" panose="02020603050405020304" pitchFamily="18" charset="0"/>
              </a:rPr>
              <a:t>Initial Analysis of the Dataset</a:t>
            </a:r>
          </a:p>
        </p:txBody>
      </p:sp>
      <p:sp>
        <p:nvSpPr>
          <p:cNvPr id="3" name="Content Placeholder 2"/>
          <p:cNvSpPr>
            <a:spLocks noGrp="1"/>
          </p:cNvSpPr>
          <p:nvPr>
            <p:ph idx="1"/>
          </p:nvPr>
        </p:nvSpPr>
        <p:spPr>
          <a:xfrm>
            <a:off x="457200" y="1600201"/>
            <a:ext cx="8229600" cy="4680856"/>
          </a:xfrm>
        </p:spPr>
        <p:txBody>
          <a:bodyPr>
            <a:normAutofit fontScale="92500" lnSpcReduction="10000"/>
          </a:bodyPr>
          <a:lstStyle/>
          <a:p>
            <a:r>
              <a:rPr dirty="0">
                <a:latin typeface="Times New Roman" panose="02020603050405020304" pitchFamily="18" charset="0"/>
                <a:cs typeface="Times New Roman" panose="02020603050405020304" pitchFamily="18" charset="0"/>
              </a:rPr>
              <a:t>Dataset Size: 50,000 records</a:t>
            </a:r>
          </a:p>
          <a:p>
            <a:r>
              <a:rPr dirty="0">
                <a:latin typeface="Times New Roman" panose="02020603050405020304" pitchFamily="18" charset="0"/>
                <a:cs typeface="Times New Roman" panose="02020603050405020304" pitchFamily="18" charset="0"/>
              </a:rPr>
              <a:t>Key Columns: Model, Year, Region, Color, </a:t>
            </a:r>
            <a:r>
              <a:rPr dirty="0" err="1">
                <a:latin typeface="Times New Roman" panose="02020603050405020304" pitchFamily="18" charset="0"/>
                <a:cs typeface="Times New Roman" panose="02020603050405020304" pitchFamily="18" charset="0"/>
              </a:rPr>
              <a:t>Fuel_Type</a:t>
            </a:r>
            <a:r>
              <a:rPr dirty="0">
                <a:latin typeface="Times New Roman" panose="02020603050405020304" pitchFamily="18" charset="0"/>
                <a:cs typeface="Times New Roman" panose="02020603050405020304" pitchFamily="18" charset="0"/>
              </a:rPr>
              <a:t>, Transmission, </a:t>
            </a:r>
            <a:r>
              <a:rPr dirty="0" err="1">
                <a:latin typeface="Times New Roman" panose="02020603050405020304" pitchFamily="18" charset="0"/>
                <a:cs typeface="Times New Roman" panose="02020603050405020304" pitchFamily="18" charset="0"/>
              </a:rPr>
              <a:t>Engine_Size_L</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Mileage_KM</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Price_USD</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Sales_Volume</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Sales_Classification</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Missing Values: Few in Color and </a:t>
            </a:r>
            <a:r>
              <a:rPr dirty="0" err="1">
                <a:latin typeface="Times New Roman" panose="02020603050405020304" pitchFamily="18" charset="0"/>
                <a:cs typeface="Times New Roman" panose="02020603050405020304" pitchFamily="18" charset="0"/>
              </a:rPr>
              <a:t>Fuel_Type</a:t>
            </a:r>
            <a:r>
              <a:rPr dirty="0">
                <a:latin typeface="Times New Roman" panose="02020603050405020304" pitchFamily="18" charset="0"/>
                <a:cs typeface="Times New Roman" panose="02020603050405020304" pitchFamily="18" charset="0"/>
              </a:rPr>
              <a:t> columns.</a:t>
            </a:r>
          </a:p>
          <a:p>
            <a:r>
              <a:rPr dirty="0">
                <a:latin typeface="Times New Roman" panose="02020603050405020304" pitchFamily="18" charset="0"/>
                <a:cs typeface="Times New Roman" panose="02020603050405020304" pitchFamily="18" charset="0"/>
              </a:rPr>
              <a:t>Duplicates: Minimal duplicate records found.</a:t>
            </a:r>
          </a:p>
          <a:p>
            <a:r>
              <a:rPr dirty="0">
                <a:latin typeface="Times New Roman" panose="02020603050405020304" pitchFamily="18" charset="0"/>
                <a:cs typeface="Times New Roman" panose="02020603050405020304" pitchFamily="18" charset="0"/>
              </a:rPr>
              <a:t>Outliers: Detected in </a:t>
            </a:r>
            <a:r>
              <a:rPr dirty="0" err="1">
                <a:latin typeface="Times New Roman" panose="02020603050405020304" pitchFamily="18" charset="0"/>
                <a:cs typeface="Times New Roman" panose="02020603050405020304" pitchFamily="18" charset="0"/>
              </a:rPr>
              <a:t>Price_USD</a:t>
            </a:r>
            <a:r>
              <a:rPr dirty="0">
                <a:latin typeface="Times New Roman" panose="02020603050405020304" pitchFamily="18" charset="0"/>
                <a:cs typeface="Times New Roman" panose="02020603050405020304" pitchFamily="18" charset="0"/>
              </a:rPr>
              <a:t> and </a:t>
            </a:r>
            <a:r>
              <a:rPr dirty="0" err="1">
                <a:latin typeface="Times New Roman" panose="02020603050405020304" pitchFamily="18" charset="0"/>
                <a:cs typeface="Times New Roman" panose="02020603050405020304" pitchFamily="18" charset="0"/>
              </a:rPr>
              <a:t>Sales_Volume</a:t>
            </a:r>
            <a:r>
              <a:rPr dirty="0">
                <a:latin typeface="Times New Roman" panose="02020603050405020304" pitchFamily="18" charset="0"/>
                <a:cs typeface="Times New Roman" panose="02020603050405020304" pitchFamily="18" charset="0"/>
              </a:rPr>
              <a:t> due to luxury and fleet sales.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b="1" dirty="0">
                <a:latin typeface="Times New Roman" panose="02020603050405020304" pitchFamily="18" charset="0"/>
                <a:cs typeface="Times New Roman" panose="02020603050405020304" pitchFamily="18" charset="0"/>
              </a:rPr>
              <a:t>Basic Statistics</a:t>
            </a:r>
          </a:p>
        </p:txBody>
      </p:sp>
      <p:sp>
        <p:nvSpPr>
          <p:cNvPr id="3" name="Content Placeholder 2"/>
          <p:cNvSpPr>
            <a:spLocks noGrp="1"/>
          </p:cNvSpPr>
          <p:nvPr>
            <p:ph idx="1"/>
          </p:nvPr>
        </p:nvSpPr>
        <p:spPr>
          <a:xfrm>
            <a:off x="457200" y="1600200"/>
            <a:ext cx="8229600" cy="4659086"/>
          </a:xfrm>
        </p:spPr>
        <p:txBody>
          <a:bodyPr>
            <a:normAutofit lnSpcReduction="10000"/>
          </a:bodyPr>
          <a:lstStyle/>
          <a:p>
            <a:r>
              <a:rPr dirty="0">
                <a:latin typeface="Times New Roman" panose="02020603050405020304" pitchFamily="18" charset="0"/>
                <a:cs typeface="Times New Roman" panose="02020603050405020304" pitchFamily="18" charset="0"/>
              </a:rPr>
              <a:t>Average Price: ~$48,000</a:t>
            </a:r>
          </a:p>
          <a:p>
            <a:r>
              <a:rPr dirty="0">
                <a:latin typeface="Times New Roman" panose="02020603050405020304" pitchFamily="18" charset="0"/>
                <a:cs typeface="Times New Roman" panose="02020603050405020304" pitchFamily="18" charset="0"/>
              </a:rPr>
              <a:t>Average Engine Size: ~2.2L</a:t>
            </a:r>
          </a:p>
          <a:p>
            <a:r>
              <a:rPr dirty="0">
                <a:latin typeface="Times New Roman" panose="02020603050405020304" pitchFamily="18" charset="0"/>
                <a:cs typeface="Times New Roman" panose="02020603050405020304" pitchFamily="18" charset="0"/>
              </a:rPr>
              <a:t>Average Mileage: ~45,000 KM</a:t>
            </a:r>
          </a:p>
          <a:p>
            <a:r>
              <a:rPr dirty="0">
                <a:latin typeface="Times New Roman" panose="02020603050405020304" pitchFamily="18" charset="0"/>
                <a:cs typeface="Times New Roman" panose="02020603050405020304" pitchFamily="18" charset="0"/>
              </a:rPr>
              <a:t>Average Sales Volume: ~320 units per model</a:t>
            </a:r>
          </a:p>
          <a:p>
            <a:r>
              <a:rPr dirty="0">
                <a:latin typeface="Times New Roman" panose="02020603050405020304" pitchFamily="18" charset="0"/>
                <a:cs typeface="Times New Roman" panose="02020603050405020304" pitchFamily="18" charset="0"/>
              </a:rPr>
              <a:t>Year Range: 2015 – 2024</a:t>
            </a:r>
          </a:p>
          <a:p>
            <a:r>
              <a:rPr dirty="0">
                <a:latin typeface="Times New Roman" panose="02020603050405020304" pitchFamily="18" charset="0"/>
                <a:cs typeface="Times New Roman" panose="02020603050405020304" pitchFamily="18" charset="0"/>
              </a:rPr>
              <a:t>Fuel Distribution: Petrol (~55%), Diesel (~25%), Electric &amp; Hybrid (~20%)</a:t>
            </a:r>
          </a:p>
          <a:p>
            <a:r>
              <a:rPr dirty="0">
                <a:latin typeface="Times New Roman" panose="02020603050405020304" pitchFamily="18" charset="0"/>
                <a:cs typeface="Times New Roman" panose="02020603050405020304" pitchFamily="18" charset="0"/>
              </a:rPr>
              <a:t>Transmission: Automatic (~70%), Manual (~30%)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b="1" dirty="0">
                <a:latin typeface="Times New Roman" panose="02020603050405020304" pitchFamily="18" charset="0"/>
                <a:cs typeface="Times New Roman" panose="02020603050405020304" pitchFamily="18" charset="0"/>
              </a:rPr>
              <a:t>Dataset Observations</a:t>
            </a:r>
          </a:p>
        </p:txBody>
      </p:sp>
      <p:sp>
        <p:nvSpPr>
          <p:cNvPr id="3" name="Content Placeholder 2"/>
          <p:cNvSpPr>
            <a:spLocks noGrp="1"/>
          </p:cNvSpPr>
          <p:nvPr>
            <p:ph idx="1"/>
          </p:nvPr>
        </p:nvSpPr>
        <p:spPr>
          <a:xfrm>
            <a:off x="457200" y="1317172"/>
            <a:ext cx="8229600" cy="4680857"/>
          </a:xfrm>
        </p:spPr>
        <p:txBody>
          <a:bodyPr>
            <a:noAutofit/>
          </a:bodyPr>
          <a:lstStyle/>
          <a:p>
            <a:pPr marL="0" indent="0" algn="just">
              <a:buNone/>
            </a:pPr>
            <a:r>
              <a:rPr sz="2800" dirty="0">
                <a:latin typeface="Times New Roman" panose="02020603050405020304" pitchFamily="18" charset="0"/>
                <a:cs typeface="Times New Roman" panose="02020603050405020304" pitchFamily="18" charset="0"/>
              </a:rPr>
              <a:t>• BMW 3 Series and X1 are top-selling models by unit volume.</a:t>
            </a:r>
          </a:p>
          <a:p>
            <a:pPr marL="0" indent="0" algn="just">
              <a:buNone/>
            </a:pPr>
            <a:r>
              <a:rPr sz="2800" dirty="0">
                <a:latin typeface="Times New Roman" panose="02020603050405020304" pitchFamily="18" charset="0"/>
                <a:cs typeface="Times New Roman" panose="02020603050405020304" pitchFamily="18" charset="0"/>
              </a:rPr>
              <a:t>• High-end models (7 Series, X5) generate the most revenue.</a:t>
            </a:r>
          </a:p>
          <a:p>
            <a:pPr marL="0" indent="0" algn="just">
              <a:buNone/>
            </a:pPr>
            <a:r>
              <a:rPr sz="2800" dirty="0">
                <a:latin typeface="Times New Roman" panose="02020603050405020304" pitchFamily="18" charset="0"/>
                <a:cs typeface="Times New Roman" panose="02020603050405020304" pitchFamily="18" charset="0"/>
              </a:rPr>
              <a:t>• Electric and Hybrid sales have grown sharply since 2020.</a:t>
            </a:r>
          </a:p>
          <a:p>
            <a:pPr marL="0" indent="0" algn="just">
              <a:buNone/>
            </a:pPr>
            <a:r>
              <a:rPr sz="2800" dirty="0">
                <a:latin typeface="Times New Roman" panose="02020603050405020304" pitchFamily="18" charset="0"/>
                <a:cs typeface="Times New Roman" panose="02020603050405020304" pitchFamily="18" charset="0"/>
              </a:rPr>
              <a:t>•Automatic transmission preference exceeds 70% globally.</a:t>
            </a:r>
          </a:p>
          <a:p>
            <a:pPr marL="0" indent="0" algn="just">
              <a:buNone/>
            </a:pPr>
            <a:r>
              <a:rPr sz="2800" dirty="0">
                <a:latin typeface="Times New Roman" panose="02020603050405020304" pitchFamily="18" charset="0"/>
                <a:cs typeface="Times New Roman" panose="02020603050405020304" pitchFamily="18" charset="0"/>
              </a:rPr>
              <a:t>• Europe and North America are dominant markets.</a:t>
            </a:r>
          </a:p>
          <a:p>
            <a:pPr marL="0" indent="0" algn="just">
              <a:buNone/>
            </a:pPr>
            <a:r>
              <a:rPr sz="2800" dirty="0">
                <a:latin typeface="Times New Roman" panose="02020603050405020304" pitchFamily="18" charset="0"/>
                <a:cs typeface="Times New Roman" panose="02020603050405020304" pitchFamily="18" charset="0"/>
              </a:rPr>
              <a:t>• Engine size and price are strongly correlated.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02BA-98E8-420A-CCE6-B008121BB4E0}"/>
              </a:ext>
            </a:extLst>
          </p:cNvPr>
          <p:cNvSpPr>
            <a:spLocks noGrp="1"/>
          </p:cNvSpPr>
          <p:nvPr>
            <p:ph type="title"/>
          </p:nvPr>
        </p:nvSpPr>
        <p:spPr/>
        <p:txBody>
          <a:bodyPr/>
          <a:lstStyle/>
          <a:p>
            <a:pPr algn="l"/>
            <a:r>
              <a:rPr lang="en-IN" b="1" dirty="0">
                <a:latin typeface="Times New Roman" panose="02020603050405020304" pitchFamily="18" charset="0"/>
                <a:cs typeface="Times New Roman" panose="02020603050405020304" pitchFamily="18" charset="0"/>
              </a:rPr>
              <a:t>Graphs</a:t>
            </a:r>
          </a:p>
        </p:txBody>
      </p:sp>
      <p:sp>
        <p:nvSpPr>
          <p:cNvPr id="3" name="Text Placeholder 2">
            <a:extLst>
              <a:ext uri="{FF2B5EF4-FFF2-40B4-BE49-F238E27FC236}">
                <a16:creationId xmlns:a16="http://schemas.microsoft.com/office/drawing/2014/main" id="{8A4DF28D-467B-4388-A40F-31B20E80DA2E}"/>
              </a:ext>
            </a:extLst>
          </p:cNvPr>
          <p:cNvSpPr>
            <a:spLocks noGrp="1"/>
          </p:cNvSpPr>
          <p:nvPr>
            <p:ph type="body" idx="1"/>
          </p:nvPr>
        </p:nvSpPr>
        <p:spPr/>
        <p:txBody>
          <a:bodyPr>
            <a:normAutofit fontScale="92500" lnSpcReduction="20000"/>
          </a:bodyPr>
          <a:lstStyle/>
          <a:p>
            <a:r>
              <a:rPr lang="en-IN" dirty="0"/>
              <a:t>Year-over-Year BMW Sales Growth (%)</a:t>
            </a:r>
          </a:p>
        </p:txBody>
      </p:sp>
      <p:pic>
        <p:nvPicPr>
          <p:cNvPr id="8" name="Content Placeholder 7">
            <a:extLst>
              <a:ext uri="{FF2B5EF4-FFF2-40B4-BE49-F238E27FC236}">
                <a16:creationId xmlns:a16="http://schemas.microsoft.com/office/drawing/2014/main" id="{82842397-785B-204A-9BBA-60FF6E527895}"/>
              </a:ext>
            </a:extLst>
          </p:cNvPr>
          <p:cNvPicPr>
            <a:picLocks noGrp="1" noChangeAspect="1"/>
          </p:cNvPicPr>
          <p:nvPr>
            <p:ph sz="half" idx="2"/>
          </p:nvPr>
        </p:nvPicPr>
        <p:blipFill>
          <a:blip r:embed="rId2"/>
          <a:stretch>
            <a:fillRect/>
          </a:stretch>
        </p:blipFill>
        <p:spPr>
          <a:xfrm>
            <a:off x="457200" y="2292351"/>
            <a:ext cx="4040188" cy="2390776"/>
          </a:xfrm>
          <a:prstGeom prst="rect">
            <a:avLst/>
          </a:prstGeom>
        </p:spPr>
      </p:pic>
      <p:sp>
        <p:nvSpPr>
          <p:cNvPr id="5" name="Text Placeholder 4">
            <a:extLst>
              <a:ext uri="{FF2B5EF4-FFF2-40B4-BE49-F238E27FC236}">
                <a16:creationId xmlns:a16="http://schemas.microsoft.com/office/drawing/2014/main" id="{7DE6CE3A-3EF1-0BFC-C5C8-FCD599D1971F}"/>
              </a:ext>
            </a:extLst>
          </p:cNvPr>
          <p:cNvSpPr>
            <a:spLocks noGrp="1"/>
          </p:cNvSpPr>
          <p:nvPr>
            <p:ph type="body" sz="quarter" idx="3"/>
          </p:nvPr>
        </p:nvSpPr>
        <p:spPr/>
        <p:txBody>
          <a:bodyPr>
            <a:normAutofit fontScale="92500" lnSpcReduction="20000"/>
          </a:bodyPr>
          <a:lstStyle/>
          <a:p>
            <a:r>
              <a:rPr lang="en-US" dirty="0"/>
              <a:t>Top 10 BMW Models by Sales Share (2010–2024)</a:t>
            </a:r>
            <a:endParaRPr lang="en-IN" dirty="0"/>
          </a:p>
        </p:txBody>
      </p:sp>
      <p:pic>
        <p:nvPicPr>
          <p:cNvPr id="10" name="Content Placeholder 9">
            <a:extLst>
              <a:ext uri="{FF2B5EF4-FFF2-40B4-BE49-F238E27FC236}">
                <a16:creationId xmlns:a16="http://schemas.microsoft.com/office/drawing/2014/main" id="{7EAEB165-4B0F-2299-D65D-1D523AA70134}"/>
              </a:ext>
            </a:extLst>
          </p:cNvPr>
          <p:cNvPicPr>
            <a:picLocks noGrp="1" noChangeAspect="1"/>
          </p:cNvPicPr>
          <p:nvPr>
            <p:ph sz="quarter" idx="4"/>
          </p:nvPr>
        </p:nvPicPr>
        <p:blipFill>
          <a:blip r:embed="rId3"/>
          <a:stretch>
            <a:fillRect/>
          </a:stretch>
        </p:blipFill>
        <p:spPr>
          <a:xfrm>
            <a:off x="4746615" y="2174875"/>
            <a:ext cx="3838595" cy="3951288"/>
          </a:xfrm>
          <a:prstGeom prst="rect">
            <a:avLst/>
          </a:prstGeom>
        </p:spPr>
      </p:pic>
    </p:spTree>
    <p:extLst>
      <p:ext uri="{BB962C8B-B14F-4D97-AF65-F5344CB8AC3E}">
        <p14:creationId xmlns:p14="http://schemas.microsoft.com/office/powerpoint/2010/main" val="119966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F77E-9FD4-A36F-2BC8-22FB259F7FDA}"/>
              </a:ext>
            </a:extLst>
          </p:cNvPr>
          <p:cNvSpPr>
            <a:spLocks noGrp="1"/>
          </p:cNvSpPr>
          <p:nvPr>
            <p:ph type="title"/>
          </p:nvPr>
        </p:nvSpPr>
        <p:spPr/>
        <p:txBody>
          <a:bodyPr/>
          <a:lstStyle/>
          <a:p>
            <a:pPr algn="l"/>
            <a:r>
              <a:rPr lang="en-IN" b="1" dirty="0">
                <a:latin typeface="Times New Roman" panose="02020603050405020304" pitchFamily="18" charset="0"/>
                <a:cs typeface="Times New Roman" panose="02020603050405020304" pitchFamily="18" charset="0"/>
              </a:rPr>
              <a:t>Graphs</a:t>
            </a:r>
          </a:p>
        </p:txBody>
      </p:sp>
      <p:sp>
        <p:nvSpPr>
          <p:cNvPr id="3" name="Text Placeholder 2">
            <a:extLst>
              <a:ext uri="{FF2B5EF4-FFF2-40B4-BE49-F238E27FC236}">
                <a16:creationId xmlns:a16="http://schemas.microsoft.com/office/drawing/2014/main" id="{320E946E-DCF0-271A-41EA-29FAA96CDB35}"/>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BMW total Sales By year</a:t>
            </a:r>
          </a:p>
        </p:txBody>
      </p:sp>
      <p:pic>
        <p:nvPicPr>
          <p:cNvPr id="8" name="Content Placeholder 7">
            <a:extLst>
              <a:ext uri="{FF2B5EF4-FFF2-40B4-BE49-F238E27FC236}">
                <a16:creationId xmlns:a16="http://schemas.microsoft.com/office/drawing/2014/main" id="{FAEC2D5B-FE67-B347-0092-10DBD7C1CF75}"/>
              </a:ext>
            </a:extLst>
          </p:cNvPr>
          <p:cNvPicPr>
            <a:picLocks noGrp="1" noChangeAspect="1"/>
          </p:cNvPicPr>
          <p:nvPr>
            <p:ph sz="half" idx="2"/>
          </p:nvPr>
        </p:nvPicPr>
        <p:blipFill>
          <a:blip r:embed="rId2"/>
          <a:stretch>
            <a:fillRect/>
          </a:stretch>
        </p:blipFill>
        <p:spPr>
          <a:xfrm>
            <a:off x="457200" y="2481944"/>
            <a:ext cx="3886200" cy="2525486"/>
          </a:xfrm>
          <a:prstGeom prst="rect">
            <a:avLst/>
          </a:prstGeom>
        </p:spPr>
      </p:pic>
      <p:sp>
        <p:nvSpPr>
          <p:cNvPr id="5" name="Text Placeholder 4">
            <a:extLst>
              <a:ext uri="{FF2B5EF4-FFF2-40B4-BE49-F238E27FC236}">
                <a16:creationId xmlns:a16="http://schemas.microsoft.com/office/drawing/2014/main" id="{7A721D58-D494-4820-F837-20406280007E}"/>
              </a:ext>
            </a:extLst>
          </p:cNvPr>
          <p:cNvSpPr>
            <a:spLocks noGrp="1"/>
          </p:cNvSpPr>
          <p:nvPr>
            <p:ph type="body" sz="quarter" idx="3"/>
          </p:nvPr>
        </p:nvSpPr>
        <p:spPr/>
        <p:txBody>
          <a:bodyPr/>
          <a:lstStyle/>
          <a:p>
            <a:r>
              <a:rPr lang="en-IN" dirty="0">
                <a:latin typeface="Times New Roman" panose="02020603050405020304" pitchFamily="18" charset="0"/>
                <a:cs typeface="Times New Roman" panose="02020603050405020304" pitchFamily="18" charset="0"/>
              </a:rPr>
              <a:t>Average Monthly BMW Sales</a:t>
            </a:r>
          </a:p>
        </p:txBody>
      </p:sp>
      <p:pic>
        <p:nvPicPr>
          <p:cNvPr id="10" name="Content Placeholder 9">
            <a:extLst>
              <a:ext uri="{FF2B5EF4-FFF2-40B4-BE49-F238E27FC236}">
                <a16:creationId xmlns:a16="http://schemas.microsoft.com/office/drawing/2014/main" id="{4D48FE3F-3AB9-846C-BC0D-3B13F7D33B4A}"/>
              </a:ext>
            </a:extLst>
          </p:cNvPr>
          <p:cNvPicPr>
            <a:picLocks noGrp="1" noChangeAspect="1"/>
          </p:cNvPicPr>
          <p:nvPr>
            <p:ph sz="quarter" idx="4"/>
          </p:nvPr>
        </p:nvPicPr>
        <p:blipFill>
          <a:blip r:embed="rId3"/>
          <a:stretch>
            <a:fillRect/>
          </a:stretch>
        </p:blipFill>
        <p:spPr>
          <a:xfrm>
            <a:off x="4572000" y="2623900"/>
            <a:ext cx="4041775" cy="2241573"/>
          </a:xfrm>
          <a:prstGeom prst="rect">
            <a:avLst/>
          </a:prstGeom>
        </p:spPr>
      </p:pic>
    </p:spTree>
    <p:extLst>
      <p:ext uri="{BB962C8B-B14F-4D97-AF65-F5344CB8AC3E}">
        <p14:creationId xmlns:p14="http://schemas.microsoft.com/office/powerpoint/2010/main" val="723914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68801-41C1-CA0D-E41A-4008497DD46D}"/>
              </a:ext>
            </a:extLst>
          </p:cNvPr>
          <p:cNvSpPr>
            <a:spLocks noGrp="1"/>
          </p:cNvSpPr>
          <p:nvPr>
            <p:ph type="title"/>
          </p:nvPr>
        </p:nvSpPr>
        <p:spPr/>
        <p:txBody>
          <a:bodyPr/>
          <a:lstStyle/>
          <a:p>
            <a:pPr algn="l"/>
            <a:r>
              <a:rPr lang="en-IN" b="1" dirty="0">
                <a:latin typeface="Times New Roman" panose="02020603050405020304" pitchFamily="18" charset="0"/>
                <a:cs typeface="Times New Roman" panose="02020603050405020304" pitchFamily="18" charset="0"/>
              </a:rPr>
              <a:t>Graphs</a:t>
            </a:r>
            <a:endParaRPr lang="en-IN" dirty="0"/>
          </a:p>
        </p:txBody>
      </p:sp>
      <p:sp>
        <p:nvSpPr>
          <p:cNvPr id="3" name="Text Placeholder 2">
            <a:extLst>
              <a:ext uri="{FF2B5EF4-FFF2-40B4-BE49-F238E27FC236}">
                <a16:creationId xmlns:a16="http://schemas.microsoft.com/office/drawing/2014/main" id="{43A6C084-C189-52B4-8CD2-8C8A7D6D4D41}"/>
              </a:ext>
            </a:extLst>
          </p:cNvPr>
          <p:cNvSpPr>
            <a:spLocks noGrp="1"/>
          </p:cNvSpPr>
          <p:nvPr>
            <p:ph type="body" idx="1"/>
          </p:nvPr>
        </p:nvSpPr>
        <p:spPr/>
        <p:txBody>
          <a:bodyPr>
            <a:normAutofit fontScale="92500" lnSpcReduction="20000"/>
          </a:bodyPr>
          <a:lstStyle/>
          <a:p>
            <a:r>
              <a:rPr lang="en-US" dirty="0"/>
              <a:t>Correlation between Price and Sales Volume</a:t>
            </a:r>
            <a:endParaRPr lang="en-IN" dirty="0"/>
          </a:p>
        </p:txBody>
      </p:sp>
      <p:pic>
        <p:nvPicPr>
          <p:cNvPr id="8" name="Content Placeholder 7">
            <a:extLst>
              <a:ext uri="{FF2B5EF4-FFF2-40B4-BE49-F238E27FC236}">
                <a16:creationId xmlns:a16="http://schemas.microsoft.com/office/drawing/2014/main" id="{8FE9397D-E926-4AF4-2F4F-C2BD2E03E817}"/>
              </a:ext>
            </a:extLst>
          </p:cNvPr>
          <p:cNvPicPr>
            <a:picLocks noGrp="1" noChangeAspect="1"/>
          </p:cNvPicPr>
          <p:nvPr>
            <p:ph sz="half" idx="2"/>
          </p:nvPr>
        </p:nvPicPr>
        <p:blipFill>
          <a:blip r:embed="rId2"/>
          <a:stretch>
            <a:fillRect/>
          </a:stretch>
        </p:blipFill>
        <p:spPr>
          <a:xfrm>
            <a:off x="457200" y="2416629"/>
            <a:ext cx="4040188" cy="2752429"/>
          </a:xfrm>
          <a:prstGeom prst="rect">
            <a:avLst/>
          </a:prstGeom>
        </p:spPr>
      </p:pic>
      <p:sp>
        <p:nvSpPr>
          <p:cNvPr id="5" name="Text Placeholder 4">
            <a:extLst>
              <a:ext uri="{FF2B5EF4-FFF2-40B4-BE49-F238E27FC236}">
                <a16:creationId xmlns:a16="http://schemas.microsoft.com/office/drawing/2014/main" id="{AF4D30F7-C378-3AB0-E7F2-05AAA3273E0A}"/>
              </a:ext>
            </a:extLst>
          </p:cNvPr>
          <p:cNvSpPr>
            <a:spLocks noGrp="1"/>
          </p:cNvSpPr>
          <p:nvPr>
            <p:ph type="body" sz="quarter" idx="3"/>
          </p:nvPr>
        </p:nvSpPr>
        <p:spPr/>
        <p:txBody>
          <a:bodyPr>
            <a:normAutofit fontScale="92500" lnSpcReduction="20000"/>
          </a:bodyPr>
          <a:lstStyle/>
          <a:p>
            <a:r>
              <a:rPr lang="en-US" dirty="0"/>
              <a:t>Average Sales Volume by Fuel Type (2010–2024)</a:t>
            </a:r>
            <a:endParaRPr lang="en-IN" dirty="0"/>
          </a:p>
        </p:txBody>
      </p:sp>
      <p:pic>
        <p:nvPicPr>
          <p:cNvPr id="10" name="Content Placeholder 9">
            <a:extLst>
              <a:ext uri="{FF2B5EF4-FFF2-40B4-BE49-F238E27FC236}">
                <a16:creationId xmlns:a16="http://schemas.microsoft.com/office/drawing/2014/main" id="{F7122CF3-3FDB-7D3C-89D8-52C483CA3107}"/>
              </a:ext>
            </a:extLst>
          </p:cNvPr>
          <p:cNvPicPr>
            <a:picLocks noGrp="1" noChangeAspect="1"/>
          </p:cNvPicPr>
          <p:nvPr>
            <p:ph sz="quarter" idx="4"/>
          </p:nvPr>
        </p:nvPicPr>
        <p:blipFill>
          <a:blip r:embed="rId3"/>
          <a:stretch>
            <a:fillRect/>
          </a:stretch>
        </p:blipFill>
        <p:spPr>
          <a:xfrm>
            <a:off x="4645024" y="2503714"/>
            <a:ext cx="4041775" cy="2381299"/>
          </a:xfrm>
          <a:prstGeom prst="rect">
            <a:avLst/>
          </a:prstGeom>
        </p:spPr>
      </p:pic>
    </p:spTree>
    <p:extLst>
      <p:ext uri="{BB962C8B-B14F-4D97-AF65-F5344CB8AC3E}">
        <p14:creationId xmlns:p14="http://schemas.microsoft.com/office/powerpoint/2010/main" val="29127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57200" y="1600201"/>
            <a:ext cx="8229600" cy="4811486"/>
          </a:xfrm>
        </p:spPr>
        <p:txBody>
          <a:bodyPr>
            <a:normAutofit fontScale="85000" lnSpcReduction="10000"/>
          </a:bodyPr>
          <a:lstStyle/>
          <a:p>
            <a:r>
              <a:rPr dirty="0">
                <a:latin typeface="Times New Roman" panose="02020603050405020304" pitchFamily="18" charset="0"/>
                <a:cs typeface="Times New Roman" panose="02020603050405020304" pitchFamily="18" charset="0"/>
              </a:rPr>
              <a:t>The BMW Sales Dataset analysis shows:</a:t>
            </a:r>
          </a:p>
          <a:p>
            <a:r>
              <a:rPr dirty="0">
                <a:latin typeface="Times New Roman" panose="02020603050405020304" pitchFamily="18" charset="0"/>
                <a:cs typeface="Times New Roman" panose="02020603050405020304" pitchFamily="18" charset="0"/>
              </a:rPr>
              <a:t>Mid-range BMW models drive the majority of sales volume.</a:t>
            </a:r>
          </a:p>
          <a:p>
            <a:r>
              <a:rPr dirty="0">
                <a:latin typeface="Times New Roman" panose="02020603050405020304" pitchFamily="18" charset="0"/>
                <a:cs typeface="Times New Roman" panose="02020603050405020304" pitchFamily="18" charset="0"/>
              </a:rPr>
              <a:t>Luxury models yield high revenue despite fewer units.</a:t>
            </a:r>
          </a:p>
          <a:p>
            <a:r>
              <a:rPr dirty="0">
                <a:latin typeface="Times New Roman" panose="02020603050405020304" pitchFamily="18" charset="0"/>
                <a:cs typeface="Times New Roman" panose="02020603050405020304" pitchFamily="18" charset="0"/>
              </a:rPr>
              <a:t>Electric and Hybrid models are growing in popularity.</a:t>
            </a:r>
          </a:p>
          <a:p>
            <a:r>
              <a:rPr dirty="0">
                <a:latin typeface="Times New Roman" panose="02020603050405020304" pitchFamily="18" charset="0"/>
                <a:cs typeface="Times New Roman" panose="02020603050405020304" pitchFamily="18" charset="0"/>
              </a:rPr>
              <a:t>Europe and North America are key sales regions.</a:t>
            </a:r>
          </a:p>
          <a:p>
            <a:r>
              <a:rPr dirty="0">
                <a:latin typeface="Times New Roman" panose="02020603050405020304" pitchFamily="18" charset="0"/>
                <a:cs typeface="Times New Roman" panose="02020603050405020304" pitchFamily="18" charset="0"/>
              </a:rPr>
              <a:t>Automatic transmission remains most preferred.</a:t>
            </a:r>
          </a:p>
          <a:p>
            <a:r>
              <a:rPr dirty="0">
                <a:latin typeface="Times New Roman" panose="02020603050405020304" pitchFamily="18" charset="0"/>
                <a:cs typeface="Times New Roman" panose="02020603050405020304" pitchFamily="18" charset="0"/>
              </a:rPr>
              <a:t>This analysis supports strategic planning for marketing, pricing, and model production forecasting.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TotalTime>
  <Words>411</Words>
  <Application>Microsoft Office PowerPoint</Application>
  <PresentationFormat>On-screen Show (4:3)</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BMW Sales Analysis</vt:lpstr>
      <vt:lpstr>Introduction</vt:lpstr>
      <vt:lpstr>Initial Analysis of the Dataset</vt:lpstr>
      <vt:lpstr>Basic Statistics</vt:lpstr>
      <vt:lpstr>Dataset Observations</vt:lpstr>
      <vt:lpstr>Graphs</vt:lpstr>
      <vt:lpstr>Graphs</vt:lpstr>
      <vt:lpstr>Graphs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Grandhi Ranga Madhupriya</dc:creator>
  <cp:keywords/>
  <dc:description>generated using python-pptx</dc:description>
  <cp:lastModifiedBy>Grandhi Ranga Madhupriya</cp:lastModifiedBy>
  <cp:revision>2</cp:revision>
  <dcterms:created xsi:type="dcterms:W3CDTF">2013-01-27T09:14:16Z</dcterms:created>
  <dcterms:modified xsi:type="dcterms:W3CDTF">2025-10-07T09:16:18Z</dcterms:modified>
  <cp:category/>
</cp:coreProperties>
</file>